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</p:sldMasterIdLst>
  <p:notesMasterIdLst>
    <p:notesMasterId r:id="rId39"/>
  </p:notesMasterIdLst>
  <p:sldIdLst>
    <p:sldId id="298" r:id="rId2"/>
    <p:sldId id="387" r:id="rId3"/>
    <p:sldId id="404" r:id="rId4"/>
    <p:sldId id="405" r:id="rId5"/>
    <p:sldId id="406" r:id="rId6"/>
    <p:sldId id="398" r:id="rId7"/>
    <p:sldId id="268" r:id="rId8"/>
    <p:sldId id="407" r:id="rId9"/>
    <p:sldId id="408" r:id="rId10"/>
    <p:sldId id="411" r:id="rId11"/>
    <p:sldId id="400" r:id="rId12"/>
    <p:sldId id="371" r:id="rId13"/>
    <p:sldId id="347" r:id="rId14"/>
    <p:sldId id="423" r:id="rId15"/>
    <p:sldId id="348" r:id="rId16"/>
    <p:sldId id="418" r:id="rId17"/>
    <p:sldId id="419" r:id="rId18"/>
    <p:sldId id="420" r:id="rId19"/>
    <p:sldId id="421" r:id="rId20"/>
    <p:sldId id="370" r:id="rId21"/>
    <p:sldId id="399" r:id="rId22"/>
    <p:sldId id="414" r:id="rId23"/>
    <p:sldId id="415" r:id="rId24"/>
    <p:sldId id="416" r:id="rId25"/>
    <p:sldId id="417" r:id="rId26"/>
    <p:sldId id="395" r:id="rId27"/>
    <p:sldId id="396" r:id="rId28"/>
    <p:sldId id="394" r:id="rId29"/>
    <p:sldId id="397" r:id="rId30"/>
    <p:sldId id="401" r:id="rId31"/>
    <p:sldId id="373" r:id="rId32"/>
    <p:sldId id="413" r:id="rId33"/>
    <p:sldId id="424" r:id="rId34"/>
    <p:sldId id="425" r:id="rId35"/>
    <p:sldId id="426" r:id="rId36"/>
    <p:sldId id="427" r:id="rId37"/>
    <p:sldId id="402" r:id="rId3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80808"/>
    <a:srgbClr val="3333FF"/>
    <a:srgbClr val="00FFFF"/>
    <a:srgbClr val="FF0000"/>
    <a:srgbClr val="FFFFCC"/>
    <a:srgbClr val="4D4D4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99" autoAdjust="0"/>
    <p:restoredTop sz="94667" autoAdjust="0"/>
  </p:normalViewPr>
  <p:slideViewPr>
    <p:cSldViewPr snapToGrid="0">
      <p:cViewPr varScale="1">
        <p:scale>
          <a:sx n="80" d="100"/>
          <a:sy n="80" d="100"/>
        </p:scale>
        <p:origin x="146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3C38A58B-0F36-C3C9-D841-9B167771ACB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9FC9FAA-0AF3-A9FE-715E-C272941984D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6AEE2F25-1D57-13C8-DED2-BD8C82C7E6F3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03C6B688-2FDF-B37A-3027-912980065DD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F04E6E13-A139-008B-ABB1-FE3A461173E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DEAE4036-D235-3788-ED22-78F63D8EAB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D3A23685-0334-47AC-9A75-3A04353B75A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AFC52B9F-BCAA-911D-5D14-97FFDA3F5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87F9A19-162F-49F1-91DE-D46D5164614B}" type="slidenum">
              <a:rPr lang="en-GB" altLang="en-US" sz="1200">
                <a:latin typeface="Arial" panose="020B0604020202020204" pitchFamily="34" charset="0"/>
              </a:rPr>
              <a:pPr eaLnBrk="1" hangingPunct="1"/>
              <a:t>28</a:t>
            </a:fld>
            <a:endParaRPr lang="en-GB" altLang="en-US" sz="1200">
              <a:latin typeface="Arial" panose="020B0604020202020204" pitchFamily="34" charset="0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A8C076ED-ED39-3E4C-F85D-27C3BE0F999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8E9A1B87-152C-90DB-21E4-2326F2180D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CCFD618-29D6-344C-FEB3-BD29F1680D6B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F5A73208-EC41-760A-46BE-3884CA4950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07B6C77D-22B8-2C64-F123-E2FF77E61A1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64B50B83-856F-84C8-D337-CFC2DD17B20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C3C2C468-D7DB-4ED4-7E0A-ACC856020B7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D0BC4AE8-6B29-2138-07F6-6D98933CB75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4E5B4DD8-9B99-74A2-D721-C313D04B73B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E5768937-7CF2-F2B9-367D-95ED1BA5DB1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CCA74059-7BC8-98E4-CBD4-D29AA19299A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9CAEF8BC-A10C-6E92-DA6C-8B3BDD8DBA7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ECBD8578-21D1-BE37-D1C0-236BB767307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8FA05065-5D45-345D-632B-CF139F366CE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2B3AC1C1-FC68-CA9F-BF61-96263A51E41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06AF4A89-A008-0EB1-2EE0-922AA7D2F3C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16" name="TextBox 13">
            <a:extLst>
              <a:ext uri="{FF2B5EF4-FFF2-40B4-BE49-F238E27FC236}">
                <a16:creationId xmlns:a16="http://schemas.microsoft.com/office/drawing/2014/main" id="{8DA4DEAD-0DE5-290D-F6AA-0E3970A5C4E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20663" y="1557338"/>
            <a:ext cx="525462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100" dirty="0">
                <a:solidFill>
                  <a:srgbClr val="FFFF00"/>
                </a:solidFill>
                <a:cs typeface="+mn-cs"/>
              </a:rPr>
              <a:t>NUM</a:t>
            </a:r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0D013260-5071-0AEF-96B2-7B009DEE29C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4DE086F0-19D2-45AC-80EF-0C75167BC93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59054119-132A-736D-8328-979BAEC06E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CCEE330F-9B77-8602-0F3C-FB235495EC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E1E1007C-EB98-4F2E-87AA-140239FBDF5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1689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D21D871-630E-8BF1-881A-39FF4645D1E7}"/>
              </a:ext>
            </a:extLst>
          </p:cNvPr>
          <p:cNvSpPr/>
          <p:nvPr userDrawn="1"/>
        </p:nvSpPr>
        <p:spPr>
          <a:xfrm>
            <a:off x="-25400" y="1419225"/>
            <a:ext cx="969963" cy="4318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100" dirty="0">
                <a:solidFill>
                  <a:srgbClr val="FFFF00"/>
                </a:solidFill>
                <a:cs typeface="Arial" charset="0"/>
              </a:rPr>
              <a:t>MNU 3-03a</a:t>
            </a:r>
          </a:p>
          <a:p>
            <a:pPr>
              <a:defRPr/>
            </a:pPr>
            <a:r>
              <a:rPr lang="en-GB" sz="1100" dirty="0">
                <a:solidFill>
                  <a:srgbClr val="FFFF00"/>
                </a:solidFill>
                <a:cs typeface="Arial" charset="0"/>
              </a:rPr>
              <a:t>MNU 3-03b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A86BCF03-2D3F-65A1-6731-07D3ECDF2F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6199F-960D-473E-8635-8064B38A9AA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60360E70-2176-E7A5-C44B-F26B870CEE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DF3D6036-9B1D-D480-A075-6A1E35725A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23E9AB-C836-48CD-8D35-185205CC96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251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>
            <a:extLst>
              <a:ext uri="{FF2B5EF4-FFF2-40B4-BE49-F238E27FC236}">
                <a16:creationId xmlns:a16="http://schemas.microsoft.com/office/drawing/2014/main" id="{21826A4A-E383-D71C-885E-3D475810144D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5F35ADF9-4A26-BE3A-CE09-3D468AF591F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4BE8F3BF-6E57-FFDB-BDCB-4D80987C30A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6154" name="Group 5">
              <a:extLst>
                <a:ext uri="{FF2B5EF4-FFF2-40B4-BE49-F238E27FC236}">
                  <a16:creationId xmlns:a16="http://schemas.microsoft.com/office/drawing/2014/main" id="{BC12057B-3793-A33F-3F7B-9190DF75A1E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CB993880-B599-AD45-D530-4A38D38D84B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754C0A4E-E806-0D27-EB7F-3127E56C1A4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FEAB093C-94A4-786B-EF59-42438C101F7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F8516181-77FB-C182-E6CC-7CD3EF4A5A2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EC25F779-9B35-10D5-1345-7FDED97CE82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0B7AC0D1-8CF9-2E7F-4485-0A948EF2486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6B0366CA-F3EB-B524-F79E-00FFEA8A8AF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3EA7D450-A02A-67BB-BE5F-E40F908E9D1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AA9A3D6A-42CA-DB01-2E64-6EF273E47E7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15705CD0-F98C-6DE6-55B2-E14319319A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D901FE77-93AA-C219-77AE-B4DE733B02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F53BFDE2-C10E-C9BA-BE4F-2F17DC4D933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F8BFC1FD-6E9A-4EBD-9443-3FBFCF621E1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09B8462E-2F4B-7E04-36E9-54B310C9740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752629E2-2121-7F06-EA35-A7C131A99EE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01E8763-CEA5-41DA-89C7-70E8585243A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2" r:id="rId1"/>
    <p:sldLayoutId id="2147483813" r:id="rId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image" Target="../media/image1.gif"/><Relationship Id="rId7" Type="http://schemas.openxmlformats.org/officeDocument/2006/relationships/slide" Target="slide12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slide" Target="slide3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18.wmf"/><Relationship Id="rId3" Type="http://schemas.openxmlformats.org/officeDocument/2006/relationships/image" Target="../media/image2.png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8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9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20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athsrevision.com/index_files/Maths/Presentations/S1_Presentations/S1_Level_3_rounding_SigFig_Estimating_Practice.xls" TargetMode="External"/><Relationship Id="rId3" Type="http://schemas.openxmlformats.org/officeDocument/2006/relationships/image" Target="../media/image1.gif"/><Relationship Id="rId7" Type="http://schemas.openxmlformats.org/officeDocument/2006/relationships/image" Target="../media/image21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mathsrevision.com/index_files/Maths/Presentations/S1_Presentations/S1_Level2_Whole_Numbers_Mind_Map.pps" TargetMode="External"/><Relationship Id="rId5" Type="http://schemas.openxmlformats.org/officeDocument/2006/relationships/hyperlink" Target="http://www.mathsrevision.com/index_files/Maths/Presentations/S1_Presentations/S1_Level_3_Whole_Numbers_Practice.xls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8CB4466F-B447-0A3B-C462-F4C6C8748A0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8E25155-B8BE-48E4-BFD6-6F063812E6F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0408C903-27BD-4DFE-0FE3-EA59332AC0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B4404853-C43C-9EC6-01BF-D1065E284972}"/>
              </a:ext>
            </a:extLst>
          </p:cNvPr>
          <p:cNvSpPr>
            <a:spLocks noGrp="1" noChangeArrowheads="1"/>
          </p:cNvSpPr>
          <p:nvPr>
            <p:ph type="ctrTitle" sz="quarter" idx="4294967295"/>
          </p:nvPr>
        </p:nvSpPr>
        <p:spPr>
          <a:xfrm>
            <a:off x="1566863" y="236538"/>
            <a:ext cx="6021387" cy="14319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Whole Numbers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9221" name="Text Box 4">
            <a:extLst>
              <a:ext uri="{FF2B5EF4-FFF2-40B4-BE49-F238E27FC236}">
                <a16:creationId xmlns:a16="http://schemas.microsoft.com/office/drawing/2014/main" id="{BECF2DF0-E586-F08C-30AC-5B685A48F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9313" y="4316413"/>
            <a:ext cx="5888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Multiplying &amp; Dividing by 10,100,1000</a:t>
            </a:r>
          </a:p>
        </p:txBody>
      </p:sp>
      <p:sp>
        <p:nvSpPr>
          <p:cNvPr id="9222" name="AutoShape 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B8DA8C6-28FB-F8E7-1887-B968F7123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150" y="4378325"/>
            <a:ext cx="425450" cy="325438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9223" name="Picture 9" descr="scottishflag">
            <a:extLst>
              <a:ext uri="{FF2B5EF4-FFF2-40B4-BE49-F238E27FC236}">
                <a16:creationId xmlns:a16="http://schemas.microsoft.com/office/drawing/2014/main" id="{AC8C9AA0-C498-392F-00DE-7DAD1907A7B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Text Box 10">
            <a:extLst>
              <a:ext uri="{FF2B5EF4-FFF2-40B4-BE49-F238E27FC236}">
                <a16:creationId xmlns:a16="http://schemas.microsoft.com/office/drawing/2014/main" id="{95627E65-B154-A87D-D7C5-F72EB38BEDC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9225" name="Picture 11" descr="Office Objects 0572">
            <a:extLst>
              <a:ext uri="{FF2B5EF4-FFF2-40B4-BE49-F238E27FC236}">
                <a16:creationId xmlns:a16="http://schemas.microsoft.com/office/drawing/2014/main" id="{A333B79F-7A47-5F3D-40D7-BBDFA302D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6" name="Text Box 12">
            <a:extLst>
              <a:ext uri="{FF2B5EF4-FFF2-40B4-BE49-F238E27FC236}">
                <a16:creationId xmlns:a16="http://schemas.microsoft.com/office/drawing/2014/main" id="{2EC4F859-2A01-5836-4B87-E0E9901631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9313" y="2986088"/>
            <a:ext cx="5186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Rounding to nearest 10,100,1000</a:t>
            </a:r>
          </a:p>
        </p:txBody>
      </p:sp>
      <p:sp>
        <p:nvSpPr>
          <p:cNvPr id="9227" name="Text Box 14">
            <a:extLst>
              <a:ext uri="{FF2B5EF4-FFF2-40B4-BE49-F238E27FC236}">
                <a16:creationId xmlns:a16="http://schemas.microsoft.com/office/drawing/2014/main" id="{F6227E86-40D2-BE47-E590-FE9F3B5464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9313" y="3648075"/>
            <a:ext cx="49831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Significant Figures &amp; Estimating</a:t>
            </a:r>
          </a:p>
        </p:txBody>
      </p:sp>
      <p:sp>
        <p:nvSpPr>
          <p:cNvPr id="9228" name="Text Box 27">
            <a:extLst>
              <a:ext uri="{FF2B5EF4-FFF2-40B4-BE49-F238E27FC236}">
                <a16:creationId xmlns:a16="http://schemas.microsoft.com/office/drawing/2014/main" id="{F1076934-AD14-11A7-5E8E-861061EC5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9313" y="4978400"/>
            <a:ext cx="6010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Multiplying &amp; Dividing by 20, 300 etc..</a:t>
            </a:r>
          </a:p>
        </p:txBody>
      </p:sp>
      <p:sp>
        <p:nvSpPr>
          <p:cNvPr id="9229" name="AutoShape 28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3299843C-0EE1-E74A-8058-97361E8C31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150" y="5041900"/>
            <a:ext cx="425450" cy="325438"/>
          </a:xfrm>
          <a:prstGeom prst="actionButtonForwardNex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 </a:t>
            </a:r>
          </a:p>
        </p:txBody>
      </p:sp>
      <p:sp>
        <p:nvSpPr>
          <p:cNvPr id="9230" name="Text Box 4">
            <a:extLst>
              <a:ext uri="{FF2B5EF4-FFF2-40B4-BE49-F238E27FC236}">
                <a16:creationId xmlns:a16="http://schemas.microsoft.com/office/drawing/2014/main" id="{6126D9BF-8806-AA1F-8504-73B151E83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9313" y="2317750"/>
            <a:ext cx="5483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Rounding to nearest Whole Number</a:t>
            </a:r>
          </a:p>
        </p:txBody>
      </p:sp>
      <p:sp>
        <p:nvSpPr>
          <p:cNvPr id="9231" name="AutoShape 6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618B8B71-E421-70FA-C1BB-FB4CF415F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150" y="2386013"/>
            <a:ext cx="425450" cy="325437"/>
          </a:xfrm>
          <a:prstGeom prst="actionButtonForwardNex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32" name="AutoShape 7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8C8F434E-6596-6C63-4A0B-E4C584B85B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150" y="3714750"/>
            <a:ext cx="425450" cy="325438"/>
          </a:xfrm>
          <a:prstGeom prst="actionButtonForwardNext">
            <a:avLst/>
          </a:prstGeom>
          <a:solidFill>
            <a:srgbClr val="08080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33" name="AutoShape 6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CAB0FD48-4DDB-16DD-B5BB-8618CB3FC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2738" y="3049588"/>
            <a:ext cx="425450" cy="325437"/>
          </a:xfrm>
          <a:prstGeom prst="actionButtonForwardNex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Date Placeholder 1">
            <a:extLst>
              <a:ext uri="{FF2B5EF4-FFF2-40B4-BE49-F238E27FC236}">
                <a16:creationId xmlns:a16="http://schemas.microsoft.com/office/drawing/2014/main" id="{79B29EA8-0FCF-AC05-69B5-1583C100A02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82DF06-DE68-4E57-B394-43A9E2535B5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6" name="Footer Placeholder 2">
            <a:extLst>
              <a:ext uri="{FF2B5EF4-FFF2-40B4-BE49-F238E27FC236}">
                <a16:creationId xmlns:a16="http://schemas.microsoft.com/office/drawing/2014/main" id="{0213959F-4EAF-2B31-7092-75E0B582B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7412" name="Picture 2" descr="scottishflag">
            <a:extLst>
              <a:ext uri="{FF2B5EF4-FFF2-40B4-BE49-F238E27FC236}">
                <a16:creationId xmlns:a16="http://schemas.microsoft.com/office/drawing/2014/main" id="{BF9AA482-2B56-402C-AC2D-947DFCE61EC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3">
            <a:extLst>
              <a:ext uri="{FF2B5EF4-FFF2-40B4-BE49-F238E27FC236}">
                <a16:creationId xmlns:a16="http://schemas.microsoft.com/office/drawing/2014/main" id="{F06ED289-D6AD-C134-3482-72CFA219C17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0772" name="Rectangle 4">
            <a:extLst>
              <a:ext uri="{FF2B5EF4-FFF2-40B4-BE49-F238E27FC236}">
                <a16:creationId xmlns:a16="http://schemas.microsoft.com/office/drawing/2014/main" id="{73EF92C1-66A0-35F1-594C-EB5AD51A0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17415" name="Text Box 6">
            <a:extLst>
              <a:ext uri="{FF2B5EF4-FFF2-40B4-BE49-F238E27FC236}">
                <a16:creationId xmlns:a16="http://schemas.microsoft.com/office/drawing/2014/main" id="{B5A00036-EB20-DBBF-08F2-9AECECD7F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1488" y="1935163"/>
            <a:ext cx="64309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Rounding the nearest 10, 100 or 1000</a:t>
            </a:r>
          </a:p>
        </p:txBody>
      </p:sp>
      <p:sp>
        <p:nvSpPr>
          <p:cNvPr id="160775" name="Text Box 7">
            <a:extLst>
              <a:ext uri="{FF2B5EF4-FFF2-40B4-BE49-F238E27FC236}">
                <a16:creationId xmlns:a16="http://schemas.microsoft.com/office/drawing/2014/main" id="{DD46842B-6260-0E5F-50F5-3B5A98A8B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9200" y="3419475"/>
            <a:ext cx="29543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4648		</a:t>
            </a:r>
            <a:r>
              <a:rPr lang="en-GB" altLang="en-US" sz="2800">
                <a:latin typeface="Calibri" panose="020F0502020204030204" pitchFamily="34" charset="0"/>
              </a:rPr>
              <a:t>→	</a:t>
            </a:r>
            <a:endParaRPr lang="en-GB" altLang="en-US" sz="2800"/>
          </a:p>
        </p:txBody>
      </p:sp>
      <p:sp>
        <p:nvSpPr>
          <p:cNvPr id="17417" name="Text Box 13">
            <a:extLst>
              <a:ext uri="{FF2B5EF4-FFF2-40B4-BE49-F238E27FC236}">
                <a16:creationId xmlns:a16="http://schemas.microsoft.com/office/drawing/2014/main" id="{227F873F-0D38-E761-E999-D12AAAC6B1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2488" y="1384300"/>
            <a:ext cx="50768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Rounding to Nearest Whole Number , 10, 100, 1000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6835D18-FDB0-67E7-14A3-A582A4508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0813" y="3419475"/>
            <a:ext cx="1171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5000 </a:t>
            </a:r>
            <a:endParaRPr lang="en-GB" altLang="en-US" sz="2800"/>
          </a:p>
        </p:txBody>
      </p:sp>
      <p:sp>
        <p:nvSpPr>
          <p:cNvPr id="17419" name="Text Box 6">
            <a:extLst>
              <a:ext uri="{FF2B5EF4-FFF2-40B4-BE49-F238E27FC236}">
                <a16:creationId xmlns:a16="http://schemas.microsoft.com/office/drawing/2014/main" id="{C1F1F881-FF0C-0A67-3348-153368233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4988" y="2597150"/>
            <a:ext cx="11191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/>
              <a:t>1000</a:t>
            </a:r>
          </a:p>
        </p:txBody>
      </p:sp>
      <p:sp>
        <p:nvSpPr>
          <p:cNvPr id="30" name="Cloud 29">
            <a:extLst>
              <a:ext uri="{FF2B5EF4-FFF2-40B4-BE49-F238E27FC236}">
                <a16:creationId xmlns:a16="http://schemas.microsoft.com/office/drawing/2014/main" id="{C887D381-81AE-CB0E-5E53-64437B80F218}"/>
              </a:ext>
            </a:extLst>
          </p:cNvPr>
          <p:cNvSpPr/>
          <p:nvPr/>
        </p:nvSpPr>
        <p:spPr>
          <a:xfrm>
            <a:off x="134938" y="0"/>
            <a:ext cx="3371850" cy="215265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6 is not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less than 5  so round up.</a:t>
            </a: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32" name="Text Box 7">
            <a:extLst>
              <a:ext uri="{FF2B5EF4-FFF2-40B4-BE49-F238E27FC236}">
                <a16:creationId xmlns:a16="http://schemas.microsoft.com/office/drawing/2014/main" id="{43A26D65-7EDC-BD9D-DD76-3425F47AEC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9038" y="4325938"/>
            <a:ext cx="29543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99144	</a:t>
            </a:r>
            <a:r>
              <a:rPr lang="en-GB" altLang="en-US" sz="2800">
                <a:latin typeface="Calibri" panose="020F0502020204030204" pitchFamily="34" charset="0"/>
              </a:rPr>
              <a:t>→	</a:t>
            </a:r>
            <a:endParaRPr lang="en-GB" altLang="en-US" sz="280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095F5B0-5A69-281F-631B-FE299EE7F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0813" y="4325938"/>
            <a:ext cx="1390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99000 </a:t>
            </a:r>
            <a:endParaRPr lang="en-GB" altLang="en-US" sz="280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4F1F528-4555-F176-9115-5ACBECF8BC85}"/>
              </a:ext>
            </a:extLst>
          </p:cNvPr>
          <p:cNvSpPr/>
          <p:nvPr/>
        </p:nvSpPr>
        <p:spPr>
          <a:xfrm>
            <a:off x="4035425" y="3263900"/>
            <a:ext cx="277813" cy="746125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14856EA1-B8E4-B7EC-B507-F34AB5F60A47}"/>
              </a:ext>
            </a:extLst>
          </p:cNvPr>
          <p:cNvSpPr/>
          <p:nvPr/>
        </p:nvSpPr>
        <p:spPr>
          <a:xfrm>
            <a:off x="4216400" y="4179888"/>
            <a:ext cx="233363" cy="746125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6" name="Cloud 35">
            <a:extLst>
              <a:ext uri="{FF2B5EF4-FFF2-40B4-BE49-F238E27FC236}">
                <a16:creationId xmlns:a16="http://schemas.microsoft.com/office/drawing/2014/main" id="{992C0247-3060-A368-4317-9C62A113FA67}"/>
              </a:ext>
            </a:extLst>
          </p:cNvPr>
          <p:cNvSpPr/>
          <p:nvPr/>
        </p:nvSpPr>
        <p:spPr>
          <a:xfrm>
            <a:off x="77788" y="-14288"/>
            <a:ext cx="3576637" cy="2152651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1 is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less than 5  so round down.</a:t>
            </a: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37" name="Text Box 7">
            <a:extLst>
              <a:ext uri="{FF2B5EF4-FFF2-40B4-BE49-F238E27FC236}">
                <a16:creationId xmlns:a16="http://schemas.microsoft.com/office/drawing/2014/main" id="{9B90CD78-EA55-8FB8-4A4C-AC6BCCB31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4913" y="5232400"/>
            <a:ext cx="29543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10455	</a:t>
            </a:r>
            <a:r>
              <a:rPr lang="en-GB" altLang="en-US" sz="2800">
                <a:latin typeface="Calibri" panose="020F0502020204030204" pitchFamily="34" charset="0"/>
              </a:rPr>
              <a:t>→	</a:t>
            </a:r>
            <a:endParaRPr lang="en-GB" altLang="en-US" sz="280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3028918-D9C6-52F4-C6BA-7C0A50984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0813" y="5232400"/>
            <a:ext cx="1333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10000 </a:t>
            </a:r>
            <a:endParaRPr lang="en-GB" altLang="en-US" sz="280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3E579438-DCDF-907B-F780-B77AC14745CB}"/>
              </a:ext>
            </a:extLst>
          </p:cNvPr>
          <p:cNvSpPr/>
          <p:nvPr/>
        </p:nvSpPr>
        <p:spPr>
          <a:xfrm>
            <a:off x="4216400" y="5110163"/>
            <a:ext cx="233363" cy="746125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0" name="Cloud 39">
            <a:extLst>
              <a:ext uri="{FF2B5EF4-FFF2-40B4-BE49-F238E27FC236}">
                <a16:creationId xmlns:a16="http://schemas.microsoft.com/office/drawing/2014/main" id="{7D22302C-241B-511A-FEDA-4AAEA1A411FF}"/>
              </a:ext>
            </a:extLst>
          </p:cNvPr>
          <p:cNvSpPr/>
          <p:nvPr/>
        </p:nvSpPr>
        <p:spPr>
          <a:xfrm>
            <a:off x="0" y="0"/>
            <a:ext cx="3767138" cy="215265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4 is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less than 5  so round down.</a:t>
            </a: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pic>
        <p:nvPicPr>
          <p:cNvPr id="17430" name="Picture 5" descr="Office Objects 0572">
            <a:extLst>
              <a:ext uri="{FF2B5EF4-FFF2-40B4-BE49-F238E27FC236}">
                <a16:creationId xmlns:a16="http://schemas.microsoft.com/office/drawing/2014/main" id="{2DEA09E7-0AA8-735D-4A7B-E4F6F3B20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5" grpId="0"/>
      <p:bldP spid="29" grpId="0"/>
      <p:bldP spid="30" grpId="0" animBg="1"/>
      <p:bldP spid="32" grpId="0"/>
      <p:bldP spid="33" grpId="0"/>
      <p:bldP spid="34" grpId="0" animBg="1"/>
      <p:bldP spid="35" grpId="0" animBg="1"/>
      <p:bldP spid="36" grpId="0" animBg="1"/>
      <p:bldP spid="37" grpId="0"/>
      <p:bldP spid="38" grpId="0"/>
      <p:bldP spid="39" grpId="0" animBg="1"/>
      <p:bldP spid="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890FE435-DEE2-AF35-5C3A-3C260A8FB29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CFB4777-3672-4C15-8B0C-E5C8CAE6839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E0421031-6EAA-CB4E-C2E3-40A6B5451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5409ABF8-EEF5-A1E5-CCCF-3163856A5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37" name="Text Box 3">
            <a:extLst>
              <a:ext uri="{FF2B5EF4-FFF2-40B4-BE49-F238E27FC236}">
                <a16:creationId xmlns:a16="http://schemas.microsoft.com/office/drawing/2014/main" id="{9D5BDFE1-814E-3DB4-9123-1DC517038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6066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Exercise 2</a:t>
            </a:r>
          </a:p>
          <a:p>
            <a:pPr algn="ctr" eaLnBrk="1" hangingPunct="1"/>
            <a:r>
              <a:rPr lang="en-GB" altLang="en-US" sz="4000"/>
              <a:t>Ch1 (page 4)</a:t>
            </a:r>
          </a:p>
          <a:p>
            <a:pPr algn="ctr" eaLnBrk="1" hangingPunct="1"/>
            <a:endParaRPr lang="en-GB" altLang="en-US" sz="4000"/>
          </a:p>
        </p:txBody>
      </p:sp>
      <p:pic>
        <p:nvPicPr>
          <p:cNvPr id="18438" name="Picture 4" descr="ag00463_">
            <a:extLst>
              <a:ext uri="{FF2B5EF4-FFF2-40B4-BE49-F238E27FC236}">
                <a16:creationId xmlns:a16="http://schemas.microsoft.com/office/drawing/2014/main" id="{EF5994AF-635B-09E7-6BFC-BC3DB5FDF88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5" descr="scottishflag">
            <a:extLst>
              <a:ext uri="{FF2B5EF4-FFF2-40B4-BE49-F238E27FC236}">
                <a16:creationId xmlns:a16="http://schemas.microsoft.com/office/drawing/2014/main" id="{05B29E67-73E4-8809-150C-4AA4FA37B8D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6" descr="Office Objects 0572">
            <a:extLst>
              <a:ext uri="{FF2B5EF4-FFF2-40B4-BE49-F238E27FC236}">
                <a16:creationId xmlns:a16="http://schemas.microsoft.com/office/drawing/2014/main" id="{CB335849-64CC-17C8-4F9A-1EC80F5FF0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1" name="Text Box 7">
            <a:extLst>
              <a:ext uri="{FF2B5EF4-FFF2-40B4-BE49-F238E27FC236}">
                <a16:creationId xmlns:a16="http://schemas.microsoft.com/office/drawing/2014/main" id="{11223065-22D4-5F80-E862-0EB06760FC4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0601" name="Rectangle 9">
            <a:extLst>
              <a:ext uri="{FF2B5EF4-FFF2-40B4-BE49-F238E27FC236}">
                <a16:creationId xmlns:a16="http://schemas.microsoft.com/office/drawing/2014/main" id="{182E61A0-31F2-AE3A-D36A-34E7B39D4B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18443" name="Text Box 13">
            <a:extLst>
              <a:ext uri="{FF2B5EF4-FFF2-40B4-BE49-F238E27FC236}">
                <a16:creationId xmlns:a16="http://schemas.microsoft.com/office/drawing/2014/main" id="{E9CDE5CF-245F-EC4E-BE5D-00E81FC70B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288" y="1384300"/>
            <a:ext cx="35290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Rounding to Nearest 10, 100, 1000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8">
            <a:extLst>
              <a:ext uri="{FF2B5EF4-FFF2-40B4-BE49-F238E27FC236}">
                <a16:creationId xmlns:a16="http://schemas.microsoft.com/office/drawing/2014/main" id="{F81DF4D0-2756-ED7E-7AC5-BC02DF9E37D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832D4B9-D481-4E68-A827-F49F2960DAF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E394774E-786C-76C2-1EC8-790E7AD5B2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66914" name="Rectangle 2">
            <a:extLst>
              <a:ext uri="{FF2B5EF4-FFF2-40B4-BE49-F238E27FC236}">
                <a16:creationId xmlns:a16="http://schemas.microsoft.com/office/drawing/2014/main" id="{4A05415B-5786-DF65-F6BA-EC4FF09E9535}"/>
              </a:ext>
            </a:extLst>
          </p:cNvPr>
          <p:cNvSpPr>
            <a:spLocks noGrp="1" noChangeArrowheads="1"/>
          </p:cNvSpPr>
          <p:nvPr>
            <p:ph type="ctrTitle" sz="quarter" idx="4294967295"/>
          </p:nvPr>
        </p:nvSpPr>
        <p:spPr>
          <a:xfrm>
            <a:off x="1825625" y="195263"/>
            <a:ext cx="5407025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2054" name="Picture 3" descr="scottishflag">
            <a:extLst>
              <a:ext uri="{FF2B5EF4-FFF2-40B4-BE49-F238E27FC236}">
                <a16:creationId xmlns:a16="http://schemas.microsoft.com/office/drawing/2014/main" id="{F7C7FB19-3E4C-D49A-4D63-AD41190CE9C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4">
            <a:extLst>
              <a:ext uri="{FF2B5EF4-FFF2-40B4-BE49-F238E27FC236}">
                <a16:creationId xmlns:a16="http://schemas.microsoft.com/office/drawing/2014/main" id="{F176866A-08C8-7A3E-2A84-BD53F13191B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2050" name="Object 5">
            <a:extLst>
              <a:ext uri="{FF2B5EF4-FFF2-40B4-BE49-F238E27FC236}">
                <a16:creationId xmlns:a16="http://schemas.microsoft.com/office/drawing/2014/main" id="{D1C13AAB-47EE-EA97-DA82-83B7C9287D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04900" y="2271713"/>
          <a:ext cx="5257800" cy="3605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14520" imgH="2692080" progId="Equation.DSMT4">
                  <p:embed/>
                </p:oleObj>
              </mc:Choice>
              <mc:Fallback>
                <p:oleObj name="Equation" r:id="rId3" imgW="3314520" imgH="2692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271713"/>
                        <a:ext cx="5257800" cy="3605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6" name="Picture 6" descr="Office Objects 0572">
            <a:extLst>
              <a:ext uri="{FF2B5EF4-FFF2-40B4-BE49-F238E27FC236}">
                <a16:creationId xmlns:a16="http://schemas.microsoft.com/office/drawing/2014/main" id="{223353D0-A57D-7302-D135-6085DECAE4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Line 9">
            <a:extLst>
              <a:ext uri="{FF2B5EF4-FFF2-40B4-BE49-F238E27FC236}">
                <a16:creationId xmlns:a16="http://schemas.microsoft.com/office/drawing/2014/main" id="{895DD5C9-E5A9-E589-168F-E998C6F159DA}"/>
              </a:ext>
            </a:extLst>
          </p:cNvPr>
          <p:cNvSpPr>
            <a:spLocks noChangeShapeType="1"/>
          </p:cNvSpPr>
          <p:nvPr/>
        </p:nvSpPr>
        <p:spPr bwMode="auto">
          <a:xfrm>
            <a:off x="6618288" y="6173788"/>
            <a:ext cx="22447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8" name="Line 10">
            <a:extLst>
              <a:ext uri="{FF2B5EF4-FFF2-40B4-BE49-F238E27FC236}">
                <a16:creationId xmlns:a16="http://schemas.microsoft.com/office/drawing/2014/main" id="{2072823C-B3D0-B73A-5BA0-FDB014F13C22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3250" y="5375275"/>
            <a:ext cx="1130300" cy="787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9" name="Text Box 11">
            <a:extLst>
              <a:ext uri="{FF2B5EF4-FFF2-40B4-BE49-F238E27FC236}">
                <a16:creationId xmlns:a16="http://schemas.microsoft.com/office/drawing/2014/main" id="{047D5C6B-7E03-5E48-75EA-3742CBF59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1950" y="5659438"/>
            <a:ext cx="798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123</a:t>
            </a:r>
            <a:r>
              <a:rPr lang="en-GB" altLang="en-US" baseline="30000"/>
              <a:t>o</a:t>
            </a:r>
            <a:endParaRPr lang="en-GB" altLang="en-US"/>
          </a:p>
        </p:txBody>
      </p:sp>
      <p:grpSp>
        <p:nvGrpSpPr>
          <p:cNvPr id="2060" name="Group 22">
            <a:extLst>
              <a:ext uri="{FF2B5EF4-FFF2-40B4-BE49-F238E27FC236}">
                <a16:creationId xmlns:a16="http://schemas.microsoft.com/office/drawing/2014/main" id="{28888190-BF20-3308-62AA-23E72CE1C8D4}"/>
              </a:ext>
            </a:extLst>
          </p:cNvPr>
          <p:cNvGrpSpPr>
            <a:grpSpLocks/>
          </p:cNvGrpSpPr>
          <p:nvPr/>
        </p:nvGrpSpPr>
        <p:grpSpPr bwMode="auto">
          <a:xfrm>
            <a:off x="6575425" y="2403475"/>
            <a:ext cx="2568575" cy="2651125"/>
            <a:chOff x="4007" y="1326"/>
            <a:chExt cx="1818" cy="1830"/>
          </a:xfrm>
        </p:grpSpPr>
        <p:sp>
          <p:nvSpPr>
            <p:cNvPr id="2061" name="Rectangle 7">
              <a:extLst>
                <a:ext uri="{FF2B5EF4-FFF2-40B4-BE49-F238E27FC236}">
                  <a16:creationId xmlns:a16="http://schemas.microsoft.com/office/drawing/2014/main" id="{A1FF1035-7EE9-604F-F6C8-1AC43C5338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7" y="2699"/>
              <a:ext cx="462" cy="45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2" name="Rectangle 17">
              <a:extLst>
                <a:ext uri="{FF2B5EF4-FFF2-40B4-BE49-F238E27FC236}">
                  <a16:creationId xmlns:a16="http://schemas.microsoft.com/office/drawing/2014/main" id="{65C5C59F-B17A-D04D-A38C-653D56B09D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5" y="1783"/>
              <a:ext cx="884" cy="457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3" name="Rectangle 18">
              <a:extLst>
                <a:ext uri="{FF2B5EF4-FFF2-40B4-BE49-F238E27FC236}">
                  <a16:creationId xmlns:a16="http://schemas.microsoft.com/office/drawing/2014/main" id="{BAD478DE-6913-74EC-1C65-0EBBF76C78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5" y="1326"/>
              <a:ext cx="884" cy="457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4" name="Rectangle 19">
              <a:extLst>
                <a:ext uri="{FF2B5EF4-FFF2-40B4-BE49-F238E27FC236}">
                  <a16:creationId xmlns:a16="http://schemas.microsoft.com/office/drawing/2014/main" id="{DE554EBA-FA17-F260-F7D2-9AD4773049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5" y="2699"/>
              <a:ext cx="884" cy="457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5" name="Rectangle 20">
              <a:extLst>
                <a:ext uri="{FF2B5EF4-FFF2-40B4-BE49-F238E27FC236}">
                  <a16:creationId xmlns:a16="http://schemas.microsoft.com/office/drawing/2014/main" id="{0F9CB497-9F03-D9D1-B785-3A98222A8B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5" y="2236"/>
              <a:ext cx="884" cy="457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6" name="Rectangle 21">
              <a:extLst>
                <a:ext uri="{FF2B5EF4-FFF2-40B4-BE49-F238E27FC236}">
                  <a16:creationId xmlns:a16="http://schemas.microsoft.com/office/drawing/2014/main" id="{721F4C2A-7BA2-14D6-9F42-DB5FE3EF3F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3" y="1779"/>
              <a:ext cx="462" cy="45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47AC5DE6-5585-6884-44F8-5B0FC4B7C63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6FBF9CA-EBDE-44A7-B16D-5D1D9C0E134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10CC6EDD-2925-9B0F-4061-DC8AB8EC7A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9460" name="Picture 2" descr="scottishflag">
            <a:extLst>
              <a:ext uri="{FF2B5EF4-FFF2-40B4-BE49-F238E27FC236}">
                <a16:creationId xmlns:a16="http://schemas.microsoft.com/office/drawing/2014/main" id="{ED87DFA2-CE3A-09B7-502D-120C566C1D6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Text Box 3">
            <a:extLst>
              <a:ext uri="{FF2B5EF4-FFF2-40B4-BE49-F238E27FC236}">
                <a16:creationId xmlns:a16="http://schemas.microsoft.com/office/drawing/2014/main" id="{3E19AC7D-159B-2975-117A-03A905502FB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9462" name="Picture 4" descr="Office Objects 0572">
            <a:extLst>
              <a:ext uri="{FF2B5EF4-FFF2-40B4-BE49-F238E27FC236}">
                <a16:creationId xmlns:a16="http://schemas.microsoft.com/office/drawing/2014/main" id="{A6ADF6F8-6E23-29DE-D5C4-D07B2E3CD4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4149" name="Rectangle 5">
            <a:extLst>
              <a:ext uri="{FF2B5EF4-FFF2-40B4-BE49-F238E27FC236}">
                <a16:creationId xmlns:a16="http://schemas.microsoft.com/office/drawing/2014/main" id="{632778C6-8FEC-0CAF-584C-549B669E6B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34150" name="Rectangle 6">
            <a:extLst>
              <a:ext uri="{FF2B5EF4-FFF2-40B4-BE49-F238E27FC236}">
                <a16:creationId xmlns:a16="http://schemas.microsoft.com/office/drawing/2014/main" id="{48BC8352-1A9B-69C4-7BAF-EC94E2914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9465" name="Line 7">
            <a:extLst>
              <a:ext uri="{FF2B5EF4-FFF2-40B4-BE49-F238E27FC236}">
                <a16:creationId xmlns:a16="http://schemas.microsoft.com/office/drawing/2014/main" id="{597E6A77-755B-2EE4-41E1-F483CD3BEBD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4152" name="Rectangle 8">
            <a:extLst>
              <a:ext uri="{FF2B5EF4-FFF2-40B4-BE49-F238E27FC236}">
                <a16:creationId xmlns:a16="http://schemas.microsoft.com/office/drawing/2014/main" id="{51993F6A-18EB-ADA4-AAC9-5B92573FB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3044825"/>
            <a:ext cx="39639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	We are learning how to estimate answer by rounding.</a:t>
            </a:r>
          </a:p>
        </p:txBody>
      </p:sp>
      <p:sp>
        <p:nvSpPr>
          <p:cNvPr id="134153" name="Rectangle 9">
            <a:extLst>
              <a:ext uri="{FF2B5EF4-FFF2-40B4-BE49-F238E27FC236}">
                <a16:creationId xmlns:a16="http://schemas.microsoft.com/office/drawing/2014/main" id="{561404DB-8F6C-C957-7E4C-03A0FC1372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892425"/>
            <a:ext cx="33607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1.  Be able to round numbers to a whole number.</a:t>
            </a:r>
          </a:p>
        </p:txBody>
      </p:sp>
      <p:sp>
        <p:nvSpPr>
          <p:cNvPr id="134154" name="Rectangle 10">
            <a:extLst>
              <a:ext uri="{FF2B5EF4-FFF2-40B4-BE49-F238E27FC236}">
                <a16:creationId xmlns:a16="http://schemas.microsoft.com/office/drawing/2014/main" id="{8A9B722D-49E2-D921-60B6-DFB0F3D39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134155" name="Rectangle 11">
            <a:extLst>
              <a:ext uri="{FF2B5EF4-FFF2-40B4-BE49-F238E27FC236}">
                <a16:creationId xmlns:a16="http://schemas.microsoft.com/office/drawing/2014/main" id="{712A6263-E6D9-87B4-75FF-1B24EB9673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613" y="3798888"/>
            <a:ext cx="33607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2.  Estimate the answer to a difficult calculation using easier whole numbers.</a:t>
            </a:r>
          </a:p>
        </p:txBody>
      </p:sp>
      <p:sp>
        <p:nvSpPr>
          <p:cNvPr id="19470" name="Text Box 12">
            <a:extLst>
              <a:ext uri="{FF2B5EF4-FFF2-40B4-BE49-F238E27FC236}">
                <a16:creationId xmlns:a16="http://schemas.microsoft.com/office/drawing/2014/main" id="{FFF6B58D-508C-11C8-9948-A5F3ED97D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7700" y="1395413"/>
            <a:ext cx="5354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Using Rounding to Estimate Answers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52" grpId="0"/>
      <p:bldP spid="134153" grpId="0"/>
      <p:bldP spid="13415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6B98AFDB-B69B-055D-9B8B-9A45451653C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4370C54-85BA-4370-8620-143E86B4836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1F60A3FF-C7B5-2316-2E9A-AF55CE1A1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0484" name="Picture 2" descr="scottishflag">
            <a:extLst>
              <a:ext uri="{FF2B5EF4-FFF2-40B4-BE49-F238E27FC236}">
                <a16:creationId xmlns:a16="http://schemas.microsoft.com/office/drawing/2014/main" id="{92E29635-D6AD-E1FF-65F2-6616CB1D705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Text Box 3">
            <a:extLst>
              <a:ext uri="{FF2B5EF4-FFF2-40B4-BE49-F238E27FC236}">
                <a16:creationId xmlns:a16="http://schemas.microsoft.com/office/drawing/2014/main" id="{965A7A3C-5F1B-9DED-2D04-783787FC8CF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486" name="Picture 5" descr="Office Objects 0572">
            <a:extLst>
              <a:ext uri="{FF2B5EF4-FFF2-40B4-BE49-F238E27FC236}">
                <a16:creationId xmlns:a16="http://schemas.microsoft.com/office/drawing/2014/main" id="{8DA334E7-D82E-BFBE-3E0E-67CF268BDD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7" name="Text Box 7">
            <a:extLst>
              <a:ext uri="{FF2B5EF4-FFF2-40B4-BE49-F238E27FC236}">
                <a16:creationId xmlns:a16="http://schemas.microsoft.com/office/drawing/2014/main" id="{FC9D5969-C979-6F3D-6624-FB8B1C305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750" y="2166938"/>
            <a:ext cx="72120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Rounding to a given number of significant figures</a:t>
            </a:r>
          </a:p>
        </p:txBody>
      </p:sp>
      <p:sp>
        <p:nvSpPr>
          <p:cNvPr id="130060" name="Text Box 12">
            <a:extLst>
              <a:ext uri="{FF2B5EF4-FFF2-40B4-BE49-F238E27FC236}">
                <a16:creationId xmlns:a16="http://schemas.microsoft.com/office/drawing/2014/main" id="{7F8DC484-52F0-DB29-212B-26586A34A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4238" y="2868613"/>
            <a:ext cx="8429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300</a:t>
            </a:r>
          </a:p>
        </p:txBody>
      </p:sp>
      <p:sp>
        <p:nvSpPr>
          <p:cNvPr id="20489" name="Text Box 15">
            <a:extLst>
              <a:ext uri="{FF2B5EF4-FFF2-40B4-BE49-F238E27FC236}">
                <a16:creationId xmlns:a16="http://schemas.microsoft.com/office/drawing/2014/main" id="{28104F1A-CE73-C067-7B9B-56DCEDF7B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638" y="4657725"/>
            <a:ext cx="51927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3469 to 3 sig. Fig.</a:t>
            </a:r>
          </a:p>
        </p:txBody>
      </p:sp>
      <p:sp>
        <p:nvSpPr>
          <p:cNvPr id="23" name="Text Box 12">
            <a:extLst>
              <a:ext uri="{FF2B5EF4-FFF2-40B4-BE49-F238E27FC236}">
                <a16:creationId xmlns:a16="http://schemas.microsoft.com/office/drawing/2014/main" id="{C1B14BBA-78B9-60FD-03E5-1B8320A87D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4238" y="3444875"/>
            <a:ext cx="8429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250</a:t>
            </a:r>
            <a:endParaRPr lang="en-GB" altLang="en-US" sz="2800" u="sng">
              <a:solidFill>
                <a:srgbClr val="FFFF00"/>
              </a:solidFill>
            </a:endParaRPr>
          </a:p>
        </p:txBody>
      </p:sp>
      <p:sp>
        <p:nvSpPr>
          <p:cNvPr id="24" name="Text Box 12">
            <a:extLst>
              <a:ext uri="{FF2B5EF4-FFF2-40B4-BE49-F238E27FC236}">
                <a16:creationId xmlns:a16="http://schemas.microsoft.com/office/drawing/2014/main" id="{05893FAC-67A4-DED4-F3E0-CF070E7B6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4238" y="4022725"/>
            <a:ext cx="1063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4000</a:t>
            </a:r>
            <a:endParaRPr lang="en-GB" altLang="en-US" sz="2800" u="sng">
              <a:solidFill>
                <a:srgbClr val="FFFF00"/>
              </a:solidFill>
            </a:endParaRPr>
          </a:p>
        </p:txBody>
      </p:sp>
      <p:sp>
        <p:nvSpPr>
          <p:cNvPr id="18" name="Rectangle 7">
            <a:extLst>
              <a:ext uri="{FF2B5EF4-FFF2-40B4-BE49-F238E27FC236}">
                <a16:creationId xmlns:a16="http://schemas.microsoft.com/office/drawing/2014/main" id="{37F32735-EBE5-8DC9-3A47-46E985C5C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Significant Figures</a:t>
            </a:r>
          </a:p>
        </p:txBody>
      </p:sp>
      <p:sp>
        <p:nvSpPr>
          <p:cNvPr id="20493" name="Text Box 15">
            <a:extLst>
              <a:ext uri="{FF2B5EF4-FFF2-40B4-BE49-F238E27FC236}">
                <a16:creationId xmlns:a16="http://schemas.microsoft.com/office/drawing/2014/main" id="{EA7AA80B-7149-8B56-4B77-052A5B4ED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638" y="2913063"/>
            <a:ext cx="4422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251 to 1 sig. Fig.</a:t>
            </a:r>
          </a:p>
        </p:txBody>
      </p:sp>
      <p:sp>
        <p:nvSpPr>
          <p:cNvPr id="20494" name="Text Box 15">
            <a:extLst>
              <a:ext uri="{FF2B5EF4-FFF2-40B4-BE49-F238E27FC236}">
                <a16:creationId xmlns:a16="http://schemas.microsoft.com/office/drawing/2014/main" id="{9BCFF307-925B-0955-CCFD-1AC2B6EED1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638" y="3494088"/>
            <a:ext cx="54086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251 to 2 sig. Fig.</a:t>
            </a:r>
          </a:p>
        </p:txBody>
      </p:sp>
      <p:sp>
        <p:nvSpPr>
          <p:cNvPr id="20495" name="Text Box 15">
            <a:extLst>
              <a:ext uri="{FF2B5EF4-FFF2-40B4-BE49-F238E27FC236}">
                <a16:creationId xmlns:a16="http://schemas.microsoft.com/office/drawing/2014/main" id="{45D36260-8E8D-4417-6CD4-61D22CB4B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638" y="4076700"/>
            <a:ext cx="540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3600 to 1 sig. Fig.</a:t>
            </a:r>
          </a:p>
        </p:txBody>
      </p:sp>
      <p:sp>
        <p:nvSpPr>
          <p:cNvPr id="22" name="Text Box 12">
            <a:extLst>
              <a:ext uri="{FF2B5EF4-FFF2-40B4-BE49-F238E27FC236}">
                <a16:creationId xmlns:a16="http://schemas.microsoft.com/office/drawing/2014/main" id="{CF04771A-1BA5-7AD1-D406-66DEABD2E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4238" y="4598988"/>
            <a:ext cx="1063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3470</a:t>
            </a:r>
            <a:endParaRPr lang="en-GB" altLang="en-US" sz="2800" u="sng">
              <a:solidFill>
                <a:srgbClr val="FFFF00"/>
              </a:solidFill>
            </a:endParaRPr>
          </a:p>
        </p:txBody>
      </p:sp>
      <p:sp>
        <p:nvSpPr>
          <p:cNvPr id="20497" name="Text Box 15">
            <a:extLst>
              <a:ext uri="{FF2B5EF4-FFF2-40B4-BE49-F238E27FC236}">
                <a16:creationId xmlns:a16="http://schemas.microsoft.com/office/drawing/2014/main" id="{B0BCAD66-A243-10E0-B7EB-5D9B9D63D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638" y="5240338"/>
            <a:ext cx="51927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96 to 1 sig. Fig.</a:t>
            </a:r>
          </a:p>
        </p:txBody>
      </p:sp>
      <p:sp>
        <p:nvSpPr>
          <p:cNvPr id="27" name="Text Box 12">
            <a:extLst>
              <a:ext uri="{FF2B5EF4-FFF2-40B4-BE49-F238E27FC236}">
                <a16:creationId xmlns:a16="http://schemas.microsoft.com/office/drawing/2014/main" id="{03394832-C467-31C9-9412-9ED96AA5F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4238" y="5176838"/>
            <a:ext cx="7858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100</a:t>
            </a:r>
            <a:endParaRPr lang="en-GB" altLang="en-US" sz="2800" u="sng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60" grpId="0"/>
      <p:bldP spid="23" grpId="0"/>
      <p:bldP spid="24" grpId="0"/>
      <p:bldP spid="22" grpId="0"/>
      <p:bldP spid="2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>
            <a:extLst>
              <a:ext uri="{FF2B5EF4-FFF2-40B4-BE49-F238E27FC236}">
                <a16:creationId xmlns:a16="http://schemas.microsoft.com/office/drawing/2014/main" id="{181737AA-9B8F-ECFB-87F2-D924698290A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FC0432D-20DC-4C69-BDAC-344FB3FD8A9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F6CC684F-0D46-9807-3A32-67E88EA03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1508" name="Picture 2" descr="scottishflag">
            <a:extLst>
              <a:ext uri="{FF2B5EF4-FFF2-40B4-BE49-F238E27FC236}">
                <a16:creationId xmlns:a16="http://schemas.microsoft.com/office/drawing/2014/main" id="{837A8429-209A-F34C-A106-73716D6CBE0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Text Box 3">
            <a:extLst>
              <a:ext uri="{FF2B5EF4-FFF2-40B4-BE49-F238E27FC236}">
                <a16:creationId xmlns:a16="http://schemas.microsoft.com/office/drawing/2014/main" id="{97EA2311-47A8-A218-675A-E8AF7C81592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35172" name="Rectangle 4">
            <a:extLst>
              <a:ext uri="{FF2B5EF4-FFF2-40B4-BE49-F238E27FC236}">
                <a16:creationId xmlns:a16="http://schemas.microsoft.com/office/drawing/2014/main" id="{B1903BF7-54A0-C324-13D4-BC626E049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21511" name="Text Box 5">
            <a:extLst>
              <a:ext uri="{FF2B5EF4-FFF2-40B4-BE49-F238E27FC236}">
                <a16:creationId xmlns:a16="http://schemas.microsoft.com/office/drawing/2014/main" id="{F4FF9960-830A-9192-C3CA-7CCD631E9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21512" name="Picture 6" descr="Office Objects 0572">
            <a:extLst>
              <a:ext uri="{FF2B5EF4-FFF2-40B4-BE49-F238E27FC236}">
                <a16:creationId xmlns:a16="http://schemas.microsoft.com/office/drawing/2014/main" id="{452A0857-B32A-E115-1F72-794D6B855E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3" name="Text Box 9">
            <a:extLst>
              <a:ext uri="{FF2B5EF4-FFF2-40B4-BE49-F238E27FC236}">
                <a16:creationId xmlns:a16="http://schemas.microsoft.com/office/drawing/2014/main" id="{426EE5DB-29AF-56BD-5663-103FACACB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925" y="2184400"/>
            <a:ext cx="8194675" cy="879475"/>
          </a:xfrm>
          <a:prstGeom prst="rect">
            <a:avLst/>
          </a:prstGeom>
          <a:solidFill>
            <a:srgbClr val="969696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It is very important when solving problems that we have</a:t>
            </a:r>
          </a:p>
          <a:p>
            <a:pPr algn="ctr" eaLnBrk="1" hangingPunct="1"/>
            <a:r>
              <a:rPr lang="en-GB" altLang="en-US"/>
              <a:t>a rough idea of the answer we are expecting.</a:t>
            </a:r>
          </a:p>
        </p:txBody>
      </p:sp>
      <p:sp>
        <p:nvSpPr>
          <p:cNvPr id="21514" name="Text Box 21">
            <a:extLst>
              <a:ext uri="{FF2B5EF4-FFF2-40B4-BE49-F238E27FC236}">
                <a16:creationId xmlns:a16="http://schemas.microsoft.com/office/drawing/2014/main" id="{049B23FA-F23B-8815-245F-DF0281370C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7700" y="1395413"/>
            <a:ext cx="5354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Using Rounding to Estimate Answers</a:t>
            </a:r>
          </a:p>
        </p:txBody>
      </p:sp>
      <p:sp>
        <p:nvSpPr>
          <p:cNvPr id="21515" name="Text Box 22">
            <a:extLst>
              <a:ext uri="{FF2B5EF4-FFF2-40B4-BE49-F238E27FC236}">
                <a16:creationId xmlns:a16="http://schemas.microsoft.com/office/drawing/2014/main" id="{E30B90D8-AA0A-1ADF-A83A-06582DADD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700" y="3471863"/>
            <a:ext cx="7808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:	Mentally estimate the answer to </a:t>
            </a:r>
            <a:r>
              <a:rPr lang="en-GB" altLang="en-US">
                <a:solidFill>
                  <a:srgbClr val="FFFF00"/>
                </a:solidFill>
              </a:rPr>
              <a:t>42 x 49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35191" name="Text Box 23">
            <a:extLst>
              <a:ext uri="{FF2B5EF4-FFF2-40B4-BE49-F238E27FC236}">
                <a16:creationId xmlns:a16="http://schemas.microsoft.com/office/drawing/2014/main" id="{B490B9A2-95AE-E298-F005-D375FAD8E3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138" y="4089400"/>
            <a:ext cx="8013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Easiest way, is to round each number to 1 sig. fig. first</a:t>
            </a:r>
          </a:p>
        </p:txBody>
      </p:sp>
      <p:sp>
        <p:nvSpPr>
          <p:cNvPr id="135192" name="Text Box 24">
            <a:extLst>
              <a:ext uri="{FF2B5EF4-FFF2-40B4-BE49-F238E27FC236}">
                <a16:creationId xmlns:a16="http://schemas.microsoft.com/office/drawing/2014/main" id="{A6BD6A90-F9F2-A3EF-0E8E-A98B7281B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7463" y="5000625"/>
            <a:ext cx="17637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40 x 50 =</a:t>
            </a:r>
          </a:p>
        </p:txBody>
      </p:sp>
      <p:sp>
        <p:nvSpPr>
          <p:cNvPr id="135193" name="Text Box 25">
            <a:extLst>
              <a:ext uri="{FF2B5EF4-FFF2-40B4-BE49-F238E27FC236}">
                <a16:creationId xmlns:a16="http://schemas.microsoft.com/office/drawing/2014/main" id="{924A2CEA-AFFD-2497-9805-554158CBB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9100" y="5000625"/>
            <a:ext cx="17637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400 x 5 =</a:t>
            </a:r>
          </a:p>
        </p:txBody>
      </p:sp>
      <p:sp>
        <p:nvSpPr>
          <p:cNvPr id="135194" name="Text Box 26">
            <a:extLst>
              <a:ext uri="{FF2B5EF4-FFF2-40B4-BE49-F238E27FC236}">
                <a16:creationId xmlns:a16="http://schemas.microsoft.com/office/drawing/2014/main" id="{9EB0C0D7-5EBE-9BF8-E02E-7A1204057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75" y="5000625"/>
            <a:ext cx="10541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2000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51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51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51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51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51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51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51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51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51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35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35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35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91" grpId="0"/>
      <p:bldP spid="135192" grpId="0"/>
      <p:bldP spid="135193" grpId="0"/>
      <p:bldP spid="13519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ate Placeholder 1">
            <a:extLst>
              <a:ext uri="{FF2B5EF4-FFF2-40B4-BE49-F238E27FC236}">
                <a16:creationId xmlns:a16="http://schemas.microsoft.com/office/drawing/2014/main" id="{6710CA26-9E58-12E0-23EF-1BE03EE672A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41F55BD-1095-4515-9071-6A125B2B743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0" name="Footer Placeholder 2">
            <a:extLst>
              <a:ext uri="{FF2B5EF4-FFF2-40B4-BE49-F238E27FC236}">
                <a16:creationId xmlns:a16="http://schemas.microsoft.com/office/drawing/2014/main" id="{43A13808-C690-BFF7-EF9D-42632FEAA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2532" name="Picture 2" descr="scottishflag">
            <a:extLst>
              <a:ext uri="{FF2B5EF4-FFF2-40B4-BE49-F238E27FC236}">
                <a16:creationId xmlns:a16="http://schemas.microsoft.com/office/drawing/2014/main" id="{1A087182-12DA-1DB1-52A1-FD38EF98B92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 Box 3">
            <a:extLst>
              <a:ext uri="{FF2B5EF4-FFF2-40B4-BE49-F238E27FC236}">
                <a16:creationId xmlns:a16="http://schemas.microsoft.com/office/drawing/2014/main" id="{20F9F4C6-61CE-F9CC-05D3-2B654DB2D49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4932" name="Rectangle 4">
            <a:extLst>
              <a:ext uri="{FF2B5EF4-FFF2-40B4-BE49-F238E27FC236}">
                <a16:creationId xmlns:a16="http://schemas.microsoft.com/office/drawing/2014/main" id="{53A798D2-6794-9BE7-234F-14BC7170B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11175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22535" name="Text Box 5">
            <a:extLst>
              <a:ext uri="{FF2B5EF4-FFF2-40B4-BE49-F238E27FC236}">
                <a16:creationId xmlns:a16="http://schemas.microsoft.com/office/drawing/2014/main" id="{B855BB0C-D6DD-3399-9BFA-8F87C8092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22536" name="Picture 6" descr="Office Objects 0572">
            <a:extLst>
              <a:ext uri="{FF2B5EF4-FFF2-40B4-BE49-F238E27FC236}">
                <a16:creationId xmlns:a16="http://schemas.microsoft.com/office/drawing/2014/main" id="{E340D70B-BDD3-F34C-DBB1-BE88E32E84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3775" y="4522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5" name="Text Box 7">
            <a:extLst>
              <a:ext uri="{FF2B5EF4-FFF2-40B4-BE49-F238E27FC236}">
                <a16:creationId xmlns:a16="http://schemas.microsoft.com/office/drawing/2014/main" id="{925725AC-A0E5-15E9-BF41-8A2E34E9E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970088"/>
            <a:ext cx="64246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u="sng">
                <a:solidFill>
                  <a:srgbClr val="FFFF00"/>
                </a:solidFill>
              </a:rPr>
              <a:t>Example</a:t>
            </a:r>
            <a:r>
              <a:rPr lang="en-GB" altLang="en-US" sz="3200">
                <a:solidFill>
                  <a:srgbClr val="FFFF00"/>
                </a:solidFill>
              </a:rPr>
              <a:t> : 	Calculate 20 x 52 </a:t>
            </a:r>
            <a:endParaRPr lang="en-GB" altLang="en-US" sz="3200" u="sng">
              <a:solidFill>
                <a:srgbClr val="FFFF00"/>
              </a:solidFill>
            </a:endParaRPr>
          </a:p>
        </p:txBody>
      </p:sp>
      <p:sp>
        <p:nvSpPr>
          <p:cNvPr id="124937" name="Text Box 9">
            <a:extLst>
              <a:ext uri="{FF2B5EF4-FFF2-40B4-BE49-F238E27FC236}">
                <a16:creationId xmlns:a16="http://schemas.microsoft.com/office/drawing/2014/main" id="{6C428C0D-A273-876F-917F-C2F18E9CF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2930525"/>
            <a:ext cx="5834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20 can be written as 2 x 10 so we have :</a:t>
            </a:r>
          </a:p>
        </p:txBody>
      </p:sp>
      <p:sp>
        <p:nvSpPr>
          <p:cNvPr id="22539" name="Text Box 20">
            <a:extLst>
              <a:ext uri="{FF2B5EF4-FFF2-40B4-BE49-F238E27FC236}">
                <a16:creationId xmlns:a16="http://schemas.microsoft.com/office/drawing/2014/main" id="{27305475-9EB0-5C20-901A-1EE20BBEE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9538" y="1333500"/>
            <a:ext cx="38465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Multiply or Divide by 20,300,4000</a:t>
            </a:r>
          </a:p>
        </p:txBody>
      </p:sp>
      <p:sp>
        <p:nvSpPr>
          <p:cNvPr id="124949" name="Text Box 21">
            <a:extLst>
              <a:ext uri="{FF2B5EF4-FFF2-40B4-BE49-F238E27FC236}">
                <a16:creationId xmlns:a16="http://schemas.microsoft.com/office/drawing/2014/main" id="{D0C2ED3A-CDDE-68CD-A5BB-5FC671E41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8013" y="2932113"/>
            <a:ext cx="18002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 x </a:t>
            </a:r>
            <a:r>
              <a:rPr lang="en-GB" altLang="en-US">
                <a:solidFill>
                  <a:srgbClr val="FFFF00"/>
                </a:solidFill>
              </a:rPr>
              <a:t>10 x 52</a:t>
            </a:r>
            <a:endParaRPr lang="en-GB" altLang="en-US"/>
          </a:p>
        </p:txBody>
      </p:sp>
      <p:sp>
        <p:nvSpPr>
          <p:cNvPr id="124950" name="Text Box 22">
            <a:extLst>
              <a:ext uri="{FF2B5EF4-FFF2-40B4-BE49-F238E27FC236}">
                <a16:creationId xmlns:a16="http://schemas.microsoft.com/office/drawing/2014/main" id="{97E9304C-9273-D06A-4A1F-24F04E9E9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313" y="3584575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1 : </a:t>
            </a:r>
            <a:r>
              <a:rPr lang="en-GB" altLang="en-US">
                <a:solidFill>
                  <a:srgbClr val="FFFF00"/>
                </a:solidFill>
              </a:rPr>
              <a:t>10 x 52</a:t>
            </a:r>
            <a:r>
              <a:rPr lang="en-GB" altLang="en-US"/>
              <a:t> =</a:t>
            </a:r>
          </a:p>
        </p:txBody>
      </p:sp>
      <p:sp>
        <p:nvSpPr>
          <p:cNvPr id="124951" name="Text Box 23">
            <a:extLst>
              <a:ext uri="{FF2B5EF4-FFF2-40B4-BE49-F238E27FC236}">
                <a16:creationId xmlns:a16="http://schemas.microsoft.com/office/drawing/2014/main" id="{D0015C28-6207-79D8-5668-90DDDE9BE7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7413" y="3608388"/>
            <a:ext cx="26336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2 : 2 x 520</a:t>
            </a:r>
          </a:p>
        </p:txBody>
      </p:sp>
      <p:sp>
        <p:nvSpPr>
          <p:cNvPr id="124955" name="Rectangle 27">
            <a:extLst>
              <a:ext uri="{FF2B5EF4-FFF2-40B4-BE49-F238E27FC236}">
                <a16:creationId xmlns:a16="http://schemas.microsoft.com/office/drawing/2014/main" id="{AD485FC1-9C60-14D7-93FB-7505C3865A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3584575"/>
            <a:ext cx="741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520</a:t>
            </a:r>
          </a:p>
        </p:txBody>
      </p:sp>
      <p:pic>
        <p:nvPicPr>
          <p:cNvPr id="28692" name="Picture 20">
            <a:extLst>
              <a:ext uri="{FF2B5EF4-FFF2-40B4-BE49-F238E27FC236}">
                <a16:creationId xmlns:a16="http://schemas.microsoft.com/office/drawing/2014/main" id="{014BD5C1-AAA7-5634-DB2D-16CA051E56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b="17931"/>
          <a:stretch>
            <a:fillRect/>
          </a:stretch>
        </p:blipFill>
        <p:spPr bwMode="auto">
          <a:xfrm>
            <a:off x="4722813" y="4379913"/>
            <a:ext cx="3057525" cy="1665287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24956" name="Rectangle 28">
            <a:extLst>
              <a:ext uri="{FF2B5EF4-FFF2-40B4-BE49-F238E27FC236}">
                <a16:creationId xmlns:a16="http://schemas.microsoft.com/office/drawing/2014/main" id="{29B4BE65-C9DC-BFF0-CCBE-1ED555B6A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7975" y="5435600"/>
            <a:ext cx="1800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1   0    4   0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249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249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249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24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5" grpId="0"/>
      <p:bldP spid="124937" grpId="0"/>
      <p:bldP spid="124949" grpId="0"/>
      <p:bldP spid="124950" grpId="0"/>
      <p:bldP spid="124951" grpId="0"/>
      <p:bldP spid="124955" grpId="0"/>
      <p:bldP spid="12495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ate Placeholder 1">
            <a:extLst>
              <a:ext uri="{FF2B5EF4-FFF2-40B4-BE49-F238E27FC236}">
                <a16:creationId xmlns:a16="http://schemas.microsoft.com/office/drawing/2014/main" id="{FCE3B3E4-4C98-A5FE-6F0A-E0D42866DC8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74C2398-DD79-4821-9EA5-1C571343DE9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5" name="Footer Placeholder 2">
            <a:extLst>
              <a:ext uri="{FF2B5EF4-FFF2-40B4-BE49-F238E27FC236}">
                <a16:creationId xmlns:a16="http://schemas.microsoft.com/office/drawing/2014/main" id="{91326504-39A1-E170-5E3F-36ABBE54F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3556" name="Picture 2" descr="scottishflag">
            <a:extLst>
              <a:ext uri="{FF2B5EF4-FFF2-40B4-BE49-F238E27FC236}">
                <a16:creationId xmlns:a16="http://schemas.microsoft.com/office/drawing/2014/main" id="{8B82C2DC-9798-0B1E-5F8B-05BD4195723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Text Box 3">
            <a:extLst>
              <a:ext uri="{FF2B5EF4-FFF2-40B4-BE49-F238E27FC236}">
                <a16:creationId xmlns:a16="http://schemas.microsoft.com/office/drawing/2014/main" id="{D7E6A302-0708-2174-18F2-965A081868F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1796" name="Rectangle 4">
            <a:extLst>
              <a:ext uri="{FF2B5EF4-FFF2-40B4-BE49-F238E27FC236}">
                <a16:creationId xmlns:a16="http://schemas.microsoft.com/office/drawing/2014/main" id="{73EEAC03-CDB5-AF63-DDC6-8A1BFFC99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11175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23559" name="Text Box 5">
            <a:extLst>
              <a:ext uri="{FF2B5EF4-FFF2-40B4-BE49-F238E27FC236}">
                <a16:creationId xmlns:a16="http://schemas.microsoft.com/office/drawing/2014/main" id="{8585A0A4-4C37-443A-54C7-32D4868CD2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23560" name="Picture 6" descr="Office Objects 0572">
            <a:extLst>
              <a:ext uri="{FF2B5EF4-FFF2-40B4-BE49-F238E27FC236}">
                <a16:creationId xmlns:a16="http://schemas.microsoft.com/office/drawing/2014/main" id="{42B297F6-7CAB-BBD3-5C75-B594D88BB5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1" name="Text Box 7">
            <a:extLst>
              <a:ext uri="{FF2B5EF4-FFF2-40B4-BE49-F238E27FC236}">
                <a16:creationId xmlns:a16="http://schemas.microsoft.com/office/drawing/2014/main" id="{E8E31F30-6CC1-A828-8FD5-D9EF02660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1981200"/>
            <a:ext cx="4586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Calculate 44 x 30 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61800" name="Text Box 8">
            <a:extLst>
              <a:ext uri="{FF2B5EF4-FFF2-40B4-BE49-F238E27FC236}">
                <a16:creationId xmlns:a16="http://schemas.microsoft.com/office/drawing/2014/main" id="{5AD3A457-2EAC-030F-2DF2-2D76330A5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2063" y="2532063"/>
            <a:ext cx="5834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30 can be written as 10 x 3 so we have :</a:t>
            </a:r>
          </a:p>
        </p:txBody>
      </p:sp>
      <p:sp>
        <p:nvSpPr>
          <p:cNvPr id="23563" name="Text Box 10">
            <a:extLst>
              <a:ext uri="{FF2B5EF4-FFF2-40B4-BE49-F238E27FC236}">
                <a16:creationId xmlns:a16="http://schemas.microsoft.com/office/drawing/2014/main" id="{B777EFC5-F182-BEC7-BD4A-94EBE0EF7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9538" y="1333500"/>
            <a:ext cx="40211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Multiply or Divide by 20, 300, 4000</a:t>
            </a:r>
          </a:p>
        </p:txBody>
      </p:sp>
      <p:sp>
        <p:nvSpPr>
          <p:cNvPr id="161803" name="Text Box 11">
            <a:extLst>
              <a:ext uri="{FF2B5EF4-FFF2-40B4-BE49-F238E27FC236}">
                <a16:creationId xmlns:a16="http://schemas.microsoft.com/office/drawing/2014/main" id="{A5D76057-E3E3-4B2E-BDB1-5983BB4AA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588" y="2533650"/>
            <a:ext cx="2030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44 x </a:t>
            </a:r>
            <a:r>
              <a:rPr lang="en-GB" altLang="en-US">
                <a:solidFill>
                  <a:srgbClr val="FFFF00"/>
                </a:solidFill>
              </a:rPr>
              <a:t>10 x 3</a:t>
            </a:r>
            <a:r>
              <a:rPr lang="en-GB" altLang="en-US"/>
              <a:t> =</a:t>
            </a:r>
          </a:p>
        </p:txBody>
      </p:sp>
      <p:sp>
        <p:nvSpPr>
          <p:cNvPr id="161804" name="Text Box 12">
            <a:extLst>
              <a:ext uri="{FF2B5EF4-FFF2-40B4-BE49-F238E27FC236}">
                <a16:creationId xmlns:a16="http://schemas.microsoft.com/office/drawing/2014/main" id="{6259281A-8BDE-0106-524A-CEBE0A58F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1888" y="3186113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1 : </a:t>
            </a:r>
            <a:r>
              <a:rPr lang="en-GB" altLang="en-US">
                <a:solidFill>
                  <a:srgbClr val="FFFF00"/>
                </a:solidFill>
              </a:rPr>
              <a:t>44 x 10</a:t>
            </a:r>
            <a:r>
              <a:rPr lang="en-GB" altLang="en-US"/>
              <a:t> =</a:t>
            </a:r>
          </a:p>
        </p:txBody>
      </p:sp>
      <p:sp>
        <p:nvSpPr>
          <p:cNvPr id="161805" name="Text Box 13">
            <a:extLst>
              <a:ext uri="{FF2B5EF4-FFF2-40B4-BE49-F238E27FC236}">
                <a16:creationId xmlns:a16="http://schemas.microsoft.com/office/drawing/2014/main" id="{F26707D3-7A5D-B86A-72ED-33FC5EBE58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2988" y="3186113"/>
            <a:ext cx="2765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2 : 440 x 3 =</a:t>
            </a:r>
          </a:p>
        </p:txBody>
      </p:sp>
      <p:sp>
        <p:nvSpPr>
          <p:cNvPr id="161808" name="Rectangle 16">
            <a:extLst>
              <a:ext uri="{FF2B5EF4-FFF2-40B4-BE49-F238E27FC236}">
                <a16:creationId xmlns:a16="http://schemas.microsoft.com/office/drawing/2014/main" id="{A17984CF-8F7F-5CF5-56B6-B52EDDE35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5" y="3186113"/>
            <a:ext cx="741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440</a:t>
            </a:r>
          </a:p>
        </p:txBody>
      </p:sp>
      <p:sp>
        <p:nvSpPr>
          <p:cNvPr id="23568" name="Line 18">
            <a:extLst>
              <a:ext uri="{FF2B5EF4-FFF2-40B4-BE49-F238E27FC236}">
                <a16:creationId xmlns:a16="http://schemas.microsoft.com/office/drawing/2014/main" id="{748BBE74-D3C8-328D-C396-7933A5863D7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3914775"/>
            <a:ext cx="69564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1811" name="Text Box 19">
            <a:extLst>
              <a:ext uri="{FF2B5EF4-FFF2-40B4-BE49-F238E27FC236}">
                <a16:creationId xmlns:a16="http://schemas.microsoft.com/office/drawing/2014/main" id="{517FFE60-6859-0E1E-6012-8536D6F71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4125913"/>
            <a:ext cx="50053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Calculate 300 x 26 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61812" name="Text Box 20">
            <a:extLst>
              <a:ext uri="{FF2B5EF4-FFF2-40B4-BE49-F238E27FC236}">
                <a16:creationId xmlns:a16="http://schemas.microsoft.com/office/drawing/2014/main" id="{31E9EF40-328E-26BE-FCC8-9081D559C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9800" y="4676775"/>
            <a:ext cx="6205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300 can be written as 3 x 100 so we have :</a:t>
            </a:r>
          </a:p>
        </p:txBody>
      </p:sp>
      <p:sp>
        <p:nvSpPr>
          <p:cNvPr id="161813" name="Text Box 21">
            <a:extLst>
              <a:ext uri="{FF2B5EF4-FFF2-40B4-BE49-F238E27FC236}">
                <a16:creationId xmlns:a16="http://schemas.microsoft.com/office/drawing/2014/main" id="{5E5768E9-3E3D-E7B3-3B8B-81522EE95E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2463" y="4678363"/>
            <a:ext cx="22367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 x </a:t>
            </a:r>
            <a:r>
              <a:rPr lang="en-GB" altLang="en-US">
                <a:solidFill>
                  <a:srgbClr val="FFFF00"/>
                </a:solidFill>
              </a:rPr>
              <a:t>100 x 26</a:t>
            </a:r>
            <a:r>
              <a:rPr lang="en-GB" altLang="en-US"/>
              <a:t> =</a:t>
            </a:r>
          </a:p>
        </p:txBody>
      </p:sp>
      <p:sp>
        <p:nvSpPr>
          <p:cNvPr id="161814" name="Text Box 22">
            <a:extLst>
              <a:ext uri="{FF2B5EF4-FFF2-40B4-BE49-F238E27FC236}">
                <a16:creationId xmlns:a16="http://schemas.microsoft.com/office/drawing/2014/main" id="{DED07470-44C6-C6D6-5F0C-A655A1AF5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1888" y="5541963"/>
            <a:ext cx="287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1 : </a:t>
            </a:r>
            <a:r>
              <a:rPr lang="en-GB" altLang="en-US">
                <a:solidFill>
                  <a:srgbClr val="FFFF00"/>
                </a:solidFill>
              </a:rPr>
              <a:t>100 x 26</a:t>
            </a:r>
            <a:r>
              <a:rPr lang="en-GB" altLang="en-US"/>
              <a:t> =</a:t>
            </a:r>
          </a:p>
        </p:txBody>
      </p:sp>
      <p:sp>
        <p:nvSpPr>
          <p:cNvPr id="161815" name="Text Box 23">
            <a:extLst>
              <a:ext uri="{FF2B5EF4-FFF2-40B4-BE49-F238E27FC236}">
                <a16:creationId xmlns:a16="http://schemas.microsoft.com/office/drawing/2014/main" id="{E795D107-5B39-E95C-4323-D28525218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2988" y="5541963"/>
            <a:ext cx="2978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2 : 2600 x 3 =</a:t>
            </a:r>
          </a:p>
        </p:txBody>
      </p:sp>
      <p:sp>
        <p:nvSpPr>
          <p:cNvPr id="161816" name="Rectangle 24">
            <a:extLst>
              <a:ext uri="{FF2B5EF4-FFF2-40B4-BE49-F238E27FC236}">
                <a16:creationId xmlns:a16="http://schemas.microsoft.com/office/drawing/2014/main" id="{D5B56CA4-1196-5891-3D9F-E889A71EB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3338" y="5541963"/>
            <a:ext cx="9350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2600</a:t>
            </a:r>
          </a:p>
        </p:txBody>
      </p:sp>
      <p:pic>
        <p:nvPicPr>
          <p:cNvPr id="29721" name="Picture 25">
            <a:extLst>
              <a:ext uri="{FF2B5EF4-FFF2-40B4-BE49-F238E27FC236}">
                <a16:creationId xmlns:a16="http://schemas.microsoft.com/office/drawing/2014/main" id="{A18BFB2A-0DA1-C70C-E1B7-E74AFD703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4700" y="217488"/>
            <a:ext cx="3057525" cy="20288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61809" name="Rectangle 17">
            <a:extLst>
              <a:ext uri="{FF2B5EF4-FFF2-40B4-BE49-F238E27FC236}">
                <a16:creationId xmlns:a16="http://schemas.microsoft.com/office/drawing/2014/main" id="{66602671-B729-98D0-1532-9B960F6B0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7950" y="1289050"/>
            <a:ext cx="1890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1    3    2   0</a:t>
            </a:r>
          </a:p>
        </p:txBody>
      </p:sp>
      <p:pic>
        <p:nvPicPr>
          <p:cNvPr id="29722" name="Picture 26">
            <a:extLst>
              <a:ext uri="{FF2B5EF4-FFF2-40B4-BE49-F238E27FC236}">
                <a16:creationId xmlns:a16="http://schemas.microsoft.com/office/drawing/2014/main" id="{E1197C9A-8A6D-C10B-EE9E-4A8F68FC48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40413" y="203200"/>
            <a:ext cx="3057525" cy="20288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61817" name="Rectangle 25">
            <a:extLst>
              <a:ext uri="{FF2B5EF4-FFF2-40B4-BE49-F238E27FC236}">
                <a16:creationId xmlns:a16="http://schemas.microsoft.com/office/drawing/2014/main" id="{19272DD1-0965-47FB-1AF6-6F933CDC4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9225" y="1270000"/>
            <a:ext cx="1847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7   8   0    0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61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618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618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618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1618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1618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1618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1618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1618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1618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1618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1618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1618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1618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1618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1618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161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00" grpId="0"/>
      <p:bldP spid="161803" grpId="0"/>
      <p:bldP spid="161804" grpId="0"/>
      <p:bldP spid="161805" grpId="0"/>
      <p:bldP spid="161808" grpId="0"/>
      <p:bldP spid="161811" grpId="0"/>
      <p:bldP spid="161812" grpId="0"/>
      <p:bldP spid="161813" grpId="0"/>
      <p:bldP spid="161814" grpId="0"/>
      <p:bldP spid="161815" grpId="0"/>
      <p:bldP spid="161816" grpId="0"/>
      <p:bldP spid="161809" grpId="0"/>
      <p:bldP spid="1618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1">
            <a:extLst>
              <a:ext uri="{FF2B5EF4-FFF2-40B4-BE49-F238E27FC236}">
                <a16:creationId xmlns:a16="http://schemas.microsoft.com/office/drawing/2014/main" id="{ED926546-B488-DD79-7AA8-D9BFC73DA69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7537903-6DEA-4C08-8DD2-79EFE2A7F92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>
            <a:extLst>
              <a:ext uri="{FF2B5EF4-FFF2-40B4-BE49-F238E27FC236}">
                <a16:creationId xmlns:a16="http://schemas.microsoft.com/office/drawing/2014/main" id="{4252FBBA-5F1B-3891-80DA-35F5177B0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4580" name="Picture 2" descr="scottishflag">
            <a:extLst>
              <a:ext uri="{FF2B5EF4-FFF2-40B4-BE49-F238E27FC236}">
                <a16:creationId xmlns:a16="http://schemas.microsoft.com/office/drawing/2014/main" id="{9A4A6A95-C736-3544-F14F-4B81FB1D63C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Text Box 3">
            <a:extLst>
              <a:ext uri="{FF2B5EF4-FFF2-40B4-BE49-F238E27FC236}">
                <a16:creationId xmlns:a16="http://schemas.microsoft.com/office/drawing/2014/main" id="{5B2025F8-0D3C-BA57-B136-B1B7A1807E4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9748" name="Rectangle 4">
            <a:extLst>
              <a:ext uri="{FF2B5EF4-FFF2-40B4-BE49-F238E27FC236}">
                <a16:creationId xmlns:a16="http://schemas.microsoft.com/office/drawing/2014/main" id="{160A737A-318A-B328-E142-CF40572B9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pic>
        <p:nvPicPr>
          <p:cNvPr id="24583" name="Picture 6" descr="Office Objects 0572">
            <a:extLst>
              <a:ext uri="{FF2B5EF4-FFF2-40B4-BE49-F238E27FC236}">
                <a16:creationId xmlns:a16="http://schemas.microsoft.com/office/drawing/2014/main" id="{9113ED5F-0A27-AFB7-368B-02FDB99732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4" name="Text Box 7">
            <a:extLst>
              <a:ext uri="{FF2B5EF4-FFF2-40B4-BE49-F238E27FC236}">
                <a16:creationId xmlns:a16="http://schemas.microsoft.com/office/drawing/2014/main" id="{A0C58D09-06FC-2FA9-D0BD-553887836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2166938"/>
            <a:ext cx="5357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Calculate 16000 </a:t>
            </a:r>
            <a:r>
              <a:rPr lang="en-US" altLang="en-US">
                <a:solidFill>
                  <a:srgbClr val="FFFF00"/>
                </a:solidFill>
                <a:latin typeface="Shruti" panose="020B0502040204020203" pitchFamily="34" charset="0"/>
              </a:rPr>
              <a:t>÷</a:t>
            </a:r>
            <a:r>
              <a:rPr lang="en-GB" altLang="en-US">
                <a:solidFill>
                  <a:srgbClr val="FFFF00"/>
                </a:solidFill>
              </a:rPr>
              <a:t>  200 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59752" name="Text Box 8">
            <a:extLst>
              <a:ext uri="{FF2B5EF4-FFF2-40B4-BE49-F238E27FC236}">
                <a16:creationId xmlns:a16="http://schemas.microsoft.com/office/drawing/2014/main" id="{8E2B4602-ABD7-0786-26F6-E3B8D17FA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2063" y="2717800"/>
            <a:ext cx="604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Since 200 divide by 100 then divide by 2:</a:t>
            </a:r>
          </a:p>
        </p:txBody>
      </p:sp>
      <p:sp>
        <p:nvSpPr>
          <p:cNvPr id="24586" name="Text Box 10">
            <a:extLst>
              <a:ext uri="{FF2B5EF4-FFF2-40B4-BE49-F238E27FC236}">
                <a16:creationId xmlns:a16="http://schemas.microsoft.com/office/drawing/2014/main" id="{87F15E48-5602-673D-1E88-3DF70A7A7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9538" y="1333500"/>
            <a:ext cx="38465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Multiply or Divide by 20,300,4000</a:t>
            </a:r>
          </a:p>
        </p:txBody>
      </p:sp>
      <p:sp>
        <p:nvSpPr>
          <p:cNvPr id="159755" name="Text Box 11">
            <a:extLst>
              <a:ext uri="{FF2B5EF4-FFF2-40B4-BE49-F238E27FC236}">
                <a16:creationId xmlns:a16="http://schemas.microsoft.com/office/drawing/2014/main" id="{4BDC6FC8-7B13-06B6-0E91-8787E79B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8150" y="3335338"/>
            <a:ext cx="2566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16000 </a:t>
            </a:r>
            <a:r>
              <a:rPr lang="en-US" altLang="en-US">
                <a:latin typeface="Shruti" panose="020B0502040204020203" pitchFamily="34" charset="0"/>
              </a:rPr>
              <a:t>÷</a:t>
            </a:r>
            <a:r>
              <a:rPr lang="en-GB" altLang="en-US"/>
              <a:t> </a:t>
            </a:r>
            <a:r>
              <a:rPr lang="en-GB" altLang="en-US">
                <a:solidFill>
                  <a:srgbClr val="FFFF00"/>
                </a:solidFill>
              </a:rPr>
              <a:t>100 </a:t>
            </a:r>
            <a:r>
              <a:rPr lang="en-US" altLang="en-US">
                <a:solidFill>
                  <a:srgbClr val="FFFF00"/>
                </a:solidFill>
                <a:latin typeface="Shruti" panose="020B0502040204020203" pitchFamily="34" charset="0"/>
              </a:rPr>
              <a:t>÷</a:t>
            </a:r>
            <a:r>
              <a:rPr lang="en-GB" altLang="en-US">
                <a:solidFill>
                  <a:srgbClr val="FFFF00"/>
                </a:solidFill>
              </a:rPr>
              <a:t> 2</a:t>
            </a:r>
            <a:r>
              <a:rPr lang="en-GB" altLang="en-US"/>
              <a:t> </a:t>
            </a:r>
          </a:p>
        </p:txBody>
      </p:sp>
      <p:sp>
        <p:nvSpPr>
          <p:cNvPr id="159756" name="Text Box 12">
            <a:extLst>
              <a:ext uri="{FF2B5EF4-FFF2-40B4-BE49-F238E27FC236}">
                <a16:creationId xmlns:a16="http://schemas.microsoft.com/office/drawing/2014/main" id="{10A608F7-8316-4054-8DB7-4D5C693D2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175" y="4229100"/>
            <a:ext cx="346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1 : </a:t>
            </a:r>
            <a:r>
              <a:rPr lang="en-GB" altLang="en-US">
                <a:solidFill>
                  <a:srgbClr val="FFFF00"/>
                </a:solidFill>
              </a:rPr>
              <a:t>16000 </a:t>
            </a:r>
            <a:r>
              <a:rPr lang="en-US" altLang="en-US">
                <a:solidFill>
                  <a:srgbClr val="FFFF00"/>
                </a:solidFill>
                <a:latin typeface="Shruti" panose="020B0502040204020203" pitchFamily="34" charset="0"/>
              </a:rPr>
              <a:t>÷ </a:t>
            </a:r>
            <a:r>
              <a:rPr lang="en-GB" altLang="en-US">
                <a:solidFill>
                  <a:srgbClr val="FFFF00"/>
                </a:solidFill>
              </a:rPr>
              <a:t> 100</a:t>
            </a:r>
            <a:r>
              <a:rPr lang="en-GB" altLang="en-US"/>
              <a:t> =</a:t>
            </a:r>
          </a:p>
        </p:txBody>
      </p:sp>
      <p:sp>
        <p:nvSpPr>
          <p:cNvPr id="159757" name="Text Box 13">
            <a:extLst>
              <a:ext uri="{FF2B5EF4-FFF2-40B4-BE49-F238E27FC236}">
                <a16:creationId xmlns:a16="http://schemas.microsoft.com/office/drawing/2014/main" id="{4C0B86F1-2A5B-7B0C-6D2A-1B576D837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175" y="5140325"/>
            <a:ext cx="1428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2 : </a:t>
            </a:r>
          </a:p>
        </p:txBody>
      </p:sp>
      <p:sp>
        <p:nvSpPr>
          <p:cNvPr id="159760" name="Rectangle 16">
            <a:extLst>
              <a:ext uri="{FF2B5EF4-FFF2-40B4-BE49-F238E27FC236}">
                <a16:creationId xmlns:a16="http://schemas.microsoft.com/office/drawing/2014/main" id="{E818DBD4-F0E0-FAAD-68C7-D4CD7FB6B4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5763" y="41402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160</a:t>
            </a:r>
          </a:p>
        </p:txBody>
      </p:sp>
      <p:grpSp>
        <p:nvGrpSpPr>
          <p:cNvPr id="2" name="Group 23">
            <a:extLst>
              <a:ext uri="{FF2B5EF4-FFF2-40B4-BE49-F238E27FC236}">
                <a16:creationId xmlns:a16="http://schemas.microsoft.com/office/drawing/2014/main" id="{E9D7C300-9F48-8A1C-23C7-4A347073E4AA}"/>
              </a:ext>
            </a:extLst>
          </p:cNvPr>
          <p:cNvGrpSpPr>
            <a:grpSpLocks/>
          </p:cNvGrpSpPr>
          <p:nvPr/>
        </p:nvGrpSpPr>
        <p:grpSpPr bwMode="auto">
          <a:xfrm>
            <a:off x="3819525" y="4151313"/>
            <a:ext cx="333375" cy="446087"/>
            <a:chOff x="1851" y="2642"/>
            <a:chExt cx="210" cy="281"/>
          </a:xfrm>
        </p:grpSpPr>
        <p:sp>
          <p:nvSpPr>
            <p:cNvPr id="24597" name="Line 18">
              <a:extLst>
                <a:ext uri="{FF2B5EF4-FFF2-40B4-BE49-F238E27FC236}">
                  <a16:creationId xmlns:a16="http://schemas.microsoft.com/office/drawing/2014/main" id="{5AA4FBD6-9AC9-6C7F-68C9-4343B18763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1" y="2642"/>
              <a:ext cx="89" cy="2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598" name="Line 19">
              <a:extLst>
                <a:ext uri="{FF2B5EF4-FFF2-40B4-BE49-F238E27FC236}">
                  <a16:creationId xmlns:a16="http://schemas.microsoft.com/office/drawing/2014/main" id="{40380227-F906-725A-4F1E-DC704DDD96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2" y="2642"/>
              <a:ext cx="89" cy="2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" name="Group 22">
            <a:extLst>
              <a:ext uri="{FF2B5EF4-FFF2-40B4-BE49-F238E27FC236}">
                <a16:creationId xmlns:a16="http://schemas.microsoft.com/office/drawing/2014/main" id="{BC3F7AE6-7F13-FE51-B5F9-024AC1600CCF}"/>
              </a:ext>
            </a:extLst>
          </p:cNvPr>
          <p:cNvGrpSpPr>
            <a:grpSpLocks/>
          </p:cNvGrpSpPr>
          <p:nvPr/>
        </p:nvGrpSpPr>
        <p:grpSpPr bwMode="auto">
          <a:xfrm>
            <a:off x="4789488" y="4151313"/>
            <a:ext cx="330200" cy="446087"/>
            <a:chOff x="2462" y="2642"/>
            <a:chExt cx="208" cy="281"/>
          </a:xfrm>
        </p:grpSpPr>
        <p:sp>
          <p:nvSpPr>
            <p:cNvPr id="24595" name="Line 20">
              <a:extLst>
                <a:ext uri="{FF2B5EF4-FFF2-40B4-BE49-F238E27FC236}">
                  <a16:creationId xmlns:a16="http://schemas.microsoft.com/office/drawing/2014/main" id="{AEE005AB-709E-3E23-95AC-31D8EBE7BC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2" y="2642"/>
              <a:ext cx="89" cy="2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596" name="Line 21">
              <a:extLst>
                <a:ext uri="{FF2B5EF4-FFF2-40B4-BE49-F238E27FC236}">
                  <a16:creationId xmlns:a16="http://schemas.microsoft.com/office/drawing/2014/main" id="{A22D0B97-2DF6-A9DA-D142-A031F1ACD2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1" y="2642"/>
              <a:ext cx="89" cy="2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pic>
        <p:nvPicPr>
          <p:cNvPr id="30742" name="Picture 22">
            <a:extLst>
              <a:ext uri="{FF2B5EF4-FFF2-40B4-BE49-F238E27FC236}">
                <a16:creationId xmlns:a16="http://schemas.microsoft.com/office/drawing/2014/main" id="{8E91C3FD-CDEF-F4BB-1B0A-D8E2CF0742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t="21108" b="14509"/>
          <a:stretch>
            <a:fillRect/>
          </a:stretch>
        </p:blipFill>
        <p:spPr bwMode="auto">
          <a:xfrm>
            <a:off x="3467100" y="4913313"/>
            <a:ext cx="2295525" cy="1119187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59761" name="Rectangle 17">
            <a:extLst>
              <a:ext uri="{FF2B5EF4-FFF2-40B4-BE49-F238E27FC236}">
                <a16:creationId xmlns:a16="http://schemas.microsoft.com/office/drawing/2014/main" id="{9139E23B-2091-EEF2-33C6-F36D60662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5975" y="4972050"/>
            <a:ext cx="742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8  0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597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597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597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597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597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597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0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59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52" grpId="0"/>
      <p:bldP spid="159755" grpId="0"/>
      <p:bldP spid="159756" grpId="0"/>
      <p:bldP spid="159757" grpId="0"/>
      <p:bldP spid="159760" grpId="0"/>
      <p:bldP spid="15976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Date Placeholder 1">
            <a:extLst>
              <a:ext uri="{FF2B5EF4-FFF2-40B4-BE49-F238E27FC236}">
                <a16:creationId xmlns:a16="http://schemas.microsoft.com/office/drawing/2014/main" id="{8EC8B84E-F3AB-0787-6B51-C4927870CD3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82DF06-DE68-4E57-B394-43A9E2535B5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6" name="Footer Placeholder 2">
            <a:extLst>
              <a:ext uri="{FF2B5EF4-FFF2-40B4-BE49-F238E27FC236}">
                <a16:creationId xmlns:a16="http://schemas.microsoft.com/office/drawing/2014/main" id="{D7191904-2E87-891D-87CF-1938C535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5604" name="Picture 2" descr="scottishflag">
            <a:extLst>
              <a:ext uri="{FF2B5EF4-FFF2-40B4-BE49-F238E27FC236}">
                <a16:creationId xmlns:a16="http://schemas.microsoft.com/office/drawing/2014/main" id="{C407E0D1-C3ED-9A39-E76F-40CBCCD182C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Text Box 3">
            <a:extLst>
              <a:ext uri="{FF2B5EF4-FFF2-40B4-BE49-F238E27FC236}">
                <a16:creationId xmlns:a16="http://schemas.microsoft.com/office/drawing/2014/main" id="{178B5179-5A92-C7E3-A35D-07BB8F8D255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0772" name="Rectangle 4">
            <a:extLst>
              <a:ext uri="{FF2B5EF4-FFF2-40B4-BE49-F238E27FC236}">
                <a16:creationId xmlns:a16="http://schemas.microsoft.com/office/drawing/2014/main" id="{FE346BBB-F387-267F-5C0A-2E5A00F259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38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pic>
        <p:nvPicPr>
          <p:cNvPr id="25607" name="Picture 5" descr="Office Objects 0572">
            <a:extLst>
              <a:ext uri="{FF2B5EF4-FFF2-40B4-BE49-F238E27FC236}">
                <a16:creationId xmlns:a16="http://schemas.microsoft.com/office/drawing/2014/main" id="{963E8AAE-11D5-E8B2-8424-57385C89E4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8" name="Text Box 6">
            <a:extLst>
              <a:ext uri="{FF2B5EF4-FFF2-40B4-BE49-F238E27FC236}">
                <a16:creationId xmlns:a16="http://schemas.microsoft.com/office/drawing/2014/main" id="{266AC5D3-CF99-88D1-F30C-64CFB09C3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2166938"/>
            <a:ext cx="5729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Calculate 120000 </a:t>
            </a:r>
            <a:r>
              <a:rPr lang="en-US" altLang="en-US">
                <a:solidFill>
                  <a:srgbClr val="FFFF00"/>
                </a:solidFill>
                <a:latin typeface="Shruti" panose="020B0502040204020203" pitchFamily="34" charset="0"/>
              </a:rPr>
              <a:t>÷</a:t>
            </a:r>
            <a:r>
              <a:rPr lang="en-GB" altLang="en-US">
                <a:solidFill>
                  <a:srgbClr val="FFFF00"/>
                </a:solidFill>
              </a:rPr>
              <a:t>  6000 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60775" name="Text Box 7">
            <a:extLst>
              <a:ext uri="{FF2B5EF4-FFF2-40B4-BE49-F238E27FC236}">
                <a16:creationId xmlns:a16="http://schemas.microsoft.com/office/drawing/2014/main" id="{106DBE5E-8A44-091C-DE35-0B31FFC0E1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2063" y="2717800"/>
            <a:ext cx="641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Since 6000 divide by 1000 then divide by 6:</a:t>
            </a:r>
          </a:p>
        </p:txBody>
      </p:sp>
      <p:sp>
        <p:nvSpPr>
          <p:cNvPr id="25610" name="Text Box 8">
            <a:extLst>
              <a:ext uri="{FF2B5EF4-FFF2-40B4-BE49-F238E27FC236}">
                <a16:creationId xmlns:a16="http://schemas.microsoft.com/office/drawing/2014/main" id="{00975D6B-E3D5-2A91-01DE-29864D924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9538" y="1333500"/>
            <a:ext cx="38465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Multiply or Divide by 20,300,4000</a:t>
            </a:r>
          </a:p>
        </p:txBody>
      </p:sp>
      <p:sp>
        <p:nvSpPr>
          <p:cNvPr id="160777" name="Text Box 9">
            <a:extLst>
              <a:ext uri="{FF2B5EF4-FFF2-40B4-BE49-F238E27FC236}">
                <a16:creationId xmlns:a16="http://schemas.microsoft.com/office/drawing/2014/main" id="{4F96F534-062F-1F2B-C361-41E02342B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8150" y="3335338"/>
            <a:ext cx="2851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120000 </a:t>
            </a:r>
            <a:r>
              <a:rPr lang="en-US" altLang="en-US">
                <a:latin typeface="Shruti" panose="020B0502040204020203" pitchFamily="34" charset="0"/>
              </a:rPr>
              <a:t>÷</a:t>
            </a:r>
            <a:r>
              <a:rPr lang="en-GB" altLang="en-US"/>
              <a:t> </a:t>
            </a:r>
            <a:r>
              <a:rPr lang="en-GB" altLang="en-US">
                <a:solidFill>
                  <a:srgbClr val="FFFF00"/>
                </a:solidFill>
              </a:rPr>
              <a:t>1000 </a:t>
            </a:r>
            <a:r>
              <a:rPr lang="en-US" altLang="en-US">
                <a:solidFill>
                  <a:srgbClr val="FFFF00"/>
                </a:solidFill>
                <a:latin typeface="Shruti" panose="020B0502040204020203" pitchFamily="34" charset="0"/>
              </a:rPr>
              <a:t>÷</a:t>
            </a:r>
            <a:r>
              <a:rPr lang="en-GB" altLang="en-US">
                <a:solidFill>
                  <a:srgbClr val="FFFF00"/>
                </a:solidFill>
              </a:rPr>
              <a:t> 6</a:t>
            </a:r>
            <a:endParaRPr lang="en-GB" altLang="en-US"/>
          </a:p>
        </p:txBody>
      </p:sp>
      <p:sp>
        <p:nvSpPr>
          <p:cNvPr id="160778" name="Text Box 10">
            <a:extLst>
              <a:ext uri="{FF2B5EF4-FFF2-40B4-BE49-F238E27FC236}">
                <a16:creationId xmlns:a16="http://schemas.microsoft.com/office/drawing/2014/main" id="{A874577A-60A9-7D61-382A-1524D415D9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175" y="4229100"/>
            <a:ext cx="383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1 : </a:t>
            </a:r>
            <a:r>
              <a:rPr lang="en-GB" altLang="en-US">
                <a:solidFill>
                  <a:srgbClr val="FFFF00"/>
                </a:solidFill>
              </a:rPr>
              <a:t>120000 </a:t>
            </a:r>
            <a:r>
              <a:rPr lang="en-US" altLang="en-US">
                <a:solidFill>
                  <a:srgbClr val="FFFF00"/>
                </a:solidFill>
                <a:latin typeface="Shruti" panose="020B0502040204020203" pitchFamily="34" charset="0"/>
              </a:rPr>
              <a:t>÷ </a:t>
            </a:r>
            <a:r>
              <a:rPr lang="en-GB" altLang="en-US">
                <a:solidFill>
                  <a:srgbClr val="FFFF00"/>
                </a:solidFill>
              </a:rPr>
              <a:t> 1000</a:t>
            </a:r>
            <a:r>
              <a:rPr lang="en-GB" altLang="en-US"/>
              <a:t> =</a:t>
            </a:r>
          </a:p>
        </p:txBody>
      </p:sp>
      <p:sp>
        <p:nvSpPr>
          <p:cNvPr id="160779" name="Text Box 11">
            <a:extLst>
              <a:ext uri="{FF2B5EF4-FFF2-40B4-BE49-F238E27FC236}">
                <a16:creationId xmlns:a16="http://schemas.microsoft.com/office/drawing/2014/main" id="{D0211C28-3AA8-63D7-EB38-62A48BD040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175" y="5140325"/>
            <a:ext cx="1428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2 : </a:t>
            </a:r>
          </a:p>
        </p:txBody>
      </p:sp>
      <p:sp>
        <p:nvSpPr>
          <p:cNvPr id="160780" name="Rectangle 12">
            <a:extLst>
              <a:ext uri="{FF2B5EF4-FFF2-40B4-BE49-F238E27FC236}">
                <a16:creationId xmlns:a16="http://schemas.microsoft.com/office/drawing/2014/main" id="{A5EC74A8-AC0A-3DBB-C754-D91EF166B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4140200"/>
            <a:ext cx="788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 120</a:t>
            </a:r>
          </a:p>
        </p:txBody>
      </p:sp>
      <p:grpSp>
        <p:nvGrpSpPr>
          <p:cNvPr id="2" name="Group 25">
            <a:extLst>
              <a:ext uri="{FF2B5EF4-FFF2-40B4-BE49-F238E27FC236}">
                <a16:creationId xmlns:a16="http://schemas.microsoft.com/office/drawing/2014/main" id="{D3FA70E5-B3EB-84BE-2D3C-C9563BEB0F22}"/>
              </a:ext>
            </a:extLst>
          </p:cNvPr>
          <p:cNvGrpSpPr>
            <a:grpSpLocks/>
          </p:cNvGrpSpPr>
          <p:nvPr/>
        </p:nvGrpSpPr>
        <p:grpSpPr bwMode="auto">
          <a:xfrm>
            <a:off x="3819525" y="4151313"/>
            <a:ext cx="528638" cy="446087"/>
            <a:chOff x="2406" y="2615"/>
            <a:chExt cx="333" cy="281"/>
          </a:xfrm>
        </p:grpSpPr>
        <p:grpSp>
          <p:nvGrpSpPr>
            <p:cNvPr id="25623" name="Group 14">
              <a:extLst>
                <a:ext uri="{FF2B5EF4-FFF2-40B4-BE49-F238E27FC236}">
                  <a16:creationId xmlns:a16="http://schemas.microsoft.com/office/drawing/2014/main" id="{6F50D69B-CA4A-AB9B-5ED0-4D64D47D56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6" y="2615"/>
              <a:ext cx="210" cy="281"/>
              <a:chOff x="1851" y="2642"/>
              <a:chExt cx="210" cy="281"/>
            </a:xfrm>
          </p:grpSpPr>
          <p:sp>
            <p:nvSpPr>
              <p:cNvPr id="25625" name="Line 15">
                <a:extLst>
                  <a:ext uri="{FF2B5EF4-FFF2-40B4-BE49-F238E27FC236}">
                    <a16:creationId xmlns:a16="http://schemas.microsoft.com/office/drawing/2014/main" id="{68F77E67-655A-7A8B-E316-7F293AD2E6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51" y="2642"/>
                <a:ext cx="89" cy="28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626" name="Line 16">
                <a:extLst>
                  <a:ext uri="{FF2B5EF4-FFF2-40B4-BE49-F238E27FC236}">
                    <a16:creationId xmlns:a16="http://schemas.microsoft.com/office/drawing/2014/main" id="{7E228149-6428-6ACA-7973-9EEDDD4F7C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72" y="2642"/>
                <a:ext cx="89" cy="28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5624" name="Line 22">
              <a:extLst>
                <a:ext uri="{FF2B5EF4-FFF2-40B4-BE49-F238E27FC236}">
                  <a16:creationId xmlns:a16="http://schemas.microsoft.com/office/drawing/2014/main" id="{FEB3D521-B46A-1E81-61A0-B3F6F328F0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50" y="2615"/>
              <a:ext cx="89" cy="2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4" name="Group 24">
            <a:extLst>
              <a:ext uri="{FF2B5EF4-FFF2-40B4-BE49-F238E27FC236}">
                <a16:creationId xmlns:a16="http://schemas.microsoft.com/office/drawing/2014/main" id="{C5F5FA00-9E8D-161C-091D-E0B814152D72}"/>
              </a:ext>
            </a:extLst>
          </p:cNvPr>
          <p:cNvGrpSpPr>
            <a:grpSpLocks/>
          </p:cNvGrpSpPr>
          <p:nvPr/>
        </p:nvGrpSpPr>
        <p:grpSpPr bwMode="auto">
          <a:xfrm>
            <a:off x="4978400" y="4151313"/>
            <a:ext cx="512763" cy="450850"/>
            <a:chOff x="3017" y="2615"/>
            <a:chExt cx="323" cy="284"/>
          </a:xfrm>
        </p:grpSpPr>
        <p:grpSp>
          <p:nvGrpSpPr>
            <p:cNvPr id="25619" name="Group 17">
              <a:extLst>
                <a:ext uri="{FF2B5EF4-FFF2-40B4-BE49-F238E27FC236}">
                  <a16:creationId xmlns:a16="http://schemas.microsoft.com/office/drawing/2014/main" id="{A35C4646-C507-5BE1-53DD-7B08F5DFC37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17" y="2615"/>
              <a:ext cx="208" cy="281"/>
              <a:chOff x="2462" y="2642"/>
              <a:chExt cx="208" cy="281"/>
            </a:xfrm>
          </p:grpSpPr>
          <p:sp>
            <p:nvSpPr>
              <p:cNvPr id="25621" name="Line 18">
                <a:extLst>
                  <a:ext uri="{FF2B5EF4-FFF2-40B4-BE49-F238E27FC236}">
                    <a16:creationId xmlns:a16="http://schemas.microsoft.com/office/drawing/2014/main" id="{F1CB61EB-0A5E-5552-C0CF-01A0E2508B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62" y="2642"/>
                <a:ext cx="89" cy="28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622" name="Line 19">
                <a:extLst>
                  <a:ext uri="{FF2B5EF4-FFF2-40B4-BE49-F238E27FC236}">
                    <a16:creationId xmlns:a16="http://schemas.microsoft.com/office/drawing/2014/main" id="{2D8CB1D7-D0A5-357B-543A-059029C2A1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81" y="2642"/>
                <a:ext cx="89" cy="28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5620" name="Line 23">
              <a:extLst>
                <a:ext uri="{FF2B5EF4-FFF2-40B4-BE49-F238E27FC236}">
                  <a16:creationId xmlns:a16="http://schemas.microsoft.com/office/drawing/2014/main" id="{46A12D05-C5B4-1CB7-4906-5778EC927E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51" y="2618"/>
              <a:ext cx="89" cy="2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pic>
        <p:nvPicPr>
          <p:cNvPr id="31770" name="Picture 26">
            <a:extLst>
              <a:ext uri="{FF2B5EF4-FFF2-40B4-BE49-F238E27FC236}">
                <a16:creationId xmlns:a16="http://schemas.microsoft.com/office/drawing/2014/main" id="{52DC93C4-5448-6971-345D-9262006493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l="12059" r="9771" b="21567"/>
          <a:stretch>
            <a:fillRect/>
          </a:stretch>
        </p:blipFill>
        <p:spPr bwMode="auto">
          <a:xfrm>
            <a:off x="3506788" y="4919663"/>
            <a:ext cx="2401887" cy="11938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60781" name="Rectangle 13">
            <a:extLst>
              <a:ext uri="{FF2B5EF4-FFF2-40B4-BE49-F238E27FC236}">
                <a16:creationId xmlns:a16="http://schemas.microsoft.com/office/drawing/2014/main" id="{6BAF0E90-DFCA-6AFF-052C-140C72E74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4725" y="4973638"/>
            <a:ext cx="835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2   0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607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607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607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5" grpId="0"/>
      <p:bldP spid="160777" grpId="0"/>
      <p:bldP spid="160778" grpId="0"/>
      <p:bldP spid="160779" grpId="0"/>
      <p:bldP spid="160780" grpId="0"/>
      <p:bldP spid="16078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B47C4B28-3FC6-1E31-77A0-D33A2C0A3DD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9A4F5C3-F1A8-4E34-B766-B70D447B31E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17B5D16F-2BB8-46FD-FC49-086D82278D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0244" name="Picture 3" descr="scottishflag">
            <a:extLst>
              <a:ext uri="{FF2B5EF4-FFF2-40B4-BE49-F238E27FC236}">
                <a16:creationId xmlns:a16="http://schemas.microsoft.com/office/drawing/2014/main" id="{B7ABDC23-1DC7-5886-EEA5-E0821A87DC1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 Box 4">
            <a:extLst>
              <a:ext uri="{FF2B5EF4-FFF2-40B4-BE49-F238E27FC236}">
                <a16:creationId xmlns:a16="http://schemas.microsoft.com/office/drawing/2014/main" id="{B65EAFAD-3F35-93AE-929C-26B8755D57F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0246" name="Picture 5" descr="Office Objects 0572">
            <a:extLst>
              <a:ext uri="{FF2B5EF4-FFF2-40B4-BE49-F238E27FC236}">
                <a16:creationId xmlns:a16="http://schemas.microsoft.com/office/drawing/2014/main" id="{65FFCDF5-70EC-19D9-C141-29AE1FA7A1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>
            <a:extLst>
              <a:ext uri="{FF2B5EF4-FFF2-40B4-BE49-F238E27FC236}">
                <a16:creationId xmlns:a16="http://schemas.microsoft.com/office/drawing/2014/main" id="{1C5C7F58-4A89-4613-536B-6361F6408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7FC2BAEB-28C7-D3DC-164A-97D7E4E87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D7F97C1B-E551-D7E9-3E92-F979CC6B87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3025775"/>
            <a:ext cx="42322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process of rounding to nearest whole number.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0250" name="Line 9">
            <a:extLst>
              <a:ext uri="{FF2B5EF4-FFF2-40B4-BE49-F238E27FC236}">
                <a16:creationId xmlns:a16="http://schemas.microsoft.com/office/drawing/2014/main" id="{B5F44F13-4C83-9579-1FEC-62A7573366DC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40328386-718E-C4EF-AFB6-C9C8B5192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lain"/>
            </a:pPr>
            <a:r>
              <a:rPr lang="en-GB" altLang="en-US" sz="1800">
                <a:solidFill>
                  <a:srgbClr val="FFFF00"/>
                </a:solidFill>
              </a:rPr>
              <a:t>We are learning how to round  to the nearest  whole number.</a:t>
            </a:r>
          </a:p>
        </p:txBody>
      </p:sp>
      <p:sp>
        <p:nvSpPr>
          <p:cNvPr id="59409" name="Rectangle 17">
            <a:extLst>
              <a:ext uri="{FF2B5EF4-FFF2-40B4-BE49-F238E27FC236}">
                <a16:creationId xmlns:a16="http://schemas.microsoft.com/office/drawing/2014/main" id="{D7DA6EB7-76A1-F113-AB84-D2B444A3B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10253" name="Text Box 13">
            <a:extLst>
              <a:ext uri="{FF2B5EF4-FFF2-40B4-BE49-F238E27FC236}">
                <a16:creationId xmlns:a16="http://schemas.microsoft.com/office/drawing/2014/main" id="{88359B65-EF49-5FB4-A497-C3BCA05CD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2488" y="1384300"/>
            <a:ext cx="50768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Rounding to Nearest Whole Number , 10, 100, 1000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8">
            <a:extLst>
              <a:ext uri="{FF2B5EF4-FFF2-40B4-BE49-F238E27FC236}">
                <a16:creationId xmlns:a16="http://schemas.microsoft.com/office/drawing/2014/main" id="{BCDD25EE-B6DE-C8F0-BFE9-3F877463DDB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BBF57EA-5DA0-42B7-B568-CC99B71B180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Rectangle 19">
            <a:extLst>
              <a:ext uri="{FF2B5EF4-FFF2-40B4-BE49-F238E27FC236}">
                <a16:creationId xmlns:a16="http://schemas.microsoft.com/office/drawing/2014/main" id="{500B6FE3-518B-C8FD-A5E3-6B456E272A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65890" name="Rectangle 2">
            <a:extLst>
              <a:ext uri="{FF2B5EF4-FFF2-40B4-BE49-F238E27FC236}">
                <a16:creationId xmlns:a16="http://schemas.microsoft.com/office/drawing/2014/main" id="{075B5765-45D2-E67D-687C-53E8D5DC6330}"/>
              </a:ext>
            </a:extLst>
          </p:cNvPr>
          <p:cNvSpPr>
            <a:spLocks noGrp="1" noChangeArrowheads="1"/>
          </p:cNvSpPr>
          <p:nvPr>
            <p:ph type="ctrTitle" sz="quarter" idx="4294967295"/>
          </p:nvPr>
        </p:nvSpPr>
        <p:spPr>
          <a:xfrm>
            <a:off x="1730375" y="236538"/>
            <a:ext cx="5489575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3078" name="Picture 3" descr="scottishflag">
            <a:extLst>
              <a:ext uri="{FF2B5EF4-FFF2-40B4-BE49-F238E27FC236}">
                <a16:creationId xmlns:a16="http://schemas.microsoft.com/office/drawing/2014/main" id="{56C40D58-DC47-A5A7-21D3-2B4D1DA1CBE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Text Box 4">
            <a:extLst>
              <a:ext uri="{FF2B5EF4-FFF2-40B4-BE49-F238E27FC236}">
                <a16:creationId xmlns:a16="http://schemas.microsoft.com/office/drawing/2014/main" id="{2D356759-6FBD-7121-7078-759A7ECFDB7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3074" name="Object 5">
            <a:extLst>
              <a:ext uri="{FF2B5EF4-FFF2-40B4-BE49-F238E27FC236}">
                <a16:creationId xmlns:a16="http://schemas.microsoft.com/office/drawing/2014/main" id="{3388625E-DE06-18A2-7BF3-FA6F3624E2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04900" y="2279650"/>
          <a:ext cx="5257800" cy="358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14520" imgH="2679480" progId="Equation.DSMT4">
                  <p:embed/>
                </p:oleObj>
              </mc:Choice>
              <mc:Fallback>
                <p:oleObj name="Equation" r:id="rId3" imgW="3314520" imgH="2679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279650"/>
                        <a:ext cx="5257800" cy="358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80" name="Picture 6" descr="Office Objects 0572">
            <a:extLst>
              <a:ext uri="{FF2B5EF4-FFF2-40B4-BE49-F238E27FC236}">
                <a16:creationId xmlns:a16="http://schemas.microsoft.com/office/drawing/2014/main" id="{25C2AFFF-5281-8F3B-DB17-6942DD79C6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1" name="Rectangle 7">
            <a:extLst>
              <a:ext uri="{FF2B5EF4-FFF2-40B4-BE49-F238E27FC236}">
                <a16:creationId xmlns:a16="http://schemas.microsoft.com/office/drawing/2014/main" id="{FF576DCA-45C4-89DA-E6B0-EEEB762109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9025" y="3422650"/>
            <a:ext cx="733425" cy="7143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2" name="AutoShape 17">
            <a:extLst>
              <a:ext uri="{FF2B5EF4-FFF2-40B4-BE49-F238E27FC236}">
                <a16:creationId xmlns:a16="http://schemas.microsoft.com/office/drawing/2014/main" id="{17FFDBBA-59A4-0D43-EDA1-B91F66929699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6718300" y="3430588"/>
            <a:ext cx="715963" cy="70643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3" name="AutoShape 18">
            <a:extLst>
              <a:ext uri="{FF2B5EF4-FFF2-40B4-BE49-F238E27FC236}">
                <a16:creationId xmlns:a16="http://schemas.microsoft.com/office/drawing/2014/main" id="{B668F88C-75FE-D788-0615-B137BACB84D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431088" y="4154488"/>
            <a:ext cx="715962" cy="70643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4" name="AutoShape 19">
            <a:extLst>
              <a:ext uri="{FF2B5EF4-FFF2-40B4-BE49-F238E27FC236}">
                <a16:creationId xmlns:a16="http://schemas.microsoft.com/office/drawing/2014/main" id="{796D6091-01D5-D6CE-85BA-175859B39D2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172451" y="3444875"/>
            <a:ext cx="715962" cy="70643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5" name="AutoShape 20">
            <a:extLst>
              <a:ext uri="{FF2B5EF4-FFF2-40B4-BE49-F238E27FC236}">
                <a16:creationId xmlns:a16="http://schemas.microsoft.com/office/drawing/2014/main" id="{98686E0A-0B08-AF70-B74B-672DE2247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7438" y="2711450"/>
            <a:ext cx="715962" cy="70643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6" name="Line 21">
            <a:extLst>
              <a:ext uri="{FF2B5EF4-FFF2-40B4-BE49-F238E27FC236}">
                <a16:creationId xmlns:a16="http://schemas.microsoft.com/office/drawing/2014/main" id="{D50ACEF2-EB75-1D46-6ECD-3A1C31674185}"/>
              </a:ext>
            </a:extLst>
          </p:cNvPr>
          <p:cNvSpPr>
            <a:spLocks noChangeShapeType="1"/>
          </p:cNvSpPr>
          <p:nvPr/>
        </p:nvSpPr>
        <p:spPr bwMode="auto">
          <a:xfrm>
            <a:off x="6726238" y="4852988"/>
            <a:ext cx="0" cy="1447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7" name="Line 22">
            <a:extLst>
              <a:ext uri="{FF2B5EF4-FFF2-40B4-BE49-F238E27FC236}">
                <a16:creationId xmlns:a16="http://schemas.microsoft.com/office/drawing/2014/main" id="{7D7D9C1F-8A14-EC31-9C85-97F2690FFB39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431088" y="5565775"/>
            <a:ext cx="0" cy="1447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8" name="Line 23">
            <a:extLst>
              <a:ext uri="{FF2B5EF4-FFF2-40B4-BE49-F238E27FC236}">
                <a16:creationId xmlns:a16="http://schemas.microsoft.com/office/drawing/2014/main" id="{3E1A17BC-72D8-4143-6644-5D6754903E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26238" y="5259388"/>
            <a:ext cx="1466850" cy="10144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9" name="Text Box 24">
            <a:extLst>
              <a:ext uri="{FF2B5EF4-FFF2-40B4-BE49-F238E27FC236}">
                <a16:creationId xmlns:a16="http://schemas.microsoft.com/office/drawing/2014/main" id="{7628158D-BAC2-F1BA-C7A4-AB62683664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2650" y="5794375"/>
            <a:ext cx="661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34</a:t>
            </a:r>
            <a:r>
              <a:rPr lang="en-GB" altLang="en-US" baseline="30000"/>
              <a:t>o</a:t>
            </a:r>
            <a:endParaRPr lang="en-GB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C354CEE1-9F27-5B52-B27E-0CF85B79303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9A4F5C3-F1A8-4E34-B766-B70D447B31E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4B379720-659E-BFA0-F6A4-98C2543C65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6628" name="Picture 3" descr="scottishflag">
            <a:extLst>
              <a:ext uri="{FF2B5EF4-FFF2-40B4-BE49-F238E27FC236}">
                <a16:creationId xmlns:a16="http://schemas.microsoft.com/office/drawing/2014/main" id="{B3B6EF42-70AC-64A0-E9E7-7DFF1192E75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Text Box 4">
            <a:extLst>
              <a:ext uri="{FF2B5EF4-FFF2-40B4-BE49-F238E27FC236}">
                <a16:creationId xmlns:a16="http://schemas.microsoft.com/office/drawing/2014/main" id="{5F3D5775-6AB3-4C6F-6D00-75CE23A4E6B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6630" name="Picture 5" descr="Office Objects 0572">
            <a:extLst>
              <a:ext uri="{FF2B5EF4-FFF2-40B4-BE49-F238E27FC236}">
                <a16:creationId xmlns:a16="http://schemas.microsoft.com/office/drawing/2014/main" id="{9CFA7683-ED0A-40F0-7724-B6FB40BCE7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>
            <a:extLst>
              <a:ext uri="{FF2B5EF4-FFF2-40B4-BE49-F238E27FC236}">
                <a16:creationId xmlns:a16="http://schemas.microsoft.com/office/drawing/2014/main" id="{2E8BBCD7-436F-9D51-46E2-6DE754068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1A3B4550-AF2C-5922-3B7D-A82522141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9564D276-C26A-CCF8-CCA4-09E5C4E27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3025775"/>
            <a:ext cx="423227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simple rules to multiply and divide simple whole numbers.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6634" name="Line 9">
            <a:extLst>
              <a:ext uri="{FF2B5EF4-FFF2-40B4-BE49-F238E27FC236}">
                <a16:creationId xmlns:a16="http://schemas.microsoft.com/office/drawing/2014/main" id="{5D4F3977-DD11-756A-2B6E-0C1D3419F19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35C8277B-07B5-2073-8B3B-CF5A469982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 	We are learning how to multiply and divide simple whole numbers by 10, 100, 1000.</a:t>
            </a:r>
          </a:p>
        </p:txBody>
      </p:sp>
      <p:sp>
        <p:nvSpPr>
          <p:cNvPr id="59409" name="Rectangle 17">
            <a:extLst>
              <a:ext uri="{FF2B5EF4-FFF2-40B4-BE49-F238E27FC236}">
                <a16:creationId xmlns:a16="http://schemas.microsoft.com/office/drawing/2014/main" id="{3D4DECED-D80A-8B80-F84B-9ECFB81C5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59413" name="Text Box 21">
            <a:extLst>
              <a:ext uri="{FF2B5EF4-FFF2-40B4-BE49-F238E27FC236}">
                <a16:creationId xmlns:a16="http://schemas.microsoft.com/office/drawing/2014/main" id="{8A6FB078-AFB9-666D-FF2E-FB3D38C5E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9188" y="4014788"/>
            <a:ext cx="42148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Be able do simple calculations.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6638" name="Text Box 23">
            <a:extLst>
              <a:ext uri="{FF2B5EF4-FFF2-40B4-BE49-F238E27FC236}">
                <a16:creationId xmlns:a16="http://schemas.microsoft.com/office/drawing/2014/main" id="{2510451C-76F7-7C57-9FF5-481A65EF8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6388" y="1384300"/>
            <a:ext cx="3725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Multiply by 10, 100, 1000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  <p:bldP spid="594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1">
            <a:extLst>
              <a:ext uri="{FF2B5EF4-FFF2-40B4-BE49-F238E27FC236}">
                <a16:creationId xmlns:a16="http://schemas.microsoft.com/office/drawing/2014/main" id="{9501DE98-C037-A18F-9659-495D812EFF0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D853DCE-A770-42D9-84F9-7C5F4499577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>
            <a:extLst>
              <a:ext uri="{FF2B5EF4-FFF2-40B4-BE49-F238E27FC236}">
                <a16:creationId xmlns:a16="http://schemas.microsoft.com/office/drawing/2014/main" id="{042E85C7-D4D3-9D9E-199F-7CDF9FCB7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7652" name="Picture 5" descr="scottishflag">
            <a:extLst>
              <a:ext uri="{FF2B5EF4-FFF2-40B4-BE49-F238E27FC236}">
                <a16:creationId xmlns:a16="http://schemas.microsoft.com/office/drawing/2014/main" id="{9B6F5921-CBEB-FC4F-FC7B-E914EAF540C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Text Box 7">
            <a:extLst>
              <a:ext uri="{FF2B5EF4-FFF2-40B4-BE49-F238E27FC236}">
                <a16:creationId xmlns:a16="http://schemas.microsoft.com/office/drawing/2014/main" id="{01B17369-5066-C0A7-8848-CD35DCB404A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58376" name="Rectangle 8">
            <a:extLst>
              <a:ext uri="{FF2B5EF4-FFF2-40B4-BE49-F238E27FC236}">
                <a16:creationId xmlns:a16="http://schemas.microsoft.com/office/drawing/2014/main" id="{1FAC42F0-1608-D558-656A-B35B6C10E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48418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27655" name="Text Box 33">
            <a:extLst>
              <a:ext uri="{FF2B5EF4-FFF2-40B4-BE49-F238E27FC236}">
                <a16:creationId xmlns:a16="http://schemas.microsoft.com/office/drawing/2014/main" id="{90D66135-A940-358E-AFC7-00F53AF06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6388" y="1384300"/>
            <a:ext cx="3725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Multiply by 10, 100, 1000</a:t>
            </a:r>
          </a:p>
        </p:txBody>
      </p:sp>
      <p:sp>
        <p:nvSpPr>
          <p:cNvPr id="58402" name="Text Box 34">
            <a:extLst>
              <a:ext uri="{FF2B5EF4-FFF2-40B4-BE49-F238E27FC236}">
                <a16:creationId xmlns:a16="http://schemas.microsoft.com/office/drawing/2014/main" id="{0BAB40E6-A7B7-F2C7-DAB2-FEE486AFD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6225" y="2066925"/>
            <a:ext cx="4151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To multiply by 10, 100, 1000</a:t>
            </a:r>
          </a:p>
        </p:txBody>
      </p:sp>
      <p:sp>
        <p:nvSpPr>
          <p:cNvPr id="58408" name="Text Box 40">
            <a:extLst>
              <a:ext uri="{FF2B5EF4-FFF2-40B4-BE49-F238E27FC236}">
                <a16:creationId xmlns:a16="http://schemas.microsoft.com/office/drawing/2014/main" id="{4C70297D-0BFC-447F-03AE-984C436A1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0313" y="2847975"/>
            <a:ext cx="7324725" cy="461963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To </a:t>
            </a:r>
            <a:r>
              <a:rPr lang="en-GB" altLang="en-US"/>
              <a:t>multiply</a:t>
            </a:r>
            <a:r>
              <a:rPr lang="en-GB" altLang="en-US">
                <a:solidFill>
                  <a:srgbClr val="FFFF00"/>
                </a:solidFill>
              </a:rPr>
              <a:t> by 10 simply </a:t>
            </a:r>
            <a:r>
              <a:rPr lang="en-GB" altLang="en-US"/>
              <a:t>add</a:t>
            </a:r>
            <a:r>
              <a:rPr lang="en-GB" altLang="en-US">
                <a:solidFill>
                  <a:srgbClr val="FFFF00"/>
                </a:solidFill>
              </a:rPr>
              <a:t> a zero to the number</a:t>
            </a:r>
          </a:p>
        </p:txBody>
      </p:sp>
      <p:sp>
        <p:nvSpPr>
          <p:cNvPr id="58409" name="Text Box 41">
            <a:extLst>
              <a:ext uri="{FF2B5EF4-FFF2-40B4-BE49-F238E27FC236}">
                <a16:creationId xmlns:a16="http://schemas.microsoft.com/office/drawing/2014/main" id="{D4A19C9C-56AB-D86A-E530-FB5F31DA5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9988" y="4953000"/>
            <a:ext cx="63833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u="sng">
                <a:solidFill>
                  <a:schemeClr val="tx2"/>
                </a:solidFill>
              </a:rPr>
              <a:t>Example</a:t>
            </a:r>
            <a:r>
              <a:rPr lang="en-GB" altLang="en-US">
                <a:solidFill>
                  <a:schemeClr val="tx2"/>
                </a:solidFill>
              </a:rPr>
              <a:t> : Multiply 36 by 10, 100, 1000.</a:t>
            </a:r>
          </a:p>
        </p:txBody>
      </p:sp>
      <p:pic>
        <p:nvPicPr>
          <p:cNvPr id="27659" name="Picture 42" descr="Office Objects 0572">
            <a:extLst>
              <a:ext uri="{FF2B5EF4-FFF2-40B4-BE49-F238E27FC236}">
                <a16:creationId xmlns:a16="http://schemas.microsoft.com/office/drawing/2014/main" id="{D60A8066-2338-C87F-05AA-AFBFCA212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411" name="Text Box 43">
            <a:extLst>
              <a:ext uri="{FF2B5EF4-FFF2-40B4-BE49-F238E27FC236}">
                <a16:creationId xmlns:a16="http://schemas.microsoft.com/office/drawing/2014/main" id="{C205D11A-1889-16F2-0C23-1C13544695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175" y="3511550"/>
            <a:ext cx="7747000" cy="461963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To </a:t>
            </a:r>
            <a:r>
              <a:rPr lang="en-GB" altLang="en-US"/>
              <a:t>multiply</a:t>
            </a:r>
            <a:r>
              <a:rPr lang="en-GB" altLang="en-US">
                <a:solidFill>
                  <a:srgbClr val="FFFF00"/>
                </a:solidFill>
              </a:rPr>
              <a:t> by 100 simply </a:t>
            </a:r>
            <a:r>
              <a:rPr lang="en-GB" altLang="en-US"/>
              <a:t>add</a:t>
            </a:r>
            <a:r>
              <a:rPr lang="en-GB" altLang="en-US">
                <a:solidFill>
                  <a:srgbClr val="FFFF00"/>
                </a:solidFill>
              </a:rPr>
              <a:t> 2 zero’s to the number</a:t>
            </a:r>
          </a:p>
        </p:txBody>
      </p:sp>
      <p:sp>
        <p:nvSpPr>
          <p:cNvPr id="58412" name="Text Box 44">
            <a:extLst>
              <a:ext uri="{FF2B5EF4-FFF2-40B4-BE49-F238E27FC236}">
                <a16:creationId xmlns:a16="http://schemas.microsoft.com/office/drawing/2014/main" id="{C535576E-7F71-C7D1-F762-6818CC73F5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513" y="4176713"/>
            <a:ext cx="7935912" cy="461962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To </a:t>
            </a:r>
            <a:r>
              <a:rPr lang="en-GB" altLang="en-US"/>
              <a:t>multiply</a:t>
            </a:r>
            <a:r>
              <a:rPr lang="en-GB" altLang="en-US">
                <a:solidFill>
                  <a:srgbClr val="FFFF00"/>
                </a:solidFill>
              </a:rPr>
              <a:t> by 1000 simply </a:t>
            </a:r>
            <a:r>
              <a:rPr lang="en-GB" altLang="en-US"/>
              <a:t>add</a:t>
            </a:r>
            <a:r>
              <a:rPr lang="en-GB" altLang="en-US">
                <a:solidFill>
                  <a:srgbClr val="FFFF00"/>
                </a:solidFill>
              </a:rPr>
              <a:t> 3 zero’s to the number</a:t>
            </a:r>
          </a:p>
        </p:txBody>
      </p:sp>
      <p:sp>
        <p:nvSpPr>
          <p:cNvPr id="58414" name="Text Box 46">
            <a:extLst>
              <a:ext uri="{FF2B5EF4-FFF2-40B4-BE49-F238E27FC236}">
                <a16:creationId xmlns:a16="http://schemas.microsoft.com/office/drawing/2014/main" id="{53EC0042-EF18-55AA-2889-F16DA71C08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5663" y="5413375"/>
            <a:ext cx="1484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36 x 1</a:t>
            </a:r>
            <a:r>
              <a:rPr lang="en-GB" altLang="en-US">
                <a:solidFill>
                  <a:srgbClr val="FFFF00"/>
                </a:solidFill>
              </a:rPr>
              <a:t>0</a:t>
            </a:r>
            <a:r>
              <a:rPr lang="en-GB" altLang="en-US"/>
              <a:t> =</a:t>
            </a:r>
          </a:p>
        </p:txBody>
      </p:sp>
      <p:sp>
        <p:nvSpPr>
          <p:cNvPr id="58415" name="Text Box 47">
            <a:extLst>
              <a:ext uri="{FF2B5EF4-FFF2-40B4-BE49-F238E27FC236}">
                <a16:creationId xmlns:a16="http://schemas.microsoft.com/office/drawing/2014/main" id="{6D0F86B4-21E3-5551-DC62-1DD5CE842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88" y="5413375"/>
            <a:ext cx="1670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36 x 1</a:t>
            </a:r>
            <a:r>
              <a:rPr lang="en-GB" altLang="en-US">
                <a:solidFill>
                  <a:srgbClr val="FFFF00"/>
                </a:solidFill>
              </a:rPr>
              <a:t>00</a:t>
            </a:r>
            <a:r>
              <a:rPr lang="en-GB" altLang="en-US"/>
              <a:t> =</a:t>
            </a:r>
          </a:p>
        </p:txBody>
      </p:sp>
      <p:sp>
        <p:nvSpPr>
          <p:cNvPr id="58416" name="Text Box 48">
            <a:extLst>
              <a:ext uri="{FF2B5EF4-FFF2-40B4-BE49-F238E27FC236}">
                <a16:creationId xmlns:a16="http://schemas.microsoft.com/office/drawing/2014/main" id="{C53F3137-60D8-FFD2-1F91-44B2C71E9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2050" y="5413375"/>
            <a:ext cx="1855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36 x 1</a:t>
            </a:r>
            <a:r>
              <a:rPr lang="en-GB" altLang="en-US">
                <a:solidFill>
                  <a:srgbClr val="FFFF00"/>
                </a:solidFill>
              </a:rPr>
              <a:t>000</a:t>
            </a:r>
            <a:r>
              <a:rPr lang="en-GB" altLang="en-US"/>
              <a:t> =</a:t>
            </a:r>
          </a:p>
        </p:txBody>
      </p:sp>
      <p:sp>
        <p:nvSpPr>
          <p:cNvPr id="58417" name="Text Box 49">
            <a:extLst>
              <a:ext uri="{FF2B5EF4-FFF2-40B4-BE49-F238E27FC236}">
                <a16:creationId xmlns:a16="http://schemas.microsoft.com/office/drawing/2014/main" id="{440136D6-4904-7307-B52E-C4AF78CD3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6625" y="5413375"/>
            <a:ext cx="741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36</a:t>
            </a:r>
            <a:r>
              <a:rPr lang="en-GB" altLang="en-US">
                <a:solidFill>
                  <a:srgbClr val="FFFF00"/>
                </a:solidFill>
              </a:rPr>
              <a:t>0</a:t>
            </a:r>
          </a:p>
        </p:txBody>
      </p:sp>
      <p:sp>
        <p:nvSpPr>
          <p:cNvPr id="58418" name="Text Box 50">
            <a:extLst>
              <a:ext uri="{FF2B5EF4-FFF2-40B4-BE49-F238E27FC236}">
                <a16:creationId xmlns:a16="http://schemas.microsoft.com/office/drawing/2014/main" id="{8F31654E-12A1-D40E-4581-B85D67973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2050" y="5413375"/>
            <a:ext cx="92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36</a:t>
            </a:r>
            <a:r>
              <a:rPr lang="en-GB" altLang="en-US">
                <a:solidFill>
                  <a:srgbClr val="FFFF00"/>
                </a:solidFill>
              </a:rPr>
              <a:t>00</a:t>
            </a:r>
          </a:p>
        </p:txBody>
      </p:sp>
      <p:sp>
        <p:nvSpPr>
          <p:cNvPr id="58419" name="Text Box 51">
            <a:extLst>
              <a:ext uri="{FF2B5EF4-FFF2-40B4-BE49-F238E27FC236}">
                <a16:creationId xmlns:a16="http://schemas.microsoft.com/office/drawing/2014/main" id="{E76B0024-D6F4-9855-07D0-3940473D55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6550" y="5413375"/>
            <a:ext cx="1112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36</a:t>
            </a:r>
            <a:r>
              <a:rPr lang="en-GB" altLang="en-US">
                <a:solidFill>
                  <a:srgbClr val="FFFF00"/>
                </a:solidFill>
              </a:rPr>
              <a:t>000</a:t>
            </a:r>
          </a:p>
        </p:txBody>
      </p:sp>
      <p:sp>
        <p:nvSpPr>
          <p:cNvPr id="58413" name="AutoShape 45">
            <a:extLst>
              <a:ext uri="{FF2B5EF4-FFF2-40B4-BE49-F238E27FC236}">
                <a16:creationId xmlns:a16="http://schemas.microsoft.com/office/drawing/2014/main" id="{5CA4D27B-D8CB-1F50-9F7D-DE7134274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8" y="5259388"/>
            <a:ext cx="2319337" cy="941387"/>
          </a:xfrm>
          <a:prstGeom prst="cloudCallout">
            <a:avLst>
              <a:gd name="adj1" fmla="val 12491"/>
              <a:gd name="adj2" fmla="val -154384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000">
                <a:solidFill>
                  <a:srgbClr val="080808"/>
                </a:solidFill>
              </a:rPr>
              <a:t>Guess rule for 1000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84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84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84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8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58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584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584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584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584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584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584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584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584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584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584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584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584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584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584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584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584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584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584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584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584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584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02" grpId="0"/>
      <p:bldP spid="58408" grpId="0" animBg="1"/>
      <p:bldP spid="58409" grpId="0"/>
      <p:bldP spid="58411" grpId="0" animBg="1"/>
      <p:bldP spid="58412" grpId="0" animBg="1"/>
      <p:bldP spid="58414" grpId="0"/>
      <p:bldP spid="58415" grpId="0"/>
      <p:bldP spid="58416" grpId="0"/>
      <p:bldP spid="58417" grpId="0"/>
      <p:bldP spid="58418" grpId="0"/>
      <p:bldP spid="58419" grpId="0"/>
      <p:bldP spid="58413" grpId="0" animBg="1"/>
      <p:bldP spid="58413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7A9F05B2-0637-1AA2-162E-C75C2136451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A71D51A-F151-4320-B00E-A725D53B787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2CAC10E1-11E3-9455-903C-142A32207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8676" name="Picture 2" descr="scottishflag">
            <a:extLst>
              <a:ext uri="{FF2B5EF4-FFF2-40B4-BE49-F238E27FC236}">
                <a16:creationId xmlns:a16="http://schemas.microsoft.com/office/drawing/2014/main" id="{46E97FA4-AB5B-BF6E-925C-BE0E8FFCEFB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7" name="Text Box 3">
            <a:extLst>
              <a:ext uri="{FF2B5EF4-FFF2-40B4-BE49-F238E27FC236}">
                <a16:creationId xmlns:a16="http://schemas.microsoft.com/office/drawing/2014/main" id="{75B4A056-7AB6-4F80-D556-42D1B66D5A9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3604" name="Rectangle 4">
            <a:extLst>
              <a:ext uri="{FF2B5EF4-FFF2-40B4-BE49-F238E27FC236}">
                <a16:creationId xmlns:a16="http://schemas.microsoft.com/office/drawing/2014/main" id="{EA2D208D-CBE1-F54D-B20B-6BAAB30415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11175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28679" name="Text Box 6">
            <a:extLst>
              <a:ext uri="{FF2B5EF4-FFF2-40B4-BE49-F238E27FC236}">
                <a16:creationId xmlns:a16="http://schemas.microsoft.com/office/drawing/2014/main" id="{4B05F354-FD07-DE36-83C5-97D193A96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6388" y="1384300"/>
            <a:ext cx="3725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Multiply by 10, 100, 1000</a:t>
            </a:r>
          </a:p>
        </p:txBody>
      </p:sp>
      <p:sp>
        <p:nvSpPr>
          <p:cNvPr id="28680" name="Text Box 9">
            <a:extLst>
              <a:ext uri="{FF2B5EF4-FFF2-40B4-BE49-F238E27FC236}">
                <a16:creationId xmlns:a16="http://schemas.microsoft.com/office/drawing/2014/main" id="{9866F695-D791-DC17-427B-18EC34C02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4600" y="2232025"/>
            <a:ext cx="773271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u="sng">
                <a:solidFill>
                  <a:srgbClr val="FFFF00"/>
                </a:solidFill>
              </a:rPr>
              <a:t>Ex</a:t>
            </a:r>
            <a:r>
              <a:rPr lang="en-GB" altLang="en-US" sz="2800">
                <a:solidFill>
                  <a:srgbClr val="FFFF00"/>
                </a:solidFill>
              </a:rPr>
              <a:t> : 	A box of crisps contain 48 packets.</a:t>
            </a:r>
          </a:p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	How many in 100 boxes ?</a:t>
            </a:r>
          </a:p>
        </p:txBody>
      </p:sp>
      <p:pic>
        <p:nvPicPr>
          <p:cNvPr id="28681" name="Picture 10" descr="Office Objects 0572">
            <a:extLst>
              <a:ext uri="{FF2B5EF4-FFF2-40B4-BE49-F238E27FC236}">
                <a16:creationId xmlns:a16="http://schemas.microsoft.com/office/drawing/2014/main" id="{547D1C91-122E-F2D2-DD6F-42C7029B31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2" name="Picture 12">
            <a:extLst>
              <a:ext uri="{FF2B5EF4-FFF2-40B4-BE49-F238E27FC236}">
                <a16:creationId xmlns:a16="http://schemas.microsoft.com/office/drawing/2014/main" id="{4A2A2B7F-EAE2-048F-B4AE-A41351A22A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43075" y="3749675"/>
            <a:ext cx="6086475" cy="15240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53618" name="Text Box 18">
            <a:extLst>
              <a:ext uri="{FF2B5EF4-FFF2-40B4-BE49-F238E27FC236}">
                <a16:creationId xmlns:a16="http://schemas.microsoft.com/office/drawing/2014/main" id="{74367021-E6FF-72B0-CEE8-CCFE8BCFE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5813" y="4286250"/>
            <a:ext cx="19224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080808"/>
                </a:solidFill>
              </a:rPr>
              <a:t>4   8  0   0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Date Placeholder 1">
            <a:extLst>
              <a:ext uri="{FF2B5EF4-FFF2-40B4-BE49-F238E27FC236}">
                <a16:creationId xmlns:a16="http://schemas.microsoft.com/office/drawing/2014/main" id="{DF8711BC-DBE8-2145-00B7-B205036C4BA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452D5DD-DE56-4582-A82C-4CC9DB12B3B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7" name="Footer Placeholder 2">
            <a:extLst>
              <a:ext uri="{FF2B5EF4-FFF2-40B4-BE49-F238E27FC236}">
                <a16:creationId xmlns:a16="http://schemas.microsoft.com/office/drawing/2014/main" id="{5C111C40-CC1E-BC14-6E04-A5341DDC7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9700" name="Picture 2" descr="scottishflag">
            <a:extLst>
              <a:ext uri="{FF2B5EF4-FFF2-40B4-BE49-F238E27FC236}">
                <a16:creationId xmlns:a16="http://schemas.microsoft.com/office/drawing/2014/main" id="{8B71F773-D428-E38F-EB35-69AF3179C58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Text Box 3">
            <a:extLst>
              <a:ext uri="{FF2B5EF4-FFF2-40B4-BE49-F238E27FC236}">
                <a16:creationId xmlns:a16="http://schemas.microsoft.com/office/drawing/2014/main" id="{86B2B46E-D183-3F6D-9AAC-F558732B8D9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1556" name="Rectangle 4">
            <a:extLst>
              <a:ext uri="{FF2B5EF4-FFF2-40B4-BE49-F238E27FC236}">
                <a16:creationId xmlns:a16="http://schemas.microsoft.com/office/drawing/2014/main" id="{6848796E-7CBE-9B15-8481-43A315463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38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29703" name="Text Box 6">
            <a:extLst>
              <a:ext uri="{FF2B5EF4-FFF2-40B4-BE49-F238E27FC236}">
                <a16:creationId xmlns:a16="http://schemas.microsoft.com/office/drawing/2014/main" id="{CA41F736-BD77-E0D0-EC40-1CCE76C54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6388" y="1384300"/>
            <a:ext cx="3463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Divide by 10, 100, 1000</a:t>
            </a:r>
          </a:p>
        </p:txBody>
      </p:sp>
      <p:sp>
        <p:nvSpPr>
          <p:cNvPr id="151559" name="Text Box 7">
            <a:extLst>
              <a:ext uri="{FF2B5EF4-FFF2-40B4-BE49-F238E27FC236}">
                <a16:creationId xmlns:a16="http://schemas.microsoft.com/office/drawing/2014/main" id="{42E4C3FC-109C-0524-3AD2-3886A54EB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2113" y="2012950"/>
            <a:ext cx="3922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To Divide by 10, 100, 1000</a:t>
            </a:r>
          </a:p>
        </p:txBody>
      </p:sp>
      <p:sp>
        <p:nvSpPr>
          <p:cNvPr id="151560" name="Text Box 8">
            <a:extLst>
              <a:ext uri="{FF2B5EF4-FFF2-40B4-BE49-F238E27FC236}">
                <a16:creationId xmlns:a16="http://schemas.microsoft.com/office/drawing/2014/main" id="{A80665B9-8684-12B9-9BD7-90EC8FD057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7000" y="2643188"/>
            <a:ext cx="6989763" cy="461962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To </a:t>
            </a:r>
            <a:r>
              <a:rPr lang="en-GB" altLang="en-US"/>
              <a:t>divide</a:t>
            </a:r>
            <a:r>
              <a:rPr lang="en-GB" altLang="en-US">
                <a:solidFill>
                  <a:srgbClr val="FFFF00"/>
                </a:solidFill>
              </a:rPr>
              <a:t> by 10 </a:t>
            </a:r>
            <a:r>
              <a:rPr lang="en-GB" altLang="en-US"/>
              <a:t>remove</a:t>
            </a:r>
            <a:r>
              <a:rPr lang="en-GB" altLang="en-US">
                <a:solidFill>
                  <a:srgbClr val="FFFF00"/>
                </a:solidFill>
              </a:rPr>
              <a:t> a zero from the number</a:t>
            </a:r>
          </a:p>
        </p:txBody>
      </p:sp>
      <p:sp>
        <p:nvSpPr>
          <p:cNvPr id="151561" name="Text Box 9">
            <a:extLst>
              <a:ext uri="{FF2B5EF4-FFF2-40B4-BE49-F238E27FC236}">
                <a16:creationId xmlns:a16="http://schemas.microsoft.com/office/drawing/2014/main" id="{2D1739D2-849E-D11A-3977-5EED9DA4B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9988" y="4748213"/>
            <a:ext cx="63833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u="sng">
                <a:solidFill>
                  <a:schemeClr val="tx2"/>
                </a:solidFill>
              </a:rPr>
              <a:t>Example</a:t>
            </a:r>
            <a:r>
              <a:rPr lang="en-GB" altLang="en-US">
                <a:solidFill>
                  <a:schemeClr val="tx2"/>
                </a:solidFill>
              </a:rPr>
              <a:t> : Divide 54000 by 10, 100, 1000.</a:t>
            </a:r>
          </a:p>
        </p:txBody>
      </p:sp>
      <p:pic>
        <p:nvPicPr>
          <p:cNvPr id="29707" name="Picture 10" descr="Office Objects 0572">
            <a:extLst>
              <a:ext uri="{FF2B5EF4-FFF2-40B4-BE49-F238E27FC236}">
                <a16:creationId xmlns:a16="http://schemas.microsoft.com/office/drawing/2014/main" id="{EC1DC468-CCCC-E03E-E0DF-1E66ADCD7A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1563" name="Text Box 11">
            <a:extLst>
              <a:ext uri="{FF2B5EF4-FFF2-40B4-BE49-F238E27FC236}">
                <a16:creationId xmlns:a16="http://schemas.microsoft.com/office/drawing/2014/main" id="{AE56AC0B-C879-D69E-9297-CCB8C40A1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38" y="3306763"/>
            <a:ext cx="7412037" cy="461962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To </a:t>
            </a:r>
            <a:r>
              <a:rPr lang="en-GB" altLang="en-US"/>
              <a:t>divide</a:t>
            </a:r>
            <a:r>
              <a:rPr lang="en-GB" altLang="en-US">
                <a:solidFill>
                  <a:srgbClr val="FFFF00"/>
                </a:solidFill>
              </a:rPr>
              <a:t> by 100 </a:t>
            </a:r>
            <a:r>
              <a:rPr lang="en-GB" altLang="en-US"/>
              <a:t>remove</a:t>
            </a:r>
            <a:r>
              <a:rPr lang="en-GB" altLang="en-US">
                <a:solidFill>
                  <a:srgbClr val="FFFF00"/>
                </a:solidFill>
              </a:rPr>
              <a:t> 2 zero’s from the number</a:t>
            </a:r>
          </a:p>
        </p:txBody>
      </p:sp>
      <p:sp>
        <p:nvSpPr>
          <p:cNvPr id="151564" name="Text Box 12">
            <a:extLst>
              <a:ext uri="{FF2B5EF4-FFF2-40B4-BE49-F238E27FC236}">
                <a16:creationId xmlns:a16="http://schemas.microsoft.com/office/drawing/2014/main" id="{4EC69FFE-145F-57B8-AA04-5DBD2BB75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963" y="3971925"/>
            <a:ext cx="7600950" cy="461963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To </a:t>
            </a:r>
            <a:r>
              <a:rPr lang="en-GB" altLang="en-US"/>
              <a:t>divide</a:t>
            </a:r>
            <a:r>
              <a:rPr lang="en-GB" altLang="en-US">
                <a:solidFill>
                  <a:srgbClr val="FFFF00"/>
                </a:solidFill>
              </a:rPr>
              <a:t> by 1000 </a:t>
            </a:r>
            <a:r>
              <a:rPr lang="en-GB" altLang="en-US"/>
              <a:t>remove</a:t>
            </a:r>
            <a:r>
              <a:rPr lang="en-GB" altLang="en-US">
                <a:solidFill>
                  <a:srgbClr val="FFFF00"/>
                </a:solidFill>
              </a:rPr>
              <a:t> 3 zero’s from the number</a:t>
            </a:r>
          </a:p>
        </p:txBody>
      </p:sp>
      <p:sp>
        <p:nvSpPr>
          <p:cNvPr id="151565" name="AutoShape 13">
            <a:extLst>
              <a:ext uri="{FF2B5EF4-FFF2-40B4-BE49-F238E27FC236}">
                <a16:creationId xmlns:a16="http://schemas.microsoft.com/office/drawing/2014/main" id="{AAB12F95-99DA-8A70-FDF2-54C0FFD6B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63" y="1284288"/>
            <a:ext cx="3206750" cy="1703387"/>
          </a:xfrm>
          <a:prstGeom prst="cloudCallout">
            <a:avLst>
              <a:gd name="adj1" fmla="val -43861"/>
              <a:gd name="adj2" fmla="val 59440"/>
            </a:avLst>
          </a:prstGeom>
          <a:solidFill>
            <a:schemeClr val="accent1"/>
          </a:solidFill>
          <a:ln w="2857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000">
                <a:solidFill>
                  <a:srgbClr val="080808"/>
                </a:solidFill>
              </a:rPr>
              <a:t>Try and write down rule for 100, 1000</a:t>
            </a:r>
          </a:p>
        </p:txBody>
      </p:sp>
      <p:sp>
        <p:nvSpPr>
          <p:cNvPr id="151566" name="Text Box 14">
            <a:extLst>
              <a:ext uri="{FF2B5EF4-FFF2-40B4-BE49-F238E27FC236}">
                <a16:creationId xmlns:a16="http://schemas.microsoft.com/office/drawing/2014/main" id="{103D9A8C-BADD-B9B1-2FB9-3B2900D67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0225" y="5275263"/>
            <a:ext cx="2047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54000 </a:t>
            </a:r>
            <a:r>
              <a:rPr lang="en-US" altLang="en-US">
                <a:latin typeface="Shruti" panose="020B0502040204020203" pitchFamily="34" charset="0"/>
              </a:rPr>
              <a:t>÷</a:t>
            </a:r>
            <a:r>
              <a:rPr lang="en-GB" altLang="en-US"/>
              <a:t> 10 =</a:t>
            </a:r>
          </a:p>
        </p:txBody>
      </p:sp>
      <p:sp>
        <p:nvSpPr>
          <p:cNvPr id="151567" name="Text Box 15">
            <a:extLst>
              <a:ext uri="{FF2B5EF4-FFF2-40B4-BE49-F238E27FC236}">
                <a16:creationId xmlns:a16="http://schemas.microsoft.com/office/drawing/2014/main" id="{E6F23E3A-6F59-D4C0-4FF1-FB9B9745A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3488" y="5275263"/>
            <a:ext cx="2235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54000 ÷ 100 =</a:t>
            </a:r>
          </a:p>
        </p:txBody>
      </p:sp>
      <p:sp>
        <p:nvSpPr>
          <p:cNvPr id="151568" name="Text Box 16">
            <a:extLst>
              <a:ext uri="{FF2B5EF4-FFF2-40B4-BE49-F238E27FC236}">
                <a16:creationId xmlns:a16="http://schemas.microsoft.com/office/drawing/2014/main" id="{5648CE71-EB0E-B11C-04B2-04C2EC9B9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1700" y="5819775"/>
            <a:ext cx="2422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54000 ÷ 1000 =</a:t>
            </a:r>
          </a:p>
        </p:txBody>
      </p:sp>
      <p:sp>
        <p:nvSpPr>
          <p:cNvPr id="151569" name="Text Box 17">
            <a:extLst>
              <a:ext uri="{FF2B5EF4-FFF2-40B4-BE49-F238E27FC236}">
                <a16:creationId xmlns:a16="http://schemas.microsoft.com/office/drawing/2014/main" id="{7C480ACA-D64D-5E0B-3FC7-763C5AC78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5700" y="5275263"/>
            <a:ext cx="92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5400</a:t>
            </a:r>
          </a:p>
        </p:txBody>
      </p:sp>
      <p:sp>
        <p:nvSpPr>
          <p:cNvPr id="151570" name="Text Box 18">
            <a:extLst>
              <a:ext uri="{FF2B5EF4-FFF2-40B4-BE49-F238E27FC236}">
                <a16:creationId xmlns:a16="http://schemas.microsoft.com/office/drawing/2014/main" id="{C5411E3C-11C8-C5A8-A27B-AEC5C829C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1213" y="5275263"/>
            <a:ext cx="741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540</a:t>
            </a:r>
          </a:p>
        </p:txBody>
      </p:sp>
      <p:sp>
        <p:nvSpPr>
          <p:cNvPr id="151571" name="Text Box 19">
            <a:extLst>
              <a:ext uri="{FF2B5EF4-FFF2-40B4-BE49-F238E27FC236}">
                <a16:creationId xmlns:a16="http://schemas.microsoft.com/office/drawing/2014/main" id="{A6CEEA7E-F6D7-011E-CEE5-FB22932A9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9613" y="5819775"/>
            <a:ext cx="55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54</a:t>
            </a:r>
          </a:p>
        </p:txBody>
      </p:sp>
      <p:sp>
        <p:nvSpPr>
          <p:cNvPr id="151572" name="Line 20">
            <a:extLst>
              <a:ext uri="{FF2B5EF4-FFF2-40B4-BE49-F238E27FC236}">
                <a16:creationId xmlns:a16="http://schemas.microsoft.com/office/drawing/2014/main" id="{7F91E754-A7BE-B75B-7513-46C5A5408A6E}"/>
              </a:ext>
            </a:extLst>
          </p:cNvPr>
          <p:cNvSpPr>
            <a:spLocks noChangeShapeType="1"/>
          </p:cNvSpPr>
          <p:nvPr/>
        </p:nvSpPr>
        <p:spPr bwMode="auto">
          <a:xfrm>
            <a:off x="2613025" y="5268913"/>
            <a:ext cx="184150" cy="4032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1573" name="Line 21">
            <a:extLst>
              <a:ext uri="{FF2B5EF4-FFF2-40B4-BE49-F238E27FC236}">
                <a16:creationId xmlns:a16="http://schemas.microsoft.com/office/drawing/2014/main" id="{3D753463-863F-45B6-A8D7-FD8C39A000D5}"/>
              </a:ext>
            </a:extLst>
          </p:cNvPr>
          <p:cNvSpPr>
            <a:spLocks noChangeShapeType="1"/>
          </p:cNvSpPr>
          <p:nvPr/>
        </p:nvSpPr>
        <p:spPr bwMode="auto">
          <a:xfrm>
            <a:off x="5708650" y="5300663"/>
            <a:ext cx="184150" cy="4032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1574" name="Line 22">
            <a:extLst>
              <a:ext uri="{FF2B5EF4-FFF2-40B4-BE49-F238E27FC236}">
                <a16:creationId xmlns:a16="http://schemas.microsoft.com/office/drawing/2014/main" id="{990207A8-10AB-8F4C-013E-4FE9224013A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88038" y="5300663"/>
            <a:ext cx="184150" cy="4032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1575" name="Line 23">
            <a:extLst>
              <a:ext uri="{FF2B5EF4-FFF2-40B4-BE49-F238E27FC236}">
                <a16:creationId xmlns:a16="http://schemas.microsoft.com/office/drawing/2014/main" id="{96EB58C0-3458-074D-E998-DF3586D24F69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0350" y="5827713"/>
            <a:ext cx="184150" cy="4032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1576" name="Line 24">
            <a:extLst>
              <a:ext uri="{FF2B5EF4-FFF2-40B4-BE49-F238E27FC236}">
                <a16:creationId xmlns:a16="http://schemas.microsoft.com/office/drawing/2014/main" id="{AC14041F-5C84-E05C-8572-D4ADC11555F8}"/>
              </a:ext>
            </a:extLst>
          </p:cNvPr>
          <p:cNvSpPr>
            <a:spLocks noChangeShapeType="1"/>
          </p:cNvSpPr>
          <p:nvPr/>
        </p:nvSpPr>
        <p:spPr bwMode="auto">
          <a:xfrm>
            <a:off x="4249738" y="5827713"/>
            <a:ext cx="184150" cy="4032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1577" name="Line 25">
            <a:extLst>
              <a:ext uri="{FF2B5EF4-FFF2-40B4-BE49-F238E27FC236}">
                <a16:creationId xmlns:a16="http://schemas.microsoft.com/office/drawing/2014/main" id="{08C94413-DC20-4351-FDED-A463D2B0D42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06838" y="5827713"/>
            <a:ext cx="184150" cy="4032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1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1515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515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515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515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515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515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515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51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1515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1515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1515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1515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1515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1515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151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151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1515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1515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1515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3" dur="80"/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4" dur="80"/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80"/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151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151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151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1" dur="80"/>
                                        <p:tgtEl>
                                          <p:spTgt spid="1515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2" dur="80"/>
                                        <p:tgtEl>
                                          <p:spTgt spid="1515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80"/>
                                        <p:tgtEl>
                                          <p:spTgt spid="1515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9" grpId="0"/>
      <p:bldP spid="151560" grpId="0" animBg="1"/>
      <p:bldP spid="151561" grpId="0"/>
      <p:bldP spid="151563" grpId="0" animBg="1"/>
      <p:bldP spid="151564" grpId="0" animBg="1"/>
      <p:bldP spid="151565" grpId="0" animBg="1"/>
      <p:bldP spid="151565" grpId="1" animBg="1"/>
      <p:bldP spid="151566" grpId="0"/>
      <p:bldP spid="151567" grpId="0"/>
      <p:bldP spid="151568" grpId="0"/>
      <p:bldP spid="151569" grpId="0"/>
      <p:bldP spid="151570" grpId="0"/>
      <p:bldP spid="15157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1E4254E4-E889-9445-C1A7-1F1F759D931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4C1BC22-DBE7-4C13-9909-4529C7A0848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15439C0C-FB06-085E-1C24-1D0707FF8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0724" name="Picture 2" descr="scottishflag">
            <a:extLst>
              <a:ext uri="{FF2B5EF4-FFF2-40B4-BE49-F238E27FC236}">
                <a16:creationId xmlns:a16="http://schemas.microsoft.com/office/drawing/2014/main" id="{395DC756-38BA-1619-47C1-37618E0DC61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Text Box 3">
            <a:extLst>
              <a:ext uri="{FF2B5EF4-FFF2-40B4-BE49-F238E27FC236}">
                <a16:creationId xmlns:a16="http://schemas.microsoft.com/office/drawing/2014/main" id="{26F625FB-1B67-7185-B7D4-2A78A432C22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4628" name="Rectangle 4">
            <a:extLst>
              <a:ext uri="{FF2B5EF4-FFF2-40B4-BE49-F238E27FC236}">
                <a16:creationId xmlns:a16="http://schemas.microsoft.com/office/drawing/2014/main" id="{EA41437A-780E-EB1D-3FB3-1F38477D8B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38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30727" name="Text Box 5">
            <a:extLst>
              <a:ext uri="{FF2B5EF4-FFF2-40B4-BE49-F238E27FC236}">
                <a16:creationId xmlns:a16="http://schemas.microsoft.com/office/drawing/2014/main" id="{8E04DEC8-8462-99D1-C2A7-81C1C8AD8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6388" y="1384300"/>
            <a:ext cx="3463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Divide by 10, 100, 1000</a:t>
            </a:r>
          </a:p>
        </p:txBody>
      </p:sp>
      <p:sp>
        <p:nvSpPr>
          <p:cNvPr id="30728" name="Text Box 8">
            <a:extLst>
              <a:ext uri="{FF2B5EF4-FFF2-40B4-BE49-F238E27FC236}">
                <a16:creationId xmlns:a16="http://schemas.microsoft.com/office/drawing/2014/main" id="{046DD0E5-63BF-39E0-35ED-774D478ED2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675" y="2012950"/>
            <a:ext cx="818832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600" u="sng">
                <a:solidFill>
                  <a:srgbClr val="FFFF00"/>
                </a:solidFill>
              </a:rPr>
              <a:t>Ex</a:t>
            </a:r>
            <a:r>
              <a:rPr lang="en-GB" altLang="en-US" sz="2600">
                <a:solidFill>
                  <a:srgbClr val="FFFF00"/>
                </a:solidFill>
              </a:rPr>
              <a:t> : 	A box contains 1000 cups. </a:t>
            </a:r>
          </a:p>
          <a:p>
            <a:pPr eaLnBrk="1" hangingPunct="1"/>
            <a:r>
              <a:rPr lang="en-GB" altLang="en-US" sz="2600">
                <a:solidFill>
                  <a:srgbClr val="FFFF00"/>
                </a:solidFill>
              </a:rPr>
              <a:t>	How many boxes are needed to hold 7000 ?</a:t>
            </a:r>
          </a:p>
        </p:txBody>
      </p:sp>
      <p:pic>
        <p:nvPicPr>
          <p:cNvPr id="30729" name="Picture 9" descr="Office Objects 0572">
            <a:extLst>
              <a:ext uri="{FF2B5EF4-FFF2-40B4-BE49-F238E27FC236}">
                <a16:creationId xmlns:a16="http://schemas.microsoft.com/office/drawing/2014/main" id="{DB2DD753-70D0-5E31-D8AB-EF7212F6C8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3" name="Picture 15">
            <a:extLst>
              <a:ext uri="{FF2B5EF4-FFF2-40B4-BE49-F238E27FC236}">
                <a16:creationId xmlns:a16="http://schemas.microsoft.com/office/drawing/2014/main" id="{7FA103AE-D68F-CF72-22A8-37E2D304A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r="10938"/>
          <a:stretch>
            <a:fillRect/>
          </a:stretch>
        </p:blipFill>
        <p:spPr bwMode="auto">
          <a:xfrm>
            <a:off x="1487488" y="3595688"/>
            <a:ext cx="6318250" cy="15240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54646" name="Line 22">
            <a:extLst>
              <a:ext uri="{FF2B5EF4-FFF2-40B4-BE49-F238E27FC236}">
                <a16:creationId xmlns:a16="http://schemas.microsoft.com/office/drawing/2014/main" id="{F20D890D-7ED8-DA8E-201D-868C65911BF8}"/>
              </a:ext>
            </a:extLst>
          </p:cNvPr>
          <p:cNvSpPr>
            <a:spLocks noChangeShapeType="1"/>
          </p:cNvSpPr>
          <p:nvPr/>
        </p:nvSpPr>
        <p:spPr bwMode="auto">
          <a:xfrm>
            <a:off x="3175000" y="4156075"/>
            <a:ext cx="184150" cy="403225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647" name="Line 23">
            <a:extLst>
              <a:ext uri="{FF2B5EF4-FFF2-40B4-BE49-F238E27FC236}">
                <a16:creationId xmlns:a16="http://schemas.microsoft.com/office/drawing/2014/main" id="{623A111B-F5BF-61B3-5A9D-1393F8B4DC1C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1413" y="4156075"/>
            <a:ext cx="184150" cy="403225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648" name="Line 24">
            <a:extLst>
              <a:ext uri="{FF2B5EF4-FFF2-40B4-BE49-F238E27FC236}">
                <a16:creationId xmlns:a16="http://schemas.microsoft.com/office/drawing/2014/main" id="{85D657A1-49AC-4DFB-D42C-AACCBA4C9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0175" y="4156075"/>
            <a:ext cx="184150" cy="403225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642" name="Text Box 18">
            <a:extLst>
              <a:ext uri="{FF2B5EF4-FFF2-40B4-BE49-F238E27FC236}">
                <a16:creationId xmlns:a16="http://schemas.microsoft.com/office/drawing/2014/main" id="{285863A2-6FD3-E749-87AC-B6494C6BC0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8038" y="4162425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54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54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4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546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546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546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4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8">
            <a:extLst>
              <a:ext uri="{FF2B5EF4-FFF2-40B4-BE49-F238E27FC236}">
                <a16:creationId xmlns:a16="http://schemas.microsoft.com/office/drawing/2014/main" id="{F5C8072A-304B-3959-4C2A-DBE6AB9C4B4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374D220-E033-4EC2-A975-E98A65413BE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9" name="Rectangle 19">
            <a:extLst>
              <a:ext uri="{FF2B5EF4-FFF2-40B4-BE49-F238E27FC236}">
                <a16:creationId xmlns:a16="http://schemas.microsoft.com/office/drawing/2014/main" id="{2A0370BD-3AEB-0918-36D2-8C31B3FFB0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FDE4B3A8-2609-0C9B-5B70-258EF69A9A16}"/>
              </a:ext>
            </a:extLst>
          </p:cNvPr>
          <p:cNvSpPr>
            <a:spLocks noGrp="1" noChangeArrowheads="1"/>
          </p:cNvSpPr>
          <p:nvPr>
            <p:ph type="ctrTitle" sz="quarter" idx="4294967295"/>
          </p:nvPr>
        </p:nvSpPr>
        <p:spPr>
          <a:xfrm>
            <a:off x="1101725" y="0"/>
            <a:ext cx="7086600" cy="14319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 Units of Length Converting Measurements</a:t>
            </a:r>
          </a:p>
        </p:txBody>
      </p:sp>
      <p:pic>
        <p:nvPicPr>
          <p:cNvPr id="4107" name="Picture 3" descr="scottishflag">
            <a:extLst>
              <a:ext uri="{FF2B5EF4-FFF2-40B4-BE49-F238E27FC236}">
                <a16:creationId xmlns:a16="http://schemas.microsoft.com/office/drawing/2014/main" id="{7410E4F1-9C19-7976-1243-065AA14D627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8" name="Text Box 4">
            <a:extLst>
              <a:ext uri="{FF2B5EF4-FFF2-40B4-BE49-F238E27FC236}">
                <a16:creationId xmlns:a16="http://schemas.microsoft.com/office/drawing/2014/main" id="{6087DC53-0499-FBC1-8C3C-86D14A536BC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109" name="Picture 5" descr="Office Objects 0572">
            <a:extLst>
              <a:ext uri="{FF2B5EF4-FFF2-40B4-BE49-F238E27FC236}">
                <a16:creationId xmlns:a16="http://schemas.microsoft.com/office/drawing/2014/main" id="{249B1597-5169-9E82-51FC-C9CEF3B0F8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AutoShape 6">
            <a:extLst>
              <a:ext uri="{FF2B5EF4-FFF2-40B4-BE49-F238E27FC236}">
                <a16:creationId xmlns:a16="http://schemas.microsoft.com/office/drawing/2014/main" id="{16C7D506-2D86-697A-8571-36455105B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0613" y="2079625"/>
            <a:ext cx="1695450" cy="7985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GB">
                <a:solidFill>
                  <a:srgbClr val="000000"/>
                </a:solidFill>
                <a:cs typeface="+mn-cs"/>
              </a:rPr>
              <a:t>Kilometres</a:t>
            </a:r>
          </a:p>
          <a:p>
            <a:pPr algn="ctr">
              <a:defRPr/>
            </a:pPr>
            <a:r>
              <a:rPr lang="en-GB">
                <a:solidFill>
                  <a:srgbClr val="000000"/>
                </a:solidFill>
                <a:cs typeface="+mn-cs"/>
              </a:rPr>
              <a:t>(km)</a:t>
            </a:r>
          </a:p>
        </p:txBody>
      </p:sp>
      <p:sp>
        <p:nvSpPr>
          <p:cNvPr id="3087" name="AutoShape 7">
            <a:extLst>
              <a:ext uri="{FF2B5EF4-FFF2-40B4-BE49-F238E27FC236}">
                <a16:creationId xmlns:a16="http://schemas.microsoft.com/office/drawing/2014/main" id="{54D3F05A-FE35-AA17-FEBA-989D60BDA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7825" y="3001963"/>
            <a:ext cx="1695450" cy="7985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GB">
                <a:solidFill>
                  <a:srgbClr val="000000"/>
                </a:solidFill>
                <a:cs typeface="+mn-cs"/>
              </a:rPr>
              <a:t>metres</a:t>
            </a:r>
          </a:p>
          <a:p>
            <a:pPr algn="ctr">
              <a:defRPr/>
            </a:pPr>
            <a:r>
              <a:rPr lang="en-GB">
                <a:solidFill>
                  <a:srgbClr val="000000"/>
                </a:solidFill>
                <a:cs typeface="+mn-cs"/>
              </a:rPr>
              <a:t>(m)</a:t>
            </a:r>
          </a:p>
        </p:txBody>
      </p:sp>
      <p:sp>
        <p:nvSpPr>
          <p:cNvPr id="3088" name="AutoShape 8">
            <a:extLst>
              <a:ext uri="{FF2B5EF4-FFF2-40B4-BE49-F238E27FC236}">
                <a16:creationId xmlns:a16="http://schemas.microsoft.com/office/drawing/2014/main" id="{B2EC6470-A9BC-A062-41F1-A34584B963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1825" y="4256088"/>
            <a:ext cx="1695450" cy="7985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GB">
                <a:solidFill>
                  <a:srgbClr val="000000"/>
                </a:solidFill>
                <a:cs typeface="+mn-cs"/>
              </a:rPr>
              <a:t>centimetres</a:t>
            </a:r>
          </a:p>
          <a:p>
            <a:pPr algn="ctr">
              <a:defRPr/>
            </a:pPr>
            <a:r>
              <a:rPr lang="en-GB">
                <a:solidFill>
                  <a:srgbClr val="000000"/>
                </a:solidFill>
                <a:cs typeface="+mn-cs"/>
              </a:rPr>
              <a:t>(cm)</a:t>
            </a:r>
          </a:p>
        </p:txBody>
      </p:sp>
      <p:sp>
        <p:nvSpPr>
          <p:cNvPr id="3089" name="AutoShape 9">
            <a:extLst>
              <a:ext uri="{FF2B5EF4-FFF2-40B4-BE49-F238E27FC236}">
                <a16:creationId xmlns:a16="http://schemas.microsoft.com/office/drawing/2014/main" id="{8BCC38E8-B9CF-DF2C-037E-9822250A5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2700" y="5365750"/>
            <a:ext cx="1695450" cy="7985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GB">
                <a:solidFill>
                  <a:srgbClr val="000000"/>
                </a:solidFill>
                <a:cs typeface="+mn-cs"/>
              </a:rPr>
              <a:t>millimetres</a:t>
            </a:r>
          </a:p>
          <a:p>
            <a:pPr algn="ctr">
              <a:defRPr/>
            </a:pPr>
            <a:r>
              <a:rPr lang="en-GB">
                <a:solidFill>
                  <a:srgbClr val="000000"/>
                </a:solidFill>
                <a:cs typeface="+mn-cs"/>
              </a:rPr>
              <a:t>(mm)</a:t>
            </a:r>
          </a:p>
        </p:txBody>
      </p:sp>
      <p:grpSp>
        <p:nvGrpSpPr>
          <p:cNvPr id="2" name="Group 10">
            <a:extLst>
              <a:ext uri="{FF2B5EF4-FFF2-40B4-BE49-F238E27FC236}">
                <a16:creationId xmlns:a16="http://schemas.microsoft.com/office/drawing/2014/main" id="{72753A54-2F34-36F2-57AA-9AED4387C24E}"/>
              </a:ext>
            </a:extLst>
          </p:cNvPr>
          <p:cNvGrpSpPr>
            <a:grpSpLocks/>
          </p:cNvGrpSpPr>
          <p:nvPr/>
        </p:nvGrpSpPr>
        <p:grpSpPr bwMode="auto">
          <a:xfrm>
            <a:off x="6238875" y="3832225"/>
            <a:ext cx="1652588" cy="1519238"/>
            <a:chOff x="3930" y="2414"/>
            <a:chExt cx="1041" cy="957"/>
          </a:xfrm>
        </p:grpSpPr>
        <p:sp>
          <p:nvSpPr>
            <p:cNvPr id="3101" name="Arc 11">
              <a:extLst>
                <a:ext uri="{FF2B5EF4-FFF2-40B4-BE49-F238E27FC236}">
                  <a16:creationId xmlns:a16="http://schemas.microsoft.com/office/drawing/2014/main" id="{ED42694F-4AD3-F883-DDA3-9CD5676CEA05}"/>
                </a:ext>
              </a:extLst>
            </p:cNvPr>
            <p:cNvSpPr>
              <a:spLocks/>
            </p:cNvSpPr>
            <p:nvPr/>
          </p:nvSpPr>
          <p:spPr bwMode="auto">
            <a:xfrm rot="-502148">
              <a:off x="3930" y="2575"/>
              <a:ext cx="919" cy="796"/>
            </a:xfrm>
            <a:custGeom>
              <a:avLst/>
              <a:gdLst>
                <a:gd name="T0" fmla="*/ 0 w 23675"/>
                <a:gd name="T1" fmla="*/ 0 h 28510"/>
                <a:gd name="T2" fmla="*/ 0 w 23675"/>
                <a:gd name="T3" fmla="*/ 0 h 28510"/>
                <a:gd name="T4" fmla="*/ 0 w 23675"/>
                <a:gd name="T5" fmla="*/ 0 h 28510"/>
                <a:gd name="T6" fmla="*/ 0 60000 65536"/>
                <a:gd name="T7" fmla="*/ 0 60000 65536"/>
                <a:gd name="T8" fmla="*/ 0 60000 65536"/>
                <a:gd name="T9" fmla="*/ 0 w 23675"/>
                <a:gd name="T10" fmla="*/ 0 h 28510"/>
                <a:gd name="T11" fmla="*/ 23675 w 23675"/>
                <a:gd name="T12" fmla="*/ 28510 h 285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75" h="28510" fill="none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</a:path>
                <a:path w="23675" h="28510" stroke="0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  <a:lnTo>
                    <a:pt x="2075" y="2160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aphicFrame>
          <p:nvGraphicFramePr>
            <p:cNvPr id="4103" name="Object 12">
              <a:extLst>
                <a:ext uri="{FF2B5EF4-FFF2-40B4-BE49-F238E27FC236}">
                  <a16:creationId xmlns:a16="http://schemas.microsoft.com/office/drawing/2014/main" id="{BB3ADCB2-D80D-89B2-10FD-AA5A22DAB79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21" y="2414"/>
            <a:ext cx="450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317160" imgH="190440" progId="Equation.DSMT4">
                    <p:embed/>
                  </p:oleObj>
                </mc:Choice>
                <mc:Fallback>
                  <p:oleObj name="Equation" r:id="rId4" imgW="317160" imgH="190440" progId="Equation.DSMT4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21" y="2414"/>
                          <a:ext cx="450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13">
            <a:extLst>
              <a:ext uri="{FF2B5EF4-FFF2-40B4-BE49-F238E27FC236}">
                <a16:creationId xmlns:a16="http://schemas.microsoft.com/office/drawing/2014/main" id="{50A4475F-1A2F-EA82-3235-D43B76EC7828}"/>
              </a:ext>
            </a:extLst>
          </p:cNvPr>
          <p:cNvGrpSpPr>
            <a:grpSpLocks/>
          </p:cNvGrpSpPr>
          <p:nvPr/>
        </p:nvGrpSpPr>
        <p:grpSpPr bwMode="auto">
          <a:xfrm>
            <a:off x="4557713" y="2562225"/>
            <a:ext cx="1674812" cy="1481138"/>
            <a:chOff x="2871" y="1614"/>
            <a:chExt cx="1055" cy="933"/>
          </a:xfrm>
        </p:grpSpPr>
        <p:sp>
          <p:nvSpPr>
            <p:cNvPr id="3100" name="Arc 14">
              <a:extLst>
                <a:ext uri="{FF2B5EF4-FFF2-40B4-BE49-F238E27FC236}">
                  <a16:creationId xmlns:a16="http://schemas.microsoft.com/office/drawing/2014/main" id="{C1BBB0D5-D1C4-AB15-4406-4A572788B078}"/>
                </a:ext>
              </a:extLst>
            </p:cNvPr>
            <p:cNvSpPr>
              <a:spLocks/>
            </p:cNvSpPr>
            <p:nvPr/>
          </p:nvSpPr>
          <p:spPr bwMode="auto">
            <a:xfrm rot="-502148">
              <a:off x="2871" y="1751"/>
              <a:ext cx="919" cy="796"/>
            </a:xfrm>
            <a:custGeom>
              <a:avLst/>
              <a:gdLst>
                <a:gd name="T0" fmla="*/ 0 w 23675"/>
                <a:gd name="T1" fmla="*/ 0 h 28510"/>
                <a:gd name="T2" fmla="*/ 0 w 23675"/>
                <a:gd name="T3" fmla="*/ 0 h 28510"/>
                <a:gd name="T4" fmla="*/ 0 w 23675"/>
                <a:gd name="T5" fmla="*/ 0 h 28510"/>
                <a:gd name="T6" fmla="*/ 0 60000 65536"/>
                <a:gd name="T7" fmla="*/ 0 60000 65536"/>
                <a:gd name="T8" fmla="*/ 0 60000 65536"/>
                <a:gd name="T9" fmla="*/ 0 w 23675"/>
                <a:gd name="T10" fmla="*/ 0 h 28510"/>
                <a:gd name="T11" fmla="*/ 23675 w 23675"/>
                <a:gd name="T12" fmla="*/ 28510 h 285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75" h="28510" fill="none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</a:path>
                <a:path w="23675" h="28510" stroke="0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  <a:lnTo>
                    <a:pt x="2075" y="2160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aphicFrame>
          <p:nvGraphicFramePr>
            <p:cNvPr id="4102" name="Object 15">
              <a:extLst>
                <a:ext uri="{FF2B5EF4-FFF2-40B4-BE49-F238E27FC236}">
                  <a16:creationId xmlns:a16="http://schemas.microsoft.com/office/drawing/2014/main" id="{3A6338B4-7132-E801-1A6B-D9621506369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50" y="1614"/>
            <a:ext cx="576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406080" imgH="190440" progId="Equation.DSMT4">
                    <p:embed/>
                  </p:oleObj>
                </mc:Choice>
                <mc:Fallback>
                  <p:oleObj name="Equation" r:id="rId6" imgW="406080" imgH="190440" progId="Equation.DSMT4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50" y="1614"/>
                          <a:ext cx="576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16">
            <a:extLst>
              <a:ext uri="{FF2B5EF4-FFF2-40B4-BE49-F238E27FC236}">
                <a16:creationId xmlns:a16="http://schemas.microsoft.com/office/drawing/2014/main" id="{65C9F332-6B1A-FD1F-EFFE-C3C37D10F8F5}"/>
              </a:ext>
            </a:extLst>
          </p:cNvPr>
          <p:cNvGrpSpPr>
            <a:grpSpLocks/>
          </p:cNvGrpSpPr>
          <p:nvPr/>
        </p:nvGrpSpPr>
        <p:grpSpPr bwMode="auto">
          <a:xfrm>
            <a:off x="2554288" y="1635125"/>
            <a:ext cx="2144712" cy="1160463"/>
            <a:chOff x="1609" y="1030"/>
            <a:chExt cx="1351" cy="731"/>
          </a:xfrm>
        </p:grpSpPr>
        <p:sp>
          <p:nvSpPr>
            <p:cNvPr id="3099" name="Arc 17">
              <a:extLst>
                <a:ext uri="{FF2B5EF4-FFF2-40B4-BE49-F238E27FC236}">
                  <a16:creationId xmlns:a16="http://schemas.microsoft.com/office/drawing/2014/main" id="{6D49511C-C8E6-D4BD-35F0-F152B06E34B9}"/>
                </a:ext>
              </a:extLst>
            </p:cNvPr>
            <p:cNvSpPr>
              <a:spLocks/>
            </p:cNvSpPr>
            <p:nvPr/>
          </p:nvSpPr>
          <p:spPr bwMode="auto">
            <a:xfrm rot="-502148">
              <a:off x="1609" y="1158"/>
              <a:ext cx="919" cy="603"/>
            </a:xfrm>
            <a:custGeom>
              <a:avLst/>
              <a:gdLst>
                <a:gd name="T0" fmla="*/ 0 w 23675"/>
                <a:gd name="T1" fmla="*/ 0 h 21600"/>
                <a:gd name="T2" fmla="*/ 0 w 23675"/>
                <a:gd name="T3" fmla="*/ 0 h 21600"/>
                <a:gd name="T4" fmla="*/ 0 w 23675"/>
                <a:gd name="T5" fmla="*/ 0 h 21600"/>
                <a:gd name="T6" fmla="*/ 0 60000 65536"/>
                <a:gd name="T7" fmla="*/ 0 60000 65536"/>
                <a:gd name="T8" fmla="*/ 0 60000 65536"/>
                <a:gd name="T9" fmla="*/ 0 w 23675"/>
                <a:gd name="T10" fmla="*/ 0 h 21600"/>
                <a:gd name="T11" fmla="*/ 23675 w 236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75" h="21600" fill="none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</a:path>
                <a:path w="23675" h="21600" stroke="0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lnTo>
                    <a:pt x="2075" y="2160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aphicFrame>
          <p:nvGraphicFramePr>
            <p:cNvPr id="4101" name="Object 18">
              <a:extLst>
                <a:ext uri="{FF2B5EF4-FFF2-40B4-BE49-F238E27FC236}">
                  <a16:creationId xmlns:a16="http://schemas.microsoft.com/office/drawing/2014/main" id="{E1CF04D2-750D-F828-126B-66053766C7A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258" y="1030"/>
            <a:ext cx="702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495000" imgH="190440" progId="Equation.DSMT4">
                    <p:embed/>
                  </p:oleObj>
                </mc:Choice>
                <mc:Fallback>
                  <p:oleObj name="Equation" r:id="rId8" imgW="495000" imgH="190440" progId="Equation.DSMT4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58" y="1030"/>
                          <a:ext cx="702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19">
            <a:extLst>
              <a:ext uri="{FF2B5EF4-FFF2-40B4-BE49-F238E27FC236}">
                <a16:creationId xmlns:a16="http://schemas.microsoft.com/office/drawing/2014/main" id="{5B981161-933C-0128-0F0B-9A1A35F49C01}"/>
              </a:ext>
            </a:extLst>
          </p:cNvPr>
          <p:cNvGrpSpPr>
            <a:grpSpLocks/>
          </p:cNvGrpSpPr>
          <p:nvPr/>
        </p:nvGrpSpPr>
        <p:grpSpPr bwMode="auto">
          <a:xfrm>
            <a:off x="1187450" y="2843213"/>
            <a:ext cx="1703388" cy="1639887"/>
            <a:chOff x="748" y="1791"/>
            <a:chExt cx="1073" cy="1033"/>
          </a:xfrm>
        </p:grpSpPr>
        <p:sp>
          <p:nvSpPr>
            <p:cNvPr id="3098" name="Arc 20">
              <a:extLst>
                <a:ext uri="{FF2B5EF4-FFF2-40B4-BE49-F238E27FC236}">
                  <a16:creationId xmlns:a16="http://schemas.microsoft.com/office/drawing/2014/main" id="{2E2E5BAE-DCFA-FBE1-3D90-7B86EFD7548D}"/>
                </a:ext>
              </a:extLst>
            </p:cNvPr>
            <p:cNvSpPr>
              <a:spLocks/>
            </p:cNvSpPr>
            <p:nvPr/>
          </p:nvSpPr>
          <p:spPr bwMode="auto">
            <a:xfrm rot="-502148" flipH="1" flipV="1">
              <a:off x="902" y="1791"/>
              <a:ext cx="919" cy="796"/>
            </a:xfrm>
            <a:custGeom>
              <a:avLst/>
              <a:gdLst>
                <a:gd name="T0" fmla="*/ 0 w 23675"/>
                <a:gd name="T1" fmla="*/ 0 h 28510"/>
                <a:gd name="T2" fmla="*/ 0 w 23675"/>
                <a:gd name="T3" fmla="*/ 0 h 28510"/>
                <a:gd name="T4" fmla="*/ 0 w 23675"/>
                <a:gd name="T5" fmla="*/ 0 h 28510"/>
                <a:gd name="T6" fmla="*/ 0 60000 65536"/>
                <a:gd name="T7" fmla="*/ 0 60000 65536"/>
                <a:gd name="T8" fmla="*/ 0 60000 65536"/>
                <a:gd name="T9" fmla="*/ 0 w 23675"/>
                <a:gd name="T10" fmla="*/ 0 h 28510"/>
                <a:gd name="T11" fmla="*/ 23675 w 23675"/>
                <a:gd name="T12" fmla="*/ 28510 h 285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75" h="28510" fill="none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</a:path>
                <a:path w="23675" h="28510" stroke="0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  <a:lnTo>
                    <a:pt x="2075" y="2160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aphicFrame>
          <p:nvGraphicFramePr>
            <p:cNvPr id="4100" name="Object 21">
              <a:extLst>
                <a:ext uri="{FF2B5EF4-FFF2-40B4-BE49-F238E27FC236}">
                  <a16:creationId xmlns:a16="http://schemas.microsoft.com/office/drawing/2014/main" id="{D696ED3C-D402-08F3-0232-271FD7AF649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48" y="2554"/>
            <a:ext cx="720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507960" imgH="190440" progId="Equation.DSMT4">
                    <p:embed/>
                  </p:oleObj>
                </mc:Choice>
                <mc:Fallback>
                  <p:oleObj name="Equation" r:id="rId10" imgW="507960" imgH="190440" progId="Equation.DSMT4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8" y="2554"/>
                          <a:ext cx="720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22">
            <a:extLst>
              <a:ext uri="{FF2B5EF4-FFF2-40B4-BE49-F238E27FC236}">
                <a16:creationId xmlns:a16="http://schemas.microsoft.com/office/drawing/2014/main" id="{04FFDE99-E6DF-5EE2-A2F9-CC333A10789A}"/>
              </a:ext>
            </a:extLst>
          </p:cNvPr>
          <p:cNvGrpSpPr>
            <a:grpSpLocks/>
          </p:cNvGrpSpPr>
          <p:nvPr/>
        </p:nvGrpSpPr>
        <p:grpSpPr bwMode="auto">
          <a:xfrm>
            <a:off x="2582863" y="3946525"/>
            <a:ext cx="1797050" cy="1541463"/>
            <a:chOff x="1627" y="2486"/>
            <a:chExt cx="1132" cy="971"/>
          </a:xfrm>
        </p:grpSpPr>
        <p:sp>
          <p:nvSpPr>
            <p:cNvPr id="3097" name="Arc 23">
              <a:extLst>
                <a:ext uri="{FF2B5EF4-FFF2-40B4-BE49-F238E27FC236}">
                  <a16:creationId xmlns:a16="http://schemas.microsoft.com/office/drawing/2014/main" id="{AC9B227E-7ED9-2232-9B77-99D3DD11D112}"/>
                </a:ext>
              </a:extLst>
            </p:cNvPr>
            <p:cNvSpPr>
              <a:spLocks/>
            </p:cNvSpPr>
            <p:nvPr/>
          </p:nvSpPr>
          <p:spPr bwMode="auto">
            <a:xfrm rot="-502148" flipH="1" flipV="1">
              <a:off x="1840" y="2486"/>
              <a:ext cx="919" cy="796"/>
            </a:xfrm>
            <a:custGeom>
              <a:avLst/>
              <a:gdLst>
                <a:gd name="T0" fmla="*/ 0 w 23675"/>
                <a:gd name="T1" fmla="*/ 0 h 28510"/>
                <a:gd name="T2" fmla="*/ 0 w 23675"/>
                <a:gd name="T3" fmla="*/ 0 h 28510"/>
                <a:gd name="T4" fmla="*/ 0 w 23675"/>
                <a:gd name="T5" fmla="*/ 0 h 28510"/>
                <a:gd name="T6" fmla="*/ 0 60000 65536"/>
                <a:gd name="T7" fmla="*/ 0 60000 65536"/>
                <a:gd name="T8" fmla="*/ 0 60000 65536"/>
                <a:gd name="T9" fmla="*/ 0 w 23675"/>
                <a:gd name="T10" fmla="*/ 0 h 28510"/>
                <a:gd name="T11" fmla="*/ 23675 w 23675"/>
                <a:gd name="T12" fmla="*/ 28510 h 285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75" h="28510" fill="none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</a:path>
                <a:path w="23675" h="28510" stroke="0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  <a:lnTo>
                    <a:pt x="2075" y="2160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aphicFrame>
          <p:nvGraphicFramePr>
            <p:cNvPr id="4099" name="Object 24">
              <a:extLst>
                <a:ext uri="{FF2B5EF4-FFF2-40B4-BE49-F238E27FC236}">
                  <a16:creationId xmlns:a16="http://schemas.microsoft.com/office/drawing/2014/main" id="{4CEA31AD-6CDD-EA81-CA83-86868E02F90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27" y="3187"/>
            <a:ext cx="594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419040" imgH="190440" progId="Equation.DSMT4">
                    <p:embed/>
                  </p:oleObj>
                </mc:Choice>
                <mc:Fallback>
                  <p:oleObj name="Equation" r:id="rId12" imgW="419040" imgH="190440" progId="Equation.DSMT4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27" y="3187"/>
                          <a:ext cx="594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Group 25">
            <a:extLst>
              <a:ext uri="{FF2B5EF4-FFF2-40B4-BE49-F238E27FC236}">
                <a16:creationId xmlns:a16="http://schemas.microsoft.com/office/drawing/2014/main" id="{D2758402-576E-F200-2B19-171BD53D290A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4937125"/>
            <a:ext cx="2019300" cy="1276350"/>
            <a:chOff x="2640" y="3110"/>
            <a:chExt cx="1272" cy="804"/>
          </a:xfrm>
        </p:grpSpPr>
        <p:sp>
          <p:nvSpPr>
            <p:cNvPr id="3096" name="Arc 26">
              <a:extLst>
                <a:ext uri="{FF2B5EF4-FFF2-40B4-BE49-F238E27FC236}">
                  <a16:creationId xmlns:a16="http://schemas.microsoft.com/office/drawing/2014/main" id="{4760B229-FC8A-E643-9750-19A8CD155CE8}"/>
                </a:ext>
              </a:extLst>
            </p:cNvPr>
            <p:cNvSpPr>
              <a:spLocks/>
            </p:cNvSpPr>
            <p:nvPr/>
          </p:nvSpPr>
          <p:spPr bwMode="auto">
            <a:xfrm rot="-502148" flipH="1" flipV="1">
              <a:off x="2993" y="3110"/>
              <a:ext cx="919" cy="796"/>
            </a:xfrm>
            <a:custGeom>
              <a:avLst/>
              <a:gdLst>
                <a:gd name="T0" fmla="*/ 0 w 23675"/>
                <a:gd name="T1" fmla="*/ 0 h 28510"/>
                <a:gd name="T2" fmla="*/ 0 w 23675"/>
                <a:gd name="T3" fmla="*/ 0 h 28510"/>
                <a:gd name="T4" fmla="*/ 0 w 23675"/>
                <a:gd name="T5" fmla="*/ 0 h 28510"/>
                <a:gd name="T6" fmla="*/ 0 60000 65536"/>
                <a:gd name="T7" fmla="*/ 0 60000 65536"/>
                <a:gd name="T8" fmla="*/ 0 60000 65536"/>
                <a:gd name="T9" fmla="*/ 0 w 23675"/>
                <a:gd name="T10" fmla="*/ 0 h 28510"/>
                <a:gd name="T11" fmla="*/ 23675 w 23675"/>
                <a:gd name="T12" fmla="*/ 28510 h 285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75" h="28510" fill="none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</a:path>
                <a:path w="23675" h="28510" stroke="0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  <a:lnTo>
                    <a:pt x="2075" y="2160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aphicFrame>
          <p:nvGraphicFramePr>
            <p:cNvPr id="4098" name="Object 27">
              <a:extLst>
                <a:ext uri="{FF2B5EF4-FFF2-40B4-BE49-F238E27FC236}">
                  <a16:creationId xmlns:a16="http://schemas.microsoft.com/office/drawing/2014/main" id="{C813CD82-F506-C146-7413-EAA9F9BF4F8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640" y="3644"/>
            <a:ext cx="450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317160" imgH="190440" progId="Equation.DSMT4">
                    <p:embed/>
                  </p:oleObj>
                </mc:Choice>
                <mc:Fallback>
                  <p:oleObj name="Equation" r:id="rId14" imgW="317160" imgH="190440" progId="Equation.DSMT4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0" y="3644"/>
                          <a:ext cx="450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8">
            <a:extLst>
              <a:ext uri="{FF2B5EF4-FFF2-40B4-BE49-F238E27FC236}">
                <a16:creationId xmlns:a16="http://schemas.microsoft.com/office/drawing/2014/main" id="{EEE77F31-FF3B-6B7F-7348-C9D6192D84D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1985F42-85FD-4F40-90A5-94132D1D281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6" name="Rectangle 19">
            <a:extLst>
              <a:ext uri="{FF2B5EF4-FFF2-40B4-BE49-F238E27FC236}">
                <a16:creationId xmlns:a16="http://schemas.microsoft.com/office/drawing/2014/main" id="{34D0E01F-3EA3-22F6-5ACF-35C201D0CD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F637C72B-1B55-1FA6-8BA1-F9A86583FF76}"/>
              </a:ext>
            </a:extLst>
          </p:cNvPr>
          <p:cNvSpPr>
            <a:spLocks noGrp="1" noChangeArrowheads="1"/>
          </p:cNvSpPr>
          <p:nvPr>
            <p:ph type="ctrTitle" sz="quarter" idx="4294967295"/>
          </p:nvPr>
        </p:nvSpPr>
        <p:spPr>
          <a:xfrm>
            <a:off x="992188" y="195263"/>
            <a:ext cx="7086600" cy="14319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 Units of Length Converting Measurements</a:t>
            </a:r>
          </a:p>
        </p:txBody>
      </p:sp>
      <p:pic>
        <p:nvPicPr>
          <p:cNvPr id="31749" name="Picture 3" descr="scottishflag">
            <a:extLst>
              <a:ext uri="{FF2B5EF4-FFF2-40B4-BE49-F238E27FC236}">
                <a16:creationId xmlns:a16="http://schemas.microsoft.com/office/drawing/2014/main" id="{601F3E89-C23E-CB9F-A8A5-1F949BDA36A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0" name="Text Box 4">
            <a:extLst>
              <a:ext uri="{FF2B5EF4-FFF2-40B4-BE49-F238E27FC236}">
                <a16:creationId xmlns:a16="http://schemas.microsoft.com/office/drawing/2014/main" id="{B9659164-EEA1-1B3A-CD4B-41413FEC02F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1751" name="Picture 5" descr="Office Objects 0572">
            <a:extLst>
              <a:ext uri="{FF2B5EF4-FFF2-40B4-BE49-F238E27FC236}">
                <a16:creationId xmlns:a16="http://schemas.microsoft.com/office/drawing/2014/main" id="{91E0EFE8-C7D1-7C42-0FA4-69E79EA716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2" name="Text Box 28">
            <a:extLst>
              <a:ext uri="{FF2B5EF4-FFF2-40B4-BE49-F238E27FC236}">
                <a16:creationId xmlns:a16="http://schemas.microsoft.com/office/drawing/2014/main" id="{56D5C815-F316-313F-AE71-3C4C415F4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25" y="2052638"/>
            <a:ext cx="1508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FF"/>
                </a:solidFill>
                <a:cs typeface="+mn-cs"/>
              </a:rPr>
              <a:t>Examples</a:t>
            </a:r>
          </a:p>
        </p:txBody>
      </p:sp>
      <p:sp>
        <p:nvSpPr>
          <p:cNvPr id="21513" name="Text Box 29">
            <a:extLst>
              <a:ext uri="{FF2B5EF4-FFF2-40B4-BE49-F238E27FC236}">
                <a16:creationId xmlns:a16="http://schemas.microsoft.com/office/drawing/2014/main" id="{BEC80F25-F297-72B3-3EB6-75588F3ACF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2789238"/>
            <a:ext cx="33512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Convert 2m to cm :</a:t>
            </a:r>
          </a:p>
        </p:txBody>
      </p:sp>
      <p:sp>
        <p:nvSpPr>
          <p:cNvPr id="53279" name="Text Box 31">
            <a:extLst>
              <a:ext uri="{FF2B5EF4-FFF2-40B4-BE49-F238E27FC236}">
                <a16:creationId xmlns:a16="http://schemas.microsoft.com/office/drawing/2014/main" id="{500E7A9C-D237-EFC1-CE28-E0A720320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789238"/>
            <a:ext cx="30591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  <a:cs typeface="+mn-cs"/>
              </a:rPr>
              <a:t>2 x 100 = 200 cm</a:t>
            </a:r>
          </a:p>
        </p:txBody>
      </p:sp>
      <p:sp>
        <p:nvSpPr>
          <p:cNvPr id="21515" name="Text Box 32">
            <a:extLst>
              <a:ext uri="{FF2B5EF4-FFF2-40B4-BE49-F238E27FC236}">
                <a16:creationId xmlns:a16="http://schemas.microsoft.com/office/drawing/2014/main" id="{0AD34A15-4322-8245-F5B3-E6A37AFFD1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3487738"/>
            <a:ext cx="33607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Convert 4km to m :</a:t>
            </a:r>
          </a:p>
        </p:txBody>
      </p:sp>
      <p:sp>
        <p:nvSpPr>
          <p:cNvPr id="53281" name="Text Box 33">
            <a:extLst>
              <a:ext uri="{FF2B5EF4-FFF2-40B4-BE49-F238E27FC236}">
                <a16:creationId xmlns:a16="http://schemas.microsoft.com/office/drawing/2014/main" id="{7A88B114-D333-191C-E7A7-1FD289FED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487738"/>
            <a:ext cx="33131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  <a:cs typeface="+mn-cs"/>
              </a:rPr>
              <a:t>4 x 1000 = 4000 m</a:t>
            </a:r>
          </a:p>
        </p:txBody>
      </p:sp>
      <p:sp>
        <p:nvSpPr>
          <p:cNvPr id="21517" name="Text Box 34">
            <a:extLst>
              <a:ext uri="{FF2B5EF4-FFF2-40B4-BE49-F238E27FC236}">
                <a16:creationId xmlns:a16="http://schemas.microsoft.com/office/drawing/2014/main" id="{F7123928-0787-57D4-575D-59CA35D8B3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1425" y="4173538"/>
            <a:ext cx="38496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Convert 34cm to mm :</a:t>
            </a:r>
          </a:p>
        </p:txBody>
      </p:sp>
      <p:sp>
        <p:nvSpPr>
          <p:cNvPr id="53283" name="Text Box 35">
            <a:extLst>
              <a:ext uri="{FF2B5EF4-FFF2-40B4-BE49-F238E27FC236}">
                <a16:creationId xmlns:a16="http://schemas.microsoft.com/office/drawing/2014/main" id="{EFC682D9-3D0C-55CE-844F-75A34A803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4600" y="4173538"/>
            <a:ext cx="31527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  <a:cs typeface="+mn-cs"/>
              </a:rPr>
              <a:t>34 x 10 = 340 mm</a:t>
            </a:r>
          </a:p>
        </p:txBody>
      </p:sp>
      <p:sp>
        <p:nvSpPr>
          <p:cNvPr id="21519" name="Text Box 36">
            <a:extLst>
              <a:ext uri="{FF2B5EF4-FFF2-40B4-BE49-F238E27FC236}">
                <a16:creationId xmlns:a16="http://schemas.microsoft.com/office/drawing/2014/main" id="{1A6805E8-A3E1-00CC-4504-A5779EB71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1425" y="4872038"/>
            <a:ext cx="3570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Convert 50cm to m :</a:t>
            </a:r>
          </a:p>
        </p:txBody>
      </p:sp>
      <p:sp>
        <p:nvSpPr>
          <p:cNvPr id="53285" name="Text Box 37">
            <a:extLst>
              <a:ext uri="{FF2B5EF4-FFF2-40B4-BE49-F238E27FC236}">
                <a16:creationId xmlns:a16="http://schemas.microsoft.com/office/drawing/2014/main" id="{04FE4B95-764A-1F5D-7B7C-49D5E403B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4600" y="4932363"/>
            <a:ext cx="29765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50 </a:t>
            </a:r>
            <a:r>
              <a:rPr lang="en-US" altLang="en-US" sz="2800">
                <a:solidFill>
                  <a:srgbClr val="FFFF00"/>
                </a:solidFill>
                <a:latin typeface="Shruti" panose="020B0502040204020203" pitchFamily="34" charset="0"/>
              </a:rPr>
              <a:t>÷</a:t>
            </a:r>
            <a:r>
              <a:rPr lang="en-GB" altLang="en-US" sz="2800">
                <a:solidFill>
                  <a:srgbClr val="FFFF00"/>
                </a:solidFill>
              </a:rPr>
              <a:t> 100 = 0.5 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32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32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32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32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32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32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32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32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32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79" grpId="0"/>
      <p:bldP spid="53281" grpId="0"/>
      <p:bldP spid="53283" grpId="0"/>
      <p:bldP spid="5328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Date Placeholder 1">
            <a:extLst>
              <a:ext uri="{FF2B5EF4-FFF2-40B4-BE49-F238E27FC236}">
                <a16:creationId xmlns:a16="http://schemas.microsoft.com/office/drawing/2014/main" id="{CED66C69-EA31-F1EF-3162-C906EF879F9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2663B61-CFED-4A45-9C71-CB26A003FB2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0" name="Footer Placeholder 2">
            <a:extLst>
              <a:ext uri="{FF2B5EF4-FFF2-40B4-BE49-F238E27FC236}">
                <a16:creationId xmlns:a16="http://schemas.microsoft.com/office/drawing/2014/main" id="{22ADD8F0-7683-1155-4AEB-2F7CDCC3A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pic>
        <p:nvPicPr>
          <p:cNvPr id="32772" name="Picture 2" descr="scottishflag">
            <a:extLst>
              <a:ext uri="{FF2B5EF4-FFF2-40B4-BE49-F238E27FC236}">
                <a16:creationId xmlns:a16="http://schemas.microsoft.com/office/drawing/2014/main" id="{A3844FC5-1CD3-CCBA-83E8-B0D74D65174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3" y="7826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3" descr="Office Objects 0572">
            <a:extLst>
              <a:ext uri="{FF2B5EF4-FFF2-40B4-BE49-F238E27FC236}">
                <a16:creationId xmlns:a16="http://schemas.microsoft.com/office/drawing/2014/main" id="{0693AD65-CEC9-B735-2BF2-14D0DF463A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450" y="12700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4" name="Text Box 4">
            <a:extLst>
              <a:ext uri="{FF2B5EF4-FFF2-40B4-BE49-F238E27FC236}">
                <a16:creationId xmlns:a16="http://schemas.microsoft.com/office/drawing/2014/main" id="{39563416-C109-4A76-FD57-18CC0EE70E7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8012" name="Rectangle 12">
            <a:extLst>
              <a:ext uri="{FF2B5EF4-FFF2-40B4-BE49-F238E27FC236}">
                <a16:creationId xmlns:a16="http://schemas.microsoft.com/office/drawing/2014/main" id="{6B0DDA40-64D7-A9EC-5FBB-4236FCCFA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Weight &amp; Scales</a:t>
            </a:r>
          </a:p>
        </p:txBody>
      </p:sp>
      <p:sp>
        <p:nvSpPr>
          <p:cNvPr id="128062" name="Oval 62">
            <a:extLst>
              <a:ext uri="{FF2B5EF4-FFF2-40B4-BE49-F238E27FC236}">
                <a16:creationId xmlns:a16="http://schemas.microsoft.com/office/drawing/2014/main" id="{FE3007FC-129C-8283-1F3A-43B4EDE24A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113" y="1976438"/>
            <a:ext cx="2055812" cy="9906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80808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</a:rPr>
              <a:t>Kilograms</a:t>
            </a:r>
          </a:p>
        </p:txBody>
      </p:sp>
      <p:sp>
        <p:nvSpPr>
          <p:cNvPr id="128064" name="Oval 64">
            <a:extLst>
              <a:ext uri="{FF2B5EF4-FFF2-40B4-BE49-F238E27FC236}">
                <a16:creationId xmlns:a16="http://schemas.microsoft.com/office/drawing/2014/main" id="{60A6E7E3-5858-74C0-9A53-6CEFCF1686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6950" y="2089150"/>
            <a:ext cx="1539875" cy="765175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80808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</a:rPr>
              <a:t>grams</a:t>
            </a:r>
          </a:p>
        </p:txBody>
      </p:sp>
      <p:sp>
        <p:nvSpPr>
          <p:cNvPr id="128067" name="AutoShape 67">
            <a:extLst>
              <a:ext uri="{FF2B5EF4-FFF2-40B4-BE49-F238E27FC236}">
                <a16:creationId xmlns:a16="http://schemas.microsoft.com/office/drawing/2014/main" id="{54E9DD6E-1A92-B14F-62D5-896E79F10FC7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4435475" y="2078038"/>
            <a:ext cx="1616075" cy="788987"/>
          </a:xfrm>
          <a:prstGeom prst="flowChartDisplay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</a:rPr>
              <a:t>x 1000</a:t>
            </a:r>
          </a:p>
        </p:txBody>
      </p:sp>
      <p:sp>
        <p:nvSpPr>
          <p:cNvPr id="128069" name="Line 69">
            <a:extLst>
              <a:ext uri="{FF2B5EF4-FFF2-40B4-BE49-F238E27FC236}">
                <a16:creationId xmlns:a16="http://schemas.microsoft.com/office/drawing/2014/main" id="{E3FF1E59-83B0-5FF2-75AF-7EBD108F84B8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9438" y="2471738"/>
            <a:ext cx="13271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8070" name="Line 70">
            <a:extLst>
              <a:ext uri="{FF2B5EF4-FFF2-40B4-BE49-F238E27FC236}">
                <a16:creationId xmlns:a16="http://schemas.microsoft.com/office/drawing/2014/main" id="{78D4F8FE-5682-CEA0-22E8-FE476758695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0438" y="2471738"/>
            <a:ext cx="13271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8074" name="Text Box 74">
            <a:extLst>
              <a:ext uri="{FF2B5EF4-FFF2-40B4-BE49-F238E27FC236}">
                <a16:creationId xmlns:a16="http://schemas.microsoft.com/office/drawing/2014/main" id="{DE2AC54D-448D-1226-B471-E8D2C4394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125" y="3008313"/>
            <a:ext cx="7826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2kg</a:t>
            </a:r>
          </a:p>
        </p:txBody>
      </p:sp>
      <p:sp>
        <p:nvSpPr>
          <p:cNvPr id="128075" name="Text Box 75">
            <a:extLst>
              <a:ext uri="{FF2B5EF4-FFF2-40B4-BE49-F238E27FC236}">
                <a16:creationId xmlns:a16="http://schemas.microsoft.com/office/drawing/2014/main" id="{FE532D2C-AA96-FA1D-E6CA-6E7D0BFC42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2288" y="3011488"/>
            <a:ext cx="16367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 x 1000</a:t>
            </a:r>
          </a:p>
        </p:txBody>
      </p:sp>
      <p:sp>
        <p:nvSpPr>
          <p:cNvPr id="128076" name="Text Box 76">
            <a:extLst>
              <a:ext uri="{FF2B5EF4-FFF2-40B4-BE49-F238E27FC236}">
                <a16:creationId xmlns:a16="http://schemas.microsoft.com/office/drawing/2014/main" id="{5D379353-4DF3-CB84-5046-409EB75C19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4763" y="3014663"/>
            <a:ext cx="12430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2000g</a:t>
            </a:r>
          </a:p>
        </p:txBody>
      </p:sp>
      <p:sp>
        <p:nvSpPr>
          <p:cNvPr id="128077" name="Text Box 77">
            <a:extLst>
              <a:ext uri="{FF2B5EF4-FFF2-40B4-BE49-F238E27FC236}">
                <a16:creationId xmlns:a16="http://schemas.microsoft.com/office/drawing/2014/main" id="{872940A2-60FE-E7F6-E302-C67DF4125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4188" y="3524250"/>
            <a:ext cx="1031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1.5kg</a:t>
            </a:r>
          </a:p>
        </p:txBody>
      </p:sp>
      <p:sp>
        <p:nvSpPr>
          <p:cNvPr id="128078" name="Text Box 78">
            <a:extLst>
              <a:ext uri="{FF2B5EF4-FFF2-40B4-BE49-F238E27FC236}">
                <a16:creationId xmlns:a16="http://schemas.microsoft.com/office/drawing/2014/main" id="{01025787-B419-6EC4-6827-DA9DDEB1C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4350" y="3527425"/>
            <a:ext cx="1885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1.5 x 1000</a:t>
            </a:r>
          </a:p>
        </p:txBody>
      </p:sp>
      <p:sp>
        <p:nvSpPr>
          <p:cNvPr id="128079" name="Text Box 79">
            <a:extLst>
              <a:ext uri="{FF2B5EF4-FFF2-40B4-BE49-F238E27FC236}">
                <a16:creationId xmlns:a16="http://schemas.microsoft.com/office/drawing/2014/main" id="{F76F832A-F469-E9C0-8465-E40A709AC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6825" y="3530600"/>
            <a:ext cx="11858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1500g</a:t>
            </a:r>
          </a:p>
        </p:txBody>
      </p:sp>
      <p:sp>
        <p:nvSpPr>
          <p:cNvPr id="128080" name="Oval 80">
            <a:extLst>
              <a:ext uri="{FF2B5EF4-FFF2-40B4-BE49-F238E27FC236}">
                <a16:creationId xmlns:a16="http://schemas.microsoft.com/office/drawing/2014/main" id="{E82B7EA6-2949-3502-FE53-9A6C1F92D4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1938" y="4484688"/>
            <a:ext cx="1454150" cy="652462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80808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</a:rPr>
              <a:t>grams</a:t>
            </a:r>
          </a:p>
        </p:txBody>
      </p:sp>
      <p:sp>
        <p:nvSpPr>
          <p:cNvPr id="128081" name="Oval 81">
            <a:extLst>
              <a:ext uri="{FF2B5EF4-FFF2-40B4-BE49-F238E27FC236}">
                <a16:creationId xmlns:a16="http://schemas.microsoft.com/office/drawing/2014/main" id="{66F6F672-EFDE-2A0E-4332-C099DBA22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0113" y="4384675"/>
            <a:ext cx="1893887" cy="765175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80808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</a:rPr>
              <a:t>Kilograms</a:t>
            </a:r>
          </a:p>
        </p:txBody>
      </p:sp>
      <p:sp>
        <p:nvSpPr>
          <p:cNvPr id="128082" name="AutoShape 82">
            <a:extLst>
              <a:ext uri="{FF2B5EF4-FFF2-40B4-BE49-F238E27FC236}">
                <a16:creationId xmlns:a16="http://schemas.microsoft.com/office/drawing/2014/main" id="{B71110E2-62BE-BAF9-1226-971CB728C953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4338638" y="4373563"/>
            <a:ext cx="1616075" cy="788987"/>
          </a:xfrm>
          <a:prstGeom prst="flowChartDisplay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>
                <a:solidFill>
                  <a:srgbClr val="080808"/>
                </a:solidFill>
              </a:rPr>
              <a:t>÷</a:t>
            </a:r>
            <a:r>
              <a:rPr lang="en-GB" altLang="en-US">
                <a:solidFill>
                  <a:srgbClr val="080808"/>
                </a:solidFill>
              </a:rPr>
              <a:t> 1000</a:t>
            </a:r>
          </a:p>
        </p:txBody>
      </p:sp>
      <p:sp>
        <p:nvSpPr>
          <p:cNvPr id="128083" name="Line 83">
            <a:extLst>
              <a:ext uri="{FF2B5EF4-FFF2-40B4-BE49-F238E27FC236}">
                <a16:creationId xmlns:a16="http://schemas.microsoft.com/office/drawing/2014/main" id="{F5FEB69C-643D-3F3F-17D0-F1D22459733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767263"/>
            <a:ext cx="13271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8084" name="Line 84">
            <a:extLst>
              <a:ext uri="{FF2B5EF4-FFF2-40B4-BE49-F238E27FC236}">
                <a16:creationId xmlns:a16="http://schemas.microsoft.com/office/drawing/2014/main" id="{1C325278-3757-BE84-B3C6-95B63FAE65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4767263"/>
            <a:ext cx="13271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8085" name="Text Box 85">
            <a:extLst>
              <a:ext uri="{FF2B5EF4-FFF2-40B4-BE49-F238E27FC236}">
                <a16:creationId xmlns:a16="http://schemas.microsoft.com/office/drawing/2014/main" id="{E2273765-DD05-D0B3-ACDD-62E1B09FF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5288" y="5303838"/>
            <a:ext cx="12430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3000g</a:t>
            </a:r>
          </a:p>
        </p:txBody>
      </p:sp>
      <p:sp>
        <p:nvSpPr>
          <p:cNvPr id="128086" name="Text Box 86">
            <a:extLst>
              <a:ext uri="{FF2B5EF4-FFF2-40B4-BE49-F238E27FC236}">
                <a16:creationId xmlns:a16="http://schemas.microsoft.com/office/drawing/2014/main" id="{0C87625E-1E4C-FD2A-1EF9-121C147367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5450" y="5259388"/>
            <a:ext cx="23034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3000 </a:t>
            </a:r>
            <a:r>
              <a:rPr lang="en-US" altLang="en-US" sz="3200"/>
              <a:t>÷</a:t>
            </a:r>
            <a:r>
              <a:rPr lang="en-GB" altLang="en-US"/>
              <a:t> 1000</a:t>
            </a:r>
          </a:p>
        </p:txBody>
      </p:sp>
      <p:sp>
        <p:nvSpPr>
          <p:cNvPr id="128087" name="Text Box 87">
            <a:extLst>
              <a:ext uri="{FF2B5EF4-FFF2-40B4-BE49-F238E27FC236}">
                <a16:creationId xmlns:a16="http://schemas.microsoft.com/office/drawing/2014/main" id="{D626928F-CF3A-90CA-9DD9-8BCFF4C50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0825" y="5310188"/>
            <a:ext cx="7826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3kg</a:t>
            </a:r>
          </a:p>
        </p:txBody>
      </p:sp>
      <p:sp>
        <p:nvSpPr>
          <p:cNvPr id="128088" name="Text Box 88">
            <a:extLst>
              <a:ext uri="{FF2B5EF4-FFF2-40B4-BE49-F238E27FC236}">
                <a16:creationId xmlns:a16="http://schemas.microsoft.com/office/drawing/2014/main" id="{551EB526-E699-1444-FDF7-A4542E62A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" y="5819775"/>
            <a:ext cx="11858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1500g</a:t>
            </a:r>
          </a:p>
        </p:txBody>
      </p:sp>
      <p:sp>
        <p:nvSpPr>
          <p:cNvPr id="128089" name="Text Box 89">
            <a:extLst>
              <a:ext uri="{FF2B5EF4-FFF2-40B4-BE49-F238E27FC236}">
                <a16:creationId xmlns:a16="http://schemas.microsoft.com/office/drawing/2014/main" id="{6B7EFBF4-1535-6AF1-3AD0-FF1CCB541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7513" y="5775325"/>
            <a:ext cx="22463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1500 </a:t>
            </a:r>
            <a:r>
              <a:rPr lang="en-US" altLang="en-US" sz="3200">
                <a:solidFill>
                  <a:srgbClr val="FFFF00"/>
                </a:solidFill>
              </a:rPr>
              <a:t>÷</a:t>
            </a:r>
            <a:r>
              <a:rPr lang="en-GB" altLang="en-US">
                <a:solidFill>
                  <a:srgbClr val="FFFF00"/>
                </a:solidFill>
              </a:rPr>
              <a:t> 1000</a:t>
            </a:r>
          </a:p>
        </p:txBody>
      </p:sp>
      <p:sp>
        <p:nvSpPr>
          <p:cNvPr id="128090" name="Text Box 90">
            <a:extLst>
              <a:ext uri="{FF2B5EF4-FFF2-40B4-BE49-F238E27FC236}">
                <a16:creationId xmlns:a16="http://schemas.microsoft.com/office/drawing/2014/main" id="{D7338CDD-32D5-A140-520F-6F3212DF9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1588" y="5826125"/>
            <a:ext cx="1031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1.5kg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8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8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8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8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8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28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28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28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28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28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28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28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28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28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28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28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28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28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28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128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62" grpId="0" animBg="1"/>
      <p:bldP spid="128064" grpId="0" animBg="1"/>
      <p:bldP spid="128067" grpId="0" animBg="1"/>
      <p:bldP spid="128074" grpId="0"/>
      <p:bldP spid="128077" grpId="0"/>
      <p:bldP spid="128080" grpId="0" animBg="1"/>
      <p:bldP spid="128081" grpId="0" animBg="1"/>
      <p:bldP spid="128082" grpId="0" animBg="1"/>
      <p:bldP spid="128085" grpId="0"/>
      <p:bldP spid="12808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8">
            <a:extLst>
              <a:ext uri="{FF2B5EF4-FFF2-40B4-BE49-F238E27FC236}">
                <a16:creationId xmlns:a16="http://schemas.microsoft.com/office/drawing/2014/main" id="{0B6B68E6-09A5-16E3-7D31-34428578AAC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1985F42-85FD-4F40-90A5-94132D1D281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6" name="Rectangle 19">
            <a:extLst>
              <a:ext uri="{FF2B5EF4-FFF2-40B4-BE49-F238E27FC236}">
                <a16:creationId xmlns:a16="http://schemas.microsoft.com/office/drawing/2014/main" id="{3505D30B-C0CA-97E7-2F3F-49F6BF0BD9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BBA56C4B-C96E-92E5-50EE-72B7B6D88A13}"/>
              </a:ext>
            </a:extLst>
          </p:cNvPr>
          <p:cNvSpPr>
            <a:spLocks noGrp="1" noChangeArrowheads="1"/>
          </p:cNvSpPr>
          <p:nvPr>
            <p:ph type="ctrTitle" sz="quarter" idx="4294967295"/>
          </p:nvPr>
        </p:nvSpPr>
        <p:spPr>
          <a:xfrm>
            <a:off x="1430338" y="263525"/>
            <a:ext cx="6007100" cy="14319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dirty="0">
                <a:solidFill>
                  <a:srgbClr val="FFFF00"/>
                </a:solidFill>
                <a:latin typeface="Comic Sans MS" pitchFamily="66" charset="0"/>
              </a:rPr>
              <a:t>Converting Weights</a:t>
            </a:r>
          </a:p>
        </p:txBody>
      </p:sp>
      <p:pic>
        <p:nvPicPr>
          <p:cNvPr id="33797" name="Picture 3" descr="scottishflag">
            <a:extLst>
              <a:ext uri="{FF2B5EF4-FFF2-40B4-BE49-F238E27FC236}">
                <a16:creationId xmlns:a16="http://schemas.microsoft.com/office/drawing/2014/main" id="{B580FA04-AC24-1CF3-3F1F-45A86933882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8" name="Text Box 4">
            <a:extLst>
              <a:ext uri="{FF2B5EF4-FFF2-40B4-BE49-F238E27FC236}">
                <a16:creationId xmlns:a16="http://schemas.microsoft.com/office/drawing/2014/main" id="{7683C532-90C1-41AE-C68F-133D03CC368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3799" name="Picture 5" descr="Office Objects 0572">
            <a:extLst>
              <a:ext uri="{FF2B5EF4-FFF2-40B4-BE49-F238E27FC236}">
                <a16:creationId xmlns:a16="http://schemas.microsoft.com/office/drawing/2014/main" id="{459ADF76-B23C-3E20-70EB-C7387F2B48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2" name="Text Box 28">
            <a:extLst>
              <a:ext uri="{FF2B5EF4-FFF2-40B4-BE49-F238E27FC236}">
                <a16:creationId xmlns:a16="http://schemas.microsoft.com/office/drawing/2014/main" id="{8AD0A746-5AF8-11F7-0478-589E71A3D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25" y="2052638"/>
            <a:ext cx="1508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FF"/>
                </a:solidFill>
                <a:cs typeface="+mn-cs"/>
              </a:rPr>
              <a:t>Examples</a:t>
            </a:r>
          </a:p>
        </p:txBody>
      </p:sp>
      <p:sp>
        <p:nvSpPr>
          <p:cNvPr id="21513" name="Text Box 29">
            <a:extLst>
              <a:ext uri="{FF2B5EF4-FFF2-40B4-BE49-F238E27FC236}">
                <a16:creationId xmlns:a16="http://schemas.microsoft.com/office/drawing/2014/main" id="{CC2275ED-3298-1A86-C533-AB415B51D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2789238"/>
            <a:ext cx="32908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Convert 4 kg to g :</a:t>
            </a:r>
          </a:p>
        </p:txBody>
      </p:sp>
      <p:sp>
        <p:nvSpPr>
          <p:cNvPr id="53279" name="Text Box 31">
            <a:extLst>
              <a:ext uri="{FF2B5EF4-FFF2-40B4-BE49-F238E27FC236}">
                <a16:creationId xmlns:a16="http://schemas.microsoft.com/office/drawing/2014/main" id="{B387097D-AC7A-AC21-38BF-B56968C38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0938" y="2789238"/>
            <a:ext cx="322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00"/>
                </a:solidFill>
                <a:cs typeface="+mn-cs"/>
              </a:rPr>
              <a:t>4 x 1000 = 4000 g</a:t>
            </a:r>
          </a:p>
        </p:txBody>
      </p:sp>
      <p:sp>
        <p:nvSpPr>
          <p:cNvPr id="21515" name="Text Box 32">
            <a:extLst>
              <a:ext uri="{FF2B5EF4-FFF2-40B4-BE49-F238E27FC236}">
                <a16:creationId xmlns:a16="http://schemas.microsoft.com/office/drawing/2014/main" id="{52B7E2F3-4025-8A02-2C0C-5F0B40C93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3487738"/>
            <a:ext cx="32908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Convert 9 kg to g :</a:t>
            </a:r>
          </a:p>
        </p:txBody>
      </p:sp>
      <p:sp>
        <p:nvSpPr>
          <p:cNvPr id="53281" name="Text Box 33">
            <a:extLst>
              <a:ext uri="{FF2B5EF4-FFF2-40B4-BE49-F238E27FC236}">
                <a16:creationId xmlns:a16="http://schemas.microsoft.com/office/drawing/2014/main" id="{673A7F99-482B-A1F8-D9A9-938C81B5A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0938" y="3487738"/>
            <a:ext cx="322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00"/>
                </a:solidFill>
                <a:cs typeface="+mn-cs"/>
              </a:rPr>
              <a:t>9 x 1000 = 9000 g</a:t>
            </a:r>
          </a:p>
        </p:txBody>
      </p:sp>
      <p:sp>
        <p:nvSpPr>
          <p:cNvPr id="21517" name="Text Box 34">
            <a:extLst>
              <a:ext uri="{FF2B5EF4-FFF2-40B4-BE49-F238E27FC236}">
                <a16:creationId xmlns:a16="http://schemas.microsoft.com/office/drawing/2014/main" id="{16F81258-2F3B-DACF-EAFC-7EFCCFD00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1425" y="4173538"/>
            <a:ext cx="3949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Convert 2000 g to kg :</a:t>
            </a:r>
          </a:p>
        </p:txBody>
      </p:sp>
      <p:sp>
        <p:nvSpPr>
          <p:cNvPr id="53283" name="Text Box 35">
            <a:extLst>
              <a:ext uri="{FF2B5EF4-FFF2-40B4-BE49-F238E27FC236}">
                <a16:creationId xmlns:a16="http://schemas.microsoft.com/office/drawing/2014/main" id="{AD24DEF0-D3B6-D740-E282-7AAF1EDBB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6338" y="4173538"/>
            <a:ext cx="34051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00"/>
                </a:solidFill>
                <a:cs typeface="+mn-cs"/>
              </a:rPr>
              <a:t>2000 ÷ 1000 = 2 kg</a:t>
            </a:r>
          </a:p>
        </p:txBody>
      </p:sp>
      <p:sp>
        <p:nvSpPr>
          <p:cNvPr id="21519" name="Text Box 36">
            <a:extLst>
              <a:ext uri="{FF2B5EF4-FFF2-40B4-BE49-F238E27FC236}">
                <a16:creationId xmlns:a16="http://schemas.microsoft.com/office/drawing/2014/main" id="{9F1476ED-8D88-3290-F0E1-1B834FD11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1425" y="4872038"/>
            <a:ext cx="3949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Convert 5000 g to kg :</a:t>
            </a:r>
          </a:p>
        </p:txBody>
      </p:sp>
      <p:sp>
        <p:nvSpPr>
          <p:cNvPr id="53285" name="Text Box 37">
            <a:extLst>
              <a:ext uri="{FF2B5EF4-FFF2-40B4-BE49-F238E27FC236}">
                <a16:creationId xmlns:a16="http://schemas.microsoft.com/office/drawing/2014/main" id="{7E18556B-2D0A-370A-13D3-440423871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6338" y="4932363"/>
            <a:ext cx="3432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5000 </a:t>
            </a:r>
            <a:r>
              <a:rPr lang="en-US" altLang="en-US" sz="2800">
                <a:solidFill>
                  <a:srgbClr val="FFFF00"/>
                </a:solidFill>
                <a:latin typeface="Shruti" panose="020B0502040204020203" pitchFamily="34" charset="0"/>
              </a:rPr>
              <a:t>÷</a:t>
            </a:r>
            <a:r>
              <a:rPr lang="en-GB" altLang="en-US" sz="2800">
                <a:solidFill>
                  <a:srgbClr val="FFFF00"/>
                </a:solidFill>
              </a:rPr>
              <a:t> 1000 = 5 kg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32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32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32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32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32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32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32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32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32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79" grpId="0"/>
      <p:bldP spid="53281" grpId="0"/>
      <p:bldP spid="53283" grpId="0"/>
      <p:bldP spid="5328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Date Placeholder 1">
            <a:extLst>
              <a:ext uri="{FF2B5EF4-FFF2-40B4-BE49-F238E27FC236}">
                <a16:creationId xmlns:a16="http://schemas.microsoft.com/office/drawing/2014/main" id="{8D86D260-470B-CE54-57D1-6F7371CBECC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82DF06-DE68-4E57-B394-43A9E2535B5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6" name="Footer Placeholder 2">
            <a:extLst>
              <a:ext uri="{FF2B5EF4-FFF2-40B4-BE49-F238E27FC236}">
                <a16:creationId xmlns:a16="http://schemas.microsoft.com/office/drawing/2014/main" id="{34EB43CA-DA9E-A056-6DA3-D29AC1FB4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1268" name="Picture 2" descr="scottishflag">
            <a:extLst>
              <a:ext uri="{FF2B5EF4-FFF2-40B4-BE49-F238E27FC236}">
                <a16:creationId xmlns:a16="http://schemas.microsoft.com/office/drawing/2014/main" id="{F27639AF-283C-EDB9-50BC-5417947CB4E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 Box 3">
            <a:extLst>
              <a:ext uri="{FF2B5EF4-FFF2-40B4-BE49-F238E27FC236}">
                <a16:creationId xmlns:a16="http://schemas.microsoft.com/office/drawing/2014/main" id="{825BFDD0-BD76-36F0-4322-A6D8D350207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0772" name="Rectangle 4">
            <a:extLst>
              <a:ext uri="{FF2B5EF4-FFF2-40B4-BE49-F238E27FC236}">
                <a16:creationId xmlns:a16="http://schemas.microsoft.com/office/drawing/2014/main" id="{511A8C4C-2180-BADB-AF3A-A84A27262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pic>
        <p:nvPicPr>
          <p:cNvPr id="11271" name="Picture 5" descr="Office Objects 0572">
            <a:extLst>
              <a:ext uri="{FF2B5EF4-FFF2-40B4-BE49-F238E27FC236}">
                <a16:creationId xmlns:a16="http://schemas.microsoft.com/office/drawing/2014/main" id="{F8C6CFF0-C877-761B-C7F2-6ED0E1E2F8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2" name="Text Box 6">
            <a:extLst>
              <a:ext uri="{FF2B5EF4-FFF2-40B4-BE49-F238E27FC236}">
                <a16:creationId xmlns:a16="http://schemas.microsoft.com/office/drawing/2014/main" id="{7FCAD16B-BE3E-35A5-67B2-9D2573FF2F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1488" y="1935163"/>
            <a:ext cx="63515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Rounding the nearest Whole Number</a:t>
            </a:r>
          </a:p>
        </p:txBody>
      </p:sp>
      <p:sp>
        <p:nvSpPr>
          <p:cNvPr id="160775" name="Text Box 7">
            <a:extLst>
              <a:ext uri="{FF2B5EF4-FFF2-40B4-BE49-F238E27FC236}">
                <a16:creationId xmlns:a16="http://schemas.microsoft.com/office/drawing/2014/main" id="{BBDCD7C6-A935-8EEB-448A-645256ED14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9125" y="3419475"/>
            <a:ext cx="203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5.7	</a:t>
            </a:r>
            <a:r>
              <a:rPr lang="en-GB" altLang="en-US" sz="2800">
                <a:latin typeface="Calibri" panose="020F0502020204030204" pitchFamily="34" charset="0"/>
              </a:rPr>
              <a:t>→	</a:t>
            </a:r>
            <a:endParaRPr lang="en-GB" altLang="en-US" sz="2800"/>
          </a:p>
        </p:txBody>
      </p:sp>
      <p:sp>
        <p:nvSpPr>
          <p:cNvPr id="11274" name="Text Box 13">
            <a:extLst>
              <a:ext uri="{FF2B5EF4-FFF2-40B4-BE49-F238E27FC236}">
                <a16:creationId xmlns:a16="http://schemas.microsoft.com/office/drawing/2014/main" id="{C0EB9414-23B8-B3B7-2FAA-C71AFA024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2488" y="1384300"/>
            <a:ext cx="50768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Rounding to Nearest Whole Number , 10, 100, 1000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BBC730-CDBC-8229-FA9E-BFA1E9263A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8075" y="3419475"/>
            <a:ext cx="511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6 </a:t>
            </a:r>
            <a:endParaRPr lang="en-GB" altLang="en-US" sz="2800"/>
          </a:p>
        </p:txBody>
      </p:sp>
      <p:sp>
        <p:nvSpPr>
          <p:cNvPr id="31" name="Text Box 6">
            <a:extLst>
              <a:ext uri="{FF2B5EF4-FFF2-40B4-BE49-F238E27FC236}">
                <a16:creationId xmlns:a16="http://schemas.microsoft.com/office/drawing/2014/main" id="{431B0ABD-D421-7D89-0669-6236CCDA4E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3913" y="2540000"/>
            <a:ext cx="51069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Remember there is no point ?</a:t>
            </a:r>
          </a:p>
        </p:txBody>
      </p:sp>
      <p:sp>
        <p:nvSpPr>
          <p:cNvPr id="30" name="Cloud 29">
            <a:extLst>
              <a:ext uri="{FF2B5EF4-FFF2-40B4-BE49-F238E27FC236}">
                <a16:creationId xmlns:a16="http://schemas.microsoft.com/office/drawing/2014/main" id="{8053A353-8168-86CC-EF3C-3817218B232C}"/>
              </a:ext>
            </a:extLst>
          </p:cNvPr>
          <p:cNvSpPr/>
          <p:nvPr/>
        </p:nvSpPr>
        <p:spPr>
          <a:xfrm>
            <a:off x="5391150" y="1344613"/>
            <a:ext cx="3371850" cy="215265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7 is not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less than 5  so round up.</a:t>
            </a: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32" name="Text Box 7">
            <a:extLst>
              <a:ext uri="{FF2B5EF4-FFF2-40B4-BE49-F238E27FC236}">
                <a16:creationId xmlns:a16="http://schemas.microsoft.com/office/drawing/2014/main" id="{FE0D4684-5175-54C1-4C8A-BE38BACEAA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8963" y="4233863"/>
            <a:ext cx="20304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4.62	</a:t>
            </a:r>
            <a:r>
              <a:rPr lang="en-GB" altLang="en-US" sz="2800">
                <a:latin typeface="Calibri" panose="020F0502020204030204" pitchFamily="34" charset="0"/>
              </a:rPr>
              <a:t>→	</a:t>
            </a:r>
            <a:endParaRPr lang="en-GB" altLang="en-US" sz="280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B1273CC-3426-83E3-7812-FD0506FC1A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4233863"/>
            <a:ext cx="5111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5 </a:t>
            </a:r>
            <a:endParaRPr lang="en-GB" altLang="en-US" sz="280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3BE61EA-03C1-5484-ABC3-8F8359E9B659}"/>
              </a:ext>
            </a:extLst>
          </p:cNvPr>
          <p:cNvSpPr/>
          <p:nvPr/>
        </p:nvSpPr>
        <p:spPr>
          <a:xfrm>
            <a:off x="3529013" y="3263900"/>
            <a:ext cx="306387" cy="746125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160245E9-7DBC-6F95-A905-60C3DFD1C9F0}"/>
              </a:ext>
            </a:extLst>
          </p:cNvPr>
          <p:cNvSpPr/>
          <p:nvPr/>
        </p:nvSpPr>
        <p:spPr>
          <a:xfrm>
            <a:off x="3505200" y="4125913"/>
            <a:ext cx="274638" cy="746125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6" name="Cloud 35">
            <a:extLst>
              <a:ext uri="{FF2B5EF4-FFF2-40B4-BE49-F238E27FC236}">
                <a16:creationId xmlns:a16="http://schemas.microsoft.com/office/drawing/2014/main" id="{27568A06-5FA7-C6B1-6922-7322FA4773F8}"/>
              </a:ext>
            </a:extLst>
          </p:cNvPr>
          <p:cNvSpPr/>
          <p:nvPr/>
        </p:nvSpPr>
        <p:spPr>
          <a:xfrm>
            <a:off x="5926138" y="2970213"/>
            <a:ext cx="2962275" cy="215265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6 is not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less than 5  so round up.</a:t>
            </a: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37" name="Text Box 7">
            <a:extLst>
              <a:ext uri="{FF2B5EF4-FFF2-40B4-BE49-F238E27FC236}">
                <a16:creationId xmlns:a16="http://schemas.microsoft.com/office/drawing/2014/main" id="{EAFE1649-B214-58F6-C8AE-FD67656146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4838" y="5232400"/>
            <a:ext cx="203041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12.5	</a:t>
            </a:r>
            <a:r>
              <a:rPr lang="en-GB" altLang="en-US" sz="2800">
                <a:latin typeface="Calibri" panose="020F0502020204030204" pitchFamily="34" charset="0"/>
              </a:rPr>
              <a:t>→	</a:t>
            </a:r>
            <a:endParaRPr lang="en-GB" altLang="en-US" sz="280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F74EA73-1083-1983-33E1-685D477DD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3788" y="5232400"/>
            <a:ext cx="6731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13 </a:t>
            </a:r>
            <a:endParaRPr lang="en-GB" altLang="en-US" sz="280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5B673FB-3E07-277D-F52E-013BC46AF0A4}"/>
              </a:ext>
            </a:extLst>
          </p:cNvPr>
          <p:cNvSpPr/>
          <p:nvPr/>
        </p:nvSpPr>
        <p:spPr>
          <a:xfrm>
            <a:off x="3657600" y="5124450"/>
            <a:ext cx="274638" cy="746125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0" name="Cloud 39">
            <a:extLst>
              <a:ext uri="{FF2B5EF4-FFF2-40B4-BE49-F238E27FC236}">
                <a16:creationId xmlns:a16="http://schemas.microsoft.com/office/drawing/2014/main" id="{35FA91AE-535B-AB9E-60CB-076A6DCBD8F6}"/>
              </a:ext>
            </a:extLst>
          </p:cNvPr>
          <p:cNvSpPr/>
          <p:nvPr/>
        </p:nvSpPr>
        <p:spPr>
          <a:xfrm>
            <a:off x="5942013" y="4392613"/>
            <a:ext cx="2962275" cy="215265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5 is not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less than 5  so round up.</a:t>
            </a: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5" grpId="0"/>
      <p:bldP spid="29" grpId="0"/>
      <p:bldP spid="31" grpId="0"/>
      <p:bldP spid="30" grpId="0" animBg="1"/>
      <p:bldP spid="32" grpId="0"/>
      <p:bldP spid="33" grpId="0"/>
      <p:bldP spid="34" grpId="0" animBg="1"/>
      <p:bldP spid="35" grpId="0" animBg="1"/>
      <p:bldP spid="36" grpId="0" animBg="1"/>
      <p:bldP spid="37" grpId="0"/>
      <p:bldP spid="38" grpId="0"/>
      <p:bldP spid="39" grpId="0" animBg="1"/>
      <p:bldP spid="4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C61188DE-A7F0-A631-80DB-1054B12CBCA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CFB4777-3672-4C15-8B0C-E5C8CAE6839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7E41343D-EEB6-D35C-2A39-D5282DA04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4820" name="Rectangle 2">
            <a:extLst>
              <a:ext uri="{FF2B5EF4-FFF2-40B4-BE49-F238E27FC236}">
                <a16:creationId xmlns:a16="http://schemas.microsoft.com/office/drawing/2014/main" id="{092042F2-1548-6918-1228-F606DC2B1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1" name="Text Box 3">
            <a:extLst>
              <a:ext uri="{FF2B5EF4-FFF2-40B4-BE49-F238E27FC236}">
                <a16:creationId xmlns:a16="http://schemas.microsoft.com/office/drawing/2014/main" id="{22A42C69-6CE0-832A-AD90-6DA7198911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6066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Exercise 4 &amp; 5</a:t>
            </a:r>
          </a:p>
          <a:p>
            <a:pPr algn="ctr" eaLnBrk="1" hangingPunct="1"/>
            <a:r>
              <a:rPr lang="en-GB" altLang="en-US" sz="4000"/>
              <a:t>Ch1 (page 6)</a:t>
            </a:r>
          </a:p>
          <a:p>
            <a:pPr algn="ctr" eaLnBrk="1" hangingPunct="1"/>
            <a:endParaRPr lang="en-GB" altLang="en-US" sz="4000"/>
          </a:p>
        </p:txBody>
      </p:sp>
      <p:pic>
        <p:nvPicPr>
          <p:cNvPr id="34822" name="Picture 4" descr="ag00463_">
            <a:extLst>
              <a:ext uri="{FF2B5EF4-FFF2-40B4-BE49-F238E27FC236}">
                <a16:creationId xmlns:a16="http://schemas.microsoft.com/office/drawing/2014/main" id="{963D8D64-696E-AB73-9ED6-38FC49085B4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3" name="Picture 5" descr="scottishflag">
            <a:extLst>
              <a:ext uri="{FF2B5EF4-FFF2-40B4-BE49-F238E27FC236}">
                <a16:creationId xmlns:a16="http://schemas.microsoft.com/office/drawing/2014/main" id="{F8E666B8-8FDC-0112-6399-3A533AAA89E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4" name="Picture 6" descr="Office Objects 0572">
            <a:extLst>
              <a:ext uri="{FF2B5EF4-FFF2-40B4-BE49-F238E27FC236}">
                <a16:creationId xmlns:a16="http://schemas.microsoft.com/office/drawing/2014/main" id="{1E95525F-7159-AF1B-A493-744E812109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5" name="Text Box 7">
            <a:extLst>
              <a:ext uri="{FF2B5EF4-FFF2-40B4-BE49-F238E27FC236}">
                <a16:creationId xmlns:a16="http://schemas.microsoft.com/office/drawing/2014/main" id="{9E4F3012-FADC-22B6-67DA-69E76FA75EE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0601" name="Rectangle 9">
            <a:extLst>
              <a:ext uri="{FF2B5EF4-FFF2-40B4-BE49-F238E27FC236}">
                <a16:creationId xmlns:a16="http://schemas.microsoft.com/office/drawing/2014/main" id="{101ECAD1-B0C8-5721-EDD1-486972883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34827" name="Text Box 13">
            <a:extLst>
              <a:ext uri="{FF2B5EF4-FFF2-40B4-BE49-F238E27FC236}">
                <a16:creationId xmlns:a16="http://schemas.microsoft.com/office/drawing/2014/main" id="{31939572-2DA3-4D80-ADE5-1AEBC5C176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7625" y="1384300"/>
            <a:ext cx="3973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 Significant Figures and Estimating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8">
            <a:extLst>
              <a:ext uri="{FF2B5EF4-FFF2-40B4-BE49-F238E27FC236}">
                <a16:creationId xmlns:a16="http://schemas.microsoft.com/office/drawing/2014/main" id="{1B61ADBB-8756-5AED-215A-436804BD238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5E4AAF6-0A31-4FD0-94B4-B4610720740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Rectangle 19">
            <a:extLst>
              <a:ext uri="{FF2B5EF4-FFF2-40B4-BE49-F238E27FC236}">
                <a16:creationId xmlns:a16="http://schemas.microsoft.com/office/drawing/2014/main" id="{26D849AC-3BEA-75E9-0AA7-6A77A9721F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68962" name="Rectangle 2">
            <a:extLst>
              <a:ext uri="{FF2B5EF4-FFF2-40B4-BE49-F238E27FC236}">
                <a16:creationId xmlns:a16="http://schemas.microsoft.com/office/drawing/2014/main" id="{AF0AAC01-6BA7-42B3-C4DF-E10928F2E708}"/>
              </a:ext>
            </a:extLst>
          </p:cNvPr>
          <p:cNvSpPr>
            <a:spLocks noGrp="1" noChangeArrowheads="1"/>
          </p:cNvSpPr>
          <p:nvPr>
            <p:ph type="ctrTitle" sz="quarter" idx="4294967295"/>
          </p:nvPr>
        </p:nvSpPr>
        <p:spPr>
          <a:xfrm>
            <a:off x="1825625" y="195263"/>
            <a:ext cx="54356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5126" name="Picture 3" descr="scottishflag">
            <a:extLst>
              <a:ext uri="{FF2B5EF4-FFF2-40B4-BE49-F238E27FC236}">
                <a16:creationId xmlns:a16="http://schemas.microsoft.com/office/drawing/2014/main" id="{1C6B2D66-5422-B5B2-D2B0-4A2C006BC8F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Text Box 4">
            <a:extLst>
              <a:ext uri="{FF2B5EF4-FFF2-40B4-BE49-F238E27FC236}">
                <a16:creationId xmlns:a16="http://schemas.microsoft.com/office/drawing/2014/main" id="{7FC8C08E-5D77-01EF-9520-1B95A70DD73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5122" name="Object 5">
            <a:extLst>
              <a:ext uri="{FF2B5EF4-FFF2-40B4-BE49-F238E27FC236}">
                <a16:creationId xmlns:a16="http://schemas.microsoft.com/office/drawing/2014/main" id="{0BFF4BD2-2C83-9CFE-2779-F5141FE9F8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04900" y="2279650"/>
          <a:ext cx="5257800" cy="358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14520" imgH="2679480" progId="Equation.DSMT4">
                  <p:embed/>
                </p:oleObj>
              </mc:Choice>
              <mc:Fallback>
                <p:oleObj name="Equation" r:id="rId3" imgW="3314520" imgH="2679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279650"/>
                        <a:ext cx="5257800" cy="3589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8" name="Picture 6" descr="Office Objects 0572">
            <a:extLst>
              <a:ext uri="{FF2B5EF4-FFF2-40B4-BE49-F238E27FC236}">
                <a16:creationId xmlns:a16="http://schemas.microsoft.com/office/drawing/2014/main" id="{8DB93CFF-4A3D-4EB6-B80F-02AE8AC98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9" name="Group 14">
            <a:extLst>
              <a:ext uri="{FF2B5EF4-FFF2-40B4-BE49-F238E27FC236}">
                <a16:creationId xmlns:a16="http://schemas.microsoft.com/office/drawing/2014/main" id="{0F0D6ADD-F046-4972-0A9D-3672914C9060}"/>
              </a:ext>
            </a:extLst>
          </p:cNvPr>
          <p:cNvGrpSpPr>
            <a:grpSpLocks/>
          </p:cNvGrpSpPr>
          <p:nvPr/>
        </p:nvGrpSpPr>
        <p:grpSpPr bwMode="auto">
          <a:xfrm rot="1722072">
            <a:off x="6229350" y="5411788"/>
            <a:ext cx="2244725" cy="798512"/>
            <a:chOff x="4169" y="3386"/>
            <a:chExt cx="1414" cy="503"/>
          </a:xfrm>
        </p:grpSpPr>
        <p:sp>
          <p:nvSpPr>
            <p:cNvPr id="5135" name="Line 7">
              <a:extLst>
                <a:ext uri="{FF2B5EF4-FFF2-40B4-BE49-F238E27FC236}">
                  <a16:creationId xmlns:a16="http://schemas.microsoft.com/office/drawing/2014/main" id="{6E36D2E3-D232-CCB7-5EA8-6ADD076495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9" y="3889"/>
              <a:ext cx="141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6" name="Line 8">
              <a:extLst>
                <a:ext uri="{FF2B5EF4-FFF2-40B4-BE49-F238E27FC236}">
                  <a16:creationId xmlns:a16="http://schemas.microsoft.com/office/drawing/2014/main" id="{EFA1F350-9CF5-EA75-F66F-52AFE68644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80" y="3386"/>
              <a:ext cx="712" cy="4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7" name="Text Box 9">
              <a:extLst>
                <a:ext uri="{FF2B5EF4-FFF2-40B4-BE49-F238E27FC236}">
                  <a16:creationId xmlns:a16="http://schemas.microsoft.com/office/drawing/2014/main" id="{A233C762-A1E8-D4F1-5A20-1CD27250C7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6" y="3600"/>
              <a:ext cx="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28</a:t>
              </a:r>
              <a:r>
                <a:rPr lang="en-GB" altLang="en-US" baseline="30000"/>
                <a:t>o</a:t>
              </a:r>
              <a:endParaRPr lang="en-GB" altLang="en-US"/>
            </a:p>
          </p:txBody>
        </p:sp>
      </p:grpSp>
      <p:sp>
        <p:nvSpPr>
          <p:cNvPr id="5130" name="Rectangle 11">
            <a:extLst>
              <a:ext uri="{FF2B5EF4-FFF2-40B4-BE49-F238E27FC236}">
                <a16:creationId xmlns:a16="http://schemas.microsoft.com/office/drawing/2014/main" id="{170BA6CD-B0D0-6801-1CBF-9A1466170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3413125"/>
            <a:ext cx="1549400" cy="73342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1" name="Rectangle 15">
            <a:extLst>
              <a:ext uri="{FF2B5EF4-FFF2-40B4-BE49-F238E27FC236}">
                <a16:creationId xmlns:a16="http://schemas.microsoft.com/office/drawing/2014/main" id="{7A068C84-07A7-7F34-165D-5026BC084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4152900"/>
            <a:ext cx="1549400" cy="73342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2" name="Rectangle 16">
            <a:extLst>
              <a:ext uri="{FF2B5EF4-FFF2-40B4-BE49-F238E27FC236}">
                <a16:creationId xmlns:a16="http://schemas.microsoft.com/office/drawing/2014/main" id="{B9BBC601-5B42-0A66-740E-3C214C3DC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2674938"/>
            <a:ext cx="1549400" cy="73342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3" name="AutoShape 17">
            <a:extLst>
              <a:ext uri="{FF2B5EF4-FFF2-40B4-BE49-F238E27FC236}">
                <a16:creationId xmlns:a16="http://schemas.microsoft.com/office/drawing/2014/main" id="{65F48DB4-638A-5F8B-35B6-2EEBB31DC516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5968206" y="3404394"/>
            <a:ext cx="733425" cy="7508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4" name="AutoShape 18">
            <a:extLst>
              <a:ext uri="{FF2B5EF4-FFF2-40B4-BE49-F238E27FC236}">
                <a16:creationId xmlns:a16="http://schemas.microsoft.com/office/drawing/2014/main" id="{BB4FF5F8-570D-BA3C-A0E1-6223070742FF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8257381" y="3402807"/>
            <a:ext cx="733425" cy="7508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6B6188B1-D1FC-AB78-A395-C86FA7F7D23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7361CF4-2264-405D-9CA1-2C7FBA39FF8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A2AC5F54-0764-EA5F-2956-BA809EEF3B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5844" name="Picture 2" descr="scottishflag">
            <a:extLst>
              <a:ext uri="{FF2B5EF4-FFF2-40B4-BE49-F238E27FC236}">
                <a16:creationId xmlns:a16="http://schemas.microsoft.com/office/drawing/2014/main" id="{C76E651A-0579-D822-C083-43311360A1D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Text Box 3">
            <a:extLst>
              <a:ext uri="{FF2B5EF4-FFF2-40B4-BE49-F238E27FC236}">
                <a16:creationId xmlns:a16="http://schemas.microsoft.com/office/drawing/2014/main" id="{D58479DC-C8C7-08CF-AE9E-B99B4963BC5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5846" name="Picture 4" descr="Office Objects 0572">
            <a:extLst>
              <a:ext uri="{FF2B5EF4-FFF2-40B4-BE49-F238E27FC236}">
                <a16:creationId xmlns:a16="http://schemas.microsoft.com/office/drawing/2014/main" id="{3A7E8C8D-5FD3-361F-E56A-2C256CDD6A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1" name="Rectangle 5">
            <a:extLst>
              <a:ext uri="{FF2B5EF4-FFF2-40B4-BE49-F238E27FC236}">
                <a16:creationId xmlns:a16="http://schemas.microsoft.com/office/drawing/2014/main" id="{7E677CCC-79B3-965F-EF72-34CBE9AFE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75782" name="Rectangle 6">
            <a:extLst>
              <a:ext uri="{FF2B5EF4-FFF2-40B4-BE49-F238E27FC236}">
                <a16:creationId xmlns:a16="http://schemas.microsoft.com/office/drawing/2014/main" id="{23DE12E0-284D-1B4C-D8D7-C482AD51A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35849" name="Line 7">
            <a:extLst>
              <a:ext uri="{FF2B5EF4-FFF2-40B4-BE49-F238E27FC236}">
                <a16:creationId xmlns:a16="http://schemas.microsoft.com/office/drawing/2014/main" id="{2B6F8D16-DE24-E956-5897-BCB41B02FA5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5784" name="Rectangle 8">
            <a:extLst>
              <a:ext uri="{FF2B5EF4-FFF2-40B4-BE49-F238E27FC236}">
                <a16:creationId xmlns:a16="http://schemas.microsoft.com/office/drawing/2014/main" id="{5BD83235-A2C2-B5D7-C605-06EBD18E4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 	We are learning how to multiply / divide by 20, 300, 4000 etc using our knowledge so far.</a:t>
            </a:r>
          </a:p>
        </p:txBody>
      </p:sp>
      <p:sp>
        <p:nvSpPr>
          <p:cNvPr id="75785" name="Rectangle 9">
            <a:extLst>
              <a:ext uri="{FF2B5EF4-FFF2-40B4-BE49-F238E27FC236}">
                <a16:creationId xmlns:a16="http://schemas.microsoft.com/office/drawing/2014/main" id="{B9B1A044-CFA0-D4D0-3841-DC7047D23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892425"/>
            <a:ext cx="3360738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1.  Understand the two step process to multiply or divide by 20, 300 etc…</a:t>
            </a:r>
          </a:p>
        </p:txBody>
      </p:sp>
      <p:sp>
        <p:nvSpPr>
          <p:cNvPr id="75786" name="Rectangle 10">
            <a:extLst>
              <a:ext uri="{FF2B5EF4-FFF2-40B4-BE49-F238E27FC236}">
                <a16:creationId xmlns:a16="http://schemas.microsoft.com/office/drawing/2014/main" id="{153A1841-CFCE-4BB9-8F9D-E7C0B390D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38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75788" name="Rectangle 12">
            <a:extLst>
              <a:ext uri="{FF2B5EF4-FFF2-40B4-BE49-F238E27FC236}">
                <a16:creationId xmlns:a16="http://schemas.microsoft.com/office/drawing/2014/main" id="{4ADAE0C1-529A-3F59-F11A-D5554EDE7F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1800" y="4130675"/>
            <a:ext cx="33067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2.  Show all working.</a:t>
            </a:r>
          </a:p>
        </p:txBody>
      </p:sp>
      <p:sp>
        <p:nvSpPr>
          <p:cNvPr id="35854" name="Text Box 13">
            <a:extLst>
              <a:ext uri="{FF2B5EF4-FFF2-40B4-BE49-F238E27FC236}">
                <a16:creationId xmlns:a16="http://schemas.microsoft.com/office/drawing/2014/main" id="{81FCA8DC-4E2B-B2F2-4445-DD421B4BB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3888" y="1395413"/>
            <a:ext cx="5065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Multiply or Divide by 20,300,4000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4" grpId="0"/>
      <p:bldP spid="75785" grpId="0"/>
      <p:bldP spid="7578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ate Placeholder 1">
            <a:extLst>
              <a:ext uri="{FF2B5EF4-FFF2-40B4-BE49-F238E27FC236}">
                <a16:creationId xmlns:a16="http://schemas.microsoft.com/office/drawing/2014/main" id="{72835324-6069-36E7-331B-9178E272390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41F55BD-1095-4515-9071-6A125B2B743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0" name="Footer Placeholder 2">
            <a:extLst>
              <a:ext uri="{FF2B5EF4-FFF2-40B4-BE49-F238E27FC236}">
                <a16:creationId xmlns:a16="http://schemas.microsoft.com/office/drawing/2014/main" id="{9E7FD4C4-BB7D-1B31-E1DB-E3CDA382E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6868" name="Picture 2" descr="scottishflag">
            <a:extLst>
              <a:ext uri="{FF2B5EF4-FFF2-40B4-BE49-F238E27FC236}">
                <a16:creationId xmlns:a16="http://schemas.microsoft.com/office/drawing/2014/main" id="{6297ECCD-7E8B-6DBF-F2E6-9C607CE4146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9" name="Text Box 3">
            <a:extLst>
              <a:ext uri="{FF2B5EF4-FFF2-40B4-BE49-F238E27FC236}">
                <a16:creationId xmlns:a16="http://schemas.microsoft.com/office/drawing/2014/main" id="{F4BDEC4F-89D3-844E-1374-4320C0B548F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4932" name="Rectangle 4">
            <a:extLst>
              <a:ext uri="{FF2B5EF4-FFF2-40B4-BE49-F238E27FC236}">
                <a16:creationId xmlns:a16="http://schemas.microsoft.com/office/drawing/2014/main" id="{550B2294-50A9-16F0-8C0B-B7A0B05D6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11175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36871" name="Text Box 5">
            <a:extLst>
              <a:ext uri="{FF2B5EF4-FFF2-40B4-BE49-F238E27FC236}">
                <a16:creationId xmlns:a16="http://schemas.microsoft.com/office/drawing/2014/main" id="{661CA749-BAF0-599E-414A-9FE00EF75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36872" name="Picture 6" descr="Office Objects 0572">
            <a:extLst>
              <a:ext uri="{FF2B5EF4-FFF2-40B4-BE49-F238E27FC236}">
                <a16:creationId xmlns:a16="http://schemas.microsoft.com/office/drawing/2014/main" id="{15FF89FE-6B11-F50D-6D1A-1F46B589E9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5" name="Text Box 7">
            <a:extLst>
              <a:ext uri="{FF2B5EF4-FFF2-40B4-BE49-F238E27FC236}">
                <a16:creationId xmlns:a16="http://schemas.microsoft.com/office/drawing/2014/main" id="{AEF89F8C-0CD3-4825-8A30-D2C575BA5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398963"/>
            <a:ext cx="4586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Calculate 20 x 52 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24937" name="Text Box 9">
            <a:extLst>
              <a:ext uri="{FF2B5EF4-FFF2-40B4-BE49-F238E27FC236}">
                <a16:creationId xmlns:a16="http://schemas.microsoft.com/office/drawing/2014/main" id="{120C1A86-4E8D-9F2C-8F42-B1A054489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4949825"/>
            <a:ext cx="5834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20 can be written as 2 x 10 so we have :</a:t>
            </a:r>
          </a:p>
        </p:txBody>
      </p:sp>
      <p:sp>
        <p:nvSpPr>
          <p:cNvPr id="36875" name="Text Box 17">
            <a:extLst>
              <a:ext uri="{FF2B5EF4-FFF2-40B4-BE49-F238E27FC236}">
                <a16:creationId xmlns:a16="http://schemas.microsoft.com/office/drawing/2014/main" id="{EEFA5A85-60C7-9FDB-7673-5C78BC098F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6300" y="1963738"/>
            <a:ext cx="5780088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By combining our knowledge so far of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“multiplying / dividing by 10, 100, 1000”</a:t>
            </a:r>
          </a:p>
          <a:p>
            <a:pPr algn="ctr" eaLnBrk="1" hangingPunct="1"/>
            <a:r>
              <a:rPr lang="en-GB" altLang="en-US"/>
              <a:t>and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“multiplying / dividing by a single digit” </a:t>
            </a:r>
          </a:p>
          <a:p>
            <a:pPr algn="ctr" eaLnBrk="1" hangingPunct="1"/>
            <a:r>
              <a:rPr lang="en-GB" altLang="en-US"/>
              <a:t>we can do harder calculations.</a:t>
            </a:r>
          </a:p>
          <a:p>
            <a:pPr algn="ctr" eaLnBrk="1" hangingPunct="1"/>
            <a:r>
              <a:rPr lang="en-GB" altLang="en-US"/>
              <a:t>We use a TWO step process.</a:t>
            </a:r>
          </a:p>
        </p:txBody>
      </p:sp>
      <p:sp>
        <p:nvSpPr>
          <p:cNvPr id="36876" name="Text Box 20">
            <a:extLst>
              <a:ext uri="{FF2B5EF4-FFF2-40B4-BE49-F238E27FC236}">
                <a16:creationId xmlns:a16="http://schemas.microsoft.com/office/drawing/2014/main" id="{48FF6E4A-5ED9-A7AB-E753-B66306AFF8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9538" y="1333500"/>
            <a:ext cx="38465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Multiply or Divide by 20,300,4000</a:t>
            </a:r>
          </a:p>
        </p:txBody>
      </p:sp>
      <p:sp>
        <p:nvSpPr>
          <p:cNvPr id="124949" name="Text Box 21">
            <a:extLst>
              <a:ext uri="{FF2B5EF4-FFF2-40B4-BE49-F238E27FC236}">
                <a16:creationId xmlns:a16="http://schemas.microsoft.com/office/drawing/2014/main" id="{9CDC5C05-A58B-F391-A275-6B29B0F60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8013" y="4951413"/>
            <a:ext cx="2030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 x </a:t>
            </a:r>
            <a:r>
              <a:rPr lang="en-GB" altLang="en-US">
                <a:solidFill>
                  <a:srgbClr val="FFFF00"/>
                </a:solidFill>
              </a:rPr>
              <a:t>10 x 52</a:t>
            </a:r>
            <a:r>
              <a:rPr lang="en-GB" altLang="en-US"/>
              <a:t> =</a:t>
            </a:r>
          </a:p>
        </p:txBody>
      </p:sp>
      <p:sp>
        <p:nvSpPr>
          <p:cNvPr id="124950" name="Text Box 22">
            <a:extLst>
              <a:ext uri="{FF2B5EF4-FFF2-40B4-BE49-F238E27FC236}">
                <a16:creationId xmlns:a16="http://schemas.microsoft.com/office/drawing/2014/main" id="{1E26C0EC-9271-70A2-D534-31D76B8E9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313" y="5603875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1 : </a:t>
            </a:r>
            <a:r>
              <a:rPr lang="en-GB" altLang="en-US">
                <a:solidFill>
                  <a:srgbClr val="FFFF00"/>
                </a:solidFill>
              </a:rPr>
              <a:t>10 x 52</a:t>
            </a:r>
            <a:r>
              <a:rPr lang="en-GB" altLang="en-US"/>
              <a:t> =</a:t>
            </a:r>
          </a:p>
        </p:txBody>
      </p:sp>
      <p:sp>
        <p:nvSpPr>
          <p:cNvPr id="124951" name="Text Box 23">
            <a:extLst>
              <a:ext uri="{FF2B5EF4-FFF2-40B4-BE49-F238E27FC236}">
                <a16:creationId xmlns:a16="http://schemas.microsoft.com/office/drawing/2014/main" id="{6C31574F-21A6-3D5C-E924-C18C496F4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7413" y="5627688"/>
            <a:ext cx="2765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2 : 2 x 520 =</a:t>
            </a:r>
          </a:p>
        </p:txBody>
      </p:sp>
      <p:sp>
        <p:nvSpPr>
          <p:cNvPr id="36880" name="Line 25">
            <a:extLst>
              <a:ext uri="{FF2B5EF4-FFF2-40B4-BE49-F238E27FC236}">
                <a16:creationId xmlns:a16="http://schemas.microsoft.com/office/drawing/2014/main" id="{7494E882-EC02-E28B-D984-46E8A4D5F219}"/>
              </a:ext>
            </a:extLst>
          </p:cNvPr>
          <p:cNvSpPr>
            <a:spLocks noChangeShapeType="1"/>
          </p:cNvSpPr>
          <p:nvPr/>
        </p:nvSpPr>
        <p:spPr bwMode="auto">
          <a:xfrm>
            <a:off x="2092325" y="4254500"/>
            <a:ext cx="5889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881" name="Line 26">
            <a:extLst>
              <a:ext uri="{FF2B5EF4-FFF2-40B4-BE49-F238E27FC236}">
                <a16:creationId xmlns:a16="http://schemas.microsoft.com/office/drawing/2014/main" id="{0D4A5A04-3452-F73D-C495-26DD1B9DC8B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92325" y="1943100"/>
            <a:ext cx="5889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4955" name="Rectangle 27">
            <a:extLst>
              <a:ext uri="{FF2B5EF4-FFF2-40B4-BE49-F238E27FC236}">
                <a16:creationId xmlns:a16="http://schemas.microsoft.com/office/drawing/2014/main" id="{155E23B0-DCE4-1709-AB6D-A663258A8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5603875"/>
            <a:ext cx="741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520</a:t>
            </a:r>
          </a:p>
        </p:txBody>
      </p:sp>
      <p:pic>
        <p:nvPicPr>
          <p:cNvPr id="28692" name="Picture 20">
            <a:extLst>
              <a:ext uri="{FF2B5EF4-FFF2-40B4-BE49-F238E27FC236}">
                <a16:creationId xmlns:a16="http://schemas.microsoft.com/office/drawing/2014/main" id="{39364B34-44BF-AF08-56BC-9455DDFFA0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b="17931"/>
          <a:stretch>
            <a:fillRect/>
          </a:stretch>
        </p:blipFill>
        <p:spPr bwMode="auto">
          <a:xfrm>
            <a:off x="5895975" y="95250"/>
            <a:ext cx="3057525" cy="1665288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24956" name="Rectangle 28">
            <a:extLst>
              <a:ext uri="{FF2B5EF4-FFF2-40B4-BE49-F238E27FC236}">
                <a16:creationId xmlns:a16="http://schemas.microsoft.com/office/drawing/2014/main" id="{067B5934-04CE-61D6-F83E-EC7F79C3F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1138" y="1150938"/>
            <a:ext cx="1800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1   0    4   0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249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249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249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24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5" grpId="0"/>
      <p:bldP spid="124937" grpId="0"/>
      <p:bldP spid="124949" grpId="0"/>
      <p:bldP spid="124950" grpId="0"/>
      <p:bldP spid="124951" grpId="0"/>
      <p:bldP spid="124955" grpId="0"/>
      <p:bldP spid="12495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ate Placeholder 1">
            <a:extLst>
              <a:ext uri="{FF2B5EF4-FFF2-40B4-BE49-F238E27FC236}">
                <a16:creationId xmlns:a16="http://schemas.microsoft.com/office/drawing/2014/main" id="{1E074034-0291-E32D-CB28-B4483F4FDE7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74C2398-DD79-4821-9EA5-1C571343DE9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5" name="Footer Placeholder 2">
            <a:extLst>
              <a:ext uri="{FF2B5EF4-FFF2-40B4-BE49-F238E27FC236}">
                <a16:creationId xmlns:a16="http://schemas.microsoft.com/office/drawing/2014/main" id="{6A326E04-5354-4594-B4B6-9F67060D1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7892" name="Picture 2" descr="scottishflag">
            <a:extLst>
              <a:ext uri="{FF2B5EF4-FFF2-40B4-BE49-F238E27FC236}">
                <a16:creationId xmlns:a16="http://schemas.microsoft.com/office/drawing/2014/main" id="{737DFDA9-4052-4484-2205-30C04481331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3" name="Text Box 3">
            <a:extLst>
              <a:ext uri="{FF2B5EF4-FFF2-40B4-BE49-F238E27FC236}">
                <a16:creationId xmlns:a16="http://schemas.microsoft.com/office/drawing/2014/main" id="{40569D8B-129F-83AB-D752-DF010546726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1796" name="Rectangle 4">
            <a:extLst>
              <a:ext uri="{FF2B5EF4-FFF2-40B4-BE49-F238E27FC236}">
                <a16:creationId xmlns:a16="http://schemas.microsoft.com/office/drawing/2014/main" id="{A65ABC7F-07A3-0767-BF7D-7832334A6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11175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37895" name="Text Box 5">
            <a:extLst>
              <a:ext uri="{FF2B5EF4-FFF2-40B4-BE49-F238E27FC236}">
                <a16:creationId xmlns:a16="http://schemas.microsoft.com/office/drawing/2014/main" id="{DDE3367E-A36B-09A8-4ACE-4AD751DF6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37896" name="Picture 6" descr="Office Objects 0572">
            <a:extLst>
              <a:ext uri="{FF2B5EF4-FFF2-40B4-BE49-F238E27FC236}">
                <a16:creationId xmlns:a16="http://schemas.microsoft.com/office/drawing/2014/main" id="{44A79FB8-967B-2757-D446-E0FA7F874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7" name="Text Box 7">
            <a:extLst>
              <a:ext uri="{FF2B5EF4-FFF2-40B4-BE49-F238E27FC236}">
                <a16:creationId xmlns:a16="http://schemas.microsoft.com/office/drawing/2014/main" id="{6A7E3D19-811A-CA57-4EBD-CC2038D81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1981200"/>
            <a:ext cx="4586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Calculate 44 x 30 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61800" name="Text Box 8">
            <a:extLst>
              <a:ext uri="{FF2B5EF4-FFF2-40B4-BE49-F238E27FC236}">
                <a16:creationId xmlns:a16="http://schemas.microsoft.com/office/drawing/2014/main" id="{3CBEAB61-9E4B-C163-EA4B-31B74F320A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2063" y="2532063"/>
            <a:ext cx="5834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30 can be written as 10 x 3 so we have :</a:t>
            </a:r>
          </a:p>
        </p:txBody>
      </p:sp>
      <p:sp>
        <p:nvSpPr>
          <p:cNvPr id="37899" name="Text Box 10">
            <a:extLst>
              <a:ext uri="{FF2B5EF4-FFF2-40B4-BE49-F238E27FC236}">
                <a16:creationId xmlns:a16="http://schemas.microsoft.com/office/drawing/2014/main" id="{64590D27-A7DE-CC59-C5D7-E1A93DF0D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9538" y="1333500"/>
            <a:ext cx="40211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Multiply or Divide by 20, 300, 4000</a:t>
            </a:r>
          </a:p>
        </p:txBody>
      </p:sp>
      <p:sp>
        <p:nvSpPr>
          <p:cNvPr id="161803" name="Text Box 11">
            <a:extLst>
              <a:ext uri="{FF2B5EF4-FFF2-40B4-BE49-F238E27FC236}">
                <a16:creationId xmlns:a16="http://schemas.microsoft.com/office/drawing/2014/main" id="{289E4DF3-00D3-CBB4-6C21-C66822244D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588" y="2533650"/>
            <a:ext cx="2030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44 x </a:t>
            </a:r>
            <a:r>
              <a:rPr lang="en-GB" altLang="en-US">
                <a:solidFill>
                  <a:srgbClr val="FFFF00"/>
                </a:solidFill>
              </a:rPr>
              <a:t>10 x 3</a:t>
            </a:r>
            <a:r>
              <a:rPr lang="en-GB" altLang="en-US"/>
              <a:t> =</a:t>
            </a:r>
          </a:p>
        </p:txBody>
      </p:sp>
      <p:sp>
        <p:nvSpPr>
          <p:cNvPr id="161804" name="Text Box 12">
            <a:extLst>
              <a:ext uri="{FF2B5EF4-FFF2-40B4-BE49-F238E27FC236}">
                <a16:creationId xmlns:a16="http://schemas.microsoft.com/office/drawing/2014/main" id="{380C36FA-B22B-CCB6-8E07-B18CA9AEA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1888" y="3186113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1 : </a:t>
            </a:r>
            <a:r>
              <a:rPr lang="en-GB" altLang="en-US">
                <a:solidFill>
                  <a:srgbClr val="FFFF00"/>
                </a:solidFill>
              </a:rPr>
              <a:t>44 x 10</a:t>
            </a:r>
            <a:r>
              <a:rPr lang="en-GB" altLang="en-US"/>
              <a:t> =</a:t>
            </a:r>
          </a:p>
        </p:txBody>
      </p:sp>
      <p:sp>
        <p:nvSpPr>
          <p:cNvPr id="161805" name="Text Box 13">
            <a:extLst>
              <a:ext uri="{FF2B5EF4-FFF2-40B4-BE49-F238E27FC236}">
                <a16:creationId xmlns:a16="http://schemas.microsoft.com/office/drawing/2014/main" id="{908A6534-E258-2E2E-1AAA-6FD3280689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2988" y="3186113"/>
            <a:ext cx="2765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2 : 440 x 3 =</a:t>
            </a:r>
          </a:p>
        </p:txBody>
      </p:sp>
      <p:sp>
        <p:nvSpPr>
          <p:cNvPr id="161808" name="Rectangle 16">
            <a:extLst>
              <a:ext uri="{FF2B5EF4-FFF2-40B4-BE49-F238E27FC236}">
                <a16:creationId xmlns:a16="http://schemas.microsoft.com/office/drawing/2014/main" id="{997E5397-9165-03CD-B420-FF9C1BE57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5" y="3186113"/>
            <a:ext cx="741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440</a:t>
            </a:r>
          </a:p>
        </p:txBody>
      </p:sp>
      <p:sp>
        <p:nvSpPr>
          <p:cNvPr id="37904" name="Line 18">
            <a:extLst>
              <a:ext uri="{FF2B5EF4-FFF2-40B4-BE49-F238E27FC236}">
                <a16:creationId xmlns:a16="http://schemas.microsoft.com/office/drawing/2014/main" id="{4DDEEEE8-10D7-EFA8-A842-802D94F267D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3914775"/>
            <a:ext cx="69564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1811" name="Text Box 19">
            <a:extLst>
              <a:ext uri="{FF2B5EF4-FFF2-40B4-BE49-F238E27FC236}">
                <a16:creationId xmlns:a16="http://schemas.microsoft.com/office/drawing/2014/main" id="{F894B8BC-5E2B-BDB8-79CD-17674DE58E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4125913"/>
            <a:ext cx="50053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Calculate 300 x 26 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61812" name="Text Box 20">
            <a:extLst>
              <a:ext uri="{FF2B5EF4-FFF2-40B4-BE49-F238E27FC236}">
                <a16:creationId xmlns:a16="http://schemas.microsoft.com/office/drawing/2014/main" id="{D532F95A-DCE3-EC90-E6EA-77CE2173B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9800" y="4676775"/>
            <a:ext cx="6205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300 can be written as 3 x 100 so we have :</a:t>
            </a:r>
          </a:p>
        </p:txBody>
      </p:sp>
      <p:sp>
        <p:nvSpPr>
          <p:cNvPr id="161813" name="Text Box 21">
            <a:extLst>
              <a:ext uri="{FF2B5EF4-FFF2-40B4-BE49-F238E27FC236}">
                <a16:creationId xmlns:a16="http://schemas.microsoft.com/office/drawing/2014/main" id="{6EF1EFA6-4576-0B83-8B31-810EB52F39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2463" y="4678363"/>
            <a:ext cx="22367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 x </a:t>
            </a:r>
            <a:r>
              <a:rPr lang="en-GB" altLang="en-US">
                <a:solidFill>
                  <a:srgbClr val="FFFF00"/>
                </a:solidFill>
              </a:rPr>
              <a:t>100 x 26</a:t>
            </a:r>
            <a:r>
              <a:rPr lang="en-GB" altLang="en-US"/>
              <a:t> =</a:t>
            </a:r>
          </a:p>
        </p:txBody>
      </p:sp>
      <p:sp>
        <p:nvSpPr>
          <p:cNvPr id="161814" name="Text Box 22">
            <a:extLst>
              <a:ext uri="{FF2B5EF4-FFF2-40B4-BE49-F238E27FC236}">
                <a16:creationId xmlns:a16="http://schemas.microsoft.com/office/drawing/2014/main" id="{5F03AB2F-9C13-B186-C839-7FAA51A27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1888" y="5541963"/>
            <a:ext cx="287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1 : </a:t>
            </a:r>
            <a:r>
              <a:rPr lang="en-GB" altLang="en-US">
                <a:solidFill>
                  <a:srgbClr val="FFFF00"/>
                </a:solidFill>
              </a:rPr>
              <a:t>100 x 26</a:t>
            </a:r>
            <a:r>
              <a:rPr lang="en-GB" altLang="en-US"/>
              <a:t> =</a:t>
            </a:r>
          </a:p>
        </p:txBody>
      </p:sp>
      <p:sp>
        <p:nvSpPr>
          <p:cNvPr id="161815" name="Text Box 23">
            <a:extLst>
              <a:ext uri="{FF2B5EF4-FFF2-40B4-BE49-F238E27FC236}">
                <a16:creationId xmlns:a16="http://schemas.microsoft.com/office/drawing/2014/main" id="{962687D9-03B5-AC55-F735-E89E8CB41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2988" y="5541963"/>
            <a:ext cx="2978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2 : 2600 x 3 =</a:t>
            </a:r>
          </a:p>
        </p:txBody>
      </p:sp>
      <p:sp>
        <p:nvSpPr>
          <p:cNvPr id="161816" name="Rectangle 24">
            <a:extLst>
              <a:ext uri="{FF2B5EF4-FFF2-40B4-BE49-F238E27FC236}">
                <a16:creationId xmlns:a16="http://schemas.microsoft.com/office/drawing/2014/main" id="{E263A4F8-ACCD-6DDF-0BAC-C7AB57BF7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3338" y="5541963"/>
            <a:ext cx="9350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2600</a:t>
            </a:r>
          </a:p>
        </p:txBody>
      </p:sp>
      <p:pic>
        <p:nvPicPr>
          <p:cNvPr id="29721" name="Picture 25">
            <a:extLst>
              <a:ext uri="{FF2B5EF4-FFF2-40B4-BE49-F238E27FC236}">
                <a16:creationId xmlns:a16="http://schemas.microsoft.com/office/drawing/2014/main" id="{06B7373C-1368-EC67-12B0-4846863984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4700" y="217488"/>
            <a:ext cx="3057525" cy="20288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61809" name="Rectangle 17">
            <a:extLst>
              <a:ext uri="{FF2B5EF4-FFF2-40B4-BE49-F238E27FC236}">
                <a16:creationId xmlns:a16="http://schemas.microsoft.com/office/drawing/2014/main" id="{6B40AE37-6E1C-EE1F-2183-9B5A47F957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7950" y="1289050"/>
            <a:ext cx="1890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1    3    2   0</a:t>
            </a:r>
          </a:p>
        </p:txBody>
      </p:sp>
      <p:pic>
        <p:nvPicPr>
          <p:cNvPr id="29722" name="Picture 26">
            <a:extLst>
              <a:ext uri="{FF2B5EF4-FFF2-40B4-BE49-F238E27FC236}">
                <a16:creationId xmlns:a16="http://schemas.microsoft.com/office/drawing/2014/main" id="{7F56E6B6-755C-6278-1390-B73E9DD167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40413" y="203200"/>
            <a:ext cx="3057525" cy="20288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61817" name="Rectangle 25">
            <a:extLst>
              <a:ext uri="{FF2B5EF4-FFF2-40B4-BE49-F238E27FC236}">
                <a16:creationId xmlns:a16="http://schemas.microsoft.com/office/drawing/2014/main" id="{C5A9B910-8188-38FD-EC3B-6D0BB887D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9225" y="1270000"/>
            <a:ext cx="1847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7   8   0    0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61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618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618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618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1618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1618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1618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1618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1618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1618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1618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1618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1618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1618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1618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1618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161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00" grpId="0"/>
      <p:bldP spid="161803" grpId="0"/>
      <p:bldP spid="161804" grpId="0"/>
      <p:bldP spid="161805" grpId="0"/>
      <p:bldP spid="161808" grpId="0"/>
      <p:bldP spid="161811" grpId="0"/>
      <p:bldP spid="161812" grpId="0"/>
      <p:bldP spid="161813" grpId="0"/>
      <p:bldP spid="161814" grpId="0"/>
      <p:bldP spid="161815" grpId="0"/>
      <p:bldP spid="161816" grpId="0"/>
      <p:bldP spid="161809" grpId="0"/>
      <p:bldP spid="16181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1">
            <a:extLst>
              <a:ext uri="{FF2B5EF4-FFF2-40B4-BE49-F238E27FC236}">
                <a16:creationId xmlns:a16="http://schemas.microsoft.com/office/drawing/2014/main" id="{1F9A0AAF-F8C4-F8B3-FB6E-3B125431DAA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7537903-6DEA-4C08-8DD2-79EFE2A7F92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>
            <a:extLst>
              <a:ext uri="{FF2B5EF4-FFF2-40B4-BE49-F238E27FC236}">
                <a16:creationId xmlns:a16="http://schemas.microsoft.com/office/drawing/2014/main" id="{87EE8CD5-DE9D-6482-F4B3-939477078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8916" name="Picture 2" descr="scottishflag">
            <a:extLst>
              <a:ext uri="{FF2B5EF4-FFF2-40B4-BE49-F238E27FC236}">
                <a16:creationId xmlns:a16="http://schemas.microsoft.com/office/drawing/2014/main" id="{FD135D1A-ED98-B869-51DF-845E46B8976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7" name="Text Box 3">
            <a:extLst>
              <a:ext uri="{FF2B5EF4-FFF2-40B4-BE49-F238E27FC236}">
                <a16:creationId xmlns:a16="http://schemas.microsoft.com/office/drawing/2014/main" id="{8D3AD215-3C49-2BEF-E291-FD5FCF559B7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9748" name="Rectangle 4">
            <a:extLst>
              <a:ext uri="{FF2B5EF4-FFF2-40B4-BE49-F238E27FC236}">
                <a16:creationId xmlns:a16="http://schemas.microsoft.com/office/drawing/2014/main" id="{D086A230-4F84-5E31-0293-A284552621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pic>
        <p:nvPicPr>
          <p:cNvPr id="38919" name="Picture 6" descr="Office Objects 0572">
            <a:extLst>
              <a:ext uri="{FF2B5EF4-FFF2-40B4-BE49-F238E27FC236}">
                <a16:creationId xmlns:a16="http://schemas.microsoft.com/office/drawing/2014/main" id="{09CD4299-57C0-89B8-A358-F908787FD3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0" name="Text Box 7">
            <a:extLst>
              <a:ext uri="{FF2B5EF4-FFF2-40B4-BE49-F238E27FC236}">
                <a16:creationId xmlns:a16="http://schemas.microsoft.com/office/drawing/2014/main" id="{C973B982-81FD-F320-84B4-1882669E8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2166938"/>
            <a:ext cx="5357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Calculate 16000 </a:t>
            </a:r>
            <a:r>
              <a:rPr lang="en-US" altLang="en-US">
                <a:solidFill>
                  <a:srgbClr val="FFFF00"/>
                </a:solidFill>
                <a:latin typeface="Shruti" panose="020B0502040204020203" pitchFamily="34" charset="0"/>
              </a:rPr>
              <a:t>÷</a:t>
            </a:r>
            <a:r>
              <a:rPr lang="en-GB" altLang="en-US">
                <a:solidFill>
                  <a:srgbClr val="FFFF00"/>
                </a:solidFill>
              </a:rPr>
              <a:t>  200 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59752" name="Text Box 8">
            <a:extLst>
              <a:ext uri="{FF2B5EF4-FFF2-40B4-BE49-F238E27FC236}">
                <a16:creationId xmlns:a16="http://schemas.microsoft.com/office/drawing/2014/main" id="{D5F8D3FA-8826-690D-3FD0-CD3275BC6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2063" y="2717800"/>
            <a:ext cx="604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Since 200 divide by 100 then divide by 2:</a:t>
            </a:r>
          </a:p>
        </p:txBody>
      </p:sp>
      <p:sp>
        <p:nvSpPr>
          <p:cNvPr id="38922" name="Text Box 10">
            <a:extLst>
              <a:ext uri="{FF2B5EF4-FFF2-40B4-BE49-F238E27FC236}">
                <a16:creationId xmlns:a16="http://schemas.microsoft.com/office/drawing/2014/main" id="{7B4C6D36-D265-3B37-3F2F-498556AAE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9538" y="1333500"/>
            <a:ext cx="38465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Multiply or Divide by 20,300,4000</a:t>
            </a:r>
          </a:p>
        </p:txBody>
      </p:sp>
      <p:sp>
        <p:nvSpPr>
          <p:cNvPr id="159755" name="Text Box 11">
            <a:extLst>
              <a:ext uri="{FF2B5EF4-FFF2-40B4-BE49-F238E27FC236}">
                <a16:creationId xmlns:a16="http://schemas.microsoft.com/office/drawing/2014/main" id="{159E721D-6E35-F21E-8875-AAAC3B3B4C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8150" y="3335338"/>
            <a:ext cx="2566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16000 </a:t>
            </a:r>
            <a:r>
              <a:rPr lang="en-US" altLang="en-US">
                <a:latin typeface="Shruti" panose="020B0502040204020203" pitchFamily="34" charset="0"/>
              </a:rPr>
              <a:t>÷</a:t>
            </a:r>
            <a:r>
              <a:rPr lang="en-GB" altLang="en-US"/>
              <a:t> </a:t>
            </a:r>
            <a:r>
              <a:rPr lang="en-GB" altLang="en-US">
                <a:solidFill>
                  <a:srgbClr val="FFFF00"/>
                </a:solidFill>
              </a:rPr>
              <a:t>100 </a:t>
            </a:r>
            <a:r>
              <a:rPr lang="en-US" altLang="en-US">
                <a:solidFill>
                  <a:srgbClr val="FFFF00"/>
                </a:solidFill>
                <a:latin typeface="Shruti" panose="020B0502040204020203" pitchFamily="34" charset="0"/>
              </a:rPr>
              <a:t>÷</a:t>
            </a:r>
            <a:r>
              <a:rPr lang="en-GB" altLang="en-US">
                <a:solidFill>
                  <a:srgbClr val="FFFF00"/>
                </a:solidFill>
              </a:rPr>
              <a:t> 2</a:t>
            </a:r>
            <a:r>
              <a:rPr lang="en-GB" altLang="en-US"/>
              <a:t> </a:t>
            </a:r>
          </a:p>
        </p:txBody>
      </p:sp>
      <p:sp>
        <p:nvSpPr>
          <p:cNvPr id="159756" name="Text Box 12">
            <a:extLst>
              <a:ext uri="{FF2B5EF4-FFF2-40B4-BE49-F238E27FC236}">
                <a16:creationId xmlns:a16="http://schemas.microsoft.com/office/drawing/2014/main" id="{20C820D6-C550-988D-C747-027F78666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175" y="4229100"/>
            <a:ext cx="346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1 : </a:t>
            </a:r>
            <a:r>
              <a:rPr lang="en-GB" altLang="en-US">
                <a:solidFill>
                  <a:srgbClr val="FFFF00"/>
                </a:solidFill>
              </a:rPr>
              <a:t>16000 </a:t>
            </a:r>
            <a:r>
              <a:rPr lang="en-US" altLang="en-US">
                <a:solidFill>
                  <a:srgbClr val="FFFF00"/>
                </a:solidFill>
                <a:latin typeface="Shruti" panose="020B0502040204020203" pitchFamily="34" charset="0"/>
              </a:rPr>
              <a:t>÷ </a:t>
            </a:r>
            <a:r>
              <a:rPr lang="en-GB" altLang="en-US">
                <a:solidFill>
                  <a:srgbClr val="FFFF00"/>
                </a:solidFill>
              </a:rPr>
              <a:t> 100</a:t>
            </a:r>
            <a:r>
              <a:rPr lang="en-GB" altLang="en-US"/>
              <a:t> =</a:t>
            </a:r>
          </a:p>
        </p:txBody>
      </p:sp>
      <p:sp>
        <p:nvSpPr>
          <p:cNvPr id="159757" name="Text Box 13">
            <a:extLst>
              <a:ext uri="{FF2B5EF4-FFF2-40B4-BE49-F238E27FC236}">
                <a16:creationId xmlns:a16="http://schemas.microsoft.com/office/drawing/2014/main" id="{22B3CD79-6CE6-D5E3-7929-FD4A9DC58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175" y="5140325"/>
            <a:ext cx="1428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2 : </a:t>
            </a:r>
          </a:p>
        </p:txBody>
      </p:sp>
      <p:sp>
        <p:nvSpPr>
          <p:cNvPr id="159760" name="Rectangle 16">
            <a:extLst>
              <a:ext uri="{FF2B5EF4-FFF2-40B4-BE49-F238E27FC236}">
                <a16:creationId xmlns:a16="http://schemas.microsoft.com/office/drawing/2014/main" id="{E5332AD1-024A-5259-CFB7-05E2442DA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5763" y="41402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160</a:t>
            </a:r>
          </a:p>
        </p:txBody>
      </p:sp>
      <p:grpSp>
        <p:nvGrpSpPr>
          <p:cNvPr id="2" name="Group 23">
            <a:extLst>
              <a:ext uri="{FF2B5EF4-FFF2-40B4-BE49-F238E27FC236}">
                <a16:creationId xmlns:a16="http://schemas.microsoft.com/office/drawing/2014/main" id="{9EB98E19-4AE7-116E-671F-12E80979D630}"/>
              </a:ext>
            </a:extLst>
          </p:cNvPr>
          <p:cNvGrpSpPr>
            <a:grpSpLocks/>
          </p:cNvGrpSpPr>
          <p:nvPr/>
        </p:nvGrpSpPr>
        <p:grpSpPr bwMode="auto">
          <a:xfrm>
            <a:off x="3819525" y="4151313"/>
            <a:ext cx="333375" cy="446087"/>
            <a:chOff x="1851" y="2642"/>
            <a:chExt cx="210" cy="281"/>
          </a:xfrm>
        </p:grpSpPr>
        <p:sp>
          <p:nvSpPr>
            <p:cNvPr id="38933" name="Line 18">
              <a:extLst>
                <a:ext uri="{FF2B5EF4-FFF2-40B4-BE49-F238E27FC236}">
                  <a16:creationId xmlns:a16="http://schemas.microsoft.com/office/drawing/2014/main" id="{2067D478-5372-F0D2-DC6D-2C8884700E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1" y="2642"/>
              <a:ext cx="89" cy="2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8934" name="Line 19">
              <a:extLst>
                <a:ext uri="{FF2B5EF4-FFF2-40B4-BE49-F238E27FC236}">
                  <a16:creationId xmlns:a16="http://schemas.microsoft.com/office/drawing/2014/main" id="{CF9FE094-8296-1146-5272-2C665971B6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2" y="2642"/>
              <a:ext cx="89" cy="2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" name="Group 22">
            <a:extLst>
              <a:ext uri="{FF2B5EF4-FFF2-40B4-BE49-F238E27FC236}">
                <a16:creationId xmlns:a16="http://schemas.microsoft.com/office/drawing/2014/main" id="{64DD218A-EA97-BB35-31D6-8126E9B09593}"/>
              </a:ext>
            </a:extLst>
          </p:cNvPr>
          <p:cNvGrpSpPr>
            <a:grpSpLocks/>
          </p:cNvGrpSpPr>
          <p:nvPr/>
        </p:nvGrpSpPr>
        <p:grpSpPr bwMode="auto">
          <a:xfrm>
            <a:off x="4789488" y="4151313"/>
            <a:ext cx="330200" cy="446087"/>
            <a:chOff x="2462" y="2642"/>
            <a:chExt cx="208" cy="281"/>
          </a:xfrm>
        </p:grpSpPr>
        <p:sp>
          <p:nvSpPr>
            <p:cNvPr id="38931" name="Line 20">
              <a:extLst>
                <a:ext uri="{FF2B5EF4-FFF2-40B4-BE49-F238E27FC236}">
                  <a16:creationId xmlns:a16="http://schemas.microsoft.com/office/drawing/2014/main" id="{B9DFAD6D-07D5-5859-C4FD-D6265C6E2D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2" y="2642"/>
              <a:ext cx="89" cy="2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8932" name="Line 21">
              <a:extLst>
                <a:ext uri="{FF2B5EF4-FFF2-40B4-BE49-F238E27FC236}">
                  <a16:creationId xmlns:a16="http://schemas.microsoft.com/office/drawing/2014/main" id="{1D5CF44E-3F3B-9D96-9AEB-8B977BE07A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1" y="2642"/>
              <a:ext cx="89" cy="2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pic>
        <p:nvPicPr>
          <p:cNvPr id="30742" name="Picture 22">
            <a:extLst>
              <a:ext uri="{FF2B5EF4-FFF2-40B4-BE49-F238E27FC236}">
                <a16:creationId xmlns:a16="http://schemas.microsoft.com/office/drawing/2014/main" id="{16145C42-A0A5-EB50-0231-17825A284A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t="21108" b="14509"/>
          <a:stretch>
            <a:fillRect/>
          </a:stretch>
        </p:blipFill>
        <p:spPr bwMode="auto">
          <a:xfrm>
            <a:off x="3467100" y="4913313"/>
            <a:ext cx="2295525" cy="1119187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59761" name="Rectangle 17">
            <a:extLst>
              <a:ext uri="{FF2B5EF4-FFF2-40B4-BE49-F238E27FC236}">
                <a16:creationId xmlns:a16="http://schemas.microsoft.com/office/drawing/2014/main" id="{B2405868-E8F4-761D-3D56-FEB6162127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5975" y="4972050"/>
            <a:ext cx="742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8  0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597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597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597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597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597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597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0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59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52" grpId="0"/>
      <p:bldP spid="159755" grpId="0"/>
      <p:bldP spid="159756" grpId="0"/>
      <p:bldP spid="159757" grpId="0"/>
      <p:bldP spid="159760" grpId="0"/>
      <p:bldP spid="15976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Date Placeholder 1">
            <a:extLst>
              <a:ext uri="{FF2B5EF4-FFF2-40B4-BE49-F238E27FC236}">
                <a16:creationId xmlns:a16="http://schemas.microsoft.com/office/drawing/2014/main" id="{C80C6FCF-72F0-90D8-8735-3F54259F5E8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82DF06-DE68-4E57-B394-43A9E2535B5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6" name="Footer Placeholder 2">
            <a:extLst>
              <a:ext uri="{FF2B5EF4-FFF2-40B4-BE49-F238E27FC236}">
                <a16:creationId xmlns:a16="http://schemas.microsoft.com/office/drawing/2014/main" id="{3D0ECEBB-5A55-26F7-9CF0-DA600F7E5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9940" name="Picture 2" descr="scottishflag">
            <a:extLst>
              <a:ext uri="{FF2B5EF4-FFF2-40B4-BE49-F238E27FC236}">
                <a16:creationId xmlns:a16="http://schemas.microsoft.com/office/drawing/2014/main" id="{37AABCD8-354B-EB44-6CB5-023C7AC9DAA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1" name="Text Box 3">
            <a:extLst>
              <a:ext uri="{FF2B5EF4-FFF2-40B4-BE49-F238E27FC236}">
                <a16:creationId xmlns:a16="http://schemas.microsoft.com/office/drawing/2014/main" id="{56443A09-77BF-D095-5677-1F94AED4398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0772" name="Rectangle 4">
            <a:extLst>
              <a:ext uri="{FF2B5EF4-FFF2-40B4-BE49-F238E27FC236}">
                <a16:creationId xmlns:a16="http://schemas.microsoft.com/office/drawing/2014/main" id="{D9D9AAE4-55E9-3221-2E7B-AD97D113A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38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pic>
        <p:nvPicPr>
          <p:cNvPr id="39943" name="Picture 5" descr="Office Objects 0572">
            <a:extLst>
              <a:ext uri="{FF2B5EF4-FFF2-40B4-BE49-F238E27FC236}">
                <a16:creationId xmlns:a16="http://schemas.microsoft.com/office/drawing/2014/main" id="{48439EC9-B637-24DF-9484-FB4CD4C1F9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4" name="Text Box 6">
            <a:extLst>
              <a:ext uri="{FF2B5EF4-FFF2-40B4-BE49-F238E27FC236}">
                <a16:creationId xmlns:a16="http://schemas.microsoft.com/office/drawing/2014/main" id="{11E9CFFC-2B9B-7FA5-FEA7-52DF6BFE6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2166938"/>
            <a:ext cx="5729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Calculate 120000 </a:t>
            </a:r>
            <a:r>
              <a:rPr lang="en-US" altLang="en-US">
                <a:solidFill>
                  <a:srgbClr val="FFFF00"/>
                </a:solidFill>
                <a:latin typeface="Shruti" panose="020B0502040204020203" pitchFamily="34" charset="0"/>
              </a:rPr>
              <a:t>÷</a:t>
            </a:r>
            <a:r>
              <a:rPr lang="en-GB" altLang="en-US">
                <a:solidFill>
                  <a:srgbClr val="FFFF00"/>
                </a:solidFill>
              </a:rPr>
              <a:t>  6000 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60775" name="Text Box 7">
            <a:extLst>
              <a:ext uri="{FF2B5EF4-FFF2-40B4-BE49-F238E27FC236}">
                <a16:creationId xmlns:a16="http://schemas.microsoft.com/office/drawing/2014/main" id="{D82904C0-F752-5120-4D32-E21CDC2DF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2063" y="2717800"/>
            <a:ext cx="641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Since 6000 divide by 1000 then divide by 6:</a:t>
            </a:r>
          </a:p>
        </p:txBody>
      </p:sp>
      <p:sp>
        <p:nvSpPr>
          <p:cNvPr id="39946" name="Text Box 8">
            <a:extLst>
              <a:ext uri="{FF2B5EF4-FFF2-40B4-BE49-F238E27FC236}">
                <a16:creationId xmlns:a16="http://schemas.microsoft.com/office/drawing/2014/main" id="{2E2CFEFF-ED37-6132-96B2-D84024241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9538" y="1333500"/>
            <a:ext cx="38465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Multiply or Divide by 20,300,4000</a:t>
            </a:r>
          </a:p>
        </p:txBody>
      </p:sp>
      <p:sp>
        <p:nvSpPr>
          <p:cNvPr id="160777" name="Text Box 9">
            <a:extLst>
              <a:ext uri="{FF2B5EF4-FFF2-40B4-BE49-F238E27FC236}">
                <a16:creationId xmlns:a16="http://schemas.microsoft.com/office/drawing/2014/main" id="{86B632A8-5312-4D5F-2B59-74B5E84185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8150" y="3335338"/>
            <a:ext cx="2851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120000 </a:t>
            </a:r>
            <a:r>
              <a:rPr lang="en-US" altLang="en-US">
                <a:latin typeface="Shruti" panose="020B0502040204020203" pitchFamily="34" charset="0"/>
              </a:rPr>
              <a:t>÷</a:t>
            </a:r>
            <a:r>
              <a:rPr lang="en-GB" altLang="en-US"/>
              <a:t> </a:t>
            </a:r>
            <a:r>
              <a:rPr lang="en-GB" altLang="en-US">
                <a:solidFill>
                  <a:srgbClr val="FFFF00"/>
                </a:solidFill>
              </a:rPr>
              <a:t>1000 </a:t>
            </a:r>
            <a:r>
              <a:rPr lang="en-US" altLang="en-US">
                <a:solidFill>
                  <a:srgbClr val="FFFF00"/>
                </a:solidFill>
                <a:latin typeface="Shruti" panose="020B0502040204020203" pitchFamily="34" charset="0"/>
              </a:rPr>
              <a:t>÷</a:t>
            </a:r>
            <a:r>
              <a:rPr lang="en-GB" altLang="en-US">
                <a:solidFill>
                  <a:srgbClr val="FFFF00"/>
                </a:solidFill>
              </a:rPr>
              <a:t> 6</a:t>
            </a:r>
            <a:endParaRPr lang="en-GB" altLang="en-US"/>
          </a:p>
        </p:txBody>
      </p:sp>
      <p:sp>
        <p:nvSpPr>
          <p:cNvPr id="160778" name="Text Box 10">
            <a:extLst>
              <a:ext uri="{FF2B5EF4-FFF2-40B4-BE49-F238E27FC236}">
                <a16:creationId xmlns:a16="http://schemas.microsoft.com/office/drawing/2014/main" id="{9E9A3759-B3A9-6740-A2BA-43DDC83824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175" y="4229100"/>
            <a:ext cx="383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1 : </a:t>
            </a:r>
            <a:r>
              <a:rPr lang="en-GB" altLang="en-US">
                <a:solidFill>
                  <a:srgbClr val="FFFF00"/>
                </a:solidFill>
              </a:rPr>
              <a:t>120000 </a:t>
            </a:r>
            <a:r>
              <a:rPr lang="en-US" altLang="en-US">
                <a:solidFill>
                  <a:srgbClr val="FFFF00"/>
                </a:solidFill>
                <a:latin typeface="Shruti" panose="020B0502040204020203" pitchFamily="34" charset="0"/>
              </a:rPr>
              <a:t>÷ </a:t>
            </a:r>
            <a:r>
              <a:rPr lang="en-GB" altLang="en-US">
                <a:solidFill>
                  <a:srgbClr val="FFFF00"/>
                </a:solidFill>
              </a:rPr>
              <a:t> 1000</a:t>
            </a:r>
            <a:r>
              <a:rPr lang="en-GB" altLang="en-US"/>
              <a:t> =</a:t>
            </a:r>
          </a:p>
        </p:txBody>
      </p:sp>
      <p:sp>
        <p:nvSpPr>
          <p:cNvPr id="160779" name="Text Box 11">
            <a:extLst>
              <a:ext uri="{FF2B5EF4-FFF2-40B4-BE49-F238E27FC236}">
                <a16:creationId xmlns:a16="http://schemas.microsoft.com/office/drawing/2014/main" id="{76A29336-0023-1C4B-1AFF-1861F90F67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175" y="5140325"/>
            <a:ext cx="1428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2 : </a:t>
            </a:r>
          </a:p>
        </p:txBody>
      </p:sp>
      <p:sp>
        <p:nvSpPr>
          <p:cNvPr id="160780" name="Rectangle 12">
            <a:extLst>
              <a:ext uri="{FF2B5EF4-FFF2-40B4-BE49-F238E27FC236}">
                <a16:creationId xmlns:a16="http://schemas.microsoft.com/office/drawing/2014/main" id="{E5F1112A-B964-F62C-841C-3229058BC5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4140200"/>
            <a:ext cx="788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 120</a:t>
            </a:r>
          </a:p>
        </p:txBody>
      </p:sp>
      <p:grpSp>
        <p:nvGrpSpPr>
          <p:cNvPr id="2" name="Group 25">
            <a:extLst>
              <a:ext uri="{FF2B5EF4-FFF2-40B4-BE49-F238E27FC236}">
                <a16:creationId xmlns:a16="http://schemas.microsoft.com/office/drawing/2014/main" id="{515A9CA6-D45C-5E0A-3199-9224B2FBA924}"/>
              </a:ext>
            </a:extLst>
          </p:cNvPr>
          <p:cNvGrpSpPr>
            <a:grpSpLocks/>
          </p:cNvGrpSpPr>
          <p:nvPr/>
        </p:nvGrpSpPr>
        <p:grpSpPr bwMode="auto">
          <a:xfrm>
            <a:off x="3819525" y="4151313"/>
            <a:ext cx="528638" cy="446087"/>
            <a:chOff x="2406" y="2615"/>
            <a:chExt cx="333" cy="281"/>
          </a:xfrm>
        </p:grpSpPr>
        <p:grpSp>
          <p:nvGrpSpPr>
            <p:cNvPr id="39959" name="Group 14">
              <a:extLst>
                <a:ext uri="{FF2B5EF4-FFF2-40B4-BE49-F238E27FC236}">
                  <a16:creationId xmlns:a16="http://schemas.microsoft.com/office/drawing/2014/main" id="{CD0D36BD-68AE-93BF-2233-5AEB09EF092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6" y="2615"/>
              <a:ext cx="210" cy="281"/>
              <a:chOff x="1851" y="2642"/>
              <a:chExt cx="210" cy="281"/>
            </a:xfrm>
          </p:grpSpPr>
          <p:sp>
            <p:nvSpPr>
              <p:cNvPr id="39961" name="Line 15">
                <a:extLst>
                  <a:ext uri="{FF2B5EF4-FFF2-40B4-BE49-F238E27FC236}">
                    <a16:creationId xmlns:a16="http://schemas.microsoft.com/office/drawing/2014/main" id="{95CF95C8-FFAD-A32C-8B35-E96FE45F39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51" y="2642"/>
                <a:ext cx="89" cy="28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962" name="Line 16">
                <a:extLst>
                  <a:ext uri="{FF2B5EF4-FFF2-40B4-BE49-F238E27FC236}">
                    <a16:creationId xmlns:a16="http://schemas.microsoft.com/office/drawing/2014/main" id="{815C7F9B-B63C-F125-A631-616780492D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72" y="2642"/>
                <a:ext cx="89" cy="28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39960" name="Line 22">
              <a:extLst>
                <a:ext uri="{FF2B5EF4-FFF2-40B4-BE49-F238E27FC236}">
                  <a16:creationId xmlns:a16="http://schemas.microsoft.com/office/drawing/2014/main" id="{326565B2-A100-827E-AF75-4C60E444FE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50" y="2615"/>
              <a:ext cx="89" cy="2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4" name="Group 24">
            <a:extLst>
              <a:ext uri="{FF2B5EF4-FFF2-40B4-BE49-F238E27FC236}">
                <a16:creationId xmlns:a16="http://schemas.microsoft.com/office/drawing/2014/main" id="{9F9D3561-98A0-7F1E-F60A-4441416E7A95}"/>
              </a:ext>
            </a:extLst>
          </p:cNvPr>
          <p:cNvGrpSpPr>
            <a:grpSpLocks/>
          </p:cNvGrpSpPr>
          <p:nvPr/>
        </p:nvGrpSpPr>
        <p:grpSpPr bwMode="auto">
          <a:xfrm>
            <a:off x="4978400" y="4151313"/>
            <a:ext cx="512763" cy="450850"/>
            <a:chOff x="3017" y="2615"/>
            <a:chExt cx="323" cy="284"/>
          </a:xfrm>
        </p:grpSpPr>
        <p:grpSp>
          <p:nvGrpSpPr>
            <p:cNvPr id="39955" name="Group 17">
              <a:extLst>
                <a:ext uri="{FF2B5EF4-FFF2-40B4-BE49-F238E27FC236}">
                  <a16:creationId xmlns:a16="http://schemas.microsoft.com/office/drawing/2014/main" id="{483746D1-DA73-8F07-7A3D-0417522263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17" y="2615"/>
              <a:ext cx="208" cy="281"/>
              <a:chOff x="2462" y="2642"/>
              <a:chExt cx="208" cy="281"/>
            </a:xfrm>
          </p:grpSpPr>
          <p:sp>
            <p:nvSpPr>
              <p:cNvPr id="39957" name="Line 18">
                <a:extLst>
                  <a:ext uri="{FF2B5EF4-FFF2-40B4-BE49-F238E27FC236}">
                    <a16:creationId xmlns:a16="http://schemas.microsoft.com/office/drawing/2014/main" id="{DC8AE2F0-2409-421C-4959-F78F35EAD2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62" y="2642"/>
                <a:ext cx="89" cy="28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958" name="Line 19">
                <a:extLst>
                  <a:ext uri="{FF2B5EF4-FFF2-40B4-BE49-F238E27FC236}">
                    <a16:creationId xmlns:a16="http://schemas.microsoft.com/office/drawing/2014/main" id="{0B72B37F-4296-7EA4-D43D-7F31C26B28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81" y="2642"/>
                <a:ext cx="89" cy="28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39956" name="Line 23">
              <a:extLst>
                <a:ext uri="{FF2B5EF4-FFF2-40B4-BE49-F238E27FC236}">
                  <a16:creationId xmlns:a16="http://schemas.microsoft.com/office/drawing/2014/main" id="{EFEE2023-D835-475A-2174-300B55C115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51" y="2618"/>
              <a:ext cx="89" cy="2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pic>
        <p:nvPicPr>
          <p:cNvPr id="31770" name="Picture 26">
            <a:extLst>
              <a:ext uri="{FF2B5EF4-FFF2-40B4-BE49-F238E27FC236}">
                <a16:creationId xmlns:a16="http://schemas.microsoft.com/office/drawing/2014/main" id="{CF19B059-D74B-DD36-070B-F7E2A1796C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l="12059" r="9771" b="21567"/>
          <a:stretch>
            <a:fillRect/>
          </a:stretch>
        </p:blipFill>
        <p:spPr bwMode="auto">
          <a:xfrm>
            <a:off x="3506788" y="4919663"/>
            <a:ext cx="2401887" cy="11938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60781" name="Rectangle 13">
            <a:extLst>
              <a:ext uri="{FF2B5EF4-FFF2-40B4-BE49-F238E27FC236}">
                <a16:creationId xmlns:a16="http://schemas.microsoft.com/office/drawing/2014/main" id="{469DABC1-B279-0FCB-6F75-19B695AB9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4725" y="4973638"/>
            <a:ext cx="835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2   0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607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607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607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5" grpId="0"/>
      <p:bldP spid="160777" grpId="0"/>
      <p:bldP spid="160778" grpId="0"/>
      <p:bldP spid="160779" grpId="0"/>
      <p:bldP spid="160780" grpId="0"/>
      <p:bldP spid="160781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2599F425-8FF0-F109-6D02-ACDF25D7EEB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CFB4777-3672-4C15-8B0C-E5C8CAE6839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3B96B95E-8A1F-3AEF-2F6E-26195C756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0964" name="Rectangle 2">
            <a:extLst>
              <a:ext uri="{FF2B5EF4-FFF2-40B4-BE49-F238E27FC236}">
                <a16:creationId xmlns:a16="http://schemas.microsoft.com/office/drawing/2014/main" id="{052C2F6F-D3D5-3C3E-E10A-848AC9BF12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0965" name="Text Box 3">
            <a:extLst>
              <a:ext uri="{FF2B5EF4-FFF2-40B4-BE49-F238E27FC236}">
                <a16:creationId xmlns:a16="http://schemas.microsoft.com/office/drawing/2014/main" id="{8869A662-DB88-D823-30B3-8FA69AEDCB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6066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Exercise 6 &amp; 7</a:t>
            </a:r>
          </a:p>
          <a:p>
            <a:pPr algn="ctr" eaLnBrk="1" hangingPunct="1"/>
            <a:r>
              <a:rPr lang="en-GB" altLang="en-US" sz="4000"/>
              <a:t>Ch1 (page 7)</a:t>
            </a:r>
          </a:p>
          <a:p>
            <a:pPr algn="ctr" eaLnBrk="1" hangingPunct="1"/>
            <a:endParaRPr lang="en-GB" altLang="en-US" sz="4000"/>
          </a:p>
        </p:txBody>
      </p:sp>
      <p:pic>
        <p:nvPicPr>
          <p:cNvPr id="40966" name="Picture 4" descr="ag00463_">
            <a:extLst>
              <a:ext uri="{FF2B5EF4-FFF2-40B4-BE49-F238E27FC236}">
                <a16:creationId xmlns:a16="http://schemas.microsoft.com/office/drawing/2014/main" id="{2DF406C3-0C9D-A4F8-573C-2E60BE48C63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7" name="Picture 5" descr="scottishflag">
            <a:extLst>
              <a:ext uri="{FF2B5EF4-FFF2-40B4-BE49-F238E27FC236}">
                <a16:creationId xmlns:a16="http://schemas.microsoft.com/office/drawing/2014/main" id="{DA666A2B-7E0A-6BFF-E81A-5F597CE3558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8" name="Picture 6" descr="Office Objects 0572">
            <a:extLst>
              <a:ext uri="{FF2B5EF4-FFF2-40B4-BE49-F238E27FC236}">
                <a16:creationId xmlns:a16="http://schemas.microsoft.com/office/drawing/2014/main" id="{0410282F-8D54-66BA-5A14-8218193B48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9" name="Text Box 7">
            <a:extLst>
              <a:ext uri="{FF2B5EF4-FFF2-40B4-BE49-F238E27FC236}">
                <a16:creationId xmlns:a16="http://schemas.microsoft.com/office/drawing/2014/main" id="{428BB46F-D05F-7078-0594-8959C8DD821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0601" name="Rectangle 9">
            <a:extLst>
              <a:ext uri="{FF2B5EF4-FFF2-40B4-BE49-F238E27FC236}">
                <a16:creationId xmlns:a16="http://schemas.microsoft.com/office/drawing/2014/main" id="{C8FFEFC7-7A63-D6A1-6935-CA5F51812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81025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40971" name="Text Box 13">
            <a:extLst>
              <a:ext uri="{FF2B5EF4-FFF2-40B4-BE49-F238E27FC236}">
                <a16:creationId xmlns:a16="http://schemas.microsoft.com/office/drawing/2014/main" id="{5431C512-E5F9-50FB-1D18-609A12CFCA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9050" y="1384300"/>
            <a:ext cx="1643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x 20, 60, 700</a:t>
            </a:r>
          </a:p>
        </p:txBody>
      </p:sp>
      <p:sp>
        <p:nvSpPr>
          <p:cNvPr id="13" name="Rounded Rectangle 12">
            <a:hlinkClick r:id="rId5"/>
            <a:extLst>
              <a:ext uri="{FF2B5EF4-FFF2-40B4-BE49-F238E27FC236}">
                <a16:creationId xmlns:a16="http://schemas.microsoft.com/office/drawing/2014/main" id="{6EE5FC95-CDD5-9400-C1E4-4917151F395C}"/>
              </a:ext>
            </a:extLst>
          </p:cNvPr>
          <p:cNvSpPr/>
          <p:nvPr/>
        </p:nvSpPr>
        <p:spPr>
          <a:xfrm>
            <a:off x="2484438" y="4941888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 </a:t>
            </a:r>
          </a:p>
        </p:txBody>
      </p:sp>
      <p:sp>
        <p:nvSpPr>
          <p:cNvPr id="14" name="Rounded Rectangle 13">
            <a:hlinkClick r:id="rId6"/>
            <a:extLst>
              <a:ext uri="{FF2B5EF4-FFF2-40B4-BE49-F238E27FC236}">
                <a16:creationId xmlns:a16="http://schemas.microsoft.com/office/drawing/2014/main" id="{2980F873-4548-DA9A-D888-817A2E563D12}"/>
              </a:ext>
            </a:extLst>
          </p:cNvPr>
          <p:cNvSpPr/>
          <p:nvPr/>
        </p:nvSpPr>
        <p:spPr>
          <a:xfrm>
            <a:off x="7437438" y="5827713"/>
            <a:ext cx="1395412" cy="493712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Mind Map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5014A2C9-5138-6DF2-317A-C05E4D49557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394200" cy="2101850"/>
            <a:chOff x="0" y="-1"/>
            <a:chExt cx="4394579" cy="2101755"/>
          </a:xfrm>
        </p:grpSpPr>
        <p:sp>
          <p:nvSpPr>
            <p:cNvPr id="16" name="Cloud 15">
              <a:extLst>
                <a:ext uri="{FF2B5EF4-FFF2-40B4-BE49-F238E27FC236}">
                  <a16:creationId xmlns:a16="http://schemas.microsoft.com/office/drawing/2014/main" id="{2180872C-53CB-A84B-F90E-2AE0985B040B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7" name="Picture 16" descr="TICK.jpg">
              <a:extLst>
                <a:ext uri="{FF2B5EF4-FFF2-40B4-BE49-F238E27FC236}">
                  <a16:creationId xmlns:a16="http://schemas.microsoft.com/office/drawing/2014/main" id="{136FA40C-90FF-AB4D-C39A-6D4CA0669987}"/>
                </a:ext>
              </a:extLst>
            </p:cNvPr>
            <p:cNvPicPr/>
            <p:nvPr/>
          </p:nvPicPr>
          <p:blipFill>
            <a:blip r:embed="rId7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8" name="Rounded Rectangle 17">
            <a:hlinkClick r:id="rId8"/>
            <a:extLst>
              <a:ext uri="{FF2B5EF4-FFF2-40B4-BE49-F238E27FC236}">
                <a16:creationId xmlns:a16="http://schemas.microsoft.com/office/drawing/2014/main" id="{F7BD1133-CCC2-434D-1485-8BE2B59F746F}"/>
              </a:ext>
            </a:extLst>
          </p:cNvPr>
          <p:cNvSpPr/>
          <p:nvPr/>
        </p:nvSpPr>
        <p:spPr>
          <a:xfrm>
            <a:off x="5522913" y="4933950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Date Placeholder 1">
            <a:extLst>
              <a:ext uri="{FF2B5EF4-FFF2-40B4-BE49-F238E27FC236}">
                <a16:creationId xmlns:a16="http://schemas.microsoft.com/office/drawing/2014/main" id="{C75E5477-6479-76E4-88B2-21A0640BFD9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82DF06-DE68-4E57-B394-43A9E2535B5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6" name="Footer Placeholder 2">
            <a:extLst>
              <a:ext uri="{FF2B5EF4-FFF2-40B4-BE49-F238E27FC236}">
                <a16:creationId xmlns:a16="http://schemas.microsoft.com/office/drawing/2014/main" id="{C82BF6A0-82D3-8F65-923E-4431409E5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2292" name="Picture 2" descr="scottishflag">
            <a:extLst>
              <a:ext uri="{FF2B5EF4-FFF2-40B4-BE49-F238E27FC236}">
                <a16:creationId xmlns:a16="http://schemas.microsoft.com/office/drawing/2014/main" id="{6F611446-C0EB-7DF0-2B59-B01D8964C88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 Box 3">
            <a:extLst>
              <a:ext uri="{FF2B5EF4-FFF2-40B4-BE49-F238E27FC236}">
                <a16:creationId xmlns:a16="http://schemas.microsoft.com/office/drawing/2014/main" id="{94FB6797-4084-5AD1-D0C4-4B9B158A451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0772" name="Rectangle 4">
            <a:extLst>
              <a:ext uri="{FF2B5EF4-FFF2-40B4-BE49-F238E27FC236}">
                <a16:creationId xmlns:a16="http://schemas.microsoft.com/office/drawing/2014/main" id="{1A6583B7-6C61-C62C-60C7-05B8547035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pic>
        <p:nvPicPr>
          <p:cNvPr id="12295" name="Picture 5" descr="Office Objects 0572">
            <a:extLst>
              <a:ext uri="{FF2B5EF4-FFF2-40B4-BE49-F238E27FC236}">
                <a16:creationId xmlns:a16="http://schemas.microsoft.com/office/drawing/2014/main" id="{25C3DD07-FF97-9A6B-61AA-551D3D489B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0775" name="Text Box 7">
            <a:extLst>
              <a:ext uri="{FF2B5EF4-FFF2-40B4-BE49-F238E27FC236}">
                <a16:creationId xmlns:a16="http://schemas.microsoft.com/office/drawing/2014/main" id="{DC10EBE9-E456-2243-CFFE-320BCF3308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9013" y="3419475"/>
            <a:ext cx="29543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361.3		</a:t>
            </a:r>
            <a:r>
              <a:rPr lang="en-GB" altLang="en-US" sz="2800">
                <a:latin typeface="Calibri" panose="020F0502020204030204" pitchFamily="34" charset="0"/>
              </a:rPr>
              <a:t>→	</a:t>
            </a:r>
            <a:endParaRPr lang="en-GB" altLang="en-US" sz="2800"/>
          </a:p>
        </p:txBody>
      </p:sp>
      <p:sp>
        <p:nvSpPr>
          <p:cNvPr id="12297" name="Text Box 13">
            <a:extLst>
              <a:ext uri="{FF2B5EF4-FFF2-40B4-BE49-F238E27FC236}">
                <a16:creationId xmlns:a16="http://schemas.microsoft.com/office/drawing/2014/main" id="{28D92E36-33E8-6563-F309-EDB6EB4DB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2488" y="1384300"/>
            <a:ext cx="50768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Rounding to Nearest Whole Number , 10, 100, 1000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AE83549-CD2A-A289-CD2C-E55848BB0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8075" y="3419475"/>
            <a:ext cx="893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361 </a:t>
            </a:r>
            <a:endParaRPr lang="en-GB" altLang="en-US" sz="2800"/>
          </a:p>
        </p:txBody>
      </p:sp>
      <p:sp>
        <p:nvSpPr>
          <p:cNvPr id="32" name="Text Box 7">
            <a:extLst>
              <a:ext uri="{FF2B5EF4-FFF2-40B4-BE49-F238E27FC236}">
                <a16:creationId xmlns:a16="http://schemas.microsoft.com/office/drawing/2014/main" id="{60225FA9-DFEB-E5AB-85DD-ABAC5C215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4563" y="4233863"/>
            <a:ext cx="29543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285.49	</a:t>
            </a:r>
            <a:r>
              <a:rPr lang="en-GB" altLang="en-US" sz="2800">
                <a:latin typeface="Calibri" panose="020F0502020204030204" pitchFamily="34" charset="0"/>
              </a:rPr>
              <a:t>→	</a:t>
            </a:r>
            <a:endParaRPr lang="en-GB" altLang="en-US" sz="280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0D3AC15-5396-EFCB-8406-490C1D1CB7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4233863"/>
            <a:ext cx="9509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285 </a:t>
            </a:r>
            <a:endParaRPr lang="en-GB" altLang="en-US" sz="280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C3D11076-06A4-0435-86B3-E518060C4045}"/>
              </a:ext>
            </a:extLst>
          </p:cNvPr>
          <p:cNvSpPr/>
          <p:nvPr/>
        </p:nvSpPr>
        <p:spPr>
          <a:xfrm>
            <a:off x="2997200" y="3263900"/>
            <a:ext cx="304800" cy="746125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91F346E-6532-E421-B389-3AD2019D6F52}"/>
              </a:ext>
            </a:extLst>
          </p:cNvPr>
          <p:cNvSpPr/>
          <p:nvPr/>
        </p:nvSpPr>
        <p:spPr>
          <a:xfrm>
            <a:off x="3027363" y="4125913"/>
            <a:ext cx="274637" cy="746125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0" name="Cloud 39">
            <a:extLst>
              <a:ext uri="{FF2B5EF4-FFF2-40B4-BE49-F238E27FC236}">
                <a16:creationId xmlns:a16="http://schemas.microsoft.com/office/drawing/2014/main" id="{A4640524-E7A9-2CB1-828A-FF5E161B1CFB}"/>
              </a:ext>
            </a:extLst>
          </p:cNvPr>
          <p:cNvSpPr/>
          <p:nvPr/>
        </p:nvSpPr>
        <p:spPr>
          <a:xfrm>
            <a:off x="5792788" y="3219450"/>
            <a:ext cx="2960687" cy="215265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4 is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less than 5  so round down.</a:t>
            </a: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12304" name="Text Box 6">
            <a:extLst>
              <a:ext uri="{FF2B5EF4-FFF2-40B4-BE49-F238E27FC236}">
                <a16:creationId xmlns:a16="http://schemas.microsoft.com/office/drawing/2014/main" id="{2B4218C9-021B-6373-7346-14F3FDA48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1488" y="1935163"/>
            <a:ext cx="63515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Rounding the nearest Whole Number</a:t>
            </a:r>
          </a:p>
        </p:txBody>
      </p:sp>
      <p:sp>
        <p:nvSpPr>
          <p:cNvPr id="30" name="Cloud 29">
            <a:extLst>
              <a:ext uri="{FF2B5EF4-FFF2-40B4-BE49-F238E27FC236}">
                <a16:creationId xmlns:a16="http://schemas.microsoft.com/office/drawing/2014/main" id="{79C2EE00-2D32-84B2-7468-B6F88EA5FBDB}"/>
              </a:ext>
            </a:extLst>
          </p:cNvPr>
          <p:cNvSpPr/>
          <p:nvPr/>
        </p:nvSpPr>
        <p:spPr>
          <a:xfrm>
            <a:off x="4927600" y="1344613"/>
            <a:ext cx="3835400" cy="215265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3 is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less than 5 so round down.</a:t>
            </a: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5" grpId="0"/>
      <p:bldP spid="29" grpId="0"/>
      <p:bldP spid="32" grpId="0"/>
      <p:bldP spid="33" grpId="0"/>
      <p:bldP spid="34" grpId="0" animBg="1"/>
      <p:bldP spid="35" grpId="0" animBg="1"/>
      <p:bldP spid="40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Date Placeholder 1">
            <a:extLst>
              <a:ext uri="{FF2B5EF4-FFF2-40B4-BE49-F238E27FC236}">
                <a16:creationId xmlns:a16="http://schemas.microsoft.com/office/drawing/2014/main" id="{F7430658-E171-A3DE-7C06-BCA7E41AC4C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82DF06-DE68-4E57-B394-43A9E2535B5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6" name="Footer Placeholder 2">
            <a:extLst>
              <a:ext uri="{FF2B5EF4-FFF2-40B4-BE49-F238E27FC236}">
                <a16:creationId xmlns:a16="http://schemas.microsoft.com/office/drawing/2014/main" id="{B465BEC2-9DB4-ED11-B1CF-D29E3A033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3316" name="Picture 2" descr="scottishflag">
            <a:extLst>
              <a:ext uri="{FF2B5EF4-FFF2-40B4-BE49-F238E27FC236}">
                <a16:creationId xmlns:a16="http://schemas.microsoft.com/office/drawing/2014/main" id="{20A1F14B-0ADF-B9B6-3F1B-6D94FD1ACFE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 Box 3">
            <a:extLst>
              <a:ext uri="{FF2B5EF4-FFF2-40B4-BE49-F238E27FC236}">
                <a16:creationId xmlns:a16="http://schemas.microsoft.com/office/drawing/2014/main" id="{80A09216-C495-B612-BF45-29743416DAC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0772" name="Rectangle 4">
            <a:extLst>
              <a:ext uri="{FF2B5EF4-FFF2-40B4-BE49-F238E27FC236}">
                <a16:creationId xmlns:a16="http://schemas.microsoft.com/office/drawing/2014/main" id="{6D6D8EFD-0A3B-6311-2E88-329541073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pic>
        <p:nvPicPr>
          <p:cNvPr id="13319" name="Picture 5" descr="Office Objects 0572">
            <a:extLst>
              <a:ext uri="{FF2B5EF4-FFF2-40B4-BE49-F238E27FC236}">
                <a16:creationId xmlns:a16="http://schemas.microsoft.com/office/drawing/2014/main" id="{1C0CDC3A-B1DA-4C4F-5810-21055D19AD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0775" name="Text Box 7">
            <a:extLst>
              <a:ext uri="{FF2B5EF4-FFF2-40B4-BE49-F238E27FC236}">
                <a16:creationId xmlns:a16="http://schemas.microsoft.com/office/drawing/2014/main" id="{08681600-A464-6A69-942A-F11B15A787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9013" y="3443288"/>
            <a:ext cx="29543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61 ÷ 5	</a:t>
            </a:r>
            <a:r>
              <a:rPr lang="en-GB" altLang="en-US" sz="2800">
                <a:latin typeface="Calibri" panose="020F0502020204030204" pitchFamily="34" charset="0"/>
              </a:rPr>
              <a:t>→	</a:t>
            </a:r>
            <a:endParaRPr lang="en-GB" altLang="en-US" sz="2800"/>
          </a:p>
        </p:txBody>
      </p:sp>
      <p:sp>
        <p:nvSpPr>
          <p:cNvPr id="13321" name="Text Box 13">
            <a:extLst>
              <a:ext uri="{FF2B5EF4-FFF2-40B4-BE49-F238E27FC236}">
                <a16:creationId xmlns:a16="http://schemas.microsoft.com/office/drawing/2014/main" id="{B20E3DF2-BF99-C3B1-06ED-3777541E0B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2488" y="1384300"/>
            <a:ext cx="50768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Rounding to Nearest Whole Number , 10, 100, 1000</a:t>
            </a:r>
          </a:p>
        </p:txBody>
      </p:sp>
      <p:sp>
        <p:nvSpPr>
          <p:cNvPr id="32" name="Text Box 7">
            <a:extLst>
              <a:ext uri="{FF2B5EF4-FFF2-40B4-BE49-F238E27FC236}">
                <a16:creationId xmlns:a16="http://schemas.microsoft.com/office/drawing/2014/main" id="{0C1C3874-89DF-C231-8695-990E25DC1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4563" y="4233863"/>
            <a:ext cx="29543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701 ÷ 4	</a:t>
            </a:r>
            <a:r>
              <a:rPr lang="en-GB" altLang="en-US" sz="2800">
                <a:latin typeface="Calibri" panose="020F0502020204030204" pitchFamily="34" charset="0"/>
              </a:rPr>
              <a:t>→	</a:t>
            </a:r>
            <a:endParaRPr lang="en-GB" altLang="en-US" sz="280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C8BF3A2-B6EF-24C8-265B-C4A3FE4FA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4233863"/>
            <a:ext cx="1422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175.25 </a:t>
            </a:r>
            <a:endParaRPr lang="en-GB" altLang="en-US" sz="2800"/>
          </a:p>
        </p:txBody>
      </p:sp>
      <p:sp>
        <p:nvSpPr>
          <p:cNvPr id="13324" name="Text Box 6">
            <a:extLst>
              <a:ext uri="{FF2B5EF4-FFF2-40B4-BE49-F238E27FC236}">
                <a16:creationId xmlns:a16="http://schemas.microsoft.com/office/drawing/2014/main" id="{550E6125-F059-948F-AA7B-0322405D68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088" y="1935163"/>
            <a:ext cx="83407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Do these sums on your calculator and then round</a:t>
            </a:r>
          </a:p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your answers to the nearest whole number.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F5AA9CB-2909-786D-0773-3CD2C9325A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2838" y="3443288"/>
            <a:ext cx="9826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12.2 </a:t>
            </a:r>
            <a:endParaRPr lang="en-GB" altLang="en-US" sz="28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E3D55EF-4D18-0F51-DF82-65062387F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3443288"/>
            <a:ext cx="673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12 </a:t>
            </a:r>
            <a:endParaRPr lang="en-GB" altLang="en-US" sz="28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8FA61C7-6605-9785-8122-5D1BD3263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4233863"/>
            <a:ext cx="7858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175</a:t>
            </a:r>
            <a:endParaRPr lang="en-GB" altLang="en-US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5" grpId="0"/>
      <p:bldP spid="32" grpId="0"/>
      <p:bldP spid="33" grpId="0"/>
      <p:bldP spid="18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C1BB8832-D697-5ADB-67AB-1C94B9BAFB4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CFB4777-3672-4C15-8B0C-E5C8CAE6839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FAAFA2DA-4524-556B-BD78-6FB91CADC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D8A9870C-A248-D391-A898-E2438F349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1" name="Text Box 3">
            <a:extLst>
              <a:ext uri="{FF2B5EF4-FFF2-40B4-BE49-F238E27FC236}">
                <a16:creationId xmlns:a16="http://schemas.microsoft.com/office/drawing/2014/main" id="{BE2573D3-148C-F5FE-5826-C1AC09D29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6066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 1</a:t>
            </a:r>
          </a:p>
          <a:p>
            <a:pPr algn="ctr" eaLnBrk="1" hangingPunct="1"/>
            <a:r>
              <a:rPr lang="en-GB" altLang="en-US" sz="4000"/>
              <a:t>Ch1 (page 4)</a:t>
            </a:r>
          </a:p>
          <a:p>
            <a:pPr algn="ctr" eaLnBrk="1" hangingPunct="1"/>
            <a:endParaRPr lang="en-GB" altLang="en-US" sz="4000"/>
          </a:p>
        </p:txBody>
      </p:sp>
      <p:pic>
        <p:nvPicPr>
          <p:cNvPr id="14342" name="Picture 4" descr="ag00463_">
            <a:extLst>
              <a:ext uri="{FF2B5EF4-FFF2-40B4-BE49-F238E27FC236}">
                <a16:creationId xmlns:a16="http://schemas.microsoft.com/office/drawing/2014/main" id="{7E89F5C9-A7F5-D9A4-E667-A599D6A1A34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5" descr="scottishflag">
            <a:extLst>
              <a:ext uri="{FF2B5EF4-FFF2-40B4-BE49-F238E27FC236}">
                <a16:creationId xmlns:a16="http://schemas.microsoft.com/office/drawing/2014/main" id="{154EBB32-6648-5096-7914-F9F92F7E47E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6" descr="Office Objects 0572">
            <a:extLst>
              <a:ext uri="{FF2B5EF4-FFF2-40B4-BE49-F238E27FC236}">
                <a16:creationId xmlns:a16="http://schemas.microsoft.com/office/drawing/2014/main" id="{0EC898FD-C199-1B6C-2219-64FD244DFF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5" name="Text Box 7">
            <a:extLst>
              <a:ext uri="{FF2B5EF4-FFF2-40B4-BE49-F238E27FC236}">
                <a16:creationId xmlns:a16="http://schemas.microsoft.com/office/drawing/2014/main" id="{316DD303-0AD2-F5E7-B5E0-A6C83AA51A1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0601" name="Rectangle 9">
            <a:extLst>
              <a:ext uri="{FF2B5EF4-FFF2-40B4-BE49-F238E27FC236}">
                <a16:creationId xmlns:a16="http://schemas.microsoft.com/office/drawing/2014/main" id="{F9942EF0-D3EA-D724-A7E8-E6F835B0B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14347" name="Text Box 13">
            <a:extLst>
              <a:ext uri="{FF2B5EF4-FFF2-40B4-BE49-F238E27FC236}">
                <a16:creationId xmlns:a16="http://schemas.microsoft.com/office/drawing/2014/main" id="{01E1F58E-F656-A978-AF2E-BAB5AF179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6850" y="1384300"/>
            <a:ext cx="36972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Rounding to Nearest Whole Number 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8">
            <a:extLst>
              <a:ext uri="{FF2B5EF4-FFF2-40B4-BE49-F238E27FC236}">
                <a16:creationId xmlns:a16="http://schemas.microsoft.com/office/drawing/2014/main" id="{E02F1604-3F84-4CD2-1C2C-0D13F734C24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616ED81-1CF1-47BA-BC49-3FB6101C306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Rectangle 19">
            <a:extLst>
              <a:ext uri="{FF2B5EF4-FFF2-40B4-BE49-F238E27FC236}">
                <a16:creationId xmlns:a16="http://schemas.microsoft.com/office/drawing/2014/main" id="{DBC37054-219D-C291-1AD5-1370EC9223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D3CA3E60-DFC6-C88E-8193-CD11BCB59F1E}"/>
              </a:ext>
            </a:extLst>
          </p:cNvPr>
          <p:cNvSpPr>
            <a:spLocks noGrp="1" noChangeArrowheads="1"/>
          </p:cNvSpPr>
          <p:nvPr>
            <p:ph type="ctrTitle" sz="quarter" idx="4294967295"/>
          </p:nvPr>
        </p:nvSpPr>
        <p:spPr>
          <a:xfrm>
            <a:off x="1838325" y="182563"/>
            <a:ext cx="5681663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86AA576A-2ED9-17C8-4552-3BC8074FCEE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>
            <a:extLst>
              <a:ext uri="{FF2B5EF4-FFF2-40B4-BE49-F238E27FC236}">
                <a16:creationId xmlns:a16="http://schemas.microsoft.com/office/drawing/2014/main" id="{890818CB-7276-10D5-26C9-329161B96BF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026" name="Object 14">
            <a:extLst>
              <a:ext uri="{FF2B5EF4-FFF2-40B4-BE49-F238E27FC236}">
                <a16:creationId xmlns:a16="http://schemas.microsoft.com/office/drawing/2014/main" id="{F0A094C7-B59F-1B30-A401-AE3A9388F7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04900" y="2271713"/>
          <a:ext cx="5257800" cy="360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14520" imgH="2692080" progId="Equation.DSMT4">
                  <p:embed/>
                </p:oleObj>
              </mc:Choice>
              <mc:Fallback>
                <p:oleObj name="Equation" r:id="rId3" imgW="3314520" imgH="2692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271713"/>
                        <a:ext cx="5257800" cy="360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2" name="Picture 17" descr="Office Objects 0572">
            <a:extLst>
              <a:ext uri="{FF2B5EF4-FFF2-40B4-BE49-F238E27FC236}">
                <a16:creationId xmlns:a16="http://schemas.microsoft.com/office/drawing/2014/main" id="{7EA4FFB9-D61C-AD49-680C-82FE99FC76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Rectangle 18">
            <a:extLst>
              <a:ext uri="{FF2B5EF4-FFF2-40B4-BE49-F238E27FC236}">
                <a16:creationId xmlns:a16="http://schemas.microsoft.com/office/drawing/2014/main" id="{9EFFC6FE-5620-A28B-287F-6FC04FFE6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9025" y="3422650"/>
            <a:ext cx="733425" cy="7143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4" name="Rectangle 19">
            <a:extLst>
              <a:ext uri="{FF2B5EF4-FFF2-40B4-BE49-F238E27FC236}">
                <a16:creationId xmlns:a16="http://schemas.microsoft.com/office/drawing/2014/main" id="{BB814D61-E4FD-E611-72CA-C07EB21DD7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9025" y="2687638"/>
            <a:ext cx="733425" cy="7143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5" name="Rectangle 20">
            <a:extLst>
              <a:ext uri="{FF2B5EF4-FFF2-40B4-BE49-F238E27FC236}">
                <a16:creationId xmlns:a16="http://schemas.microsoft.com/office/drawing/2014/main" id="{B0374B27-601D-3074-E6EE-0CC4DF55F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3563" y="2687638"/>
            <a:ext cx="733425" cy="7143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6" name="Rectangle 21">
            <a:extLst>
              <a:ext uri="{FF2B5EF4-FFF2-40B4-BE49-F238E27FC236}">
                <a16:creationId xmlns:a16="http://schemas.microsoft.com/office/drawing/2014/main" id="{0E8A9197-DBA3-82E5-7FF3-BE3A94CA4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9025" y="4159250"/>
            <a:ext cx="733425" cy="7143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7" name="Rectangle 22">
            <a:extLst>
              <a:ext uri="{FF2B5EF4-FFF2-40B4-BE49-F238E27FC236}">
                <a16:creationId xmlns:a16="http://schemas.microsoft.com/office/drawing/2014/main" id="{87438275-397F-444C-380E-03B3057DF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3063" y="3422650"/>
            <a:ext cx="733425" cy="7143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038" name="Group 26">
            <a:extLst>
              <a:ext uri="{FF2B5EF4-FFF2-40B4-BE49-F238E27FC236}">
                <a16:creationId xmlns:a16="http://schemas.microsoft.com/office/drawing/2014/main" id="{38BD68EA-6C41-BF84-39AD-864902CEBE49}"/>
              </a:ext>
            </a:extLst>
          </p:cNvPr>
          <p:cNvGrpSpPr>
            <a:grpSpLocks/>
          </p:cNvGrpSpPr>
          <p:nvPr/>
        </p:nvGrpSpPr>
        <p:grpSpPr bwMode="auto">
          <a:xfrm>
            <a:off x="6618288" y="5375275"/>
            <a:ext cx="2244725" cy="798513"/>
            <a:chOff x="4169" y="3386"/>
            <a:chExt cx="1414" cy="503"/>
          </a:xfrm>
        </p:grpSpPr>
        <p:sp>
          <p:nvSpPr>
            <p:cNvPr id="1039" name="Line 23">
              <a:extLst>
                <a:ext uri="{FF2B5EF4-FFF2-40B4-BE49-F238E27FC236}">
                  <a16:creationId xmlns:a16="http://schemas.microsoft.com/office/drawing/2014/main" id="{DA65019B-40F1-1CB2-27F1-EF1B1895CE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9" y="3889"/>
              <a:ext cx="141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40" name="Line 24">
              <a:extLst>
                <a:ext uri="{FF2B5EF4-FFF2-40B4-BE49-F238E27FC236}">
                  <a16:creationId xmlns:a16="http://schemas.microsoft.com/office/drawing/2014/main" id="{47F93519-D0BB-4BFF-5FE8-D815B81B24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80" y="3386"/>
              <a:ext cx="712" cy="4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41" name="Text Box 25">
              <a:extLst>
                <a:ext uri="{FF2B5EF4-FFF2-40B4-BE49-F238E27FC236}">
                  <a16:creationId xmlns:a16="http://schemas.microsoft.com/office/drawing/2014/main" id="{D114C8AE-0060-A687-92E5-F2A44BBE23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4" y="3565"/>
              <a:ext cx="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34</a:t>
              </a:r>
              <a:r>
                <a:rPr lang="en-GB" altLang="en-US" baseline="30000"/>
                <a:t>o</a:t>
              </a:r>
              <a:endParaRPr lang="en-GB" altLang="en-US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EC8CBD3A-1237-077A-A71A-37637CA7F99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9A4F5C3-F1A8-4E34-B766-B70D447B31E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5F611D9F-B59E-BA26-CC18-9B868786E0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5364" name="Picture 3" descr="scottishflag">
            <a:extLst>
              <a:ext uri="{FF2B5EF4-FFF2-40B4-BE49-F238E27FC236}">
                <a16:creationId xmlns:a16="http://schemas.microsoft.com/office/drawing/2014/main" id="{5666B8E9-080C-2025-220D-2758E1102A4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 Box 4">
            <a:extLst>
              <a:ext uri="{FF2B5EF4-FFF2-40B4-BE49-F238E27FC236}">
                <a16:creationId xmlns:a16="http://schemas.microsoft.com/office/drawing/2014/main" id="{2C6F2694-86CC-ABFC-A217-099865ECBF1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5366" name="Picture 5" descr="Office Objects 0572">
            <a:extLst>
              <a:ext uri="{FF2B5EF4-FFF2-40B4-BE49-F238E27FC236}">
                <a16:creationId xmlns:a16="http://schemas.microsoft.com/office/drawing/2014/main" id="{685FBD35-97C1-DF7E-570C-E2F54131F6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>
            <a:extLst>
              <a:ext uri="{FF2B5EF4-FFF2-40B4-BE49-F238E27FC236}">
                <a16:creationId xmlns:a16="http://schemas.microsoft.com/office/drawing/2014/main" id="{EC240AE3-3146-F784-3C93-A9794A0CFA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B49383B7-AB2C-9B44-908D-488F4191D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B4E2FD27-5CD7-843A-38A4-3051E1A3D8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3025775"/>
            <a:ext cx="42322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process of rounding to 10, 100 or 1000.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5370" name="Line 9">
            <a:extLst>
              <a:ext uri="{FF2B5EF4-FFF2-40B4-BE49-F238E27FC236}">
                <a16:creationId xmlns:a16="http://schemas.microsoft.com/office/drawing/2014/main" id="{8083F2D7-FDFE-55BF-986C-F2A71AD50C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6354AB42-0FA3-7982-618C-7A40A16B95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lain"/>
            </a:pPr>
            <a:r>
              <a:rPr lang="en-GB" altLang="en-US" sz="1800">
                <a:solidFill>
                  <a:srgbClr val="FFFF00"/>
                </a:solidFill>
              </a:rPr>
              <a:t>We are learning how to round  to the nearest</a:t>
            </a:r>
          </a:p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	10, 100 or 1000.</a:t>
            </a:r>
          </a:p>
        </p:txBody>
      </p:sp>
      <p:sp>
        <p:nvSpPr>
          <p:cNvPr id="59409" name="Rectangle 17">
            <a:extLst>
              <a:ext uri="{FF2B5EF4-FFF2-40B4-BE49-F238E27FC236}">
                <a16:creationId xmlns:a16="http://schemas.microsoft.com/office/drawing/2014/main" id="{B44F8167-B7D2-ACC7-0C1E-00910EE35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15373" name="Text Box 13">
            <a:extLst>
              <a:ext uri="{FF2B5EF4-FFF2-40B4-BE49-F238E27FC236}">
                <a16:creationId xmlns:a16="http://schemas.microsoft.com/office/drawing/2014/main" id="{4F874E23-631F-1676-76AF-3EE713CFF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2488" y="1384300"/>
            <a:ext cx="50768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Rounding to Nearest Whole Number , 10, 100, 1000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Date Placeholder 1">
            <a:extLst>
              <a:ext uri="{FF2B5EF4-FFF2-40B4-BE49-F238E27FC236}">
                <a16:creationId xmlns:a16="http://schemas.microsoft.com/office/drawing/2014/main" id="{00BA8231-D34E-C968-AA2B-6B4881BCE29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82DF06-DE68-4E57-B394-43A9E2535B5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6" name="Footer Placeholder 2">
            <a:extLst>
              <a:ext uri="{FF2B5EF4-FFF2-40B4-BE49-F238E27FC236}">
                <a16:creationId xmlns:a16="http://schemas.microsoft.com/office/drawing/2014/main" id="{E0564916-C169-BB7F-A8AB-20647A6DA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6388" name="Picture 2" descr="scottishflag">
            <a:extLst>
              <a:ext uri="{FF2B5EF4-FFF2-40B4-BE49-F238E27FC236}">
                <a16:creationId xmlns:a16="http://schemas.microsoft.com/office/drawing/2014/main" id="{BDFCF77B-72D7-85AD-662E-57BD571EF1E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Text Box 3">
            <a:extLst>
              <a:ext uri="{FF2B5EF4-FFF2-40B4-BE49-F238E27FC236}">
                <a16:creationId xmlns:a16="http://schemas.microsoft.com/office/drawing/2014/main" id="{8DF3EBBE-E835-D9EA-2D53-BBA038541CB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0772" name="Rectangle 4">
            <a:extLst>
              <a:ext uri="{FF2B5EF4-FFF2-40B4-BE49-F238E27FC236}">
                <a16:creationId xmlns:a16="http://schemas.microsoft.com/office/drawing/2014/main" id="{02241EE3-E063-E4D9-9594-993361B73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pic>
        <p:nvPicPr>
          <p:cNvPr id="16391" name="Picture 5" descr="Office Objects 0572">
            <a:extLst>
              <a:ext uri="{FF2B5EF4-FFF2-40B4-BE49-F238E27FC236}">
                <a16:creationId xmlns:a16="http://schemas.microsoft.com/office/drawing/2014/main" id="{893E20D3-E28B-AC86-B5DA-DFC5552D89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2" name="Text Box 6">
            <a:extLst>
              <a:ext uri="{FF2B5EF4-FFF2-40B4-BE49-F238E27FC236}">
                <a16:creationId xmlns:a16="http://schemas.microsoft.com/office/drawing/2014/main" id="{301FD71C-B0EC-249B-FD76-C2E3ABD7C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1488" y="1935163"/>
            <a:ext cx="64309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Rounding the nearest 10, 100 or 1000</a:t>
            </a:r>
          </a:p>
        </p:txBody>
      </p:sp>
      <p:sp>
        <p:nvSpPr>
          <p:cNvPr id="160775" name="Text Box 7">
            <a:extLst>
              <a:ext uri="{FF2B5EF4-FFF2-40B4-BE49-F238E27FC236}">
                <a16:creationId xmlns:a16="http://schemas.microsoft.com/office/drawing/2014/main" id="{F07456C7-B6C6-144A-1B97-85F5F04AE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3300" y="3419475"/>
            <a:ext cx="20304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48	</a:t>
            </a:r>
            <a:r>
              <a:rPr lang="en-GB" altLang="en-US" sz="2800">
                <a:latin typeface="Calibri" panose="020F0502020204030204" pitchFamily="34" charset="0"/>
              </a:rPr>
              <a:t>→	</a:t>
            </a:r>
            <a:endParaRPr lang="en-GB" altLang="en-US" sz="2800"/>
          </a:p>
        </p:txBody>
      </p:sp>
      <p:sp>
        <p:nvSpPr>
          <p:cNvPr id="16394" name="Text Box 13">
            <a:extLst>
              <a:ext uri="{FF2B5EF4-FFF2-40B4-BE49-F238E27FC236}">
                <a16:creationId xmlns:a16="http://schemas.microsoft.com/office/drawing/2014/main" id="{19833D66-5D15-C304-833B-B8F1A96A6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2488" y="1384300"/>
            <a:ext cx="50768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Rounding to Nearest Whole Number , 10, 100, 1000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28F7C27-B89F-88CC-38A7-696C1ED8E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0" y="3419475"/>
            <a:ext cx="730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50 </a:t>
            </a:r>
            <a:endParaRPr lang="en-GB" altLang="en-US" sz="2800"/>
          </a:p>
        </p:txBody>
      </p:sp>
      <p:sp>
        <p:nvSpPr>
          <p:cNvPr id="16396" name="Text Box 6">
            <a:extLst>
              <a:ext uri="{FF2B5EF4-FFF2-40B4-BE49-F238E27FC236}">
                <a16:creationId xmlns:a16="http://schemas.microsoft.com/office/drawing/2014/main" id="{D55F6A1F-20D1-8800-5C24-F735B5736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2597150"/>
            <a:ext cx="619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/>
              <a:t>10</a:t>
            </a:r>
          </a:p>
        </p:txBody>
      </p:sp>
      <p:sp>
        <p:nvSpPr>
          <p:cNvPr id="30" name="Cloud 29">
            <a:extLst>
              <a:ext uri="{FF2B5EF4-FFF2-40B4-BE49-F238E27FC236}">
                <a16:creationId xmlns:a16="http://schemas.microsoft.com/office/drawing/2014/main" id="{5DF415C9-BB5E-0C78-6AF2-6B099E3F721F}"/>
              </a:ext>
            </a:extLst>
          </p:cNvPr>
          <p:cNvSpPr/>
          <p:nvPr/>
        </p:nvSpPr>
        <p:spPr>
          <a:xfrm>
            <a:off x="134938" y="0"/>
            <a:ext cx="3371850" cy="215265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8 is not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less than 5  so round up.</a:t>
            </a: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32" name="Text Box 7">
            <a:extLst>
              <a:ext uri="{FF2B5EF4-FFF2-40B4-BE49-F238E27FC236}">
                <a16:creationId xmlns:a16="http://schemas.microsoft.com/office/drawing/2014/main" id="{F66D9961-D3E0-B756-5DAD-9E9BCEF941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325938"/>
            <a:ext cx="203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144	</a:t>
            </a:r>
            <a:r>
              <a:rPr lang="en-GB" altLang="en-US" sz="2800">
                <a:latin typeface="Calibri" panose="020F0502020204030204" pitchFamily="34" charset="0"/>
              </a:rPr>
              <a:t>→	</a:t>
            </a:r>
            <a:endParaRPr lang="en-GB" altLang="en-US" sz="280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3E5BCE1-F422-A252-FDBA-B8D6DD73E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0500" y="4325938"/>
            <a:ext cx="893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140 </a:t>
            </a:r>
            <a:endParaRPr lang="en-GB" altLang="en-US" sz="280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C8773A8E-565C-30AB-3DAA-DB96CDD848E9}"/>
              </a:ext>
            </a:extLst>
          </p:cNvPr>
          <p:cNvSpPr/>
          <p:nvPr/>
        </p:nvSpPr>
        <p:spPr>
          <a:xfrm>
            <a:off x="1277938" y="3263900"/>
            <a:ext cx="304800" cy="746125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1ECB916C-DC79-B333-65BB-B10DA8C6F411}"/>
              </a:ext>
            </a:extLst>
          </p:cNvPr>
          <p:cNvSpPr/>
          <p:nvPr/>
        </p:nvSpPr>
        <p:spPr>
          <a:xfrm>
            <a:off x="1416050" y="4152900"/>
            <a:ext cx="276225" cy="746125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6" name="Cloud 35">
            <a:extLst>
              <a:ext uri="{FF2B5EF4-FFF2-40B4-BE49-F238E27FC236}">
                <a16:creationId xmlns:a16="http://schemas.microsoft.com/office/drawing/2014/main" id="{C77FC203-CF10-F073-ED78-46E4D33AE8AF}"/>
              </a:ext>
            </a:extLst>
          </p:cNvPr>
          <p:cNvSpPr/>
          <p:nvPr/>
        </p:nvSpPr>
        <p:spPr>
          <a:xfrm>
            <a:off x="65088" y="0"/>
            <a:ext cx="3575050" cy="215265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4 is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less than 5  so round down.</a:t>
            </a: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37" name="Text Box 7">
            <a:extLst>
              <a:ext uri="{FF2B5EF4-FFF2-40B4-BE49-F238E27FC236}">
                <a16:creationId xmlns:a16="http://schemas.microsoft.com/office/drawing/2014/main" id="{6C315095-F520-6F2B-AE32-6241AC9A3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7425" y="5232400"/>
            <a:ext cx="2032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112	</a:t>
            </a:r>
            <a:r>
              <a:rPr lang="en-GB" altLang="en-US" sz="2800">
                <a:latin typeface="Calibri" panose="020F0502020204030204" pitchFamily="34" charset="0"/>
              </a:rPr>
              <a:t>→	</a:t>
            </a:r>
            <a:endParaRPr lang="en-GB" altLang="en-US" sz="280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1A9FDE7-2DCC-4D8B-3931-32BBEE73D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7963" y="5232400"/>
            <a:ext cx="8350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110 </a:t>
            </a:r>
            <a:endParaRPr lang="en-GB" altLang="en-US" sz="280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ECEDDFCF-17BD-C45A-2BC0-CA8D8E87A4B1}"/>
              </a:ext>
            </a:extLst>
          </p:cNvPr>
          <p:cNvSpPr/>
          <p:nvPr/>
        </p:nvSpPr>
        <p:spPr>
          <a:xfrm>
            <a:off x="1377950" y="5124450"/>
            <a:ext cx="276225" cy="746125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0" name="Cloud 39">
            <a:extLst>
              <a:ext uri="{FF2B5EF4-FFF2-40B4-BE49-F238E27FC236}">
                <a16:creationId xmlns:a16="http://schemas.microsoft.com/office/drawing/2014/main" id="{234C9D5E-3014-D80A-4EE0-682CF6389F0B}"/>
              </a:ext>
            </a:extLst>
          </p:cNvPr>
          <p:cNvSpPr/>
          <p:nvPr/>
        </p:nvSpPr>
        <p:spPr>
          <a:xfrm>
            <a:off x="-20638" y="-14288"/>
            <a:ext cx="3767138" cy="2152651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2 is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less than 5  so round down.</a:t>
            </a: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23" name="Text Box 7">
            <a:extLst>
              <a:ext uri="{FF2B5EF4-FFF2-40B4-BE49-F238E27FC236}">
                <a16:creationId xmlns:a16="http://schemas.microsoft.com/office/drawing/2014/main" id="{1A6AE408-EA1D-B8B1-3DA1-21C91FFF7E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400" y="3394075"/>
            <a:ext cx="203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169	</a:t>
            </a:r>
            <a:r>
              <a:rPr lang="en-GB" altLang="en-US" sz="2800">
                <a:latin typeface="Calibri" panose="020F0502020204030204" pitchFamily="34" charset="0"/>
              </a:rPr>
              <a:t>→	</a:t>
            </a:r>
            <a:endParaRPr lang="en-GB" altLang="en-US" sz="280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2E19D12-85FC-DA18-3C5A-DF1D167E6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3638" y="3394075"/>
            <a:ext cx="9509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200 </a:t>
            </a:r>
            <a:endParaRPr lang="en-GB" altLang="en-US" sz="2800"/>
          </a:p>
        </p:txBody>
      </p:sp>
      <p:sp>
        <p:nvSpPr>
          <p:cNvPr id="28" name="Text Box 7">
            <a:extLst>
              <a:ext uri="{FF2B5EF4-FFF2-40B4-BE49-F238E27FC236}">
                <a16:creationId xmlns:a16="http://schemas.microsoft.com/office/drawing/2014/main" id="{07790430-EDEF-F0EB-3530-7B054D95D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525" y="4300538"/>
            <a:ext cx="20304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751	</a:t>
            </a:r>
            <a:r>
              <a:rPr lang="en-GB" altLang="en-US" sz="2800">
                <a:latin typeface="Calibri" panose="020F0502020204030204" pitchFamily="34" charset="0"/>
              </a:rPr>
              <a:t>→	</a:t>
            </a:r>
            <a:endParaRPr lang="en-GB" altLang="en-US" sz="280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62C1DC7-D71B-54F7-7BAB-8027F5B94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3475" y="4300538"/>
            <a:ext cx="9509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800 </a:t>
            </a:r>
            <a:endParaRPr lang="en-GB" altLang="en-US" sz="280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E5D0847-A476-171E-70BC-D67CC0B933D8}"/>
              </a:ext>
            </a:extLst>
          </p:cNvPr>
          <p:cNvSpPr/>
          <p:nvPr/>
        </p:nvSpPr>
        <p:spPr>
          <a:xfrm>
            <a:off x="5954713" y="3238500"/>
            <a:ext cx="282575" cy="746125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D4A29A5F-D1E8-9F11-B229-FBBB81D8F906}"/>
              </a:ext>
            </a:extLst>
          </p:cNvPr>
          <p:cNvSpPr/>
          <p:nvPr/>
        </p:nvSpPr>
        <p:spPr>
          <a:xfrm>
            <a:off x="5999163" y="4168775"/>
            <a:ext cx="276225" cy="746125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4" name="Text Box 7">
            <a:extLst>
              <a:ext uri="{FF2B5EF4-FFF2-40B4-BE49-F238E27FC236}">
                <a16:creationId xmlns:a16="http://schemas.microsoft.com/office/drawing/2014/main" id="{AD914753-EF26-3100-664A-7C9CC5EE3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6575" y="5207000"/>
            <a:ext cx="2032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1543	 </a:t>
            </a:r>
            <a:r>
              <a:rPr lang="en-GB" altLang="en-US" sz="2800">
                <a:latin typeface="Calibri" panose="020F0502020204030204" pitchFamily="34" charset="0"/>
              </a:rPr>
              <a:t>→	</a:t>
            </a:r>
            <a:endParaRPr lang="en-GB" altLang="en-US" sz="280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73FFC8F-D6E7-DA7B-F518-6E1C415C7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9350" y="5207000"/>
            <a:ext cx="11128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1500 </a:t>
            </a:r>
            <a:endParaRPr lang="en-GB" altLang="en-US" sz="2800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8C2DB46-0FD0-1D79-8013-7E8115DA385C}"/>
              </a:ext>
            </a:extLst>
          </p:cNvPr>
          <p:cNvSpPr/>
          <p:nvPr/>
        </p:nvSpPr>
        <p:spPr>
          <a:xfrm>
            <a:off x="6054725" y="5086350"/>
            <a:ext cx="276225" cy="744538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68F0B423-8745-8B66-2E07-F82C1B30E2A8}"/>
              </a:ext>
            </a:extLst>
          </p:cNvPr>
          <p:cNvCxnSpPr/>
          <p:nvPr/>
        </p:nvCxnSpPr>
        <p:spPr>
          <a:xfrm>
            <a:off x="4530725" y="3302000"/>
            <a:ext cx="0" cy="2484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Cloud 58">
            <a:extLst>
              <a:ext uri="{FF2B5EF4-FFF2-40B4-BE49-F238E27FC236}">
                <a16:creationId xmlns:a16="http://schemas.microsoft.com/office/drawing/2014/main" id="{C43EBDC9-F916-63C7-E027-2C5590005160}"/>
              </a:ext>
            </a:extLst>
          </p:cNvPr>
          <p:cNvSpPr/>
          <p:nvPr/>
        </p:nvSpPr>
        <p:spPr>
          <a:xfrm>
            <a:off x="5403850" y="0"/>
            <a:ext cx="3373438" cy="215265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6 is not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less than 5  so round up.</a:t>
            </a: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61" name="Cloud 60">
            <a:extLst>
              <a:ext uri="{FF2B5EF4-FFF2-40B4-BE49-F238E27FC236}">
                <a16:creationId xmlns:a16="http://schemas.microsoft.com/office/drawing/2014/main" id="{F7106E19-18F6-70DA-38D5-3F1EF7D1075D}"/>
              </a:ext>
            </a:extLst>
          </p:cNvPr>
          <p:cNvSpPr/>
          <p:nvPr/>
        </p:nvSpPr>
        <p:spPr>
          <a:xfrm>
            <a:off x="5130800" y="12700"/>
            <a:ext cx="3767138" cy="215265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5 is not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less than 5  so round up.</a:t>
            </a: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60" name="Cloud 59">
            <a:extLst>
              <a:ext uri="{FF2B5EF4-FFF2-40B4-BE49-F238E27FC236}">
                <a16:creationId xmlns:a16="http://schemas.microsoft.com/office/drawing/2014/main" id="{D845E995-933B-1518-44B3-E99A2DA73DE2}"/>
              </a:ext>
            </a:extLst>
          </p:cNvPr>
          <p:cNvSpPr/>
          <p:nvPr/>
        </p:nvSpPr>
        <p:spPr>
          <a:xfrm>
            <a:off x="5156200" y="0"/>
            <a:ext cx="3714750" cy="215265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4 is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less than 5  so round down.</a:t>
            </a: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16420" name="Text Box 6">
            <a:extLst>
              <a:ext uri="{FF2B5EF4-FFF2-40B4-BE49-F238E27FC236}">
                <a16:creationId xmlns:a16="http://schemas.microsoft.com/office/drawing/2014/main" id="{2575C1B4-FD31-09A5-FBDF-B3497F166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597150"/>
            <a:ext cx="8683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/>
              <a:t>100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3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4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0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8" dur="80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9" dur="80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80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5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6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2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3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3" dur="80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4" dur="80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80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0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1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5" grpId="0"/>
      <p:bldP spid="29" grpId="0"/>
      <p:bldP spid="30" grpId="0" animBg="1"/>
      <p:bldP spid="32" grpId="0"/>
      <p:bldP spid="33" grpId="0"/>
      <p:bldP spid="34" grpId="0" animBg="1"/>
      <p:bldP spid="35" grpId="0" animBg="1"/>
      <p:bldP spid="36" grpId="0" animBg="1"/>
      <p:bldP spid="37" grpId="0"/>
      <p:bldP spid="38" grpId="0"/>
      <p:bldP spid="39" grpId="0" animBg="1"/>
      <p:bldP spid="40" grpId="0" animBg="1"/>
      <p:bldP spid="23" grpId="0"/>
      <p:bldP spid="24" grpId="0"/>
      <p:bldP spid="28" grpId="0"/>
      <p:bldP spid="41" grpId="0"/>
      <p:bldP spid="42" grpId="0" animBg="1"/>
      <p:bldP spid="43" grpId="0" animBg="1"/>
      <p:bldP spid="44" grpId="0"/>
      <p:bldP spid="45" grpId="0"/>
      <p:bldP spid="46" grpId="0" animBg="1"/>
      <p:bldP spid="59" grpId="0" animBg="1"/>
      <p:bldP spid="61" grpId="0" animBg="1"/>
      <p:bldP spid="60" grpId="0" animBg="1"/>
    </p:bldLst>
  </p:timing>
</p:sld>
</file>

<file path=ppt/theme/theme1.xml><?xml version="1.0" encoding="utf-8"?>
<a:theme xmlns:a="http://schemas.openxmlformats.org/drawingml/2006/main" name="3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2830</TotalTime>
  <Words>2248</Words>
  <Application>Microsoft Office PowerPoint</Application>
  <PresentationFormat>On-screen Show (4:3)</PresentationFormat>
  <Paragraphs>482</Paragraphs>
  <Slides>37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46" baseType="lpstr">
      <vt:lpstr>Comic Sans MS</vt:lpstr>
      <vt:lpstr>Arial</vt:lpstr>
      <vt:lpstr>Tahoma</vt:lpstr>
      <vt:lpstr>Wingdings</vt:lpstr>
      <vt:lpstr>Calibri</vt:lpstr>
      <vt:lpstr>Shruti</vt:lpstr>
      <vt:lpstr>3_Shimmer</vt:lpstr>
      <vt:lpstr>MathType 6.0 Equation</vt:lpstr>
      <vt:lpstr>MathType 5.0 Equation</vt:lpstr>
      <vt:lpstr>Whole Numbers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Units of Length Converting Measurements</vt:lpstr>
      <vt:lpstr> Units of Length Converting Measurements</vt:lpstr>
      <vt:lpstr>PowerPoint Presentation</vt:lpstr>
      <vt:lpstr>Converting Weights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Andrew Moulden</cp:lastModifiedBy>
  <cp:revision>292</cp:revision>
  <dcterms:created xsi:type="dcterms:W3CDTF">2005-04-06T16:52:43Z</dcterms:created>
  <dcterms:modified xsi:type="dcterms:W3CDTF">2026-07-04T19:49:43Z</dcterms:modified>
</cp:coreProperties>
</file>