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98" r:id="rId2"/>
    <p:sldId id="426" r:id="rId3"/>
    <p:sldId id="427" r:id="rId4"/>
    <p:sldId id="429" r:id="rId5"/>
    <p:sldId id="454" r:id="rId6"/>
    <p:sldId id="431" r:id="rId7"/>
    <p:sldId id="441" r:id="rId8"/>
    <p:sldId id="440" r:id="rId9"/>
    <p:sldId id="436" r:id="rId10"/>
    <p:sldId id="437" r:id="rId11"/>
    <p:sldId id="435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80808"/>
    <a:srgbClr val="C0C0C0"/>
    <a:srgbClr val="FFFFCC"/>
    <a:srgbClr val="00FFFF"/>
    <a:srgbClr val="3333FF"/>
    <a:srgbClr val="FF000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8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6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95AFA80-0A46-B726-3B47-41815585FE8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D2F73C3-CC90-222A-7EF2-644A2418C0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D8664B7-A4EB-47F4-A777-AB8DA34B088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3499D2F5-06BD-F4CF-3A19-6C1C7B43192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FBB69E3E-2847-3953-6130-9342CC4D460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0C287A91-B046-800F-4BDD-F3C7389D9A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36E4354F-E2D0-4FF3-8F2E-E5F8BEA8AA0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CCBB072-F83C-4B52-FB82-902B93269E34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43FFE6B7-B839-55AD-DBC6-88EA3A01C1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823E07B6-A0F2-6423-3AE1-CB6B4559349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4C976B7A-A7AA-119D-5C9E-4A20B918BF2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C2BE78A8-0B2F-0B1E-8293-36DA8A435DC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C185B1CB-9D74-3317-CD13-1841CD07515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C7A368F7-1CB2-375E-2691-A5D60129638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92094BC5-9324-6205-B951-F1A9147E9C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0D1B80F2-2878-DF62-9B7A-7865D2C76D2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4C868EBD-FFD9-911C-7BAE-89DA47C2F8F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CBFAD80F-6B4B-E458-2FF1-B23CBE0A77C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9AA51D25-D215-314D-9D25-96CF031178C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D1E008CC-ADBD-CC68-72F2-9FA0924ED17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683C50E9-AED9-A551-E136-042875AD10D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E6B364D8-CE02-970C-5545-DC1D9A30487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E7FEC-DA40-4719-8FB3-5E0F7441FE5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9C745977-9C15-90CB-BC0F-1650EFFB02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BEE07EBF-C549-58BC-B6CB-4987EEED3E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18FC19D4-B9F5-46A6-9EDA-55E9E1C1A4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7034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991D26B4-19DE-B240-290E-FB6FC2CCB1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95A4C-C01D-4088-90EE-33B6F4AE57D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901F859-9541-9162-200E-5F4DF340A7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3D89704-41F7-04A7-24BF-22F8495E8B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309AF7-DE24-4643-BC3C-59177DD3D9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316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BDFA79CA-D607-07A7-856F-9832E9BFE2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21CB9-0180-44D0-B7E7-014F9F9565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CBF65FC0-E270-F2BF-CBCB-86A1E9EB6E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7C8EE773-5160-3AFE-5F05-940CDEFE93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7E3169-1BC5-45D9-831A-7FFDC27C96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45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1DF0ED2C-DF18-828B-3B4B-5F86CA42E9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51A5F-626A-4C76-BC1B-EBF96988CF2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37EFEB3B-72B5-A468-EF98-2BDA413910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4A64268D-A1B3-D408-4E07-4B92E6D224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7D4B56-F642-4584-9692-D550CA0216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0629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059D94D-5D46-BC99-B656-3C528DBC72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753D2-79A2-4AA8-9DC2-82C1D1C0852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39E4070-5FC4-132F-2B40-38A43FC7C8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C1AE4CE9-4380-55A6-6D26-1F2AD9D787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B6EF29-5229-4821-BE5F-D66DF190FF7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6950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014957E0-4D6E-573A-4BD6-C64876B33A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E1615-0626-421C-8613-AC73040FEB9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8172F249-2526-3C55-DD32-CF8B26A758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3A1E3DD4-7C47-11EE-BE64-6150F6D1E4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0AED19-5D90-4BB8-A0CA-E12AA164BE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6070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3A4DBE6D-9FE4-6E4F-57E7-2C56925E92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C275F-CBA0-46BE-B647-E7C1AAF7324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D8065D6E-7C72-7BCC-55E0-9546709953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FA22B48C-9916-10A2-5555-A497CA675B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C6E297-EB31-44B6-BCDC-907244BB182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5415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9A043A9E-E960-1F85-2F47-A7BBC5BD0F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3A5C5-8488-4037-B68B-BD04F9C13D0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D9289742-EA98-833F-6B2A-4C047E1632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F4A884F9-EDF6-66CD-4C97-26C37C26D9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1DC946-8AE4-43BA-8039-674E6FCBD9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375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7C3540-C166-0DDA-9954-B318703CA85A}"/>
              </a:ext>
            </a:extLst>
          </p:cNvPr>
          <p:cNvSpPr txBox="1"/>
          <p:nvPr userDrawn="1"/>
        </p:nvSpPr>
        <p:spPr>
          <a:xfrm>
            <a:off x="187325" y="1528763"/>
            <a:ext cx="619125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rgbClr val="FFFF00"/>
                </a:solidFill>
                <a:cs typeface="Arial" charset="0"/>
              </a:rPr>
              <a:t>NUM</a:t>
            </a:r>
            <a:endParaRPr lang="en-GB" sz="10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179CF57B-DF08-54BF-16DB-9287F9FFBE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1FD9A-D9A2-48CC-9441-78D894C9E21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922098EC-E774-3297-CB6F-8C2495F8F3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F918FEEB-D2BD-2BE3-1DD4-DF1431ED0A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00F3F-73E8-41CF-B712-ED0F677394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96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8598F41B-E2DB-B692-3783-D20E19A51E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D86BB-43DF-42C7-8181-58D4B6212D8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3D820D0D-6AF3-029E-3983-996DA326A7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E3094EC3-56AE-409C-D423-C557E8056B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418952-9892-48DD-B62F-D7D4E94618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53445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55B460FD-B932-8917-04DC-07E3CF4659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22E96-918D-4860-BD20-438B1C8E113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26884E07-A2B0-E78A-CE2F-3ABC9A97F1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22879E9B-084C-B350-CC94-4B172DFB61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55DB18-E724-43A2-97A5-2EDA3B7BAF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1383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ED7E5470-AFE5-4943-206C-B4AE6032ABC5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C0F05898-395A-3981-357C-06E0B8737A9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76747BC1-EB43-B19B-324E-69F06E21BB2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5130" name="Group 5">
              <a:extLst>
                <a:ext uri="{FF2B5EF4-FFF2-40B4-BE49-F238E27FC236}">
                  <a16:creationId xmlns:a16="http://schemas.microsoft.com/office/drawing/2014/main" id="{0BB52B2B-20D5-1E3D-1022-5967992CD02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F20E1FA4-3737-DFE0-C591-8A2925B22FA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2C48124F-37CE-D3CB-AE21-FD665756E94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C84FA75C-1F1E-87A2-4AF4-35B601C38CB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F3537AF1-D90E-6E0A-DAF3-E023CC0AB35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F42A78DF-0414-758B-43C9-7A72830995F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AF1AA9CA-9519-F375-AC97-2BCF06D5CB5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12ED406E-F0EF-D89E-D58C-2B9C95B7FCE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A1E908E9-6DE8-4E3E-AB6C-731CD38581F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F3153747-6151-B77E-3DEB-B597D6E96E9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6DD55226-9D2E-805D-5961-6E7DCF37BD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5436CAA3-B41F-B2E9-15B8-27F03CD4AF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717E26BF-0227-3B8F-6CBA-F75D6837F50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429C55CF-F96A-4EE8-84B9-2B1BC077A7B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08EC0A68-8DF1-D66C-FFAC-6D5E8834808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5F0E2BE6-3C17-127B-F7D0-F8B6D355CBD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179B1FD-DFA8-4CCD-A397-29B62FA689D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47" r:id="rId1"/>
    <p:sldLayoutId id="2147484138" r:id="rId2"/>
    <p:sldLayoutId id="2147484139" r:id="rId3"/>
    <p:sldLayoutId id="2147484140" r:id="rId4"/>
    <p:sldLayoutId id="2147484141" r:id="rId5"/>
    <p:sldLayoutId id="2147484142" r:id="rId6"/>
    <p:sldLayoutId id="2147484148" r:id="rId7"/>
    <p:sldLayoutId id="2147484143" r:id="rId8"/>
    <p:sldLayoutId id="2147484144" r:id="rId9"/>
    <p:sldLayoutId id="2147484145" r:id="rId10"/>
    <p:sldLayoutId id="2147484146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athsrevision.com/index_files/Maths/Presentations/S2_Presentations/S2_Level_F_Probability_Practice.xls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>
            <a:extLst>
              <a:ext uri="{FF2B5EF4-FFF2-40B4-BE49-F238E27FC236}">
                <a16:creationId xmlns:a16="http://schemas.microsoft.com/office/drawing/2014/main" id="{B7573265-936B-EF7F-A60E-B00022944C5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0E417DA-E79D-425B-93E8-500A5E732E7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Rectangle 19">
            <a:extLst>
              <a:ext uri="{FF2B5EF4-FFF2-40B4-BE49-F238E27FC236}">
                <a16:creationId xmlns:a16="http://schemas.microsoft.com/office/drawing/2014/main" id="{B480BFAE-1C88-3A4C-24F9-1C2B44E495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295A572D-DA26-C3E6-B17C-541D7136183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73250" y="46990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Probability</a:t>
            </a:r>
          </a:p>
        </p:txBody>
      </p:sp>
      <p:pic>
        <p:nvPicPr>
          <p:cNvPr id="8197" name="Picture 9" descr="scottishflag">
            <a:extLst>
              <a:ext uri="{FF2B5EF4-FFF2-40B4-BE49-F238E27FC236}">
                <a16:creationId xmlns:a16="http://schemas.microsoft.com/office/drawing/2014/main" id="{A4AB906E-A2E9-208C-4AA9-62521739CB9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 Box 10">
            <a:extLst>
              <a:ext uri="{FF2B5EF4-FFF2-40B4-BE49-F238E27FC236}">
                <a16:creationId xmlns:a16="http://schemas.microsoft.com/office/drawing/2014/main" id="{63FED4F5-A505-0118-D94D-98A2C3BCE2B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8199" name="Picture 11" descr="Office Objects 0572">
            <a:extLst>
              <a:ext uri="{FF2B5EF4-FFF2-40B4-BE49-F238E27FC236}">
                <a16:creationId xmlns:a16="http://schemas.microsoft.com/office/drawing/2014/main" id="{824DA490-9E2D-7AD9-9299-44288A46C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14">
            <a:extLst>
              <a:ext uri="{FF2B5EF4-FFF2-40B4-BE49-F238E27FC236}">
                <a16:creationId xmlns:a16="http://schemas.microsoft.com/office/drawing/2014/main" id="{475D1CFA-393C-157A-F4D2-6A1F3C547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488" y="2393950"/>
            <a:ext cx="45339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Probability in Ratio Form</a:t>
            </a:r>
          </a:p>
        </p:txBody>
      </p:sp>
      <p:sp>
        <p:nvSpPr>
          <p:cNvPr id="8201" name="AutoShape 1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740E7DFB-3B11-829C-1915-347E83500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9225" y="2454275"/>
            <a:ext cx="487363" cy="401638"/>
          </a:xfrm>
          <a:prstGeom prst="actionButtonForwardNex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2" name="Text Box 23">
            <a:extLst>
              <a:ext uri="{FF2B5EF4-FFF2-40B4-BE49-F238E27FC236}">
                <a16:creationId xmlns:a16="http://schemas.microsoft.com/office/drawing/2014/main" id="{FC37A7F6-7125-71C4-F7DD-3664AC3F7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488" y="3895725"/>
            <a:ext cx="5681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Independent Events (Extension)</a:t>
            </a:r>
          </a:p>
        </p:txBody>
      </p:sp>
      <p:sp>
        <p:nvSpPr>
          <p:cNvPr id="8203" name="AutoShape 2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7B057B0-8B49-E0BA-2A58-9A84A6CBE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638" y="3959225"/>
            <a:ext cx="500062" cy="392113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4" name="Text Box 25">
            <a:extLst>
              <a:ext uri="{FF2B5EF4-FFF2-40B4-BE49-F238E27FC236}">
                <a16:creationId xmlns:a16="http://schemas.microsoft.com/office/drawing/2014/main" id="{715A5D54-3C52-BB3A-58AC-04401A42D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488" y="3144838"/>
            <a:ext cx="50673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Probability in Fraction Form</a:t>
            </a:r>
          </a:p>
        </p:txBody>
      </p:sp>
      <p:sp>
        <p:nvSpPr>
          <p:cNvPr id="8205" name="AutoShape 26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51D82129-EE45-AAD7-4023-3F942D986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9225" y="3217863"/>
            <a:ext cx="488950" cy="379412"/>
          </a:xfrm>
          <a:prstGeom prst="actionButtonForwardNex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6" name="Text Box 27">
            <a:extLst>
              <a:ext uri="{FF2B5EF4-FFF2-40B4-BE49-F238E27FC236}">
                <a16:creationId xmlns:a16="http://schemas.microsoft.com/office/drawing/2014/main" id="{FDEAD61F-1C07-4841-0D2B-E1401D54B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488" y="4646613"/>
            <a:ext cx="5346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Dependent Events (Extension)</a:t>
            </a:r>
          </a:p>
        </p:txBody>
      </p:sp>
      <p:sp>
        <p:nvSpPr>
          <p:cNvPr id="8207" name="AutoShape 28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BA7A7B9-BB0E-CED2-9C6A-DB650247F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638" y="4713288"/>
            <a:ext cx="500062" cy="390525"/>
          </a:xfrm>
          <a:prstGeom prst="actionButtonForwardNex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DFAFF03D-BC48-5293-8304-45BA3A83884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1CEB5DE-B07F-4A30-B3B7-0452F6DFED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546B0505-F418-B5B0-65D9-392DE38C9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102" name="Picture 2" descr="scottishflag">
            <a:extLst>
              <a:ext uri="{FF2B5EF4-FFF2-40B4-BE49-F238E27FC236}">
                <a16:creationId xmlns:a16="http://schemas.microsoft.com/office/drawing/2014/main" id="{5103773A-48FE-3BCF-A8E4-35D349176E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3">
            <a:extLst>
              <a:ext uri="{FF2B5EF4-FFF2-40B4-BE49-F238E27FC236}">
                <a16:creationId xmlns:a16="http://schemas.microsoft.com/office/drawing/2014/main" id="{0D9BEAC0-820D-4BC7-DC80-C1FC005A6D6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04" name="Picture 4" descr="Office Objects 0572">
            <a:extLst>
              <a:ext uri="{FF2B5EF4-FFF2-40B4-BE49-F238E27FC236}">
                <a16:creationId xmlns:a16="http://schemas.microsoft.com/office/drawing/2014/main" id="{F7677A9E-35CE-04C5-D47C-943A759BC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4288" name="Rectangle 32">
            <a:extLst>
              <a:ext uri="{FF2B5EF4-FFF2-40B4-BE49-F238E27FC236}">
                <a16:creationId xmlns:a16="http://schemas.microsoft.com/office/drawing/2014/main" id="{02597EC4-59CD-228B-3409-3EC419D5F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Probability</a:t>
            </a:r>
          </a:p>
        </p:txBody>
      </p:sp>
      <p:sp>
        <p:nvSpPr>
          <p:cNvPr id="4106" name="Text Box 33">
            <a:extLst>
              <a:ext uri="{FF2B5EF4-FFF2-40B4-BE49-F238E27FC236}">
                <a16:creationId xmlns:a16="http://schemas.microsoft.com/office/drawing/2014/main" id="{25B4150D-617B-A508-3F04-047D9B8DF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9713" y="1373188"/>
            <a:ext cx="334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Calculating Probability</a:t>
            </a:r>
          </a:p>
        </p:txBody>
      </p:sp>
      <p:sp>
        <p:nvSpPr>
          <p:cNvPr id="4107" name="Text Box 34">
            <a:extLst>
              <a:ext uri="{FF2B5EF4-FFF2-40B4-BE49-F238E27FC236}">
                <a16:creationId xmlns:a16="http://schemas.microsoft.com/office/drawing/2014/main" id="{35F0699E-8429-D738-7DE9-F8EF40D62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275" y="2036763"/>
            <a:ext cx="6135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A boy tossed a coin.</a:t>
            </a:r>
          </a:p>
          <a:p>
            <a:pPr eaLnBrk="1" hangingPunct="1"/>
            <a:r>
              <a:rPr lang="en-GB" altLang="en-US"/>
              <a:t>	    What is the probability that it is heads.</a:t>
            </a:r>
            <a:endParaRPr lang="en-GB" altLang="en-US" u="sng"/>
          </a:p>
        </p:txBody>
      </p:sp>
      <p:graphicFrame>
        <p:nvGraphicFramePr>
          <p:cNvPr id="224291" name="Object 35">
            <a:extLst>
              <a:ext uri="{FF2B5EF4-FFF2-40B4-BE49-F238E27FC236}">
                <a16:creationId xmlns:a16="http://schemas.microsoft.com/office/drawing/2014/main" id="{D8ACE7E5-D18A-A205-B328-51629BC8C0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2738" y="2700338"/>
          <a:ext cx="1730375" cy="1103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647640" progId="Equation.DSMT4">
                  <p:embed/>
                </p:oleObj>
              </mc:Choice>
              <mc:Fallback>
                <p:oleObj name="Equation" r:id="rId4" imgW="1015920" imgH="64764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2738" y="2700338"/>
                        <a:ext cx="1730375" cy="1103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92" name="Text Box 36">
            <a:extLst>
              <a:ext uri="{FF2B5EF4-FFF2-40B4-BE49-F238E27FC236}">
                <a16:creationId xmlns:a16="http://schemas.microsoft.com/office/drawing/2014/main" id="{45B97C76-5C6E-05DA-C9CB-A92FCA1DC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275" y="4071938"/>
            <a:ext cx="68024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There are 3 red and 4 green balls in a bag. </a:t>
            </a:r>
          </a:p>
          <a:p>
            <a:pPr eaLnBrk="1" hangingPunct="1"/>
            <a:r>
              <a:rPr lang="en-GB" altLang="en-US"/>
              <a:t>	    What is the probability a green ball is picked.</a:t>
            </a:r>
            <a:endParaRPr lang="en-GB" altLang="en-US" u="sng"/>
          </a:p>
        </p:txBody>
      </p:sp>
      <p:graphicFrame>
        <p:nvGraphicFramePr>
          <p:cNvPr id="224293" name="Object 37">
            <a:extLst>
              <a:ext uri="{FF2B5EF4-FFF2-40B4-BE49-F238E27FC236}">
                <a16:creationId xmlns:a16="http://schemas.microsoft.com/office/drawing/2014/main" id="{1997FCB7-4AC9-A679-F9CF-4ADCCF35B1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5675" y="4886325"/>
          <a:ext cx="2982913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52480" imgH="647640" progId="Equation.DSMT4">
                  <p:embed/>
                </p:oleObj>
              </mc:Choice>
              <mc:Fallback>
                <p:oleObj name="Equation" r:id="rId6" imgW="1752480" imgH="64764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675" y="4886325"/>
                        <a:ext cx="2982913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24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24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24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C48BE712-8E6B-2261-754C-11C2091EE1D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10899B-1424-4341-979A-B0EE8482AC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7844F716-F66F-FB3B-811E-EF2087E2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FAB94FA3-B639-EDC2-4DBC-60159D414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1" name="Text Box 3">
            <a:extLst>
              <a:ext uri="{FF2B5EF4-FFF2-40B4-BE49-F238E27FC236}">
                <a16:creationId xmlns:a16="http://schemas.microsoft.com/office/drawing/2014/main" id="{A36A52DD-36D2-EC81-52AC-A91CE9690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1 </a:t>
            </a:r>
          </a:p>
          <a:p>
            <a:pPr algn="ctr" eaLnBrk="1" hangingPunct="1"/>
            <a:endParaRPr lang="en-GB" altLang="en-US" sz="4000">
              <a:solidFill>
                <a:srgbClr val="FFFF00"/>
              </a:solidFill>
            </a:endParaRPr>
          </a:p>
          <a:p>
            <a:pPr algn="ctr" eaLnBrk="1" hangingPunct="1"/>
            <a:r>
              <a:rPr lang="en-GB" altLang="en-US" sz="4000"/>
              <a:t>Ch12 (page 99)</a:t>
            </a:r>
          </a:p>
        </p:txBody>
      </p:sp>
      <p:pic>
        <p:nvPicPr>
          <p:cNvPr id="14342" name="Picture 4" descr="ag00463_">
            <a:extLst>
              <a:ext uri="{FF2B5EF4-FFF2-40B4-BE49-F238E27FC236}">
                <a16:creationId xmlns:a16="http://schemas.microsoft.com/office/drawing/2014/main" id="{1151B7C2-3010-91C9-8429-88D054A48E9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 descr="scottishflag">
            <a:extLst>
              <a:ext uri="{FF2B5EF4-FFF2-40B4-BE49-F238E27FC236}">
                <a16:creationId xmlns:a16="http://schemas.microsoft.com/office/drawing/2014/main" id="{68544973-38DD-E399-2E0D-BDFF5D59C24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6" descr="Office Objects 0572">
            <a:extLst>
              <a:ext uri="{FF2B5EF4-FFF2-40B4-BE49-F238E27FC236}">
                <a16:creationId xmlns:a16="http://schemas.microsoft.com/office/drawing/2014/main" id="{C3F9C7A7-A80C-1F8D-5178-DF0D22164B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Text Box 7">
            <a:extLst>
              <a:ext uri="{FF2B5EF4-FFF2-40B4-BE49-F238E27FC236}">
                <a16:creationId xmlns:a16="http://schemas.microsoft.com/office/drawing/2014/main" id="{30CED7DD-B781-FA00-147E-00504C4B0BB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41CB0196-A385-C0AB-8F78-400B2E9BB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Probability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C1D9E951-FCC7-8C00-1C72-ACDEEAE2A83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4" name="Cloud 13">
              <a:extLst>
                <a:ext uri="{FF2B5EF4-FFF2-40B4-BE49-F238E27FC236}">
                  <a16:creationId xmlns:a16="http://schemas.microsoft.com/office/drawing/2014/main" id="{BCC89613-B960-B094-552A-B72B1EBF7D07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5" name="Picture 14" descr="TICK.jpg">
              <a:extLst>
                <a:ext uri="{FF2B5EF4-FFF2-40B4-BE49-F238E27FC236}">
                  <a16:creationId xmlns:a16="http://schemas.microsoft.com/office/drawing/2014/main" id="{2E1513AA-FC71-5A0E-4CB1-31CA3E6F4E77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6" name="Rounded Rectangle 15">
            <a:hlinkClick r:id="rId6"/>
            <a:extLst>
              <a:ext uri="{FF2B5EF4-FFF2-40B4-BE49-F238E27FC236}">
                <a16:creationId xmlns:a16="http://schemas.microsoft.com/office/drawing/2014/main" id="{CAD02C04-29C9-CA5A-2200-88CEE24923D1}"/>
              </a:ext>
            </a:extLst>
          </p:cNvPr>
          <p:cNvSpPr/>
          <p:nvPr/>
        </p:nvSpPr>
        <p:spPr>
          <a:xfrm>
            <a:off x="3657600" y="5049838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9A628C40-C1B7-DA97-065F-2A5E4AEA4C2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E3455FD-6686-4FF7-99A6-F9C09E3DF6C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DD15C9ED-9392-A8DF-D29D-21DF1C541A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29378" name="Rectangle 2">
            <a:extLst>
              <a:ext uri="{FF2B5EF4-FFF2-40B4-BE49-F238E27FC236}">
                <a16:creationId xmlns:a16="http://schemas.microsoft.com/office/drawing/2014/main" id="{46B47A49-141F-C202-560A-6037A091797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14513" y="374650"/>
            <a:ext cx="550068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49321081-9F7F-9006-5B23-815215F6221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4">
            <a:extLst>
              <a:ext uri="{FF2B5EF4-FFF2-40B4-BE49-F238E27FC236}">
                <a16:creationId xmlns:a16="http://schemas.microsoft.com/office/drawing/2014/main" id="{7D08032B-6992-7964-D926-5826C1CEA9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7425" y="2192338"/>
          <a:ext cx="7351713" cy="319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524200" imgH="2400120" progId="Equation.DSMT4">
                  <p:embed/>
                </p:oleObj>
              </mc:Choice>
              <mc:Fallback>
                <p:oleObj name="Equation" r:id="rId3" imgW="5524200" imgH="2400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2192338"/>
                        <a:ext cx="7351713" cy="319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5">
            <a:extLst>
              <a:ext uri="{FF2B5EF4-FFF2-40B4-BE49-F238E27FC236}">
                <a16:creationId xmlns:a16="http://schemas.microsoft.com/office/drawing/2014/main" id="{A712DB4F-9A28-161B-7FCE-F1D25456E5E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pSp>
        <p:nvGrpSpPr>
          <p:cNvPr id="1032" name="Group 6">
            <a:extLst>
              <a:ext uri="{FF2B5EF4-FFF2-40B4-BE49-F238E27FC236}">
                <a16:creationId xmlns:a16="http://schemas.microsoft.com/office/drawing/2014/main" id="{65B978AD-1DD5-C75B-AA27-E79145A7FDF5}"/>
              </a:ext>
            </a:extLst>
          </p:cNvPr>
          <p:cNvGrpSpPr>
            <a:grpSpLocks/>
          </p:cNvGrpSpPr>
          <p:nvPr/>
        </p:nvGrpSpPr>
        <p:grpSpPr bwMode="auto">
          <a:xfrm>
            <a:off x="4656138" y="2903538"/>
            <a:ext cx="1266825" cy="1208087"/>
            <a:chOff x="2933" y="1829"/>
            <a:chExt cx="798" cy="761"/>
          </a:xfrm>
        </p:grpSpPr>
        <p:sp>
          <p:nvSpPr>
            <p:cNvPr id="1034" name="AutoShape 7">
              <a:extLst>
                <a:ext uri="{FF2B5EF4-FFF2-40B4-BE49-F238E27FC236}">
                  <a16:creationId xmlns:a16="http://schemas.microsoft.com/office/drawing/2014/main" id="{B8396DA3-07EF-E024-66C4-DB881F38949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842251">
              <a:off x="2933" y="1939"/>
              <a:ext cx="774" cy="651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5" name="Text Box 8">
              <a:extLst>
                <a:ext uri="{FF2B5EF4-FFF2-40B4-BE49-F238E27FC236}">
                  <a16:creationId xmlns:a16="http://schemas.microsoft.com/office/drawing/2014/main" id="{26C91591-3AB0-DF37-A515-82AC6CB54D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4" y="2017"/>
              <a:ext cx="3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800">
                  <a:solidFill>
                    <a:srgbClr val="000000"/>
                  </a:solidFill>
                  <a:latin typeface="Arial" panose="020B0604020202020204" pitchFamily="34" charset="0"/>
                </a:rPr>
                <a:t>55</a:t>
              </a:r>
              <a:r>
                <a:rPr lang="en-GB" altLang="en-US" sz="1800" baseline="60000">
                  <a:solidFill>
                    <a:srgbClr val="000000"/>
                  </a:solidFill>
                  <a:latin typeface="Arial" panose="020B0604020202020204" pitchFamily="34" charset="0"/>
                </a:rPr>
                <a:t>o</a:t>
              </a:r>
              <a:endParaRPr lang="en-GB" altLang="en-US" sz="1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36" name="Text Box 9">
              <a:extLst>
                <a:ext uri="{FF2B5EF4-FFF2-40B4-BE49-F238E27FC236}">
                  <a16:creationId xmlns:a16="http://schemas.microsoft.com/office/drawing/2014/main" id="{97DC426B-DDF5-C290-A40C-BF7774BE8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" y="2086"/>
              <a:ext cx="25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800">
                  <a:solidFill>
                    <a:srgbClr val="000000"/>
                  </a:solidFill>
                </a:rPr>
                <a:t>x</a:t>
              </a:r>
              <a:r>
                <a:rPr lang="en-GB" altLang="en-US" sz="1800" baseline="60000">
                  <a:solidFill>
                    <a:srgbClr val="000000"/>
                  </a:solidFill>
                </a:rPr>
                <a:t>o</a:t>
              </a:r>
              <a:endParaRPr lang="en-GB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037" name="Text Box 10">
              <a:extLst>
                <a:ext uri="{FF2B5EF4-FFF2-40B4-BE49-F238E27FC236}">
                  <a16:creationId xmlns:a16="http://schemas.microsoft.com/office/drawing/2014/main" id="{027F0EC2-7CF8-E8B5-A7A0-A5842F4F9F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2017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38" name="Text Box 11">
              <a:extLst>
                <a:ext uri="{FF2B5EF4-FFF2-40B4-BE49-F238E27FC236}">
                  <a16:creationId xmlns:a16="http://schemas.microsoft.com/office/drawing/2014/main" id="{87A998C1-A805-16C6-5583-EEB43E1A00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4" y="1829"/>
              <a:ext cx="3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800">
                  <a:solidFill>
                    <a:srgbClr val="000000"/>
                  </a:solidFill>
                  <a:latin typeface="Arial" panose="020B0604020202020204" pitchFamily="34" charset="0"/>
                </a:rPr>
                <a:t>47</a:t>
              </a:r>
              <a:r>
                <a:rPr lang="en-GB" altLang="en-US" sz="1800" baseline="60000">
                  <a:solidFill>
                    <a:srgbClr val="000000"/>
                  </a:solidFill>
                  <a:latin typeface="Arial" panose="020B0604020202020204" pitchFamily="34" charset="0"/>
                </a:rPr>
                <a:t>o</a:t>
              </a:r>
              <a:endParaRPr lang="en-GB" altLang="en-US" sz="18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033" name="Picture 4" descr="Office Objects 0572">
            <a:extLst>
              <a:ext uri="{FF2B5EF4-FFF2-40B4-BE49-F238E27FC236}">
                <a16:creationId xmlns:a16="http://schemas.microsoft.com/office/drawing/2014/main" id="{F314550C-2966-3C3D-F9B6-88457AD2F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47480F66-C4EA-18A0-9AFF-3DD3A81DBC7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4E82B16-36FB-477F-B613-5B65346F16B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CA6271F7-B5B8-83AC-3BDF-97C81A709D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9220" name="Picture 3" descr="scottishflag">
            <a:extLst>
              <a:ext uri="{FF2B5EF4-FFF2-40B4-BE49-F238E27FC236}">
                <a16:creationId xmlns:a16="http://schemas.microsoft.com/office/drawing/2014/main" id="{EBED4A80-56D5-5862-2DF0-779FAEE4E7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4" descr="Office Objects 0572">
            <a:extLst>
              <a:ext uri="{FF2B5EF4-FFF2-40B4-BE49-F238E27FC236}">
                <a16:creationId xmlns:a16="http://schemas.microsoft.com/office/drawing/2014/main" id="{FF365717-3B1C-369A-A4EE-81ECB8067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0405" name="Rectangle 5">
            <a:extLst>
              <a:ext uri="{FF2B5EF4-FFF2-40B4-BE49-F238E27FC236}">
                <a16:creationId xmlns:a16="http://schemas.microsoft.com/office/drawing/2014/main" id="{88B22A75-7D17-F6A4-2AF7-F0FA1B415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30406" name="Rectangle 6">
            <a:extLst>
              <a:ext uri="{FF2B5EF4-FFF2-40B4-BE49-F238E27FC236}">
                <a16:creationId xmlns:a16="http://schemas.microsoft.com/office/drawing/2014/main" id="{D7B12B66-09BB-AE18-0A72-C1775ED16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30407" name="Text Box 7">
            <a:extLst>
              <a:ext uri="{FF2B5EF4-FFF2-40B4-BE49-F238E27FC236}">
                <a16:creationId xmlns:a16="http://schemas.microsoft.com/office/drawing/2014/main" id="{F4F5B6B7-9C80-E62B-31DE-EDB0CAABC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0" y="3025775"/>
            <a:ext cx="422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</a:t>
            </a:r>
          </a:p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    probability.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9225" name="Line 8">
            <a:extLst>
              <a:ext uri="{FF2B5EF4-FFF2-40B4-BE49-F238E27FC236}">
                <a16:creationId xmlns:a16="http://schemas.microsoft.com/office/drawing/2014/main" id="{CB796489-FE06-72B9-D5CF-9F43C36BC0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0409" name="Rectangle 9">
            <a:extLst>
              <a:ext uri="{FF2B5EF4-FFF2-40B4-BE49-F238E27FC236}">
                <a16:creationId xmlns:a16="http://schemas.microsoft.com/office/drawing/2014/main" id="{F21055B8-0A73-4EC5-7F03-A550B2993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how to calculate probability in ratio form.</a:t>
            </a:r>
          </a:p>
        </p:txBody>
      </p:sp>
      <p:sp>
        <p:nvSpPr>
          <p:cNvPr id="230410" name="Rectangle 10">
            <a:extLst>
              <a:ext uri="{FF2B5EF4-FFF2-40B4-BE49-F238E27FC236}">
                <a16:creationId xmlns:a16="http://schemas.microsoft.com/office/drawing/2014/main" id="{365C2903-D26B-26BC-9173-41E4B90A4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738" y="3741738"/>
            <a:ext cx="32035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the probability of an event happening.</a:t>
            </a:r>
          </a:p>
        </p:txBody>
      </p:sp>
      <p:sp>
        <p:nvSpPr>
          <p:cNvPr id="9228" name="Text Box 11">
            <a:extLst>
              <a:ext uri="{FF2B5EF4-FFF2-40B4-BE49-F238E27FC236}">
                <a16:creationId xmlns:a16="http://schemas.microsoft.com/office/drawing/2014/main" id="{95192F8B-D62F-F87E-50CF-1B90354940D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30413" name="Rectangle 13">
            <a:extLst>
              <a:ext uri="{FF2B5EF4-FFF2-40B4-BE49-F238E27FC236}">
                <a16:creationId xmlns:a16="http://schemas.microsoft.com/office/drawing/2014/main" id="{31BF5A4F-2B62-694D-630F-44E7536DA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Probability</a:t>
            </a:r>
          </a:p>
        </p:txBody>
      </p:sp>
      <p:sp>
        <p:nvSpPr>
          <p:cNvPr id="230415" name="Rectangle 15">
            <a:extLst>
              <a:ext uri="{FF2B5EF4-FFF2-40B4-BE49-F238E27FC236}">
                <a16:creationId xmlns:a16="http://schemas.microsoft.com/office/drawing/2014/main" id="{BF1855A8-B994-C645-A609-09FB793AA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5438" y="4806950"/>
            <a:ext cx="31940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3.	Write in ratio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0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0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0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0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7" grpId="0"/>
      <p:bldP spid="230409" grpId="0"/>
      <p:bldP spid="230410" grpId="0"/>
      <p:bldP spid="2304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18">
            <a:extLst>
              <a:ext uri="{FF2B5EF4-FFF2-40B4-BE49-F238E27FC236}">
                <a16:creationId xmlns:a16="http://schemas.microsoft.com/office/drawing/2014/main" id="{3A48CD08-5596-9562-7FA2-A63B7AE43AC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03F8193-85FD-4E62-B202-C88629466E3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4" name="Rectangle 19">
            <a:extLst>
              <a:ext uri="{FF2B5EF4-FFF2-40B4-BE49-F238E27FC236}">
                <a16:creationId xmlns:a16="http://schemas.microsoft.com/office/drawing/2014/main" id="{EE565193-444A-5CDF-97E9-48EBF1C647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0244" name="Picture 3" descr="scottishflag">
            <a:extLst>
              <a:ext uri="{FF2B5EF4-FFF2-40B4-BE49-F238E27FC236}">
                <a16:creationId xmlns:a16="http://schemas.microsoft.com/office/drawing/2014/main" id="{FB04892F-1D66-F565-B370-2DFAC8A4E80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4" descr="Office Objects 0572">
            <a:extLst>
              <a:ext uri="{FF2B5EF4-FFF2-40B4-BE49-F238E27FC236}">
                <a16:creationId xmlns:a16="http://schemas.microsoft.com/office/drawing/2014/main" id="{A37FB4DF-561B-3CAD-B46E-08C074221C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5">
            <a:extLst>
              <a:ext uri="{FF2B5EF4-FFF2-40B4-BE49-F238E27FC236}">
                <a16:creationId xmlns:a16="http://schemas.microsoft.com/office/drawing/2014/main" id="{B6A2B8C8-AF47-73BF-F4F3-008222C7141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pSp>
        <p:nvGrpSpPr>
          <p:cNvPr id="10247" name="Group 6">
            <a:extLst>
              <a:ext uri="{FF2B5EF4-FFF2-40B4-BE49-F238E27FC236}">
                <a16:creationId xmlns:a16="http://schemas.microsoft.com/office/drawing/2014/main" id="{BA25B952-B404-3D9E-346F-B4114F0F17D5}"/>
              </a:ext>
            </a:extLst>
          </p:cNvPr>
          <p:cNvGrpSpPr>
            <a:grpSpLocks/>
          </p:cNvGrpSpPr>
          <p:nvPr/>
        </p:nvGrpSpPr>
        <p:grpSpPr bwMode="auto">
          <a:xfrm>
            <a:off x="1365250" y="2573338"/>
            <a:ext cx="7518400" cy="855662"/>
            <a:chOff x="676" y="1629"/>
            <a:chExt cx="4736" cy="539"/>
          </a:xfrm>
        </p:grpSpPr>
        <p:sp>
          <p:nvSpPr>
            <p:cNvPr id="10261" name="Line 7">
              <a:extLst>
                <a:ext uri="{FF2B5EF4-FFF2-40B4-BE49-F238E27FC236}">
                  <a16:creationId xmlns:a16="http://schemas.microsoft.com/office/drawing/2014/main" id="{8F87BA30-B531-58C6-1383-1F48FC496D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162"/>
              <a:ext cx="454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62" name="Line 8">
              <a:extLst>
                <a:ext uri="{FF2B5EF4-FFF2-40B4-BE49-F238E27FC236}">
                  <a16:creationId xmlns:a16="http://schemas.microsoft.com/office/drawing/2014/main" id="{EC260C36-0A1A-4378-6583-0F6C7F79FA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63" name="Line 9">
              <a:extLst>
                <a:ext uri="{FF2B5EF4-FFF2-40B4-BE49-F238E27FC236}">
                  <a16:creationId xmlns:a16="http://schemas.microsoft.com/office/drawing/2014/main" id="{66BF603C-C5E6-7449-C4C2-16A2C3A1E0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40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64" name="Line 10">
              <a:extLst>
                <a:ext uri="{FF2B5EF4-FFF2-40B4-BE49-F238E27FC236}">
                  <a16:creationId xmlns:a16="http://schemas.microsoft.com/office/drawing/2014/main" id="{816195C6-DB2D-BCDD-F8BF-5AB4149611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65" name="Line 11">
              <a:extLst>
                <a:ext uri="{FF2B5EF4-FFF2-40B4-BE49-F238E27FC236}">
                  <a16:creationId xmlns:a16="http://schemas.microsoft.com/office/drawing/2014/main" id="{9E89E8F6-EBE3-B023-CB1C-00CB5BA0BE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66" name="Line 12">
              <a:extLst>
                <a:ext uri="{FF2B5EF4-FFF2-40B4-BE49-F238E27FC236}">
                  <a16:creationId xmlns:a16="http://schemas.microsoft.com/office/drawing/2014/main" id="{321BD552-FC32-6224-9E62-EDADCF0D7C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8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67" name="Line 13">
              <a:extLst>
                <a:ext uri="{FF2B5EF4-FFF2-40B4-BE49-F238E27FC236}">
                  <a16:creationId xmlns:a16="http://schemas.microsoft.com/office/drawing/2014/main" id="{8D487BBA-7954-342B-5A9F-D57FC84567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68" name="Line 14">
              <a:extLst>
                <a:ext uri="{FF2B5EF4-FFF2-40B4-BE49-F238E27FC236}">
                  <a16:creationId xmlns:a16="http://schemas.microsoft.com/office/drawing/2014/main" id="{306EB1D9-B46F-19BF-8260-4FFD884A81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2" y="1952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69" name="Line 15">
              <a:extLst>
                <a:ext uri="{FF2B5EF4-FFF2-40B4-BE49-F238E27FC236}">
                  <a16:creationId xmlns:a16="http://schemas.microsoft.com/office/drawing/2014/main" id="{8ECBA57E-C702-CF9E-E6D6-8C7DDDF114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70" name="Line 16">
              <a:extLst>
                <a:ext uri="{FF2B5EF4-FFF2-40B4-BE49-F238E27FC236}">
                  <a16:creationId xmlns:a16="http://schemas.microsoft.com/office/drawing/2014/main" id="{184E8D89-FDBD-0936-E773-002069B86C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2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71" name="Line 17">
              <a:extLst>
                <a:ext uri="{FF2B5EF4-FFF2-40B4-BE49-F238E27FC236}">
                  <a16:creationId xmlns:a16="http://schemas.microsoft.com/office/drawing/2014/main" id="{B2396B9E-7B83-2D47-6F0C-4809672317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72" name="Line 18">
              <a:extLst>
                <a:ext uri="{FF2B5EF4-FFF2-40B4-BE49-F238E27FC236}">
                  <a16:creationId xmlns:a16="http://schemas.microsoft.com/office/drawing/2014/main" id="{6A92A8A0-8D13-DFBB-B198-6F199093ED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73" name="Text Box 19">
              <a:extLst>
                <a:ext uri="{FF2B5EF4-FFF2-40B4-BE49-F238E27FC236}">
                  <a16:creationId xmlns:a16="http://schemas.microsoft.com/office/drawing/2014/main" id="{7F2DD754-631D-E3B9-C310-0C6039FC61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0" y="1629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/>
                <a:t>1</a:t>
              </a:r>
            </a:p>
          </p:txBody>
        </p:sp>
        <p:sp>
          <p:nvSpPr>
            <p:cNvPr id="10274" name="Text Box 20">
              <a:extLst>
                <a:ext uri="{FF2B5EF4-FFF2-40B4-BE49-F238E27FC236}">
                  <a16:creationId xmlns:a16="http://schemas.microsoft.com/office/drawing/2014/main" id="{28AE8753-A138-CCED-A5BD-2443A0599B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629"/>
              <a:ext cx="3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/>
                <a:t>0.5</a:t>
              </a:r>
            </a:p>
          </p:txBody>
        </p:sp>
        <p:sp>
          <p:nvSpPr>
            <p:cNvPr id="10275" name="Text Box 21">
              <a:extLst>
                <a:ext uri="{FF2B5EF4-FFF2-40B4-BE49-F238E27FC236}">
                  <a16:creationId xmlns:a16="http://schemas.microsoft.com/office/drawing/2014/main" id="{1BD2F236-A36D-37F6-00CB-E9EA0CF4EE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6" y="1629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/>
                <a:t>0</a:t>
              </a:r>
            </a:p>
          </p:txBody>
        </p:sp>
      </p:grpSp>
      <p:sp>
        <p:nvSpPr>
          <p:cNvPr id="10248" name="Text Box 22">
            <a:extLst>
              <a:ext uri="{FF2B5EF4-FFF2-40B4-BE49-F238E27FC236}">
                <a16:creationId xmlns:a16="http://schemas.microsoft.com/office/drawing/2014/main" id="{39F3FB00-E4EB-88E7-1255-C25811283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8800" y="3457575"/>
            <a:ext cx="96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Certain</a:t>
            </a:r>
          </a:p>
        </p:txBody>
      </p:sp>
      <p:sp>
        <p:nvSpPr>
          <p:cNvPr id="10249" name="Text Box 23">
            <a:extLst>
              <a:ext uri="{FF2B5EF4-FFF2-40B4-BE49-F238E27FC236}">
                <a16:creationId xmlns:a16="http://schemas.microsoft.com/office/drawing/2014/main" id="{CA743CFA-BF8B-E5A3-B9B8-6DE275789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625" y="3457575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Evens</a:t>
            </a:r>
          </a:p>
        </p:txBody>
      </p:sp>
      <p:sp>
        <p:nvSpPr>
          <p:cNvPr id="10250" name="Text Box 24">
            <a:extLst>
              <a:ext uri="{FF2B5EF4-FFF2-40B4-BE49-F238E27FC236}">
                <a16:creationId xmlns:a16="http://schemas.microsoft.com/office/drawing/2014/main" id="{AA5E0C04-487E-E9EC-08A2-D207F5975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3457575"/>
            <a:ext cx="1338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Impossible</a:t>
            </a:r>
          </a:p>
        </p:txBody>
      </p:sp>
      <p:sp>
        <p:nvSpPr>
          <p:cNvPr id="10251" name="Text Box 25">
            <a:extLst>
              <a:ext uri="{FF2B5EF4-FFF2-40B4-BE49-F238E27FC236}">
                <a16:creationId xmlns:a16="http://schemas.microsoft.com/office/drawing/2014/main" id="{0C8B6980-3460-6E47-F01C-ECCE5737D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4488" y="3597275"/>
            <a:ext cx="11287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/>
              <a:t>Not very</a:t>
            </a:r>
          </a:p>
          <a:p>
            <a:pPr algn="ctr" eaLnBrk="1" hangingPunct="1"/>
            <a:r>
              <a:rPr lang="en-GB" altLang="en-US" sz="1800"/>
              <a:t>likely</a:t>
            </a:r>
          </a:p>
        </p:txBody>
      </p:sp>
      <p:sp>
        <p:nvSpPr>
          <p:cNvPr id="10252" name="Text Box 26">
            <a:extLst>
              <a:ext uri="{FF2B5EF4-FFF2-40B4-BE49-F238E27FC236}">
                <a16:creationId xmlns:a16="http://schemas.microsoft.com/office/drawing/2014/main" id="{10E3DEBC-A973-0622-9352-A4E0139F6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3" y="3597275"/>
            <a:ext cx="739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/>
              <a:t>Very</a:t>
            </a:r>
          </a:p>
          <a:p>
            <a:pPr algn="ctr" eaLnBrk="1" hangingPunct="1"/>
            <a:r>
              <a:rPr lang="en-GB" altLang="en-US" sz="1800"/>
              <a:t>likely</a:t>
            </a:r>
          </a:p>
        </p:txBody>
      </p:sp>
      <p:sp>
        <p:nvSpPr>
          <p:cNvPr id="232475" name="Text Box 27">
            <a:extLst>
              <a:ext uri="{FF2B5EF4-FFF2-40B4-BE49-F238E27FC236}">
                <a16:creationId xmlns:a16="http://schemas.microsoft.com/office/drawing/2014/main" id="{7EEAC04A-CEE6-CB01-0954-F51C8C109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3200" y="5418138"/>
            <a:ext cx="1990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Everyone getting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100 % in test</a:t>
            </a:r>
          </a:p>
        </p:txBody>
      </p:sp>
      <p:sp>
        <p:nvSpPr>
          <p:cNvPr id="232476" name="Text Box 28">
            <a:extLst>
              <a:ext uri="{FF2B5EF4-FFF2-40B4-BE49-F238E27FC236}">
                <a16:creationId xmlns:a16="http://schemas.microsoft.com/office/drawing/2014/main" id="{9D541298-EA33-2744-45B3-4E4C4645E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1913" y="5418138"/>
            <a:ext cx="13922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Homework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Every week</a:t>
            </a:r>
          </a:p>
        </p:txBody>
      </p:sp>
      <p:sp>
        <p:nvSpPr>
          <p:cNvPr id="232477" name="Text Box 29">
            <a:extLst>
              <a:ext uri="{FF2B5EF4-FFF2-40B4-BE49-F238E27FC236}">
                <a16:creationId xmlns:a16="http://schemas.microsoft.com/office/drawing/2014/main" id="{E6371FE0-EC6F-B798-9878-8D3E82E8C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5418138"/>
            <a:ext cx="13573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Toss a coin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That land 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Heads</a:t>
            </a:r>
          </a:p>
        </p:txBody>
      </p:sp>
      <p:sp>
        <p:nvSpPr>
          <p:cNvPr id="232478" name="Text Box 30">
            <a:extLst>
              <a:ext uri="{FF2B5EF4-FFF2-40B4-BE49-F238E27FC236}">
                <a16:creationId xmlns:a16="http://schemas.microsoft.com/office/drawing/2014/main" id="{E88A121C-7AE4-7FE2-F04E-68C08FAAAC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5280025"/>
            <a:ext cx="17414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It will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Snow in winter</a:t>
            </a:r>
          </a:p>
        </p:txBody>
      </p:sp>
      <p:sp>
        <p:nvSpPr>
          <p:cNvPr id="232479" name="Text Box 31">
            <a:extLst>
              <a:ext uri="{FF2B5EF4-FFF2-40B4-BE49-F238E27FC236}">
                <a16:creationId xmlns:a16="http://schemas.microsoft.com/office/drawing/2014/main" id="{36BFBC4B-ACC1-EA77-629B-57FBDF117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9188" y="5422900"/>
            <a:ext cx="16398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Going without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Food 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for a year.</a:t>
            </a:r>
          </a:p>
        </p:txBody>
      </p:sp>
      <p:sp>
        <p:nvSpPr>
          <p:cNvPr id="232481" name="Rectangle 33">
            <a:extLst>
              <a:ext uri="{FF2B5EF4-FFF2-40B4-BE49-F238E27FC236}">
                <a16:creationId xmlns:a16="http://schemas.microsoft.com/office/drawing/2014/main" id="{ED270113-A20B-1A95-E3DD-5A371F614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Probability</a:t>
            </a:r>
          </a:p>
        </p:txBody>
      </p:sp>
      <p:sp>
        <p:nvSpPr>
          <p:cNvPr id="10259" name="Text Box 34">
            <a:extLst>
              <a:ext uri="{FF2B5EF4-FFF2-40B4-BE49-F238E27FC236}">
                <a16:creationId xmlns:a16="http://schemas.microsoft.com/office/drawing/2014/main" id="{E9B0B809-11D3-3193-68AB-681E0CA3D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4713" y="1373188"/>
            <a:ext cx="2287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Likelihood Line</a:t>
            </a:r>
          </a:p>
        </p:txBody>
      </p:sp>
      <p:sp>
        <p:nvSpPr>
          <p:cNvPr id="35" name="Cloud 34">
            <a:extLst>
              <a:ext uri="{FF2B5EF4-FFF2-40B4-BE49-F238E27FC236}">
                <a16:creationId xmlns:a16="http://schemas.microsoft.com/office/drawing/2014/main" id="{0F0A797F-A052-AAB9-F1BE-5D986D5F90BE}"/>
              </a:ext>
            </a:extLst>
          </p:cNvPr>
          <p:cNvSpPr/>
          <p:nvPr/>
        </p:nvSpPr>
        <p:spPr>
          <a:xfrm>
            <a:off x="0" y="0"/>
            <a:ext cx="4052888" cy="2087563"/>
          </a:xfrm>
          <a:prstGeom prst="cloud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Which event is fair?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Tossing a coin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59166 -0.1444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324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83" y="-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44444E-6 L 0.56806 -0.1629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324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03" y="-8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5.92593E-6 L -0.175 -0.13705 " pathEditMode="relative" ptsTypes="AA">
                                      <p:cBhvr>
                                        <p:cTn id="31" dur="2000" fill="hold"/>
                                        <p:tgtEl>
                                          <p:spTgt spid="2324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-0.18194 -0.146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324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97" y="-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96296E-6 L -0.72083 -0.15556 " pathEditMode="relative" ptsTypes="AA">
                                      <p:cBhvr>
                                        <p:cTn id="39" dur="2000" fill="hold"/>
                                        <p:tgtEl>
                                          <p:spTgt spid="2324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4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75" grpId="0"/>
      <p:bldP spid="232475" grpId="1"/>
      <p:bldP spid="232476" grpId="0"/>
      <p:bldP spid="232476" grpId="1"/>
      <p:bldP spid="232477" grpId="0"/>
      <p:bldP spid="232477" grpId="1"/>
      <p:bldP spid="232478" grpId="0"/>
      <p:bldP spid="232478" grpId="1"/>
      <p:bldP spid="232479" grpId="0"/>
      <p:bldP spid="232479" grpId="1"/>
      <p:bldP spid="3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8">
            <a:extLst>
              <a:ext uri="{FF2B5EF4-FFF2-40B4-BE49-F238E27FC236}">
                <a16:creationId xmlns:a16="http://schemas.microsoft.com/office/drawing/2014/main" id="{471811BF-7F3B-2E10-2C92-A97B64694BC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E3540FC-88B7-468B-AE10-DB7E41788DD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3" name="Rectangle 19">
            <a:extLst>
              <a:ext uri="{FF2B5EF4-FFF2-40B4-BE49-F238E27FC236}">
                <a16:creationId xmlns:a16="http://schemas.microsoft.com/office/drawing/2014/main" id="{D047D00C-FA52-669D-8AA4-83D6071FBB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Maths Dept</a:t>
            </a: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DA9E2E69-47DA-C5C3-89A9-6D9BEF2B5A8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55788" y="469900"/>
            <a:ext cx="5256212" cy="1063625"/>
          </a:xfrm>
        </p:spPr>
        <p:txBody>
          <a:bodyPr/>
          <a:lstStyle/>
          <a:p>
            <a:pPr algn="ctr">
              <a:defRPr/>
            </a:pPr>
            <a:r>
              <a:rPr lang="en-GB" sz="3200">
                <a:solidFill>
                  <a:srgbClr val="FFFF00"/>
                </a:solidFill>
                <a:latin typeface="Comic Sans MS" pitchFamily="66" charset="0"/>
              </a:rPr>
              <a:t>Probability</a:t>
            </a:r>
            <a:br>
              <a:rPr lang="en-GB" sz="320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200">
                <a:solidFill>
                  <a:srgbClr val="FFFF00"/>
                </a:solidFill>
                <a:latin typeface="Comic Sans MS" pitchFamily="66" charset="0"/>
              </a:rPr>
              <a:t>Likelihood Line</a:t>
            </a:r>
          </a:p>
        </p:txBody>
      </p:sp>
      <p:pic>
        <p:nvPicPr>
          <p:cNvPr id="11269" name="Picture 3" descr="scottishflag">
            <a:extLst>
              <a:ext uri="{FF2B5EF4-FFF2-40B4-BE49-F238E27FC236}">
                <a16:creationId xmlns:a16="http://schemas.microsoft.com/office/drawing/2014/main" id="{95B011C2-5FFF-2BE8-965E-4D71925B392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4" descr="Office Objects 0572">
            <a:extLst>
              <a:ext uri="{FF2B5EF4-FFF2-40B4-BE49-F238E27FC236}">
                <a16:creationId xmlns:a16="http://schemas.microsoft.com/office/drawing/2014/main" id="{EEFC8F54-7E8E-1F9A-6FD1-23141ADEF7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 Box 11">
            <a:extLst>
              <a:ext uri="{FF2B5EF4-FFF2-40B4-BE49-F238E27FC236}">
                <a16:creationId xmlns:a16="http://schemas.microsoft.com/office/drawing/2014/main" id="{D4402A56-6758-D055-4D9C-2A51D5FFB40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pSp>
        <p:nvGrpSpPr>
          <p:cNvPr id="11272" name="Group 29">
            <a:extLst>
              <a:ext uri="{FF2B5EF4-FFF2-40B4-BE49-F238E27FC236}">
                <a16:creationId xmlns:a16="http://schemas.microsoft.com/office/drawing/2014/main" id="{2C08C199-CA6C-CBFE-AF2D-8DA4EEC9B203}"/>
              </a:ext>
            </a:extLst>
          </p:cNvPr>
          <p:cNvGrpSpPr>
            <a:grpSpLocks/>
          </p:cNvGrpSpPr>
          <p:nvPr/>
        </p:nvGrpSpPr>
        <p:grpSpPr bwMode="auto">
          <a:xfrm>
            <a:off x="1365250" y="2573338"/>
            <a:ext cx="7518400" cy="855662"/>
            <a:chOff x="676" y="1629"/>
            <a:chExt cx="4736" cy="539"/>
          </a:xfrm>
        </p:grpSpPr>
        <p:sp>
          <p:nvSpPr>
            <p:cNvPr id="11283" name="Line 12">
              <a:extLst>
                <a:ext uri="{FF2B5EF4-FFF2-40B4-BE49-F238E27FC236}">
                  <a16:creationId xmlns:a16="http://schemas.microsoft.com/office/drawing/2014/main" id="{F19736B2-4C8C-80F8-5A3B-4DCC8F1DBD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162"/>
              <a:ext cx="454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4" name="Line 13">
              <a:extLst>
                <a:ext uri="{FF2B5EF4-FFF2-40B4-BE49-F238E27FC236}">
                  <a16:creationId xmlns:a16="http://schemas.microsoft.com/office/drawing/2014/main" id="{E95CCB3D-8510-C8E2-DB81-681A3CED73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5" name="Line 15">
              <a:extLst>
                <a:ext uri="{FF2B5EF4-FFF2-40B4-BE49-F238E27FC236}">
                  <a16:creationId xmlns:a16="http://schemas.microsoft.com/office/drawing/2014/main" id="{C72C6C25-CE4E-6F91-1D3F-5F00E94F0D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40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6" name="Line 16">
              <a:extLst>
                <a:ext uri="{FF2B5EF4-FFF2-40B4-BE49-F238E27FC236}">
                  <a16:creationId xmlns:a16="http://schemas.microsoft.com/office/drawing/2014/main" id="{4D7F1585-E7C8-CD81-558A-439C747407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7" name="Line 17">
              <a:extLst>
                <a:ext uri="{FF2B5EF4-FFF2-40B4-BE49-F238E27FC236}">
                  <a16:creationId xmlns:a16="http://schemas.microsoft.com/office/drawing/2014/main" id="{DFD176C8-1B10-C126-AEED-BB19DEE75B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8" name="Line 18">
              <a:extLst>
                <a:ext uri="{FF2B5EF4-FFF2-40B4-BE49-F238E27FC236}">
                  <a16:creationId xmlns:a16="http://schemas.microsoft.com/office/drawing/2014/main" id="{F93A1601-63D1-73D5-72CD-A0A37662E4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8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9" name="Line 19">
              <a:extLst>
                <a:ext uri="{FF2B5EF4-FFF2-40B4-BE49-F238E27FC236}">
                  <a16:creationId xmlns:a16="http://schemas.microsoft.com/office/drawing/2014/main" id="{E27B3EEA-98FE-3B00-3901-182C335E2A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0" name="Line 20">
              <a:extLst>
                <a:ext uri="{FF2B5EF4-FFF2-40B4-BE49-F238E27FC236}">
                  <a16:creationId xmlns:a16="http://schemas.microsoft.com/office/drawing/2014/main" id="{E583E284-2EA3-9F66-3E0B-F7CC22BD78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2" y="1952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1" name="Line 21">
              <a:extLst>
                <a:ext uri="{FF2B5EF4-FFF2-40B4-BE49-F238E27FC236}">
                  <a16:creationId xmlns:a16="http://schemas.microsoft.com/office/drawing/2014/main" id="{E2272456-3BD9-4B5D-00DF-6D3524E28F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2" name="Line 22">
              <a:extLst>
                <a:ext uri="{FF2B5EF4-FFF2-40B4-BE49-F238E27FC236}">
                  <a16:creationId xmlns:a16="http://schemas.microsoft.com/office/drawing/2014/main" id="{55515D48-4CE8-F313-344C-52B41C8908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2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3" name="Line 23">
              <a:extLst>
                <a:ext uri="{FF2B5EF4-FFF2-40B4-BE49-F238E27FC236}">
                  <a16:creationId xmlns:a16="http://schemas.microsoft.com/office/drawing/2014/main" id="{3630868F-132E-8634-399F-F7B3B7153B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8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4" name="Line 24">
              <a:extLst>
                <a:ext uri="{FF2B5EF4-FFF2-40B4-BE49-F238E27FC236}">
                  <a16:creationId xmlns:a16="http://schemas.microsoft.com/office/drawing/2014/main" id="{14A2D4C8-0E8E-F25C-6FED-98C69E6EDB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6" y="1946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5" name="Text Box 26">
              <a:extLst>
                <a:ext uri="{FF2B5EF4-FFF2-40B4-BE49-F238E27FC236}">
                  <a16:creationId xmlns:a16="http://schemas.microsoft.com/office/drawing/2014/main" id="{8D9A17D6-BC79-7B9E-800A-3656A53915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0" y="1629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/>
                <a:t>1</a:t>
              </a:r>
            </a:p>
          </p:txBody>
        </p:sp>
        <p:sp>
          <p:nvSpPr>
            <p:cNvPr id="11296" name="Text Box 27">
              <a:extLst>
                <a:ext uri="{FF2B5EF4-FFF2-40B4-BE49-F238E27FC236}">
                  <a16:creationId xmlns:a16="http://schemas.microsoft.com/office/drawing/2014/main" id="{549FE288-94AD-7A5A-FFD5-BE971375D4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629"/>
              <a:ext cx="3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/>
                <a:t>0.5</a:t>
              </a:r>
            </a:p>
          </p:txBody>
        </p:sp>
        <p:sp>
          <p:nvSpPr>
            <p:cNvPr id="11297" name="Text Box 28">
              <a:extLst>
                <a:ext uri="{FF2B5EF4-FFF2-40B4-BE49-F238E27FC236}">
                  <a16:creationId xmlns:a16="http://schemas.microsoft.com/office/drawing/2014/main" id="{4B30E3A0-FBC9-CD66-F0D0-7C9B9207FA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6" y="1629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/>
                <a:t>0</a:t>
              </a:r>
            </a:p>
          </p:txBody>
        </p:sp>
      </p:grpSp>
      <p:sp>
        <p:nvSpPr>
          <p:cNvPr id="42014" name="Text Box 30">
            <a:extLst>
              <a:ext uri="{FF2B5EF4-FFF2-40B4-BE49-F238E27FC236}">
                <a16:creationId xmlns:a16="http://schemas.microsoft.com/office/drawing/2014/main" id="{BA935768-6EA9-1887-97C0-18474FDA1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8800" y="3457575"/>
            <a:ext cx="96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Certain</a:t>
            </a:r>
          </a:p>
        </p:txBody>
      </p:sp>
      <p:sp>
        <p:nvSpPr>
          <p:cNvPr id="42015" name="Text Box 31">
            <a:extLst>
              <a:ext uri="{FF2B5EF4-FFF2-40B4-BE49-F238E27FC236}">
                <a16:creationId xmlns:a16="http://schemas.microsoft.com/office/drawing/2014/main" id="{AB6FD37D-BD19-F23D-64B8-F63E43866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625" y="3457575"/>
            <a:ext cx="79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Evens</a:t>
            </a:r>
          </a:p>
        </p:txBody>
      </p:sp>
      <p:sp>
        <p:nvSpPr>
          <p:cNvPr id="42016" name="Text Box 32">
            <a:extLst>
              <a:ext uri="{FF2B5EF4-FFF2-40B4-BE49-F238E27FC236}">
                <a16:creationId xmlns:a16="http://schemas.microsoft.com/office/drawing/2014/main" id="{8E3F4DD3-B2D9-FE02-FEE1-04003AF26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3457575"/>
            <a:ext cx="1338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Impossible</a:t>
            </a:r>
          </a:p>
        </p:txBody>
      </p:sp>
      <p:sp>
        <p:nvSpPr>
          <p:cNvPr id="42017" name="Text Box 33">
            <a:extLst>
              <a:ext uri="{FF2B5EF4-FFF2-40B4-BE49-F238E27FC236}">
                <a16:creationId xmlns:a16="http://schemas.microsoft.com/office/drawing/2014/main" id="{B7BC8B2B-6145-6178-3231-75454D461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4488" y="3597275"/>
            <a:ext cx="11287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/>
              <a:t>Not very</a:t>
            </a:r>
          </a:p>
          <a:p>
            <a:pPr algn="ctr" eaLnBrk="1" hangingPunct="1"/>
            <a:r>
              <a:rPr lang="en-GB" altLang="en-US" sz="1800"/>
              <a:t>likely</a:t>
            </a:r>
          </a:p>
        </p:txBody>
      </p:sp>
      <p:sp>
        <p:nvSpPr>
          <p:cNvPr id="42018" name="Text Box 34">
            <a:extLst>
              <a:ext uri="{FF2B5EF4-FFF2-40B4-BE49-F238E27FC236}">
                <a16:creationId xmlns:a16="http://schemas.microsoft.com/office/drawing/2014/main" id="{6E8B3E0D-6E97-5289-6049-66C47AE2D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3" y="3597275"/>
            <a:ext cx="739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/>
              <a:t>Very</a:t>
            </a:r>
          </a:p>
          <a:p>
            <a:pPr algn="ctr" eaLnBrk="1" hangingPunct="1"/>
            <a:r>
              <a:rPr lang="en-GB" altLang="en-US" sz="1800"/>
              <a:t>likely</a:t>
            </a:r>
          </a:p>
        </p:txBody>
      </p:sp>
      <p:sp>
        <p:nvSpPr>
          <p:cNvPr id="42019" name="Text Box 35">
            <a:extLst>
              <a:ext uri="{FF2B5EF4-FFF2-40B4-BE49-F238E27FC236}">
                <a16:creationId xmlns:a16="http://schemas.microsoft.com/office/drawing/2014/main" id="{A46CDF79-AB55-E8F7-DF03-39F646041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1963" y="5418138"/>
            <a:ext cx="1460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Winning the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Lottery</a:t>
            </a:r>
          </a:p>
        </p:txBody>
      </p:sp>
      <p:sp>
        <p:nvSpPr>
          <p:cNvPr id="42020" name="Text Box 36">
            <a:extLst>
              <a:ext uri="{FF2B5EF4-FFF2-40B4-BE49-F238E27FC236}">
                <a16:creationId xmlns:a16="http://schemas.microsoft.com/office/drawing/2014/main" id="{7358C3E0-5CA0-E260-96E2-AA77E0597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2725" y="5418138"/>
            <a:ext cx="10890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School 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Holidays</a:t>
            </a:r>
          </a:p>
        </p:txBody>
      </p:sp>
      <p:sp>
        <p:nvSpPr>
          <p:cNvPr id="42021" name="Text Box 37">
            <a:extLst>
              <a:ext uri="{FF2B5EF4-FFF2-40B4-BE49-F238E27FC236}">
                <a16:creationId xmlns:a16="http://schemas.microsoft.com/office/drawing/2014/main" id="{DEE9080F-DF81-1965-4FAC-908886EDE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5418138"/>
            <a:ext cx="12620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Baby Born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A Boy </a:t>
            </a:r>
          </a:p>
        </p:txBody>
      </p:sp>
      <p:sp>
        <p:nvSpPr>
          <p:cNvPr id="42022" name="Text Box 38">
            <a:extLst>
              <a:ext uri="{FF2B5EF4-FFF2-40B4-BE49-F238E27FC236}">
                <a16:creationId xmlns:a16="http://schemas.microsoft.com/office/drawing/2014/main" id="{C89CE208-10B4-0477-323E-453B7928D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5280025"/>
            <a:ext cx="13716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Seeing 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a butterfly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In July</a:t>
            </a:r>
          </a:p>
        </p:txBody>
      </p:sp>
      <p:sp>
        <p:nvSpPr>
          <p:cNvPr id="42023" name="Text Box 39">
            <a:extLst>
              <a:ext uri="{FF2B5EF4-FFF2-40B4-BE49-F238E27FC236}">
                <a16:creationId xmlns:a16="http://schemas.microsoft.com/office/drawing/2014/main" id="{BE895414-0D0E-D1A3-7306-170EA427A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5575" y="5422900"/>
            <a:ext cx="1022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Go back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in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2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2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2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2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59166 -0.1444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420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83" y="-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96296E-6 L 0.58472 -0.15555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420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36" y="-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5.92593E-6 L -0.175 -0.13705 " pathEditMode="relative" ptsTypes="AA">
                                      <p:cBhvr>
                                        <p:cTn id="72" dur="2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-0.18194 -0.1463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420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97" y="-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96296E-6 L -0.72083 -0.15556 " pathEditMode="relative" ptsTypes="AA">
                                      <p:cBhvr>
                                        <p:cTn id="80" dur="2000" fill="hold"/>
                                        <p:tgtEl>
                                          <p:spTgt spid="420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14" grpId="0"/>
      <p:bldP spid="42015" grpId="0"/>
      <p:bldP spid="42016" grpId="0"/>
      <p:bldP spid="42017" grpId="0"/>
      <p:bldP spid="42018" grpId="0"/>
      <p:bldP spid="42019" grpId="0"/>
      <p:bldP spid="42019" grpId="1"/>
      <p:bldP spid="42020" grpId="0"/>
      <p:bldP spid="42020" grpId="1"/>
      <p:bldP spid="42021" grpId="0"/>
      <p:bldP spid="42021" grpId="1"/>
      <p:bldP spid="42022" grpId="0"/>
      <p:bldP spid="42022" grpId="1"/>
      <p:bldP spid="42023" grpId="0"/>
      <p:bldP spid="4202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AAA389C2-7D11-5567-678C-1D37B71BF94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10899B-1424-4341-979A-B0EE8482AC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067358BB-1D55-040D-40A3-168D83074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3E59E209-628C-7CEC-E96D-20BA735E1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3" name="Text Box 3">
            <a:extLst>
              <a:ext uri="{FF2B5EF4-FFF2-40B4-BE49-F238E27FC236}">
                <a16:creationId xmlns:a16="http://schemas.microsoft.com/office/drawing/2014/main" id="{C66A24E4-C9A6-E80D-B9E4-65A7E018E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Introduction Ex </a:t>
            </a:r>
          </a:p>
          <a:p>
            <a:pPr algn="ctr" eaLnBrk="1" hangingPunct="1"/>
            <a:endParaRPr lang="en-GB" altLang="en-US" sz="4000">
              <a:solidFill>
                <a:srgbClr val="FFFF00"/>
              </a:solidFill>
            </a:endParaRPr>
          </a:p>
          <a:p>
            <a:pPr algn="ctr" eaLnBrk="1" hangingPunct="1"/>
            <a:r>
              <a:rPr lang="en-GB" altLang="en-US" sz="4000"/>
              <a:t>Ch12 (page 98)</a:t>
            </a:r>
          </a:p>
        </p:txBody>
      </p:sp>
      <p:pic>
        <p:nvPicPr>
          <p:cNvPr id="12294" name="Picture 4" descr="ag00463_">
            <a:extLst>
              <a:ext uri="{FF2B5EF4-FFF2-40B4-BE49-F238E27FC236}">
                <a16:creationId xmlns:a16="http://schemas.microsoft.com/office/drawing/2014/main" id="{2B578F3B-CF2D-B341-48DC-B12EC078AA5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5" descr="scottishflag">
            <a:extLst>
              <a:ext uri="{FF2B5EF4-FFF2-40B4-BE49-F238E27FC236}">
                <a16:creationId xmlns:a16="http://schemas.microsoft.com/office/drawing/2014/main" id="{10553747-8675-DED5-7115-0C2DBDB123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6" descr="Office Objects 0572">
            <a:extLst>
              <a:ext uri="{FF2B5EF4-FFF2-40B4-BE49-F238E27FC236}">
                <a16:creationId xmlns:a16="http://schemas.microsoft.com/office/drawing/2014/main" id="{FB07D2E1-3983-7A9A-26C7-16FACBC2D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Text Box 7">
            <a:extLst>
              <a:ext uri="{FF2B5EF4-FFF2-40B4-BE49-F238E27FC236}">
                <a16:creationId xmlns:a16="http://schemas.microsoft.com/office/drawing/2014/main" id="{1AD7AB33-0B70-3982-40AF-03F91977BBD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16C09E6C-3224-53FB-8198-05749EB94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Probability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78A6B439-3673-EFE7-701B-ED01ADEFC20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E3455FD-6686-4FF7-99A6-F9C09E3DF6C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4DF6269B-B29F-3304-8644-A18A1319A8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29378" name="Rectangle 2">
            <a:extLst>
              <a:ext uri="{FF2B5EF4-FFF2-40B4-BE49-F238E27FC236}">
                <a16:creationId xmlns:a16="http://schemas.microsoft.com/office/drawing/2014/main" id="{3A09B8A8-843D-A7F0-0845-DE514D59EFE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14513" y="374650"/>
            <a:ext cx="550068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A11A9262-C43E-17AC-1724-7679057DA69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0" name="Object 4">
            <a:extLst>
              <a:ext uri="{FF2B5EF4-FFF2-40B4-BE49-F238E27FC236}">
                <a16:creationId xmlns:a16="http://schemas.microsoft.com/office/drawing/2014/main" id="{50D0A168-E2A4-4157-9F66-3EEE4874D8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9188" y="2076450"/>
          <a:ext cx="6427787" cy="3824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09600" imgH="1790640" progId="Equation.DSMT4">
                  <p:embed/>
                </p:oleObj>
              </mc:Choice>
              <mc:Fallback>
                <p:oleObj name="Equation" r:id="rId3" imgW="3009600" imgH="1790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2076450"/>
                        <a:ext cx="6427787" cy="3824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 Box 5">
            <a:extLst>
              <a:ext uri="{FF2B5EF4-FFF2-40B4-BE49-F238E27FC236}">
                <a16:creationId xmlns:a16="http://schemas.microsoft.com/office/drawing/2014/main" id="{54E6D122-B85B-BD7B-6CBB-DCF10A96B32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56" name="Picture 4" descr="Office Objects 0572">
            <a:extLst>
              <a:ext uri="{FF2B5EF4-FFF2-40B4-BE49-F238E27FC236}">
                <a16:creationId xmlns:a16="http://schemas.microsoft.com/office/drawing/2014/main" id="{6B6CCF4C-3244-8B12-823F-BF4251CCA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2E1C9D40-2232-F383-E2E7-BBA6044813C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4E82B16-36FB-477F-B613-5B65346F16B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8C301BB6-D298-B948-B8CC-0E8613C086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3316" name="Picture 3" descr="scottishflag">
            <a:extLst>
              <a:ext uri="{FF2B5EF4-FFF2-40B4-BE49-F238E27FC236}">
                <a16:creationId xmlns:a16="http://schemas.microsoft.com/office/drawing/2014/main" id="{76E20C44-B1F9-96C2-9654-F5CED444D3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4" descr="Office Objects 0572">
            <a:extLst>
              <a:ext uri="{FF2B5EF4-FFF2-40B4-BE49-F238E27FC236}">
                <a16:creationId xmlns:a16="http://schemas.microsoft.com/office/drawing/2014/main" id="{BF377587-2316-0AD1-C35C-3097E4B97C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0405" name="Rectangle 5">
            <a:extLst>
              <a:ext uri="{FF2B5EF4-FFF2-40B4-BE49-F238E27FC236}">
                <a16:creationId xmlns:a16="http://schemas.microsoft.com/office/drawing/2014/main" id="{C3657D69-0C04-9578-D642-61B9C4FA9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30406" name="Rectangle 6">
            <a:extLst>
              <a:ext uri="{FF2B5EF4-FFF2-40B4-BE49-F238E27FC236}">
                <a16:creationId xmlns:a16="http://schemas.microsoft.com/office/drawing/2014/main" id="{B5AB44D2-3C63-0BF4-06D3-5B9AE05B0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30407" name="Text Box 7">
            <a:extLst>
              <a:ext uri="{FF2B5EF4-FFF2-40B4-BE49-F238E27FC236}">
                <a16:creationId xmlns:a16="http://schemas.microsoft.com/office/drawing/2014/main" id="{3D784E85-F037-C61E-D31C-0573FE350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0" y="3025775"/>
            <a:ext cx="422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</a:t>
            </a:r>
          </a:p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    probability.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3321" name="Line 8">
            <a:extLst>
              <a:ext uri="{FF2B5EF4-FFF2-40B4-BE49-F238E27FC236}">
                <a16:creationId xmlns:a16="http://schemas.microsoft.com/office/drawing/2014/main" id="{946744BE-7610-3419-E45C-AFDFF94007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0409" name="Rectangle 9">
            <a:extLst>
              <a:ext uri="{FF2B5EF4-FFF2-40B4-BE49-F238E27FC236}">
                <a16:creationId xmlns:a16="http://schemas.microsoft.com/office/drawing/2014/main" id="{0777D271-3B00-6060-0F4B-BD7E66E26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how to calculate probability in fraction form.</a:t>
            </a:r>
          </a:p>
        </p:txBody>
      </p:sp>
      <p:sp>
        <p:nvSpPr>
          <p:cNvPr id="230410" name="Rectangle 10">
            <a:extLst>
              <a:ext uri="{FF2B5EF4-FFF2-40B4-BE49-F238E27FC236}">
                <a16:creationId xmlns:a16="http://schemas.microsoft.com/office/drawing/2014/main" id="{D464FFD0-7C1C-DA68-6EF4-4F636AD76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738" y="3741738"/>
            <a:ext cx="32035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the probability of an event happening.</a:t>
            </a:r>
          </a:p>
        </p:txBody>
      </p:sp>
      <p:sp>
        <p:nvSpPr>
          <p:cNvPr id="13324" name="Text Box 11">
            <a:extLst>
              <a:ext uri="{FF2B5EF4-FFF2-40B4-BE49-F238E27FC236}">
                <a16:creationId xmlns:a16="http://schemas.microsoft.com/office/drawing/2014/main" id="{9BEE1069-1B14-DF41-E0B9-C4E429F54F1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30413" name="Rectangle 13">
            <a:extLst>
              <a:ext uri="{FF2B5EF4-FFF2-40B4-BE49-F238E27FC236}">
                <a16:creationId xmlns:a16="http://schemas.microsoft.com/office/drawing/2014/main" id="{A1C08D9C-FA66-767A-3D05-F28AFEFCA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Probability</a:t>
            </a:r>
          </a:p>
        </p:txBody>
      </p:sp>
      <p:sp>
        <p:nvSpPr>
          <p:cNvPr id="230415" name="Rectangle 15">
            <a:extLst>
              <a:ext uri="{FF2B5EF4-FFF2-40B4-BE49-F238E27FC236}">
                <a16:creationId xmlns:a16="http://schemas.microsoft.com/office/drawing/2014/main" id="{4D73DED6-399D-99F8-9814-049D6ECDE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5438" y="4806950"/>
            <a:ext cx="31940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3.	Write in fraction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0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0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0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0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7" grpId="0"/>
      <p:bldP spid="230409" grpId="0"/>
      <p:bldP spid="230410" grpId="0"/>
      <p:bldP spid="2304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DD914F33-F458-5EAE-82AC-E1DBDAD2DC8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82ED546-69DE-4799-BBCB-EBA63F9B0D8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6552A5A4-0983-7428-2AD3-B7888F410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077" name="Picture 2" descr="scottishflag">
            <a:extLst>
              <a:ext uri="{FF2B5EF4-FFF2-40B4-BE49-F238E27FC236}">
                <a16:creationId xmlns:a16="http://schemas.microsoft.com/office/drawing/2014/main" id="{39DBD9EE-2229-35AD-1EA4-E728AA797FA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 Box 3">
            <a:extLst>
              <a:ext uri="{FF2B5EF4-FFF2-40B4-BE49-F238E27FC236}">
                <a16:creationId xmlns:a16="http://schemas.microsoft.com/office/drawing/2014/main" id="{490482B0-5898-7F2A-F197-E48BAE5AD36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079" name="Picture 5" descr="Office Objects 0572">
            <a:extLst>
              <a:ext uri="{FF2B5EF4-FFF2-40B4-BE49-F238E27FC236}">
                <a16:creationId xmlns:a16="http://schemas.microsoft.com/office/drawing/2014/main" id="{BEAB74C5-FE9A-40CC-D67D-AA853F64C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3250" name="Rectangle 18">
            <a:extLst>
              <a:ext uri="{FF2B5EF4-FFF2-40B4-BE49-F238E27FC236}">
                <a16:creationId xmlns:a16="http://schemas.microsoft.com/office/drawing/2014/main" id="{30AC3AA2-2242-6A8C-32D2-1C2503838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Probability</a:t>
            </a:r>
          </a:p>
        </p:txBody>
      </p:sp>
      <p:sp>
        <p:nvSpPr>
          <p:cNvPr id="3081" name="Text Box 19">
            <a:extLst>
              <a:ext uri="{FF2B5EF4-FFF2-40B4-BE49-F238E27FC236}">
                <a16:creationId xmlns:a16="http://schemas.microsoft.com/office/drawing/2014/main" id="{34857188-F62F-645A-AF2F-E19B3F1B4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9713" y="1373188"/>
            <a:ext cx="334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Calculating Probability</a:t>
            </a:r>
          </a:p>
        </p:txBody>
      </p:sp>
      <p:sp>
        <p:nvSpPr>
          <p:cNvPr id="3082" name="Text Box 20">
            <a:extLst>
              <a:ext uri="{FF2B5EF4-FFF2-40B4-BE49-F238E27FC236}">
                <a16:creationId xmlns:a16="http://schemas.microsoft.com/office/drawing/2014/main" id="{B3C2EF43-EDA7-9BAB-DCFD-BF0A580B07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2055813"/>
            <a:ext cx="7473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Probability can be thought of as a simple fraction or decimal.</a:t>
            </a:r>
          </a:p>
        </p:txBody>
      </p:sp>
      <p:sp>
        <p:nvSpPr>
          <p:cNvPr id="223253" name="Text Box 21">
            <a:extLst>
              <a:ext uri="{FF2B5EF4-FFF2-40B4-BE49-F238E27FC236}">
                <a16:creationId xmlns:a16="http://schemas.microsoft.com/office/drawing/2014/main" id="{611B041B-1E1D-E794-BBC0-680DB7FFF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674938"/>
            <a:ext cx="3803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It always lies between 0 and 1.</a:t>
            </a:r>
          </a:p>
        </p:txBody>
      </p:sp>
      <p:sp>
        <p:nvSpPr>
          <p:cNvPr id="223254" name="Text Box 22">
            <a:extLst>
              <a:ext uri="{FF2B5EF4-FFF2-40B4-BE49-F238E27FC236}">
                <a16:creationId xmlns:a16="http://schemas.microsoft.com/office/drawing/2014/main" id="{2A19D0DD-A8E3-6C87-4FBC-9937D0311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8238" y="3295650"/>
            <a:ext cx="49641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0 meaning impossible ( could not happen)</a:t>
            </a:r>
          </a:p>
        </p:txBody>
      </p:sp>
      <p:sp>
        <p:nvSpPr>
          <p:cNvPr id="223255" name="Text Box 23">
            <a:extLst>
              <a:ext uri="{FF2B5EF4-FFF2-40B4-BE49-F238E27FC236}">
                <a16:creationId xmlns:a16="http://schemas.microsoft.com/office/drawing/2014/main" id="{11CE7B1C-4DF8-47B5-DF00-561BF48BD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916363"/>
            <a:ext cx="5089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 meaning certain ( will definitely happen)</a:t>
            </a:r>
          </a:p>
        </p:txBody>
      </p:sp>
      <p:graphicFrame>
        <p:nvGraphicFramePr>
          <p:cNvPr id="223256" name="Object 24">
            <a:extLst>
              <a:ext uri="{FF2B5EF4-FFF2-40B4-BE49-F238E27FC236}">
                <a16:creationId xmlns:a16="http://schemas.microsoft.com/office/drawing/2014/main" id="{C2379B9B-8A95-6551-490A-F58DE014F2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4749800"/>
          <a:ext cx="818991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026200" imgH="711000" progId="Equation.DSMT4">
                  <p:embed/>
                </p:oleObj>
              </mc:Choice>
              <mc:Fallback>
                <p:oleObj name="Equation" r:id="rId4" imgW="8026200" imgH="7110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49800"/>
                        <a:ext cx="8189913" cy="723900"/>
                      </a:xfrm>
                      <a:prstGeom prst="rect">
                        <a:avLst/>
                      </a:prstGeom>
                      <a:solidFill>
                        <a:srgbClr val="080808"/>
                      </a:solidFill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3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3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3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3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3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3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23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23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23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2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53" grpId="0"/>
      <p:bldP spid="223254" grpId="0"/>
      <p:bldP spid="223255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3211</TotalTime>
  <Words>460</Words>
  <Application>Microsoft Office PowerPoint</Application>
  <PresentationFormat>On-screen Show (4:3)</PresentationFormat>
  <Paragraphs>132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Comic Sans MS</vt:lpstr>
      <vt:lpstr>Arial</vt:lpstr>
      <vt:lpstr>Tahoma</vt:lpstr>
      <vt:lpstr>Wingdings</vt:lpstr>
      <vt:lpstr>1_Shimmer</vt:lpstr>
      <vt:lpstr>MathType 5.0 Equation</vt:lpstr>
      <vt:lpstr>MathType 6.0 Equation</vt:lpstr>
      <vt:lpstr>Probability</vt:lpstr>
      <vt:lpstr>Starter Questions</vt:lpstr>
      <vt:lpstr>PowerPoint Presentation</vt:lpstr>
      <vt:lpstr>PowerPoint Presentation</vt:lpstr>
      <vt:lpstr>Probability Likelihood Line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310</cp:revision>
  <dcterms:created xsi:type="dcterms:W3CDTF">2005-04-06T16:52:43Z</dcterms:created>
  <dcterms:modified xsi:type="dcterms:W3CDTF">2026-07-04T19:54:22Z</dcterms:modified>
</cp:coreProperties>
</file>