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25.xml" ContentType="application/vnd.openxmlformats-officedocument.presentationml.slide+xml"/>
  <Override PartName="/ppt/slides/slide21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media/image1.gif" ContentType="image/gif"/>
  <Override PartName="/ppt/media/image4.wmf" ContentType="image/x-wmf"/>
  <Override PartName="/ppt/media/image3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10.wmf" ContentType="image/x-wmf"/>
  <Override PartName="/ppt/media/image8.gif" ContentType="image/gif"/>
  <Override PartName="/ppt/media/image9.wmf" ContentType="image/x-wmf"/>
  <Override PartName="/ppt/presentation.xml" ContentType="application/vnd.openxmlformats-officedocument.presentationml.presentation.main+xml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5.xlsx" ContentType="application/vnd.openxmlformats-officedocument.spreadsheetml.sheet"/>
  <Override PartName="/ppt/embeddings/oleObject6.bin" ContentType="application/vnd.openxmlformats-officedocument.oleObject"/>
  <Override PartName="/ppt/embeddings/oleObject7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EFA65BC-6221-45C5-8C8D-E20BC0A90C86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C08F724-A57C-49A2-B6A0-97835EFF96AC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2.xml"/><Relationship Id="rId4" Type="http://schemas.openxmlformats.org/officeDocument/2006/relationships/slide" Target="slide16.xml"/><Relationship Id="rId5" Type="http://schemas.openxmlformats.org/officeDocument/2006/relationships/slide" Target="slide22.xml"/><Relationship Id="rId6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package" Target="../embeddings/oleObject4.xlsx"/><Relationship Id="rId3" Type="http://schemas.openxmlformats.org/officeDocument/2006/relationships/image" Target="../media/image6.wmf"/><Relationship Id="rId4" Type="http://schemas.openxmlformats.org/officeDocument/2006/relationships/package" Target="../embeddings/oleObject5.xlsx"/><Relationship Id="rId5" Type="http://schemas.openxmlformats.org/officeDocument/2006/relationships/image" Target="../media/image7.wmf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5.wmf"/><Relationship Id="rId8" Type="http://schemas.openxmlformats.org/officeDocument/2006/relationships/image" Target="../media/image2.png"/><Relationship Id="rId9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6.bin"/><Relationship Id="rId3" Type="http://schemas.openxmlformats.org/officeDocument/2006/relationships/image" Target="../media/image9.wmf"/><Relationship Id="rId4" Type="http://schemas.openxmlformats.org/officeDocument/2006/relationships/oleObject" Target="../embeddings/oleObject7.bin"/><Relationship Id="rId5" Type="http://schemas.openxmlformats.org/officeDocument/2006/relationships/image" Target="../media/image10.wmf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937880" y="74268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Symmetry</a:t>
            </a:r>
            <a:endParaRPr lang="en-US" sz="4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4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Text Box 6"/>
          <p:cNvSpPr/>
          <p:nvPr/>
        </p:nvSpPr>
        <p:spPr>
          <a:xfrm>
            <a:off x="2705040" y="2652840"/>
            <a:ext cx="3114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Line Symmetry</a:t>
            </a:r>
            <a:endParaRPr lang="en-US" sz="32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" name="Text Box 7"/>
          <p:cNvSpPr/>
          <p:nvPr/>
        </p:nvSpPr>
        <p:spPr>
          <a:xfrm>
            <a:off x="2703960" y="3581280"/>
            <a:ext cx="5955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Rotational (Order) Symmetry</a:t>
            </a:r>
            <a:endParaRPr lang="en-US" sz="32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" name="AutoShape 9">
            <a:hlinkClick r:id="rId3" action="ppaction://hlinksldjump"/>
          </p:cNvPr>
          <p:cNvSpPr/>
          <p:nvPr/>
        </p:nvSpPr>
        <p:spPr>
          <a:xfrm>
            <a:off x="1941480" y="2652840"/>
            <a:ext cx="609480" cy="53316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160"/>
              <a:gd name="textAreaBottom" fmla="*/ 498600 h 533160"/>
            </a:gdLst>
            <a:ahLst/>
            <a:cxnLst/>
            <a:rect l="textAreaLeft" t="textAreaTop" r="textAreaRight" b="textAreaBottom"/>
            <a:pathLst>
              <a:path w="24690" h="21600">
                <a:moveTo>
                  <a:pt x="0" y="0"/>
                </a:moveTo>
                <a:lnTo>
                  <a:pt x="24690" y="0"/>
                </a:lnTo>
                <a:lnTo>
                  <a:pt x="24690" y="21600"/>
                </a:lnTo>
                <a:lnTo>
                  <a:pt x="0" y="21600"/>
                </a:lnTo>
                <a:close/>
              </a:path>
              <a:path fill="lightenLess" w="24690" h="21600">
                <a:moveTo>
                  <a:pt x="0" y="0"/>
                </a:moveTo>
                <a:lnTo>
                  <a:pt x="24690" y="0"/>
                </a:lnTo>
                <a:lnTo>
                  <a:pt x="23290" y="1400"/>
                </a:lnTo>
                <a:lnTo>
                  <a:pt x="1400" y="1400"/>
                </a:lnTo>
                <a:close/>
              </a:path>
              <a:path fill="darken" w="24690" h="21600">
                <a:moveTo>
                  <a:pt x="24690" y="0"/>
                </a:moveTo>
                <a:lnTo>
                  <a:pt x="24690" y="21600"/>
                </a:lnTo>
                <a:lnTo>
                  <a:pt x="23290" y="20200"/>
                </a:lnTo>
                <a:lnTo>
                  <a:pt x="23290" y="1400"/>
                </a:lnTo>
                <a:close/>
              </a:path>
              <a:path fill="darkenLess" w="24690" h="21600">
                <a:moveTo>
                  <a:pt x="2469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90" y="20200"/>
                </a:lnTo>
                <a:close/>
              </a:path>
              <a:path fill="lighten" w="2469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90" h="21600">
                <a:moveTo>
                  <a:pt x="5338" y="3794"/>
                </a:moveTo>
                <a:lnTo>
                  <a:pt x="19351" y="10800"/>
                </a:lnTo>
                <a:lnTo>
                  <a:pt x="5338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" name="AutoShape 10">
            <a:hlinkClick r:id="rId4" action="ppaction://hlinksldjump"/>
          </p:cNvPr>
          <p:cNvSpPr/>
          <p:nvPr/>
        </p:nvSpPr>
        <p:spPr>
          <a:xfrm>
            <a:off x="1941480" y="3581280"/>
            <a:ext cx="609480" cy="53352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73" h="21600">
                <a:moveTo>
                  <a:pt x="0" y="0"/>
                </a:moveTo>
                <a:lnTo>
                  <a:pt x="24673" y="0"/>
                </a:lnTo>
                <a:lnTo>
                  <a:pt x="24673" y="21600"/>
                </a:lnTo>
                <a:lnTo>
                  <a:pt x="0" y="21600"/>
                </a:lnTo>
                <a:close/>
              </a:path>
              <a:path fill="lightenLess" w="24673" h="21600">
                <a:moveTo>
                  <a:pt x="0" y="0"/>
                </a:moveTo>
                <a:lnTo>
                  <a:pt x="24673" y="0"/>
                </a:lnTo>
                <a:lnTo>
                  <a:pt x="23273" y="1400"/>
                </a:lnTo>
                <a:lnTo>
                  <a:pt x="1400" y="1400"/>
                </a:lnTo>
                <a:close/>
              </a:path>
              <a:path fill="darken" w="24673" h="21600">
                <a:moveTo>
                  <a:pt x="24673" y="0"/>
                </a:moveTo>
                <a:lnTo>
                  <a:pt x="24673" y="21600"/>
                </a:lnTo>
                <a:lnTo>
                  <a:pt x="23273" y="20200"/>
                </a:lnTo>
                <a:lnTo>
                  <a:pt x="23273" y="1400"/>
                </a:lnTo>
                <a:close/>
              </a:path>
              <a:path fill="darkenLess" w="24673" h="21600">
                <a:moveTo>
                  <a:pt x="24673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73" y="20200"/>
                </a:lnTo>
                <a:close/>
              </a:path>
              <a:path fill="lighten" w="24673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73" h="21600">
                <a:moveTo>
                  <a:pt x="5330" y="3794"/>
                </a:moveTo>
                <a:lnTo>
                  <a:pt x="19343" y="10800"/>
                </a:lnTo>
                <a:lnTo>
                  <a:pt x="5330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" name="Text Box 1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" name="Text Box 13"/>
          <p:cNvSpPr/>
          <p:nvPr/>
        </p:nvSpPr>
        <p:spPr>
          <a:xfrm>
            <a:off x="2696040" y="4508640"/>
            <a:ext cx="6110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Creating Rotational Symmetry</a:t>
            </a:r>
            <a:endParaRPr lang="en-US" sz="32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" name="AutoShape 14">
            <a:hlinkClick r:id="rId5" action="ppaction://hlinksldjump"/>
          </p:cNvPr>
          <p:cNvSpPr/>
          <p:nvPr/>
        </p:nvSpPr>
        <p:spPr>
          <a:xfrm>
            <a:off x="1933560" y="4508640"/>
            <a:ext cx="609480" cy="53316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160"/>
              <a:gd name="textAreaBottom" fmla="*/ 498600 h 533160"/>
            </a:gdLst>
            <a:ahLst/>
            <a:cxnLst/>
            <a:rect l="textAreaLeft" t="textAreaTop" r="textAreaRight" b="textAreaBottom"/>
            <a:pathLst>
              <a:path w="24690" h="21600">
                <a:moveTo>
                  <a:pt x="0" y="0"/>
                </a:moveTo>
                <a:lnTo>
                  <a:pt x="24690" y="0"/>
                </a:lnTo>
                <a:lnTo>
                  <a:pt x="24690" y="21600"/>
                </a:lnTo>
                <a:lnTo>
                  <a:pt x="0" y="21600"/>
                </a:lnTo>
                <a:close/>
              </a:path>
              <a:path fill="lightenLess" w="24690" h="21600">
                <a:moveTo>
                  <a:pt x="0" y="0"/>
                </a:moveTo>
                <a:lnTo>
                  <a:pt x="24690" y="0"/>
                </a:lnTo>
                <a:lnTo>
                  <a:pt x="23290" y="1400"/>
                </a:lnTo>
                <a:lnTo>
                  <a:pt x="1400" y="1400"/>
                </a:lnTo>
                <a:close/>
              </a:path>
              <a:path fill="darken" w="24690" h="21600">
                <a:moveTo>
                  <a:pt x="24690" y="0"/>
                </a:moveTo>
                <a:lnTo>
                  <a:pt x="24690" y="21600"/>
                </a:lnTo>
                <a:lnTo>
                  <a:pt x="23290" y="20200"/>
                </a:lnTo>
                <a:lnTo>
                  <a:pt x="23290" y="1400"/>
                </a:lnTo>
                <a:close/>
              </a:path>
              <a:path fill="darkenLess" w="24690" h="21600">
                <a:moveTo>
                  <a:pt x="2469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90" y="20200"/>
                </a:lnTo>
                <a:close/>
              </a:path>
              <a:path fill="lighten" w="2469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90" h="21600">
                <a:moveTo>
                  <a:pt x="5338" y="3794"/>
                </a:moveTo>
                <a:lnTo>
                  <a:pt x="19351" y="10800"/>
                </a:lnTo>
                <a:lnTo>
                  <a:pt x="5338" y="17806"/>
                </a:lnTo>
                <a:close/>
              </a:path>
            </a:pathLst>
          </a:custGeom>
          <a:solidFill>
            <a:srgbClr val="96969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2022120" y="374400"/>
            <a:ext cx="494028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Equilateral Triangle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25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7" name="AutoShape 6"/>
          <p:cNvSpPr/>
          <p:nvPr/>
        </p:nvSpPr>
        <p:spPr>
          <a:xfrm>
            <a:off x="3076560" y="2457360"/>
            <a:ext cx="2943360" cy="2438640"/>
          </a:xfrm>
          <a:prstGeom prst="triangle">
            <a:avLst>
              <a:gd name="adj" fmla="val 50000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8" name="Line 7"/>
          <p:cNvSpPr/>
          <p:nvPr/>
        </p:nvSpPr>
        <p:spPr>
          <a:xfrm>
            <a:off x="2219400" y="2638440"/>
            <a:ext cx="4390920" cy="261936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" name="Line 8"/>
          <p:cNvSpPr/>
          <p:nvPr/>
        </p:nvSpPr>
        <p:spPr>
          <a:xfrm flipH="1">
            <a:off x="2216160" y="2606760"/>
            <a:ext cx="4648320" cy="286704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" name="Line 9"/>
          <p:cNvSpPr/>
          <p:nvPr/>
        </p:nvSpPr>
        <p:spPr>
          <a:xfrm>
            <a:off x="4537080" y="1746360"/>
            <a:ext cx="47520" cy="401940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1" name="Picture 10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2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3" dur="indefinite" restart="never" nodeType="tmRoot">
          <p:childTnLst>
            <p:seq>
              <p:cTn id="64" dur="indefinite" nodeType="mainSeq">
                <p:childTnLst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AutoShape 2"/>
          <p:cNvSpPr/>
          <p:nvPr/>
        </p:nvSpPr>
        <p:spPr>
          <a:xfrm flipH="1" rot="16200000">
            <a:off x="2751480" y="2457360"/>
            <a:ext cx="3562560" cy="3267000"/>
          </a:xfrm>
          <a:custGeom>
            <a:avLst/>
            <a:gdLst>
              <a:gd name="textAreaLeft" fmla="*/ 741960 w 3562560"/>
              <a:gd name="textAreaRight" fmla="*/ 2820600 w 3562560"/>
              <a:gd name="textAreaTop" fmla="*/ 680400 h 3267000"/>
              <a:gd name="textAreaBottom" fmla="*/ 2586600 h 3267000"/>
              <a:gd name="GluePoint1X" fmla="*/ 3117056 w 21600"/>
              <a:gd name="GluePoint1Y" fmla="*/ 1633538 h 21600"/>
              <a:gd name="GluePoint2X" fmla="*/ 1781175 w 21600"/>
              <a:gd name="GluePoint2Y" fmla="*/ 3267075 h 21600"/>
              <a:gd name="GluePoint3X" fmla="*/ 445294 w 21600"/>
              <a:gd name="GluePoint3Y" fmla="*/ 1633538 h 21600"/>
              <a:gd name="GluePoint4X" fmla="*/ 1781175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51624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Trapezium 1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35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" name="Line 7"/>
          <p:cNvSpPr/>
          <p:nvPr/>
        </p:nvSpPr>
        <p:spPr>
          <a:xfrm flipV="1">
            <a:off x="2117160" y="4079880"/>
            <a:ext cx="4800600" cy="8568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38880" rIns="90000" bIns="3888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8" name="Picture 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9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7" dur="indefinite" restart="never" nodeType="tmRoot">
          <p:childTnLst>
            <p:seq>
              <p:cTn id="78" dur="indefinite" nodeType="mainSeq">
                <p:childTnLst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52149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Trapezium 2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4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2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43" name="Group 6"/>
          <p:cNvGrpSpPr/>
          <p:nvPr/>
        </p:nvGrpSpPr>
        <p:grpSpPr>
          <a:xfrm>
            <a:off x="2685960" y="2447640"/>
            <a:ext cx="3638520" cy="3314880"/>
            <a:chOff x="2685960" y="2447640"/>
            <a:chExt cx="3638520" cy="3314880"/>
          </a:xfrm>
        </p:grpSpPr>
        <p:sp>
          <p:nvSpPr>
            <p:cNvPr id="144" name="Line 7"/>
            <p:cNvSpPr/>
            <p:nvPr/>
          </p:nvSpPr>
          <p:spPr>
            <a:xfrm flipH="1">
              <a:off x="2723760" y="2457360"/>
              <a:ext cx="9720" cy="3305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5" name="Line 8"/>
            <p:cNvSpPr/>
            <p:nvPr/>
          </p:nvSpPr>
          <p:spPr>
            <a:xfrm>
              <a:off x="2685960" y="5753160"/>
              <a:ext cx="363852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6" name="Line 9"/>
            <p:cNvSpPr/>
            <p:nvPr/>
          </p:nvSpPr>
          <p:spPr>
            <a:xfrm>
              <a:off x="2711520" y="2463840"/>
              <a:ext cx="203832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7" name="Line 10"/>
            <p:cNvSpPr/>
            <p:nvPr/>
          </p:nvSpPr>
          <p:spPr>
            <a:xfrm flipH="1" flipV="1">
              <a:off x="4734000" y="2447640"/>
              <a:ext cx="1581120" cy="33145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48" name="Text Box 11"/>
          <p:cNvSpPr/>
          <p:nvPr/>
        </p:nvSpPr>
        <p:spPr>
          <a:xfrm>
            <a:off x="5346720" y="3044880"/>
            <a:ext cx="344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No lines of symmetry !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9" name="Picture 12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0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3" dur="indefinite" restart="never" nodeType="tmRoot">
          <p:childTnLst>
            <p:seq>
              <p:cTn id="84" dur="indefinite" nodeType="mainSeq">
                <p:childTnLst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AutoShape 2"/>
          <p:cNvSpPr/>
          <p:nvPr/>
        </p:nvSpPr>
        <p:spPr>
          <a:xfrm>
            <a:off x="2752560" y="2381400"/>
            <a:ext cx="3343320" cy="2952720"/>
          </a:xfrm>
          <a:prstGeom prst="hexagon">
            <a:avLst>
              <a:gd name="adj" fmla="val 28307"/>
              <a:gd name="vf" fmla="val 115470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2022120" y="374400"/>
            <a:ext cx="531828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Hexagonal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53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4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" name="Line 7"/>
          <p:cNvSpPr/>
          <p:nvPr/>
        </p:nvSpPr>
        <p:spPr>
          <a:xfrm>
            <a:off x="3191040" y="1886040"/>
            <a:ext cx="2352600" cy="387648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6" name="Line 8"/>
          <p:cNvSpPr/>
          <p:nvPr/>
        </p:nvSpPr>
        <p:spPr>
          <a:xfrm flipH="1">
            <a:off x="3121200" y="1835280"/>
            <a:ext cx="2466720" cy="408600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" name="Line 9"/>
          <p:cNvSpPr/>
          <p:nvPr/>
        </p:nvSpPr>
        <p:spPr>
          <a:xfrm flipH="1">
            <a:off x="1936800" y="3851280"/>
            <a:ext cx="5038560" cy="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8" name="Line 10"/>
          <p:cNvSpPr/>
          <p:nvPr/>
        </p:nvSpPr>
        <p:spPr>
          <a:xfrm>
            <a:off x="4365720" y="1927080"/>
            <a:ext cx="47520" cy="401976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9" name="Line 11"/>
          <p:cNvSpPr/>
          <p:nvPr/>
        </p:nvSpPr>
        <p:spPr>
          <a:xfrm flipH="1">
            <a:off x="1990440" y="2733840"/>
            <a:ext cx="4438440" cy="242856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" name="Line 12"/>
          <p:cNvSpPr/>
          <p:nvPr/>
        </p:nvSpPr>
        <p:spPr>
          <a:xfrm flipH="1" flipV="1">
            <a:off x="2009880" y="2619360"/>
            <a:ext cx="4410000" cy="233352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1" name="Picture 1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2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9" dur="indefinite" restart="never" nodeType="tmRoot">
          <p:childTnLst>
            <p:seq>
              <p:cTn id="90" dur="indefinite" nodeType="mainSeq">
                <p:childTnLst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055160" y="374400"/>
            <a:ext cx="68439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64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" name="Text Box 13"/>
          <p:cNvSpPr/>
          <p:nvPr/>
        </p:nvSpPr>
        <p:spPr>
          <a:xfrm>
            <a:off x="1194840" y="2146320"/>
            <a:ext cx="7576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: Complete the rest of the shape given the line of symmetry.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67" name="Object 14"/>
          <p:cNvGraphicFramePr/>
          <p:nvPr/>
        </p:nvGraphicFramePr>
        <p:xfrm>
          <a:off x="3119400" y="3084480"/>
          <a:ext cx="2292480" cy="22878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68" name="Object 1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119400" y="3084480"/>
                    <a:ext cx="2292480" cy="228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9" name="Object 15"/>
          <p:cNvGraphicFramePr/>
          <p:nvPr/>
        </p:nvGraphicFramePr>
        <p:xfrm>
          <a:off x="5400720" y="3073320"/>
          <a:ext cx="2351160" cy="229896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170" name="Object 15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5400720" y="3073320"/>
                    <a:ext cx="2351160" cy="229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1" name="Line 17"/>
          <p:cNvSpPr/>
          <p:nvPr/>
        </p:nvSpPr>
        <p:spPr>
          <a:xfrm flipH="1" flipV="1">
            <a:off x="5400720" y="2895120"/>
            <a:ext cx="9360" cy="2676600"/>
          </a:xfrm>
          <a:prstGeom prst="line">
            <a:avLst/>
          </a:prstGeom>
          <a:ln w="5724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2" name="Picture 18" descr="Office Objects 0572"/>
          <p:cNvPicPr/>
          <p:nvPr/>
        </p:nvPicPr>
        <p:blipFill>
          <a:blip r:embed="rId6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3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5" dur="indefinite" restart="never" nodeType="tmRoot">
          <p:childTnLst>
            <p:seq>
              <p:cTn id="116" dur="indefinite" nodeType="mainSeq">
                <p:childTnLst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1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E6CBF3B-F076-4C52-8845-27529D15D21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6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7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MIA Ex1</a:t>
            </a: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Ch3 (page 33)</a:t>
            </a: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8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9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0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1" name="Text Box 7"/>
          <p:cNvSpPr/>
          <p:nvPr/>
        </p:nvSpPr>
        <p:spPr>
          <a:xfrm rot="16200000">
            <a:off x="-1616760" y="4159800"/>
            <a:ext cx="4167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2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3" name="Rectangle 3"/>
          <p:cNvSpPr/>
          <p:nvPr/>
        </p:nvSpPr>
        <p:spPr>
          <a:xfrm>
            <a:off x="1055520" y="649440"/>
            <a:ext cx="68439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endParaRPr lang="en-US" sz="3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85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7" name="Text Box 5"/>
          <p:cNvSpPr/>
          <p:nvPr/>
        </p:nvSpPr>
        <p:spPr>
          <a:xfrm>
            <a:off x="232200" y="11253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8" name="Text Box 6"/>
          <p:cNvSpPr/>
          <p:nvPr/>
        </p:nvSpPr>
        <p:spPr>
          <a:xfrm>
            <a:off x="1015920" y="2139840"/>
            <a:ext cx="7661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Round the following to the first decimal place.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9" name="Text Box 8"/>
          <p:cNvSpPr/>
          <p:nvPr/>
        </p:nvSpPr>
        <p:spPr>
          <a:xfrm>
            <a:off x="1022760" y="3925800"/>
            <a:ext cx="5820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What fraction is the green area. 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What fraction is the grey area.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0" name="Text Box 9"/>
          <p:cNvSpPr/>
          <p:nvPr/>
        </p:nvSpPr>
        <p:spPr>
          <a:xfrm>
            <a:off x="1036080" y="5187960"/>
            <a:ext cx="6105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A pencil costs 22p. How much does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a 1000 cost. Put your answer in £’s.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" name="Text Box 16"/>
          <p:cNvSpPr/>
          <p:nvPr/>
        </p:nvSpPr>
        <p:spPr>
          <a:xfrm>
            <a:off x="1985040" y="2546280"/>
            <a:ext cx="3641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(a) </a:t>
            </a:r>
            <a:r>
              <a:rPr lang="en-GB" sz="1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153.37</a:t>
            </a:r>
            <a:r>
              <a:rPr lang="en-GB" sz="1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(b)</a:t>
            </a:r>
            <a:r>
              <a:rPr lang="en-GB" sz="1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261.55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" name="Oval 17"/>
          <p:cNvSpPr/>
          <p:nvPr/>
        </p:nvSpPr>
        <p:spPr>
          <a:xfrm>
            <a:off x="7620120" y="4076640"/>
            <a:ext cx="1162080" cy="1104840"/>
          </a:xfrm>
          <a:prstGeom prst="ellipse">
            <a:avLst/>
          </a:prstGeom>
          <a:solidFill>
            <a:srgbClr val="96969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" name="Line 18"/>
          <p:cNvSpPr/>
          <p:nvPr/>
        </p:nvSpPr>
        <p:spPr>
          <a:xfrm>
            <a:off x="8201160" y="4076640"/>
            <a:ext cx="9360" cy="11048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" name="Line 19"/>
          <p:cNvSpPr/>
          <p:nvPr/>
        </p:nvSpPr>
        <p:spPr>
          <a:xfrm flipH="1">
            <a:off x="7616520" y="4635360"/>
            <a:ext cx="114300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95" name="Group 20"/>
          <p:cNvGrpSpPr/>
          <p:nvPr/>
        </p:nvGrpSpPr>
        <p:grpSpPr>
          <a:xfrm>
            <a:off x="7614720" y="4071960"/>
            <a:ext cx="571680" cy="552240"/>
            <a:chOff x="7614720" y="4071960"/>
            <a:chExt cx="571680" cy="552240"/>
          </a:xfrm>
        </p:grpSpPr>
        <p:sp>
          <p:nvSpPr>
            <p:cNvPr id="196" name="Arc 21"/>
            <p:cNvSpPr/>
            <p:nvPr/>
          </p:nvSpPr>
          <p:spPr>
            <a:xfrm rot="16200000">
              <a:off x="7617600" y="4069440"/>
              <a:ext cx="552240" cy="557280"/>
            </a:xfrm>
            <a:custGeom>
              <a:avLst/>
              <a:gdLst>
                <a:gd name="textAreaLeft" fmla="*/ 0 w 552240"/>
                <a:gd name="textAreaRight" fmla="*/ 552600 w 552240"/>
                <a:gd name="textAreaTop" fmla="*/ 0 h 557280"/>
                <a:gd name="textAreaBottom" fmla="*/ 557640 h 557280"/>
                <a:gd name="GluePoint1X" fmla="*/ 0 w 21600"/>
                <a:gd name="GluePoint1Y" fmla="*/ 0 h 21600"/>
                <a:gd name="GluePoint2X" fmla="*/ 228 w 21600"/>
                <a:gd name="GluePoint2Y" fmla="*/ 240 h 21600"/>
                <a:gd name="GluePoint3X" fmla="*/ 0 w 21600"/>
                <a:gd name="GluePoint3Y" fmla="*/ 24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fill="none" w="21600" h="2160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stroke="0" w="21600" h="2160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FF00"/>
            </a:solidFill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7" name="Line 22"/>
            <p:cNvSpPr/>
            <p:nvPr/>
          </p:nvSpPr>
          <p:spPr>
            <a:xfrm>
              <a:off x="8186400" y="4071960"/>
              <a:ext cx="0" cy="55224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8" name="Line 23"/>
            <p:cNvSpPr/>
            <p:nvPr/>
          </p:nvSpPr>
          <p:spPr>
            <a:xfrm flipH="1">
              <a:off x="7614720" y="4610160"/>
              <a:ext cx="57132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199" name="Picture 2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1926720" y="619200"/>
            <a:ext cx="5256360" cy="66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Rotational Symmetry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0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2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03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4" name="Rectangle 7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" name="Rectangle 8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" name="Text Box 9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Understand the terms rotational symmetry.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" name="Line 10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" name="Rectangle 11"/>
          <p:cNvSpPr/>
          <p:nvPr/>
        </p:nvSpPr>
        <p:spPr>
          <a:xfrm>
            <a:off x="977760" y="30448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explain rotational symmetry for a shape. 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9" name="Text Box 5"/>
          <p:cNvSpPr/>
          <p:nvPr/>
        </p:nvSpPr>
        <p:spPr>
          <a:xfrm>
            <a:off x="232200" y="11253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2" dur="indefinite" restart="never" nodeType="tmRoot">
          <p:childTnLst>
            <p:seq>
              <p:cTn id="123" dur="indefinite" nodeType="mainSeq">
                <p:childTnLst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8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AutoShape 2"/>
          <p:cNvSpPr/>
          <p:nvPr/>
        </p:nvSpPr>
        <p:spPr>
          <a:xfrm rot="10800000">
            <a:off x="4149720" y="3873600"/>
            <a:ext cx="1943280" cy="1009440"/>
          </a:xfrm>
          <a:prstGeom prst="leftArrow">
            <a:avLst>
              <a:gd name="adj1" fmla="val 50000"/>
              <a:gd name="adj2" fmla="val 48128"/>
            </a:avLst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11" name="Group 3"/>
          <p:cNvGrpSpPr/>
          <p:nvPr/>
        </p:nvGrpSpPr>
        <p:grpSpPr>
          <a:xfrm>
            <a:off x="4132800" y="3870720"/>
            <a:ext cx="1946160" cy="1028520"/>
            <a:chOff x="4132800" y="3870720"/>
            <a:chExt cx="1946160" cy="1028520"/>
          </a:xfrm>
        </p:grpSpPr>
        <p:sp>
          <p:nvSpPr>
            <p:cNvPr id="212" name="Rectangle 4"/>
            <p:cNvSpPr/>
            <p:nvPr/>
          </p:nvSpPr>
          <p:spPr>
            <a:xfrm flipV="1">
              <a:off x="4136040" y="3870360"/>
              <a:ext cx="1942920" cy="102852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13" name="AutoShape 5"/>
            <p:cNvSpPr/>
            <p:nvPr/>
          </p:nvSpPr>
          <p:spPr>
            <a:xfrm rot="10800000">
              <a:off x="4132800" y="3885840"/>
              <a:ext cx="1933200" cy="1009440"/>
            </a:xfrm>
            <a:prstGeom prst="leftArrow">
              <a:avLst>
                <a:gd name="adj1" fmla="val 50000"/>
                <a:gd name="adj2" fmla="val 47878"/>
              </a:avLst>
            </a:prstGeom>
            <a:noFill/>
            <a:ln w="28440">
              <a:solidFill>
                <a:srgbClr val="FF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214" name="AutoShape 6"/>
          <p:cNvSpPr/>
          <p:nvPr/>
        </p:nvSpPr>
        <p:spPr>
          <a:xfrm>
            <a:off x="2209680" y="3873600"/>
            <a:ext cx="1943280" cy="1009440"/>
          </a:xfrm>
          <a:prstGeom prst="leftArrow">
            <a:avLst>
              <a:gd name="adj1" fmla="val 50000"/>
              <a:gd name="adj2" fmla="val 48128"/>
            </a:avLst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15" name="Picture 7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6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7" name="Text Box 9"/>
          <p:cNvSpPr/>
          <p:nvPr/>
        </p:nvSpPr>
        <p:spPr>
          <a:xfrm>
            <a:off x="232200" y="11253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8" name="Rectangle 10"/>
          <p:cNvSpPr/>
          <p:nvPr/>
        </p:nvSpPr>
        <p:spPr>
          <a:xfrm>
            <a:off x="1992240" y="584280"/>
            <a:ext cx="54673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Rotational Symmetry</a:t>
            </a:r>
            <a:endParaRPr lang="en-US" sz="32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9" name="Oval 11"/>
          <p:cNvSpPr/>
          <p:nvPr/>
        </p:nvSpPr>
        <p:spPr>
          <a:xfrm>
            <a:off x="4095720" y="4334040"/>
            <a:ext cx="104760" cy="104760"/>
          </a:xfrm>
          <a:prstGeom prst="ellipse">
            <a:avLst/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27720" rIns="90000" bIns="2772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0" name="Text Box 12"/>
          <p:cNvSpPr/>
          <p:nvPr/>
        </p:nvSpPr>
        <p:spPr>
          <a:xfrm>
            <a:off x="2013840" y="5137200"/>
            <a:ext cx="4890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This new shape has HALF - TURN symmetry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1" name="Text Box 13"/>
          <p:cNvSpPr/>
          <p:nvPr/>
        </p:nvSpPr>
        <p:spPr>
          <a:xfrm>
            <a:off x="2039760" y="5591160"/>
            <a:ext cx="4632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This dot is called the centre of symmetry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2" name="Arc 14"/>
          <p:cNvSpPr/>
          <p:nvPr/>
        </p:nvSpPr>
        <p:spPr>
          <a:xfrm>
            <a:off x="3660840" y="3591000"/>
            <a:ext cx="873000" cy="447480"/>
          </a:xfrm>
          <a:custGeom>
            <a:avLst/>
            <a:gdLst>
              <a:gd name="textAreaLeft" fmla="*/ 0 w 873000"/>
              <a:gd name="textAreaRight" fmla="*/ 873360 w 873000"/>
              <a:gd name="textAreaTop" fmla="*/ 0 h 447480"/>
              <a:gd name="textAreaBottom" fmla="*/ 447840 h 447480"/>
              <a:gd name="GluePoint1X" fmla="*/ 0 w 43073"/>
              <a:gd name="GluePoint1Y" fmla="*/ 399260 h 21600"/>
              <a:gd name="GluePoint2X" fmla="*/ 873125 w 43073"/>
              <a:gd name="GluePoint2Y" fmla="*/ 447675 h 21600"/>
              <a:gd name="GluePoint3X" fmla="*/ 435275 w 43073"/>
              <a:gd name="GluePoint3Y" fmla="*/ 447675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fill="none" w="43073" h="21600">
                <a:moveTo>
                  <a:pt x="-1" y="19263"/>
                </a:moveTo>
                <a:cubicBezTo>
                  <a:pt x="1192" y="8303"/>
                  <a:pt x="10447" y="-1"/>
                  <a:pt x="21473" y="0"/>
                </a:cubicBezTo>
                <a:cubicBezTo>
                  <a:pt x="33402" y="0"/>
                  <a:pt x="43073" y="9670"/>
                  <a:pt x="43073" y="21600"/>
                </a:cubicBezTo>
              </a:path>
              <a:path stroke="0" w="43073" h="21600">
                <a:moveTo>
                  <a:pt x="-1" y="19263"/>
                </a:moveTo>
                <a:cubicBezTo>
                  <a:pt x="1192" y="8303"/>
                  <a:pt x="10447" y="-1"/>
                  <a:pt x="21473" y="0"/>
                </a:cubicBezTo>
                <a:cubicBezTo>
                  <a:pt x="33402" y="0"/>
                  <a:pt x="43073" y="9670"/>
                  <a:pt x="43073" y="21600"/>
                </a:cubicBezTo>
                <a:lnTo>
                  <a:pt x="21473" y="21600"/>
                </a:lnTo>
                <a:close/>
              </a:path>
            </a:pathLst>
          </a:custGeom>
          <a:noFill/>
          <a:ln w="381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3" name="Rectangle 15"/>
          <p:cNvSpPr/>
          <p:nvPr/>
        </p:nvSpPr>
        <p:spPr>
          <a:xfrm>
            <a:off x="833760" y="2444760"/>
            <a:ext cx="7614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Use the tracing paper to make a copy of this shape.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4" name="Rectangle 16"/>
          <p:cNvSpPr/>
          <p:nvPr/>
        </p:nvSpPr>
        <p:spPr>
          <a:xfrm>
            <a:off x="1347840" y="2874960"/>
            <a:ext cx="7392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Turn the tracing paper through 180 degrees about the dot.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5" name="Rectangle 17"/>
          <p:cNvSpPr/>
          <p:nvPr/>
        </p:nvSpPr>
        <p:spPr>
          <a:xfrm>
            <a:off x="833760" y="2014560"/>
            <a:ext cx="5704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Draw this shape into your jotter. 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26" name="Group 18"/>
          <p:cNvGrpSpPr/>
          <p:nvPr/>
        </p:nvGrpSpPr>
        <p:grpSpPr>
          <a:xfrm>
            <a:off x="2192040" y="3872880"/>
            <a:ext cx="1946160" cy="1028520"/>
            <a:chOff x="2192040" y="3872880"/>
            <a:chExt cx="1946160" cy="1028520"/>
          </a:xfrm>
        </p:grpSpPr>
        <p:sp>
          <p:nvSpPr>
            <p:cNvPr id="227" name="Rectangle 19"/>
            <p:cNvSpPr/>
            <p:nvPr/>
          </p:nvSpPr>
          <p:spPr>
            <a:xfrm flipV="1" rot="10800000">
              <a:off x="2192040" y="3872520"/>
              <a:ext cx="1942920" cy="102852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28" name="AutoShape 20"/>
            <p:cNvSpPr/>
            <p:nvPr/>
          </p:nvSpPr>
          <p:spPr>
            <a:xfrm>
              <a:off x="2205000" y="3876840"/>
              <a:ext cx="1933200" cy="1009440"/>
            </a:xfrm>
            <a:prstGeom prst="leftArrow">
              <a:avLst>
                <a:gd name="adj1" fmla="val 50000"/>
                <a:gd name="adj2" fmla="val 47878"/>
              </a:avLst>
            </a:prstGeom>
            <a:noFill/>
            <a:ln w="28440">
              <a:solidFill>
                <a:srgbClr val="FF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229" name="Picture 21" descr="Office Objects 0572"/>
          <p:cNvPicPr/>
          <p:nvPr/>
        </p:nvPicPr>
        <p:blipFill>
          <a:blip r:embed="rId2"/>
          <a:stretch/>
        </p:blipFill>
        <p:spPr>
          <a:xfrm>
            <a:off x="7570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9" dur="indefinite" restart="never" nodeType="tmRoot">
          <p:childTnLst>
            <p:seq>
              <p:cTn id="130" dur="indefinite" nodeType="mainSeq">
                <p:childTnLst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fill="hold" nodeType="clickEffect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143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226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156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211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1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2" name="Text Box 4"/>
          <p:cNvSpPr/>
          <p:nvPr/>
        </p:nvSpPr>
        <p:spPr>
          <a:xfrm>
            <a:off x="232200" y="11253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3" name="Rectangle 5"/>
          <p:cNvSpPr/>
          <p:nvPr/>
        </p:nvSpPr>
        <p:spPr>
          <a:xfrm>
            <a:off x="2039760" y="393840"/>
            <a:ext cx="5183280" cy="11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Rotation Symmetry</a:t>
            </a:r>
            <a:endParaRPr lang="en-US" sz="32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Half Turn </a:t>
            </a:r>
            <a:endParaRPr lang="en-US" sz="32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34" name="Group 6"/>
          <p:cNvGrpSpPr/>
          <p:nvPr/>
        </p:nvGrpSpPr>
        <p:grpSpPr>
          <a:xfrm>
            <a:off x="1139760" y="2542680"/>
            <a:ext cx="2707920" cy="723960"/>
            <a:chOff x="1139760" y="2542680"/>
            <a:chExt cx="2707920" cy="723960"/>
          </a:xfrm>
        </p:grpSpPr>
        <p:grpSp>
          <p:nvGrpSpPr>
            <p:cNvPr id="235" name="Group 7"/>
            <p:cNvGrpSpPr/>
            <p:nvPr/>
          </p:nvGrpSpPr>
          <p:grpSpPr>
            <a:xfrm>
              <a:off x="1139760" y="2542680"/>
              <a:ext cx="1339920" cy="723960"/>
              <a:chOff x="1139760" y="2542680"/>
              <a:chExt cx="1339920" cy="723960"/>
            </a:xfrm>
          </p:grpSpPr>
          <p:sp>
            <p:nvSpPr>
              <p:cNvPr id="236" name="AutoShape 8"/>
              <p:cNvSpPr/>
              <p:nvPr/>
            </p:nvSpPr>
            <p:spPr>
              <a:xfrm rot="16200000">
                <a:off x="958680" y="2723760"/>
                <a:ext cx="723960" cy="361800"/>
              </a:xfrm>
              <a:prstGeom prst="triangle">
                <a:avLst>
                  <a:gd name="adj" fmla="val 50000"/>
                </a:avLst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37" name="AutoShape 9"/>
              <p:cNvSpPr/>
              <p:nvPr/>
            </p:nvSpPr>
            <p:spPr>
              <a:xfrm rot="5400000">
                <a:off x="1626840" y="2408040"/>
                <a:ext cx="714600" cy="990720"/>
              </a:xfrm>
              <a:prstGeom prst="triangle">
                <a:avLst>
                  <a:gd name="adj" fmla="val 50000"/>
                </a:avLst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38" name="Oval 10"/>
            <p:cNvSpPr/>
            <p:nvPr/>
          </p:nvSpPr>
          <p:spPr>
            <a:xfrm>
              <a:off x="2428920" y="2857320"/>
              <a:ext cx="88920" cy="9504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20880" rIns="90000" bIns="2088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39" name="Group 11"/>
            <p:cNvGrpSpPr/>
            <p:nvPr/>
          </p:nvGrpSpPr>
          <p:grpSpPr>
            <a:xfrm>
              <a:off x="2508840" y="2542680"/>
              <a:ext cx="1338840" cy="723960"/>
              <a:chOff x="2508840" y="2542680"/>
              <a:chExt cx="1338840" cy="723960"/>
            </a:xfrm>
          </p:grpSpPr>
          <p:sp>
            <p:nvSpPr>
              <p:cNvPr id="240" name="AutoShape 12"/>
              <p:cNvSpPr/>
              <p:nvPr/>
            </p:nvSpPr>
            <p:spPr>
              <a:xfrm flipH="1" rot="5400000">
                <a:off x="3304800" y="2723760"/>
                <a:ext cx="723960" cy="361440"/>
              </a:xfrm>
              <a:prstGeom prst="triangle">
                <a:avLst>
                  <a:gd name="adj" fmla="val 50000"/>
                </a:avLst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1" name="AutoShape 13"/>
              <p:cNvSpPr/>
              <p:nvPr/>
            </p:nvSpPr>
            <p:spPr>
              <a:xfrm flipH="1" rot="16200000">
                <a:off x="2646360" y="2408400"/>
                <a:ext cx="714600" cy="990360"/>
              </a:xfrm>
              <a:prstGeom prst="triangle">
                <a:avLst>
                  <a:gd name="adj" fmla="val 50000"/>
                </a:avLst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242" name="Group 14"/>
          <p:cNvGrpSpPr/>
          <p:nvPr/>
        </p:nvGrpSpPr>
        <p:grpSpPr>
          <a:xfrm>
            <a:off x="1441440" y="4362480"/>
            <a:ext cx="1406520" cy="1812960"/>
            <a:chOff x="1441440" y="4362480"/>
            <a:chExt cx="1406520" cy="1812960"/>
          </a:xfrm>
        </p:grpSpPr>
        <p:grpSp>
          <p:nvGrpSpPr>
            <p:cNvPr id="243" name="Group 15"/>
            <p:cNvGrpSpPr/>
            <p:nvPr/>
          </p:nvGrpSpPr>
          <p:grpSpPr>
            <a:xfrm>
              <a:off x="1441440" y="5264280"/>
              <a:ext cx="907920" cy="911160"/>
              <a:chOff x="1441440" y="5264280"/>
              <a:chExt cx="907920" cy="911160"/>
            </a:xfrm>
          </p:grpSpPr>
          <p:sp>
            <p:nvSpPr>
              <p:cNvPr id="244" name="Rectangle 16"/>
              <p:cNvSpPr/>
              <p:nvPr/>
            </p:nvSpPr>
            <p:spPr>
              <a:xfrm rot="10800000">
                <a:off x="1441440" y="5766120"/>
                <a:ext cx="904680" cy="409320"/>
              </a:xfrm>
              <a:prstGeom prst="rect">
                <a:avLst/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5" name="Rectangle 17"/>
              <p:cNvSpPr/>
              <p:nvPr/>
            </p:nvSpPr>
            <p:spPr>
              <a:xfrm rot="16200000">
                <a:off x="1692000" y="5511960"/>
                <a:ext cx="905040" cy="409680"/>
              </a:xfrm>
              <a:prstGeom prst="rect">
                <a:avLst/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246" name="Group 18"/>
            <p:cNvGrpSpPr/>
            <p:nvPr/>
          </p:nvGrpSpPr>
          <p:grpSpPr>
            <a:xfrm>
              <a:off x="1940040" y="4362480"/>
              <a:ext cx="907920" cy="911160"/>
              <a:chOff x="1940040" y="4362480"/>
              <a:chExt cx="907920" cy="911160"/>
            </a:xfrm>
          </p:grpSpPr>
          <p:sp>
            <p:nvSpPr>
              <p:cNvPr id="247" name="Rectangle 19"/>
              <p:cNvSpPr/>
              <p:nvPr/>
            </p:nvSpPr>
            <p:spPr>
              <a:xfrm>
                <a:off x="1943280" y="4362480"/>
                <a:ext cx="904680" cy="409320"/>
              </a:xfrm>
              <a:prstGeom prst="rect">
                <a:avLst/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48" name="Rectangle 20"/>
              <p:cNvSpPr/>
              <p:nvPr/>
            </p:nvSpPr>
            <p:spPr>
              <a:xfrm rot="5400000">
                <a:off x="1692360" y="4616280"/>
                <a:ext cx="905040" cy="409680"/>
              </a:xfrm>
              <a:prstGeom prst="rect">
                <a:avLst/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49" name="Oval 21"/>
            <p:cNvSpPr/>
            <p:nvPr/>
          </p:nvSpPr>
          <p:spPr>
            <a:xfrm>
              <a:off x="2311560" y="5216400"/>
              <a:ext cx="88920" cy="9540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21240" rIns="90000" bIns="2124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250" name="Group 22"/>
          <p:cNvGrpSpPr/>
          <p:nvPr/>
        </p:nvGrpSpPr>
        <p:grpSpPr>
          <a:xfrm>
            <a:off x="4168800" y="4683240"/>
            <a:ext cx="1832040" cy="793440"/>
            <a:chOff x="4168800" y="4683240"/>
            <a:chExt cx="1832040" cy="793440"/>
          </a:xfrm>
        </p:grpSpPr>
        <p:sp>
          <p:nvSpPr>
            <p:cNvPr id="251" name="AutoShape 23"/>
            <p:cNvSpPr/>
            <p:nvPr/>
          </p:nvSpPr>
          <p:spPr>
            <a:xfrm flipV="1" rot="10800000">
              <a:off x="4168800" y="4683240"/>
              <a:ext cx="914400" cy="771840"/>
            </a:xfrm>
            <a:prstGeom prst="flowChartPunchedTape">
              <a:avLst/>
            </a:prstGeom>
            <a:solidFill>
              <a:srgbClr val="66CCFF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2" name="AutoShape 24"/>
            <p:cNvSpPr/>
            <p:nvPr/>
          </p:nvSpPr>
          <p:spPr>
            <a:xfrm flipV="1">
              <a:off x="5086440" y="4704840"/>
              <a:ext cx="914400" cy="771480"/>
            </a:xfrm>
            <a:prstGeom prst="flowChartPunchedTape">
              <a:avLst/>
            </a:prstGeom>
            <a:solidFill>
              <a:srgbClr val="66CCFF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3" name="Oval 25"/>
            <p:cNvSpPr/>
            <p:nvPr/>
          </p:nvSpPr>
          <p:spPr>
            <a:xfrm>
              <a:off x="5038560" y="5038920"/>
              <a:ext cx="88920" cy="8892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16200" rIns="90000" bIns="162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4" name="Line 26"/>
            <p:cNvSpPr/>
            <p:nvPr/>
          </p:nvSpPr>
          <p:spPr>
            <a:xfrm>
              <a:off x="5562720" y="4829400"/>
              <a:ext cx="0" cy="6094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5" name="Line 27"/>
            <p:cNvSpPr/>
            <p:nvPr/>
          </p:nvSpPr>
          <p:spPr>
            <a:xfrm>
              <a:off x="4606920" y="4750200"/>
              <a:ext cx="0" cy="6094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256" name="Group 28"/>
          <p:cNvGrpSpPr/>
          <p:nvPr/>
        </p:nvGrpSpPr>
        <p:grpSpPr>
          <a:xfrm>
            <a:off x="7385040" y="2162160"/>
            <a:ext cx="900720" cy="1713240"/>
            <a:chOff x="7385040" y="2162160"/>
            <a:chExt cx="900720" cy="1713240"/>
          </a:xfrm>
        </p:grpSpPr>
        <p:grpSp>
          <p:nvGrpSpPr>
            <p:cNvPr id="257" name="Group 29"/>
            <p:cNvGrpSpPr/>
            <p:nvPr/>
          </p:nvGrpSpPr>
          <p:grpSpPr>
            <a:xfrm>
              <a:off x="7769880" y="2166480"/>
              <a:ext cx="515880" cy="1708920"/>
              <a:chOff x="7769880" y="2166480"/>
              <a:chExt cx="515880" cy="1708920"/>
            </a:xfrm>
          </p:grpSpPr>
          <p:grpSp>
            <p:nvGrpSpPr>
              <p:cNvPr id="258" name="Group 30"/>
              <p:cNvGrpSpPr/>
              <p:nvPr/>
            </p:nvGrpSpPr>
            <p:grpSpPr>
              <a:xfrm>
                <a:off x="7824600" y="2166480"/>
                <a:ext cx="461160" cy="849960"/>
                <a:chOff x="7824600" y="2166480"/>
                <a:chExt cx="461160" cy="849960"/>
              </a:xfrm>
            </p:grpSpPr>
            <p:sp>
              <p:nvSpPr>
                <p:cNvPr id="259" name="Arc 31"/>
                <p:cNvSpPr/>
                <p:nvPr/>
              </p:nvSpPr>
              <p:spPr>
                <a:xfrm rot="5400000">
                  <a:off x="7630200" y="2360880"/>
                  <a:ext cx="849960" cy="461160"/>
                </a:xfrm>
                <a:custGeom>
                  <a:avLst/>
                  <a:gdLst>
                    <a:gd name="textAreaLeft" fmla="*/ 0 w 849960"/>
                    <a:gd name="textAreaRight" fmla="*/ 850320 w 849960"/>
                    <a:gd name="textAreaTop" fmla="*/ 0 h 461160"/>
                    <a:gd name="textAreaBottom" fmla="*/ 461520 h 461160"/>
                    <a:gd name="GluePoint1X" fmla="*/ 3 w 43200"/>
                    <a:gd name="GluePoint1Y" fmla="*/ 161 h 26205"/>
                    <a:gd name="GluePoint2X" fmla="*/ 380 w 43200"/>
                    <a:gd name="GluePoint2Y" fmla="*/ 168 h 26205"/>
                    <a:gd name="GluePoint3X" fmla="*/ 192 w 43200"/>
                    <a:gd name="GluePoint3Y" fmla="*/ 138 h 26205"/>
                  </a:gdLst>
                  <a:ahLst/>
                  <a:cxnLst>
                    <a:cxn ang="0">
                      <a:pos x="GluePoint1X" y="GluePoint1Y"/>
                    </a:cxn>
                    <a:cxn ang="0">
                      <a:pos x="GluePoint2X" y="GluePoint2Y"/>
                    </a:cxn>
                    <a:cxn ang="0">
                      <a:pos x="GluePoint3X" y="GluePoint3Y"/>
                    </a:cxn>
                  </a:cxnLst>
                  <a:rect l="textAreaLeft" t="textAreaTop" r="textAreaRight" b="textAreaBottom"/>
                  <a:pathLst>
                    <a:path fill="none" w="43200" h="26205">
                      <a:moveTo>
                        <a:pt x="294" y="25157"/>
                      </a:moveTo>
                      <a:cubicBezTo>
                        <a:pt x="98" y="23981"/>
                        <a:pt x="0" y="2279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-32007" y="0"/>
                        <a:pt x="-22336" y="9670"/>
                        <a:pt x="-22336" y="21600"/>
                      </a:cubicBezTo>
                      <a:cubicBezTo>
                        <a:pt x="-22336" y="23148"/>
                        <a:pt x="-22503" y="24692"/>
                        <a:pt x="-22833" y="26205"/>
                      </a:cubicBezTo>
                    </a:path>
                    <a:path stroke="0" w="43200" h="26205">
                      <a:moveTo>
                        <a:pt x="294" y="25157"/>
                      </a:moveTo>
                      <a:cubicBezTo>
                        <a:pt x="98" y="23981"/>
                        <a:pt x="0" y="2279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-32007" y="0"/>
                        <a:pt x="-22336" y="9670"/>
                        <a:pt x="-22336" y="21600"/>
                      </a:cubicBezTo>
                      <a:cubicBezTo>
                        <a:pt x="-22336" y="23148"/>
                        <a:pt x="-22503" y="24692"/>
                        <a:pt x="-22833" y="26205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36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en-US" sz="1800" b="1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60" name="Line 32"/>
                <p:cNvSpPr/>
                <p:nvPr/>
              </p:nvSpPr>
              <p:spPr>
                <a:xfrm>
                  <a:off x="7840800" y="2166480"/>
                  <a:ext cx="0" cy="83628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t">
                  <a:noAutofit/>
                </a:bodyPr>
                <a:p>
                  <a:endParaRPr lang="en-US" sz="1800" b="1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  <p:grpSp>
            <p:nvGrpSpPr>
              <p:cNvPr id="261" name="Group 33"/>
              <p:cNvGrpSpPr/>
              <p:nvPr/>
            </p:nvGrpSpPr>
            <p:grpSpPr>
              <a:xfrm>
                <a:off x="7813440" y="3025440"/>
                <a:ext cx="461160" cy="849960"/>
                <a:chOff x="7813440" y="3025440"/>
                <a:chExt cx="461160" cy="849960"/>
              </a:xfrm>
            </p:grpSpPr>
            <p:sp>
              <p:nvSpPr>
                <p:cNvPr id="262" name="Arc 34"/>
                <p:cNvSpPr/>
                <p:nvPr/>
              </p:nvSpPr>
              <p:spPr>
                <a:xfrm rot="5400000">
                  <a:off x="7619040" y="3219840"/>
                  <a:ext cx="849960" cy="461160"/>
                </a:xfrm>
                <a:custGeom>
                  <a:avLst/>
                  <a:gdLst>
                    <a:gd name="textAreaLeft" fmla="*/ 0 w 849960"/>
                    <a:gd name="textAreaRight" fmla="*/ 850320 w 849960"/>
                    <a:gd name="textAreaTop" fmla="*/ 0 h 461160"/>
                    <a:gd name="textAreaBottom" fmla="*/ 461520 h 461160"/>
                    <a:gd name="GluePoint1X" fmla="*/ 3 w 43200"/>
                    <a:gd name="GluePoint1Y" fmla="*/ 161 h 26205"/>
                    <a:gd name="GluePoint2X" fmla="*/ 380 w 43200"/>
                    <a:gd name="GluePoint2Y" fmla="*/ 168 h 26205"/>
                    <a:gd name="GluePoint3X" fmla="*/ 192 w 43200"/>
                    <a:gd name="GluePoint3Y" fmla="*/ 138 h 26205"/>
                  </a:gdLst>
                  <a:ahLst/>
                  <a:cxnLst>
                    <a:cxn ang="0">
                      <a:pos x="GluePoint1X" y="GluePoint1Y"/>
                    </a:cxn>
                    <a:cxn ang="0">
                      <a:pos x="GluePoint2X" y="GluePoint2Y"/>
                    </a:cxn>
                    <a:cxn ang="0">
                      <a:pos x="GluePoint3X" y="GluePoint3Y"/>
                    </a:cxn>
                  </a:cxnLst>
                  <a:rect l="textAreaLeft" t="textAreaTop" r="textAreaRight" b="textAreaBottom"/>
                  <a:pathLst>
                    <a:path fill="none" w="43200" h="26205">
                      <a:moveTo>
                        <a:pt x="294" y="25157"/>
                      </a:moveTo>
                      <a:cubicBezTo>
                        <a:pt x="98" y="23981"/>
                        <a:pt x="0" y="2279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-32007" y="0"/>
                        <a:pt x="-22336" y="9670"/>
                        <a:pt x="-22336" y="21600"/>
                      </a:cubicBezTo>
                      <a:cubicBezTo>
                        <a:pt x="-22336" y="23148"/>
                        <a:pt x="-22503" y="24692"/>
                        <a:pt x="-22833" y="26205"/>
                      </a:cubicBezTo>
                    </a:path>
                    <a:path stroke="0" w="43200" h="26205">
                      <a:moveTo>
                        <a:pt x="294" y="25157"/>
                      </a:moveTo>
                      <a:cubicBezTo>
                        <a:pt x="98" y="23981"/>
                        <a:pt x="0" y="2279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-32007" y="0"/>
                        <a:pt x="-22336" y="9670"/>
                        <a:pt x="-22336" y="21600"/>
                      </a:cubicBezTo>
                      <a:cubicBezTo>
                        <a:pt x="-22336" y="23148"/>
                        <a:pt x="-22503" y="24692"/>
                        <a:pt x="-22833" y="26205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36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en-US" sz="1800" b="1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63" name="Line 35"/>
                <p:cNvSpPr/>
                <p:nvPr/>
              </p:nvSpPr>
              <p:spPr>
                <a:xfrm>
                  <a:off x="7829640" y="3025440"/>
                  <a:ext cx="0" cy="83628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t">
                  <a:noAutofit/>
                </a:bodyPr>
                <a:p>
                  <a:endParaRPr lang="en-US" sz="1800" b="1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  <p:sp>
            <p:nvSpPr>
              <p:cNvPr id="264" name="Oval 36"/>
              <p:cNvSpPr/>
              <p:nvPr/>
            </p:nvSpPr>
            <p:spPr>
              <a:xfrm rot="5400000">
                <a:off x="7784640" y="2948760"/>
                <a:ext cx="123840" cy="15372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265" name="Group 37"/>
            <p:cNvGrpSpPr/>
            <p:nvPr/>
          </p:nvGrpSpPr>
          <p:grpSpPr>
            <a:xfrm>
              <a:off x="7385040" y="2162160"/>
              <a:ext cx="515880" cy="1708920"/>
              <a:chOff x="7385040" y="2162160"/>
              <a:chExt cx="515880" cy="1708920"/>
            </a:xfrm>
          </p:grpSpPr>
          <p:grpSp>
            <p:nvGrpSpPr>
              <p:cNvPr id="266" name="Group 38"/>
              <p:cNvGrpSpPr/>
              <p:nvPr/>
            </p:nvGrpSpPr>
            <p:grpSpPr>
              <a:xfrm>
                <a:off x="7385040" y="2162160"/>
                <a:ext cx="461160" cy="849960"/>
                <a:chOff x="7385040" y="2162160"/>
                <a:chExt cx="461160" cy="849960"/>
              </a:xfrm>
            </p:grpSpPr>
            <p:sp>
              <p:nvSpPr>
                <p:cNvPr id="267" name="Arc 39"/>
                <p:cNvSpPr/>
                <p:nvPr/>
              </p:nvSpPr>
              <p:spPr>
                <a:xfrm flipH="1" rot="16200000">
                  <a:off x="7190280" y="2356560"/>
                  <a:ext cx="849960" cy="461160"/>
                </a:xfrm>
                <a:custGeom>
                  <a:avLst/>
                  <a:gdLst>
                    <a:gd name="textAreaLeft" fmla="*/ -360 w 849960"/>
                    <a:gd name="textAreaRight" fmla="*/ 849960 w 849960"/>
                    <a:gd name="textAreaTop" fmla="*/ 0 h 461160"/>
                    <a:gd name="textAreaBottom" fmla="*/ 461520 h 461160"/>
                    <a:gd name="GluePoint1X" fmla="*/ 3 w 43200"/>
                    <a:gd name="GluePoint1Y" fmla="*/ 161 h 26205"/>
                    <a:gd name="GluePoint2X" fmla="*/ 380 w 43200"/>
                    <a:gd name="GluePoint2Y" fmla="*/ 168 h 26205"/>
                    <a:gd name="GluePoint3X" fmla="*/ 192 w 43200"/>
                    <a:gd name="GluePoint3Y" fmla="*/ 138 h 26205"/>
                  </a:gdLst>
                  <a:ahLst/>
                  <a:cxnLst>
                    <a:cxn ang="0">
                      <a:pos x="GluePoint1X" y="GluePoint1Y"/>
                    </a:cxn>
                    <a:cxn ang="0">
                      <a:pos x="GluePoint2X" y="GluePoint2Y"/>
                    </a:cxn>
                    <a:cxn ang="0">
                      <a:pos x="GluePoint3X" y="GluePoint3Y"/>
                    </a:cxn>
                  </a:cxnLst>
                  <a:rect l="textAreaLeft" t="textAreaTop" r="textAreaRight" b="textAreaBottom"/>
                  <a:pathLst>
                    <a:path fill="none" w="43200" h="26205">
                      <a:moveTo>
                        <a:pt x="294" y="25157"/>
                      </a:moveTo>
                      <a:cubicBezTo>
                        <a:pt x="98" y="23981"/>
                        <a:pt x="0" y="2279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-32007" y="0"/>
                        <a:pt x="-22336" y="9670"/>
                        <a:pt x="-22336" y="21600"/>
                      </a:cubicBezTo>
                      <a:cubicBezTo>
                        <a:pt x="-22336" y="23148"/>
                        <a:pt x="-22503" y="24692"/>
                        <a:pt x="-22833" y="26205"/>
                      </a:cubicBezTo>
                    </a:path>
                    <a:path stroke="0" w="43200" h="26205">
                      <a:moveTo>
                        <a:pt x="294" y="25157"/>
                      </a:moveTo>
                      <a:cubicBezTo>
                        <a:pt x="98" y="23981"/>
                        <a:pt x="0" y="2279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-32007" y="0"/>
                        <a:pt x="-22336" y="9670"/>
                        <a:pt x="-22336" y="21600"/>
                      </a:cubicBezTo>
                      <a:cubicBezTo>
                        <a:pt x="-22336" y="23148"/>
                        <a:pt x="-22503" y="24692"/>
                        <a:pt x="-22833" y="26205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36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en-US" sz="1800" b="1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68" name="Line 40"/>
                <p:cNvSpPr/>
                <p:nvPr/>
              </p:nvSpPr>
              <p:spPr>
                <a:xfrm>
                  <a:off x="7830000" y="2162160"/>
                  <a:ext cx="0" cy="83628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t">
                  <a:noAutofit/>
                </a:bodyPr>
                <a:p>
                  <a:endParaRPr lang="en-US" sz="1800" b="1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  <p:grpSp>
            <p:nvGrpSpPr>
              <p:cNvPr id="269" name="Group 41"/>
              <p:cNvGrpSpPr/>
              <p:nvPr/>
            </p:nvGrpSpPr>
            <p:grpSpPr>
              <a:xfrm>
                <a:off x="7396200" y="3021120"/>
                <a:ext cx="461160" cy="849960"/>
                <a:chOff x="7396200" y="3021120"/>
                <a:chExt cx="461160" cy="849960"/>
              </a:xfrm>
            </p:grpSpPr>
            <p:sp>
              <p:nvSpPr>
                <p:cNvPr id="270" name="Arc 42"/>
                <p:cNvSpPr/>
                <p:nvPr/>
              </p:nvSpPr>
              <p:spPr>
                <a:xfrm flipH="1" rot="16200000">
                  <a:off x="7201440" y="3215520"/>
                  <a:ext cx="849960" cy="461160"/>
                </a:xfrm>
                <a:custGeom>
                  <a:avLst/>
                  <a:gdLst>
                    <a:gd name="textAreaLeft" fmla="*/ -360 w 849960"/>
                    <a:gd name="textAreaRight" fmla="*/ 849960 w 849960"/>
                    <a:gd name="textAreaTop" fmla="*/ 0 h 461160"/>
                    <a:gd name="textAreaBottom" fmla="*/ 461520 h 461160"/>
                    <a:gd name="GluePoint1X" fmla="*/ 3 w 43200"/>
                    <a:gd name="GluePoint1Y" fmla="*/ 161 h 26205"/>
                    <a:gd name="GluePoint2X" fmla="*/ 380 w 43200"/>
                    <a:gd name="GluePoint2Y" fmla="*/ 168 h 26205"/>
                    <a:gd name="GluePoint3X" fmla="*/ 192 w 43200"/>
                    <a:gd name="GluePoint3Y" fmla="*/ 138 h 26205"/>
                  </a:gdLst>
                  <a:ahLst/>
                  <a:cxnLst>
                    <a:cxn ang="0">
                      <a:pos x="GluePoint1X" y="GluePoint1Y"/>
                    </a:cxn>
                    <a:cxn ang="0">
                      <a:pos x="GluePoint2X" y="GluePoint2Y"/>
                    </a:cxn>
                    <a:cxn ang="0">
                      <a:pos x="GluePoint3X" y="GluePoint3Y"/>
                    </a:cxn>
                  </a:cxnLst>
                  <a:rect l="textAreaLeft" t="textAreaTop" r="textAreaRight" b="textAreaBottom"/>
                  <a:pathLst>
                    <a:path fill="none" w="43200" h="26205">
                      <a:moveTo>
                        <a:pt x="294" y="25157"/>
                      </a:moveTo>
                      <a:cubicBezTo>
                        <a:pt x="98" y="23981"/>
                        <a:pt x="0" y="2279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-32007" y="0"/>
                        <a:pt x="-22336" y="9670"/>
                        <a:pt x="-22336" y="21600"/>
                      </a:cubicBezTo>
                      <a:cubicBezTo>
                        <a:pt x="-22336" y="23148"/>
                        <a:pt x="-22503" y="24692"/>
                        <a:pt x="-22833" y="26205"/>
                      </a:cubicBezTo>
                    </a:path>
                    <a:path stroke="0" w="43200" h="26205">
                      <a:moveTo>
                        <a:pt x="294" y="25157"/>
                      </a:moveTo>
                      <a:cubicBezTo>
                        <a:pt x="98" y="23981"/>
                        <a:pt x="0" y="22791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-32007" y="0"/>
                        <a:pt x="-22336" y="9670"/>
                        <a:pt x="-22336" y="21600"/>
                      </a:cubicBezTo>
                      <a:cubicBezTo>
                        <a:pt x="-22336" y="23148"/>
                        <a:pt x="-22503" y="24692"/>
                        <a:pt x="-22833" y="26205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936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endParaRPr lang="en-US" sz="1800" b="1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71" name="Line 43"/>
                <p:cNvSpPr/>
                <p:nvPr/>
              </p:nvSpPr>
              <p:spPr>
                <a:xfrm>
                  <a:off x="7841160" y="3021120"/>
                  <a:ext cx="0" cy="83628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t">
                  <a:noAutofit/>
                </a:bodyPr>
                <a:p>
                  <a:endParaRPr lang="en-US" sz="1800" b="1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  <p:sp>
            <p:nvSpPr>
              <p:cNvPr id="272" name="Oval 44"/>
              <p:cNvSpPr/>
              <p:nvPr/>
            </p:nvSpPr>
            <p:spPr>
              <a:xfrm flipH="1" rot="16200000">
                <a:off x="7761600" y="2944440"/>
                <a:ext cx="123840" cy="15372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273" name="Group 45"/>
          <p:cNvGrpSpPr/>
          <p:nvPr/>
        </p:nvGrpSpPr>
        <p:grpSpPr>
          <a:xfrm>
            <a:off x="7099200" y="4425840"/>
            <a:ext cx="1371600" cy="730440"/>
            <a:chOff x="7099200" y="4425840"/>
            <a:chExt cx="1371600" cy="730440"/>
          </a:xfrm>
        </p:grpSpPr>
        <p:grpSp>
          <p:nvGrpSpPr>
            <p:cNvPr id="274" name="Group 46"/>
            <p:cNvGrpSpPr/>
            <p:nvPr/>
          </p:nvGrpSpPr>
          <p:grpSpPr>
            <a:xfrm>
              <a:off x="7099200" y="4425840"/>
              <a:ext cx="727200" cy="409680"/>
              <a:chOff x="7099200" y="4425840"/>
              <a:chExt cx="727200" cy="409680"/>
            </a:xfrm>
          </p:grpSpPr>
          <p:sp>
            <p:nvSpPr>
              <p:cNvPr id="275" name="Arc 47"/>
              <p:cNvSpPr/>
              <p:nvPr/>
            </p:nvSpPr>
            <p:spPr>
              <a:xfrm rot="16200000">
                <a:off x="7265160" y="4259880"/>
                <a:ext cx="372960" cy="704880"/>
              </a:xfrm>
              <a:custGeom>
                <a:avLst/>
                <a:gdLst>
                  <a:gd name="textAreaLeft" fmla="*/ 0 w 372960"/>
                  <a:gd name="textAreaRight" fmla="*/ 373320 w 372960"/>
                  <a:gd name="textAreaTop" fmla="*/ 0 h 704880"/>
                  <a:gd name="textAreaBottom" fmla="*/ 704880 h 704880"/>
                  <a:gd name="GluePoint1X" fmla="*/ 1 w 23523"/>
                  <a:gd name="GluePoint1Y" fmla="*/ 1 h 43200"/>
                  <a:gd name="GluePoint2X" fmla="*/ 0 w 23523"/>
                  <a:gd name="GluePoint2Y" fmla="*/ 443 h 43200"/>
                  <a:gd name="GluePoint3X" fmla="*/ 19 w 23523"/>
                  <a:gd name="GluePoint3Y" fmla="*/ 222 h 432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</a:cxnLst>
                <a:rect l="textAreaLeft" t="textAreaTop" r="textAreaRight" b="textAreaBottom"/>
                <a:pathLst>
                  <a:path fill="none" w="23523" h="43200">
                    <a:moveTo>
                      <a:pt x="105" y="76"/>
                    </a:moveTo>
                    <a:cubicBezTo>
                      <a:pt x="710" y="25"/>
                      <a:pt x="1316" y="-1"/>
                      <a:pt x="1923" y="0"/>
                    </a:cubicBezTo>
                    <a:cubicBezTo>
                      <a:pt x="13852" y="0"/>
                      <a:pt x="23523" y="9670"/>
                      <a:pt x="23523" y="21600"/>
                    </a:cubicBezTo>
                    <a:cubicBezTo>
                      <a:pt x="23523" y="33529"/>
                      <a:pt x="13852" y="43200"/>
                      <a:pt x="1923" y="43200"/>
                    </a:cubicBezTo>
                    <a:cubicBezTo>
                      <a:pt x="1281" y="43200"/>
                      <a:pt x="639" y="43171"/>
                      <a:pt x="-1" y="43114"/>
                    </a:cubicBezTo>
                  </a:path>
                  <a:path stroke="0" w="23523" h="43200">
                    <a:moveTo>
                      <a:pt x="105" y="76"/>
                    </a:moveTo>
                    <a:cubicBezTo>
                      <a:pt x="710" y="25"/>
                      <a:pt x="1316" y="-1"/>
                      <a:pt x="1923" y="0"/>
                    </a:cubicBezTo>
                    <a:cubicBezTo>
                      <a:pt x="13852" y="0"/>
                      <a:pt x="23523" y="9670"/>
                      <a:pt x="23523" y="21600"/>
                    </a:cubicBezTo>
                    <a:cubicBezTo>
                      <a:pt x="23523" y="33529"/>
                      <a:pt x="13852" y="43200"/>
                      <a:pt x="1923" y="43200"/>
                    </a:cubicBezTo>
                    <a:cubicBezTo>
                      <a:pt x="1281" y="43200"/>
                      <a:pt x="639" y="43171"/>
                      <a:pt x="-1" y="43114"/>
                    </a:cubicBezTo>
                    <a:lnTo>
                      <a:pt x="1923" y="21600"/>
                    </a:lnTo>
                    <a:close/>
                  </a:path>
                </a:pathLst>
              </a:custGeom>
              <a:noFill/>
              <a:ln w="936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6" name="Line 48"/>
              <p:cNvSpPr/>
              <p:nvPr/>
            </p:nvSpPr>
            <p:spPr>
              <a:xfrm flipH="1">
                <a:off x="7099200" y="4788000"/>
                <a:ext cx="704880" cy="9720"/>
              </a:xfrm>
              <a:prstGeom prst="line">
                <a:avLst/>
              </a:prstGeom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7080" rIns="90000" bIns="-3708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7" name="Oval 49"/>
              <p:cNvSpPr/>
              <p:nvPr/>
            </p:nvSpPr>
            <p:spPr>
              <a:xfrm rot="16200000">
                <a:off x="7737480" y="4746600"/>
                <a:ext cx="88920" cy="8892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16200" rIns="90000" bIns="162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278" name="Group 50"/>
            <p:cNvGrpSpPr/>
            <p:nvPr/>
          </p:nvGrpSpPr>
          <p:grpSpPr>
            <a:xfrm>
              <a:off x="7743960" y="4746600"/>
              <a:ext cx="726840" cy="409680"/>
              <a:chOff x="7743960" y="4746600"/>
              <a:chExt cx="726840" cy="409680"/>
            </a:xfrm>
          </p:grpSpPr>
          <p:sp>
            <p:nvSpPr>
              <p:cNvPr id="279" name="Arc 51"/>
              <p:cNvSpPr/>
              <p:nvPr/>
            </p:nvSpPr>
            <p:spPr>
              <a:xfrm rot="5400000">
                <a:off x="7931520" y="4617360"/>
                <a:ext cx="372960" cy="704520"/>
              </a:xfrm>
              <a:custGeom>
                <a:avLst/>
                <a:gdLst>
                  <a:gd name="textAreaLeft" fmla="*/ 0 w 372960"/>
                  <a:gd name="textAreaRight" fmla="*/ 373320 w 372960"/>
                  <a:gd name="textAreaTop" fmla="*/ 0 h 704520"/>
                  <a:gd name="textAreaBottom" fmla="*/ 704880 h 704520"/>
                  <a:gd name="GluePoint1X" fmla="*/ 1 w 23523"/>
                  <a:gd name="GluePoint1Y" fmla="*/ 1 h 43200"/>
                  <a:gd name="GluePoint2X" fmla="*/ 0 w 23523"/>
                  <a:gd name="GluePoint2Y" fmla="*/ 443 h 43200"/>
                  <a:gd name="GluePoint3X" fmla="*/ 19 w 23523"/>
                  <a:gd name="GluePoint3Y" fmla="*/ 222 h 432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</a:cxnLst>
                <a:rect l="textAreaLeft" t="textAreaTop" r="textAreaRight" b="textAreaBottom"/>
                <a:pathLst>
                  <a:path fill="none" w="23523" h="43200">
                    <a:moveTo>
                      <a:pt x="105" y="76"/>
                    </a:moveTo>
                    <a:cubicBezTo>
                      <a:pt x="710" y="25"/>
                      <a:pt x="1316" y="-1"/>
                      <a:pt x="1923" y="0"/>
                    </a:cubicBezTo>
                    <a:cubicBezTo>
                      <a:pt x="13852" y="0"/>
                      <a:pt x="23523" y="9670"/>
                      <a:pt x="23523" y="21600"/>
                    </a:cubicBezTo>
                    <a:cubicBezTo>
                      <a:pt x="23523" y="33529"/>
                      <a:pt x="13852" y="43200"/>
                      <a:pt x="1923" y="43200"/>
                    </a:cubicBezTo>
                    <a:cubicBezTo>
                      <a:pt x="1281" y="43200"/>
                      <a:pt x="639" y="43171"/>
                      <a:pt x="-1" y="43114"/>
                    </a:cubicBezTo>
                  </a:path>
                  <a:path stroke="0" w="23523" h="43200">
                    <a:moveTo>
                      <a:pt x="105" y="76"/>
                    </a:moveTo>
                    <a:cubicBezTo>
                      <a:pt x="710" y="25"/>
                      <a:pt x="1316" y="-1"/>
                      <a:pt x="1923" y="0"/>
                    </a:cubicBezTo>
                    <a:cubicBezTo>
                      <a:pt x="13852" y="0"/>
                      <a:pt x="23523" y="9670"/>
                      <a:pt x="23523" y="21600"/>
                    </a:cubicBezTo>
                    <a:cubicBezTo>
                      <a:pt x="23523" y="33529"/>
                      <a:pt x="13852" y="43200"/>
                      <a:pt x="1923" y="43200"/>
                    </a:cubicBezTo>
                    <a:cubicBezTo>
                      <a:pt x="1281" y="43200"/>
                      <a:pt x="639" y="43171"/>
                      <a:pt x="-1" y="43114"/>
                    </a:cubicBezTo>
                    <a:lnTo>
                      <a:pt x="1923" y="21600"/>
                    </a:lnTo>
                    <a:close/>
                  </a:path>
                </a:pathLst>
              </a:custGeom>
              <a:noFill/>
              <a:ln w="936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0" name="Line 52"/>
              <p:cNvSpPr/>
              <p:nvPr/>
            </p:nvSpPr>
            <p:spPr>
              <a:xfrm flipV="1">
                <a:off x="7766280" y="4784400"/>
                <a:ext cx="704520" cy="9720"/>
              </a:xfrm>
              <a:prstGeom prst="line">
                <a:avLst/>
              </a:prstGeom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7080" rIns="90000" bIns="-3708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1" name="Oval 53"/>
              <p:cNvSpPr/>
              <p:nvPr/>
            </p:nvSpPr>
            <p:spPr>
              <a:xfrm rot="5400000">
                <a:off x="7743600" y="4746600"/>
                <a:ext cx="88920" cy="88560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15840" rIns="90000" bIns="1584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grpSp>
        <p:nvGrpSpPr>
          <p:cNvPr id="282" name="Group 54"/>
          <p:cNvGrpSpPr/>
          <p:nvPr/>
        </p:nvGrpSpPr>
        <p:grpSpPr>
          <a:xfrm>
            <a:off x="4243320" y="2424240"/>
            <a:ext cx="2192040" cy="937800"/>
            <a:chOff x="4243320" y="2424240"/>
            <a:chExt cx="2192040" cy="937800"/>
          </a:xfrm>
        </p:grpSpPr>
        <p:grpSp>
          <p:nvGrpSpPr>
            <p:cNvPr id="283" name="Group 55"/>
            <p:cNvGrpSpPr/>
            <p:nvPr/>
          </p:nvGrpSpPr>
          <p:grpSpPr>
            <a:xfrm>
              <a:off x="5338440" y="2424240"/>
              <a:ext cx="1096920" cy="685800"/>
              <a:chOff x="5338440" y="2424240"/>
              <a:chExt cx="1096920" cy="685800"/>
            </a:xfrm>
          </p:grpSpPr>
          <p:sp>
            <p:nvSpPr>
              <p:cNvPr id="284" name="Rectangle 56"/>
              <p:cNvSpPr/>
              <p:nvPr/>
            </p:nvSpPr>
            <p:spPr>
              <a:xfrm rot="10800000">
                <a:off x="5338440" y="2679480"/>
                <a:ext cx="719280" cy="428400"/>
              </a:xfrm>
              <a:prstGeom prst="rect">
                <a:avLst/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5" name="AutoShape 57"/>
              <p:cNvSpPr/>
              <p:nvPr/>
            </p:nvSpPr>
            <p:spPr>
              <a:xfrm flipV="1" rot="10800000">
                <a:off x="5892480" y="2423880"/>
                <a:ext cx="542880" cy="685800"/>
              </a:xfrm>
              <a:prstGeom prst="triangle">
                <a:avLst>
                  <a:gd name="adj" fmla="val 50977"/>
                </a:avLst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grpSp>
          <p:nvGrpSpPr>
            <p:cNvPr id="286" name="Group 58"/>
            <p:cNvGrpSpPr/>
            <p:nvPr/>
          </p:nvGrpSpPr>
          <p:grpSpPr>
            <a:xfrm>
              <a:off x="4243320" y="2676240"/>
              <a:ext cx="1096920" cy="685800"/>
              <a:chOff x="4243320" y="2676240"/>
              <a:chExt cx="1096920" cy="685800"/>
            </a:xfrm>
          </p:grpSpPr>
          <p:sp>
            <p:nvSpPr>
              <p:cNvPr id="287" name="Rectangle 59"/>
              <p:cNvSpPr/>
              <p:nvPr/>
            </p:nvSpPr>
            <p:spPr>
              <a:xfrm>
                <a:off x="4620960" y="2678400"/>
                <a:ext cx="719280" cy="428400"/>
              </a:xfrm>
              <a:prstGeom prst="rect">
                <a:avLst/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8" name="AutoShape 60"/>
              <p:cNvSpPr/>
              <p:nvPr/>
            </p:nvSpPr>
            <p:spPr>
              <a:xfrm flipV="1">
                <a:off x="4243320" y="2675880"/>
                <a:ext cx="542880" cy="685800"/>
              </a:xfrm>
              <a:prstGeom prst="triangle">
                <a:avLst>
                  <a:gd name="adj" fmla="val 50977"/>
                </a:avLst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89" name="Oval 61"/>
            <p:cNvSpPr/>
            <p:nvPr/>
          </p:nvSpPr>
          <p:spPr>
            <a:xfrm>
              <a:off x="5313240" y="2871720"/>
              <a:ext cx="61920" cy="6372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-1800" rIns="90000" bIns="-1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290" name="Text Box 62"/>
          <p:cNvSpPr/>
          <p:nvPr/>
        </p:nvSpPr>
        <p:spPr>
          <a:xfrm>
            <a:off x="3281040" y="5784840"/>
            <a:ext cx="3359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All these shapes have order 2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91" name="Picture 63" descr="Office Objects 0572"/>
          <p:cNvPicPr/>
          <p:nvPr/>
        </p:nvPicPr>
        <p:blipFill>
          <a:blip r:embed="rId2"/>
          <a:stretch/>
        </p:blipFill>
        <p:spPr>
          <a:xfrm>
            <a:off x="738972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5" dur="indefinite" restart="never" nodeType="tmRoot">
          <p:childTnLst>
            <p:seq>
              <p:cTn id="166" dur="indefinite" nodeType="mainSeq">
                <p:childTnLst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5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53" name="Object 6"/>
          <p:cNvGraphicFramePr/>
          <p:nvPr/>
        </p:nvGraphicFramePr>
        <p:xfrm>
          <a:off x="3930480" y="2255760"/>
          <a:ext cx="1346400" cy="3207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4" name="Object 6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930480" y="2255760"/>
                    <a:ext cx="1346400" cy="32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" name="Text Box 7"/>
          <p:cNvSpPr/>
          <p:nvPr/>
        </p:nvSpPr>
        <p:spPr>
          <a:xfrm>
            <a:off x="1016640" y="2139840"/>
            <a:ext cx="238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Calculate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" name="Text Box 8"/>
          <p:cNvSpPr/>
          <p:nvPr/>
        </p:nvSpPr>
        <p:spPr>
          <a:xfrm>
            <a:off x="1013760" y="2882880"/>
            <a:ext cx="76917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If 1 bar of chocolate costs 65p. How much will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1000 bars cost. Give your answer in £’s.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57" name="Object 9"/>
          <p:cNvGraphicFramePr/>
          <p:nvPr/>
        </p:nvGraphicFramePr>
        <p:xfrm>
          <a:off x="1027080" y="4262400"/>
          <a:ext cx="5648400" cy="5000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58" name="Object 9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027080" y="4262400"/>
                    <a:ext cx="5648400" cy="50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9" name="Text Box 10"/>
          <p:cNvSpPr/>
          <p:nvPr/>
        </p:nvSpPr>
        <p:spPr>
          <a:xfrm>
            <a:off x="1016280" y="3697200"/>
            <a:ext cx="4539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Round to 1 decimal place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" name="Text Box 11"/>
          <p:cNvSpPr/>
          <p:nvPr/>
        </p:nvSpPr>
        <p:spPr>
          <a:xfrm>
            <a:off x="1038240" y="4835520"/>
            <a:ext cx="4277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Q4.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Covert to 24 hrs clock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1" name="Object 12"/>
          <p:cNvGraphicFramePr/>
          <p:nvPr/>
        </p:nvGraphicFramePr>
        <p:xfrm>
          <a:off x="1835280" y="5518080"/>
          <a:ext cx="4978440" cy="91440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62" name="Object 12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835280" y="5518080"/>
                    <a:ext cx="4978440" cy="91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3" name="Picture 14" descr="Office Objects 0572"/>
          <p:cNvPicPr/>
          <p:nvPr/>
        </p:nvPicPr>
        <p:blipFill>
          <a:blip r:embed="rId8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3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4" name="Text Box 4"/>
          <p:cNvSpPr/>
          <p:nvPr/>
        </p:nvSpPr>
        <p:spPr>
          <a:xfrm>
            <a:off x="232200" y="11253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5" name="Rectangle 5"/>
          <p:cNvSpPr/>
          <p:nvPr/>
        </p:nvSpPr>
        <p:spPr>
          <a:xfrm>
            <a:off x="2039760" y="393840"/>
            <a:ext cx="5197680" cy="11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Rotation Symmetry</a:t>
            </a:r>
            <a:endParaRPr lang="en-US" sz="32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Order </a:t>
            </a:r>
            <a:endParaRPr lang="en-US" sz="32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96" name="Group 6"/>
          <p:cNvGrpSpPr/>
          <p:nvPr/>
        </p:nvGrpSpPr>
        <p:grpSpPr>
          <a:xfrm>
            <a:off x="1549440" y="2847600"/>
            <a:ext cx="2707920" cy="723960"/>
            <a:chOff x="1549440" y="2847600"/>
            <a:chExt cx="2707920" cy="723960"/>
          </a:xfrm>
        </p:grpSpPr>
        <p:grpSp>
          <p:nvGrpSpPr>
            <p:cNvPr id="297" name="Group 7"/>
            <p:cNvGrpSpPr/>
            <p:nvPr/>
          </p:nvGrpSpPr>
          <p:grpSpPr>
            <a:xfrm>
              <a:off x="1549440" y="2847600"/>
              <a:ext cx="1339920" cy="723960"/>
              <a:chOff x="1549440" y="2847600"/>
              <a:chExt cx="1339920" cy="723960"/>
            </a:xfrm>
          </p:grpSpPr>
          <p:sp>
            <p:nvSpPr>
              <p:cNvPr id="298" name="AutoShape 8"/>
              <p:cNvSpPr/>
              <p:nvPr/>
            </p:nvSpPr>
            <p:spPr>
              <a:xfrm rot="16200000">
                <a:off x="1368360" y="3028680"/>
                <a:ext cx="723960" cy="361800"/>
              </a:xfrm>
              <a:prstGeom prst="triangle">
                <a:avLst>
                  <a:gd name="adj" fmla="val 50000"/>
                </a:avLst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9" name="AutoShape 9"/>
              <p:cNvSpPr/>
              <p:nvPr/>
            </p:nvSpPr>
            <p:spPr>
              <a:xfrm rot="5400000">
                <a:off x="2036520" y="2712960"/>
                <a:ext cx="714600" cy="990720"/>
              </a:xfrm>
              <a:prstGeom prst="triangle">
                <a:avLst>
                  <a:gd name="adj" fmla="val 50000"/>
                </a:avLst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300" name="Oval 10"/>
            <p:cNvSpPr/>
            <p:nvPr/>
          </p:nvSpPr>
          <p:spPr>
            <a:xfrm>
              <a:off x="2838600" y="3162240"/>
              <a:ext cx="88920" cy="9504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20880" rIns="90000" bIns="2088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01" name="Group 11"/>
            <p:cNvGrpSpPr/>
            <p:nvPr/>
          </p:nvGrpSpPr>
          <p:grpSpPr>
            <a:xfrm>
              <a:off x="2918520" y="2847600"/>
              <a:ext cx="1338840" cy="723960"/>
              <a:chOff x="2918520" y="2847600"/>
              <a:chExt cx="1338840" cy="723960"/>
            </a:xfrm>
          </p:grpSpPr>
          <p:sp>
            <p:nvSpPr>
              <p:cNvPr id="302" name="AutoShape 12"/>
              <p:cNvSpPr/>
              <p:nvPr/>
            </p:nvSpPr>
            <p:spPr>
              <a:xfrm flipH="1" rot="5400000">
                <a:off x="3714480" y="3028680"/>
                <a:ext cx="723960" cy="361440"/>
              </a:xfrm>
              <a:prstGeom prst="triangle">
                <a:avLst>
                  <a:gd name="adj" fmla="val 50000"/>
                </a:avLst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3" name="AutoShape 13"/>
              <p:cNvSpPr/>
              <p:nvPr/>
            </p:nvSpPr>
            <p:spPr>
              <a:xfrm flipH="1" rot="16200000">
                <a:off x="3056040" y="2713320"/>
                <a:ext cx="714600" cy="990360"/>
              </a:xfrm>
              <a:prstGeom prst="triangle">
                <a:avLst>
                  <a:gd name="adj" fmla="val 50000"/>
                </a:avLst>
              </a:prstGeom>
              <a:solidFill>
                <a:srgbClr val="66CC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04" name="Text Box 14"/>
          <p:cNvSpPr/>
          <p:nvPr/>
        </p:nvSpPr>
        <p:spPr>
          <a:xfrm>
            <a:off x="5689080" y="3205080"/>
            <a:ext cx="1460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Has order 2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5" name="Text Box 15"/>
          <p:cNvSpPr/>
          <p:nvPr/>
        </p:nvSpPr>
        <p:spPr>
          <a:xfrm>
            <a:off x="5679360" y="4395960"/>
            <a:ext cx="1460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Has order 3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306" name="Group 16"/>
          <p:cNvGrpSpPr/>
          <p:nvPr/>
        </p:nvGrpSpPr>
        <p:grpSpPr>
          <a:xfrm>
            <a:off x="2489040" y="3895560"/>
            <a:ext cx="809640" cy="723960"/>
            <a:chOff x="2489040" y="3895560"/>
            <a:chExt cx="809640" cy="723960"/>
          </a:xfrm>
        </p:grpSpPr>
        <p:sp>
          <p:nvSpPr>
            <p:cNvPr id="307" name="AutoShape 17"/>
            <p:cNvSpPr/>
            <p:nvPr/>
          </p:nvSpPr>
          <p:spPr>
            <a:xfrm>
              <a:off x="2489040" y="3895560"/>
              <a:ext cx="809640" cy="723960"/>
            </a:xfrm>
            <a:prstGeom prst="triangle">
              <a:avLst>
                <a:gd name="adj" fmla="val 50000"/>
              </a:avLst>
            </a:prstGeom>
            <a:solidFill>
              <a:srgbClr val="66CCFF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08" name="Oval 18"/>
            <p:cNvSpPr/>
            <p:nvPr/>
          </p:nvSpPr>
          <p:spPr>
            <a:xfrm>
              <a:off x="2851200" y="4343400"/>
              <a:ext cx="88920" cy="8892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16200" rIns="90000" bIns="162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309" name="Group 19"/>
          <p:cNvGrpSpPr/>
          <p:nvPr/>
        </p:nvGrpSpPr>
        <p:grpSpPr>
          <a:xfrm>
            <a:off x="2460600" y="5162400"/>
            <a:ext cx="866880" cy="828720"/>
            <a:chOff x="2460600" y="5162400"/>
            <a:chExt cx="866880" cy="828720"/>
          </a:xfrm>
        </p:grpSpPr>
        <p:sp>
          <p:nvSpPr>
            <p:cNvPr id="310" name="Rectangle 20"/>
            <p:cNvSpPr/>
            <p:nvPr/>
          </p:nvSpPr>
          <p:spPr>
            <a:xfrm>
              <a:off x="2460600" y="5162400"/>
              <a:ext cx="866880" cy="828720"/>
            </a:xfrm>
            <a:prstGeom prst="rect">
              <a:avLst/>
            </a:prstGeom>
            <a:solidFill>
              <a:srgbClr val="66CCFF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11" name="Oval 21"/>
            <p:cNvSpPr/>
            <p:nvPr/>
          </p:nvSpPr>
          <p:spPr>
            <a:xfrm>
              <a:off x="2867040" y="5559480"/>
              <a:ext cx="88920" cy="88920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16200" rIns="90000" bIns="162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312" name="Text Box 22"/>
          <p:cNvSpPr/>
          <p:nvPr/>
        </p:nvSpPr>
        <p:spPr>
          <a:xfrm>
            <a:off x="5679360" y="5624640"/>
            <a:ext cx="1460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Has order 4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3" name="Text Box 23"/>
          <p:cNvSpPr/>
          <p:nvPr/>
        </p:nvSpPr>
        <p:spPr>
          <a:xfrm>
            <a:off x="1443240" y="2022480"/>
            <a:ext cx="6102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order of symmetry is the number of times a shape 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looks the same in one complete turn.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14" name="Picture 24" descr="Office Objects 0572"/>
          <p:cNvPicPr/>
          <p:nvPr/>
        </p:nvPicPr>
        <p:blipFill>
          <a:blip r:embed="rId2"/>
          <a:stretch/>
        </p:blipFill>
        <p:spPr>
          <a:xfrm>
            <a:off x="758988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5" dur="indefinite" restart="never" nodeType="tmRoot">
          <p:childTnLst>
            <p:seq>
              <p:cTn id="196" dur="indefinite" nodeType="mainSeq">
                <p:childTnLst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9092AF1-0F9A-46E2-BB42-BF3955CD7C8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8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MIA Ex2</a:t>
            </a: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Ch3 (page 36)</a:t>
            </a: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1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0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1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2" name="Text Box 7"/>
          <p:cNvSpPr/>
          <p:nvPr/>
        </p:nvSpPr>
        <p:spPr>
          <a:xfrm rot="16200000">
            <a:off x="-1616760" y="4159800"/>
            <a:ext cx="4167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3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4" name="Rectangle 7"/>
          <p:cNvSpPr/>
          <p:nvPr/>
        </p:nvSpPr>
        <p:spPr>
          <a:xfrm>
            <a:off x="2009880" y="615960"/>
            <a:ext cx="5256000" cy="64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Rotational Symmetry</a:t>
            </a:r>
            <a:endParaRPr lang="en-US" sz="3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2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8" name="Text Box 5"/>
          <p:cNvSpPr/>
          <p:nvPr/>
        </p:nvSpPr>
        <p:spPr>
          <a:xfrm>
            <a:off x="232920" y="11253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29" name="Object 6"/>
          <p:cNvGraphicFramePr/>
          <p:nvPr/>
        </p:nvGraphicFramePr>
        <p:xfrm>
          <a:off x="3490920" y="2217600"/>
          <a:ext cx="1689120" cy="3412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30" name="Object 6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490920" y="2217600"/>
                    <a:ext cx="1689120" cy="341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1" name="Text Box 7"/>
          <p:cNvSpPr/>
          <p:nvPr/>
        </p:nvSpPr>
        <p:spPr>
          <a:xfrm>
            <a:off x="1016640" y="2139840"/>
            <a:ext cx="238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Calculate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2" name="Text Box 8"/>
          <p:cNvSpPr/>
          <p:nvPr/>
        </p:nvSpPr>
        <p:spPr>
          <a:xfrm>
            <a:off x="987480" y="4432320"/>
            <a:ext cx="718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Q4.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Find the perimeter and area of the square.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3" name="Text Box 9"/>
          <p:cNvSpPr/>
          <p:nvPr/>
        </p:nvSpPr>
        <p:spPr>
          <a:xfrm>
            <a:off x="1015920" y="3726000"/>
            <a:ext cx="709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4" name="Text Box 10"/>
          <p:cNvSpPr/>
          <p:nvPr/>
        </p:nvSpPr>
        <p:spPr>
          <a:xfrm>
            <a:off x="1013400" y="2879640"/>
            <a:ext cx="6518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What is the time difference between 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8.15am and 1:00pm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35" name="Object 11"/>
          <p:cNvGraphicFramePr/>
          <p:nvPr/>
        </p:nvGraphicFramePr>
        <p:xfrm>
          <a:off x="2011320" y="3765600"/>
          <a:ext cx="3067200" cy="4874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36" name="Object 11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011320" y="3765600"/>
                    <a:ext cx="3067200" cy="48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7" name="Text Box 12"/>
          <p:cNvSpPr/>
          <p:nvPr/>
        </p:nvSpPr>
        <p:spPr>
          <a:xfrm>
            <a:off x="1013400" y="5064120"/>
            <a:ext cx="6642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Q5.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Find the order of rotational symmetry 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for the shape opposite.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8" name="AutoShape 13"/>
          <p:cNvSpPr/>
          <p:nvPr/>
        </p:nvSpPr>
        <p:spPr>
          <a:xfrm>
            <a:off x="6458040" y="5600880"/>
            <a:ext cx="1190520" cy="996840"/>
          </a:xfrm>
          <a:prstGeom prst="hexagon">
            <a:avLst>
              <a:gd name="adj" fmla="val 29857"/>
              <a:gd name="vf" fmla="val 115470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9" name="Rectangle 14"/>
          <p:cNvSpPr/>
          <p:nvPr/>
        </p:nvSpPr>
        <p:spPr>
          <a:xfrm>
            <a:off x="7429680" y="3419640"/>
            <a:ext cx="723600" cy="714240"/>
          </a:xfrm>
          <a:prstGeom prst="rect">
            <a:avLst/>
          </a:prstGeom>
          <a:solidFill>
            <a:srgbClr val="FF00FF"/>
          </a:solidFill>
          <a:ln w="38160">
            <a:solidFill>
              <a:srgbClr val="EAEAE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0" name="Text Box 15"/>
          <p:cNvSpPr/>
          <p:nvPr/>
        </p:nvSpPr>
        <p:spPr>
          <a:xfrm>
            <a:off x="7501320" y="417528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5cm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1" name="Oval 16"/>
          <p:cNvSpPr/>
          <p:nvPr/>
        </p:nvSpPr>
        <p:spPr>
          <a:xfrm>
            <a:off x="7010280" y="6058080"/>
            <a:ext cx="88920" cy="885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15840" rIns="90000" bIns="1584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2" name="Text Box 17"/>
          <p:cNvSpPr/>
          <p:nvPr/>
        </p:nvSpPr>
        <p:spPr>
          <a:xfrm>
            <a:off x="7650360" y="5889600"/>
            <a:ext cx="283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3" name="Text Box 18"/>
          <p:cNvSpPr/>
          <p:nvPr/>
        </p:nvSpPr>
        <p:spPr>
          <a:xfrm>
            <a:off x="6556320" y="6491160"/>
            <a:ext cx="320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4" name="Text Box 19"/>
          <p:cNvSpPr/>
          <p:nvPr/>
        </p:nvSpPr>
        <p:spPr>
          <a:xfrm>
            <a:off x="7329600" y="6491160"/>
            <a:ext cx="320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5" name="Text Box 20"/>
          <p:cNvSpPr/>
          <p:nvPr/>
        </p:nvSpPr>
        <p:spPr>
          <a:xfrm>
            <a:off x="6174000" y="5956200"/>
            <a:ext cx="320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6" name="Text Box 21"/>
          <p:cNvSpPr/>
          <p:nvPr/>
        </p:nvSpPr>
        <p:spPr>
          <a:xfrm>
            <a:off x="6508800" y="5396040"/>
            <a:ext cx="320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7" name="Text Box 22"/>
          <p:cNvSpPr/>
          <p:nvPr/>
        </p:nvSpPr>
        <p:spPr>
          <a:xfrm>
            <a:off x="7338960" y="5349960"/>
            <a:ext cx="320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8" name="Text Box 23"/>
          <p:cNvSpPr/>
          <p:nvPr/>
        </p:nvSpPr>
        <p:spPr>
          <a:xfrm>
            <a:off x="8121600" y="3792600"/>
            <a:ext cx="1013040" cy="37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A=25cm</a:t>
            </a:r>
            <a:r>
              <a:rPr lang="en-GB" sz="16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9" name="Text Box 24"/>
          <p:cNvSpPr/>
          <p:nvPr/>
        </p:nvSpPr>
        <p:spPr>
          <a:xfrm>
            <a:off x="8242920" y="3448080"/>
            <a:ext cx="898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P=20cm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50" name="Picture 25" descr="Office Objects 0572"/>
          <p:cNvPicPr/>
          <p:nvPr/>
        </p:nvPicPr>
        <p:blipFill>
          <a:blip r:embed="rId6"/>
          <a:stretch/>
        </p:blipFill>
        <p:spPr>
          <a:xfrm>
            <a:off x="79326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1" dur="indefinite" restart="never" nodeType="tmRoot">
          <p:childTnLst>
            <p:seq>
              <p:cTn id="222" dur="indefinite" nodeType="mainSeq">
                <p:childTnLst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7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2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236" dur="2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000"/>
                            </p:stCondLst>
                            <p:childTnLst>
                              <p:par>
                                <p:cTn id="238" presetID="3" presetClass="entr" fill="hold" nodeType="after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0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244" dur="2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2000"/>
                            </p:stCondLst>
                            <p:childTnLst>
                              <p:par>
                                <p:cTn id="246" presetID="3" presetClass="entr" fill="hold" nodeType="after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8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252" dur="2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2000"/>
                            </p:stCondLst>
                            <p:childTnLst>
                              <p:par>
                                <p:cTn id="254" presetID="3" presetClass="entr" fill="hold" nodeType="after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6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260" dur="2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000"/>
                            </p:stCondLst>
                            <p:childTnLst>
                              <p:par>
                                <p:cTn id="262" presetID="3" presetClass="entr" fill="hold" nodeType="after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64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268" dur="2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2000"/>
                            </p:stCondLst>
                            <p:childTnLst>
                              <p:par>
                                <p:cTn id="270" presetID="3" presetClass="entr" fill="hold" nodeType="after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72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276" dur="2000" fill="hold"/>
                                        <p:tgtEl>
                                          <p:spTgt spid="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2000"/>
                            </p:stCondLst>
                            <p:childTnLst>
                              <p:par>
                                <p:cTn id="278" presetID="3" presetClass="entr" fill="hold" nodeType="after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80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1907640" y="552240"/>
            <a:ext cx="5256360" cy="1152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Creating Half-Turn</a:t>
            </a:r>
            <a:br>
              <a:rPr sz="3600"/>
            </a:b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Symmetry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5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4" name="Text Box 5"/>
          <p:cNvSpPr/>
          <p:nvPr/>
        </p:nvSpPr>
        <p:spPr>
          <a:xfrm>
            <a:off x="232920" y="11253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55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6" name="Rectangle 7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7" name="Rectangle 8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8" name="Text Box 9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Understand the terms half-turn symmetry.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9" name="Line 10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0" name="Rectangle 11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explain how we can 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 half-turn symmetry for a shape. 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1" name="Rectangle 12"/>
          <p:cNvSpPr/>
          <p:nvPr/>
        </p:nvSpPr>
        <p:spPr>
          <a:xfrm>
            <a:off x="5464080" y="3975120"/>
            <a:ext cx="33609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Draw the other half of a shape such that it has half-turn symmetry.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81" dur="indefinite" restart="never" nodeType="tmRoot">
          <p:childTnLst>
            <p:seq>
              <p:cTn id="282" dur="indefinite" nodeType="mainSeq">
                <p:childTnLst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87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92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2" name="Group 2"/>
          <p:cNvGrpSpPr/>
          <p:nvPr/>
        </p:nvGrpSpPr>
        <p:grpSpPr>
          <a:xfrm>
            <a:off x="1695600" y="3429000"/>
            <a:ext cx="2181240" cy="745920"/>
            <a:chOff x="1695600" y="3429000"/>
            <a:chExt cx="2181240" cy="745920"/>
          </a:xfrm>
        </p:grpSpPr>
        <p:sp>
          <p:nvSpPr>
            <p:cNvPr id="363" name="Rectangle 3"/>
            <p:cNvSpPr/>
            <p:nvPr/>
          </p:nvSpPr>
          <p:spPr>
            <a:xfrm>
              <a:off x="1695600" y="3429000"/>
              <a:ext cx="2181240" cy="733320"/>
            </a:xfrm>
            <a:prstGeom prst="rect">
              <a:avLst/>
            </a:prstGeom>
            <a:solidFill>
              <a:srgbClr val="FF0000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64" name="Line 4"/>
            <p:cNvSpPr/>
            <p:nvPr/>
          </p:nvSpPr>
          <p:spPr>
            <a:xfrm>
              <a:off x="2409840" y="3429000"/>
              <a:ext cx="0" cy="7426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65" name="Line 5"/>
            <p:cNvSpPr/>
            <p:nvPr/>
          </p:nvSpPr>
          <p:spPr>
            <a:xfrm>
              <a:off x="3156120" y="3432240"/>
              <a:ext cx="0" cy="7426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366" name="Picture 6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7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8" name="Text Box 8"/>
          <p:cNvSpPr/>
          <p:nvPr/>
        </p:nvSpPr>
        <p:spPr>
          <a:xfrm>
            <a:off x="232920" y="11253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69" name="Picture 9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0" name="Rectangle 10"/>
          <p:cNvSpPr/>
          <p:nvPr/>
        </p:nvSpPr>
        <p:spPr>
          <a:xfrm>
            <a:off x="2009880" y="501480"/>
            <a:ext cx="5256000" cy="115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Creating Half-Turn</a:t>
            </a:r>
            <a:br>
              <a:rPr sz="3600"/>
            </a:b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Symmetry</a:t>
            </a:r>
            <a:endParaRPr lang="en-US" sz="3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1" name="Text Box 11"/>
          <p:cNvSpPr/>
          <p:nvPr/>
        </p:nvSpPr>
        <p:spPr>
          <a:xfrm>
            <a:off x="8718480" y="3832200"/>
            <a:ext cx="1843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372" name="Group 12"/>
          <p:cNvGrpSpPr/>
          <p:nvPr/>
        </p:nvGrpSpPr>
        <p:grpSpPr>
          <a:xfrm>
            <a:off x="1684440" y="3419640"/>
            <a:ext cx="2192400" cy="1447560"/>
            <a:chOff x="1684440" y="3419640"/>
            <a:chExt cx="2192400" cy="1447560"/>
          </a:xfrm>
        </p:grpSpPr>
        <p:sp>
          <p:nvSpPr>
            <p:cNvPr id="373" name="Rectangle 13"/>
            <p:cNvSpPr/>
            <p:nvPr/>
          </p:nvSpPr>
          <p:spPr>
            <a:xfrm>
              <a:off x="1684440" y="3419640"/>
              <a:ext cx="2190960" cy="144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74" name="Group 14"/>
            <p:cNvGrpSpPr/>
            <p:nvPr/>
          </p:nvGrpSpPr>
          <p:grpSpPr>
            <a:xfrm>
              <a:off x="1695600" y="3430800"/>
              <a:ext cx="2181240" cy="745920"/>
              <a:chOff x="1695600" y="3430800"/>
              <a:chExt cx="2181240" cy="745920"/>
            </a:xfrm>
          </p:grpSpPr>
          <p:sp>
            <p:nvSpPr>
              <p:cNvPr id="375" name="Rectangle 15"/>
              <p:cNvSpPr/>
              <p:nvPr/>
            </p:nvSpPr>
            <p:spPr>
              <a:xfrm>
                <a:off x="1695600" y="3430800"/>
                <a:ext cx="2181240" cy="733320"/>
              </a:xfrm>
              <a:prstGeom prst="rect">
                <a:avLst/>
              </a:prstGeom>
              <a:solidFill>
                <a:srgbClr val="FF0000"/>
              </a:solidFill>
              <a:ln w="381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76" name="Line 16"/>
              <p:cNvSpPr/>
              <p:nvPr/>
            </p:nvSpPr>
            <p:spPr>
              <a:xfrm>
                <a:off x="2409840" y="3430800"/>
                <a:ext cx="0" cy="742680"/>
              </a:xfrm>
              <a:prstGeom prst="line">
                <a:avLst/>
              </a:prstGeom>
              <a:ln w="381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77" name="Line 17"/>
              <p:cNvSpPr/>
              <p:nvPr/>
            </p:nvSpPr>
            <p:spPr>
              <a:xfrm>
                <a:off x="3156120" y="3434040"/>
                <a:ext cx="0" cy="742680"/>
              </a:xfrm>
              <a:prstGeom prst="line">
                <a:avLst/>
              </a:prstGeom>
              <a:ln w="381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78" name="Oval 18"/>
          <p:cNvSpPr/>
          <p:nvPr/>
        </p:nvSpPr>
        <p:spPr>
          <a:xfrm>
            <a:off x="2695680" y="4070520"/>
            <a:ext cx="133200" cy="133200"/>
          </a:xfrm>
          <a:prstGeom prst="ellipse">
            <a:avLst/>
          </a:prstGeom>
          <a:solidFill>
            <a:srgbClr val="0000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379" name="Group 19"/>
          <p:cNvGrpSpPr/>
          <p:nvPr/>
        </p:nvGrpSpPr>
        <p:grpSpPr>
          <a:xfrm>
            <a:off x="6697800" y="2706840"/>
            <a:ext cx="2181240" cy="745920"/>
            <a:chOff x="6697800" y="2706840"/>
            <a:chExt cx="2181240" cy="745920"/>
          </a:xfrm>
        </p:grpSpPr>
        <p:sp>
          <p:nvSpPr>
            <p:cNvPr id="380" name="Rectangle 20"/>
            <p:cNvSpPr/>
            <p:nvPr/>
          </p:nvSpPr>
          <p:spPr>
            <a:xfrm>
              <a:off x="6697800" y="2706840"/>
              <a:ext cx="2181240" cy="733320"/>
            </a:xfrm>
            <a:prstGeom prst="rect">
              <a:avLst/>
            </a:prstGeom>
            <a:solidFill>
              <a:srgbClr val="FF0000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81" name="Line 21"/>
            <p:cNvSpPr/>
            <p:nvPr/>
          </p:nvSpPr>
          <p:spPr>
            <a:xfrm>
              <a:off x="7412040" y="2706840"/>
              <a:ext cx="0" cy="7426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82" name="Line 22"/>
            <p:cNvSpPr/>
            <p:nvPr/>
          </p:nvSpPr>
          <p:spPr>
            <a:xfrm>
              <a:off x="8158320" y="2710080"/>
              <a:ext cx="0" cy="7426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383" name="Group 23"/>
          <p:cNvGrpSpPr/>
          <p:nvPr/>
        </p:nvGrpSpPr>
        <p:grpSpPr>
          <a:xfrm>
            <a:off x="4543560" y="2706840"/>
            <a:ext cx="4334760" cy="1447560"/>
            <a:chOff x="4543560" y="2706840"/>
            <a:chExt cx="4334760" cy="1447560"/>
          </a:xfrm>
        </p:grpSpPr>
        <p:sp>
          <p:nvSpPr>
            <p:cNvPr id="384" name="Rectangle 24"/>
            <p:cNvSpPr/>
            <p:nvPr/>
          </p:nvSpPr>
          <p:spPr>
            <a:xfrm>
              <a:off x="4543560" y="2706840"/>
              <a:ext cx="4333320" cy="144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85" name="Group 25"/>
            <p:cNvGrpSpPr/>
            <p:nvPr/>
          </p:nvGrpSpPr>
          <p:grpSpPr>
            <a:xfrm>
              <a:off x="6688080" y="2717640"/>
              <a:ext cx="2190240" cy="745920"/>
              <a:chOff x="6688080" y="2717640"/>
              <a:chExt cx="2190240" cy="745920"/>
            </a:xfrm>
          </p:grpSpPr>
          <p:sp>
            <p:nvSpPr>
              <p:cNvPr id="386" name="Rectangle 26"/>
              <p:cNvSpPr/>
              <p:nvPr/>
            </p:nvSpPr>
            <p:spPr>
              <a:xfrm>
                <a:off x="6688080" y="2717640"/>
                <a:ext cx="2190240" cy="733320"/>
              </a:xfrm>
              <a:prstGeom prst="rect">
                <a:avLst/>
              </a:prstGeom>
              <a:solidFill>
                <a:srgbClr val="FF0000"/>
              </a:solidFill>
              <a:ln w="381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87" name="Line 27"/>
              <p:cNvSpPr/>
              <p:nvPr/>
            </p:nvSpPr>
            <p:spPr>
              <a:xfrm>
                <a:off x="7405200" y="2717640"/>
                <a:ext cx="0" cy="742680"/>
              </a:xfrm>
              <a:prstGeom prst="line">
                <a:avLst/>
              </a:prstGeom>
              <a:ln w="381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88" name="Line 28"/>
              <p:cNvSpPr/>
              <p:nvPr/>
            </p:nvSpPr>
            <p:spPr>
              <a:xfrm>
                <a:off x="8154720" y="2720880"/>
                <a:ext cx="0" cy="742680"/>
              </a:xfrm>
              <a:prstGeom prst="line">
                <a:avLst/>
              </a:prstGeom>
              <a:ln w="381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89" name="Oval 29"/>
          <p:cNvSpPr/>
          <p:nvPr/>
        </p:nvSpPr>
        <p:spPr>
          <a:xfrm>
            <a:off x="6649920" y="3363840"/>
            <a:ext cx="133560" cy="133560"/>
          </a:xfrm>
          <a:prstGeom prst="ellipse">
            <a:avLst/>
          </a:prstGeom>
          <a:solidFill>
            <a:srgbClr val="0000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0" name="Text Box 30"/>
          <p:cNvSpPr/>
          <p:nvPr/>
        </p:nvSpPr>
        <p:spPr>
          <a:xfrm>
            <a:off x="592200" y="1927080"/>
            <a:ext cx="42224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Task 1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Draw the complete shape you get 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after it has been rotated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through 180 degrees about  the point.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1" name="Text Box 31"/>
          <p:cNvSpPr/>
          <p:nvPr/>
        </p:nvSpPr>
        <p:spPr>
          <a:xfrm>
            <a:off x="5959800" y="1976400"/>
            <a:ext cx="3072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Task 2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 the same for this shape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3" dur="indefinite" restart="never" nodeType="tmRoot">
          <p:childTnLst>
            <p:seq>
              <p:cTn id="294" dur="indefinite" nodeType="mainSeq">
                <p:childTnLst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98" dur="2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3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ntr" fill="hold" nodeType="clickEffect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8" presetClass="emph" fill="hold" nodeType="clickEffect" repeatCount="1000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11" dur="20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2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4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3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4" name="Text Box 4"/>
          <p:cNvSpPr/>
          <p:nvPr/>
        </p:nvSpPr>
        <p:spPr>
          <a:xfrm>
            <a:off x="232920" y="11253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9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6" name="Rectangle 6"/>
          <p:cNvSpPr/>
          <p:nvPr/>
        </p:nvSpPr>
        <p:spPr>
          <a:xfrm>
            <a:off x="2009880" y="501480"/>
            <a:ext cx="5256000" cy="115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Creating Half-Turn</a:t>
            </a:r>
            <a:br>
              <a:rPr sz="3600"/>
            </a:b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Symmetry</a:t>
            </a:r>
            <a:endParaRPr lang="en-US" sz="3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7" name="Text Box 7"/>
          <p:cNvSpPr/>
          <p:nvPr/>
        </p:nvSpPr>
        <p:spPr>
          <a:xfrm>
            <a:off x="968400" y="5170320"/>
            <a:ext cx="81756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If you find it difficult to work out the new shape </a:t>
            </a:r>
            <a:endParaRPr lang="en-US" sz="2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Try tracing the shape first</a:t>
            </a:r>
            <a:endParaRPr lang="en-US" sz="2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Then rotate tracing paper 180 deg about the point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.</a:t>
            </a:r>
            <a:endParaRPr lang="en-US" sz="2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8" name="Text Box 8"/>
          <p:cNvSpPr/>
          <p:nvPr/>
        </p:nvSpPr>
        <p:spPr>
          <a:xfrm>
            <a:off x="8718480" y="3832200"/>
            <a:ext cx="1843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9" name="Text Box 9"/>
          <p:cNvSpPr/>
          <p:nvPr/>
        </p:nvSpPr>
        <p:spPr>
          <a:xfrm>
            <a:off x="1168560" y="2693880"/>
            <a:ext cx="4036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Task 3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 the same for this shape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00" name="Group 10"/>
          <p:cNvGrpSpPr/>
          <p:nvPr/>
        </p:nvGrpSpPr>
        <p:grpSpPr>
          <a:xfrm>
            <a:off x="6705720" y="1963800"/>
            <a:ext cx="1441440" cy="1446120"/>
            <a:chOff x="6705720" y="1963800"/>
            <a:chExt cx="1441440" cy="1446120"/>
          </a:xfrm>
        </p:grpSpPr>
        <p:sp>
          <p:nvSpPr>
            <p:cNvPr id="401" name="Rectangle 11"/>
            <p:cNvSpPr/>
            <p:nvPr/>
          </p:nvSpPr>
          <p:spPr>
            <a:xfrm>
              <a:off x="6705720" y="2686320"/>
              <a:ext cx="714600" cy="723600"/>
            </a:xfrm>
            <a:prstGeom prst="rect">
              <a:avLst/>
            </a:prstGeom>
            <a:solidFill>
              <a:srgbClr val="5F5F5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2" name="Rectangle 12"/>
            <p:cNvSpPr/>
            <p:nvPr/>
          </p:nvSpPr>
          <p:spPr>
            <a:xfrm>
              <a:off x="6707520" y="1963800"/>
              <a:ext cx="714240" cy="723960"/>
            </a:xfrm>
            <a:prstGeom prst="rect">
              <a:avLst/>
            </a:prstGeom>
            <a:solidFill>
              <a:srgbClr val="5F5F5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3" name="Rectangle 13"/>
            <p:cNvSpPr/>
            <p:nvPr/>
          </p:nvSpPr>
          <p:spPr>
            <a:xfrm>
              <a:off x="7432920" y="1965600"/>
              <a:ext cx="714240" cy="723600"/>
            </a:xfrm>
            <a:prstGeom prst="rect">
              <a:avLst/>
            </a:prstGeom>
            <a:solidFill>
              <a:srgbClr val="5F5F5F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04" name="Group 14"/>
          <p:cNvGrpSpPr/>
          <p:nvPr/>
        </p:nvGrpSpPr>
        <p:grpSpPr>
          <a:xfrm>
            <a:off x="5257800" y="1962000"/>
            <a:ext cx="2895480" cy="2886120"/>
            <a:chOff x="5257800" y="1962000"/>
            <a:chExt cx="2895480" cy="2886120"/>
          </a:xfrm>
        </p:grpSpPr>
        <p:sp>
          <p:nvSpPr>
            <p:cNvPr id="405" name="Rectangle 15"/>
            <p:cNvSpPr/>
            <p:nvPr/>
          </p:nvSpPr>
          <p:spPr>
            <a:xfrm>
              <a:off x="5257800" y="1962000"/>
              <a:ext cx="2895480" cy="288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06" name="Group 16"/>
            <p:cNvGrpSpPr/>
            <p:nvPr/>
          </p:nvGrpSpPr>
          <p:grpSpPr>
            <a:xfrm>
              <a:off x="6707160" y="1974600"/>
              <a:ext cx="1441440" cy="1446120"/>
              <a:chOff x="6707160" y="1974600"/>
              <a:chExt cx="1441440" cy="1446120"/>
            </a:xfrm>
          </p:grpSpPr>
          <p:sp>
            <p:nvSpPr>
              <p:cNvPr id="407" name="Rectangle 17"/>
              <p:cNvSpPr/>
              <p:nvPr/>
            </p:nvSpPr>
            <p:spPr>
              <a:xfrm>
                <a:off x="6707160" y="2697120"/>
                <a:ext cx="714600" cy="723600"/>
              </a:xfrm>
              <a:prstGeom prst="rect">
                <a:avLst/>
              </a:prstGeom>
              <a:solidFill>
                <a:srgbClr val="5F5F5F"/>
              </a:solidFill>
              <a:ln w="381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08" name="Rectangle 18"/>
              <p:cNvSpPr/>
              <p:nvPr/>
            </p:nvSpPr>
            <p:spPr>
              <a:xfrm>
                <a:off x="6708960" y="1974600"/>
                <a:ext cx="714240" cy="723960"/>
              </a:xfrm>
              <a:prstGeom prst="rect">
                <a:avLst/>
              </a:prstGeom>
              <a:solidFill>
                <a:srgbClr val="5F5F5F"/>
              </a:solidFill>
              <a:ln w="381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09" name="Rectangle 19"/>
              <p:cNvSpPr/>
              <p:nvPr/>
            </p:nvSpPr>
            <p:spPr>
              <a:xfrm>
                <a:off x="7434360" y="1976400"/>
                <a:ext cx="714240" cy="723600"/>
              </a:xfrm>
              <a:prstGeom prst="rect">
                <a:avLst/>
              </a:prstGeom>
              <a:solidFill>
                <a:srgbClr val="5F5F5F"/>
              </a:solidFill>
              <a:ln w="381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410" name="Oval 20"/>
          <p:cNvSpPr/>
          <p:nvPr/>
        </p:nvSpPr>
        <p:spPr>
          <a:xfrm>
            <a:off x="6649920" y="3373560"/>
            <a:ext cx="133560" cy="133200"/>
          </a:xfrm>
          <a:prstGeom prst="ellipse">
            <a:avLst/>
          </a:prstGeom>
          <a:solidFill>
            <a:srgbClr val="0000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5" dur="indefinite" restart="never" nodeType="tmRoot">
          <p:childTnLst>
            <p:seq>
              <p:cTn id="316" dur="indefinite" nodeType="mainSeq">
                <p:childTnLst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20" dur="2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5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30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5532096-1829-4ACD-86C5-6F3B2D95060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3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4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MIA Ex3</a:t>
            </a: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Ch3 (page 38)</a:t>
            </a: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15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6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7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8" name="Text Box 7"/>
          <p:cNvSpPr/>
          <p:nvPr/>
        </p:nvSpPr>
        <p:spPr>
          <a:xfrm rot="16200000">
            <a:off x="-1616760" y="4159800"/>
            <a:ext cx="4167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9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0" name="Rectangle 6"/>
          <p:cNvSpPr/>
          <p:nvPr/>
        </p:nvSpPr>
        <p:spPr>
          <a:xfrm>
            <a:off x="2009880" y="501480"/>
            <a:ext cx="5256000" cy="115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Creating Half-Turn</a:t>
            </a:r>
            <a:br>
              <a:rPr sz="3600"/>
            </a:b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Symmetry</a:t>
            </a:r>
            <a:endParaRPr lang="en-US" sz="3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936800" y="714240"/>
            <a:ext cx="5256000" cy="695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8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7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" name="Rectangle 8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" name="Text Box 9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Understand the term line symmetry.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" name="Line 10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" name="Rectangle 11"/>
          <p:cNvSpPr/>
          <p:nvPr/>
        </p:nvSpPr>
        <p:spPr>
          <a:xfrm>
            <a:off x="977760" y="3044880"/>
            <a:ext cx="3886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revise line symmetry. 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" name="Rectangle 12"/>
          <p:cNvSpPr/>
          <p:nvPr/>
        </p:nvSpPr>
        <p:spPr>
          <a:xfrm>
            <a:off x="5464080" y="3975120"/>
            <a:ext cx="3360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Complete Drawings given the line of symmetry.</a:t>
            </a: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936800" y="714240"/>
            <a:ext cx="5256000" cy="695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7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9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" name="Rectangle 11"/>
          <p:cNvSpPr/>
          <p:nvPr/>
        </p:nvSpPr>
        <p:spPr>
          <a:xfrm>
            <a:off x="977760" y="3044880"/>
            <a:ext cx="7820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line symmetry occurs in a shape if, when the shape is folded over the line the two pieces either side of the line, are exactly the same.</a:t>
            </a:r>
            <a:endParaRPr lang="en-US" sz="24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864800" y="374400"/>
            <a:ext cx="50850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Square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8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" name="AutoShape 6"/>
          <p:cNvSpPr/>
          <p:nvPr/>
        </p:nvSpPr>
        <p:spPr>
          <a:xfrm rot="8082600">
            <a:off x="2514600" y="1962000"/>
            <a:ext cx="3771720" cy="3790800"/>
          </a:xfrm>
          <a:prstGeom prst="diamond">
            <a:avLst/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" name="Line 7"/>
          <p:cNvSpPr/>
          <p:nvPr/>
        </p:nvSpPr>
        <p:spPr>
          <a:xfrm>
            <a:off x="2705040" y="2209680"/>
            <a:ext cx="3772080" cy="369576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" name="Line 8"/>
          <p:cNvSpPr/>
          <p:nvPr/>
        </p:nvSpPr>
        <p:spPr>
          <a:xfrm flipH="1">
            <a:off x="2415960" y="2092320"/>
            <a:ext cx="3695400" cy="377208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" name="Line 9"/>
          <p:cNvSpPr/>
          <p:nvPr/>
        </p:nvSpPr>
        <p:spPr>
          <a:xfrm flipH="1">
            <a:off x="1936800" y="3851280"/>
            <a:ext cx="5038560" cy="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" name="Line 10"/>
          <p:cNvSpPr/>
          <p:nvPr/>
        </p:nvSpPr>
        <p:spPr>
          <a:xfrm>
            <a:off x="4365720" y="1927080"/>
            <a:ext cx="47520" cy="401976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0" name="Picture 11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2"/>
          <p:cNvSpPr/>
          <p:nvPr/>
        </p:nvSpPr>
        <p:spPr>
          <a:xfrm>
            <a:off x="1952640" y="2362320"/>
            <a:ext cx="4924440" cy="2857320"/>
          </a:xfrm>
          <a:prstGeom prst="rect">
            <a:avLst/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488808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rectangle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94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" name="Line 7"/>
          <p:cNvSpPr/>
          <p:nvPr/>
        </p:nvSpPr>
        <p:spPr>
          <a:xfrm flipH="1">
            <a:off x="1660680" y="3841920"/>
            <a:ext cx="5505120" cy="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" name="Line 8"/>
          <p:cNvSpPr/>
          <p:nvPr/>
        </p:nvSpPr>
        <p:spPr>
          <a:xfrm>
            <a:off x="4365720" y="1917720"/>
            <a:ext cx="47520" cy="401940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8" name="Picture 9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" name="Text Box 12"/>
          <p:cNvSpPr/>
          <p:nvPr/>
        </p:nvSpPr>
        <p:spPr>
          <a:xfrm>
            <a:off x="260640" y="12780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" dur="indefinite" restart="never" nodeType="tmRoot">
          <p:childTnLst>
            <p:seq>
              <p:cTn id="32" dur="indefinite" nodeType="mainSeq">
                <p:childTnLst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2"/>
          <p:cNvGrpSpPr/>
          <p:nvPr/>
        </p:nvGrpSpPr>
        <p:grpSpPr>
          <a:xfrm>
            <a:off x="2938320" y="2090880"/>
            <a:ext cx="2890080" cy="3729240"/>
            <a:chOff x="2938320" y="2090880"/>
            <a:chExt cx="2890080" cy="3729240"/>
          </a:xfrm>
        </p:grpSpPr>
        <p:sp>
          <p:nvSpPr>
            <p:cNvPr id="101" name="AutoShape 3"/>
            <p:cNvSpPr/>
            <p:nvPr/>
          </p:nvSpPr>
          <p:spPr>
            <a:xfrm flipV="1">
              <a:off x="2963520" y="3425400"/>
              <a:ext cx="2859120" cy="2394360"/>
            </a:xfrm>
            <a:prstGeom prst="triangle">
              <a:avLst>
                <a:gd name="adj" fmla="val 50000"/>
              </a:avLst>
            </a:prstGeom>
            <a:solidFill>
              <a:srgbClr val="66CCFF"/>
            </a:solidFill>
            <a:ln w="9360">
              <a:solidFill>
                <a:srgbClr val="66C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2" name="AutoShape 4"/>
            <p:cNvSpPr/>
            <p:nvPr/>
          </p:nvSpPr>
          <p:spPr>
            <a:xfrm>
              <a:off x="2938320" y="2090880"/>
              <a:ext cx="2890080" cy="1321920"/>
            </a:xfrm>
            <a:prstGeom prst="triangle">
              <a:avLst>
                <a:gd name="adj" fmla="val 50000"/>
              </a:avLst>
            </a:prstGeom>
            <a:solidFill>
              <a:srgbClr val="66CCFF"/>
            </a:solidFill>
            <a:ln w="9360">
              <a:solidFill>
                <a:srgbClr val="66C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1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43005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Kite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04" name="Picture 6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" name="Line 9"/>
          <p:cNvSpPr/>
          <p:nvPr/>
        </p:nvSpPr>
        <p:spPr>
          <a:xfrm>
            <a:off x="4365000" y="1917720"/>
            <a:ext cx="28440" cy="430524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7" name="Picture 10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8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1" dur="indefinite" restart="never" nodeType="tmRoot">
          <p:childTnLst>
            <p:seq>
              <p:cTn id="42" dur="indefinite" nodeType="mainSeq">
                <p:childTnLst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AutoShape 2"/>
          <p:cNvSpPr/>
          <p:nvPr/>
        </p:nvSpPr>
        <p:spPr>
          <a:xfrm>
            <a:off x="2886120" y="2638440"/>
            <a:ext cx="2981160" cy="2666880"/>
          </a:xfrm>
          <a:prstGeom prst="diamond">
            <a:avLst/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495288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Rhombus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11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" name="Line 7"/>
          <p:cNvSpPr/>
          <p:nvPr/>
        </p:nvSpPr>
        <p:spPr>
          <a:xfrm>
            <a:off x="4365000" y="1917720"/>
            <a:ext cx="28440" cy="430524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" name="Line 8"/>
          <p:cNvSpPr/>
          <p:nvPr/>
        </p:nvSpPr>
        <p:spPr>
          <a:xfrm flipH="1">
            <a:off x="1819080" y="3952800"/>
            <a:ext cx="5105160" cy="57240"/>
          </a:xfrm>
          <a:prstGeom prst="line">
            <a:avLst/>
          </a:prstGeom>
          <a:ln w="57240">
            <a:solidFill>
              <a:srgbClr val="FFFF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10440" rIns="90000" bIns="10440" anchor="t">
            <a:noAutofit/>
          </a:bodyPr>
          <a:p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15" name="Picture 9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6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2022120" y="374400"/>
            <a:ext cx="486108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Line Symmetry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Parallelogram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1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" name="AutoShape 6"/>
          <p:cNvSpPr/>
          <p:nvPr/>
        </p:nvSpPr>
        <p:spPr>
          <a:xfrm>
            <a:off x="2305080" y="2819520"/>
            <a:ext cx="4410000" cy="2428920"/>
          </a:xfrm>
          <a:prstGeom prst="parallelogram">
            <a:avLst>
              <a:gd name="adj" fmla="val 45391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" name="Text Box 7"/>
          <p:cNvSpPr/>
          <p:nvPr/>
        </p:nvSpPr>
        <p:spPr>
          <a:xfrm>
            <a:off x="2895840" y="5435640"/>
            <a:ext cx="3903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No lines of symmetry !</a:t>
            </a:r>
            <a:endParaRPr lang="en-US" sz="28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2" name="Picture 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" name="Text Box 12"/>
          <p:cNvSpPr/>
          <p:nvPr/>
        </p:nvSpPr>
        <p:spPr>
          <a:xfrm>
            <a:off x="260640" y="12906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1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7" dur="indefinite" restart="never" nodeType="tmRoot">
          <p:childTnLst>
            <p:seq>
              <p:cTn id="58" dur="indefinite" nodeType="mainSeq">
                <p:childTnLst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2005-11-08T18:17:26Z</dcterms:created>
  <dc:creator>Bernie Lafferty</dc:creator>
  <dc:description/>
  <dc:language>en-US</dc:language>
  <cp:lastModifiedBy>Mr Lafferty</cp:lastModifiedBy>
  <dcterms:modified xsi:type="dcterms:W3CDTF">2009-07-17T12:36:47Z</dcterms:modified>
  <cp:revision>54</cp:revision>
  <dc:subject/>
  <dc:title>Slide 1</dc:title>
</cp:coreProperties>
</file>