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33615"/>
            <a:ext cx="9140830" cy="50243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" y="6339"/>
            <a:ext cx="19050" cy="11033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300" y="1109715"/>
            <a:ext cx="19050" cy="4000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300" y="1509765"/>
            <a:ext cx="19050" cy="6667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450" y="1833615"/>
            <a:ext cx="665165" cy="190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315" y="774710"/>
            <a:ext cx="647696" cy="4762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0157" y="644139"/>
            <a:ext cx="658368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33615"/>
            <a:ext cx="9140830" cy="50243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" y="6339"/>
            <a:ext cx="19050" cy="11033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300" y="1109715"/>
            <a:ext cx="19050" cy="4000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300" y="1509765"/>
            <a:ext cx="19050" cy="6667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450" y="1833615"/>
            <a:ext cx="665165" cy="190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79" y="714390"/>
            <a:ext cx="647696" cy="4762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9F91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833615"/>
            <a:ext cx="9140830" cy="50243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6300" y="6339"/>
            <a:ext cx="19050" cy="11033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6300" y="1109715"/>
            <a:ext cx="19050" cy="4000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6300" y="1509765"/>
            <a:ext cx="19050" cy="6667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2450" y="1833615"/>
            <a:ext cx="665165" cy="19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7842" y="347847"/>
            <a:ext cx="298831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220" y="3240148"/>
            <a:ext cx="8385559" cy="1931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9F91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mathsrevision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58.png"/><Relationship Id="rId4" Type="http://schemas.openxmlformats.org/officeDocument/2006/relationships/image" Target="../media/image15.png"/><Relationship Id="rId9" Type="http://schemas.openxmlformats.org/officeDocument/2006/relationships/hyperlink" Target="http://www.mathsrevision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mathsrevision.com/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hyperlink" Target="http://www.mathsrevision.com/" TargetMode="External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60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hyperlink" Target="http://www.mathsrevision.com/" TargetMode="Externa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revision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61.png"/><Relationship Id="rId4" Type="http://schemas.openxmlformats.org/officeDocument/2006/relationships/image" Target="../media/image15.png"/><Relationship Id="rId9" Type="http://schemas.openxmlformats.org/officeDocument/2006/relationships/hyperlink" Target="http://www.mathsrevisi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mathsrevision.com/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hyperlink" Target="http://www.mathsrevision.com/" TargetMode="Externa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946" y="1524376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00"/>
                </a:solidFill>
                <a:latin typeface="Comic Sans MS"/>
                <a:cs typeface="Comic Sans MS"/>
              </a:rPr>
              <a:t>S4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07207" y="236220"/>
            <a:ext cx="3557904" cy="1558290"/>
            <a:chOff x="2807207" y="236220"/>
            <a:chExt cx="3557904" cy="1558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7207" y="236220"/>
              <a:ext cx="3557778" cy="1009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6307" y="784860"/>
              <a:ext cx="2721101" cy="10096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705" marR="5080" indent="-419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Mathematical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spc="-10" dirty="0"/>
              <a:t>Similarity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505" y="2494040"/>
            <a:ext cx="520700" cy="3863340"/>
          </a:xfrm>
          <a:prstGeom prst="rect">
            <a:avLst/>
          </a:prstGeom>
        </p:spPr>
        <p:txBody>
          <a:bodyPr vert="vert270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spc="-10" dirty="0">
                <a:solidFill>
                  <a:srgbClr val="FFFF00"/>
                </a:solidFill>
                <a:latin typeface="Comic Sans MS"/>
                <a:cs typeface="Comic Sans MS"/>
                <a:hlinkClick r:id="rId4"/>
              </a:rPr>
              <a:t>www.mathsrevision.com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5060" y="227076"/>
            <a:ext cx="1444620" cy="146837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222377" y="3286071"/>
            <a:ext cx="487680" cy="409575"/>
            <a:chOff x="1222377" y="3286071"/>
            <a:chExt cx="487680" cy="409575"/>
          </a:xfrm>
        </p:grpSpPr>
        <p:sp>
          <p:nvSpPr>
            <p:cNvPr id="10" name="object 10"/>
            <p:cNvSpPr/>
            <p:nvPr/>
          </p:nvSpPr>
          <p:spPr>
            <a:xfrm>
              <a:off x="1227140" y="3290834"/>
              <a:ext cx="478155" cy="400050"/>
            </a:xfrm>
            <a:custGeom>
              <a:avLst/>
              <a:gdLst/>
              <a:ahLst/>
              <a:cxnLst/>
              <a:rect l="l" t="t" r="r" b="b"/>
              <a:pathLst>
                <a:path w="478155" h="400050">
                  <a:moveTo>
                    <a:pt x="477834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77834" y="400050"/>
                  </a:lnTo>
                  <a:lnTo>
                    <a:pt x="477834" y="350123"/>
                  </a:lnTo>
                  <a:lnTo>
                    <a:pt x="88965" y="350123"/>
                  </a:lnTo>
                  <a:lnTo>
                    <a:pt x="88965" y="50017"/>
                  </a:lnTo>
                  <a:lnTo>
                    <a:pt x="477834" y="50017"/>
                  </a:lnTo>
                  <a:lnTo>
                    <a:pt x="477834" y="0"/>
                  </a:lnTo>
                  <a:close/>
                </a:path>
                <a:path w="478155" h="400050">
                  <a:moveTo>
                    <a:pt x="477834" y="50017"/>
                  </a:moveTo>
                  <a:lnTo>
                    <a:pt x="88965" y="50017"/>
                  </a:lnTo>
                  <a:lnTo>
                    <a:pt x="388930" y="200009"/>
                  </a:lnTo>
                  <a:lnTo>
                    <a:pt x="88965" y="350123"/>
                  </a:lnTo>
                  <a:lnTo>
                    <a:pt x="477834" y="350123"/>
                  </a:lnTo>
                  <a:lnTo>
                    <a:pt x="477834" y="50017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6105" y="3340852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0" y="0"/>
                  </a:moveTo>
                  <a:lnTo>
                    <a:pt x="0" y="300106"/>
                  </a:lnTo>
                  <a:lnTo>
                    <a:pt x="299965" y="149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7140" y="3290834"/>
              <a:ext cx="478155" cy="400050"/>
            </a:xfrm>
            <a:custGeom>
              <a:avLst/>
              <a:gdLst/>
              <a:ahLst/>
              <a:cxnLst/>
              <a:rect l="l" t="t" r="r" b="b"/>
              <a:pathLst>
                <a:path w="478155" h="400050">
                  <a:moveTo>
                    <a:pt x="388930" y="200009"/>
                  </a:moveTo>
                  <a:lnTo>
                    <a:pt x="88965" y="350123"/>
                  </a:lnTo>
                  <a:lnTo>
                    <a:pt x="88965" y="50017"/>
                  </a:lnTo>
                  <a:lnTo>
                    <a:pt x="388930" y="200009"/>
                  </a:lnTo>
                  <a:close/>
                </a:path>
                <a:path w="478155" h="400050">
                  <a:moveTo>
                    <a:pt x="0" y="400049"/>
                  </a:moveTo>
                  <a:lnTo>
                    <a:pt x="477834" y="400049"/>
                  </a:lnTo>
                  <a:lnTo>
                    <a:pt x="477834" y="0"/>
                  </a:lnTo>
                  <a:lnTo>
                    <a:pt x="0" y="0"/>
                  </a:lnTo>
                  <a:lnTo>
                    <a:pt x="0" y="4000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065">
              <a:lnSpc>
                <a:spcPct val="100000"/>
              </a:lnSpc>
              <a:spcBef>
                <a:spcPts val="100"/>
              </a:spcBef>
              <a:tabLst>
                <a:tab pos="3261995" algn="l"/>
                <a:tab pos="5046980" algn="l"/>
                <a:tab pos="5544185" algn="l"/>
                <a:tab pos="6930390" algn="l"/>
              </a:tabLst>
            </a:pPr>
            <a:r>
              <a:rPr spc="-10" dirty="0"/>
              <a:t>Similar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10" dirty="0"/>
              <a:t>Figures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0" dirty="0"/>
              <a:t>&amp;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10" dirty="0"/>
              <a:t>Scale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10" dirty="0"/>
              <a:t>Factor</a:t>
            </a:r>
          </a:p>
          <a:p>
            <a:pPr marL="1523365">
              <a:lnSpc>
                <a:spcPct val="100000"/>
              </a:lnSpc>
              <a:spcBef>
                <a:spcPts val="25"/>
              </a:spcBef>
            </a:pPr>
            <a:endParaRPr sz="4550"/>
          </a:p>
          <a:p>
            <a:pPr marL="1536065">
              <a:lnSpc>
                <a:spcPct val="100000"/>
              </a:lnSpc>
              <a:tabLst>
                <a:tab pos="3261995" algn="l"/>
              </a:tabLst>
            </a:pPr>
            <a:r>
              <a:rPr spc="-10" dirty="0"/>
              <a:t>Similar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10" dirty="0"/>
              <a:t>Triangles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222377" y="4643437"/>
            <a:ext cx="487680" cy="409575"/>
            <a:chOff x="1222377" y="4643437"/>
            <a:chExt cx="487680" cy="409575"/>
          </a:xfrm>
        </p:grpSpPr>
        <p:sp>
          <p:nvSpPr>
            <p:cNvPr id="15" name="object 15"/>
            <p:cNvSpPr/>
            <p:nvPr/>
          </p:nvSpPr>
          <p:spPr>
            <a:xfrm>
              <a:off x="1227140" y="4648199"/>
              <a:ext cx="478155" cy="400050"/>
            </a:xfrm>
            <a:custGeom>
              <a:avLst/>
              <a:gdLst/>
              <a:ahLst/>
              <a:cxnLst/>
              <a:rect l="l" t="t" r="r" b="b"/>
              <a:pathLst>
                <a:path w="478155" h="400050">
                  <a:moveTo>
                    <a:pt x="477834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77834" y="400050"/>
                  </a:lnTo>
                  <a:lnTo>
                    <a:pt x="477834" y="350007"/>
                  </a:lnTo>
                  <a:lnTo>
                    <a:pt x="88965" y="350007"/>
                  </a:lnTo>
                  <a:lnTo>
                    <a:pt x="88965" y="50042"/>
                  </a:lnTo>
                  <a:lnTo>
                    <a:pt x="477834" y="50042"/>
                  </a:lnTo>
                  <a:lnTo>
                    <a:pt x="477834" y="0"/>
                  </a:lnTo>
                  <a:close/>
                </a:path>
                <a:path w="478155" h="400050">
                  <a:moveTo>
                    <a:pt x="477834" y="50042"/>
                  </a:moveTo>
                  <a:lnTo>
                    <a:pt x="88965" y="50042"/>
                  </a:lnTo>
                  <a:lnTo>
                    <a:pt x="388930" y="200025"/>
                  </a:lnTo>
                  <a:lnTo>
                    <a:pt x="88965" y="350007"/>
                  </a:lnTo>
                  <a:lnTo>
                    <a:pt x="477834" y="350007"/>
                  </a:lnTo>
                  <a:lnTo>
                    <a:pt x="477834" y="500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6105" y="4698242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0" y="0"/>
                  </a:moveTo>
                  <a:lnTo>
                    <a:pt x="0" y="299965"/>
                  </a:lnTo>
                  <a:lnTo>
                    <a:pt x="299965" y="149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7140" y="4648200"/>
              <a:ext cx="478155" cy="400050"/>
            </a:xfrm>
            <a:custGeom>
              <a:avLst/>
              <a:gdLst/>
              <a:ahLst/>
              <a:cxnLst/>
              <a:rect l="l" t="t" r="r" b="b"/>
              <a:pathLst>
                <a:path w="478155" h="400050">
                  <a:moveTo>
                    <a:pt x="388930" y="200024"/>
                  </a:moveTo>
                  <a:lnTo>
                    <a:pt x="88965" y="350007"/>
                  </a:lnTo>
                  <a:lnTo>
                    <a:pt x="88965" y="50042"/>
                  </a:lnTo>
                  <a:lnTo>
                    <a:pt x="388930" y="200024"/>
                  </a:lnTo>
                  <a:close/>
                </a:path>
                <a:path w="478155" h="400050">
                  <a:moveTo>
                    <a:pt x="0" y="400049"/>
                  </a:moveTo>
                  <a:lnTo>
                    <a:pt x="477834" y="400049"/>
                  </a:lnTo>
                  <a:lnTo>
                    <a:pt x="477834" y="0"/>
                  </a:lnTo>
                  <a:lnTo>
                    <a:pt x="0" y="0"/>
                  </a:lnTo>
                  <a:lnTo>
                    <a:pt x="0" y="4000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915" y="238116"/>
            <a:ext cx="7264400" cy="831850"/>
          </a:xfrm>
          <a:prstGeom prst="rect">
            <a:avLst/>
          </a:prstGeom>
          <a:solidFill>
            <a:srgbClr val="CCCCFF"/>
          </a:solidFill>
          <a:ln w="2857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009139" marR="324485" indent="-1676400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latin typeface="Comic Sans MS"/>
                <a:cs typeface="Comic Sans MS"/>
              </a:rPr>
              <a:t>Scale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Factor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applies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ANY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SHAPES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that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mathematically</a:t>
            </a:r>
            <a:r>
              <a:rPr sz="24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mic Sans MS"/>
                <a:cs typeface="Comic Sans MS"/>
              </a:rPr>
              <a:t>similar</a:t>
            </a:r>
            <a:r>
              <a:rPr sz="2400" spc="-1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2216" y="1348994"/>
            <a:ext cx="2600325" cy="2642870"/>
            <a:chOff x="932216" y="1348994"/>
            <a:chExt cx="2600325" cy="2642870"/>
          </a:xfrm>
        </p:grpSpPr>
        <p:sp>
          <p:nvSpPr>
            <p:cNvPr id="4" name="object 4"/>
            <p:cNvSpPr/>
            <p:nvPr/>
          </p:nvSpPr>
          <p:spPr>
            <a:xfrm>
              <a:off x="944916" y="1361694"/>
              <a:ext cx="2574925" cy="2617470"/>
            </a:xfrm>
            <a:custGeom>
              <a:avLst/>
              <a:gdLst/>
              <a:ahLst/>
              <a:cxnLst/>
              <a:rect l="l" t="t" r="r" b="b"/>
              <a:pathLst>
                <a:path w="2574925" h="2617470">
                  <a:moveTo>
                    <a:pt x="1918548" y="0"/>
                  </a:moveTo>
                  <a:lnTo>
                    <a:pt x="1633060" y="1110355"/>
                  </a:lnTo>
                  <a:lnTo>
                    <a:pt x="0" y="597926"/>
                  </a:lnTo>
                  <a:lnTo>
                    <a:pt x="542888" y="1923806"/>
                  </a:lnTo>
                  <a:lnTo>
                    <a:pt x="2574517" y="2616957"/>
                  </a:lnTo>
                  <a:lnTo>
                    <a:pt x="2518495" y="1434845"/>
                  </a:lnTo>
                  <a:lnTo>
                    <a:pt x="1918548" y="0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4916" y="1361694"/>
              <a:ext cx="2574925" cy="2617470"/>
            </a:xfrm>
            <a:custGeom>
              <a:avLst/>
              <a:gdLst/>
              <a:ahLst/>
              <a:cxnLst/>
              <a:rect l="l" t="t" r="r" b="b"/>
              <a:pathLst>
                <a:path w="2574925" h="2617470">
                  <a:moveTo>
                    <a:pt x="0" y="597926"/>
                  </a:moveTo>
                  <a:lnTo>
                    <a:pt x="19387" y="645279"/>
                  </a:lnTo>
                  <a:lnTo>
                    <a:pt x="38775" y="692631"/>
                  </a:lnTo>
                  <a:lnTo>
                    <a:pt x="58163" y="739984"/>
                  </a:lnTo>
                  <a:lnTo>
                    <a:pt x="77551" y="787337"/>
                  </a:lnTo>
                  <a:lnTo>
                    <a:pt x="96938" y="834690"/>
                  </a:lnTo>
                  <a:lnTo>
                    <a:pt x="116327" y="882043"/>
                  </a:lnTo>
                  <a:lnTo>
                    <a:pt x="135715" y="929396"/>
                  </a:lnTo>
                  <a:lnTo>
                    <a:pt x="155103" y="976748"/>
                  </a:lnTo>
                  <a:lnTo>
                    <a:pt x="174491" y="1024101"/>
                  </a:lnTo>
                  <a:lnTo>
                    <a:pt x="193880" y="1071454"/>
                  </a:lnTo>
                  <a:lnTo>
                    <a:pt x="213268" y="1118807"/>
                  </a:lnTo>
                  <a:lnTo>
                    <a:pt x="232657" y="1166160"/>
                  </a:lnTo>
                  <a:lnTo>
                    <a:pt x="252046" y="1213513"/>
                  </a:lnTo>
                  <a:lnTo>
                    <a:pt x="271435" y="1260866"/>
                  </a:lnTo>
                  <a:lnTo>
                    <a:pt x="290823" y="1308218"/>
                  </a:lnTo>
                  <a:lnTo>
                    <a:pt x="310212" y="1355571"/>
                  </a:lnTo>
                  <a:lnTo>
                    <a:pt x="329602" y="1402924"/>
                  </a:lnTo>
                  <a:lnTo>
                    <a:pt x="348991" y="1450277"/>
                  </a:lnTo>
                  <a:lnTo>
                    <a:pt x="368380" y="1497630"/>
                  </a:lnTo>
                  <a:lnTo>
                    <a:pt x="387769" y="1544983"/>
                  </a:lnTo>
                  <a:lnTo>
                    <a:pt x="407159" y="1592336"/>
                  </a:lnTo>
                  <a:lnTo>
                    <a:pt x="426549" y="1639688"/>
                  </a:lnTo>
                  <a:lnTo>
                    <a:pt x="445938" y="1687041"/>
                  </a:lnTo>
                  <a:lnTo>
                    <a:pt x="465328" y="1734394"/>
                  </a:lnTo>
                  <a:lnTo>
                    <a:pt x="484718" y="1781747"/>
                  </a:lnTo>
                  <a:lnTo>
                    <a:pt x="504108" y="1829100"/>
                  </a:lnTo>
                  <a:lnTo>
                    <a:pt x="523498" y="1876453"/>
                  </a:lnTo>
                  <a:lnTo>
                    <a:pt x="542888" y="1923806"/>
                  </a:lnTo>
                  <a:lnTo>
                    <a:pt x="2574517" y="2616957"/>
                  </a:lnTo>
                  <a:lnTo>
                    <a:pt x="2518495" y="1434845"/>
                  </a:lnTo>
                  <a:lnTo>
                    <a:pt x="1918548" y="0"/>
                  </a:lnTo>
                  <a:lnTo>
                    <a:pt x="1633060" y="1110355"/>
                  </a:lnTo>
                  <a:lnTo>
                    <a:pt x="0" y="597926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1555" y="3563694"/>
              <a:ext cx="231358" cy="2290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391" y="3044675"/>
              <a:ext cx="229966" cy="2288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5612" y="2652577"/>
              <a:ext cx="229978" cy="2288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3663" y="1800073"/>
              <a:ext cx="229973" cy="228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7850" y="2142973"/>
              <a:ext cx="229961" cy="22890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29662" y="3088002"/>
            <a:ext cx="694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8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1208" y="1912996"/>
            <a:ext cx="9569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7.5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3599" y="1798442"/>
            <a:ext cx="236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57765" y="5049773"/>
            <a:ext cx="1905" cy="1652905"/>
          </a:xfrm>
          <a:custGeom>
            <a:avLst/>
            <a:gdLst/>
            <a:ahLst/>
            <a:cxnLst/>
            <a:rect l="l" t="t" r="r" b="b"/>
            <a:pathLst>
              <a:path w="1904" h="1652904">
                <a:moveTo>
                  <a:pt x="1523" y="0"/>
                </a:moveTo>
                <a:lnTo>
                  <a:pt x="0" y="1652646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8468" y="3661407"/>
            <a:ext cx="8863965" cy="275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466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10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  <a:p>
            <a:pPr marL="93345">
              <a:lnSpc>
                <a:spcPct val="100000"/>
              </a:lnSpc>
              <a:spcBef>
                <a:spcPts val="2500"/>
              </a:spcBef>
            </a:pPr>
            <a:r>
              <a:rPr sz="2400" dirty="0">
                <a:latin typeface="Comic Sans MS"/>
                <a:cs typeface="Comic Sans MS"/>
              </a:rPr>
              <a:t>Given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shapes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are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similar,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find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values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?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Comic Sans MS"/>
              <a:cs typeface="Comic Sans MS"/>
            </a:endParaRPr>
          </a:p>
          <a:p>
            <a:pPr marL="88900">
              <a:lnSpc>
                <a:spcPts val="2300"/>
              </a:lnSpc>
              <a:spcBef>
                <a:spcPts val="5"/>
              </a:spcBef>
              <a:tabLst>
                <a:tab pos="3601720" algn="l"/>
                <a:tab pos="4636135" algn="l"/>
              </a:tabLst>
            </a:pP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Scale</a:t>
            </a:r>
            <a:r>
              <a:rPr sz="2400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factor</a:t>
            </a:r>
            <a:r>
              <a:rPr sz="24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RSF</a:t>
            </a:r>
            <a:r>
              <a:rPr sz="2400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u="heavy" spc="307" baseline="4444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000" u="heavy" baseline="4444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4</a:t>
            </a:r>
            <a:r>
              <a:rPr sz="3000" u="heavy" spc="600" baseline="4444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aseline="44444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mic Sans MS"/>
                <a:cs typeface="Comic Sans MS"/>
              </a:rPr>
              <a:t>0.4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Scale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factor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ESF</a:t>
            </a:r>
            <a:r>
              <a:rPr sz="24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u="heavy" spc="-209" baseline="4444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000" u="heavy" baseline="4444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10</a:t>
            </a:r>
            <a:r>
              <a:rPr sz="3000" spc="225" baseline="4444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mic Sans MS"/>
                <a:cs typeface="Comic Sans MS"/>
              </a:rPr>
              <a:t>2.5</a:t>
            </a:r>
            <a:endParaRPr sz="2400">
              <a:latin typeface="Comic Sans MS"/>
              <a:cs typeface="Comic Sans MS"/>
            </a:endParaRPr>
          </a:p>
          <a:p>
            <a:pPr marL="3126105">
              <a:lnSpc>
                <a:spcPts val="1820"/>
              </a:lnSpc>
              <a:tabLst>
                <a:tab pos="7755890" algn="l"/>
              </a:tabLst>
            </a:pPr>
            <a:r>
              <a:rPr sz="2000" spc="-25" dirty="0">
                <a:solidFill>
                  <a:srgbClr val="FF0000"/>
                </a:solidFill>
                <a:latin typeface="Comic Sans MS"/>
                <a:cs typeface="Comic Sans MS"/>
              </a:rPr>
              <a:t>10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2000">
              <a:latin typeface="Comic Sans MS"/>
              <a:cs typeface="Comic Sans MS"/>
            </a:endParaRPr>
          </a:p>
          <a:p>
            <a:pPr marL="315595">
              <a:lnSpc>
                <a:spcPct val="100000"/>
              </a:lnSpc>
              <a:spcBef>
                <a:spcPts val="2485"/>
              </a:spcBef>
              <a:tabLst>
                <a:tab pos="745490" algn="l"/>
                <a:tab pos="4999355" algn="l"/>
                <a:tab pos="5465445" algn="l"/>
              </a:tabLst>
            </a:pPr>
            <a:r>
              <a:rPr sz="2400" spc="-50" dirty="0">
                <a:latin typeface="Comic Sans MS"/>
                <a:cs typeface="Comic Sans MS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is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  <a:r>
              <a:rPr sz="24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0.4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mic Sans MS"/>
                <a:cs typeface="Comic Sans MS"/>
              </a:rPr>
              <a:t>3.2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is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2.5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9919" y="1870403"/>
            <a:ext cx="695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4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3449" y="3156914"/>
            <a:ext cx="6051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omic Sans MS"/>
                <a:cs typeface="Comic Sans MS"/>
              </a:rPr>
              <a:t>2cm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66210" y="1719829"/>
            <a:ext cx="836294" cy="1277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3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734169" y="1681226"/>
            <a:ext cx="1315085" cy="1870075"/>
            <a:chOff x="6734169" y="1681226"/>
            <a:chExt cx="1315085" cy="1870075"/>
          </a:xfrm>
        </p:grpSpPr>
        <p:sp>
          <p:nvSpPr>
            <p:cNvPr id="20" name="object 20"/>
            <p:cNvSpPr/>
            <p:nvPr/>
          </p:nvSpPr>
          <p:spPr>
            <a:xfrm>
              <a:off x="6746869" y="1693926"/>
              <a:ext cx="1289685" cy="1844675"/>
            </a:xfrm>
            <a:custGeom>
              <a:avLst/>
              <a:gdLst/>
              <a:ahLst/>
              <a:cxnLst/>
              <a:rect l="l" t="t" r="r" b="b"/>
              <a:pathLst>
                <a:path w="1289684" h="1844675">
                  <a:moveTo>
                    <a:pt x="259201" y="0"/>
                  </a:moveTo>
                  <a:lnTo>
                    <a:pt x="0" y="718322"/>
                  </a:lnTo>
                  <a:lnTo>
                    <a:pt x="0" y="1722881"/>
                  </a:lnTo>
                  <a:lnTo>
                    <a:pt x="443362" y="1132331"/>
                  </a:lnTo>
                  <a:lnTo>
                    <a:pt x="1282202" y="1844558"/>
                  </a:lnTo>
                  <a:lnTo>
                    <a:pt x="1289060" y="919215"/>
                  </a:lnTo>
                  <a:lnTo>
                    <a:pt x="259201" y="0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46869" y="1693926"/>
              <a:ext cx="1289685" cy="1844675"/>
            </a:xfrm>
            <a:custGeom>
              <a:avLst/>
              <a:gdLst/>
              <a:ahLst/>
              <a:cxnLst/>
              <a:rect l="l" t="t" r="r" b="b"/>
              <a:pathLst>
                <a:path w="1289684" h="1844675">
                  <a:moveTo>
                    <a:pt x="1282202" y="1844558"/>
                  </a:moveTo>
                  <a:lnTo>
                    <a:pt x="1282583" y="1793162"/>
                  </a:lnTo>
                  <a:lnTo>
                    <a:pt x="1282964" y="1741765"/>
                  </a:lnTo>
                  <a:lnTo>
                    <a:pt x="1283345" y="1690365"/>
                  </a:lnTo>
                  <a:lnTo>
                    <a:pt x="1283726" y="1638963"/>
                  </a:lnTo>
                  <a:lnTo>
                    <a:pt x="1284107" y="1587560"/>
                  </a:lnTo>
                  <a:lnTo>
                    <a:pt x="1284488" y="1536155"/>
                  </a:lnTo>
                  <a:lnTo>
                    <a:pt x="1284869" y="1484749"/>
                  </a:lnTo>
                  <a:lnTo>
                    <a:pt x="1285250" y="1433341"/>
                  </a:lnTo>
                  <a:lnTo>
                    <a:pt x="1285631" y="1381932"/>
                  </a:lnTo>
                  <a:lnTo>
                    <a:pt x="1286012" y="1330522"/>
                  </a:lnTo>
                  <a:lnTo>
                    <a:pt x="1286393" y="1279111"/>
                  </a:lnTo>
                  <a:lnTo>
                    <a:pt x="1286774" y="1227699"/>
                  </a:lnTo>
                  <a:lnTo>
                    <a:pt x="1287155" y="1176286"/>
                  </a:lnTo>
                  <a:lnTo>
                    <a:pt x="1287536" y="1124873"/>
                  </a:lnTo>
                  <a:lnTo>
                    <a:pt x="1287917" y="1073459"/>
                  </a:lnTo>
                  <a:lnTo>
                    <a:pt x="1288298" y="1022045"/>
                  </a:lnTo>
                  <a:lnTo>
                    <a:pt x="1288679" y="970630"/>
                  </a:lnTo>
                  <a:lnTo>
                    <a:pt x="1289060" y="919215"/>
                  </a:lnTo>
                  <a:lnTo>
                    <a:pt x="259201" y="0"/>
                  </a:lnTo>
                  <a:lnTo>
                    <a:pt x="0" y="718322"/>
                  </a:lnTo>
                  <a:lnTo>
                    <a:pt x="0" y="1722881"/>
                  </a:lnTo>
                  <a:lnTo>
                    <a:pt x="443362" y="1132331"/>
                  </a:lnTo>
                  <a:lnTo>
                    <a:pt x="1282202" y="1844558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83486" y="1847850"/>
            <a:ext cx="160263" cy="16190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77215" y="2546360"/>
            <a:ext cx="160294" cy="16190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65919" y="2397130"/>
            <a:ext cx="161940" cy="1603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69089" y="2997189"/>
            <a:ext cx="160416" cy="16041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34365" y="3202046"/>
            <a:ext cx="160294" cy="1602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946" y="1524376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00"/>
                </a:solidFill>
                <a:latin typeface="Comic Sans MS"/>
                <a:cs typeface="Comic Sans MS"/>
              </a:rPr>
              <a:t>S4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5944" y="6249923"/>
            <a:ext cx="752475" cy="288925"/>
            <a:chOff x="1075944" y="6249923"/>
            <a:chExt cx="752475" cy="288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944" y="6249923"/>
              <a:ext cx="308609" cy="288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6" y="6249923"/>
              <a:ext cx="226313" cy="2888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872" y="6249923"/>
              <a:ext cx="358902" cy="288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276" y="6249923"/>
              <a:ext cx="226313" cy="2888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8092" y="6249923"/>
              <a:ext cx="329958" cy="28881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45850" y="6276847"/>
            <a:ext cx="603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00"/>
                </a:solidFill>
                <a:latin typeface="Comic Sans MS"/>
                <a:cs typeface="Comic Sans MS"/>
              </a:rPr>
              <a:t>12-Jul-</a:t>
            </a:r>
            <a:r>
              <a:rPr sz="1000" spc="-25" dirty="0">
                <a:solidFill>
                  <a:srgbClr val="FFFF00"/>
                </a:solidFill>
                <a:latin typeface="Comic Sans MS"/>
                <a:cs typeface="Comic Sans MS"/>
              </a:rPr>
              <a:t>26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81984" y="6249923"/>
            <a:ext cx="2401062" cy="28881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751329" y="6276847"/>
            <a:ext cx="2249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Created</a:t>
            </a:r>
            <a:r>
              <a:rPr sz="10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by</a:t>
            </a:r>
            <a:r>
              <a:rPr sz="1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Mr.</a:t>
            </a:r>
            <a:r>
              <a:rPr sz="1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Lafferty</a:t>
            </a:r>
            <a:r>
              <a:rPr sz="10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Maths</a:t>
            </a:r>
            <a:r>
              <a:rPr sz="10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Comic Sans MS"/>
                <a:cs typeface="Comic Sans MS"/>
              </a:rPr>
              <a:t>Dept.</a:t>
            </a:r>
            <a:endParaRPr sz="1000">
              <a:latin typeface="Comic Sans MS"/>
              <a:cs typeface="Comic Sans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28837" y="4733865"/>
            <a:ext cx="5635625" cy="107950"/>
            <a:chOff x="2128837" y="4733865"/>
            <a:chExt cx="5635625" cy="107950"/>
          </a:xfrm>
        </p:grpSpPr>
        <p:sp>
          <p:nvSpPr>
            <p:cNvPr id="13" name="object 13"/>
            <p:cNvSpPr/>
            <p:nvPr/>
          </p:nvSpPr>
          <p:spPr>
            <a:xfrm>
              <a:off x="2133600" y="4738627"/>
              <a:ext cx="5626100" cy="98425"/>
            </a:xfrm>
            <a:custGeom>
              <a:avLst/>
              <a:gdLst/>
              <a:ahLst/>
              <a:cxnLst/>
              <a:rect l="l" t="t" r="r" b="b"/>
              <a:pathLst>
                <a:path w="5626100" h="98425">
                  <a:moveTo>
                    <a:pt x="5626089" y="0"/>
                  </a:moveTo>
                  <a:lnTo>
                    <a:pt x="0" y="0"/>
                  </a:lnTo>
                  <a:lnTo>
                    <a:pt x="0" y="98417"/>
                  </a:lnTo>
                  <a:lnTo>
                    <a:pt x="5626089" y="98417"/>
                  </a:lnTo>
                  <a:lnTo>
                    <a:pt x="5626089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3600" y="4738627"/>
              <a:ext cx="5626100" cy="98425"/>
            </a:xfrm>
            <a:custGeom>
              <a:avLst/>
              <a:gdLst/>
              <a:ahLst/>
              <a:cxnLst/>
              <a:rect l="l" t="t" r="r" b="b"/>
              <a:pathLst>
                <a:path w="5626100" h="98425">
                  <a:moveTo>
                    <a:pt x="0" y="98417"/>
                  </a:moveTo>
                  <a:lnTo>
                    <a:pt x="5626089" y="98417"/>
                  </a:lnTo>
                  <a:lnTo>
                    <a:pt x="5626089" y="0"/>
                  </a:lnTo>
                  <a:lnTo>
                    <a:pt x="0" y="0"/>
                  </a:lnTo>
                  <a:lnTo>
                    <a:pt x="0" y="9841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39970" y="2419350"/>
            <a:ext cx="5196205" cy="2308225"/>
          </a:xfrm>
          <a:prstGeom prst="rect">
            <a:avLst/>
          </a:prstGeom>
          <a:solidFill>
            <a:srgbClr val="000000"/>
          </a:solidFill>
          <a:ln w="76199">
            <a:solidFill>
              <a:srgbClr val="CC32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85"/>
              </a:spcBef>
            </a:pP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Now</a:t>
            </a:r>
            <a:r>
              <a:rPr sz="3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try</a:t>
            </a:r>
            <a:r>
              <a:rPr sz="3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Ex</a:t>
            </a:r>
            <a:r>
              <a:rPr sz="36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omic Sans MS"/>
                <a:cs typeface="Comic Sans MS"/>
              </a:rPr>
              <a:t>1</a:t>
            </a:r>
            <a:endParaRPr sz="36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4320"/>
              </a:spcBef>
            </a:pP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Ch</a:t>
            </a:r>
            <a:r>
              <a:rPr sz="3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9</a:t>
            </a:r>
            <a:r>
              <a:rPr sz="36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(page</a:t>
            </a:r>
            <a:r>
              <a:rPr sz="3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omic Sans MS"/>
                <a:cs typeface="Comic Sans MS"/>
              </a:rPr>
              <a:t>103)</a:t>
            </a:r>
            <a:endParaRPr sz="3600">
              <a:latin typeface="Comic Sans MS"/>
              <a:cs typeface="Comic Sans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9125" y="3059192"/>
            <a:ext cx="3016245" cy="310030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47016" y="238109"/>
            <a:ext cx="1444480" cy="146837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84505" y="2494040"/>
            <a:ext cx="520700" cy="3863340"/>
          </a:xfrm>
          <a:prstGeom prst="rect">
            <a:avLst/>
          </a:prstGeom>
        </p:spPr>
        <p:txBody>
          <a:bodyPr vert="vert270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spc="-10" dirty="0">
                <a:solidFill>
                  <a:srgbClr val="FFFF00"/>
                </a:solidFill>
                <a:latin typeface="Comic Sans MS"/>
                <a:cs typeface="Comic Sans MS"/>
                <a:hlinkClick r:id="rId9"/>
              </a:rPr>
              <a:t>www.mathsrevision.com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27148" y="318515"/>
            <a:ext cx="4667250" cy="1229105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660652" y="455162"/>
            <a:ext cx="3963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omic Sans MS"/>
                <a:cs typeface="Comic Sans MS"/>
              </a:rPr>
              <a:t>Similar</a:t>
            </a:r>
            <a:r>
              <a:rPr sz="4400" b="0" spc="155" dirty="0">
                <a:latin typeface="Times New Roman"/>
                <a:cs typeface="Times New Roman"/>
              </a:rPr>
              <a:t> </a:t>
            </a:r>
            <a:r>
              <a:rPr sz="4400" b="0" spc="-10" dirty="0">
                <a:latin typeface="Comic Sans MS"/>
                <a:cs typeface="Comic Sans MS"/>
              </a:rPr>
              <a:t>Figures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450" y="6339"/>
            <a:ext cx="8578850" cy="5671185"/>
            <a:chOff x="552450" y="6339"/>
            <a:chExt cx="8578850" cy="5671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974" y="1978030"/>
              <a:ext cx="8150229" cy="36607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23924" y="1958980"/>
              <a:ext cx="8188325" cy="3698875"/>
            </a:xfrm>
            <a:custGeom>
              <a:avLst/>
              <a:gdLst/>
              <a:ahLst/>
              <a:cxnLst/>
              <a:rect l="l" t="t" r="r" b="b"/>
              <a:pathLst>
                <a:path w="8188325" h="3698875">
                  <a:moveTo>
                    <a:pt x="0" y="3698869"/>
                  </a:moveTo>
                  <a:lnTo>
                    <a:pt x="8188329" y="3698869"/>
                  </a:lnTo>
                  <a:lnTo>
                    <a:pt x="8188329" y="0"/>
                  </a:lnTo>
                  <a:lnTo>
                    <a:pt x="0" y="0"/>
                  </a:lnTo>
                  <a:lnTo>
                    <a:pt x="0" y="3698869"/>
                  </a:lnTo>
                  <a:close/>
                </a:path>
              </a:pathLst>
            </a:custGeom>
            <a:ln w="3809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9946" y="1524376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00"/>
                </a:solidFill>
                <a:latin typeface="Comic Sans MS"/>
                <a:cs typeface="Comic Sans MS"/>
              </a:rPr>
              <a:t>S4</a:t>
            </a:r>
            <a:endParaRPr sz="120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944" y="6249923"/>
            <a:ext cx="1448562" cy="2888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45850" y="6276847"/>
            <a:ext cx="12979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Sunday,</a:t>
            </a:r>
            <a:r>
              <a:rPr sz="10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12</a:t>
            </a:r>
            <a:r>
              <a:rPr sz="100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July</a:t>
            </a:r>
            <a:r>
              <a:rPr sz="100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00"/>
                </a:solidFill>
                <a:latin typeface="Comic Sans MS"/>
                <a:cs typeface="Comic Sans MS"/>
              </a:rPr>
              <a:t>2026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3555" y="507491"/>
            <a:ext cx="5691378" cy="122910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9090">
              <a:lnSpc>
                <a:spcPct val="100000"/>
              </a:lnSpc>
              <a:spcBef>
                <a:spcPts val="105"/>
              </a:spcBef>
              <a:tabLst>
                <a:tab pos="3924300" algn="l"/>
              </a:tabLst>
            </a:pPr>
            <a:r>
              <a:rPr spc="-10" dirty="0"/>
              <a:t>Starter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10" dirty="0"/>
              <a:t>Questions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908" y="2244722"/>
            <a:ext cx="450215" cy="3316604"/>
          </a:xfrm>
          <a:prstGeom prst="rect">
            <a:avLst/>
          </a:prstGeom>
        </p:spPr>
        <p:txBody>
          <a:bodyPr vert="vert270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spc="-10" dirty="0">
                <a:solidFill>
                  <a:srgbClr val="FFFF00"/>
                </a:solidFill>
                <a:latin typeface="Comic Sans MS"/>
                <a:cs typeface="Comic Sans MS"/>
                <a:hlinkClick r:id="rId5"/>
              </a:rPr>
              <a:t>www.mathsrevision.com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47016" y="238109"/>
            <a:ext cx="1444480" cy="14683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946" y="1524376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00"/>
                </a:solidFill>
                <a:latin typeface="Comic Sans MS"/>
                <a:cs typeface="Comic Sans MS"/>
              </a:rPr>
              <a:t>S4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5944" y="6249923"/>
            <a:ext cx="752475" cy="288925"/>
            <a:chOff x="1075944" y="6249923"/>
            <a:chExt cx="752475" cy="288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944" y="6249923"/>
              <a:ext cx="308609" cy="288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6" y="6249923"/>
              <a:ext cx="226313" cy="2888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872" y="6249923"/>
              <a:ext cx="358902" cy="288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276" y="6249923"/>
              <a:ext cx="226313" cy="2888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8092" y="6249923"/>
              <a:ext cx="329958" cy="28881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45850" y="6276847"/>
            <a:ext cx="603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00"/>
                </a:solidFill>
                <a:latin typeface="Comic Sans MS"/>
                <a:cs typeface="Comic Sans MS"/>
              </a:rPr>
              <a:t>12-Jul-</a:t>
            </a:r>
            <a:r>
              <a:rPr sz="1000" spc="-25" dirty="0">
                <a:solidFill>
                  <a:srgbClr val="FFFF00"/>
                </a:solidFill>
                <a:latin typeface="Comic Sans MS"/>
                <a:cs typeface="Comic Sans MS"/>
              </a:rPr>
              <a:t>26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81984" y="6249923"/>
            <a:ext cx="2401062" cy="28881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751329" y="6276847"/>
            <a:ext cx="2249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Created</a:t>
            </a:r>
            <a:r>
              <a:rPr sz="10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by</a:t>
            </a:r>
            <a:r>
              <a:rPr sz="1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Mr.</a:t>
            </a:r>
            <a:r>
              <a:rPr sz="1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Lafferty</a:t>
            </a:r>
            <a:r>
              <a:rPr sz="10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Maths</a:t>
            </a:r>
            <a:r>
              <a:rPr sz="10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Comic Sans MS"/>
                <a:cs typeface="Comic Sans MS"/>
              </a:rPr>
              <a:t>Dept.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47016" y="238109"/>
            <a:ext cx="1444480" cy="146837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8300" y="2314968"/>
            <a:ext cx="2285238" cy="5112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69746" y="2366260"/>
            <a:ext cx="200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Learning</a:t>
            </a:r>
            <a:r>
              <a:rPr sz="1800" u="sng" spc="4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Intention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75460" y="2630360"/>
            <a:ext cx="2010918" cy="5111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22847" y="2314968"/>
            <a:ext cx="2068829" cy="51128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155187" y="2366260"/>
            <a:ext cx="178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Success</a:t>
            </a:r>
            <a:r>
              <a:rPr sz="1800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Criteria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60008" y="2630360"/>
            <a:ext cx="1794509" cy="5111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914900" y="2413010"/>
            <a:ext cx="0" cy="3454400"/>
          </a:xfrm>
          <a:custGeom>
            <a:avLst/>
            <a:gdLst/>
            <a:ahLst/>
            <a:cxnLst/>
            <a:rect l="l" t="t" r="r" b="b"/>
            <a:pathLst>
              <a:path h="3454400">
                <a:moveTo>
                  <a:pt x="0" y="0"/>
                </a:moveTo>
                <a:lnTo>
                  <a:pt x="0" y="3454389"/>
                </a:lnTo>
              </a:path>
            </a:pathLst>
          </a:custGeom>
          <a:ln w="57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14095" y="3066411"/>
            <a:ext cx="29711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1.</a:t>
            </a:r>
            <a:r>
              <a:rPr sz="1800" spc="265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To</a:t>
            </a:r>
            <a:r>
              <a:rPr sz="18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explain</a:t>
            </a:r>
            <a:r>
              <a:rPr sz="18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how</a:t>
            </a:r>
            <a:r>
              <a:rPr sz="18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the</a:t>
            </a:r>
            <a:r>
              <a:rPr sz="18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omic Sans MS"/>
                <a:cs typeface="Comic Sans MS"/>
              </a:rPr>
              <a:t>scale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factor</a:t>
            </a:r>
            <a:r>
              <a:rPr sz="1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applies</a:t>
            </a:r>
            <a:r>
              <a:rPr sz="1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to</a:t>
            </a:r>
            <a:r>
              <a:rPr sz="18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omic Sans MS"/>
                <a:cs typeface="Comic Sans MS"/>
              </a:rPr>
              <a:t>similar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omic Sans MS"/>
                <a:cs typeface="Comic Sans MS"/>
              </a:rPr>
              <a:t>triangles.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21223" y="3072396"/>
            <a:ext cx="3477260" cy="1060450"/>
            <a:chOff x="5221223" y="3072396"/>
            <a:chExt cx="3477260" cy="106045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21223" y="3072396"/>
              <a:ext cx="465569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64123" y="3072396"/>
              <a:ext cx="3134105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64123" y="3346716"/>
              <a:ext cx="2925318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64123" y="3621036"/>
              <a:ext cx="1302257" cy="51128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353308" y="3123688"/>
            <a:ext cx="31273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1.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Understand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how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scale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factor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applies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similar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triangles.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4505" y="2494040"/>
            <a:ext cx="520700" cy="3863340"/>
          </a:xfrm>
          <a:prstGeom prst="rect">
            <a:avLst/>
          </a:prstGeom>
        </p:spPr>
        <p:txBody>
          <a:bodyPr vert="vert270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spc="-10" dirty="0">
                <a:solidFill>
                  <a:srgbClr val="FFFF00"/>
                </a:solidFill>
                <a:latin typeface="Comic Sans MS"/>
                <a:cs typeface="Comic Sans MS"/>
                <a:hlinkClick r:id="rId16"/>
              </a:rPr>
              <a:t>www.mathsrevision.com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248655" y="4255020"/>
            <a:ext cx="3597910" cy="786130"/>
            <a:chOff x="5248655" y="4255020"/>
            <a:chExt cx="3597910" cy="786130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48655" y="4255020"/>
              <a:ext cx="502145" cy="5112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91555" y="4255020"/>
              <a:ext cx="3254502" cy="5112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91555" y="4529340"/>
              <a:ext cx="1050798" cy="51128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380486" y="4306568"/>
            <a:ext cx="325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068705" algn="l"/>
              </a:tabLst>
            </a:pP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2.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Solve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problems</a:t>
            </a:r>
            <a:r>
              <a:rPr sz="1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using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scale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factor.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35707" y="432816"/>
            <a:ext cx="4680966" cy="1119377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538477" y="557017"/>
            <a:ext cx="4041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Comic Sans MS"/>
                <a:cs typeface="Comic Sans MS"/>
              </a:rPr>
              <a:t>Similar</a:t>
            </a:r>
            <a:r>
              <a:rPr sz="4000" b="0" spc="70" dirty="0">
                <a:latin typeface="Times New Roman"/>
                <a:cs typeface="Times New Roman"/>
              </a:rPr>
              <a:t> </a:t>
            </a:r>
            <a:r>
              <a:rPr sz="4000" b="0" spc="-10" dirty="0">
                <a:latin typeface="Comic Sans MS"/>
                <a:cs typeface="Comic Sans MS"/>
              </a:rPr>
              <a:t>Triangles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946" y="1524376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00"/>
                </a:solidFill>
                <a:latin typeface="Comic Sans MS"/>
                <a:cs typeface="Comic Sans MS"/>
              </a:rPr>
              <a:t>S4</a:t>
            </a:r>
            <a:endParaRPr sz="1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7900" y="509016"/>
            <a:ext cx="4443222" cy="11193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50035" y="633217"/>
            <a:ext cx="33578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48765" algn="l"/>
              </a:tabLst>
            </a:pPr>
            <a:r>
              <a:rPr sz="4000" spc="-10" dirty="0"/>
              <a:t>Scale</a:t>
            </a:r>
            <a:r>
              <a:rPr sz="4000" b="0" dirty="0">
                <a:latin typeface="Times New Roman"/>
                <a:cs typeface="Times New Roman"/>
              </a:rPr>
              <a:t>	</a:t>
            </a:r>
            <a:r>
              <a:rPr sz="4000" spc="-10" dirty="0"/>
              <a:t>factors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53275" y="1671690"/>
            <a:ext cx="1929130" cy="3584575"/>
            <a:chOff x="7153275" y="1671690"/>
            <a:chExt cx="1929130" cy="3584575"/>
          </a:xfrm>
        </p:grpSpPr>
        <p:sp>
          <p:nvSpPr>
            <p:cNvPr id="6" name="object 6"/>
            <p:cNvSpPr/>
            <p:nvPr/>
          </p:nvSpPr>
          <p:spPr>
            <a:xfrm>
              <a:off x="7181850" y="1700265"/>
              <a:ext cx="1871980" cy="3527425"/>
            </a:xfrm>
            <a:custGeom>
              <a:avLst/>
              <a:gdLst/>
              <a:ahLst/>
              <a:cxnLst/>
              <a:rect l="l" t="t" r="r" b="b"/>
              <a:pathLst>
                <a:path w="1871979" h="3527425">
                  <a:moveTo>
                    <a:pt x="0" y="0"/>
                  </a:moveTo>
                  <a:lnTo>
                    <a:pt x="0" y="3527304"/>
                  </a:lnTo>
                  <a:lnTo>
                    <a:pt x="1871593" y="3527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81850" y="1700265"/>
              <a:ext cx="1871980" cy="3527425"/>
            </a:xfrm>
            <a:custGeom>
              <a:avLst/>
              <a:gdLst/>
              <a:ahLst/>
              <a:cxnLst/>
              <a:rect l="l" t="t" r="r" b="b"/>
              <a:pathLst>
                <a:path w="1871979" h="3527425">
                  <a:moveTo>
                    <a:pt x="0" y="3527304"/>
                  </a:moveTo>
                  <a:lnTo>
                    <a:pt x="0" y="0"/>
                  </a:lnTo>
                  <a:lnTo>
                    <a:pt x="1871593" y="3527304"/>
                  </a:lnTo>
                  <a:lnTo>
                    <a:pt x="0" y="3527304"/>
                  </a:lnTo>
                  <a:close/>
                </a:path>
              </a:pathLst>
            </a:custGeom>
            <a:ln w="57149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20795" y="2103379"/>
            <a:ext cx="4259580" cy="2576830"/>
            <a:chOff x="1320795" y="2103379"/>
            <a:chExt cx="4259580" cy="2576830"/>
          </a:xfrm>
        </p:grpSpPr>
        <p:sp>
          <p:nvSpPr>
            <p:cNvPr id="9" name="object 9"/>
            <p:cNvSpPr/>
            <p:nvPr/>
          </p:nvSpPr>
          <p:spPr>
            <a:xfrm>
              <a:off x="1349370" y="2131954"/>
              <a:ext cx="1295400" cy="2519680"/>
            </a:xfrm>
            <a:custGeom>
              <a:avLst/>
              <a:gdLst/>
              <a:ahLst/>
              <a:cxnLst/>
              <a:rect l="l" t="t" r="r" b="b"/>
              <a:pathLst>
                <a:path w="1295400" h="2519679">
                  <a:moveTo>
                    <a:pt x="0" y="0"/>
                  </a:moveTo>
                  <a:lnTo>
                    <a:pt x="0" y="2519424"/>
                  </a:lnTo>
                  <a:lnTo>
                    <a:pt x="1295399" y="2519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49370" y="2131954"/>
              <a:ext cx="1295400" cy="2519680"/>
            </a:xfrm>
            <a:custGeom>
              <a:avLst/>
              <a:gdLst/>
              <a:ahLst/>
              <a:cxnLst/>
              <a:rect l="l" t="t" r="r" b="b"/>
              <a:pathLst>
                <a:path w="1295400" h="2519679">
                  <a:moveTo>
                    <a:pt x="0" y="2519424"/>
                  </a:moveTo>
                  <a:lnTo>
                    <a:pt x="0" y="0"/>
                  </a:lnTo>
                  <a:lnTo>
                    <a:pt x="1295399" y="2519424"/>
                  </a:lnTo>
                  <a:lnTo>
                    <a:pt x="0" y="2519424"/>
                  </a:lnTo>
                  <a:close/>
                </a:path>
              </a:pathLst>
            </a:custGeom>
            <a:ln w="57149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0278" y="2474975"/>
              <a:ext cx="2879725" cy="228600"/>
            </a:xfrm>
            <a:custGeom>
              <a:avLst/>
              <a:gdLst/>
              <a:ahLst/>
              <a:cxnLst/>
              <a:rect l="l" t="t" r="r" b="b"/>
              <a:pathLst>
                <a:path w="2879725" h="228600">
                  <a:moveTo>
                    <a:pt x="2651126" y="152398"/>
                  </a:moveTo>
                  <a:lnTo>
                    <a:pt x="2651126" y="228600"/>
                  </a:lnTo>
                  <a:lnTo>
                    <a:pt x="2803526" y="152400"/>
                  </a:lnTo>
                  <a:lnTo>
                    <a:pt x="2651126" y="152398"/>
                  </a:lnTo>
                  <a:close/>
                </a:path>
                <a:path w="2879725" h="228600">
                  <a:moveTo>
                    <a:pt x="2651126" y="76198"/>
                  </a:moveTo>
                  <a:lnTo>
                    <a:pt x="2651126" y="152398"/>
                  </a:lnTo>
                  <a:lnTo>
                    <a:pt x="2689348" y="152400"/>
                  </a:lnTo>
                  <a:lnTo>
                    <a:pt x="2689348" y="76200"/>
                  </a:lnTo>
                  <a:lnTo>
                    <a:pt x="2651126" y="76198"/>
                  </a:lnTo>
                  <a:close/>
                </a:path>
                <a:path w="2879725" h="228600">
                  <a:moveTo>
                    <a:pt x="2651126" y="0"/>
                  </a:moveTo>
                  <a:lnTo>
                    <a:pt x="2651126" y="76198"/>
                  </a:lnTo>
                  <a:lnTo>
                    <a:pt x="2689348" y="76200"/>
                  </a:lnTo>
                  <a:lnTo>
                    <a:pt x="2689348" y="152400"/>
                  </a:lnTo>
                  <a:lnTo>
                    <a:pt x="2803529" y="152398"/>
                  </a:lnTo>
                  <a:lnTo>
                    <a:pt x="2879726" y="114300"/>
                  </a:lnTo>
                  <a:lnTo>
                    <a:pt x="2651126" y="0"/>
                  </a:lnTo>
                  <a:close/>
                </a:path>
                <a:path w="2879725" h="228600">
                  <a:moveTo>
                    <a:pt x="0" y="76078"/>
                  </a:moveTo>
                  <a:lnTo>
                    <a:pt x="0" y="152278"/>
                  </a:lnTo>
                  <a:lnTo>
                    <a:pt x="2651126" y="152398"/>
                  </a:lnTo>
                  <a:lnTo>
                    <a:pt x="2651126" y="76198"/>
                  </a:lnTo>
                  <a:lnTo>
                    <a:pt x="0" y="76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47672" y="1970908"/>
            <a:ext cx="3831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Enlargement</a:t>
            </a:r>
            <a:r>
              <a:rPr sz="24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Scale</a:t>
            </a:r>
            <a:r>
              <a:rPr sz="24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omic Sans MS"/>
                <a:cs typeface="Comic Sans MS"/>
              </a:rPr>
              <a:t>factor?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71775" y="3052815"/>
            <a:ext cx="2809875" cy="1533525"/>
            <a:chOff x="2771775" y="3052815"/>
            <a:chExt cx="2809875" cy="1533525"/>
          </a:xfrm>
        </p:grpSpPr>
        <p:sp>
          <p:nvSpPr>
            <p:cNvPr id="14" name="object 14"/>
            <p:cNvSpPr/>
            <p:nvPr/>
          </p:nvSpPr>
          <p:spPr>
            <a:xfrm>
              <a:off x="2771775" y="4357628"/>
              <a:ext cx="2809875" cy="228600"/>
            </a:xfrm>
            <a:custGeom>
              <a:avLst/>
              <a:gdLst/>
              <a:ahLst/>
              <a:cxnLst/>
              <a:rect l="l" t="t" r="r" b="b"/>
              <a:pathLst>
                <a:path w="2809875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2809875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2809875" h="228600">
                  <a:moveTo>
                    <a:pt x="2809875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2809875" y="152400"/>
                  </a:lnTo>
                  <a:lnTo>
                    <a:pt x="2809875" y="7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2440" y="3071865"/>
              <a:ext cx="368300" cy="1905"/>
            </a:xfrm>
            <a:custGeom>
              <a:avLst/>
              <a:gdLst/>
              <a:ahLst/>
              <a:cxnLst/>
              <a:rect l="l" t="t" r="r" b="b"/>
              <a:pathLst>
                <a:path w="368300" h="1905">
                  <a:moveTo>
                    <a:pt x="0" y="0"/>
                  </a:moveTo>
                  <a:lnTo>
                    <a:pt x="368289" y="1523"/>
                  </a:lnTo>
                </a:path>
              </a:pathLst>
            </a:custGeom>
            <a:ln w="380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44143" y="4687263"/>
            <a:ext cx="6051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5cm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39653" y="5222873"/>
            <a:ext cx="866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7.5cm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3953" y="2859732"/>
            <a:ext cx="8610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ESF</a:t>
            </a:r>
            <a:r>
              <a:rPr sz="24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00"/>
                </a:solidFill>
                <a:latin typeface="Comic Sans MS"/>
                <a:cs typeface="Comic Sans MS"/>
              </a:rPr>
              <a:t>=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63953" y="4795772"/>
            <a:ext cx="861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RSF</a:t>
            </a:r>
            <a:r>
              <a:rPr sz="24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00"/>
                </a:solidFill>
                <a:latin typeface="Comic Sans MS"/>
                <a:cs typeface="Comic Sans MS"/>
              </a:rPr>
              <a:t>=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49149" y="5713577"/>
            <a:ext cx="4510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2729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Can</a:t>
            </a:r>
            <a:r>
              <a:rPr sz="24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you</a:t>
            </a:r>
            <a:r>
              <a:rPr sz="24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see</a:t>
            </a:r>
            <a:r>
              <a:rPr sz="24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the</a:t>
            </a:r>
            <a:r>
              <a:rPr sz="24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omic Sans MS"/>
                <a:cs typeface="Comic Sans MS"/>
              </a:rPr>
              <a:t>relationship</a:t>
            </a:r>
            <a:r>
              <a:rPr sz="24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between</a:t>
            </a:r>
            <a:r>
              <a:rPr sz="24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the</a:t>
            </a:r>
            <a:r>
              <a:rPr sz="24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two</a:t>
            </a:r>
            <a:r>
              <a:rPr sz="24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scale</a:t>
            </a:r>
            <a:r>
              <a:rPr sz="24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omic Sans MS"/>
                <a:cs typeface="Comic Sans MS"/>
              </a:rPr>
              <a:t>factors?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47016" y="238109"/>
            <a:ext cx="1533525" cy="4925060"/>
            <a:chOff x="7247016" y="238109"/>
            <a:chExt cx="1533525" cy="492506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7016" y="238109"/>
              <a:ext cx="1444480" cy="14683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8525" y="4911721"/>
              <a:ext cx="246125" cy="2508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461370" y="4859273"/>
              <a:ext cx="300355" cy="244475"/>
            </a:xfrm>
            <a:custGeom>
              <a:avLst/>
              <a:gdLst/>
              <a:ahLst/>
              <a:cxnLst/>
              <a:rect l="l" t="t" r="r" b="b"/>
              <a:pathLst>
                <a:path w="300354" h="244475">
                  <a:moveTo>
                    <a:pt x="149992" y="0"/>
                  </a:moveTo>
                  <a:lnTo>
                    <a:pt x="114574" y="93476"/>
                  </a:lnTo>
                  <a:lnTo>
                    <a:pt x="0" y="93476"/>
                  </a:lnTo>
                  <a:lnTo>
                    <a:pt x="92720" y="151125"/>
                  </a:lnTo>
                  <a:lnTo>
                    <a:pt x="57271" y="244470"/>
                  </a:lnTo>
                  <a:lnTo>
                    <a:pt x="149992" y="186821"/>
                  </a:lnTo>
                  <a:lnTo>
                    <a:pt x="242712" y="244470"/>
                  </a:lnTo>
                  <a:lnTo>
                    <a:pt x="207263" y="151125"/>
                  </a:lnTo>
                  <a:lnTo>
                    <a:pt x="300106" y="93476"/>
                  </a:lnTo>
                  <a:lnTo>
                    <a:pt x="185440" y="93476"/>
                  </a:lnTo>
                  <a:lnTo>
                    <a:pt x="14999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61370" y="4859273"/>
              <a:ext cx="300355" cy="244475"/>
            </a:xfrm>
            <a:custGeom>
              <a:avLst/>
              <a:gdLst/>
              <a:ahLst/>
              <a:cxnLst/>
              <a:rect l="l" t="t" r="r" b="b"/>
              <a:pathLst>
                <a:path w="300354" h="244475">
                  <a:moveTo>
                    <a:pt x="0" y="93476"/>
                  </a:moveTo>
                  <a:lnTo>
                    <a:pt x="114574" y="93476"/>
                  </a:lnTo>
                  <a:lnTo>
                    <a:pt x="149992" y="0"/>
                  </a:lnTo>
                  <a:lnTo>
                    <a:pt x="185440" y="93476"/>
                  </a:lnTo>
                  <a:lnTo>
                    <a:pt x="300106" y="93476"/>
                  </a:lnTo>
                  <a:lnTo>
                    <a:pt x="207263" y="151125"/>
                  </a:lnTo>
                  <a:lnTo>
                    <a:pt x="242712" y="244470"/>
                  </a:lnTo>
                  <a:lnTo>
                    <a:pt x="149992" y="186821"/>
                  </a:lnTo>
                  <a:lnTo>
                    <a:pt x="57271" y="244470"/>
                  </a:lnTo>
                  <a:lnTo>
                    <a:pt x="92720" y="151125"/>
                  </a:lnTo>
                  <a:lnTo>
                    <a:pt x="0" y="93476"/>
                  </a:lnTo>
                  <a:close/>
                </a:path>
              </a:pathLst>
            </a:custGeom>
            <a:ln w="38099">
              <a:solidFill>
                <a:srgbClr val="0808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16846" y="2527369"/>
              <a:ext cx="203200" cy="189230"/>
            </a:xfrm>
            <a:custGeom>
              <a:avLst/>
              <a:gdLst/>
              <a:ahLst/>
              <a:cxnLst/>
              <a:rect l="l" t="t" r="r" b="b"/>
              <a:pathLst>
                <a:path w="203200" h="189230">
                  <a:moveTo>
                    <a:pt x="203192" y="0"/>
                  </a:moveTo>
                  <a:lnTo>
                    <a:pt x="0" y="0"/>
                  </a:lnTo>
                  <a:lnTo>
                    <a:pt x="0" y="188916"/>
                  </a:lnTo>
                  <a:lnTo>
                    <a:pt x="203192" y="188916"/>
                  </a:lnTo>
                  <a:lnTo>
                    <a:pt x="203192" y="0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16846" y="2527369"/>
              <a:ext cx="203200" cy="189230"/>
            </a:xfrm>
            <a:custGeom>
              <a:avLst/>
              <a:gdLst/>
              <a:ahLst/>
              <a:cxnLst/>
              <a:rect l="l" t="t" r="r" b="b"/>
              <a:pathLst>
                <a:path w="203200" h="189230">
                  <a:moveTo>
                    <a:pt x="0" y="188916"/>
                  </a:moveTo>
                  <a:lnTo>
                    <a:pt x="203192" y="188916"/>
                  </a:lnTo>
                  <a:lnTo>
                    <a:pt x="203192" y="0"/>
                  </a:lnTo>
                  <a:lnTo>
                    <a:pt x="0" y="0"/>
                  </a:lnTo>
                  <a:lnTo>
                    <a:pt x="0" y="188916"/>
                  </a:lnTo>
                  <a:close/>
                </a:path>
              </a:pathLst>
            </a:custGeom>
            <a:ln w="57149">
              <a:solidFill>
                <a:srgbClr val="0808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4505" y="2494040"/>
            <a:ext cx="520700" cy="3863340"/>
          </a:xfrm>
          <a:prstGeom prst="rect">
            <a:avLst/>
          </a:prstGeom>
        </p:spPr>
        <p:txBody>
          <a:bodyPr vert="vert270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spc="-10" dirty="0">
                <a:solidFill>
                  <a:srgbClr val="FFFF00"/>
                </a:solidFill>
                <a:latin typeface="Comic Sans MS"/>
                <a:cs typeface="Comic Sans MS"/>
                <a:hlinkClick r:id="rId5"/>
              </a:rPr>
              <a:t>www.mathsrevision.com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9615" y="3169662"/>
            <a:ext cx="603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060" algn="l"/>
              </a:tabLst>
            </a:pPr>
            <a:r>
              <a:rPr sz="2400" spc="-50" dirty="0">
                <a:solidFill>
                  <a:srgbClr val="FFFF00"/>
                </a:solidFill>
                <a:latin typeface="Comic Sans MS"/>
                <a:cs typeface="Comic Sans MS"/>
              </a:rPr>
              <a:t>8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87576" y="3445613"/>
            <a:ext cx="4434840" cy="8382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694429">
              <a:lnSpc>
                <a:spcPct val="100000"/>
              </a:lnSpc>
              <a:spcBef>
                <a:spcPts val="415"/>
              </a:spcBef>
            </a:pPr>
            <a:r>
              <a:rPr sz="3600" spc="-30" baseline="1157" dirty="0">
                <a:solidFill>
                  <a:srgbClr val="FFFF00"/>
                </a:solidFill>
                <a:latin typeface="Comic Sans MS"/>
                <a:cs typeface="Comic Sans MS"/>
              </a:rPr>
              <a:t>12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Reduction</a:t>
            </a:r>
            <a:r>
              <a:rPr sz="24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Scale</a:t>
            </a:r>
            <a:r>
              <a:rPr sz="24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omic Sans MS"/>
                <a:cs typeface="Comic Sans MS"/>
              </a:rPr>
              <a:t>factor?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97395" y="5011673"/>
            <a:ext cx="368935" cy="1905"/>
          </a:xfrm>
          <a:custGeom>
            <a:avLst/>
            <a:gdLst/>
            <a:ahLst/>
            <a:cxnLst/>
            <a:rect l="l" t="t" r="r" b="b"/>
            <a:pathLst>
              <a:path w="368935" h="1904">
                <a:moveTo>
                  <a:pt x="0" y="0"/>
                </a:moveTo>
                <a:lnTo>
                  <a:pt x="368320" y="1655"/>
                </a:lnTo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90596" y="3093158"/>
            <a:ext cx="21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2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67384" y="2668012"/>
            <a:ext cx="65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37037" dirty="0">
                <a:solidFill>
                  <a:srgbClr val="FFFF00"/>
                </a:solidFill>
                <a:latin typeface="Comic Sans MS"/>
                <a:cs typeface="Comic Sans MS"/>
              </a:rPr>
              <a:t>=</a:t>
            </a:r>
            <a:r>
              <a:rPr sz="3600" spc="-82" baseline="-370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u="heavy" spc="-1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-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3</a:t>
            </a:r>
            <a:r>
              <a:rPr sz="2400" u="heavy" spc="6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06471" y="5007049"/>
            <a:ext cx="21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3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27764" y="4568391"/>
            <a:ext cx="708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37037" dirty="0">
                <a:solidFill>
                  <a:srgbClr val="FFFF00"/>
                </a:solidFill>
                <a:latin typeface="Comic Sans MS"/>
                <a:cs typeface="Comic Sans MS"/>
              </a:rPr>
              <a:t>=</a:t>
            </a:r>
            <a:r>
              <a:rPr sz="3600" spc="577" baseline="-370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u="heavy" spc="-1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-6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2</a:t>
            </a:r>
            <a:r>
              <a:rPr sz="2400" u="heavy" spc="6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36750" y="2868608"/>
            <a:ext cx="1014730" cy="1711325"/>
            <a:chOff x="1436750" y="2868608"/>
            <a:chExt cx="1014730" cy="1711325"/>
          </a:xfrm>
        </p:grpSpPr>
        <p:sp>
          <p:nvSpPr>
            <p:cNvPr id="37" name="object 37"/>
            <p:cNvSpPr/>
            <p:nvPr/>
          </p:nvSpPr>
          <p:spPr>
            <a:xfrm>
              <a:off x="2132075" y="4314825"/>
              <a:ext cx="300355" cy="246379"/>
            </a:xfrm>
            <a:custGeom>
              <a:avLst/>
              <a:gdLst/>
              <a:ahLst/>
              <a:cxnLst/>
              <a:rect l="l" t="t" r="r" b="b"/>
              <a:pathLst>
                <a:path w="300355" h="246379">
                  <a:moveTo>
                    <a:pt x="149982" y="0"/>
                  </a:moveTo>
                  <a:lnTo>
                    <a:pt x="114549" y="93975"/>
                  </a:lnTo>
                  <a:lnTo>
                    <a:pt x="0" y="93975"/>
                  </a:lnTo>
                  <a:lnTo>
                    <a:pt x="92714" y="152018"/>
                  </a:lnTo>
                  <a:lnTo>
                    <a:pt x="57281" y="245994"/>
                  </a:lnTo>
                  <a:lnTo>
                    <a:pt x="149982" y="187964"/>
                  </a:lnTo>
                  <a:lnTo>
                    <a:pt x="242696" y="245994"/>
                  </a:lnTo>
                  <a:lnTo>
                    <a:pt x="207263" y="152018"/>
                  </a:lnTo>
                  <a:lnTo>
                    <a:pt x="299978" y="93975"/>
                  </a:lnTo>
                  <a:lnTo>
                    <a:pt x="185415" y="93975"/>
                  </a:lnTo>
                  <a:lnTo>
                    <a:pt x="14998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32075" y="4314825"/>
              <a:ext cx="300355" cy="246379"/>
            </a:xfrm>
            <a:custGeom>
              <a:avLst/>
              <a:gdLst/>
              <a:ahLst/>
              <a:cxnLst/>
              <a:rect l="l" t="t" r="r" b="b"/>
              <a:pathLst>
                <a:path w="300355" h="246379">
                  <a:moveTo>
                    <a:pt x="0" y="93975"/>
                  </a:moveTo>
                  <a:lnTo>
                    <a:pt x="114549" y="93975"/>
                  </a:lnTo>
                  <a:lnTo>
                    <a:pt x="149982" y="0"/>
                  </a:lnTo>
                  <a:lnTo>
                    <a:pt x="185415" y="93975"/>
                  </a:lnTo>
                  <a:lnTo>
                    <a:pt x="299978" y="93975"/>
                  </a:lnTo>
                  <a:lnTo>
                    <a:pt x="207263" y="152018"/>
                  </a:lnTo>
                  <a:lnTo>
                    <a:pt x="242696" y="245994"/>
                  </a:lnTo>
                  <a:lnTo>
                    <a:pt x="149982" y="187964"/>
                  </a:lnTo>
                  <a:lnTo>
                    <a:pt x="57281" y="245994"/>
                  </a:lnTo>
                  <a:lnTo>
                    <a:pt x="92714" y="152018"/>
                  </a:lnTo>
                  <a:lnTo>
                    <a:pt x="0" y="93975"/>
                  </a:lnTo>
                  <a:close/>
                </a:path>
              </a:pathLst>
            </a:custGeom>
            <a:ln w="38099">
              <a:solidFill>
                <a:srgbClr val="0808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65325" y="2897183"/>
              <a:ext cx="201930" cy="189230"/>
            </a:xfrm>
            <a:custGeom>
              <a:avLst/>
              <a:gdLst/>
              <a:ahLst/>
              <a:cxnLst/>
              <a:rect l="l" t="t" r="r" b="b"/>
              <a:pathLst>
                <a:path w="201930" h="189230">
                  <a:moveTo>
                    <a:pt x="201608" y="0"/>
                  </a:moveTo>
                  <a:lnTo>
                    <a:pt x="0" y="0"/>
                  </a:lnTo>
                  <a:lnTo>
                    <a:pt x="0" y="188916"/>
                  </a:lnTo>
                  <a:lnTo>
                    <a:pt x="201608" y="188916"/>
                  </a:lnTo>
                  <a:lnTo>
                    <a:pt x="201608" y="0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65325" y="2897183"/>
              <a:ext cx="201930" cy="189230"/>
            </a:xfrm>
            <a:custGeom>
              <a:avLst/>
              <a:gdLst/>
              <a:ahLst/>
              <a:cxnLst/>
              <a:rect l="l" t="t" r="r" b="b"/>
              <a:pathLst>
                <a:path w="201930" h="189230">
                  <a:moveTo>
                    <a:pt x="0" y="188916"/>
                  </a:moveTo>
                  <a:lnTo>
                    <a:pt x="201608" y="188916"/>
                  </a:lnTo>
                  <a:lnTo>
                    <a:pt x="201608" y="0"/>
                  </a:lnTo>
                  <a:lnTo>
                    <a:pt x="0" y="0"/>
                  </a:lnTo>
                  <a:lnTo>
                    <a:pt x="0" y="188916"/>
                  </a:lnTo>
                  <a:close/>
                </a:path>
              </a:pathLst>
            </a:custGeom>
            <a:ln w="57149">
              <a:solidFill>
                <a:srgbClr val="0808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9455" y="4327529"/>
              <a:ext cx="245994" cy="250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946" y="1524376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00"/>
                </a:solidFill>
                <a:latin typeface="Comic Sans MS"/>
                <a:cs typeface="Comic Sans MS"/>
              </a:rPr>
              <a:t>S4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31929" y="2608188"/>
            <a:ext cx="1062355" cy="1645285"/>
            <a:chOff x="1431929" y="2608188"/>
            <a:chExt cx="1062355" cy="1645285"/>
          </a:xfrm>
        </p:grpSpPr>
        <p:sp>
          <p:nvSpPr>
            <p:cNvPr id="4" name="object 4"/>
            <p:cNvSpPr/>
            <p:nvPr/>
          </p:nvSpPr>
          <p:spPr>
            <a:xfrm>
              <a:off x="1460504" y="2636763"/>
              <a:ext cx="1005205" cy="1588135"/>
            </a:xfrm>
            <a:custGeom>
              <a:avLst/>
              <a:gdLst/>
              <a:ahLst/>
              <a:cxnLst/>
              <a:rect l="l" t="t" r="r" b="b"/>
              <a:pathLst>
                <a:path w="1005205" h="1588135">
                  <a:moveTo>
                    <a:pt x="0" y="0"/>
                  </a:moveTo>
                  <a:lnTo>
                    <a:pt x="0" y="1587514"/>
                  </a:lnTo>
                  <a:lnTo>
                    <a:pt x="1004946" y="1587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0504" y="2636763"/>
              <a:ext cx="1005205" cy="1588135"/>
            </a:xfrm>
            <a:custGeom>
              <a:avLst/>
              <a:gdLst/>
              <a:ahLst/>
              <a:cxnLst/>
              <a:rect l="l" t="t" r="r" b="b"/>
              <a:pathLst>
                <a:path w="1005205" h="1588135">
                  <a:moveTo>
                    <a:pt x="0" y="1587514"/>
                  </a:moveTo>
                  <a:lnTo>
                    <a:pt x="0" y="0"/>
                  </a:lnTo>
                  <a:lnTo>
                    <a:pt x="1004946" y="1587514"/>
                  </a:lnTo>
                  <a:lnTo>
                    <a:pt x="0" y="1587514"/>
                  </a:lnTo>
                  <a:close/>
                </a:path>
              </a:pathLst>
            </a:custGeom>
            <a:ln w="57149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631061" y="1744721"/>
            <a:ext cx="2289175" cy="3586479"/>
            <a:chOff x="6631061" y="1744721"/>
            <a:chExt cx="2289175" cy="3586479"/>
          </a:xfrm>
        </p:grpSpPr>
        <p:sp>
          <p:nvSpPr>
            <p:cNvPr id="7" name="object 7"/>
            <p:cNvSpPr/>
            <p:nvPr/>
          </p:nvSpPr>
          <p:spPr>
            <a:xfrm>
              <a:off x="6659636" y="1773296"/>
              <a:ext cx="2232025" cy="3529329"/>
            </a:xfrm>
            <a:custGeom>
              <a:avLst/>
              <a:gdLst/>
              <a:ahLst/>
              <a:cxnLst/>
              <a:rect l="l" t="t" r="r" b="b"/>
              <a:pathLst>
                <a:path w="2232025" h="3529329">
                  <a:moveTo>
                    <a:pt x="0" y="0"/>
                  </a:moveTo>
                  <a:lnTo>
                    <a:pt x="0" y="3528949"/>
                  </a:lnTo>
                  <a:lnTo>
                    <a:pt x="2232019" y="3528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59636" y="1773296"/>
              <a:ext cx="2232025" cy="3529329"/>
            </a:xfrm>
            <a:custGeom>
              <a:avLst/>
              <a:gdLst/>
              <a:ahLst/>
              <a:cxnLst/>
              <a:rect l="l" t="t" r="r" b="b"/>
              <a:pathLst>
                <a:path w="2232025" h="3529329">
                  <a:moveTo>
                    <a:pt x="0" y="3528949"/>
                  </a:moveTo>
                  <a:lnTo>
                    <a:pt x="0" y="0"/>
                  </a:lnTo>
                  <a:lnTo>
                    <a:pt x="2232019" y="3528949"/>
                  </a:lnTo>
                  <a:lnTo>
                    <a:pt x="0" y="3528949"/>
                  </a:lnTo>
                  <a:close/>
                </a:path>
              </a:pathLst>
            </a:custGeom>
            <a:ln w="57149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8091" y="3082540"/>
            <a:ext cx="700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Comic Sans MS"/>
                <a:cs typeface="Comic Sans MS"/>
              </a:rPr>
              <a:t>9cm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27245" y="2522341"/>
            <a:ext cx="2808605" cy="228600"/>
          </a:xfrm>
          <a:custGeom>
            <a:avLst/>
            <a:gdLst/>
            <a:ahLst/>
            <a:cxnLst/>
            <a:rect l="l" t="t" r="r" b="b"/>
            <a:pathLst>
              <a:path w="2808604" h="228600">
                <a:moveTo>
                  <a:pt x="2579663" y="152499"/>
                </a:moveTo>
                <a:lnTo>
                  <a:pt x="2579623" y="228600"/>
                </a:lnTo>
                <a:lnTo>
                  <a:pt x="2732022" y="152521"/>
                </a:lnTo>
                <a:lnTo>
                  <a:pt x="2617844" y="152521"/>
                </a:lnTo>
                <a:lnTo>
                  <a:pt x="2579663" y="152499"/>
                </a:lnTo>
                <a:close/>
              </a:path>
              <a:path w="2808604" h="228600">
                <a:moveTo>
                  <a:pt x="2579704" y="76299"/>
                </a:moveTo>
                <a:lnTo>
                  <a:pt x="2579663" y="152499"/>
                </a:lnTo>
                <a:lnTo>
                  <a:pt x="2617844" y="152521"/>
                </a:lnTo>
                <a:lnTo>
                  <a:pt x="2617844" y="76321"/>
                </a:lnTo>
                <a:lnTo>
                  <a:pt x="2579704" y="76299"/>
                </a:lnTo>
                <a:close/>
              </a:path>
              <a:path w="2808604" h="228600">
                <a:moveTo>
                  <a:pt x="2579744" y="0"/>
                </a:moveTo>
                <a:lnTo>
                  <a:pt x="2579704" y="76299"/>
                </a:lnTo>
                <a:lnTo>
                  <a:pt x="2617844" y="76321"/>
                </a:lnTo>
                <a:lnTo>
                  <a:pt x="2617844" y="152521"/>
                </a:lnTo>
                <a:lnTo>
                  <a:pt x="2732022" y="152521"/>
                </a:lnTo>
                <a:lnTo>
                  <a:pt x="2808344" y="114421"/>
                </a:lnTo>
                <a:lnTo>
                  <a:pt x="2579744" y="0"/>
                </a:lnTo>
                <a:close/>
              </a:path>
              <a:path w="2808604" h="228600">
                <a:moveTo>
                  <a:pt x="131" y="74797"/>
                </a:moveTo>
                <a:lnTo>
                  <a:pt x="0" y="150997"/>
                </a:lnTo>
                <a:lnTo>
                  <a:pt x="2579663" y="152499"/>
                </a:lnTo>
                <a:lnTo>
                  <a:pt x="2579704" y="76299"/>
                </a:lnTo>
                <a:lnTo>
                  <a:pt x="131" y="74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35176" y="2018229"/>
            <a:ext cx="2896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Find</a:t>
            </a:r>
            <a:r>
              <a:rPr sz="2400" spc="110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given</a:t>
            </a:r>
            <a:r>
              <a:rPr sz="2400" spc="110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ESF</a:t>
            </a:r>
            <a:r>
              <a:rPr sz="2400" spc="110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=</a:t>
            </a:r>
            <a:r>
              <a:rPr sz="2400" spc="105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65"/>
                </a:solidFill>
                <a:latin typeface="Comic Sans MS"/>
                <a:cs typeface="Comic Sans MS"/>
              </a:rPr>
              <a:t>3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88738" y="5316722"/>
            <a:ext cx="860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Comic Sans MS"/>
                <a:cs typeface="Comic Sans MS"/>
              </a:rPr>
              <a:t>15cm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27376" y="4708528"/>
            <a:ext cx="2810510" cy="228600"/>
          </a:xfrm>
          <a:custGeom>
            <a:avLst/>
            <a:gdLst/>
            <a:ahLst/>
            <a:cxnLst/>
            <a:rect l="l" t="t" r="r" b="b"/>
            <a:pathLst>
              <a:path w="2810510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384" y="152400"/>
                </a:lnTo>
                <a:lnTo>
                  <a:pt x="190384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2810510" h="228600">
                <a:moveTo>
                  <a:pt x="228600" y="76200"/>
                </a:moveTo>
                <a:lnTo>
                  <a:pt x="190384" y="76200"/>
                </a:lnTo>
                <a:lnTo>
                  <a:pt x="190384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2810510" h="228600">
                <a:moveTo>
                  <a:pt x="2809890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2809890" y="152400"/>
                </a:lnTo>
                <a:lnTo>
                  <a:pt x="280989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79524" y="3107255"/>
            <a:ext cx="2770505" cy="149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68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9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960"/>
              </a:spcBef>
            </a:pP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By</a:t>
            </a:r>
            <a:r>
              <a:rPr sz="2400" spc="90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finding</a:t>
            </a:r>
            <a:r>
              <a:rPr sz="2400" spc="114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the</a:t>
            </a:r>
            <a:r>
              <a:rPr sz="2400" spc="90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65"/>
                </a:solidFill>
                <a:latin typeface="Comic Sans MS"/>
                <a:cs typeface="Comic Sans MS"/>
              </a:rPr>
              <a:t>RSF</a:t>
            </a:r>
            <a:r>
              <a:rPr sz="2400" spc="-25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Find</a:t>
            </a:r>
            <a:r>
              <a:rPr sz="2400" spc="114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the</a:t>
            </a:r>
            <a:r>
              <a:rPr sz="2400" spc="105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value</a:t>
            </a:r>
            <a:r>
              <a:rPr sz="2400" spc="105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65"/>
                </a:solidFill>
                <a:latin typeface="Comic Sans MS"/>
                <a:cs typeface="Comic Sans MS"/>
              </a:rPr>
              <a:t>of</a:t>
            </a:r>
            <a:r>
              <a:rPr sz="2400" spc="110" dirty="0">
                <a:solidFill>
                  <a:srgbClr val="FFFF6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sz="2400" spc="-25" dirty="0">
                <a:solidFill>
                  <a:srgbClr val="FFFF65"/>
                </a:solidFill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4850" y="2803394"/>
            <a:ext cx="1851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320800" algn="l"/>
              </a:tabLst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ESF</a:t>
            </a:r>
            <a:r>
              <a:rPr sz="24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=</a:t>
            </a:r>
            <a:r>
              <a:rPr sz="24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00"/>
                </a:solidFill>
                <a:latin typeface="Comic Sans MS"/>
                <a:cs typeface="Comic Sans MS"/>
              </a:rPr>
              <a:t>3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=</a:t>
            </a:r>
            <a:r>
              <a:rPr sz="240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200" u="heavy" spc="-412" baseline="32738" dirty="0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 </a:t>
            </a:r>
            <a:r>
              <a:rPr sz="4200" u="heavy" spc="-75" baseline="32738" dirty="0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a</a:t>
            </a:r>
            <a:endParaRPr sz="4200" baseline="32738">
              <a:latin typeface="Comic Sans MS"/>
              <a:cs typeface="Comic Sans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7900" y="509016"/>
            <a:ext cx="4443222" cy="1119377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50035" y="633217"/>
            <a:ext cx="33578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48765" algn="l"/>
              </a:tabLst>
            </a:pPr>
            <a:r>
              <a:rPr sz="4000" spc="-10" dirty="0"/>
              <a:t>Scale</a:t>
            </a:r>
            <a:r>
              <a:rPr sz="4000" b="0" dirty="0">
                <a:latin typeface="Times New Roman"/>
                <a:cs typeface="Times New Roman"/>
              </a:rPr>
              <a:t>	</a:t>
            </a:r>
            <a:r>
              <a:rPr sz="4000" spc="-10" dirty="0"/>
              <a:t>factors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7016" y="238109"/>
            <a:ext cx="1444480" cy="146837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84505" y="2494040"/>
            <a:ext cx="520700" cy="3863340"/>
          </a:xfrm>
          <a:prstGeom prst="rect">
            <a:avLst/>
          </a:prstGeom>
        </p:spPr>
        <p:txBody>
          <a:bodyPr vert="vert270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spc="-10" dirty="0">
                <a:solidFill>
                  <a:srgbClr val="FFFF00"/>
                </a:solidFill>
                <a:latin typeface="Comic Sans MS"/>
                <a:cs typeface="Comic Sans MS"/>
                <a:hlinkClick r:id="rId4"/>
              </a:rPr>
              <a:t>www.mathsrevision.com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6810" y="3192218"/>
            <a:ext cx="8591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solidFill>
                  <a:srgbClr val="FFFFFF"/>
                </a:solidFill>
                <a:latin typeface="Comic Sans MS"/>
                <a:cs typeface="Comic Sans MS"/>
              </a:rPr>
              <a:t>27c</a:t>
            </a:r>
            <a:r>
              <a:rPr sz="2800" spc="-2145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4800" spc="-22" baseline="-434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4800" baseline="-434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3597" y="4284426"/>
            <a:ext cx="700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4" dirty="0">
                <a:solidFill>
                  <a:srgbClr val="FFFFFF"/>
                </a:solidFill>
                <a:latin typeface="Comic Sans MS"/>
                <a:cs typeface="Comic Sans MS"/>
              </a:rPr>
              <a:t>5</a:t>
            </a:r>
            <a:r>
              <a:rPr sz="2800" spc="-1490" dirty="0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sz="2800" spc="-40" dirty="0">
                <a:solidFill>
                  <a:srgbClr val="FFFFFF"/>
                </a:solidFill>
                <a:latin typeface="Comic Sans MS"/>
                <a:cs typeface="Comic Sans MS"/>
              </a:rPr>
              <a:t>cm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66773" y="4976676"/>
            <a:ext cx="284607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75"/>
              </a:spcBef>
              <a:tabLst>
                <a:tab pos="1739900" algn="l"/>
                <a:tab pos="2197100" algn="l"/>
              </a:tabLst>
            </a:pPr>
            <a:r>
              <a:rPr sz="3600" baseline="-40509" dirty="0">
                <a:solidFill>
                  <a:srgbClr val="FFFF00"/>
                </a:solidFill>
                <a:latin typeface="Comic Sans MS"/>
                <a:cs typeface="Comic Sans MS"/>
              </a:rPr>
              <a:t>RSF</a:t>
            </a:r>
            <a:r>
              <a:rPr sz="3600" spc="157" baseline="-4050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aseline="-40509" dirty="0">
                <a:solidFill>
                  <a:srgbClr val="FFFF00"/>
                </a:solidFill>
                <a:latin typeface="Comic Sans MS"/>
                <a:cs typeface="Comic Sans MS"/>
              </a:rPr>
              <a:t>=</a:t>
            </a:r>
            <a:r>
              <a:rPr sz="3600" spc="292" baseline="-4050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u="heavy" spc="6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1</a:t>
            </a:r>
            <a:r>
              <a:rPr sz="2400" u="heavy" spc="29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2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89" baseline="-40509" dirty="0">
                <a:solidFill>
                  <a:srgbClr val="FFFF00"/>
                </a:solidFill>
                <a:latin typeface="Comic Sans MS"/>
                <a:cs typeface="Comic Sans MS"/>
              </a:rPr>
              <a:t>=</a:t>
            </a:r>
            <a:r>
              <a:rPr sz="3600" baseline="-40509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 b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600" baseline="-40509" dirty="0">
                <a:solidFill>
                  <a:srgbClr val="FFFF00"/>
                </a:solidFill>
                <a:latin typeface="Comic Sans MS"/>
                <a:cs typeface="Comic Sans MS"/>
              </a:rPr>
              <a:t>=</a:t>
            </a:r>
            <a:r>
              <a:rPr sz="3600" spc="277" baseline="-4050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u="heavy" spc="65" dirty="0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-50" dirty="0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5</a:t>
            </a:r>
            <a:endParaRPr sz="2400">
              <a:latin typeface="Comic Sans MS"/>
              <a:cs typeface="Comic Sans MS"/>
            </a:endParaRPr>
          </a:p>
          <a:p>
            <a:pPr marL="1059180">
              <a:lnSpc>
                <a:spcPct val="100000"/>
              </a:lnSpc>
              <a:spcBef>
                <a:spcPts val="575"/>
              </a:spcBef>
              <a:tabLst>
                <a:tab pos="1771014" algn="l"/>
                <a:tab pos="2484120" algn="l"/>
              </a:tabLst>
            </a:pPr>
            <a:r>
              <a:rPr sz="2400" spc="-50" dirty="0">
                <a:solidFill>
                  <a:srgbClr val="FFFF00"/>
                </a:solidFill>
                <a:latin typeface="Comic Sans MS"/>
                <a:cs typeface="Comic Sans MS"/>
              </a:rPr>
              <a:t>3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FF00"/>
                </a:solidFill>
                <a:latin typeface="Comic Sans MS"/>
                <a:cs typeface="Comic Sans MS"/>
              </a:rPr>
              <a:t>15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FF00"/>
                </a:solidFill>
                <a:latin typeface="Comic Sans MS"/>
                <a:cs typeface="Comic Sans MS"/>
              </a:rPr>
              <a:t>15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350" y="514350"/>
            <a:ext cx="4229100" cy="45720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307340">
              <a:lnSpc>
                <a:spcPct val="100000"/>
              </a:lnSpc>
              <a:spcBef>
                <a:spcPts val="240"/>
              </a:spcBef>
            </a:pP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Finding</a:t>
            </a:r>
            <a:r>
              <a:rPr sz="2400" b="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Unknown</a:t>
            </a:r>
            <a:r>
              <a:rPr sz="2400" b="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sides</a:t>
            </a:r>
            <a:r>
              <a:rPr sz="240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Comic Sans MS"/>
                <a:cs typeface="Comic Sans MS"/>
              </a:rPr>
              <a:t>(1)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00187" y="1271587"/>
            <a:ext cx="2524125" cy="1400175"/>
            <a:chOff x="1500187" y="1271587"/>
            <a:chExt cx="2524125" cy="1400175"/>
          </a:xfrm>
        </p:grpSpPr>
        <p:sp>
          <p:nvSpPr>
            <p:cNvPr id="4" name="object 4"/>
            <p:cNvSpPr/>
            <p:nvPr/>
          </p:nvSpPr>
          <p:spPr>
            <a:xfrm>
              <a:off x="1504950" y="1276350"/>
              <a:ext cx="2514600" cy="1390650"/>
            </a:xfrm>
            <a:custGeom>
              <a:avLst/>
              <a:gdLst/>
              <a:ahLst/>
              <a:cxnLst/>
              <a:rect l="l" t="t" r="r" b="b"/>
              <a:pathLst>
                <a:path w="2514600" h="1390650">
                  <a:moveTo>
                    <a:pt x="457199" y="0"/>
                  </a:moveTo>
                  <a:lnTo>
                    <a:pt x="0" y="1257299"/>
                  </a:lnTo>
                  <a:lnTo>
                    <a:pt x="2514599" y="1390649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4950" y="1276350"/>
              <a:ext cx="2514600" cy="1390650"/>
            </a:xfrm>
            <a:custGeom>
              <a:avLst/>
              <a:gdLst/>
              <a:ahLst/>
              <a:cxnLst/>
              <a:rect l="l" t="t" r="r" b="b"/>
              <a:pathLst>
                <a:path w="2514600" h="1390650">
                  <a:moveTo>
                    <a:pt x="0" y="1257299"/>
                  </a:moveTo>
                  <a:lnTo>
                    <a:pt x="457199" y="0"/>
                  </a:lnTo>
                  <a:lnTo>
                    <a:pt x="2514599" y="1390649"/>
                  </a:lnTo>
                  <a:lnTo>
                    <a:pt x="0" y="12572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405437" y="1500187"/>
            <a:ext cx="1933575" cy="1073150"/>
            <a:chOff x="5405437" y="1500187"/>
            <a:chExt cx="1933575" cy="1073150"/>
          </a:xfrm>
        </p:grpSpPr>
        <p:sp>
          <p:nvSpPr>
            <p:cNvPr id="7" name="object 7"/>
            <p:cNvSpPr/>
            <p:nvPr/>
          </p:nvSpPr>
          <p:spPr>
            <a:xfrm>
              <a:off x="5410200" y="1504950"/>
              <a:ext cx="1924050" cy="1063625"/>
            </a:xfrm>
            <a:custGeom>
              <a:avLst/>
              <a:gdLst/>
              <a:ahLst/>
              <a:cxnLst/>
              <a:rect l="l" t="t" r="r" b="b"/>
              <a:pathLst>
                <a:path w="1924050" h="1063625">
                  <a:moveTo>
                    <a:pt x="349879" y="0"/>
                  </a:moveTo>
                  <a:lnTo>
                    <a:pt x="0" y="961643"/>
                  </a:lnTo>
                  <a:lnTo>
                    <a:pt x="1924049" y="1063630"/>
                  </a:lnTo>
                  <a:lnTo>
                    <a:pt x="34987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1504950"/>
              <a:ext cx="1924050" cy="1063625"/>
            </a:xfrm>
            <a:custGeom>
              <a:avLst/>
              <a:gdLst/>
              <a:ahLst/>
              <a:cxnLst/>
              <a:rect l="l" t="t" r="r" b="b"/>
              <a:pathLst>
                <a:path w="1924050" h="1063625">
                  <a:moveTo>
                    <a:pt x="0" y="961643"/>
                  </a:moveTo>
                  <a:lnTo>
                    <a:pt x="349879" y="0"/>
                  </a:lnTo>
                  <a:lnTo>
                    <a:pt x="1924049" y="1063630"/>
                  </a:lnTo>
                  <a:lnTo>
                    <a:pt x="0" y="96164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9737" y="2281237"/>
              <a:ext cx="142874" cy="1238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72150" y="173355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399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152399" y="152399"/>
                  </a:lnTo>
                  <a:lnTo>
                    <a:pt x="152399" y="0"/>
                  </a:lnTo>
                  <a:close/>
                </a:path>
              </a:pathLst>
            </a:custGeom>
            <a:solidFill>
              <a:srgbClr val="FF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72150" y="173355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152399"/>
                  </a:moveTo>
                  <a:lnTo>
                    <a:pt x="152399" y="152399"/>
                  </a:lnTo>
                  <a:lnTo>
                    <a:pt x="152399" y="0"/>
                  </a:lnTo>
                  <a:lnTo>
                    <a:pt x="0" y="0"/>
                  </a:lnTo>
                  <a:lnTo>
                    <a:pt x="0" y="1523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55368" y="1541724"/>
            <a:ext cx="881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20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95437" y="1500187"/>
            <a:ext cx="504825" cy="1000125"/>
            <a:chOff x="1595437" y="1500187"/>
            <a:chExt cx="504825" cy="100012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5437" y="2376487"/>
              <a:ext cx="142874" cy="1238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43100" y="150495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399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152399" y="152399"/>
                  </a:lnTo>
                  <a:lnTo>
                    <a:pt x="152399" y="0"/>
                  </a:lnTo>
                  <a:close/>
                </a:path>
              </a:pathLst>
            </a:custGeom>
            <a:solidFill>
              <a:srgbClr val="FF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43100" y="150495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152399"/>
                  </a:moveTo>
                  <a:lnTo>
                    <a:pt x="152399" y="152399"/>
                  </a:lnTo>
                  <a:lnTo>
                    <a:pt x="152399" y="0"/>
                  </a:lnTo>
                  <a:lnTo>
                    <a:pt x="0" y="0"/>
                  </a:lnTo>
                  <a:lnTo>
                    <a:pt x="0" y="1523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08074" y="2742688"/>
            <a:ext cx="832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18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42512" y="2666488"/>
            <a:ext cx="832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12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7010" y="1751837"/>
            <a:ext cx="694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3514" y="1656021"/>
            <a:ext cx="207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06279" y="1656021"/>
            <a:ext cx="182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0600" y="3162300"/>
            <a:ext cx="7105650" cy="85407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Comic Sans MS"/>
                <a:cs typeface="Comic Sans MS"/>
              </a:rPr>
              <a:t>Since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triangles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are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equiangular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they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are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similar.</a:t>
            </a:r>
            <a:endParaRPr sz="200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omic Sans MS"/>
                <a:cs typeface="Comic Sans MS"/>
              </a:rPr>
              <a:t>So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comparing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corresponding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sides.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61727" y="4598074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893" y="0"/>
                </a:lnTo>
              </a:path>
            </a:pathLst>
          </a:custGeom>
          <a:ln w="13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71552" y="4598074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0" y="0"/>
                </a:moveTo>
                <a:lnTo>
                  <a:pt x="286238" y="0"/>
                </a:lnTo>
              </a:path>
            </a:pathLst>
          </a:custGeom>
          <a:ln w="13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15187" y="4141747"/>
            <a:ext cx="885190" cy="8013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85"/>
              </a:spcBef>
            </a:pPr>
            <a:r>
              <a:rPr sz="2200" i="1" dirty="0">
                <a:latin typeface="Tahoma"/>
                <a:cs typeface="Tahoma"/>
              </a:rPr>
              <a:t>b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3150" baseline="-35714" dirty="0">
                <a:latin typeface="Symbol"/>
                <a:cs typeface="Symbol"/>
              </a:rPr>
              <a:t></a:t>
            </a:r>
            <a:r>
              <a:rPr sz="3150" spc="-22" baseline="-35714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ahoma"/>
                <a:cs typeface="Tahoma"/>
              </a:rPr>
              <a:t>18</a:t>
            </a:r>
            <a:endParaRPr sz="2100">
              <a:latin typeface="Tahoma"/>
              <a:cs typeface="Tahoma"/>
            </a:endParaRPr>
          </a:p>
          <a:p>
            <a:pPr marL="69215">
              <a:lnSpc>
                <a:spcPct val="100000"/>
              </a:lnSpc>
              <a:spcBef>
                <a:spcPts val="455"/>
              </a:spcBef>
              <a:tabLst>
                <a:tab pos="543560" algn="l"/>
              </a:tabLst>
            </a:pPr>
            <a:r>
              <a:rPr sz="2100" spc="-50" dirty="0">
                <a:latin typeface="Tahoma"/>
                <a:cs typeface="Tahoma"/>
              </a:rPr>
              <a:t>6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25" dirty="0">
                <a:latin typeface="Tahoma"/>
                <a:cs typeface="Tahoma"/>
              </a:rPr>
              <a:t>12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0832" y="5576138"/>
            <a:ext cx="32448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25" dirty="0">
                <a:latin typeface="Tahoma"/>
                <a:cs typeface="Tahoma"/>
              </a:rPr>
              <a:t>12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804" y="5344089"/>
            <a:ext cx="21463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i="1" dirty="0">
                <a:latin typeface="Tahoma"/>
                <a:cs typeface="Tahoma"/>
              </a:rPr>
              <a:t>b</a:t>
            </a:r>
            <a:r>
              <a:rPr sz="2300" spc="2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175" dirty="0">
                <a:latin typeface="Times New Roman"/>
                <a:cs typeface="Times New Roman"/>
              </a:rPr>
              <a:t> </a:t>
            </a:r>
            <a:r>
              <a:rPr sz="3225" u="sng" baseline="3488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6</a:t>
            </a:r>
            <a:r>
              <a:rPr sz="3450" i="1" u="sng" baseline="32608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x</a:t>
            </a:r>
            <a:r>
              <a:rPr sz="3450" u="sng" spc="-502" baseline="3260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25" u="sng" baseline="3488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18</a:t>
            </a:r>
            <a:r>
              <a:rPr sz="3225" spc="322" baseline="34883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ahoma"/>
                <a:cs typeface="Tahoma"/>
              </a:rPr>
              <a:t>9</a:t>
            </a:r>
            <a:r>
              <a:rPr sz="2150" spc="185" dirty="0">
                <a:latin typeface="Times New Roman"/>
                <a:cs typeface="Times New Roman"/>
              </a:rPr>
              <a:t> </a:t>
            </a:r>
            <a:r>
              <a:rPr sz="2150" spc="-25" dirty="0">
                <a:latin typeface="Tahoma"/>
                <a:cs typeface="Tahoma"/>
              </a:rPr>
              <a:t>cm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90010" y="461031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340" y="0"/>
                </a:lnTo>
              </a:path>
            </a:pathLst>
          </a:custGeom>
          <a:ln w="12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04386" y="4610315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826" y="0"/>
                </a:lnTo>
              </a:path>
            </a:pathLst>
          </a:custGeom>
          <a:ln w="12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10890" y="4217996"/>
            <a:ext cx="9175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69570" algn="l"/>
              </a:tabLst>
            </a:pPr>
            <a:r>
              <a:rPr sz="2200" i="1" spc="-50" dirty="0">
                <a:latin typeface="Tahoma"/>
                <a:cs typeface="Tahoma"/>
              </a:rPr>
              <a:t>c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3075" baseline="-35230" dirty="0">
                <a:latin typeface="Symbol"/>
                <a:cs typeface="Symbol"/>
              </a:rPr>
              <a:t></a:t>
            </a:r>
            <a:r>
              <a:rPr sz="3075" spc="15" baseline="-35230" dirty="0">
                <a:latin typeface="Times New Roman"/>
                <a:cs typeface="Times New Roman"/>
              </a:rPr>
              <a:t> </a:t>
            </a:r>
            <a:r>
              <a:rPr sz="2050" spc="-25" dirty="0">
                <a:latin typeface="Tahoma"/>
                <a:cs typeface="Tahoma"/>
              </a:rPr>
              <a:t>12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85658" y="4606215"/>
            <a:ext cx="909319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05790" algn="l"/>
              </a:tabLst>
            </a:pPr>
            <a:r>
              <a:rPr sz="2050" spc="-25" dirty="0">
                <a:latin typeface="Tahoma"/>
                <a:cs typeface="Tahoma"/>
              </a:rPr>
              <a:t>20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spc="-25" dirty="0">
                <a:latin typeface="Tahoma"/>
                <a:cs typeface="Tahoma"/>
              </a:rPr>
              <a:t>18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47185" y="5499938"/>
            <a:ext cx="32512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25" dirty="0">
                <a:latin typeface="Tahoma"/>
                <a:cs typeface="Tahoma"/>
              </a:rPr>
              <a:t>18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88632" y="5267838"/>
            <a:ext cx="26447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8450" algn="l"/>
              </a:tabLst>
            </a:pPr>
            <a:r>
              <a:rPr sz="2300" i="1" spc="-50" dirty="0">
                <a:latin typeface="Tahoma"/>
                <a:cs typeface="Tahoma"/>
              </a:rPr>
              <a:t>c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195" dirty="0">
                <a:latin typeface="Times New Roman"/>
                <a:cs typeface="Times New Roman"/>
              </a:rPr>
              <a:t> </a:t>
            </a:r>
            <a:r>
              <a:rPr sz="3225" u="sng" baseline="3488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20</a:t>
            </a:r>
            <a:r>
              <a:rPr sz="3450" i="1" u="sng" baseline="32608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x</a:t>
            </a:r>
            <a:r>
              <a:rPr sz="3450" u="sng" spc="-487" baseline="3260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25" u="sng" baseline="3488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12</a:t>
            </a:r>
            <a:r>
              <a:rPr sz="3225" spc="382" baseline="34883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1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ahoma"/>
                <a:cs typeface="Tahoma"/>
              </a:rPr>
              <a:t>13.3</a:t>
            </a:r>
            <a:r>
              <a:rPr sz="2150" spc="180" dirty="0">
                <a:latin typeface="Times New Roman"/>
                <a:cs typeface="Times New Roman"/>
              </a:rPr>
              <a:t> </a:t>
            </a:r>
            <a:r>
              <a:rPr sz="2150" spc="-25" dirty="0">
                <a:latin typeface="Tahoma"/>
                <a:cs typeface="Tahoma"/>
              </a:rPr>
              <a:t>cm</a:t>
            </a:r>
            <a:endParaRPr sz="2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946" y="1524376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00"/>
                </a:solidFill>
                <a:latin typeface="Comic Sans MS"/>
                <a:cs typeface="Comic Sans MS"/>
              </a:rPr>
              <a:t>S4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5944" y="6249923"/>
            <a:ext cx="752475" cy="288925"/>
            <a:chOff x="1075944" y="6249923"/>
            <a:chExt cx="752475" cy="288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944" y="6249923"/>
              <a:ext cx="308609" cy="288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6" y="6249923"/>
              <a:ext cx="226313" cy="2888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872" y="6249923"/>
              <a:ext cx="358902" cy="288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276" y="6249923"/>
              <a:ext cx="226313" cy="2888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8092" y="6249923"/>
              <a:ext cx="329958" cy="28881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45850" y="6276847"/>
            <a:ext cx="603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00"/>
                </a:solidFill>
                <a:latin typeface="Comic Sans MS"/>
                <a:cs typeface="Comic Sans MS"/>
              </a:rPr>
              <a:t>12-Jul-</a:t>
            </a:r>
            <a:r>
              <a:rPr sz="1000" spc="-25" dirty="0">
                <a:solidFill>
                  <a:srgbClr val="FFFF00"/>
                </a:solidFill>
                <a:latin typeface="Comic Sans MS"/>
                <a:cs typeface="Comic Sans MS"/>
              </a:rPr>
              <a:t>26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81984" y="6249923"/>
            <a:ext cx="2401062" cy="28881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751329" y="6276847"/>
            <a:ext cx="2249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Created</a:t>
            </a:r>
            <a:r>
              <a:rPr sz="10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by</a:t>
            </a:r>
            <a:r>
              <a:rPr sz="1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Mr.</a:t>
            </a:r>
            <a:r>
              <a:rPr sz="1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Lafferty</a:t>
            </a:r>
            <a:r>
              <a:rPr sz="10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Maths</a:t>
            </a:r>
            <a:r>
              <a:rPr sz="10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Comic Sans MS"/>
                <a:cs typeface="Comic Sans MS"/>
              </a:rPr>
              <a:t>Dept.</a:t>
            </a:r>
            <a:endParaRPr sz="1000">
              <a:latin typeface="Comic Sans MS"/>
              <a:cs typeface="Comic Sans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28837" y="2349496"/>
            <a:ext cx="5635625" cy="2492375"/>
            <a:chOff x="2128837" y="2349496"/>
            <a:chExt cx="5635625" cy="2492375"/>
          </a:xfrm>
        </p:grpSpPr>
        <p:sp>
          <p:nvSpPr>
            <p:cNvPr id="13" name="object 13"/>
            <p:cNvSpPr/>
            <p:nvPr/>
          </p:nvSpPr>
          <p:spPr>
            <a:xfrm>
              <a:off x="2133600" y="4738627"/>
              <a:ext cx="5626100" cy="98425"/>
            </a:xfrm>
            <a:custGeom>
              <a:avLst/>
              <a:gdLst/>
              <a:ahLst/>
              <a:cxnLst/>
              <a:rect l="l" t="t" r="r" b="b"/>
              <a:pathLst>
                <a:path w="5626100" h="98425">
                  <a:moveTo>
                    <a:pt x="5626089" y="0"/>
                  </a:moveTo>
                  <a:lnTo>
                    <a:pt x="0" y="0"/>
                  </a:lnTo>
                  <a:lnTo>
                    <a:pt x="0" y="98417"/>
                  </a:lnTo>
                  <a:lnTo>
                    <a:pt x="5626089" y="98417"/>
                  </a:lnTo>
                  <a:lnTo>
                    <a:pt x="5626089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3600" y="4738627"/>
              <a:ext cx="5626100" cy="98425"/>
            </a:xfrm>
            <a:custGeom>
              <a:avLst/>
              <a:gdLst/>
              <a:ahLst/>
              <a:cxnLst/>
              <a:rect l="l" t="t" r="r" b="b"/>
              <a:pathLst>
                <a:path w="5626100" h="98425">
                  <a:moveTo>
                    <a:pt x="0" y="98417"/>
                  </a:moveTo>
                  <a:lnTo>
                    <a:pt x="5626089" y="98417"/>
                  </a:lnTo>
                  <a:lnTo>
                    <a:pt x="5626089" y="0"/>
                  </a:lnTo>
                  <a:lnTo>
                    <a:pt x="0" y="0"/>
                  </a:lnTo>
                  <a:lnTo>
                    <a:pt x="0" y="9841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39970" y="2349496"/>
              <a:ext cx="5196205" cy="2389505"/>
            </a:xfrm>
            <a:custGeom>
              <a:avLst/>
              <a:gdLst/>
              <a:ahLst/>
              <a:cxnLst/>
              <a:rect l="l" t="t" r="r" b="b"/>
              <a:pathLst>
                <a:path w="5196205" h="2389504">
                  <a:moveTo>
                    <a:pt x="5195955" y="0"/>
                  </a:moveTo>
                  <a:lnTo>
                    <a:pt x="0" y="0"/>
                  </a:lnTo>
                  <a:lnTo>
                    <a:pt x="0" y="2389250"/>
                  </a:lnTo>
                  <a:lnTo>
                    <a:pt x="5195955" y="2389250"/>
                  </a:lnTo>
                  <a:lnTo>
                    <a:pt x="51959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339970" y="2349496"/>
            <a:ext cx="5196205" cy="2389505"/>
          </a:xfrm>
          <a:prstGeom prst="rect">
            <a:avLst/>
          </a:prstGeom>
          <a:ln w="76199">
            <a:solidFill>
              <a:srgbClr val="CC32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48690" marR="942975" indent="231140">
              <a:lnSpc>
                <a:spcPct val="200100"/>
              </a:lnSpc>
              <a:spcBef>
                <a:spcPts val="180"/>
              </a:spcBef>
            </a:pP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Now</a:t>
            </a:r>
            <a:r>
              <a:rPr sz="3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try</a:t>
            </a:r>
            <a:r>
              <a:rPr sz="3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Ex</a:t>
            </a:r>
            <a:r>
              <a:rPr sz="36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sz="3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Ch</a:t>
            </a:r>
            <a:r>
              <a:rPr sz="3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9</a:t>
            </a:r>
            <a:r>
              <a:rPr sz="36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(page</a:t>
            </a:r>
            <a:r>
              <a:rPr sz="3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omic Sans MS"/>
                <a:cs typeface="Comic Sans MS"/>
              </a:rPr>
              <a:t>107)</a:t>
            </a:r>
            <a:endParaRPr sz="3600">
              <a:latin typeface="Comic Sans MS"/>
              <a:cs typeface="Comic Sans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9125" y="3059192"/>
            <a:ext cx="3016245" cy="310030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47016" y="238109"/>
            <a:ext cx="1444480" cy="146837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84505" y="2494040"/>
            <a:ext cx="520700" cy="3863340"/>
          </a:xfrm>
          <a:prstGeom prst="rect">
            <a:avLst/>
          </a:prstGeom>
        </p:spPr>
        <p:txBody>
          <a:bodyPr vert="vert270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spc="-10" dirty="0">
                <a:solidFill>
                  <a:srgbClr val="FFFF00"/>
                </a:solidFill>
                <a:latin typeface="Comic Sans MS"/>
                <a:cs typeface="Comic Sans MS"/>
                <a:hlinkClick r:id="rId9"/>
              </a:rPr>
              <a:t>www.mathsrevision.com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35707" y="432816"/>
            <a:ext cx="4680966" cy="1119377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538477" y="557017"/>
            <a:ext cx="4041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Comic Sans MS"/>
                <a:cs typeface="Comic Sans MS"/>
              </a:rPr>
              <a:t>Similar</a:t>
            </a:r>
            <a:r>
              <a:rPr sz="4000" b="0" spc="70" dirty="0">
                <a:latin typeface="Times New Roman"/>
                <a:cs typeface="Times New Roman"/>
              </a:rPr>
              <a:t> </a:t>
            </a:r>
            <a:r>
              <a:rPr sz="4000" b="0" spc="-10" dirty="0">
                <a:latin typeface="Comic Sans MS"/>
                <a:cs typeface="Comic Sans MS"/>
              </a:rPr>
              <a:t>Triangles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450" y="6339"/>
            <a:ext cx="8599805" cy="4705985"/>
            <a:chOff x="552450" y="6339"/>
            <a:chExt cx="8599805" cy="4705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748" y="2193929"/>
              <a:ext cx="8193020" cy="24796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1695" y="2174879"/>
              <a:ext cx="8231505" cy="2517775"/>
            </a:xfrm>
            <a:custGeom>
              <a:avLst/>
              <a:gdLst/>
              <a:ahLst/>
              <a:cxnLst/>
              <a:rect l="l" t="t" r="r" b="b"/>
              <a:pathLst>
                <a:path w="8231505" h="2517775">
                  <a:moveTo>
                    <a:pt x="0" y="2517766"/>
                  </a:moveTo>
                  <a:lnTo>
                    <a:pt x="8231245" y="2517766"/>
                  </a:lnTo>
                  <a:lnTo>
                    <a:pt x="8231245" y="0"/>
                  </a:lnTo>
                  <a:lnTo>
                    <a:pt x="0" y="0"/>
                  </a:lnTo>
                  <a:lnTo>
                    <a:pt x="0" y="2517766"/>
                  </a:lnTo>
                  <a:close/>
                </a:path>
              </a:pathLst>
            </a:custGeom>
            <a:ln w="3809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9946" y="1524376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00"/>
                </a:solidFill>
                <a:latin typeface="Comic Sans MS"/>
                <a:cs typeface="Comic Sans MS"/>
              </a:rPr>
              <a:t>S4</a:t>
            </a:r>
            <a:endParaRPr sz="120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944" y="6249923"/>
            <a:ext cx="1448562" cy="2888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45850" y="6276847"/>
            <a:ext cx="12979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Sunday,</a:t>
            </a:r>
            <a:r>
              <a:rPr sz="10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12</a:t>
            </a:r>
            <a:r>
              <a:rPr sz="100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July</a:t>
            </a:r>
            <a:r>
              <a:rPr sz="100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00"/>
                </a:solidFill>
                <a:latin typeface="Comic Sans MS"/>
                <a:cs typeface="Comic Sans MS"/>
              </a:rPr>
              <a:t>2026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3555" y="507491"/>
            <a:ext cx="5691378" cy="122910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9090">
              <a:lnSpc>
                <a:spcPct val="100000"/>
              </a:lnSpc>
              <a:spcBef>
                <a:spcPts val="105"/>
              </a:spcBef>
              <a:tabLst>
                <a:tab pos="3924300" algn="l"/>
              </a:tabLst>
            </a:pPr>
            <a:r>
              <a:rPr spc="-10" dirty="0"/>
              <a:t>Starter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10" dirty="0"/>
              <a:t>Questions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908" y="2244722"/>
            <a:ext cx="450215" cy="3316604"/>
          </a:xfrm>
          <a:prstGeom prst="rect">
            <a:avLst/>
          </a:prstGeom>
        </p:spPr>
        <p:txBody>
          <a:bodyPr vert="vert270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spc="-10" dirty="0">
                <a:solidFill>
                  <a:srgbClr val="FFFF00"/>
                </a:solidFill>
                <a:latin typeface="Comic Sans MS"/>
                <a:cs typeface="Comic Sans MS"/>
                <a:hlinkClick r:id="rId5"/>
              </a:rPr>
              <a:t>www.mathsrevision.com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47016" y="238109"/>
            <a:ext cx="1444480" cy="14683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946" y="1524376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00"/>
                </a:solidFill>
                <a:latin typeface="Comic Sans MS"/>
                <a:cs typeface="Comic Sans MS"/>
              </a:rPr>
              <a:t>S4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5944" y="6249923"/>
            <a:ext cx="752475" cy="288925"/>
            <a:chOff x="1075944" y="6249923"/>
            <a:chExt cx="752475" cy="288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944" y="6249923"/>
              <a:ext cx="308609" cy="288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6" y="6249923"/>
              <a:ext cx="226313" cy="2888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872" y="6249923"/>
              <a:ext cx="358902" cy="288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276" y="6249923"/>
              <a:ext cx="226313" cy="2888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8092" y="6249923"/>
              <a:ext cx="329958" cy="28881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45850" y="6276847"/>
            <a:ext cx="603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00"/>
                </a:solidFill>
                <a:latin typeface="Comic Sans MS"/>
                <a:cs typeface="Comic Sans MS"/>
              </a:rPr>
              <a:t>12-Jul-</a:t>
            </a:r>
            <a:r>
              <a:rPr sz="1000" spc="-25" dirty="0">
                <a:solidFill>
                  <a:srgbClr val="FFFF00"/>
                </a:solidFill>
                <a:latin typeface="Comic Sans MS"/>
                <a:cs typeface="Comic Sans MS"/>
              </a:rPr>
              <a:t>26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81984" y="6249923"/>
            <a:ext cx="2401062" cy="28881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751329" y="6276847"/>
            <a:ext cx="2249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Created</a:t>
            </a:r>
            <a:r>
              <a:rPr sz="10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by</a:t>
            </a:r>
            <a:r>
              <a:rPr sz="1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Mr.</a:t>
            </a:r>
            <a:r>
              <a:rPr sz="1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Lafferty</a:t>
            </a:r>
            <a:r>
              <a:rPr sz="10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00"/>
                </a:solidFill>
                <a:latin typeface="Comic Sans MS"/>
                <a:cs typeface="Comic Sans MS"/>
              </a:rPr>
              <a:t>Maths</a:t>
            </a:r>
            <a:r>
              <a:rPr sz="10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Comic Sans MS"/>
                <a:cs typeface="Comic Sans MS"/>
              </a:rPr>
              <a:t>Dept.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47016" y="238109"/>
            <a:ext cx="1444480" cy="146837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8300" y="2314968"/>
            <a:ext cx="2285238" cy="5112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69746" y="2366260"/>
            <a:ext cx="200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Learning</a:t>
            </a:r>
            <a:r>
              <a:rPr sz="1800" u="sng" spc="4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Intention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75460" y="2630360"/>
            <a:ext cx="2010918" cy="5111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22847" y="2314968"/>
            <a:ext cx="2068829" cy="51128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155187" y="2366260"/>
            <a:ext cx="178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Success</a:t>
            </a:r>
            <a:r>
              <a:rPr sz="1800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Criteria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60008" y="2630360"/>
            <a:ext cx="1794509" cy="5111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914900" y="2413010"/>
            <a:ext cx="0" cy="3454400"/>
          </a:xfrm>
          <a:custGeom>
            <a:avLst/>
            <a:gdLst/>
            <a:ahLst/>
            <a:cxnLst/>
            <a:rect l="l" t="t" r="r" b="b"/>
            <a:pathLst>
              <a:path h="3454400">
                <a:moveTo>
                  <a:pt x="0" y="0"/>
                </a:moveTo>
                <a:lnTo>
                  <a:pt x="0" y="3454389"/>
                </a:lnTo>
              </a:path>
            </a:pathLst>
          </a:custGeom>
          <a:ln w="57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14095" y="3066411"/>
            <a:ext cx="29711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1.</a:t>
            </a:r>
            <a:r>
              <a:rPr sz="1800" spc="265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To</a:t>
            </a:r>
            <a:r>
              <a:rPr sz="18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explain</a:t>
            </a:r>
            <a:r>
              <a:rPr sz="18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how</a:t>
            </a:r>
            <a:r>
              <a:rPr sz="18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the</a:t>
            </a:r>
            <a:r>
              <a:rPr sz="18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omic Sans MS"/>
                <a:cs typeface="Comic Sans MS"/>
              </a:rPr>
              <a:t>scale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factor</a:t>
            </a:r>
            <a:r>
              <a:rPr sz="1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applies</a:t>
            </a:r>
            <a:r>
              <a:rPr sz="1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to</a:t>
            </a:r>
            <a:r>
              <a:rPr sz="18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omic Sans MS"/>
                <a:cs typeface="Comic Sans MS"/>
              </a:rPr>
              <a:t>similar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omic Sans MS"/>
                <a:cs typeface="Comic Sans MS"/>
              </a:rPr>
              <a:t>figures.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21223" y="3072396"/>
            <a:ext cx="3477260" cy="1060450"/>
            <a:chOff x="5221223" y="3072396"/>
            <a:chExt cx="3477260" cy="106045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21223" y="3072396"/>
              <a:ext cx="465569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64123" y="3072396"/>
              <a:ext cx="3134105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64123" y="3346716"/>
              <a:ext cx="2925318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64123" y="3621036"/>
              <a:ext cx="1128522" cy="51128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353308" y="3123688"/>
            <a:ext cx="31273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1.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Understand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how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scale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factor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applies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similar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figures.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4505" y="2494040"/>
            <a:ext cx="520700" cy="3863340"/>
          </a:xfrm>
          <a:prstGeom prst="rect">
            <a:avLst/>
          </a:prstGeom>
        </p:spPr>
        <p:txBody>
          <a:bodyPr vert="vert270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spc="-10" dirty="0">
                <a:solidFill>
                  <a:srgbClr val="FFFF00"/>
                </a:solidFill>
                <a:latin typeface="Comic Sans MS"/>
                <a:cs typeface="Comic Sans MS"/>
                <a:hlinkClick r:id="rId16"/>
              </a:rPr>
              <a:t>www.mathsrevision.com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248655" y="4255020"/>
            <a:ext cx="3597910" cy="786130"/>
            <a:chOff x="5248655" y="4255020"/>
            <a:chExt cx="3597910" cy="786130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48655" y="4255020"/>
              <a:ext cx="502145" cy="5112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91555" y="4255020"/>
              <a:ext cx="3254502" cy="5112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91555" y="4529340"/>
              <a:ext cx="1050798" cy="51128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380486" y="4306568"/>
            <a:ext cx="325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068705" algn="l"/>
              </a:tabLst>
            </a:pP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2.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Solve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problems</a:t>
            </a:r>
            <a:r>
              <a:rPr sz="1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using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scale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factor.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55164" y="432816"/>
            <a:ext cx="4243578" cy="1119377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757934" y="557017"/>
            <a:ext cx="3606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Comic Sans MS"/>
                <a:cs typeface="Comic Sans MS"/>
              </a:rPr>
              <a:t>Similar</a:t>
            </a:r>
            <a:r>
              <a:rPr sz="4000" b="0" spc="70" dirty="0">
                <a:latin typeface="Times New Roman"/>
                <a:cs typeface="Times New Roman"/>
              </a:rPr>
              <a:t> </a:t>
            </a:r>
            <a:r>
              <a:rPr sz="4000" b="0" spc="-10" dirty="0">
                <a:latin typeface="Comic Sans MS"/>
                <a:cs typeface="Comic Sans MS"/>
              </a:rPr>
              <a:t>Figures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609600"/>
            <a:ext cx="4495800" cy="45720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  <a:tabLst>
                <a:tab pos="1696720" algn="l"/>
                <a:tab pos="2289810" algn="l"/>
              </a:tabLst>
            </a:pPr>
            <a:r>
              <a:rPr sz="2400" b="1" spc="-10" dirty="0">
                <a:latin typeface="Comic Sans MS"/>
                <a:cs typeface="Comic Sans MS"/>
              </a:rPr>
              <a:t>Conditions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Comic Sans MS"/>
                <a:cs typeface="Comic Sans MS"/>
              </a:rPr>
              <a:t>for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Comic Sans MS"/>
                <a:cs typeface="Comic Sans MS"/>
              </a:rPr>
              <a:t>similarity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295400"/>
            <a:ext cx="8077200" cy="1581150"/>
          </a:xfrm>
          <a:prstGeom prst="rect">
            <a:avLst/>
          </a:prstGeom>
          <a:ln w="28574">
            <a:solidFill>
              <a:srgbClr val="3232C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latin typeface="Comic Sans MS"/>
                <a:cs typeface="Comic Sans MS"/>
              </a:rPr>
              <a:t>Two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shapes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are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similar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only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when:</a:t>
            </a:r>
            <a:endParaRPr sz="2400">
              <a:latin typeface="Comic Sans MS"/>
              <a:cs typeface="Comic Sans MS"/>
            </a:endParaRPr>
          </a:p>
          <a:p>
            <a:pPr marL="209550" indent="-118745">
              <a:lnSpc>
                <a:spcPct val="100000"/>
              </a:lnSpc>
              <a:spcBef>
                <a:spcPts val="1445"/>
              </a:spcBef>
              <a:buSzPct val="95833"/>
              <a:buChar char="•"/>
              <a:tabLst>
                <a:tab pos="210185" algn="l"/>
                <a:tab pos="5704840" algn="l"/>
              </a:tabLst>
            </a:pPr>
            <a:r>
              <a:rPr sz="2400" dirty="0">
                <a:solidFill>
                  <a:srgbClr val="3232CC"/>
                </a:solidFill>
                <a:latin typeface="Comic Sans MS"/>
                <a:cs typeface="Comic Sans MS"/>
              </a:rPr>
              <a:t>Corresponding</a:t>
            </a:r>
            <a:r>
              <a:rPr sz="2400" spc="1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232CC"/>
                </a:solidFill>
                <a:latin typeface="Comic Sans MS"/>
                <a:cs typeface="Comic Sans MS"/>
              </a:rPr>
              <a:t>sides</a:t>
            </a:r>
            <a:r>
              <a:rPr sz="2400" spc="11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232CC"/>
                </a:solidFill>
                <a:latin typeface="Comic Sans MS"/>
                <a:cs typeface="Comic Sans MS"/>
              </a:rPr>
              <a:t>are</a:t>
            </a:r>
            <a:r>
              <a:rPr sz="2400" spc="10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232CC"/>
                </a:solidFill>
                <a:latin typeface="Comic Sans MS"/>
                <a:cs typeface="Comic Sans MS"/>
              </a:rPr>
              <a:t>in</a:t>
            </a:r>
            <a:r>
              <a:rPr sz="2400" spc="10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omic Sans MS"/>
                <a:cs typeface="Comic Sans MS"/>
              </a:rPr>
              <a:t>proportion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FF0065"/>
                </a:solidFill>
                <a:latin typeface="Comic Sans MS"/>
                <a:cs typeface="Comic Sans MS"/>
              </a:rPr>
              <a:t>and</a:t>
            </a:r>
            <a:endParaRPr sz="2400">
              <a:latin typeface="Comic Sans MS"/>
              <a:cs typeface="Comic Sans MS"/>
            </a:endParaRPr>
          </a:p>
          <a:p>
            <a:pPr marL="209550" indent="-118745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210185" algn="l"/>
              </a:tabLst>
            </a:pPr>
            <a:r>
              <a:rPr sz="2400" dirty="0">
                <a:solidFill>
                  <a:srgbClr val="3232CC"/>
                </a:solidFill>
                <a:latin typeface="Comic Sans MS"/>
                <a:cs typeface="Comic Sans MS"/>
              </a:rPr>
              <a:t>Corresponding</a:t>
            </a:r>
            <a:r>
              <a:rPr sz="2400" spc="11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232CC"/>
                </a:solidFill>
                <a:latin typeface="Comic Sans MS"/>
                <a:cs typeface="Comic Sans MS"/>
              </a:rPr>
              <a:t>angles</a:t>
            </a:r>
            <a:r>
              <a:rPr sz="2400" spc="11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232CC"/>
                </a:solidFill>
                <a:latin typeface="Comic Sans MS"/>
                <a:cs typeface="Comic Sans MS"/>
              </a:rPr>
              <a:t>are</a:t>
            </a:r>
            <a:r>
              <a:rPr sz="2400" spc="114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omic Sans MS"/>
                <a:cs typeface="Comic Sans MS"/>
              </a:rPr>
              <a:t>equal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3237" y="3424237"/>
            <a:ext cx="1533525" cy="1000125"/>
            <a:chOff x="3043237" y="3424237"/>
            <a:chExt cx="1533525" cy="1000125"/>
          </a:xfrm>
        </p:grpSpPr>
        <p:sp>
          <p:nvSpPr>
            <p:cNvPr id="5" name="object 5"/>
            <p:cNvSpPr/>
            <p:nvPr/>
          </p:nvSpPr>
          <p:spPr>
            <a:xfrm>
              <a:off x="3048000" y="34290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1523999" y="0"/>
                  </a:moveTo>
                  <a:lnTo>
                    <a:pt x="0" y="0"/>
                  </a:lnTo>
                  <a:lnTo>
                    <a:pt x="0" y="990599"/>
                  </a:lnTo>
                  <a:lnTo>
                    <a:pt x="1523999" y="990599"/>
                  </a:lnTo>
                  <a:lnTo>
                    <a:pt x="1523999" y="0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0" y="34290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0" y="990599"/>
                  </a:moveTo>
                  <a:lnTo>
                    <a:pt x="1523999" y="990599"/>
                  </a:lnTo>
                  <a:lnTo>
                    <a:pt x="1523999" y="0"/>
                  </a:lnTo>
                  <a:lnTo>
                    <a:pt x="0" y="0"/>
                  </a:lnTo>
                  <a:lnTo>
                    <a:pt x="0" y="9905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710237" y="3424237"/>
            <a:ext cx="2524125" cy="1000125"/>
            <a:chOff x="5710237" y="3424237"/>
            <a:chExt cx="2524125" cy="1000125"/>
          </a:xfrm>
        </p:grpSpPr>
        <p:sp>
          <p:nvSpPr>
            <p:cNvPr id="8" name="object 8"/>
            <p:cNvSpPr/>
            <p:nvPr/>
          </p:nvSpPr>
          <p:spPr>
            <a:xfrm>
              <a:off x="5715000" y="3429000"/>
              <a:ext cx="2514600" cy="990600"/>
            </a:xfrm>
            <a:custGeom>
              <a:avLst/>
              <a:gdLst/>
              <a:ahLst/>
              <a:cxnLst/>
              <a:rect l="l" t="t" r="r" b="b"/>
              <a:pathLst>
                <a:path w="2514600" h="990600">
                  <a:moveTo>
                    <a:pt x="2514599" y="0"/>
                  </a:moveTo>
                  <a:lnTo>
                    <a:pt x="0" y="0"/>
                  </a:lnTo>
                  <a:lnTo>
                    <a:pt x="0" y="990599"/>
                  </a:lnTo>
                  <a:lnTo>
                    <a:pt x="2514599" y="990599"/>
                  </a:lnTo>
                  <a:lnTo>
                    <a:pt x="2514599" y="0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15000" y="3429000"/>
              <a:ext cx="2514600" cy="990600"/>
            </a:xfrm>
            <a:custGeom>
              <a:avLst/>
              <a:gdLst/>
              <a:ahLst/>
              <a:cxnLst/>
              <a:rect l="l" t="t" r="r" b="b"/>
              <a:pathLst>
                <a:path w="2514600" h="990600">
                  <a:moveTo>
                    <a:pt x="0" y="990599"/>
                  </a:moveTo>
                  <a:lnTo>
                    <a:pt x="2514599" y="990599"/>
                  </a:lnTo>
                  <a:lnTo>
                    <a:pt x="2514599" y="0"/>
                  </a:lnTo>
                  <a:lnTo>
                    <a:pt x="0" y="0"/>
                  </a:lnTo>
                  <a:lnTo>
                    <a:pt x="0" y="9905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09637" y="3424237"/>
            <a:ext cx="1000125" cy="1000125"/>
            <a:chOff x="909637" y="3424237"/>
            <a:chExt cx="1000125" cy="1000125"/>
          </a:xfrm>
        </p:grpSpPr>
        <p:sp>
          <p:nvSpPr>
            <p:cNvPr id="11" name="object 11"/>
            <p:cNvSpPr/>
            <p:nvPr/>
          </p:nvSpPr>
          <p:spPr>
            <a:xfrm>
              <a:off x="914400" y="3429000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990599" y="0"/>
                  </a:moveTo>
                  <a:lnTo>
                    <a:pt x="0" y="0"/>
                  </a:lnTo>
                  <a:lnTo>
                    <a:pt x="0" y="990599"/>
                  </a:lnTo>
                  <a:lnTo>
                    <a:pt x="990599" y="990599"/>
                  </a:lnTo>
                  <a:lnTo>
                    <a:pt x="990599" y="0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400" y="3429000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990599"/>
                  </a:moveTo>
                  <a:lnTo>
                    <a:pt x="990599" y="990599"/>
                  </a:lnTo>
                  <a:lnTo>
                    <a:pt x="990599" y="0"/>
                  </a:lnTo>
                  <a:lnTo>
                    <a:pt x="0" y="0"/>
                  </a:lnTo>
                  <a:lnTo>
                    <a:pt x="0" y="9905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2037" y="5253037"/>
            <a:ext cx="6410325" cy="841375"/>
          </a:xfrm>
          <a:prstGeom prst="rect">
            <a:avLst/>
          </a:prstGeom>
          <a:solidFill>
            <a:srgbClr val="FF98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537210" marR="528320" indent="123189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Comic Sans MS"/>
                <a:cs typeface="Comic Sans MS"/>
              </a:rPr>
              <a:t>All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rectangles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are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not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similar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one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another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since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only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condition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2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is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true.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8165" y="3328019"/>
            <a:ext cx="1081405" cy="635000"/>
          </a:xfrm>
          <a:custGeom>
            <a:avLst/>
            <a:gdLst/>
            <a:ahLst/>
            <a:cxnLst/>
            <a:rect l="l" t="t" r="r" b="b"/>
            <a:pathLst>
              <a:path w="1081404" h="635000">
                <a:moveTo>
                  <a:pt x="918026" y="574084"/>
                </a:moveTo>
                <a:lnTo>
                  <a:pt x="889650" y="623712"/>
                </a:lnTo>
                <a:lnTo>
                  <a:pt x="1081034" y="634380"/>
                </a:lnTo>
                <a:lnTo>
                  <a:pt x="1050314" y="588279"/>
                </a:lnTo>
                <a:lnTo>
                  <a:pt x="942868" y="588279"/>
                </a:lnTo>
                <a:lnTo>
                  <a:pt x="918026" y="574084"/>
                </a:lnTo>
                <a:close/>
              </a:path>
              <a:path w="1081404" h="635000">
                <a:moveTo>
                  <a:pt x="946401" y="524458"/>
                </a:moveTo>
                <a:lnTo>
                  <a:pt x="918026" y="574084"/>
                </a:lnTo>
                <a:lnTo>
                  <a:pt x="942868" y="588279"/>
                </a:lnTo>
                <a:lnTo>
                  <a:pt x="971184" y="538618"/>
                </a:lnTo>
                <a:lnTo>
                  <a:pt x="946401" y="524458"/>
                </a:lnTo>
                <a:close/>
              </a:path>
              <a:path w="1081404" h="635000">
                <a:moveTo>
                  <a:pt x="974750" y="474878"/>
                </a:moveTo>
                <a:lnTo>
                  <a:pt x="946401" y="524458"/>
                </a:lnTo>
                <a:lnTo>
                  <a:pt x="971184" y="538618"/>
                </a:lnTo>
                <a:lnTo>
                  <a:pt x="942868" y="588279"/>
                </a:lnTo>
                <a:lnTo>
                  <a:pt x="1050314" y="588279"/>
                </a:lnTo>
                <a:lnTo>
                  <a:pt x="974750" y="474878"/>
                </a:lnTo>
                <a:close/>
              </a:path>
              <a:path w="1081404" h="635000">
                <a:moveTo>
                  <a:pt x="28468" y="0"/>
                </a:moveTo>
                <a:lnTo>
                  <a:pt x="0" y="49530"/>
                </a:lnTo>
                <a:lnTo>
                  <a:pt x="918026" y="574084"/>
                </a:lnTo>
                <a:lnTo>
                  <a:pt x="946401" y="524458"/>
                </a:lnTo>
                <a:lnTo>
                  <a:pt x="28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685794"/>
            <a:ext cx="8229600" cy="406400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If</a:t>
            </a:r>
            <a:r>
              <a:rPr sz="2000" spc="6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two</a:t>
            </a:r>
            <a:r>
              <a:rPr sz="2000" spc="6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objects</a:t>
            </a:r>
            <a:r>
              <a:rPr sz="2000" spc="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are</a:t>
            </a:r>
            <a:r>
              <a:rPr sz="2000" spc="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similar</a:t>
            </a:r>
            <a:r>
              <a:rPr sz="2000" spc="8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then</a:t>
            </a:r>
            <a:r>
              <a:rPr sz="2000" spc="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one</a:t>
            </a:r>
            <a:r>
              <a:rPr sz="2000" spc="8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is</a:t>
            </a:r>
            <a:r>
              <a:rPr sz="2000" spc="8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an</a:t>
            </a:r>
            <a:r>
              <a:rPr sz="2000" spc="114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98FF"/>
                </a:solidFill>
                <a:latin typeface="Comic Sans MS"/>
                <a:cs typeface="Comic Sans MS"/>
              </a:rPr>
              <a:t>enlargement</a:t>
            </a:r>
            <a:r>
              <a:rPr sz="2000" spc="105" dirty="0">
                <a:solidFill>
                  <a:srgbClr val="FF98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of</a:t>
            </a:r>
            <a:r>
              <a:rPr sz="2000" spc="7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the</a:t>
            </a:r>
            <a:r>
              <a:rPr sz="2000" spc="6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omic Sans MS"/>
                <a:cs typeface="Comic Sans MS"/>
              </a:rPr>
              <a:t>other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2037" y="3119437"/>
            <a:ext cx="2600325" cy="1076325"/>
            <a:chOff x="1062037" y="3119437"/>
            <a:chExt cx="2600325" cy="10763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3124200"/>
              <a:ext cx="2590799" cy="1066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66800" y="3124200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0" y="1066799"/>
                  </a:moveTo>
                  <a:lnTo>
                    <a:pt x="2590799" y="1066799"/>
                  </a:lnTo>
                  <a:lnTo>
                    <a:pt x="2590799" y="0"/>
                  </a:lnTo>
                  <a:lnTo>
                    <a:pt x="0" y="0"/>
                  </a:lnTo>
                  <a:lnTo>
                    <a:pt x="0" y="10667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14837" y="4110037"/>
            <a:ext cx="3895725" cy="1990725"/>
            <a:chOff x="4414837" y="4110037"/>
            <a:chExt cx="3895725" cy="19907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4114800"/>
              <a:ext cx="3886199" cy="19811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19600" y="4114800"/>
              <a:ext cx="3886200" cy="1981200"/>
            </a:xfrm>
            <a:custGeom>
              <a:avLst/>
              <a:gdLst/>
              <a:ahLst/>
              <a:cxnLst/>
              <a:rect l="l" t="t" r="r" b="b"/>
              <a:pathLst>
                <a:path w="3886200" h="1981200">
                  <a:moveTo>
                    <a:pt x="0" y="1981199"/>
                  </a:moveTo>
                  <a:lnTo>
                    <a:pt x="3886199" y="1981199"/>
                  </a:lnTo>
                  <a:lnTo>
                    <a:pt x="3886199" y="0"/>
                  </a:lnTo>
                  <a:lnTo>
                    <a:pt x="0" y="0"/>
                  </a:lnTo>
                  <a:lnTo>
                    <a:pt x="0" y="19811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9600" y="1447809"/>
            <a:ext cx="7848600" cy="854075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latin typeface="Comic Sans MS"/>
                <a:cs typeface="Comic Sans MS"/>
              </a:rPr>
              <a:t>The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rectangles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below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are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similar</a:t>
            </a:r>
            <a:r>
              <a:rPr sz="2000" spc="-10" dirty="0">
                <a:latin typeface="Comic Sans MS"/>
                <a:cs typeface="Comic Sans MS"/>
              </a:rPr>
              <a:t>:</a:t>
            </a:r>
            <a:endParaRPr sz="200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Comic Sans MS"/>
                <a:cs typeface="Comic Sans MS"/>
              </a:rPr>
              <a:t>Find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scale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factor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enlargement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that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maps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to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mic Sans MS"/>
                <a:cs typeface="Comic Sans MS"/>
              </a:rPr>
              <a:t>B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1200" y="3505200"/>
            <a:ext cx="685800" cy="466725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FFFFCC"/>
                </a:solidFill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9800" y="4953000"/>
            <a:ext cx="685800" cy="466725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solidFill>
                  <a:srgbClr val="FFFFCC"/>
                </a:solidFill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0350" y="2610735"/>
            <a:ext cx="586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8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37000" y="3677797"/>
            <a:ext cx="700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16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69" y="3601597"/>
            <a:ext cx="586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5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2157" y="4973580"/>
            <a:ext cx="700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10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5000" y="3048000"/>
            <a:ext cx="2286000" cy="457200"/>
          </a:xfrm>
          <a:prstGeom prst="rect">
            <a:avLst/>
          </a:prstGeom>
          <a:solidFill>
            <a:srgbClr val="FF98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latin typeface="Comic Sans MS"/>
                <a:cs typeface="Comic Sans MS"/>
              </a:rPr>
              <a:t>Not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scale!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800" y="4800600"/>
            <a:ext cx="2209800" cy="1079500"/>
          </a:xfrm>
          <a:prstGeom prst="rect">
            <a:avLst/>
          </a:prstGeom>
          <a:solidFill>
            <a:srgbClr val="FFFFCC"/>
          </a:solidFill>
          <a:ln w="9524">
            <a:solidFill>
              <a:srgbClr val="3232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Comic Sans MS"/>
                <a:cs typeface="Comic Sans MS"/>
              </a:rPr>
              <a:t>Scale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factor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=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3232CC"/>
                </a:solidFill>
                <a:latin typeface="Comic Sans MS"/>
                <a:cs typeface="Comic Sans MS"/>
              </a:rPr>
              <a:t>x2</a:t>
            </a:r>
            <a:endParaRPr sz="1600">
              <a:latin typeface="Comic Sans MS"/>
              <a:cs typeface="Comic Sans MS"/>
            </a:endParaRPr>
          </a:p>
          <a:p>
            <a:pPr marL="508000" marR="294005" indent="-207645">
              <a:lnSpc>
                <a:spcPct val="150000"/>
              </a:lnSpc>
            </a:pPr>
            <a:r>
              <a:rPr sz="1600" dirty="0">
                <a:latin typeface="Comic Sans MS"/>
                <a:cs typeface="Comic Sans MS"/>
              </a:rPr>
              <a:t>Note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that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B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to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Comic Sans MS"/>
                <a:cs typeface="Comic Sans MS"/>
              </a:rPr>
              <a:t>A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would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be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x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Comic Sans MS"/>
                <a:cs typeface="Comic Sans MS"/>
              </a:rPr>
              <a:t>½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2037" y="3119437"/>
            <a:ext cx="2600325" cy="1076325"/>
            <a:chOff x="1062037" y="3119437"/>
            <a:chExt cx="2600325" cy="1076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3124200"/>
              <a:ext cx="2590799" cy="10667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66800" y="3124200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0" y="1066799"/>
                  </a:moveTo>
                  <a:lnTo>
                    <a:pt x="2590799" y="1066799"/>
                  </a:lnTo>
                  <a:lnTo>
                    <a:pt x="2590799" y="0"/>
                  </a:lnTo>
                  <a:lnTo>
                    <a:pt x="0" y="0"/>
                  </a:lnTo>
                  <a:lnTo>
                    <a:pt x="0" y="10667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14837" y="4110037"/>
            <a:ext cx="3895725" cy="1990725"/>
            <a:chOff x="4414837" y="4110037"/>
            <a:chExt cx="3895725" cy="19907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4114800"/>
              <a:ext cx="3886199" cy="19811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19600" y="4114800"/>
              <a:ext cx="3886200" cy="1981200"/>
            </a:xfrm>
            <a:custGeom>
              <a:avLst/>
              <a:gdLst/>
              <a:ahLst/>
              <a:cxnLst/>
              <a:rect l="l" t="t" r="r" b="b"/>
              <a:pathLst>
                <a:path w="3886200" h="1981200">
                  <a:moveTo>
                    <a:pt x="0" y="1981199"/>
                  </a:moveTo>
                  <a:lnTo>
                    <a:pt x="3886199" y="1981199"/>
                  </a:lnTo>
                  <a:lnTo>
                    <a:pt x="3886199" y="0"/>
                  </a:lnTo>
                  <a:lnTo>
                    <a:pt x="0" y="0"/>
                  </a:lnTo>
                  <a:lnTo>
                    <a:pt x="0" y="19811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400" y="685794"/>
            <a:ext cx="8229600" cy="406400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If</a:t>
            </a:r>
            <a:r>
              <a:rPr sz="2000" spc="6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two</a:t>
            </a:r>
            <a:r>
              <a:rPr sz="2000" spc="6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objects</a:t>
            </a:r>
            <a:r>
              <a:rPr sz="2000" spc="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are</a:t>
            </a:r>
            <a:r>
              <a:rPr sz="2000" spc="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similar</a:t>
            </a:r>
            <a:r>
              <a:rPr sz="2000" spc="8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then</a:t>
            </a:r>
            <a:r>
              <a:rPr sz="2000" spc="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one</a:t>
            </a:r>
            <a:r>
              <a:rPr sz="2000" spc="8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is</a:t>
            </a:r>
            <a:r>
              <a:rPr sz="2000" spc="8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an</a:t>
            </a:r>
            <a:r>
              <a:rPr sz="2000" spc="114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98FF"/>
                </a:solidFill>
                <a:latin typeface="Comic Sans MS"/>
                <a:cs typeface="Comic Sans MS"/>
              </a:rPr>
              <a:t>enlargement</a:t>
            </a:r>
            <a:r>
              <a:rPr sz="2000" spc="105" dirty="0">
                <a:solidFill>
                  <a:srgbClr val="FF98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of</a:t>
            </a:r>
            <a:r>
              <a:rPr sz="2000" spc="7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the</a:t>
            </a:r>
            <a:r>
              <a:rPr sz="2000" spc="6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omic Sans MS"/>
                <a:cs typeface="Comic Sans MS"/>
              </a:rPr>
              <a:t>other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1447809"/>
            <a:ext cx="7848600" cy="854075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latin typeface="Comic Sans MS"/>
                <a:cs typeface="Comic Sans MS"/>
              </a:rPr>
              <a:t>The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rectangles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below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are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similar</a:t>
            </a:r>
            <a:r>
              <a:rPr sz="2000" spc="-10" dirty="0">
                <a:latin typeface="Comic Sans MS"/>
                <a:cs typeface="Comic Sans MS"/>
              </a:rPr>
              <a:t>:</a:t>
            </a:r>
            <a:endParaRPr sz="200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Comic Sans MS"/>
                <a:cs typeface="Comic Sans MS"/>
              </a:rPr>
              <a:t>Find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scale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factor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enlargement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that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maps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to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mic Sans MS"/>
                <a:cs typeface="Comic Sans MS"/>
              </a:rPr>
              <a:t>B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1200" y="3505200"/>
            <a:ext cx="685800" cy="466725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FFFFCC"/>
                </a:solidFill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9800" y="4953000"/>
            <a:ext cx="685800" cy="466725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solidFill>
                  <a:srgbClr val="FFFFCC"/>
                </a:solidFill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0350" y="2610735"/>
            <a:ext cx="586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8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37000" y="3677797"/>
            <a:ext cx="700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12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869" y="3601597"/>
            <a:ext cx="586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5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48165" y="3328019"/>
            <a:ext cx="1081405" cy="635000"/>
          </a:xfrm>
          <a:custGeom>
            <a:avLst/>
            <a:gdLst/>
            <a:ahLst/>
            <a:cxnLst/>
            <a:rect l="l" t="t" r="r" b="b"/>
            <a:pathLst>
              <a:path w="1081404" h="635000">
                <a:moveTo>
                  <a:pt x="918026" y="574084"/>
                </a:moveTo>
                <a:lnTo>
                  <a:pt x="889650" y="623712"/>
                </a:lnTo>
                <a:lnTo>
                  <a:pt x="1081034" y="634380"/>
                </a:lnTo>
                <a:lnTo>
                  <a:pt x="1050314" y="588279"/>
                </a:lnTo>
                <a:lnTo>
                  <a:pt x="942868" y="588279"/>
                </a:lnTo>
                <a:lnTo>
                  <a:pt x="918026" y="574084"/>
                </a:lnTo>
                <a:close/>
              </a:path>
              <a:path w="1081404" h="635000">
                <a:moveTo>
                  <a:pt x="946401" y="524458"/>
                </a:moveTo>
                <a:lnTo>
                  <a:pt x="918026" y="574084"/>
                </a:lnTo>
                <a:lnTo>
                  <a:pt x="942868" y="588279"/>
                </a:lnTo>
                <a:lnTo>
                  <a:pt x="971184" y="538618"/>
                </a:lnTo>
                <a:lnTo>
                  <a:pt x="946401" y="524458"/>
                </a:lnTo>
                <a:close/>
              </a:path>
              <a:path w="1081404" h="635000">
                <a:moveTo>
                  <a:pt x="974750" y="474878"/>
                </a:moveTo>
                <a:lnTo>
                  <a:pt x="946401" y="524458"/>
                </a:lnTo>
                <a:lnTo>
                  <a:pt x="971184" y="538618"/>
                </a:lnTo>
                <a:lnTo>
                  <a:pt x="942868" y="588279"/>
                </a:lnTo>
                <a:lnTo>
                  <a:pt x="1050314" y="588279"/>
                </a:lnTo>
                <a:lnTo>
                  <a:pt x="974750" y="474878"/>
                </a:lnTo>
                <a:close/>
              </a:path>
              <a:path w="1081404" h="635000">
                <a:moveTo>
                  <a:pt x="28468" y="0"/>
                </a:moveTo>
                <a:lnTo>
                  <a:pt x="0" y="49530"/>
                </a:lnTo>
                <a:lnTo>
                  <a:pt x="918026" y="574084"/>
                </a:lnTo>
                <a:lnTo>
                  <a:pt x="946401" y="524458"/>
                </a:lnTo>
                <a:lnTo>
                  <a:pt x="28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96236" y="4973572"/>
            <a:ext cx="750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7½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5000" y="3048000"/>
            <a:ext cx="2286000" cy="457200"/>
          </a:xfrm>
          <a:prstGeom prst="rect">
            <a:avLst/>
          </a:prstGeom>
          <a:solidFill>
            <a:srgbClr val="FF98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latin typeface="Comic Sans MS"/>
                <a:cs typeface="Comic Sans MS"/>
              </a:rPr>
              <a:t>Not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scale!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800" y="4800600"/>
            <a:ext cx="2209800" cy="1079500"/>
          </a:xfrm>
          <a:prstGeom prst="rect">
            <a:avLst/>
          </a:prstGeom>
          <a:solidFill>
            <a:srgbClr val="FFFFCC"/>
          </a:solidFill>
          <a:ln w="9524">
            <a:solidFill>
              <a:srgbClr val="3232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Comic Sans MS"/>
                <a:cs typeface="Comic Sans MS"/>
              </a:rPr>
              <a:t>Scale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factor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=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3232CC"/>
                </a:solidFill>
                <a:latin typeface="Comic Sans MS"/>
                <a:cs typeface="Comic Sans MS"/>
              </a:rPr>
              <a:t>x1½</a:t>
            </a:r>
            <a:endParaRPr sz="1600">
              <a:latin typeface="Comic Sans MS"/>
              <a:cs typeface="Comic Sans MS"/>
            </a:endParaRPr>
          </a:p>
          <a:p>
            <a:pPr marL="398145" marR="294005" indent="-97790">
              <a:lnSpc>
                <a:spcPct val="150000"/>
              </a:lnSpc>
            </a:pPr>
            <a:r>
              <a:rPr sz="1600" dirty="0">
                <a:latin typeface="Comic Sans MS"/>
                <a:cs typeface="Comic Sans MS"/>
              </a:rPr>
              <a:t>Note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that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B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to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Comic Sans MS"/>
                <a:cs typeface="Comic Sans MS"/>
              </a:rPr>
              <a:t>A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would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be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omic Sans MS"/>
                <a:cs typeface="Comic Sans MS"/>
              </a:rPr>
              <a:t>x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omic Sans MS"/>
                <a:cs typeface="Comic Sans MS"/>
              </a:rPr>
              <a:t>2/3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4150" y="4287085"/>
            <a:ext cx="5861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8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457209"/>
            <a:ext cx="8305800" cy="100647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 marR="473709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latin typeface="Comic Sans MS"/>
                <a:cs typeface="Comic Sans MS"/>
              </a:rPr>
              <a:t>If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we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are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told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that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two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objects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are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similar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and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we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can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find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scale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factor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enlargement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then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we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can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calculate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value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unknown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side.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5837" y="3576637"/>
            <a:ext cx="847725" cy="1838325"/>
            <a:chOff x="985837" y="3576637"/>
            <a:chExt cx="847725" cy="18383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3581400"/>
              <a:ext cx="838199" cy="1828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0600" y="3581400"/>
              <a:ext cx="838200" cy="1828800"/>
            </a:xfrm>
            <a:custGeom>
              <a:avLst/>
              <a:gdLst/>
              <a:ahLst/>
              <a:cxnLst/>
              <a:rect l="l" t="t" r="r" b="b"/>
              <a:pathLst>
                <a:path w="838200" h="1828800">
                  <a:moveTo>
                    <a:pt x="0" y="1828799"/>
                  </a:moveTo>
                  <a:lnTo>
                    <a:pt x="838199" y="1828799"/>
                  </a:lnTo>
                  <a:lnTo>
                    <a:pt x="838199" y="0"/>
                  </a:lnTo>
                  <a:lnTo>
                    <a:pt x="0" y="0"/>
                  </a:lnTo>
                  <a:lnTo>
                    <a:pt x="0" y="18287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500437" y="2890837"/>
            <a:ext cx="1457325" cy="2600325"/>
            <a:chOff x="3500437" y="2890837"/>
            <a:chExt cx="1457325" cy="26003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2895600"/>
              <a:ext cx="1447799" cy="25907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05200" y="2895600"/>
              <a:ext cx="1447800" cy="2590800"/>
            </a:xfrm>
            <a:custGeom>
              <a:avLst/>
              <a:gdLst/>
              <a:ahLst/>
              <a:cxnLst/>
              <a:rect l="l" t="t" r="r" b="b"/>
              <a:pathLst>
                <a:path w="1447800" h="2590800">
                  <a:moveTo>
                    <a:pt x="0" y="2590799"/>
                  </a:moveTo>
                  <a:lnTo>
                    <a:pt x="1447799" y="2590799"/>
                  </a:lnTo>
                  <a:lnTo>
                    <a:pt x="1447799" y="0"/>
                  </a:lnTo>
                  <a:lnTo>
                    <a:pt x="0" y="0"/>
                  </a:lnTo>
                  <a:lnTo>
                    <a:pt x="0" y="25907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319837" y="1824037"/>
            <a:ext cx="2054225" cy="3667125"/>
            <a:chOff x="6319837" y="1824037"/>
            <a:chExt cx="2054225" cy="36671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0" y="1828800"/>
              <a:ext cx="2044695" cy="36575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24600" y="1828800"/>
              <a:ext cx="2044700" cy="3657600"/>
            </a:xfrm>
            <a:custGeom>
              <a:avLst/>
              <a:gdLst/>
              <a:ahLst/>
              <a:cxnLst/>
              <a:rect l="l" t="t" r="r" b="b"/>
              <a:pathLst>
                <a:path w="2044700" h="3657600">
                  <a:moveTo>
                    <a:pt x="0" y="3657599"/>
                  </a:moveTo>
                  <a:lnTo>
                    <a:pt x="2044695" y="3657599"/>
                  </a:lnTo>
                  <a:lnTo>
                    <a:pt x="2044695" y="0"/>
                  </a:lnTo>
                  <a:lnTo>
                    <a:pt x="0" y="0"/>
                  </a:lnTo>
                  <a:lnTo>
                    <a:pt x="0" y="36575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6800" y="4191000"/>
            <a:ext cx="685800" cy="466725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FFFFCC"/>
                </a:solidFill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6200" y="4038600"/>
            <a:ext cx="685800" cy="466725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FFFFCC"/>
                </a:solidFill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0400" y="3505200"/>
            <a:ext cx="685800" cy="466725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FFFFCC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977" y="3068190"/>
            <a:ext cx="586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3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00" y="2438400"/>
            <a:ext cx="2286000" cy="457200"/>
          </a:xfrm>
          <a:prstGeom prst="rect">
            <a:avLst/>
          </a:prstGeom>
          <a:solidFill>
            <a:srgbClr val="FF98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244"/>
              </a:spcBef>
            </a:pPr>
            <a:r>
              <a:rPr sz="2400" dirty="0">
                <a:latin typeface="Comic Sans MS"/>
                <a:cs typeface="Comic Sans MS"/>
              </a:rPr>
              <a:t>Not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scale!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77466" y="3449197"/>
            <a:ext cx="118491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6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y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omic Sans MS"/>
                <a:cs typeface="Comic Sans MS"/>
              </a:rPr>
              <a:t>24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8787" y="2382135"/>
            <a:ext cx="580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x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3661" y="1391148"/>
            <a:ext cx="9410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8805" algn="l"/>
              </a:tabLst>
            </a:pPr>
            <a:r>
              <a:rPr sz="2000" spc="-25" dirty="0">
                <a:latin typeface="Comic Sans MS"/>
                <a:cs typeface="Comic Sans MS"/>
              </a:rPr>
              <a:t>13½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9600" y="1600209"/>
            <a:ext cx="5105400" cy="701675"/>
          </a:xfrm>
          <a:prstGeom prst="rect">
            <a:avLst/>
          </a:prstGeom>
          <a:solidFill>
            <a:srgbClr val="3232CC"/>
          </a:solidFill>
        </p:spPr>
        <p:txBody>
          <a:bodyPr vert="horz" wrap="square" lIns="0" tIns="32384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The</a:t>
            </a:r>
            <a:r>
              <a:rPr sz="2000" spc="6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3</a:t>
            </a:r>
            <a:r>
              <a:rPr sz="2000" spc="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rectangles</a:t>
            </a:r>
            <a:r>
              <a:rPr sz="2000" spc="9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are</a:t>
            </a:r>
            <a:r>
              <a:rPr sz="2000" spc="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similar.</a:t>
            </a:r>
            <a:r>
              <a:rPr sz="2000" spc="8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Find</a:t>
            </a:r>
            <a:r>
              <a:rPr sz="2000" spc="9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CC"/>
                </a:solidFill>
                <a:latin typeface="Comic Sans MS"/>
                <a:cs typeface="Comic Sans MS"/>
              </a:rPr>
              <a:t>the</a:t>
            </a:r>
            <a:endParaRPr sz="2000">
              <a:latin typeface="Comic Sans MS"/>
              <a:cs typeface="Comic Sans MS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unknown</a:t>
            </a:r>
            <a:r>
              <a:rPr sz="2000" spc="7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omic Sans MS"/>
                <a:cs typeface="Comic Sans MS"/>
              </a:rPr>
              <a:t>sides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7340" y="5736736"/>
            <a:ext cx="8380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Comparing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corresponding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sides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in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and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B: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24/8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3</a:t>
            </a:r>
            <a:r>
              <a:rPr sz="1800" spc="7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so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x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3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x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3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Comic Sans MS"/>
                <a:cs typeface="Comic Sans MS"/>
              </a:rPr>
              <a:t>9</a:t>
            </a:r>
            <a:r>
              <a:rPr sz="1800" u="sng" spc="330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25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Comic Sans MS"/>
                <a:cs typeface="Comic Sans MS"/>
              </a:rPr>
              <a:t>cm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5932170" algn="l"/>
                <a:tab pos="7097395" algn="l"/>
              </a:tabLst>
            </a:pPr>
            <a:r>
              <a:rPr sz="1800" dirty="0">
                <a:latin typeface="Comic Sans MS"/>
                <a:cs typeface="Comic Sans MS"/>
              </a:rPr>
              <a:t>Comparing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corresponding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sides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in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and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C: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13½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/3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3232CC"/>
                </a:solidFill>
                <a:latin typeface="Comic Sans MS"/>
                <a:cs typeface="Comic Sans MS"/>
              </a:rPr>
              <a:t>4½</a:t>
            </a:r>
            <a:r>
              <a:rPr sz="1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latin typeface="Comic Sans MS"/>
                <a:cs typeface="Comic Sans MS"/>
              </a:rPr>
              <a:t>so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4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Comic Sans MS"/>
                <a:cs typeface="Comic Sans MS"/>
              </a:rPr>
              <a:t>½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mic Sans MS"/>
                <a:cs typeface="Comic Sans MS"/>
              </a:rPr>
              <a:t>x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8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Comic Sans MS"/>
                <a:cs typeface="Comic Sans MS"/>
              </a:rPr>
              <a:t>36</a:t>
            </a:r>
            <a:r>
              <a:rPr sz="1800" u="sng" spc="320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25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Comic Sans MS"/>
                <a:cs typeface="Comic Sans MS"/>
              </a:rPr>
              <a:t>cm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6822" y="4287085"/>
            <a:ext cx="8051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5.6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457209"/>
            <a:ext cx="8305800" cy="100647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 marR="473709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latin typeface="Comic Sans MS"/>
                <a:cs typeface="Comic Sans MS"/>
              </a:rPr>
              <a:t>If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we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are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told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that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two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objects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are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similar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and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we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can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find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scale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factor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enlargement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then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we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can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calculate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the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value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unknown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side.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5837" y="3576637"/>
            <a:ext cx="847725" cy="1838325"/>
            <a:chOff x="985837" y="3576637"/>
            <a:chExt cx="847725" cy="18383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3581400"/>
              <a:ext cx="838199" cy="1828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0600" y="3581400"/>
              <a:ext cx="838200" cy="1828800"/>
            </a:xfrm>
            <a:custGeom>
              <a:avLst/>
              <a:gdLst/>
              <a:ahLst/>
              <a:cxnLst/>
              <a:rect l="l" t="t" r="r" b="b"/>
              <a:pathLst>
                <a:path w="838200" h="1828800">
                  <a:moveTo>
                    <a:pt x="0" y="1828799"/>
                  </a:moveTo>
                  <a:lnTo>
                    <a:pt x="838199" y="1828799"/>
                  </a:lnTo>
                  <a:lnTo>
                    <a:pt x="838199" y="0"/>
                  </a:lnTo>
                  <a:lnTo>
                    <a:pt x="0" y="0"/>
                  </a:lnTo>
                  <a:lnTo>
                    <a:pt x="0" y="18287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500437" y="2890837"/>
            <a:ext cx="1457325" cy="2600325"/>
            <a:chOff x="3500437" y="2890837"/>
            <a:chExt cx="1457325" cy="26003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2895600"/>
              <a:ext cx="1447799" cy="25907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05200" y="2895600"/>
              <a:ext cx="1447800" cy="2590800"/>
            </a:xfrm>
            <a:custGeom>
              <a:avLst/>
              <a:gdLst/>
              <a:ahLst/>
              <a:cxnLst/>
              <a:rect l="l" t="t" r="r" b="b"/>
              <a:pathLst>
                <a:path w="1447800" h="2590800">
                  <a:moveTo>
                    <a:pt x="0" y="2590799"/>
                  </a:moveTo>
                  <a:lnTo>
                    <a:pt x="1447799" y="2590799"/>
                  </a:lnTo>
                  <a:lnTo>
                    <a:pt x="1447799" y="0"/>
                  </a:lnTo>
                  <a:lnTo>
                    <a:pt x="0" y="0"/>
                  </a:lnTo>
                  <a:lnTo>
                    <a:pt x="0" y="25907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319837" y="1824037"/>
            <a:ext cx="2054225" cy="3667125"/>
            <a:chOff x="6319837" y="1824037"/>
            <a:chExt cx="2054225" cy="36671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0" y="1828800"/>
              <a:ext cx="2044695" cy="36575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24600" y="1828800"/>
              <a:ext cx="2044700" cy="3657600"/>
            </a:xfrm>
            <a:custGeom>
              <a:avLst/>
              <a:gdLst/>
              <a:ahLst/>
              <a:cxnLst/>
              <a:rect l="l" t="t" r="r" b="b"/>
              <a:pathLst>
                <a:path w="2044700" h="3657600">
                  <a:moveTo>
                    <a:pt x="0" y="3657599"/>
                  </a:moveTo>
                  <a:lnTo>
                    <a:pt x="2044695" y="3657599"/>
                  </a:lnTo>
                  <a:lnTo>
                    <a:pt x="2044695" y="0"/>
                  </a:lnTo>
                  <a:lnTo>
                    <a:pt x="0" y="0"/>
                  </a:lnTo>
                  <a:lnTo>
                    <a:pt x="0" y="36575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6800" y="4191000"/>
            <a:ext cx="685800" cy="466725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FFFFCC"/>
                </a:solidFill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6200" y="4038600"/>
            <a:ext cx="685800" cy="466725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FFFFCC"/>
                </a:solidFill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0400" y="3505200"/>
            <a:ext cx="685800" cy="466725"/>
          </a:xfrm>
          <a:prstGeom prst="rect">
            <a:avLst/>
          </a:prstGeom>
          <a:solidFill>
            <a:srgbClr val="3232CC"/>
          </a:solidFill>
          <a:ln w="9524">
            <a:solidFill>
              <a:srgbClr val="FFFFC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FFFFCC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3785" y="3144390"/>
            <a:ext cx="7639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2.1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00" y="2438400"/>
            <a:ext cx="2286000" cy="457200"/>
          </a:xfrm>
          <a:prstGeom prst="rect">
            <a:avLst/>
          </a:prstGeom>
          <a:solidFill>
            <a:srgbClr val="FF98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244"/>
              </a:spcBef>
            </a:pPr>
            <a:r>
              <a:rPr sz="2400" dirty="0">
                <a:latin typeface="Comic Sans MS"/>
                <a:cs typeface="Comic Sans MS"/>
              </a:rPr>
              <a:t>Not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scale!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58238" y="4058803"/>
            <a:ext cx="580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x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3919" y="2382135"/>
            <a:ext cx="919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7.14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26106" y="3296797"/>
            <a:ext cx="7105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omic Sans MS"/>
                <a:cs typeface="Comic Sans MS"/>
              </a:rPr>
              <a:t>26.88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04415" y="3601597"/>
            <a:ext cx="3549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34534" y="1391148"/>
            <a:ext cx="637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10" algn="l"/>
              </a:tabLst>
            </a:pPr>
            <a:r>
              <a:rPr sz="2000" spc="-50" dirty="0">
                <a:latin typeface="Comic Sans MS"/>
                <a:cs typeface="Comic Sans MS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omic Sans MS"/>
                <a:cs typeface="Comic Sans MS"/>
              </a:rPr>
              <a:t>cm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600" y="1600209"/>
            <a:ext cx="5105400" cy="701675"/>
          </a:xfrm>
          <a:prstGeom prst="rect">
            <a:avLst/>
          </a:prstGeom>
          <a:solidFill>
            <a:srgbClr val="3232CC"/>
          </a:solidFill>
        </p:spPr>
        <p:txBody>
          <a:bodyPr vert="horz" wrap="square" lIns="0" tIns="32384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The</a:t>
            </a:r>
            <a:r>
              <a:rPr sz="2000" spc="6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3</a:t>
            </a:r>
            <a:r>
              <a:rPr sz="2000" spc="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rectangles</a:t>
            </a:r>
            <a:r>
              <a:rPr sz="2000" spc="9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are</a:t>
            </a:r>
            <a:r>
              <a:rPr sz="2000" spc="8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similar.</a:t>
            </a:r>
            <a:r>
              <a:rPr sz="2000" spc="8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Find</a:t>
            </a:r>
            <a:r>
              <a:rPr sz="2000" spc="9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CC"/>
                </a:solidFill>
                <a:latin typeface="Comic Sans MS"/>
                <a:cs typeface="Comic Sans MS"/>
              </a:rPr>
              <a:t>the</a:t>
            </a:r>
            <a:endParaRPr sz="2000">
              <a:latin typeface="Comic Sans MS"/>
              <a:cs typeface="Comic Sans MS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CC"/>
                </a:solidFill>
                <a:latin typeface="Comic Sans MS"/>
                <a:cs typeface="Comic Sans MS"/>
              </a:rPr>
              <a:t>unknown</a:t>
            </a:r>
            <a:r>
              <a:rPr sz="2000" spc="7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omic Sans MS"/>
                <a:cs typeface="Comic Sans MS"/>
              </a:rPr>
              <a:t>sides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340" y="5739784"/>
            <a:ext cx="779272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79695" algn="l"/>
              </a:tabLst>
            </a:pPr>
            <a:r>
              <a:rPr sz="1500" dirty="0">
                <a:latin typeface="Comic Sans MS"/>
                <a:cs typeface="Comic Sans MS"/>
              </a:rPr>
              <a:t>Comparing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corresponding</a:t>
            </a:r>
            <a:r>
              <a:rPr sz="1500" spc="8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sides</a:t>
            </a:r>
            <a:r>
              <a:rPr sz="1500" spc="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in</a:t>
            </a:r>
            <a:r>
              <a:rPr sz="1500" spc="7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A</a:t>
            </a:r>
            <a:r>
              <a:rPr sz="1500" spc="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and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B:</a:t>
            </a:r>
            <a:r>
              <a:rPr sz="1500" spc="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7.14/2.1</a:t>
            </a:r>
            <a:r>
              <a:rPr sz="1500" spc="7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=</a:t>
            </a:r>
            <a:r>
              <a:rPr sz="1500" spc="60" dirty="0"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3232CC"/>
                </a:solidFill>
                <a:latin typeface="Comic Sans MS"/>
                <a:cs typeface="Comic Sans MS"/>
              </a:rPr>
              <a:t>3.4</a:t>
            </a:r>
            <a:r>
              <a:rPr sz="15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1500" dirty="0">
                <a:latin typeface="Comic Sans MS"/>
                <a:cs typeface="Comic Sans MS"/>
              </a:rPr>
              <a:t>so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x</a:t>
            </a:r>
            <a:r>
              <a:rPr sz="1500" spc="7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=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3.4</a:t>
            </a:r>
            <a:r>
              <a:rPr sz="1500" spc="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x</a:t>
            </a:r>
            <a:r>
              <a:rPr sz="1500" spc="7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5.6</a:t>
            </a:r>
            <a:r>
              <a:rPr sz="1500" spc="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=</a:t>
            </a:r>
            <a:r>
              <a:rPr sz="1500" spc="70" dirty="0">
                <a:latin typeface="Times New Roman"/>
                <a:cs typeface="Times New Roman"/>
              </a:rPr>
              <a:t> </a:t>
            </a:r>
            <a:r>
              <a:rPr sz="1500" b="1" u="sng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Comic Sans MS"/>
                <a:cs typeface="Comic Sans MS"/>
              </a:rPr>
              <a:t>19.04</a:t>
            </a:r>
            <a:r>
              <a:rPr sz="1500" u="sng" spc="254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sng" spc="-25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Comic Sans MS"/>
                <a:cs typeface="Comic Sans MS"/>
              </a:rPr>
              <a:t>cm</a:t>
            </a:r>
            <a:endParaRPr sz="1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1500" dirty="0">
                <a:latin typeface="Comic Sans MS"/>
                <a:cs typeface="Comic Sans MS"/>
              </a:rPr>
              <a:t>Comparing</a:t>
            </a:r>
            <a:r>
              <a:rPr sz="1500" spc="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corresponding</a:t>
            </a:r>
            <a:r>
              <a:rPr sz="1500" spc="9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sides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in</a:t>
            </a:r>
            <a:r>
              <a:rPr sz="1500" spc="7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A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and</a:t>
            </a:r>
            <a:r>
              <a:rPr sz="1500" spc="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C: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26.88/5.6</a:t>
            </a:r>
            <a:r>
              <a:rPr sz="1500" spc="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=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3232CC"/>
                </a:solidFill>
                <a:latin typeface="Comic Sans MS"/>
                <a:cs typeface="Comic Sans MS"/>
              </a:rPr>
              <a:t>4.8</a:t>
            </a:r>
            <a:r>
              <a:rPr sz="1500" spc="65" dirty="0">
                <a:solidFill>
                  <a:srgbClr val="3232CC"/>
                </a:solidFill>
                <a:latin typeface="Times New Roman"/>
                <a:cs typeface="Times New Roman"/>
              </a:rPr>
              <a:t>  </a:t>
            </a:r>
            <a:r>
              <a:rPr sz="1500" dirty="0">
                <a:latin typeface="Comic Sans MS"/>
                <a:cs typeface="Comic Sans MS"/>
              </a:rPr>
              <a:t>so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y</a:t>
            </a:r>
            <a:r>
              <a:rPr sz="1500" spc="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=</a:t>
            </a:r>
            <a:r>
              <a:rPr sz="1500" spc="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4.8</a:t>
            </a:r>
            <a:r>
              <a:rPr sz="1500" spc="65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Comic Sans MS"/>
                <a:cs typeface="Comic Sans MS"/>
              </a:rPr>
              <a:t>x</a:t>
            </a:r>
            <a:r>
              <a:rPr sz="1500" spc="7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2.1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omic Sans MS"/>
                <a:cs typeface="Comic Sans MS"/>
              </a:rPr>
              <a:t>=</a:t>
            </a:r>
            <a:r>
              <a:rPr sz="1500" spc="75" dirty="0">
                <a:latin typeface="Times New Roman"/>
                <a:cs typeface="Times New Roman"/>
              </a:rPr>
              <a:t> </a:t>
            </a:r>
            <a:r>
              <a:rPr sz="1500" b="1" u="sng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Comic Sans MS"/>
                <a:cs typeface="Comic Sans MS"/>
              </a:rPr>
              <a:t>10.08</a:t>
            </a:r>
            <a:r>
              <a:rPr sz="1500" u="sng" spc="254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sng" spc="-25" dirty="0">
                <a:solidFill>
                  <a:srgbClr val="3232CC"/>
                </a:solidFill>
                <a:uFill>
                  <a:solidFill>
                    <a:srgbClr val="3232CC"/>
                  </a:solidFill>
                </a:uFill>
                <a:latin typeface="Comic Sans MS"/>
                <a:cs typeface="Comic Sans MS"/>
              </a:rPr>
              <a:t>cm</a:t>
            </a:r>
            <a:endParaRPr sz="1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29160" y="1573265"/>
            <a:ext cx="3586479" cy="2587625"/>
            <a:chOff x="4629160" y="1573265"/>
            <a:chExt cx="3586479" cy="2587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4037" y="2676593"/>
              <a:ext cx="161924" cy="1619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41860" y="1585965"/>
              <a:ext cx="3561079" cy="2562225"/>
            </a:xfrm>
            <a:custGeom>
              <a:avLst/>
              <a:gdLst/>
              <a:ahLst/>
              <a:cxnLst/>
              <a:rect l="l" t="t" r="r" b="b"/>
              <a:pathLst>
                <a:path w="3561079" h="2562225">
                  <a:moveTo>
                    <a:pt x="3560825" y="0"/>
                  </a:moveTo>
                  <a:lnTo>
                    <a:pt x="1780397" y="0"/>
                  </a:lnTo>
                  <a:lnTo>
                    <a:pt x="0" y="1281043"/>
                  </a:lnTo>
                  <a:lnTo>
                    <a:pt x="0" y="2562231"/>
                  </a:lnTo>
                  <a:lnTo>
                    <a:pt x="3560825" y="0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1860" y="1585965"/>
              <a:ext cx="3561079" cy="2562225"/>
            </a:xfrm>
            <a:custGeom>
              <a:avLst/>
              <a:gdLst/>
              <a:ahLst/>
              <a:cxnLst/>
              <a:rect l="l" t="t" r="r" b="b"/>
              <a:pathLst>
                <a:path w="3561079" h="2562225">
                  <a:moveTo>
                    <a:pt x="0" y="1281043"/>
                  </a:moveTo>
                  <a:lnTo>
                    <a:pt x="1780397" y="0"/>
                  </a:lnTo>
                  <a:lnTo>
                    <a:pt x="3560825" y="0"/>
                  </a:lnTo>
                  <a:lnTo>
                    <a:pt x="0" y="2562231"/>
                  </a:lnTo>
                  <a:lnTo>
                    <a:pt x="0" y="1281043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749" y="1611386"/>
              <a:ext cx="160416" cy="161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7385" y="1611386"/>
              <a:ext cx="161909" cy="161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4079" y="2828909"/>
              <a:ext cx="161909" cy="1604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9960" y="3824228"/>
              <a:ext cx="161909" cy="1619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50915" y="238116"/>
            <a:ext cx="7264400" cy="831850"/>
          </a:xfrm>
          <a:prstGeom prst="rect">
            <a:avLst/>
          </a:prstGeom>
          <a:solidFill>
            <a:srgbClr val="CCCCFF"/>
          </a:solidFill>
          <a:ln w="2857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009139" marR="324485" indent="-1676400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latin typeface="Comic Sans MS"/>
                <a:cs typeface="Comic Sans MS"/>
              </a:rPr>
              <a:t>Scale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Factor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applies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ANY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SHAPES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that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mathematically</a:t>
            </a:r>
            <a:r>
              <a:rPr sz="24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mic Sans MS"/>
                <a:cs typeface="Comic Sans MS"/>
              </a:rPr>
              <a:t>similar</a:t>
            </a:r>
            <a:r>
              <a:rPr sz="2400" spc="-1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74745" y="1584330"/>
            <a:ext cx="2139950" cy="1171575"/>
            <a:chOff x="1174745" y="1584330"/>
            <a:chExt cx="2139950" cy="1171575"/>
          </a:xfrm>
        </p:grpSpPr>
        <p:sp>
          <p:nvSpPr>
            <p:cNvPr id="12" name="object 12"/>
            <p:cNvSpPr/>
            <p:nvPr/>
          </p:nvSpPr>
          <p:spPr>
            <a:xfrm>
              <a:off x="1187445" y="1597030"/>
              <a:ext cx="2114550" cy="1146175"/>
            </a:xfrm>
            <a:custGeom>
              <a:avLst/>
              <a:gdLst/>
              <a:ahLst/>
              <a:cxnLst/>
              <a:rect l="l" t="t" r="r" b="b"/>
              <a:pathLst>
                <a:path w="2114550" h="1146175">
                  <a:moveTo>
                    <a:pt x="2114543" y="0"/>
                  </a:moveTo>
                  <a:lnTo>
                    <a:pt x="1057274" y="0"/>
                  </a:lnTo>
                  <a:lnTo>
                    <a:pt x="0" y="573023"/>
                  </a:lnTo>
                  <a:lnTo>
                    <a:pt x="0" y="1146169"/>
                  </a:lnTo>
                  <a:lnTo>
                    <a:pt x="2114543" y="0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7445" y="1597030"/>
              <a:ext cx="2114550" cy="1146175"/>
            </a:xfrm>
            <a:custGeom>
              <a:avLst/>
              <a:gdLst/>
              <a:ahLst/>
              <a:cxnLst/>
              <a:rect l="l" t="t" r="r" b="b"/>
              <a:pathLst>
                <a:path w="2114550" h="1146175">
                  <a:moveTo>
                    <a:pt x="0" y="573023"/>
                  </a:moveTo>
                  <a:lnTo>
                    <a:pt x="1057274" y="0"/>
                  </a:lnTo>
                  <a:lnTo>
                    <a:pt x="2114543" y="0"/>
                  </a:lnTo>
                  <a:lnTo>
                    <a:pt x="0" y="1146169"/>
                  </a:lnTo>
                  <a:lnTo>
                    <a:pt x="0" y="573023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3929" y="1611386"/>
              <a:ext cx="160400" cy="1619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1154" y="1611386"/>
              <a:ext cx="161924" cy="1619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7140" y="2173346"/>
              <a:ext cx="160330" cy="1619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6020" y="2473330"/>
              <a:ext cx="160400" cy="16190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616959" y="2844161"/>
            <a:ext cx="8331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15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65059" y="2258302"/>
            <a:ext cx="694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3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7672" y="1127882"/>
            <a:ext cx="532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7405" algn="l"/>
              </a:tabLst>
            </a:pPr>
            <a:r>
              <a:rPr sz="2400" dirty="0">
                <a:latin typeface="Comic Sans MS"/>
                <a:cs typeface="Comic Sans MS"/>
              </a:rPr>
              <a:t>1.4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mic Sans MS"/>
                <a:cs typeface="Comic Sans MS"/>
              </a:rPr>
              <a:t>cm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omic Sans MS"/>
                <a:cs typeface="Comic Sans MS"/>
              </a:rPr>
              <a:t>7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8853" y="1483609"/>
            <a:ext cx="782955" cy="115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omic Sans MS"/>
                <a:cs typeface="Comic Sans MS"/>
              </a:rPr>
              <a:t>2cm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67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91510" y="1782314"/>
            <a:ext cx="210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57765" y="5049773"/>
            <a:ext cx="1905" cy="1652905"/>
          </a:xfrm>
          <a:custGeom>
            <a:avLst/>
            <a:gdLst/>
            <a:ahLst/>
            <a:cxnLst/>
            <a:rect l="l" t="t" r="r" b="b"/>
            <a:pathLst>
              <a:path w="1904" h="1652904">
                <a:moveTo>
                  <a:pt x="1523" y="0"/>
                </a:moveTo>
                <a:lnTo>
                  <a:pt x="0" y="1652646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8468" y="3303266"/>
            <a:ext cx="8863965" cy="311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6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cm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Comic Sans MS"/>
              <a:cs typeface="Comic Sans MS"/>
            </a:endParaRPr>
          </a:p>
          <a:p>
            <a:pPr marR="106299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mic Sans MS"/>
                <a:cs typeface="Comic Sans MS"/>
              </a:rPr>
              <a:t>Given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shapes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are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similar,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find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values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?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Comic Sans MS"/>
              <a:cs typeface="Comic Sans MS"/>
            </a:endParaRPr>
          </a:p>
          <a:p>
            <a:pPr marL="88900">
              <a:lnSpc>
                <a:spcPts val="2300"/>
              </a:lnSpc>
              <a:tabLst>
                <a:tab pos="3601720" algn="l"/>
                <a:tab pos="4636135" algn="l"/>
              </a:tabLst>
            </a:pP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Scale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factor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ESF</a:t>
            </a:r>
            <a:r>
              <a:rPr sz="24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u="heavy" spc="-37" baseline="4444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15</a:t>
            </a:r>
            <a:r>
              <a:rPr sz="3000" baseline="44444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Scale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factor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RSF</a:t>
            </a:r>
            <a:r>
              <a:rPr sz="24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u="heavy" spc="569" baseline="4444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baseline="4444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1</a:t>
            </a:r>
            <a:r>
              <a:rPr sz="3000" u="heavy" spc="690" baseline="4444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spc="-37" baseline="4444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mic Sans MS"/>
                <a:cs typeface="Comic Sans MS"/>
              </a:rPr>
              <a:t>0.2</a:t>
            </a:r>
            <a:endParaRPr sz="2400">
              <a:latin typeface="Comic Sans MS"/>
              <a:cs typeface="Comic Sans MS"/>
            </a:endParaRPr>
          </a:p>
          <a:p>
            <a:pPr marL="3221355">
              <a:lnSpc>
                <a:spcPts val="1820"/>
              </a:lnSpc>
              <a:tabLst>
                <a:tab pos="7755255" algn="l"/>
              </a:tabLst>
            </a:pPr>
            <a:r>
              <a:rPr sz="2000" spc="-5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2000">
              <a:latin typeface="Comic Sans MS"/>
              <a:cs typeface="Comic Sans MS"/>
            </a:endParaRPr>
          </a:p>
          <a:p>
            <a:pPr marR="1021715" algn="ctr">
              <a:lnSpc>
                <a:spcPct val="100000"/>
              </a:lnSpc>
              <a:spcBef>
                <a:spcPts val="2490"/>
              </a:spcBef>
              <a:tabLst>
                <a:tab pos="429895" algn="l"/>
                <a:tab pos="4683760" algn="l"/>
                <a:tab pos="5149850" algn="l"/>
              </a:tabLst>
            </a:pPr>
            <a:r>
              <a:rPr sz="2400" spc="-50" dirty="0">
                <a:latin typeface="Comic Sans MS"/>
                <a:cs typeface="Comic Sans MS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is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sz="24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mic Sans MS"/>
                <a:cs typeface="Comic Sans MS"/>
              </a:rPr>
              <a:t>10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is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0.2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4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mic Sans MS"/>
                <a:cs typeface="Comic Sans MS"/>
              </a:rPr>
              <a:t>1.2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883</Words>
  <Application>Microsoft Office PowerPoint</Application>
  <PresentationFormat>Bildschirmpräsentation (4:3)</PresentationFormat>
  <Paragraphs>182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Comic Sans MS</vt:lpstr>
      <vt:lpstr>Symbol</vt:lpstr>
      <vt:lpstr>Tahoma</vt:lpstr>
      <vt:lpstr>Times New Roman</vt:lpstr>
      <vt:lpstr>Office Theme</vt:lpstr>
      <vt:lpstr>Mathematical Similarity</vt:lpstr>
      <vt:lpstr>Starter Questions</vt:lpstr>
      <vt:lpstr>Similar Figures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Similar Figures</vt:lpstr>
      <vt:lpstr>Starter Questions</vt:lpstr>
      <vt:lpstr>Similar Triangles</vt:lpstr>
      <vt:lpstr>Scale factors</vt:lpstr>
      <vt:lpstr>Scale factors</vt:lpstr>
      <vt:lpstr>Finding Unknown sides (1)</vt:lpstr>
      <vt:lpstr>Similar Triangles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Online2PDF.com</dc:creator>
  <cp:lastModifiedBy>Online2PDF.com</cp:lastModifiedBy>
  <cp:revision>1</cp:revision>
  <dcterms:created xsi:type="dcterms:W3CDTF">2026-07-12T09:57:47Z</dcterms:created>
  <dcterms:modified xsi:type="dcterms:W3CDTF">2026-07-12T09:57:49Z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2026-07-12T00:00:00Z</vt:filetime>
  </property>
  <property fmtid="{D5CDD505-2E9C-101B-9397-08002B2CF9AE}" pid="3" name="LastSaved">
    <vt:filetime>2026-07-12T00:00:00Z</vt:filetime>
  </property>
</Properties>
</file>