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1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28.wmf" ContentType="image/x-wmf"/>
  <Override PartName="/ppt/media/image26.wmf" ContentType="image/x-wmf"/>
  <Override PartName="/ppt/media/image22.wmf" ContentType="image/x-wmf"/>
  <Override PartName="/ppt/media/image14.wmf" ContentType="image/x-wmf"/>
  <Override PartName="/ppt/media/image5.wmf" ContentType="image/x-wmf"/>
  <Override PartName="/ppt/media/image19.wmf" ContentType="image/x-wmf"/>
  <Override PartName="/ppt/media/image15.wmf" ContentType="image/x-wmf"/>
  <Override PartName="/ppt/media/image6.wmf" ContentType="image/x-wmf"/>
  <Override PartName="/ppt/media/image7.wmf" ContentType="image/x-wmf"/>
  <Override PartName="/ppt/media/image35.wmf" ContentType="image/x-wmf"/>
  <Override PartName="/ppt/media/image41.wmf" ContentType="image/x-wmf"/>
  <Override PartName="/ppt/media/image32.wmf" ContentType="image/x-wmf"/>
  <Override PartName="/ppt/media/image43.wmf" ContentType="image/x-wmf"/>
  <Override PartName="/ppt/media/image44.wmf" ContentType="image/x-wmf"/>
  <Override PartName="/ppt/media/image42.wmf" ContentType="image/x-wmf"/>
  <Override PartName="/ppt/media/image16.wmf" ContentType="image/x-wmf"/>
  <Override PartName="/ppt/media/image46.wmf" ContentType="image/x-wmf"/>
  <Override PartName="/ppt/media/image34.wmf" ContentType="image/x-wmf"/>
  <Override PartName="/ppt/media/image40.wmf" ContentType="image/x-wmf"/>
  <Override PartName="/ppt/media/image45.wmf" ContentType="image/x-wmf"/>
  <Override PartName="/ppt/media/image23.gif" ContentType="image/gif"/>
  <Override PartName="/ppt/media/image9.wmf" ContentType="image/x-wmf"/>
  <Override PartName="/ppt/media/image20.wmf" ContentType="image/x-wmf"/>
  <Override PartName="/ppt/media/image27.wmf" ContentType="image/x-wmf"/>
  <Override PartName="/ppt/media/image29.wmf" ContentType="image/x-wmf"/>
  <Override PartName="/ppt/media/image8.wmf" ContentType="image/x-wmf"/>
  <Override PartName="/ppt/media/image21.wmf" ContentType="image/x-wmf"/>
  <Override PartName="/ppt/media/image31.wmf" ContentType="image/x-wmf"/>
  <Override PartName="/ppt/media/image1.gif" ContentType="image/gif"/>
  <Override PartName="/ppt/media/image18.wmf" ContentType="image/x-wmf"/>
  <Override PartName="/ppt/media/image11.wmf" ContentType="image/x-wmf"/>
  <Override PartName="/ppt/media/image30.wmf" ContentType="image/x-wmf"/>
  <Override PartName="/ppt/media/image10.wmf" ContentType="image/x-wmf"/>
  <Override PartName="/ppt/media/image17.wmf" ContentType="image/x-wmf"/>
  <Override PartName="/ppt/media/image33.wmf" ContentType="image/x-wmf"/>
  <Override PartName="/ppt/media/image39.wmf" ContentType="image/x-wmf"/>
  <Override PartName="/ppt/presentation.xml" ContentType="application/vnd.openxmlformats-officedocument.presentationml.presentation.main+xml"/>
  <Override PartName="/ppt/embeddings/oleObject22.bin" ContentType="application/vnd.openxmlformats-officedocument.oleObject"/>
  <Override PartName="/ppt/embeddings/oleObject21.bin" ContentType="application/vnd.openxmlformats-officedocument.oleObject"/>
  <Override PartName="/ppt/embeddings/oleObject25.bin" ContentType="application/vnd.openxmlformats-officedocument.oleObject"/>
  <Override PartName="/ppt/embeddings/oleObject8.bin" ContentType="application/vnd.openxmlformats-officedocument.oleObject"/>
  <Override PartName="/ppt/embeddings/oleObject11.bin" ContentType="application/vnd.openxmlformats-officedocument.oleObject"/>
  <Override PartName="/ppt/embeddings/oleObject27.bin" ContentType="application/vnd.openxmlformats-officedocument.oleObject"/>
  <Override PartName="/ppt/embeddings/oleObject26.bin" ContentType="application/vnd.openxmlformats-officedocument.oleObject"/>
  <Override PartName="/ppt/embeddings/oleObject12.bin" ContentType="application/vnd.openxmlformats-officedocument.oleObject"/>
  <Override PartName="/ppt/embeddings/oleObject5.bin" ContentType="application/vnd.openxmlformats-officedocument.oleObject"/>
  <Override PartName="/ppt/embeddings/oleObject33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34.bin" ContentType="application/vnd.openxmlformats-officedocument.oleObject"/>
  <Override PartName="/ppt/embeddings/oleObject15.bin" ContentType="application/vnd.openxmlformats-officedocument.oleObject"/>
  <Override PartName="/ppt/embeddings/oleObject30.bin" ContentType="application/vnd.openxmlformats-officedocument.oleObject"/>
  <Override PartName="/ppt/embeddings/oleObject24.bin" ContentType="application/vnd.openxmlformats-officedocument.oleObject"/>
  <Override PartName="/ppt/embeddings/oleObject35.bin" ContentType="application/vnd.openxmlformats-officedocument.oleObject"/>
  <Override PartName="/ppt/embeddings/oleObject1.bin" ContentType="application/vnd.openxmlformats-officedocument.oleObject"/>
  <Override PartName="/ppt/embeddings/oleObject31.bin" ContentType="application/vnd.openxmlformats-officedocument.oleObject"/>
  <Override PartName="/ppt/embeddings/oleObject7.bin" ContentType="application/vnd.openxmlformats-officedocument.oleObject"/>
  <Override PartName="/ppt/embeddings/oleObject18.bin" ContentType="application/vnd.openxmlformats-officedocument.oleObject"/>
  <Override PartName="/ppt/embeddings/oleObject6.bin" ContentType="application/vnd.openxmlformats-officedocument.oleObject"/>
  <Override PartName="/ppt/embeddings/oleObject23.bin" ContentType="application/vnd.openxmlformats-officedocument.oleObject"/>
  <Override PartName="/ppt/embeddings/oleObject13.bin" ContentType="application/vnd.openxmlformats-officedocument.oleObject"/>
  <Override PartName="/ppt/embeddings/oleObject4.bin" ContentType="application/vnd.openxmlformats-officedocument.oleObject"/>
  <Override PartName="/ppt/embeddings/oleObject29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32.bin" ContentType="application/vnd.openxmlformats-officedocument.oleObject"/>
  <Override PartName="/ppt/embeddings/oleObject3.bin" ContentType="application/vnd.openxmlformats-officedocument.oleObject"/>
  <Override PartName="/ppt/embeddings/oleObject36.bin" ContentType="application/vnd.openxmlformats-officedocument.oleObject"/>
  <Override PartName="/ppt/embeddings/oleObject28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9778CB8-CB9D-4C71-B135-B0BBD5644C6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477B281-77A1-4E12-8D66-D7BDB198F0DD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4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B5F28E-B42C-425E-A4C2-0CCF1CA1AAFC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 Jul 2026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6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CE0A04-AB2A-4E09-A6AF-66D419250FF2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6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7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9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0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1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2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3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7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8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3F575D-7A59-42DC-97B5-4CFE5A3ECE3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 idx="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C5DD4B-C40A-4C45-835B-D1E0F459B9B4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10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26CE9D-6D07-4D1B-9A67-119D60DBD20E}" type="datetime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12/07/26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12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C3FEE7-03FC-4F32-8CE5-A9D534A5FF39}" type="slidenum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.xml"/><Relationship Id="rId4" Type="http://schemas.openxmlformats.org/officeDocument/2006/relationships/slide" Target="slide12.xml"/><Relationship Id="rId5" Type="http://schemas.openxmlformats.org/officeDocument/2006/relationships/slide" Target="slide17.xml"/><Relationship Id="rId6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4.bin"/><Relationship Id="rId2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4" Type="http://schemas.openxmlformats.org/officeDocument/2006/relationships/image" Target="../media/image19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20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21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1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5.png"/><Relationship Id="rId6" Type="http://schemas.openxmlformats.org/officeDocument/2006/relationships/image" Target="../media/image25.png"/><Relationship Id="rId7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6.wmf"/><Relationship Id="rId4" Type="http://schemas.openxmlformats.org/officeDocument/2006/relationships/oleObject" Target="../embeddings/oleObject19.bin"/><Relationship Id="rId5" Type="http://schemas.openxmlformats.org/officeDocument/2006/relationships/image" Target="../media/image27.wmf"/><Relationship Id="rId6" Type="http://schemas.openxmlformats.org/officeDocument/2006/relationships/oleObject" Target="../embeddings/oleObject20.bin"/><Relationship Id="rId7" Type="http://schemas.openxmlformats.org/officeDocument/2006/relationships/image" Target="../media/image28.wmf"/><Relationship Id="rId8" Type="http://schemas.openxmlformats.org/officeDocument/2006/relationships/oleObject" Target="../embeddings/oleObject21.bin"/><Relationship Id="rId9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11" Type="http://schemas.openxmlformats.org/officeDocument/2006/relationships/image" Target="../media/image30.wmf"/><Relationship Id="rId12" Type="http://schemas.openxmlformats.org/officeDocument/2006/relationships/oleObject" Target="../embeddings/oleObject23.bin"/><Relationship Id="rId13" Type="http://schemas.openxmlformats.org/officeDocument/2006/relationships/image" Target="../media/image31.wmf"/><Relationship Id="rId14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6.wmf"/><Relationship Id="rId4" Type="http://schemas.openxmlformats.org/officeDocument/2006/relationships/oleObject" Target="../embeddings/oleObject24.bin"/><Relationship Id="rId5" Type="http://schemas.openxmlformats.org/officeDocument/2006/relationships/image" Target="../media/image27.wmf"/><Relationship Id="rId6" Type="http://schemas.openxmlformats.org/officeDocument/2006/relationships/oleObject" Target="../embeddings/oleObject25.bin"/><Relationship Id="rId7" Type="http://schemas.openxmlformats.org/officeDocument/2006/relationships/image" Target="../media/image32.wmf"/><Relationship Id="rId8" Type="http://schemas.openxmlformats.org/officeDocument/2006/relationships/oleObject" Target="../embeddings/oleObject26.bin"/><Relationship Id="rId9" Type="http://schemas.openxmlformats.org/officeDocument/2006/relationships/image" Target="../media/image33.wmf"/><Relationship Id="rId10" Type="http://schemas.openxmlformats.org/officeDocument/2006/relationships/oleObject" Target="../embeddings/oleObject27.bin"/><Relationship Id="rId11" Type="http://schemas.openxmlformats.org/officeDocument/2006/relationships/image" Target="../media/image34.wmf"/><Relationship Id="rId12" Type="http://schemas.openxmlformats.org/officeDocument/2006/relationships/oleObject" Target="../embeddings/oleObject28.bin"/><Relationship Id="rId13" Type="http://schemas.openxmlformats.org/officeDocument/2006/relationships/image" Target="../media/image35.wmf"/><Relationship Id="rId14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5" Type="http://schemas.openxmlformats.org/officeDocument/2006/relationships/image" Target="../media/image38.png"/><Relationship Id="rId6" Type="http://schemas.openxmlformats.org/officeDocument/2006/relationships/image" Target="../media/image38.png"/><Relationship Id="rId7" Type="http://schemas.openxmlformats.org/officeDocument/2006/relationships/image" Target="../media/image36.png"/><Relationship Id="rId8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29.bin"/><Relationship Id="rId2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4" Type="http://schemas.openxmlformats.org/officeDocument/2006/relationships/image" Target="../media/image40.wmf"/><Relationship Id="rId5" Type="http://schemas.openxmlformats.org/officeDocument/2006/relationships/oleObject" Target="../embeddings/oleObject31.bin"/><Relationship Id="rId6" Type="http://schemas.openxmlformats.org/officeDocument/2006/relationships/image" Target="../media/image41.wmf"/><Relationship Id="rId7" Type="http://schemas.openxmlformats.org/officeDocument/2006/relationships/oleObject" Target="../embeddings/oleObject32.bin"/><Relationship Id="rId8" Type="http://schemas.openxmlformats.org/officeDocument/2006/relationships/image" Target="../media/image42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33.bin"/><Relationship Id="rId2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4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6" Type="http://schemas.openxmlformats.org/officeDocument/2006/relationships/image" Target="../media/image45.wmf"/><Relationship Id="rId7" Type="http://schemas.openxmlformats.org/officeDocument/2006/relationships/oleObject" Target="../embeddings/oleObject36.bin"/><Relationship Id="rId8" Type="http://schemas.openxmlformats.org/officeDocument/2006/relationships/image" Target="../media/image46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image" Target="../media/image48.png"/><Relationship Id="rId3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7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8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5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6.bin"/><Relationship Id="rId4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11.wmf"/><Relationship Id="rId9" Type="http://schemas.openxmlformats.org/officeDocument/2006/relationships/image" Target="../media/image12.jpeg"/><Relationship Id="rId10" Type="http://schemas.openxmlformats.org/officeDocument/2006/relationships/image" Target="../media/image1.gif"/><Relationship Id="rId11" Type="http://schemas.openxmlformats.org/officeDocument/2006/relationships/image" Target="../media/image2.png"/><Relationship Id="rId1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9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10.bin"/><Relationship Id="rId4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5.wmf"/><Relationship Id="rId7" Type="http://schemas.openxmlformats.org/officeDocument/2006/relationships/oleObject" Target="../embeddings/oleObject12.bin"/><Relationship Id="rId8" Type="http://schemas.openxmlformats.org/officeDocument/2006/relationships/image" Target="../media/image16.wmf"/><Relationship Id="rId9" Type="http://schemas.openxmlformats.org/officeDocument/2006/relationships/image" Target="../media/image1.gif"/><Relationship Id="rId10" Type="http://schemas.openxmlformats.org/officeDocument/2006/relationships/image" Target="../media/image2.png"/><Relationship Id="rId11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1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8B05907-3328-427F-BE18-1FB7188F142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734840" y="742680"/>
            <a:ext cx="559908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Text Box 15"/>
          <p:cNvSpPr/>
          <p:nvPr/>
        </p:nvSpPr>
        <p:spPr>
          <a:xfrm>
            <a:off x="1754640" y="2984400"/>
            <a:ext cx="6834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Finding the length of the smaller side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AutoShape 19">
            <a:hlinkClick r:id="rId3" action="ppaction://hlinksldjump"/>
          </p:cNvPr>
          <p:cNvSpPr/>
          <p:nvPr/>
        </p:nvSpPr>
        <p:spPr>
          <a:xfrm>
            <a:off x="1009800" y="294480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4D4D4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" name="Text Box 21"/>
          <p:cNvSpPr/>
          <p:nvPr/>
        </p:nvSpPr>
        <p:spPr>
          <a:xfrm>
            <a:off x="1789200" y="3898800"/>
            <a:ext cx="7224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Length of line using Pythagoras Theorem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" name="AutoShape 22">
            <a:hlinkClick r:id="rId4" action="ppaction://hlinksldjump"/>
          </p:cNvPr>
          <p:cNvSpPr/>
          <p:nvPr/>
        </p:nvSpPr>
        <p:spPr>
          <a:xfrm>
            <a:off x="1009800" y="386244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" name="TextBox 19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Text Box 21"/>
          <p:cNvSpPr/>
          <p:nvPr/>
        </p:nvSpPr>
        <p:spPr>
          <a:xfrm>
            <a:off x="1776240" y="4819680"/>
            <a:ext cx="5026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Solving Real – Life Problems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AutoShape 22">
            <a:hlinkClick r:id="rId5" action="ppaction://hlinksldjump"/>
          </p:cNvPr>
          <p:cNvSpPr/>
          <p:nvPr/>
        </p:nvSpPr>
        <p:spPr>
          <a:xfrm>
            <a:off x="1009800" y="478152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41E2B2-0D2A-410B-9346-36D2E3EEF00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" name="Text Box 2"/>
          <p:cNvSpPr/>
          <p:nvPr/>
        </p:nvSpPr>
        <p:spPr>
          <a:xfrm>
            <a:off x="1352880" y="2260440"/>
            <a:ext cx="5156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the length of side b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93816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the smaller side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07" name="Rectangle 4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08" name="Object 6"/>
          <p:cNvGraphicFramePr/>
          <p:nvPr/>
        </p:nvGraphicFramePr>
        <p:xfrm>
          <a:off x="3548160" y="2971800"/>
          <a:ext cx="1685880" cy="45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9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48160" y="2971800"/>
                    <a:ext cx="168588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10" name="Object 7"/>
          <p:cNvGraphicFramePr/>
          <p:nvPr/>
        </p:nvGraphicFramePr>
        <p:xfrm>
          <a:off x="3548160" y="4200480"/>
          <a:ext cx="1828800" cy="450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1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548160" y="4200480"/>
                    <a:ext cx="182880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12" name="Object 8"/>
          <p:cNvGraphicFramePr/>
          <p:nvPr/>
        </p:nvGraphicFramePr>
        <p:xfrm>
          <a:off x="3548160" y="4815000"/>
          <a:ext cx="1023840" cy="43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13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48160" y="4815000"/>
                    <a:ext cx="1023840" cy="43488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14" name="Object 9"/>
          <p:cNvGraphicFramePr/>
          <p:nvPr/>
        </p:nvGraphicFramePr>
        <p:xfrm>
          <a:off x="3548160" y="5413320"/>
          <a:ext cx="1993680" cy="490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15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548160" y="5413320"/>
                    <a:ext cx="1993680" cy="49068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16" name="Rectangle 10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7" name="Picture 11" descr="scottishflag"/>
          <p:cNvPicPr/>
          <p:nvPr/>
        </p:nvPicPr>
        <p:blipFill>
          <a:blip r:embed="rId9"/>
          <a:stretch/>
        </p:blipFill>
        <p:spPr>
          <a:xfrm>
            <a:off x="114480" y="6951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8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9" name="Picture 13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20" name="Group 14"/>
          <p:cNvGrpSpPr/>
          <p:nvPr/>
        </p:nvGrpSpPr>
        <p:grpSpPr>
          <a:xfrm>
            <a:off x="6332040" y="3086280"/>
            <a:ext cx="2809440" cy="2117880"/>
            <a:chOff x="6332040" y="3086280"/>
            <a:chExt cx="2809440" cy="2117880"/>
          </a:xfrm>
        </p:grpSpPr>
        <p:sp>
          <p:nvSpPr>
            <p:cNvPr id="221" name="AutoShape 15"/>
            <p:cNvSpPr/>
            <p:nvPr/>
          </p:nvSpPr>
          <p:spPr>
            <a:xfrm flipH="1">
              <a:off x="6611760" y="3086280"/>
              <a:ext cx="1498320" cy="1549440"/>
            </a:xfrm>
            <a:prstGeom prst="rtTriangl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2" name="Text Box 16"/>
            <p:cNvSpPr/>
            <p:nvPr/>
          </p:nvSpPr>
          <p:spPr>
            <a:xfrm>
              <a:off x="6332040" y="3425760"/>
              <a:ext cx="1015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3" name="Text Box 17"/>
            <p:cNvSpPr/>
            <p:nvPr/>
          </p:nvSpPr>
          <p:spPr>
            <a:xfrm>
              <a:off x="8185680" y="3578400"/>
              <a:ext cx="9558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4" name="Text Box 18"/>
            <p:cNvSpPr/>
            <p:nvPr/>
          </p:nvSpPr>
          <p:spPr>
            <a:xfrm>
              <a:off x="6877440" y="468324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5" name="Rectangle 19"/>
            <p:cNvSpPr/>
            <p:nvPr/>
          </p:nvSpPr>
          <p:spPr>
            <a:xfrm>
              <a:off x="7970760" y="4483080"/>
              <a:ext cx="139320" cy="152640"/>
            </a:xfrm>
            <a:prstGeom prst="rect">
              <a:avLst/>
            </a:prstGeom>
            <a:solidFill>
              <a:srgbClr val="33CC33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aphicFrame>
        <p:nvGraphicFramePr>
          <p:cNvPr id="226" name="Object 20"/>
          <p:cNvGraphicFramePr/>
          <p:nvPr/>
        </p:nvGraphicFramePr>
        <p:xfrm>
          <a:off x="3548160" y="3586320"/>
          <a:ext cx="1628640" cy="4507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227" name="Object 20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3548160" y="3586320"/>
                    <a:ext cx="162864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FFFF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28" name="AutoShape 21"/>
          <p:cNvSpPr/>
          <p:nvPr/>
        </p:nvSpPr>
        <p:spPr>
          <a:xfrm>
            <a:off x="0" y="4191120"/>
            <a:ext cx="2565360" cy="2590560"/>
          </a:xfrm>
          <a:prstGeom prst="cloudCallout">
            <a:avLst>
              <a:gd name="adj1" fmla="val 82796"/>
              <a:gd name="adj2" fmla="val 3555"/>
            </a:avLst>
          </a:prstGeom>
          <a:solidFill>
            <a:srgbClr val="66CCFF"/>
          </a:solidFill>
          <a:ln w="38160">
            <a:solidFill>
              <a:srgbClr val="1717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answer ! Always smaller than hypotenuse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TextBox 22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0" dur="indefinite" restart="never" nodeType="tmRoot">
          <p:childTnLst>
            <p:seq>
              <p:cTn id="141" dur="indefinite" nodeType="mainSeq">
                <p:childTnLst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" dur="8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" dur="8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D16E12-8BAF-4423-89DD-BF8DF724E1B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Ch5 Ex1 (Page 54)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5" name="Rectangle 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smaller side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6" name="Picture 6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7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8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9" name="TextBox 10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781C703-215F-4A20-AAE4-3DD947839C3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4338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 Starter Questions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4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5" name="Picture 17" descr="Office Objects 0572"/>
          <p:cNvPicPr/>
          <p:nvPr/>
        </p:nvPicPr>
        <p:blipFill>
          <a:blip r:embed="rId2"/>
          <a:stretch/>
        </p:blipFill>
        <p:spPr>
          <a:xfrm>
            <a:off x="75391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6" name="TextBox 8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7" name="Picture 12"/>
          <p:cNvPicPr/>
          <p:nvPr/>
        </p:nvPicPr>
        <p:blipFill>
          <a:blip r:embed="rId3"/>
          <a:stretch/>
        </p:blipFill>
        <p:spPr>
          <a:xfrm>
            <a:off x="979560" y="6043680"/>
            <a:ext cx="8123040" cy="65412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grpSp>
        <p:nvGrpSpPr>
          <p:cNvPr id="248" name="Group 14"/>
          <p:cNvGrpSpPr/>
          <p:nvPr/>
        </p:nvGrpSpPr>
        <p:grpSpPr>
          <a:xfrm>
            <a:off x="977760" y="282600"/>
            <a:ext cx="8153640" cy="5695920"/>
            <a:chOff x="977760" y="282600"/>
            <a:chExt cx="8153640" cy="5695920"/>
          </a:xfrm>
        </p:grpSpPr>
        <p:pic>
          <p:nvPicPr>
            <p:cNvPr id="249" name="Picture 11"/>
            <p:cNvPicPr/>
            <p:nvPr/>
          </p:nvPicPr>
          <p:blipFill>
            <a:blip r:embed="rId4"/>
            <a:srcRect l="0" t="73871" r="0" b="0"/>
            <a:stretch/>
          </p:blipFill>
          <p:spPr>
            <a:xfrm>
              <a:off x="982440" y="4294440"/>
              <a:ext cx="8148960" cy="1684080"/>
            </a:xfrm>
            <a:prstGeom prst="rect">
              <a:avLst/>
            </a:prstGeom>
            <a:noFill/>
            <a:ln w="38160">
              <a:solidFill>
                <a:srgbClr val="7F7F7F"/>
              </a:solidFill>
              <a:miter/>
            </a:ln>
          </p:spPr>
        </p:pic>
        <p:pic>
          <p:nvPicPr>
            <p:cNvPr id="250" name="Picture 11"/>
            <p:cNvPicPr/>
            <p:nvPr/>
          </p:nvPicPr>
          <p:blipFill>
            <a:blip r:embed="rId5"/>
            <a:srcRect l="0" t="15055" r="0" b="32971"/>
            <a:stretch/>
          </p:blipFill>
          <p:spPr>
            <a:xfrm>
              <a:off x="977760" y="876240"/>
              <a:ext cx="8141040" cy="3351240"/>
            </a:xfrm>
            <a:prstGeom prst="rect">
              <a:avLst/>
            </a:prstGeom>
            <a:noFill/>
            <a:ln w="38160">
              <a:solidFill>
                <a:srgbClr val="7F7F7F"/>
              </a:solidFill>
              <a:miter/>
            </a:ln>
          </p:spPr>
        </p:pic>
        <p:pic>
          <p:nvPicPr>
            <p:cNvPr id="251" name="Picture 11"/>
            <p:cNvPicPr/>
            <p:nvPr/>
          </p:nvPicPr>
          <p:blipFill>
            <a:blip r:embed="rId6"/>
            <a:srcRect l="0" t="0" r="0" b="90784"/>
            <a:stretch/>
          </p:blipFill>
          <p:spPr>
            <a:xfrm>
              <a:off x="977760" y="282600"/>
              <a:ext cx="8114040" cy="593640"/>
            </a:xfrm>
            <a:prstGeom prst="rect">
              <a:avLst/>
            </a:prstGeom>
            <a:noFill/>
            <a:ln w="38160">
              <a:solidFill>
                <a:srgbClr val="7F7F7F"/>
              </a:solidFill>
              <a:miter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0E78824-E1B8-4AC0-848E-F11AFBAD394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4" name="Picture 3" descr="scottishflag"/>
          <p:cNvPicPr/>
          <p:nvPr/>
        </p:nvPicPr>
        <p:blipFill>
          <a:blip r:embed="rId1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6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Text Box 8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Pythagoras Theorem to find length of a line.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show how Pythagoras Theorem can be used to find the length of a line.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2" name="Text Box 8"/>
          <p:cNvSpPr/>
          <p:nvPr/>
        </p:nvSpPr>
        <p:spPr>
          <a:xfrm>
            <a:off x="5016600" y="402912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Show all working.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3" name="TextBox 13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4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Finding the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1" dur="indefinite" restart="never" nodeType="tmRoot">
          <p:childTnLst>
            <p:seq>
              <p:cTn id="182" dur="indefinite" nodeType="mainSeq">
                <p:childTnLst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7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2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7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Date Placeholder 1"/>
          <p:cNvSpPr/>
          <p:nvPr/>
        </p:nvSpPr>
        <p:spPr>
          <a:xfrm>
            <a:off x="1149480" y="138240"/>
            <a:ext cx="114300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8AB39BA-3ABB-4279-807B-89D0D4434977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Footer Placeholder 2"/>
          <p:cNvSpPr/>
          <p:nvPr/>
        </p:nvSpPr>
        <p:spPr>
          <a:xfrm>
            <a:off x="3359160" y="152280"/>
            <a:ext cx="28954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7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9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Rectangle 120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1" name="Rectangle 798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2" name="Picture 1402"/>
          <p:cNvPicPr/>
          <p:nvPr/>
        </p:nvPicPr>
        <p:blipFill>
          <a:blip r:embed="rId3"/>
          <a:srcRect l="0" t="19841" r="0" b="0"/>
          <a:stretch/>
        </p:blipFill>
        <p:spPr>
          <a:xfrm>
            <a:off x="1328760" y="1962000"/>
            <a:ext cx="4986360" cy="401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Line 1403"/>
          <p:cNvSpPr/>
          <p:nvPr/>
        </p:nvSpPr>
        <p:spPr>
          <a:xfrm>
            <a:off x="1330200" y="5938920"/>
            <a:ext cx="53596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Line 1404"/>
          <p:cNvSpPr/>
          <p:nvPr/>
        </p:nvSpPr>
        <p:spPr>
          <a:xfrm flipV="1">
            <a:off x="1344600" y="1587600"/>
            <a:ext cx="11160" cy="437832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5" name="Text Box 1405"/>
          <p:cNvSpPr/>
          <p:nvPr/>
        </p:nvSpPr>
        <p:spPr>
          <a:xfrm>
            <a:off x="164952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Text Box 1406"/>
          <p:cNvSpPr/>
          <p:nvPr/>
        </p:nvSpPr>
        <p:spPr>
          <a:xfrm>
            <a:off x="2625840" y="5938920"/>
            <a:ext cx="32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Text Box 1407"/>
          <p:cNvSpPr/>
          <p:nvPr/>
        </p:nvSpPr>
        <p:spPr>
          <a:xfrm>
            <a:off x="21049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Text Box 1409"/>
          <p:cNvSpPr/>
          <p:nvPr/>
        </p:nvSpPr>
        <p:spPr>
          <a:xfrm>
            <a:off x="31035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Text Box 1410"/>
          <p:cNvSpPr/>
          <p:nvPr/>
        </p:nvSpPr>
        <p:spPr>
          <a:xfrm>
            <a:off x="1082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0" name="Text Box 1411"/>
          <p:cNvSpPr/>
          <p:nvPr/>
        </p:nvSpPr>
        <p:spPr>
          <a:xfrm>
            <a:off x="1046160" y="520056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1" name="Text Box 1412"/>
          <p:cNvSpPr/>
          <p:nvPr/>
        </p:nvSpPr>
        <p:spPr>
          <a:xfrm>
            <a:off x="988920" y="42022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Text Box 1413"/>
          <p:cNvSpPr/>
          <p:nvPr/>
        </p:nvSpPr>
        <p:spPr>
          <a:xfrm>
            <a:off x="988920" y="47005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Text Box 1414"/>
          <p:cNvSpPr/>
          <p:nvPr/>
        </p:nvSpPr>
        <p:spPr>
          <a:xfrm>
            <a:off x="988920" y="320364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4" name="Text Box 1415"/>
          <p:cNvSpPr/>
          <p:nvPr/>
        </p:nvSpPr>
        <p:spPr>
          <a:xfrm>
            <a:off x="988920" y="37036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5" name="Text Box 1428"/>
          <p:cNvSpPr/>
          <p:nvPr/>
        </p:nvSpPr>
        <p:spPr>
          <a:xfrm>
            <a:off x="995400" y="27050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6" name="Text Box 1405"/>
          <p:cNvSpPr/>
          <p:nvPr/>
        </p:nvSpPr>
        <p:spPr>
          <a:xfrm>
            <a:off x="360360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7" name="Text Box 1406"/>
          <p:cNvSpPr/>
          <p:nvPr/>
        </p:nvSpPr>
        <p:spPr>
          <a:xfrm>
            <a:off x="4619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8" name="Text Box 1407"/>
          <p:cNvSpPr/>
          <p:nvPr/>
        </p:nvSpPr>
        <p:spPr>
          <a:xfrm>
            <a:off x="412740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9" name="Text Box 1409"/>
          <p:cNvSpPr/>
          <p:nvPr/>
        </p:nvSpPr>
        <p:spPr>
          <a:xfrm>
            <a:off x="508464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0" name="Text Box 1406"/>
          <p:cNvSpPr/>
          <p:nvPr/>
        </p:nvSpPr>
        <p:spPr>
          <a:xfrm>
            <a:off x="56307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1" name="Text Box 1409"/>
          <p:cNvSpPr/>
          <p:nvPr/>
        </p:nvSpPr>
        <p:spPr>
          <a:xfrm>
            <a:off x="6095880" y="5938920"/>
            <a:ext cx="621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2" name="Text Box 1428"/>
          <p:cNvSpPr/>
          <p:nvPr/>
        </p:nvSpPr>
        <p:spPr>
          <a:xfrm>
            <a:off x="966960" y="2205000"/>
            <a:ext cx="345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3" name="Text Box 1428"/>
          <p:cNvSpPr/>
          <p:nvPr/>
        </p:nvSpPr>
        <p:spPr>
          <a:xfrm>
            <a:off x="981000" y="1706400"/>
            <a:ext cx="33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4" name="Straight Connector 58"/>
          <p:cNvSpPr/>
          <p:nvPr/>
        </p:nvSpPr>
        <p:spPr>
          <a:xfrm flipV="1">
            <a:off x="2251800" y="2463480"/>
            <a:ext cx="2576520" cy="155556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Oval 1426"/>
          <p:cNvSpPr/>
          <p:nvPr/>
        </p:nvSpPr>
        <p:spPr>
          <a:xfrm>
            <a:off x="2239920" y="3882960"/>
            <a:ext cx="168480" cy="1713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6" name="Straight Connector 59"/>
          <p:cNvSpPr/>
          <p:nvPr/>
        </p:nvSpPr>
        <p:spPr>
          <a:xfrm flipV="1">
            <a:off x="2408400" y="3954240"/>
            <a:ext cx="2382840" cy="14040"/>
          </a:xfrm>
          <a:prstGeom prst="line">
            <a:avLst/>
          </a:prstGeom>
          <a:ln w="57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2760" rIns="90000" bIns="-3276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7" name="Straight Connector 64"/>
          <p:cNvSpPr/>
          <p:nvPr/>
        </p:nvSpPr>
        <p:spPr>
          <a:xfrm>
            <a:off x="4799880" y="2471760"/>
            <a:ext cx="3240" cy="1482840"/>
          </a:xfrm>
          <a:prstGeom prst="line">
            <a:avLst/>
          </a:prstGeom>
          <a:ln w="57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8" name="Rectangle 66"/>
          <p:cNvSpPr/>
          <p:nvPr/>
        </p:nvSpPr>
        <p:spPr>
          <a:xfrm>
            <a:off x="4624560" y="3747960"/>
            <a:ext cx="179280" cy="206640"/>
          </a:xfrm>
          <a:prstGeom prst="rect">
            <a:avLst/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9" name="TextBox 67"/>
          <p:cNvSpPr/>
          <p:nvPr/>
        </p:nvSpPr>
        <p:spPr>
          <a:xfrm>
            <a:off x="4733280" y="1944720"/>
            <a:ext cx="972720" cy="520920"/>
          </a:xfrm>
          <a:prstGeom prst="rect">
            <a:avLst/>
          </a:prstGeom>
          <a:solidFill>
            <a:srgbClr val="FFFFFF">
              <a:alpha val="5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(7,7)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0" name="Oval 1418"/>
          <p:cNvSpPr/>
          <p:nvPr/>
        </p:nvSpPr>
        <p:spPr>
          <a:xfrm>
            <a:off x="4718160" y="2411280"/>
            <a:ext cx="198360" cy="160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TextBox 68"/>
          <p:cNvSpPr/>
          <p:nvPr/>
        </p:nvSpPr>
        <p:spPr>
          <a:xfrm>
            <a:off x="1665360" y="4054320"/>
            <a:ext cx="972720" cy="52092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(2,4)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302" name="Straight Arrow Connector 70"/>
          <p:cNvCxnSpPr/>
          <p:nvPr/>
        </p:nvCxnSpPr>
        <p:spPr>
          <a:xfrm flipV="1">
            <a:off x="5099400" y="2472480"/>
            <a:ext cx="1080" cy="142956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cxnSp>
        <p:nvCxnSpPr>
          <p:cNvPr id="303" name="Straight Arrow Connector 72"/>
          <p:cNvCxnSpPr/>
          <p:nvPr/>
        </p:nvCxnSpPr>
        <p:spPr>
          <a:xfrm flipV="1">
            <a:off x="2309760" y="4120560"/>
            <a:ext cx="2520000" cy="540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sp>
        <p:nvSpPr>
          <p:cNvPr id="304" name="TextBox 74"/>
          <p:cNvSpPr/>
          <p:nvPr/>
        </p:nvSpPr>
        <p:spPr>
          <a:xfrm>
            <a:off x="4433760" y="293688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5" name="TextBox 75"/>
          <p:cNvSpPr/>
          <p:nvPr/>
        </p:nvSpPr>
        <p:spPr>
          <a:xfrm>
            <a:off x="3435840" y="35402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Rectangle 5"/>
          <p:cNvSpPr/>
          <p:nvPr/>
        </p:nvSpPr>
        <p:spPr>
          <a:xfrm>
            <a:off x="1908000" y="42552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Finding the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7" name="Cloud 76"/>
          <p:cNvSpPr/>
          <p:nvPr/>
        </p:nvSpPr>
        <p:spPr>
          <a:xfrm>
            <a:off x="0" y="12600"/>
            <a:ext cx="7494480" cy="1982880"/>
          </a:xfrm>
          <a:custGeom>
            <a:avLst/>
            <a:gdLst>
              <a:gd name="textAreaLeft" fmla="*/ 1032840 w 7494480"/>
              <a:gd name="textAreaRight" fmla="*/ 5928840 w 7494480"/>
              <a:gd name="textAreaTop" fmla="*/ 299160 h 1982880"/>
              <a:gd name="textAreaBottom" fmla="*/ 1591560 h 1982880"/>
              <a:gd name="GluePoint1X" fmla="*/ 7488343 w 43200"/>
              <a:gd name="GluePoint1Y" fmla="*/ 991394 h 43200"/>
              <a:gd name="GluePoint2X" fmla="*/ 3747294 w 43200"/>
              <a:gd name="GluePoint2Y" fmla="*/ 1980677 h 43200"/>
              <a:gd name="GluePoint3X" fmla="*/ 23247 w 43200"/>
              <a:gd name="GluePoint3Y" fmla="*/ 991394 h 43200"/>
              <a:gd name="GluePoint4X" fmla="*/ 3747294 w 43200"/>
              <a:gd name="GluePoint4Y" fmla="*/ 113368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the coordinate grid, can you draw a right-angled triangle containing the line we want to find the length of?.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08" name="Object 2"/>
          <p:cNvGraphicFramePr/>
          <p:nvPr/>
        </p:nvGraphicFramePr>
        <p:xfrm>
          <a:off x="7000920" y="1862280"/>
          <a:ext cx="1781280" cy="4903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09" name="Object 2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7000920" y="1862280"/>
                    <a:ext cx="1781280" cy="4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0" name="Object 3"/>
          <p:cNvGraphicFramePr/>
          <p:nvPr/>
        </p:nvGraphicFramePr>
        <p:xfrm>
          <a:off x="7000920" y="2654280"/>
          <a:ext cx="1749240" cy="4906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311" name="Object 3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7000920" y="2654280"/>
                    <a:ext cx="1749240" cy="49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2" name="Object 4"/>
          <p:cNvGraphicFramePr/>
          <p:nvPr/>
        </p:nvGraphicFramePr>
        <p:xfrm>
          <a:off x="7000920" y="3446640"/>
          <a:ext cx="1779480" cy="5508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313" name="Object 4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7000920" y="3446640"/>
                    <a:ext cx="177948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4" name="Object 5"/>
          <p:cNvGraphicFramePr/>
          <p:nvPr/>
        </p:nvGraphicFramePr>
        <p:xfrm>
          <a:off x="7000920" y="4299120"/>
          <a:ext cx="1289160" cy="55080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315" name="Object 5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7000920" y="4299120"/>
                    <a:ext cx="128916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6" name="Object 6"/>
          <p:cNvGraphicFramePr/>
          <p:nvPr/>
        </p:nvGraphicFramePr>
        <p:xfrm>
          <a:off x="7000920" y="5151600"/>
          <a:ext cx="1257120" cy="42840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317" name="Object 6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7000920" y="5151600"/>
                    <a:ext cx="1257120" cy="42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198" dur="indefinite" restart="never" nodeType="tmRoot">
          <p:childTnLst>
            <p:seq>
              <p:cTn id="199" dur="indefinite" nodeType="mainSeq">
                <p:childTnLst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04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9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14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9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24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35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40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5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47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2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7" dur="8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8" dur="8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80"/>
                                        <p:tgtEl>
                                          <p:spTgt spid="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64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69" dur="8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0" dur="8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8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6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1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6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1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6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Date Placeholder 1"/>
          <p:cNvSpPr/>
          <p:nvPr/>
        </p:nvSpPr>
        <p:spPr>
          <a:xfrm>
            <a:off x="1149480" y="138240"/>
            <a:ext cx="114300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5D55D5-BA98-40DE-91CD-392B892254D7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9" name="Footer Placeholder 2"/>
          <p:cNvSpPr/>
          <p:nvPr/>
        </p:nvSpPr>
        <p:spPr>
          <a:xfrm>
            <a:off x="3359160" y="152280"/>
            <a:ext cx="289548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0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2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3" name="Rectangle 120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4" name="Rectangle 798"/>
          <p:cNvSpPr/>
          <p:nvPr/>
        </p:nvSpPr>
        <p:spPr>
          <a:xfrm>
            <a:off x="119160" y="196992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25" name="Picture 1402"/>
          <p:cNvPicPr/>
          <p:nvPr/>
        </p:nvPicPr>
        <p:blipFill>
          <a:blip r:embed="rId3"/>
          <a:srcRect l="0" t="19841" r="0" b="0"/>
          <a:stretch/>
        </p:blipFill>
        <p:spPr>
          <a:xfrm>
            <a:off x="1328760" y="1962000"/>
            <a:ext cx="4986360" cy="401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6" name="Line 1403"/>
          <p:cNvSpPr/>
          <p:nvPr/>
        </p:nvSpPr>
        <p:spPr>
          <a:xfrm>
            <a:off x="1330200" y="5938920"/>
            <a:ext cx="53596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7" name="Line 1404"/>
          <p:cNvSpPr/>
          <p:nvPr/>
        </p:nvSpPr>
        <p:spPr>
          <a:xfrm flipV="1">
            <a:off x="1344600" y="1587600"/>
            <a:ext cx="11160" cy="437832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Text Box 1405"/>
          <p:cNvSpPr/>
          <p:nvPr/>
        </p:nvSpPr>
        <p:spPr>
          <a:xfrm>
            <a:off x="164952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9" name="Text Box 1406"/>
          <p:cNvSpPr/>
          <p:nvPr/>
        </p:nvSpPr>
        <p:spPr>
          <a:xfrm>
            <a:off x="2625840" y="5938920"/>
            <a:ext cx="32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0" name="Text Box 1407"/>
          <p:cNvSpPr/>
          <p:nvPr/>
        </p:nvSpPr>
        <p:spPr>
          <a:xfrm>
            <a:off x="21049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1" name="Text Box 1409"/>
          <p:cNvSpPr/>
          <p:nvPr/>
        </p:nvSpPr>
        <p:spPr>
          <a:xfrm>
            <a:off x="31035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Text Box 1410"/>
          <p:cNvSpPr/>
          <p:nvPr/>
        </p:nvSpPr>
        <p:spPr>
          <a:xfrm>
            <a:off x="1082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Text Box 1411"/>
          <p:cNvSpPr/>
          <p:nvPr/>
        </p:nvSpPr>
        <p:spPr>
          <a:xfrm>
            <a:off x="1046160" y="520056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Text Box 1412"/>
          <p:cNvSpPr/>
          <p:nvPr/>
        </p:nvSpPr>
        <p:spPr>
          <a:xfrm>
            <a:off x="988920" y="42022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Text Box 1413"/>
          <p:cNvSpPr/>
          <p:nvPr/>
        </p:nvSpPr>
        <p:spPr>
          <a:xfrm>
            <a:off x="988920" y="47005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6" name="Text Box 1414"/>
          <p:cNvSpPr/>
          <p:nvPr/>
        </p:nvSpPr>
        <p:spPr>
          <a:xfrm>
            <a:off x="988920" y="320364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7" name="Text Box 1415"/>
          <p:cNvSpPr/>
          <p:nvPr/>
        </p:nvSpPr>
        <p:spPr>
          <a:xfrm>
            <a:off x="988920" y="370368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Text Box 1428"/>
          <p:cNvSpPr/>
          <p:nvPr/>
        </p:nvSpPr>
        <p:spPr>
          <a:xfrm>
            <a:off x="995400" y="2705040"/>
            <a:ext cx="317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Text Box 1405"/>
          <p:cNvSpPr/>
          <p:nvPr/>
        </p:nvSpPr>
        <p:spPr>
          <a:xfrm>
            <a:off x="3603600" y="5938920"/>
            <a:ext cx="266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Text Box 1406"/>
          <p:cNvSpPr/>
          <p:nvPr/>
        </p:nvSpPr>
        <p:spPr>
          <a:xfrm>
            <a:off x="461952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Text Box 1407"/>
          <p:cNvSpPr/>
          <p:nvPr/>
        </p:nvSpPr>
        <p:spPr>
          <a:xfrm>
            <a:off x="412740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2" name="Text Box 1409"/>
          <p:cNvSpPr/>
          <p:nvPr/>
        </p:nvSpPr>
        <p:spPr>
          <a:xfrm>
            <a:off x="508464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3" name="Text Box 1406"/>
          <p:cNvSpPr/>
          <p:nvPr/>
        </p:nvSpPr>
        <p:spPr>
          <a:xfrm>
            <a:off x="5630760" y="5938920"/>
            <a:ext cx="32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 Box 1409"/>
          <p:cNvSpPr/>
          <p:nvPr/>
        </p:nvSpPr>
        <p:spPr>
          <a:xfrm>
            <a:off x="6095880" y="5938920"/>
            <a:ext cx="621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Text Box 1428"/>
          <p:cNvSpPr/>
          <p:nvPr/>
        </p:nvSpPr>
        <p:spPr>
          <a:xfrm>
            <a:off x="966960" y="2205000"/>
            <a:ext cx="345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6" name="Text Box 1428"/>
          <p:cNvSpPr/>
          <p:nvPr/>
        </p:nvSpPr>
        <p:spPr>
          <a:xfrm>
            <a:off x="981000" y="1706400"/>
            <a:ext cx="33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Straight Connector 58"/>
          <p:cNvSpPr/>
          <p:nvPr/>
        </p:nvSpPr>
        <p:spPr>
          <a:xfrm>
            <a:off x="1371600" y="2971800"/>
            <a:ext cx="4424400" cy="251460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Oval 1426"/>
          <p:cNvSpPr/>
          <p:nvPr/>
        </p:nvSpPr>
        <p:spPr>
          <a:xfrm>
            <a:off x="1271520" y="2874960"/>
            <a:ext cx="168480" cy="16992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Straight Connector 59"/>
          <p:cNvSpPr/>
          <p:nvPr/>
        </p:nvSpPr>
        <p:spPr>
          <a:xfrm>
            <a:off x="1359000" y="5459400"/>
            <a:ext cx="4346640" cy="0"/>
          </a:xfrm>
          <a:prstGeom prst="line">
            <a:avLst/>
          </a:prstGeom>
          <a:ln w="572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0" name="Rectangle 66"/>
          <p:cNvSpPr/>
          <p:nvPr/>
        </p:nvSpPr>
        <p:spPr>
          <a:xfrm>
            <a:off x="1370160" y="5253120"/>
            <a:ext cx="179280" cy="206280"/>
          </a:xfrm>
          <a:prstGeom prst="rect">
            <a:avLst/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1" name="TextBox 67"/>
          <p:cNvSpPr/>
          <p:nvPr/>
        </p:nvSpPr>
        <p:spPr>
          <a:xfrm>
            <a:off x="5284080" y="4768920"/>
            <a:ext cx="915840" cy="520920"/>
          </a:xfrm>
          <a:prstGeom prst="rect">
            <a:avLst/>
          </a:prstGeom>
          <a:solidFill>
            <a:srgbClr val="FFFFFF">
              <a:alpha val="5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(9,1)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2" name="Oval 1418"/>
          <p:cNvSpPr/>
          <p:nvPr/>
        </p:nvSpPr>
        <p:spPr>
          <a:xfrm>
            <a:off x="5684760" y="5383080"/>
            <a:ext cx="200160" cy="160560"/>
          </a:xfrm>
          <a:prstGeom prst="ellipse">
            <a:avLst/>
          </a:prstGeom>
          <a:solidFill>
            <a:srgbClr val="FF0000"/>
          </a:solidFill>
          <a:ln w="2844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3" name="TextBox 68"/>
          <p:cNvSpPr/>
          <p:nvPr/>
        </p:nvSpPr>
        <p:spPr>
          <a:xfrm>
            <a:off x="1571760" y="2535120"/>
            <a:ext cx="972720" cy="520920"/>
          </a:xfrm>
          <a:prstGeom prst="rect">
            <a:avLst/>
          </a:prstGeom>
          <a:solidFill>
            <a:srgbClr val="FFFFFF">
              <a:alpha val="53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(0,6)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354" name="Straight Arrow Connector 70"/>
          <p:cNvCxnSpPr/>
          <p:nvPr/>
        </p:nvCxnSpPr>
        <p:spPr>
          <a:xfrm flipH="1" flipV="1">
            <a:off x="904680" y="2969640"/>
            <a:ext cx="10080" cy="251676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cxnSp>
        <p:nvCxnSpPr>
          <p:cNvPr id="355" name="Straight Arrow Connector 72"/>
          <p:cNvCxnSpPr/>
          <p:nvPr/>
        </p:nvCxnSpPr>
        <p:spPr>
          <a:xfrm>
            <a:off x="1368360" y="5617800"/>
            <a:ext cx="4401360" cy="3960"/>
          </a:xfrm>
          <a:prstGeom prst="straightConnector1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</p:cxnSp>
      <p:sp>
        <p:nvSpPr>
          <p:cNvPr id="356" name="TextBox 74"/>
          <p:cNvSpPr/>
          <p:nvPr/>
        </p:nvSpPr>
        <p:spPr>
          <a:xfrm>
            <a:off x="1394280" y="394488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7" name="TextBox 75"/>
          <p:cNvSpPr/>
          <p:nvPr/>
        </p:nvSpPr>
        <p:spPr>
          <a:xfrm>
            <a:off x="2885040" y="49388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58" name="Object 2"/>
          <p:cNvGraphicFramePr/>
          <p:nvPr/>
        </p:nvGraphicFramePr>
        <p:xfrm>
          <a:off x="6924600" y="1862280"/>
          <a:ext cx="1781280" cy="49032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59" name="Object 2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924600" y="1862280"/>
                    <a:ext cx="1781280" cy="49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60" name="Object 3"/>
          <p:cNvGraphicFramePr/>
          <p:nvPr/>
        </p:nvGraphicFramePr>
        <p:xfrm>
          <a:off x="6940440" y="2654280"/>
          <a:ext cx="1749600" cy="49068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361" name="Object 3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6940440" y="2654280"/>
                    <a:ext cx="1749600" cy="49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62" name="Object 4"/>
          <p:cNvGraphicFramePr/>
          <p:nvPr/>
        </p:nvGraphicFramePr>
        <p:xfrm>
          <a:off x="6924600" y="3446640"/>
          <a:ext cx="1933560" cy="550800"/>
        </p:xfrm>
        <a:graphic>
          <a:graphicData uri="http://schemas.openxmlformats.org/presentationml/2006/ole">
            <p:oleObj r:id="rId8" spid="">
              <p:embed/>
              <p:pic>
                <p:nvPicPr>
                  <p:cNvPr id="363" name="Object 4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6924600" y="3446640"/>
                    <a:ext cx="193356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64" name="Object 5"/>
          <p:cNvGraphicFramePr/>
          <p:nvPr/>
        </p:nvGraphicFramePr>
        <p:xfrm>
          <a:off x="6924600" y="4299120"/>
          <a:ext cx="1443240" cy="550800"/>
        </p:xfrm>
        <a:graphic>
          <a:graphicData uri="http://schemas.openxmlformats.org/presentationml/2006/ole">
            <p:oleObj r:id="rId10" spid="">
              <p:embed/>
              <p:pic>
                <p:nvPicPr>
                  <p:cNvPr id="365" name="Object 5"/>
                  <p:cNvPicPr/>
                  <p:nvPr/>
                </p:nvPicPr>
                <p:blipFill>
                  <a:blip r:embed="rId11"/>
                  <a:stretch/>
                </p:blipFill>
                <p:spPr>
                  <a:xfrm>
                    <a:off x="6924600" y="4299120"/>
                    <a:ext cx="1443240" cy="55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66" name="Object 6"/>
          <p:cNvGraphicFramePr/>
          <p:nvPr/>
        </p:nvGraphicFramePr>
        <p:xfrm>
          <a:off x="6940440" y="5151600"/>
          <a:ext cx="1225800" cy="428400"/>
        </p:xfrm>
        <a:graphic>
          <a:graphicData uri="http://schemas.openxmlformats.org/presentationml/2006/ole">
            <p:oleObj r:id="rId12" spid="">
              <p:embed/>
              <p:pic>
                <p:nvPicPr>
                  <p:cNvPr id="367" name="Object 6"/>
                  <p:cNvPicPr/>
                  <p:nvPr/>
                </p:nvPicPr>
                <p:blipFill>
                  <a:blip r:embed="rId13"/>
                  <a:stretch/>
                </p:blipFill>
                <p:spPr>
                  <a:xfrm>
                    <a:off x="6940440" y="5151600"/>
                    <a:ext cx="1225800" cy="42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8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Pythagoras Theorem to find the 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97" dur="indefinite" restart="never" nodeType="tmRoot">
          <p:childTnLst>
            <p:seq>
              <p:cTn id="298" dur="indefinite" nodeType="mainSeq">
                <p:childTnLst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3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08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3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18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23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28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3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4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35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0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5" dur="8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6" dur="8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7" dur="8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52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57" dur="8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8" dur="8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9" dur="8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4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9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74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79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84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07E65CF-B016-4516-98C4-EE9939F3531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1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Ch5 (page 56)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4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Theorem to find the length of a Line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5" name="Picture 6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6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7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8" name="TextBox 10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 Starter Questions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80" name="Picture 6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1" name="Rectangle 15"/>
          <p:cNvSpPr/>
          <p:nvPr/>
        </p:nvSpPr>
        <p:spPr>
          <a:xfrm>
            <a:off x="1095480" y="1274760"/>
            <a:ext cx="7353360" cy="5511960"/>
          </a:xfrm>
          <a:prstGeom prst="rect">
            <a:avLst/>
          </a:prstGeom>
          <a:solidFill>
            <a:srgbClr val="FFFFFF"/>
          </a:solidFill>
          <a:ln w="38160">
            <a:solidFill>
              <a:srgbClr val="7F7F7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2" name="Rectangle 18"/>
          <p:cNvSpPr/>
          <p:nvPr/>
        </p:nvSpPr>
        <p:spPr>
          <a:xfrm>
            <a:off x="1260360" y="633888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7A43837-3E14-4CAA-8DFC-F011A5BE2E7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3" name="Rectangle 19"/>
          <p:cNvSpPr/>
          <p:nvPr/>
        </p:nvSpPr>
        <p:spPr>
          <a:xfrm>
            <a:off x="3546360" y="633888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4" name="Picture 3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6" name="TextBox 8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87" name="Group 23"/>
          <p:cNvGrpSpPr/>
          <p:nvPr/>
        </p:nvGrpSpPr>
        <p:grpSpPr>
          <a:xfrm>
            <a:off x="1138320" y="1343160"/>
            <a:ext cx="7202520" cy="5394240"/>
            <a:chOff x="1138320" y="1343160"/>
            <a:chExt cx="7202520" cy="5394240"/>
          </a:xfrm>
        </p:grpSpPr>
        <p:pic>
          <p:nvPicPr>
            <p:cNvPr id="388" name="Picture 16"/>
            <p:cNvPicPr/>
            <p:nvPr/>
          </p:nvPicPr>
          <p:blipFill>
            <a:blip r:embed="rId3"/>
            <a:srcRect l="0" t="8908" r="0" b="76884"/>
            <a:stretch/>
          </p:blipFill>
          <p:spPr>
            <a:xfrm>
              <a:off x="1138320" y="4086720"/>
              <a:ext cx="7196040" cy="3402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89" name="Picture 17"/>
            <p:cNvPicPr/>
            <p:nvPr/>
          </p:nvPicPr>
          <p:blipFill>
            <a:blip r:embed="rId4"/>
            <a:stretch/>
          </p:blipFill>
          <p:spPr>
            <a:xfrm>
              <a:off x="1167480" y="5613120"/>
              <a:ext cx="7114320" cy="1124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90" name="Picture 15"/>
            <p:cNvPicPr/>
            <p:nvPr/>
          </p:nvPicPr>
          <p:blipFill>
            <a:blip r:embed="rId5"/>
            <a:srcRect l="0" t="33250" r="0" b="0"/>
            <a:stretch/>
          </p:blipFill>
          <p:spPr>
            <a:xfrm>
              <a:off x="1141560" y="1703520"/>
              <a:ext cx="6787440" cy="2400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91" name="Picture 15"/>
            <p:cNvPicPr/>
            <p:nvPr/>
          </p:nvPicPr>
          <p:blipFill>
            <a:blip r:embed="rId6"/>
            <a:srcRect l="0" t="5870" r="0" b="83554"/>
            <a:stretch/>
          </p:blipFill>
          <p:spPr>
            <a:xfrm>
              <a:off x="1154520" y="1343160"/>
              <a:ext cx="6787440" cy="3805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92" name="Picture 16"/>
            <p:cNvPicPr/>
            <p:nvPr/>
          </p:nvPicPr>
          <p:blipFill>
            <a:blip r:embed="rId7"/>
            <a:srcRect l="0" t="42082" r="0" b="7950"/>
            <a:stretch/>
          </p:blipFill>
          <p:spPr>
            <a:xfrm>
              <a:off x="1144800" y="4417200"/>
              <a:ext cx="7196040" cy="11980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76F6EFF-6CFA-47A4-BA05-1091D9102A8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1413000" y="501480"/>
            <a:ext cx="5751360" cy="1136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 – Life Problems</a:t>
            </a:r>
            <a:br>
              <a:rPr sz="3200"/>
            </a:b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Using Pythagoras Theorem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96" name="Picture 3" descr="scottishflag"/>
          <p:cNvPicPr/>
          <p:nvPr/>
        </p:nvPicPr>
        <p:blipFill>
          <a:blip r:embed="rId1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8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Text Box 8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Pythagoras Theorem to solve real-life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3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show how Pythagoras Theorem can be used to solve real-life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4" name="Text Box 8"/>
          <p:cNvSpPr/>
          <p:nvPr/>
        </p:nvSpPr>
        <p:spPr>
          <a:xfrm>
            <a:off x="5016600" y="402912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Show all working.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5" name="TextBox 13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85" dur="indefinite" restart="never" nodeType="tmRoot">
          <p:childTnLst>
            <p:seq>
              <p:cTn id="386" dur="indefinite" nodeType="mainSeq">
                <p:childTnLst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91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96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1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B3D5EA5-EBB3-4D4D-A640-DAB9E1D1349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8" name="Text Box 23"/>
          <p:cNvSpPr/>
          <p:nvPr/>
        </p:nvSpPr>
        <p:spPr>
          <a:xfrm>
            <a:off x="1190160" y="3467160"/>
            <a:ext cx="63522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steel rod is used to support a tree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which is in danger of falling down.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is the height of the tree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9" name="PlaceHolder 1"/>
          <p:cNvSpPr>
            <a:spLocks noGrp="1"/>
          </p:cNvSpPr>
          <p:nvPr>
            <p:ph type="title"/>
          </p:nvPr>
        </p:nvSpPr>
        <p:spPr>
          <a:xfrm>
            <a:off x="93816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Real-Life Problems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10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1" name="Rectangle 9"/>
          <p:cNvSpPr/>
          <p:nvPr/>
        </p:nvSpPr>
        <p:spPr>
          <a:xfrm>
            <a:off x="990720" y="1817280"/>
            <a:ext cx="78912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When coming across a problem involving finding a missing side in a right-angled triangle, you should consider using Pythagoras’ Theorem to calculate its length.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12" name="Object 10"/>
          <p:cNvGraphicFramePr/>
          <p:nvPr/>
        </p:nvGraphicFramePr>
        <p:xfrm>
          <a:off x="1046160" y="3975120"/>
          <a:ext cx="1800360" cy="45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3" name="Object 10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46160" y="3975120"/>
                    <a:ext cx="180036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50760">
                    <a:solidFill>
                      <a:srgbClr val="1C1C1C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14" name="Object 11"/>
          <p:cNvGraphicFramePr/>
          <p:nvPr/>
        </p:nvGraphicFramePr>
        <p:xfrm>
          <a:off x="1046160" y="4522680"/>
          <a:ext cx="185724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15" name="Object 11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46160" y="4522680"/>
                    <a:ext cx="1857240" cy="451080"/>
                  </a:xfrm>
                  <a:prstGeom prst="rect">
                    <a:avLst/>
                  </a:prstGeom>
                  <a:solidFill>
                    <a:srgbClr val="FFFFFF"/>
                  </a:solidFill>
                  <a:ln w="50760">
                    <a:solidFill>
                      <a:srgbClr val="1C1C1C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16" name="Object 13"/>
          <p:cNvGraphicFramePr/>
          <p:nvPr/>
        </p:nvGraphicFramePr>
        <p:xfrm>
          <a:off x="1046160" y="5072040"/>
          <a:ext cx="1228680" cy="43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17" name="Object 1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046160" y="5072040"/>
                    <a:ext cx="1228680" cy="434880"/>
                  </a:xfrm>
                  <a:prstGeom prst="rect">
                    <a:avLst/>
                  </a:prstGeom>
                  <a:solidFill>
                    <a:srgbClr val="FFFFFF"/>
                  </a:solidFill>
                  <a:ln w="50760">
                    <a:solidFill>
                      <a:srgbClr val="1C1C1C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18" name="Object 14"/>
          <p:cNvGraphicFramePr/>
          <p:nvPr/>
        </p:nvGraphicFramePr>
        <p:xfrm>
          <a:off x="1046160" y="5603760"/>
          <a:ext cx="2252520" cy="4906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19" name="Object 1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46160" y="5603760"/>
                    <a:ext cx="2252520" cy="490680"/>
                  </a:xfrm>
                  <a:prstGeom prst="rect">
                    <a:avLst/>
                  </a:prstGeom>
                  <a:solidFill>
                    <a:srgbClr val="FFFFFF"/>
                  </a:solidFill>
                  <a:ln w="50760">
                    <a:solidFill>
                      <a:srgbClr val="1C1C1C"/>
                    </a:solidFill>
                    <a:miter/>
                  </a:ln>
                </p:spPr>
              </p:pic>
            </p:oleObj>
          </a:graphicData>
        </a:graphic>
      </p:graphicFrame>
      <p:pic>
        <p:nvPicPr>
          <p:cNvPr id="420" name="Picture 16" descr="scottishflag"/>
          <p:cNvPicPr/>
          <p:nvPr/>
        </p:nvPicPr>
        <p:blipFill>
          <a:blip r:embed="rId9"/>
          <a:stretch/>
        </p:blipFill>
        <p:spPr>
          <a:xfrm>
            <a:off x="101520" y="7081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1" name="Text Box 17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22" name="Group 24"/>
          <p:cNvGrpSpPr/>
          <p:nvPr/>
        </p:nvGrpSpPr>
        <p:grpSpPr>
          <a:xfrm>
            <a:off x="4730760" y="4110120"/>
            <a:ext cx="4183200" cy="2249280"/>
            <a:chOff x="4730760" y="4110120"/>
            <a:chExt cx="4183200" cy="2249280"/>
          </a:xfrm>
        </p:grpSpPr>
        <p:sp>
          <p:nvSpPr>
            <p:cNvPr id="423" name="Text Box 5"/>
            <p:cNvSpPr/>
            <p:nvPr/>
          </p:nvSpPr>
          <p:spPr>
            <a:xfrm>
              <a:off x="5764320" y="4730760"/>
              <a:ext cx="852480" cy="39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17m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4" name="Text Box 6"/>
            <p:cNvSpPr/>
            <p:nvPr/>
          </p:nvSpPr>
          <p:spPr>
            <a:xfrm>
              <a:off x="6099120" y="5994360"/>
              <a:ext cx="63828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8m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5" name="Text Box 8"/>
            <p:cNvSpPr/>
            <p:nvPr/>
          </p:nvSpPr>
          <p:spPr>
            <a:xfrm>
              <a:off x="6367320" y="5014800"/>
              <a:ext cx="700200" cy="339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rod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6" name="Tree"/>
            <p:cNvSpPr/>
            <p:nvPr/>
          </p:nvSpPr>
          <p:spPr>
            <a:xfrm>
              <a:off x="6762600" y="4110120"/>
              <a:ext cx="1810080" cy="1809720"/>
            </a:xfrm>
            <a:custGeom>
              <a:avLst/>
              <a:gdLst>
                <a:gd name="textAreaLeft" fmla="*/ 63360 w 1810080"/>
                <a:gd name="textAreaRight" fmla="*/ 1765800 w 1810080"/>
                <a:gd name="textAreaTop" fmla="*/ 1881360 h 1809720"/>
                <a:gd name="textAreaBottom" fmla="*/ 2370240 h 1809720"/>
                <a:gd name="GluePoint1X" fmla="*/ 570 w 21600"/>
                <a:gd name="GluePoint1Y" fmla="*/ 0 h 21600"/>
                <a:gd name="GluePoint2X" fmla="*/ 326 w 21600"/>
                <a:gd name="GluePoint2Y" fmla="*/ 332 h 21600"/>
                <a:gd name="GluePoint3X" fmla="*/ 163 w 21600"/>
                <a:gd name="GluePoint3Y" fmla="*/ 665 h 21600"/>
                <a:gd name="GluePoint4X" fmla="*/ 0 w 21600"/>
                <a:gd name="GluePoint4Y" fmla="*/ 998 h 21600"/>
                <a:gd name="GluePoint5X" fmla="*/ 814 w 21600"/>
                <a:gd name="GluePoint5Y" fmla="*/ 332 h 21600"/>
                <a:gd name="GluePoint6X" fmla="*/ 977 w 21600"/>
                <a:gd name="GluePoint6Y" fmla="*/ 665 h 21600"/>
                <a:gd name="GluePoint7X" fmla="*/ 1140 w 21600"/>
                <a:gd name="GluePoint7Y" fmla="*/ 998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close/>
                </a:path>
              </a:pathLst>
            </a:cu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  <a:effectLst>
              <a:outerShdw dist="107932" dir="270000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7" name="Line 20"/>
            <p:cNvSpPr/>
            <p:nvPr/>
          </p:nvSpPr>
          <p:spPr>
            <a:xfrm flipV="1">
              <a:off x="5375160" y="4121280"/>
              <a:ext cx="2293920" cy="179208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8" name="Line 21"/>
            <p:cNvSpPr/>
            <p:nvPr/>
          </p:nvSpPr>
          <p:spPr>
            <a:xfrm flipH="1">
              <a:off x="4730760" y="5986440"/>
              <a:ext cx="4183200" cy="0"/>
            </a:xfrm>
            <a:prstGeom prst="line">
              <a:avLst/>
            </a:prstGeom>
            <a:ln w="127080">
              <a:solidFill>
                <a:srgbClr val="99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429" name="Picture 25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0" name="Text Box 6"/>
          <p:cNvSpPr/>
          <p:nvPr/>
        </p:nvSpPr>
        <p:spPr>
          <a:xfrm>
            <a:off x="6810480" y="6058080"/>
            <a:ext cx="365040" cy="482400"/>
          </a:xfrm>
          <a:prstGeom prst="rect">
            <a:avLst/>
          </a:prstGeom>
          <a:solidFill>
            <a:srgbClr val="FFFFFF"/>
          </a:solidFill>
          <a:ln w="50760">
            <a:solidFill>
              <a:srgbClr val="3B3B3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0000"/>
                </a:solidFill>
                <a:effectLst/>
                <a:uFillTx/>
                <a:latin typeface="MathSoftText"/>
              </a:rPr>
              <a:t>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431" name="Straight Arrow Connector 23"/>
          <p:cNvCxnSpPr/>
          <p:nvPr/>
        </p:nvCxnSpPr>
        <p:spPr>
          <a:xfrm flipV="1">
            <a:off x="8430120" y="4192200"/>
            <a:ext cx="3960" cy="1689840"/>
          </a:xfrm>
          <a:prstGeom prst="straightConnector1">
            <a:avLst/>
          </a:prstGeom>
          <a:ln w="38160">
            <a:solidFill>
              <a:srgbClr val="FFFF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432" name="Text Box 6"/>
          <p:cNvSpPr/>
          <p:nvPr/>
        </p:nvSpPr>
        <p:spPr>
          <a:xfrm>
            <a:off x="8521560" y="4648320"/>
            <a:ext cx="470160" cy="520560"/>
          </a:xfrm>
          <a:prstGeom prst="rect">
            <a:avLst/>
          </a:prstGeom>
          <a:solidFill>
            <a:srgbClr val="FFFFFF"/>
          </a:solidFill>
          <a:ln w="50760">
            <a:solidFill>
              <a:srgbClr val="3B3B3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0000"/>
                </a:solidFill>
                <a:effectLst/>
                <a:uFillTx/>
                <a:latin typeface="MathSoftText"/>
              </a:rPr>
              <a:t>a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3" name="Text Box 6"/>
          <p:cNvSpPr/>
          <p:nvPr/>
        </p:nvSpPr>
        <p:spPr>
          <a:xfrm>
            <a:off x="5343480" y="5054760"/>
            <a:ext cx="422280" cy="507960"/>
          </a:xfrm>
          <a:prstGeom prst="rect">
            <a:avLst/>
          </a:prstGeom>
          <a:solidFill>
            <a:srgbClr val="FFFFFF"/>
          </a:solidFill>
          <a:ln w="50760">
            <a:solidFill>
              <a:srgbClr val="3B3B3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0000"/>
                </a:solidFill>
                <a:effectLst/>
                <a:uFillTx/>
                <a:latin typeface="MathSoftText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4" name="TextBox 26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2" dur="indefinite" restart="never" nodeType="tmRoot">
          <p:childTnLst>
            <p:seq>
              <p:cTn id="403" dur="indefinite" nodeType="mainSeq">
                <p:childTnLst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8" dur="20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9" dur="20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4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5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6" dur="80"/>
                                        <p:tgtEl>
                                          <p:spTgt spid="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21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6" dur="8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7" dur="8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8" dur="8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3" dur="8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4" dur="8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5" dur="8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40" dur="8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1" dur="8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2" dur="8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5" dur="10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0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43384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 Starter Questions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" name="Picture 17" descr="Office Objects 0572"/>
          <p:cNvPicPr/>
          <p:nvPr/>
        </p:nvPicPr>
        <p:blipFill>
          <a:blip r:embed="rId2"/>
          <a:stretch/>
        </p:blipFill>
        <p:spPr>
          <a:xfrm>
            <a:off x="75391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TextBox 8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" name="Picture 11"/>
          <p:cNvPicPr/>
          <p:nvPr/>
        </p:nvPicPr>
        <p:blipFill>
          <a:blip r:embed="rId3"/>
          <a:stretch/>
        </p:blipFill>
        <p:spPr>
          <a:xfrm>
            <a:off x="1055520" y="1897200"/>
            <a:ext cx="7021800" cy="403200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pic>
        <p:nvPicPr>
          <p:cNvPr id="68" name="Picture 12"/>
          <p:cNvPicPr/>
          <p:nvPr/>
        </p:nvPicPr>
        <p:blipFill>
          <a:blip r:embed="rId4"/>
          <a:stretch/>
        </p:blipFill>
        <p:spPr>
          <a:xfrm>
            <a:off x="1062000" y="6037200"/>
            <a:ext cx="7871040" cy="60336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sp>
        <p:nvSpPr>
          <p:cNvPr id="69" name="Cloud 11"/>
          <p:cNvSpPr/>
          <p:nvPr/>
        </p:nvSpPr>
        <p:spPr>
          <a:xfrm>
            <a:off x="5010120" y="0"/>
            <a:ext cx="4133880" cy="1995480"/>
          </a:xfrm>
          <a:custGeom>
            <a:avLst/>
            <a:gdLst>
              <a:gd name="textAreaLeft" fmla="*/ 569520 w 4133880"/>
              <a:gd name="textAreaRight" fmla="*/ 3270240 w 4133880"/>
              <a:gd name="textAreaTop" fmla="*/ 301320 h 1995480"/>
              <a:gd name="textAreaBottom" fmla="*/ 1601640 h 1995480"/>
              <a:gd name="GluePoint1X" fmla="*/ 4130405 w 43200"/>
              <a:gd name="GluePoint1Y" fmla="*/ 997744 h 43200"/>
              <a:gd name="GluePoint2X" fmla="*/ 2066925 w 43200"/>
              <a:gd name="GluePoint2Y" fmla="*/ 1993363 h 43200"/>
              <a:gd name="GluePoint3X" fmla="*/ 12823 w 43200"/>
              <a:gd name="GluePoint3Y" fmla="*/ 997744 h 43200"/>
              <a:gd name="GluePoint4X" fmla="*/ 2066925 w 43200"/>
              <a:gd name="GluePoint4Y" fmla="*/ 11409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ALWAYS comes up in exam !!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3B9762-4770-4362-975C-D4FADF5C13B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7" name="PlaceHolder 1"/>
          <p:cNvSpPr>
            <a:spLocks noGrp="1"/>
          </p:cNvSpPr>
          <p:nvPr>
            <p:ph type="title"/>
          </p:nvPr>
        </p:nvSpPr>
        <p:spPr>
          <a:xfrm>
            <a:off x="93816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Solving Real-Life Problems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38" name="Rectangle 4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Rectangle 5"/>
          <p:cNvSpPr/>
          <p:nvPr/>
        </p:nvSpPr>
        <p:spPr>
          <a:xfrm>
            <a:off x="990720" y="1825920"/>
            <a:ext cx="78912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Example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A garden has a fence around its perimeter and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along its diagonal as shown below.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What is the length of the fence from D to C.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40" name="Object 6"/>
          <p:cNvGraphicFramePr/>
          <p:nvPr/>
        </p:nvGraphicFramePr>
        <p:xfrm>
          <a:off x="1263600" y="3627360"/>
          <a:ext cx="3400560" cy="50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1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63600" y="3627360"/>
                    <a:ext cx="3400560" cy="50652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42" name="Object 7"/>
          <p:cNvGraphicFramePr/>
          <p:nvPr/>
        </p:nvGraphicFramePr>
        <p:xfrm>
          <a:off x="1263600" y="4257720"/>
          <a:ext cx="2400480" cy="507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43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63600" y="4257720"/>
                    <a:ext cx="2400480" cy="50796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44" name="Object 8"/>
          <p:cNvGraphicFramePr/>
          <p:nvPr/>
        </p:nvGraphicFramePr>
        <p:xfrm>
          <a:off x="1263600" y="4888080"/>
          <a:ext cx="1689120" cy="488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45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263600" y="4888080"/>
                    <a:ext cx="1689120" cy="48888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446" name="Object 9"/>
          <p:cNvGraphicFramePr/>
          <p:nvPr/>
        </p:nvGraphicFramePr>
        <p:xfrm>
          <a:off x="1263600" y="5500800"/>
          <a:ext cx="2505240" cy="4633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47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263600" y="5500800"/>
                    <a:ext cx="2505240" cy="46332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448" name="Rectangle 10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9" name="Picture 11" descr="scottishflag"/>
          <p:cNvPicPr/>
          <p:nvPr/>
        </p:nvPicPr>
        <p:blipFill>
          <a:blip r:embed="rId9"/>
          <a:stretch/>
        </p:blipFill>
        <p:spPr>
          <a:xfrm>
            <a:off x="127080" y="669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0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51" name="Picture 20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2" name="Rectangle 21"/>
          <p:cNvSpPr/>
          <p:nvPr/>
        </p:nvSpPr>
        <p:spPr>
          <a:xfrm>
            <a:off x="5278320" y="3780000"/>
            <a:ext cx="3133800" cy="1792080"/>
          </a:xfrm>
          <a:prstGeom prst="rect">
            <a:avLst/>
          </a:prstGeom>
          <a:solidFill>
            <a:srgbClr val="33CC33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3" name="Line 22"/>
          <p:cNvSpPr/>
          <p:nvPr/>
        </p:nvSpPr>
        <p:spPr>
          <a:xfrm>
            <a:off x="5281560" y="3794040"/>
            <a:ext cx="3130560" cy="1778040"/>
          </a:xfrm>
          <a:prstGeom prst="line">
            <a:avLst/>
          </a:prstGeom>
          <a:ln w="5724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4" name="Text Box 23"/>
          <p:cNvSpPr/>
          <p:nvPr/>
        </p:nvSpPr>
        <p:spPr>
          <a:xfrm>
            <a:off x="4608360" y="4321080"/>
            <a:ext cx="673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5" name="Text Box 24"/>
          <p:cNvSpPr/>
          <p:nvPr/>
        </p:nvSpPr>
        <p:spPr>
          <a:xfrm>
            <a:off x="6603120" y="5622840"/>
            <a:ext cx="77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 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6" name="Text Box 23"/>
          <p:cNvSpPr/>
          <p:nvPr/>
        </p:nvSpPr>
        <p:spPr>
          <a:xfrm>
            <a:off x="6743160" y="4219560"/>
            <a:ext cx="833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13m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7" name="TextBox 20"/>
          <p:cNvSpPr/>
          <p:nvPr/>
        </p:nvSpPr>
        <p:spPr>
          <a:xfrm>
            <a:off x="4839120" y="3454560"/>
            <a:ext cx="440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TextBox 21"/>
          <p:cNvSpPr/>
          <p:nvPr/>
        </p:nvSpPr>
        <p:spPr>
          <a:xfrm>
            <a:off x="8452080" y="3454560"/>
            <a:ext cx="40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TextBox 22"/>
          <p:cNvSpPr/>
          <p:nvPr/>
        </p:nvSpPr>
        <p:spPr>
          <a:xfrm>
            <a:off x="8461800" y="5359320"/>
            <a:ext cx="39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TextBox 23"/>
          <p:cNvSpPr/>
          <p:nvPr/>
        </p:nvSpPr>
        <p:spPr>
          <a:xfrm>
            <a:off x="4842360" y="5359320"/>
            <a:ext cx="437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TextBox 23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61" dur="indefinite" restart="never" nodeType="tmRoot">
          <p:childTnLst>
            <p:seq>
              <p:cTn id="462" dur="indefinite" nodeType="mainSeq">
                <p:childTnLst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7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2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7" dur="10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82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" name="Group 33"/>
          <p:cNvGrpSpPr/>
          <p:nvPr/>
        </p:nvGrpSpPr>
        <p:grpSpPr>
          <a:xfrm>
            <a:off x="6297120" y="4994280"/>
            <a:ext cx="1329120" cy="1517760"/>
            <a:chOff x="6297120" y="4994280"/>
            <a:chExt cx="1329120" cy="1517760"/>
          </a:xfrm>
        </p:grpSpPr>
        <p:grpSp>
          <p:nvGrpSpPr>
            <p:cNvPr id="463" name="Group 29"/>
            <p:cNvGrpSpPr/>
            <p:nvPr/>
          </p:nvGrpSpPr>
          <p:grpSpPr>
            <a:xfrm>
              <a:off x="6297120" y="5075280"/>
              <a:ext cx="1329120" cy="1436760"/>
              <a:chOff x="6297120" y="5075280"/>
              <a:chExt cx="1329120" cy="1436760"/>
            </a:xfrm>
          </p:grpSpPr>
          <p:sp>
            <p:nvSpPr>
              <p:cNvPr id="464" name="Right Triangle 27"/>
              <p:cNvSpPr/>
              <p:nvPr/>
            </p:nvSpPr>
            <p:spPr>
              <a:xfrm rot="3301200">
                <a:off x="6355800" y="5406120"/>
                <a:ext cx="1211400" cy="774720"/>
              </a:xfrm>
              <a:prstGeom prst="rtTriangle">
                <a:avLst/>
              </a:prstGeom>
              <a:noFill/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5" name="Rectangle 28"/>
              <p:cNvSpPr/>
              <p:nvPr/>
            </p:nvSpPr>
            <p:spPr>
              <a:xfrm rot="3301200">
                <a:off x="6310080" y="5493600"/>
                <a:ext cx="73440" cy="68400"/>
              </a:xfrm>
              <a:prstGeom prst="rect">
                <a:avLst/>
              </a:prstGeom>
              <a:solidFill>
                <a:srgbClr val="FFFFFF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21600" rIns="90000" bIns="216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66" name="TextBox 30"/>
            <p:cNvSpPr/>
            <p:nvPr/>
          </p:nvSpPr>
          <p:spPr>
            <a:xfrm>
              <a:off x="6368400" y="4994280"/>
              <a:ext cx="268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A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67" name="TextBox 31"/>
            <p:cNvSpPr/>
            <p:nvPr/>
          </p:nvSpPr>
          <p:spPr>
            <a:xfrm>
              <a:off x="6370200" y="5938560"/>
              <a:ext cx="263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B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68" name="Group 53"/>
          <p:cNvGrpSpPr/>
          <p:nvPr/>
        </p:nvGrpSpPr>
        <p:grpSpPr>
          <a:xfrm>
            <a:off x="468720" y="681120"/>
            <a:ext cx="3711600" cy="1327680"/>
            <a:chOff x="468720" y="681120"/>
            <a:chExt cx="3711600" cy="1327680"/>
          </a:xfrm>
        </p:grpSpPr>
        <p:pic>
          <p:nvPicPr>
            <p:cNvPr id="469" name="Group 18"/>
            <p:cNvPicPr/>
            <p:nvPr/>
          </p:nvPicPr>
          <p:blipFill>
            <a:blip r:embed="rId1"/>
            <a:stretch/>
          </p:blipFill>
          <p:spPr>
            <a:xfrm>
              <a:off x="670320" y="902160"/>
              <a:ext cx="3280320" cy="859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0" name="TextBox 34"/>
            <p:cNvSpPr/>
            <p:nvPr/>
          </p:nvSpPr>
          <p:spPr>
            <a:xfrm>
              <a:off x="468720" y="1762200"/>
              <a:ext cx="2570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C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1" name="TextBox 35"/>
            <p:cNvSpPr/>
            <p:nvPr/>
          </p:nvSpPr>
          <p:spPr>
            <a:xfrm>
              <a:off x="1679040" y="1762200"/>
              <a:ext cx="272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D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2" name="TextBox 36"/>
            <p:cNvSpPr/>
            <p:nvPr/>
          </p:nvSpPr>
          <p:spPr>
            <a:xfrm>
              <a:off x="2698200" y="1762200"/>
              <a:ext cx="259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E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3" name="TextBox 37"/>
            <p:cNvSpPr/>
            <p:nvPr/>
          </p:nvSpPr>
          <p:spPr>
            <a:xfrm>
              <a:off x="3922920" y="1762200"/>
              <a:ext cx="257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F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4" name="TextBox 38"/>
            <p:cNvSpPr/>
            <p:nvPr/>
          </p:nvSpPr>
          <p:spPr>
            <a:xfrm>
              <a:off x="1678680" y="681120"/>
              <a:ext cx="266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G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5" name="TextBox 39"/>
            <p:cNvSpPr/>
            <p:nvPr/>
          </p:nvSpPr>
          <p:spPr>
            <a:xfrm>
              <a:off x="2674080" y="681120"/>
              <a:ext cx="277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H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76" name="Group 52"/>
          <p:cNvGrpSpPr/>
          <p:nvPr/>
        </p:nvGrpSpPr>
        <p:grpSpPr>
          <a:xfrm>
            <a:off x="1811880" y="2290320"/>
            <a:ext cx="2693880" cy="1018080"/>
            <a:chOff x="1811880" y="2290320"/>
            <a:chExt cx="2693880" cy="1018080"/>
          </a:xfrm>
        </p:grpSpPr>
        <p:sp>
          <p:nvSpPr>
            <p:cNvPr id="477" name="Freeform 16"/>
            <p:cNvSpPr/>
            <p:nvPr/>
          </p:nvSpPr>
          <p:spPr>
            <a:xfrm rot="10800000">
              <a:off x="2064960" y="2460240"/>
              <a:ext cx="2157840" cy="719280"/>
            </a:xfrm>
            <a:custGeom>
              <a:avLst/>
              <a:gdLst>
                <a:gd name="GluePoint1X" fmla="*/ 2157412 w 2157412"/>
                <a:gd name="GluePoint1Y" fmla="*/ 0 h 719137"/>
                <a:gd name="GluePoint2X" fmla="*/ 723900 w 2157412"/>
                <a:gd name="GluePoint2Y" fmla="*/ 0 h 719137"/>
                <a:gd name="GluePoint3X" fmla="*/ 0 w 2157412"/>
                <a:gd name="GluePoint3Y" fmla="*/ 719137 h 719137"/>
                <a:gd name="GluePoint4X" fmla="*/ 2157412 w 2157412"/>
                <a:gd name="GluePoint4Y" fmla="*/ 719137 h 719137"/>
                <a:gd name="GluePoint5X" fmla="*/ 2157412 w 2157412"/>
                <a:gd name="GluePoint5Y" fmla="*/ 0 h 71913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l" t="t" r="r" b="b"/>
              <a:pathLst>
                <a:path w="2157412" h="719137">
                  <a:moveTo>
                    <a:pt x="2157412" y="0"/>
                  </a:moveTo>
                  <a:lnTo>
                    <a:pt x="723900" y="0"/>
                  </a:lnTo>
                  <a:lnTo>
                    <a:pt x="0" y="719137"/>
                  </a:lnTo>
                  <a:lnTo>
                    <a:pt x="2157412" y="719137"/>
                  </a:lnTo>
                  <a:cubicBezTo>
                    <a:pt x="2155825" y="479425"/>
                    <a:pt x="2154237" y="239712"/>
                    <a:pt x="2157412" y="0"/>
                  </a:cubicBezTo>
                  <a:close/>
                </a:path>
              </a:pathLst>
            </a:custGeom>
            <a:noFill/>
            <a:ln w="255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8" name="TextBox 40"/>
            <p:cNvSpPr/>
            <p:nvPr/>
          </p:nvSpPr>
          <p:spPr>
            <a:xfrm>
              <a:off x="4255920" y="2290320"/>
              <a:ext cx="249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I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9" name="TextBox 41"/>
            <p:cNvSpPr/>
            <p:nvPr/>
          </p:nvSpPr>
          <p:spPr>
            <a:xfrm>
              <a:off x="1811880" y="2290320"/>
              <a:ext cx="264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J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80" name="TextBox 42"/>
            <p:cNvSpPr/>
            <p:nvPr/>
          </p:nvSpPr>
          <p:spPr>
            <a:xfrm>
              <a:off x="1818720" y="3061800"/>
              <a:ext cx="258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K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81" name="TextBox 43"/>
            <p:cNvSpPr/>
            <p:nvPr/>
          </p:nvSpPr>
          <p:spPr>
            <a:xfrm>
              <a:off x="3512520" y="3061800"/>
              <a:ext cx="250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L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82" name="Group 46"/>
          <p:cNvGrpSpPr/>
          <p:nvPr/>
        </p:nvGrpSpPr>
        <p:grpSpPr>
          <a:xfrm>
            <a:off x="6838920" y="2566800"/>
            <a:ext cx="1938600" cy="1938600"/>
            <a:chOff x="6838920" y="2566800"/>
            <a:chExt cx="1938600" cy="1938600"/>
          </a:xfrm>
        </p:grpSpPr>
        <p:grpSp>
          <p:nvGrpSpPr>
            <p:cNvPr id="483" name="Group 26"/>
            <p:cNvGrpSpPr/>
            <p:nvPr/>
          </p:nvGrpSpPr>
          <p:grpSpPr>
            <a:xfrm>
              <a:off x="6838920" y="2566800"/>
              <a:ext cx="1938600" cy="1938600"/>
              <a:chOff x="6838920" y="2566800"/>
              <a:chExt cx="1938600" cy="1938600"/>
            </a:xfrm>
          </p:grpSpPr>
          <p:sp>
            <p:nvSpPr>
              <p:cNvPr id="484" name="Oval 17"/>
              <p:cNvSpPr/>
              <p:nvPr/>
            </p:nvSpPr>
            <p:spPr>
              <a:xfrm>
                <a:off x="7057800" y="2843280"/>
                <a:ext cx="1414440" cy="1414440"/>
              </a:xfrm>
              <a:prstGeom prst="ellipse">
                <a:avLst/>
              </a:prstGeom>
              <a:noFill/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cxnSp>
            <p:nvCxnSpPr>
              <p:cNvPr id="485" name="Straight Arrow Connector 20"/>
              <p:cNvCxnSpPr/>
              <p:nvPr/>
            </p:nvCxnSpPr>
            <p:spPr>
              <a:xfrm flipV="1">
                <a:off x="7767360" y="2566800"/>
                <a:ext cx="5400" cy="1938960"/>
              </a:xfrm>
              <a:prstGeom prst="straightConnector1">
                <a:avLst/>
              </a:prstGeom>
              <a:ln w="9360">
                <a:solidFill>
                  <a:srgbClr val="000000"/>
                </a:solidFill>
                <a:miter/>
                <a:tailEnd len="med" type="arrow" w="med"/>
              </a:ln>
            </p:spPr>
          </p:cxnSp>
          <p:cxnSp>
            <p:nvCxnSpPr>
              <p:cNvPr id="486" name="Straight Arrow Connector 21"/>
              <p:cNvCxnSpPr/>
              <p:nvPr/>
            </p:nvCxnSpPr>
            <p:spPr>
              <a:xfrm>
                <a:off x="6838920" y="3551760"/>
                <a:ext cx="1938960" cy="5400"/>
              </a:xfrm>
              <a:prstGeom prst="straightConnector1">
                <a:avLst/>
              </a:prstGeom>
              <a:ln w="9360">
                <a:solidFill>
                  <a:srgbClr val="000000"/>
                </a:solidFill>
                <a:miter/>
                <a:tailEnd len="med" type="arrow" w="med"/>
              </a:ln>
            </p:spPr>
          </p:cxnSp>
          <p:sp>
            <p:nvSpPr>
              <p:cNvPr id="487" name="Straight Connector 24"/>
              <p:cNvSpPr/>
              <p:nvPr/>
            </p:nvSpPr>
            <p:spPr>
              <a:xfrm flipV="1">
                <a:off x="7767720" y="3048480"/>
                <a:ext cx="473400" cy="503640"/>
              </a:xfrm>
              <a:prstGeom prst="line">
                <a:avLst/>
              </a:prstGeom>
              <a:ln w="2844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8" name="Oval 22"/>
              <p:cNvSpPr/>
              <p:nvPr/>
            </p:nvSpPr>
            <p:spPr>
              <a:xfrm>
                <a:off x="8234280" y="3009960"/>
                <a:ext cx="45720" cy="45720"/>
              </a:xfrm>
              <a:prstGeom prst="ellipse">
                <a:avLst/>
              </a:prstGeom>
              <a:solidFill>
                <a:srgbClr val="FF00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14040" rIns="90000" bIns="-1404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9" name="TextBox 25"/>
              <p:cNvSpPr/>
              <p:nvPr/>
            </p:nvSpPr>
            <p:spPr>
              <a:xfrm>
                <a:off x="8238240" y="2876760"/>
                <a:ext cx="51480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P(x,y)</a:t>
                </a:r>
                <a:endParaRPr lang="en-US" sz="1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490" name="TextBox 44"/>
            <p:cNvSpPr/>
            <p:nvPr/>
          </p:nvSpPr>
          <p:spPr>
            <a:xfrm>
              <a:off x="7555680" y="3438720"/>
              <a:ext cx="3013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o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1" name="TextBox 45"/>
            <p:cNvSpPr/>
            <p:nvPr/>
          </p:nvSpPr>
          <p:spPr>
            <a:xfrm>
              <a:off x="7793640" y="3009960"/>
              <a:ext cx="2905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r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92" name="Group 51"/>
          <p:cNvGrpSpPr/>
          <p:nvPr/>
        </p:nvGrpSpPr>
        <p:grpSpPr>
          <a:xfrm>
            <a:off x="6668640" y="176040"/>
            <a:ext cx="2274120" cy="2180160"/>
            <a:chOff x="6668640" y="176040"/>
            <a:chExt cx="2274120" cy="2180160"/>
          </a:xfrm>
        </p:grpSpPr>
        <p:pic>
          <p:nvPicPr>
            <p:cNvPr id="493" name="Group 11"/>
            <p:cNvPicPr/>
            <p:nvPr/>
          </p:nvPicPr>
          <p:blipFill>
            <a:blip r:embed="rId2"/>
            <a:stretch/>
          </p:blipFill>
          <p:spPr>
            <a:xfrm>
              <a:off x="6900480" y="353160"/>
              <a:ext cx="1767960" cy="1914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4" name="TextBox 47"/>
            <p:cNvSpPr/>
            <p:nvPr/>
          </p:nvSpPr>
          <p:spPr>
            <a:xfrm>
              <a:off x="6668640" y="2109600"/>
              <a:ext cx="2923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M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5" name="TextBox 48"/>
            <p:cNvSpPr/>
            <p:nvPr/>
          </p:nvSpPr>
          <p:spPr>
            <a:xfrm>
              <a:off x="6679800" y="176040"/>
              <a:ext cx="2815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N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6" name="TextBox 49"/>
            <p:cNvSpPr/>
            <p:nvPr/>
          </p:nvSpPr>
          <p:spPr>
            <a:xfrm>
              <a:off x="8660880" y="1452600"/>
              <a:ext cx="281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O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7" name="TextBox 50"/>
            <p:cNvSpPr/>
            <p:nvPr/>
          </p:nvSpPr>
          <p:spPr>
            <a:xfrm>
              <a:off x="8660880" y="2109600"/>
              <a:ext cx="246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P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98" name="Group 66"/>
          <p:cNvGrpSpPr/>
          <p:nvPr/>
        </p:nvGrpSpPr>
        <p:grpSpPr>
          <a:xfrm>
            <a:off x="2469600" y="4038480"/>
            <a:ext cx="1851120" cy="1827720"/>
            <a:chOff x="2469600" y="4038480"/>
            <a:chExt cx="1851120" cy="1827720"/>
          </a:xfrm>
        </p:grpSpPr>
        <p:sp>
          <p:nvSpPr>
            <p:cNvPr id="499" name="Isosceles Triangle 54"/>
            <p:cNvSpPr/>
            <p:nvPr/>
          </p:nvSpPr>
          <p:spPr>
            <a:xfrm rot="10800000">
              <a:off x="2714760" y="4238280"/>
              <a:ext cx="1391040" cy="1333440"/>
            </a:xfrm>
            <a:prstGeom prst="triangle">
              <a:avLst>
                <a:gd name="adj" fmla="val 50000"/>
              </a:avLst>
            </a:prstGeom>
            <a:noFill/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0" name="TextBox 55"/>
            <p:cNvSpPr/>
            <p:nvPr/>
          </p:nvSpPr>
          <p:spPr>
            <a:xfrm>
              <a:off x="2469600" y="4038480"/>
              <a:ext cx="2916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Q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1" name="TextBox 56"/>
            <p:cNvSpPr/>
            <p:nvPr/>
          </p:nvSpPr>
          <p:spPr>
            <a:xfrm>
              <a:off x="4060440" y="4038480"/>
              <a:ext cx="260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R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2" name="TextBox 57"/>
            <p:cNvSpPr/>
            <p:nvPr/>
          </p:nvSpPr>
          <p:spPr>
            <a:xfrm>
              <a:off x="3288600" y="5619600"/>
              <a:ext cx="268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S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3" name="Straight Connector 59"/>
            <p:cNvSpPr/>
            <p:nvPr/>
          </p:nvSpPr>
          <p:spPr>
            <a:xfrm flipV="1">
              <a:off x="3410280" y="4238280"/>
              <a:ext cx="0" cy="1333440"/>
            </a:xfrm>
            <a:prstGeom prst="line">
              <a:avLst/>
            </a:prstGeom>
            <a:ln w="1908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4" name="TextBox 60"/>
            <p:cNvSpPr/>
            <p:nvPr/>
          </p:nvSpPr>
          <p:spPr>
            <a:xfrm>
              <a:off x="3355200" y="4638600"/>
              <a:ext cx="2667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05" name="Group 67"/>
          <p:cNvGrpSpPr/>
          <p:nvPr/>
        </p:nvGrpSpPr>
        <p:grpSpPr>
          <a:xfrm>
            <a:off x="202680" y="4295880"/>
            <a:ext cx="2077920" cy="1265760"/>
            <a:chOff x="202680" y="4295880"/>
            <a:chExt cx="2077920" cy="1265760"/>
          </a:xfrm>
        </p:grpSpPr>
        <p:sp>
          <p:nvSpPr>
            <p:cNvPr id="506" name="Rectangle 61"/>
            <p:cNvSpPr/>
            <p:nvPr/>
          </p:nvSpPr>
          <p:spPr>
            <a:xfrm>
              <a:off x="361800" y="4514760"/>
              <a:ext cx="1762200" cy="8190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7" name="TextBox 62"/>
            <p:cNvSpPr/>
            <p:nvPr/>
          </p:nvSpPr>
          <p:spPr>
            <a:xfrm>
              <a:off x="202680" y="4295880"/>
              <a:ext cx="2739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U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8" name="TextBox 63"/>
            <p:cNvSpPr/>
            <p:nvPr/>
          </p:nvSpPr>
          <p:spPr>
            <a:xfrm>
              <a:off x="2017440" y="4295880"/>
              <a:ext cx="2628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V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09" name="TextBox 64"/>
            <p:cNvSpPr/>
            <p:nvPr/>
          </p:nvSpPr>
          <p:spPr>
            <a:xfrm>
              <a:off x="202680" y="5315040"/>
              <a:ext cx="3121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W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10" name="TextBox 65"/>
            <p:cNvSpPr/>
            <p:nvPr/>
          </p:nvSpPr>
          <p:spPr>
            <a:xfrm>
              <a:off x="2012040" y="5315040"/>
              <a:ext cx="2685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Z</a:t>
              </a:r>
              <a:endParaRPr lang="en-US" sz="1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11" name="Group 68"/>
          <p:cNvGrpSpPr/>
          <p:nvPr/>
        </p:nvGrpSpPr>
        <p:grpSpPr>
          <a:xfrm>
            <a:off x="5090040" y="3049920"/>
            <a:ext cx="1546920" cy="783000"/>
            <a:chOff x="5090040" y="3049920"/>
            <a:chExt cx="1546920" cy="783000"/>
          </a:xfrm>
        </p:grpSpPr>
        <p:grpSp>
          <p:nvGrpSpPr>
            <p:cNvPr id="512" name="Group 29"/>
            <p:cNvGrpSpPr/>
            <p:nvPr/>
          </p:nvGrpSpPr>
          <p:grpSpPr>
            <a:xfrm>
              <a:off x="5090040" y="3049920"/>
              <a:ext cx="1216440" cy="783000"/>
              <a:chOff x="5090040" y="3049920"/>
              <a:chExt cx="1216440" cy="783000"/>
            </a:xfrm>
          </p:grpSpPr>
          <p:sp>
            <p:nvSpPr>
              <p:cNvPr id="513" name="Right Triangle 72"/>
              <p:cNvSpPr/>
              <p:nvPr/>
            </p:nvSpPr>
            <p:spPr>
              <a:xfrm rot="10777800">
                <a:off x="5092560" y="3053520"/>
                <a:ext cx="1211400" cy="775080"/>
              </a:xfrm>
              <a:prstGeom prst="rtTriangle">
                <a:avLst/>
              </a:prstGeom>
              <a:noFill/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4" name="Rectangle 73"/>
              <p:cNvSpPr/>
              <p:nvPr/>
            </p:nvSpPr>
            <p:spPr>
              <a:xfrm rot="10777800">
                <a:off x="6229080" y="3051720"/>
                <a:ext cx="73440" cy="68400"/>
              </a:xfrm>
              <a:prstGeom prst="rect">
                <a:avLst/>
              </a:prstGeom>
              <a:solidFill>
                <a:srgbClr val="FFFFFF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21600" rIns="90000" bIns="216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515" name="TextBox 70"/>
            <p:cNvSpPr/>
            <p:nvPr/>
          </p:nvSpPr>
          <p:spPr>
            <a:xfrm>
              <a:off x="6368040" y="3300480"/>
              <a:ext cx="268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A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16" name="TextBox 71"/>
            <p:cNvSpPr/>
            <p:nvPr/>
          </p:nvSpPr>
          <p:spPr>
            <a:xfrm>
              <a:off x="5441760" y="3449160"/>
              <a:ext cx="262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0" u="none" strike="noStrike">
                  <a:solidFill>
                    <a:srgbClr val="000000"/>
                  </a:solidFill>
                  <a:effectLst/>
                  <a:uFillTx/>
                  <a:latin typeface="Calibri"/>
                </a:rPr>
                <a:t>C</a:t>
              </a:r>
              <a:endParaRPr lang="en-US" sz="1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2F992D-9431-4E02-A386-99FA2D3CE4B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Ch5 (page 58)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0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2" name="Rectangle 5"/>
          <p:cNvSpPr/>
          <p:nvPr/>
        </p:nvSpPr>
        <p:spPr>
          <a:xfrm>
            <a:off x="1908000" y="209520"/>
            <a:ext cx="525636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Mixed Examples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3" name="Picture 6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Picture 7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5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6" name="TextBox 10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AAFF270-E22E-4F1D-B6F6-0E4EC69E948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730520" y="552240"/>
            <a:ext cx="5751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the smaller side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" name="Text Box 8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Use Pythagoras Theorem to find the length of smaller side.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9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show how Pythagoras Theorem can be used to find the length of the smaller side.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" name="Text Box 8"/>
          <p:cNvSpPr/>
          <p:nvPr/>
        </p:nvSpPr>
        <p:spPr>
          <a:xfrm>
            <a:off x="5016600" y="402912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Show all working.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" name="TextBox 13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C6F8FA4-E2BD-4D08-B235-1371A69E325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Pythagoras Revisited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TextBox 13"/>
          <p:cNvSpPr/>
          <p:nvPr/>
        </p:nvSpPr>
        <p:spPr>
          <a:xfrm>
            <a:off x="2097000" y="1803240"/>
            <a:ext cx="5761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key points when dealing with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right-angled triangles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" name="TextBox 14"/>
          <p:cNvSpPr/>
          <p:nvPr/>
        </p:nvSpPr>
        <p:spPr>
          <a:xfrm>
            <a:off x="1141200" y="2921040"/>
            <a:ext cx="7374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longest side in a right-angled triangle is called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HYPOTENUSE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" name="TextBox 15"/>
          <p:cNvSpPr/>
          <p:nvPr/>
        </p:nvSpPr>
        <p:spPr>
          <a:xfrm>
            <a:off x="875520" y="3936960"/>
            <a:ext cx="8152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HYPOTENUSE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is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ALWAYS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opposite the right angle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2" name="Group 21"/>
          <p:cNvGrpSpPr/>
          <p:nvPr/>
        </p:nvGrpSpPr>
        <p:grpSpPr>
          <a:xfrm>
            <a:off x="955800" y="4737240"/>
            <a:ext cx="2054160" cy="1537200"/>
            <a:chOff x="955800" y="4737240"/>
            <a:chExt cx="2054160" cy="1537200"/>
          </a:xfrm>
        </p:grpSpPr>
        <p:sp>
          <p:nvSpPr>
            <p:cNvPr id="93" name="Right Triangle 16"/>
            <p:cNvSpPr/>
            <p:nvPr/>
          </p:nvSpPr>
          <p:spPr>
            <a:xfrm>
              <a:off x="1447920" y="4737240"/>
              <a:ext cx="1562040" cy="1028520"/>
            </a:xfrm>
            <a:prstGeom prst="rtTriangle">
              <a:avLst/>
            </a:prstGeom>
            <a:solidFill>
              <a:srgbClr val="66CCFF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4" name="TextBox 17"/>
            <p:cNvSpPr/>
            <p:nvPr/>
          </p:nvSpPr>
          <p:spPr>
            <a:xfrm>
              <a:off x="1882800" y="5753520"/>
              <a:ext cx="3625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5" name="TextBox 18"/>
            <p:cNvSpPr/>
            <p:nvPr/>
          </p:nvSpPr>
          <p:spPr>
            <a:xfrm>
              <a:off x="955800" y="5016600"/>
              <a:ext cx="3913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6" name="TextBox 19"/>
            <p:cNvSpPr/>
            <p:nvPr/>
          </p:nvSpPr>
          <p:spPr>
            <a:xfrm>
              <a:off x="2352600" y="4813200"/>
              <a:ext cx="363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c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7" name="Rectangle 20"/>
            <p:cNvSpPr/>
            <p:nvPr/>
          </p:nvSpPr>
          <p:spPr>
            <a:xfrm>
              <a:off x="1460520" y="5499000"/>
              <a:ext cx="241200" cy="241200"/>
            </a:xfrm>
            <a:prstGeom prst="rect">
              <a:avLst/>
            </a:prstGeom>
            <a:solidFill>
              <a:srgbClr val="FF0000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98" name="TextBox 22"/>
          <p:cNvSpPr/>
          <p:nvPr/>
        </p:nvSpPr>
        <p:spPr>
          <a:xfrm>
            <a:off x="2724480" y="4508640"/>
            <a:ext cx="1864440" cy="520920"/>
          </a:xfrm>
          <a:prstGeom prst="rect">
            <a:avLst/>
          </a:prstGeom>
          <a:solidFill>
            <a:srgbClr val="3B3B3B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a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b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9" name="Group 23"/>
          <p:cNvGrpSpPr/>
          <p:nvPr/>
        </p:nvGrpSpPr>
        <p:grpSpPr>
          <a:xfrm>
            <a:off x="6497280" y="4965840"/>
            <a:ext cx="2213280" cy="1829520"/>
            <a:chOff x="6497280" y="4965840"/>
            <a:chExt cx="2213280" cy="1829520"/>
          </a:xfrm>
        </p:grpSpPr>
        <p:sp>
          <p:nvSpPr>
            <p:cNvPr id="100" name="Right Triangle 24"/>
            <p:cNvSpPr/>
            <p:nvPr/>
          </p:nvSpPr>
          <p:spPr>
            <a:xfrm>
              <a:off x="6938640" y="5295960"/>
              <a:ext cx="1562400" cy="1028520"/>
            </a:xfrm>
            <a:prstGeom prst="rtTriangle">
              <a:avLst/>
            </a:prstGeom>
            <a:solidFill>
              <a:srgbClr val="66CCFF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1" name="TextBox 25"/>
            <p:cNvSpPr/>
            <p:nvPr/>
          </p:nvSpPr>
          <p:spPr>
            <a:xfrm>
              <a:off x="6535440" y="6274440"/>
              <a:ext cx="3654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2" name="TextBox 26"/>
            <p:cNvSpPr/>
            <p:nvPr/>
          </p:nvSpPr>
          <p:spPr>
            <a:xfrm>
              <a:off x="6497280" y="4965840"/>
              <a:ext cx="3902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x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3" name="TextBox 27"/>
            <p:cNvSpPr/>
            <p:nvPr/>
          </p:nvSpPr>
          <p:spPr>
            <a:xfrm>
              <a:off x="8338680" y="6261480"/>
              <a:ext cx="3718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z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04" name="Rectangle 28"/>
            <p:cNvSpPr/>
            <p:nvPr/>
          </p:nvSpPr>
          <p:spPr>
            <a:xfrm>
              <a:off x="6951600" y="6057720"/>
              <a:ext cx="241200" cy="241200"/>
            </a:xfrm>
            <a:prstGeom prst="rect">
              <a:avLst/>
            </a:prstGeom>
            <a:solidFill>
              <a:srgbClr val="FF0000"/>
            </a:solidFill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5" name="TextBox 29"/>
          <p:cNvSpPr/>
          <p:nvPr/>
        </p:nvSpPr>
        <p:spPr>
          <a:xfrm>
            <a:off x="5630760" y="4483080"/>
            <a:ext cx="3373560" cy="520920"/>
          </a:xfrm>
          <a:prstGeom prst="rect">
            <a:avLst/>
          </a:prstGeom>
          <a:solidFill>
            <a:srgbClr val="3B3B3B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(xz)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(xy)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(yz)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TextBox 25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371A63E-AD77-4DED-92FB-71392B891805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39280" y="506520"/>
            <a:ext cx="6986520" cy="69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Calculating the Hypotenuse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0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" name="AutoShape 5"/>
          <p:cNvSpPr/>
          <p:nvPr/>
        </p:nvSpPr>
        <p:spPr>
          <a:xfrm rot="16200000">
            <a:off x="5875200" y="2475720"/>
            <a:ext cx="1500120" cy="2818080"/>
          </a:xfrm>
          <a:prstGeom prst="rtTriangl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" name="Text Box 6"/>
          <p:cNvSpPr/>
          <p:nvPr/>
        </p:nvSpPr>
        <p:spPr>
          <a:xfrm>
            <a:off x="8048520" y="3676680"/>
            <a:ext cx="500040" cy="390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" name="Text Box 7"/>
          <p:cNvSpPr/>
          <p:nvPr/>
        </p:nvSpPr>
        <p:spPr>
          <a:xfrm>
            <a:off x="6440400" y="4665600"/>
            <a:ext cx="1015920" cy="292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Rectangle 8"/>
          <p:cNvSpPr/>
          <p:nvPr/>
        </p:nvSpPr>
        <p:spPr>
          <a:xfrm>
            <a:off x="7923240" y="4538520"/>
            <a:ext cx="111240" cy="9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" name="Text Box 9"/>
          <p:cNvSpPr/>
          <p:nvPr/>
        </p:nvSpPr>
        <p:spPr>
          <a:xfrm>
            <a:off x="6184800" y="3476520"/>
            <a:ext cx="395280" cy="33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" name="Rectangle 12"/>
          <p:cNvSpPr/>
          <p:nvPr/>
        </p:nvSpPr>
        <p:spPr>
          <a:xfrm>
            <a:off x="625320" y="2000160"/>
            <a:ext cx="8256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Calculate the longest length of the right-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angled triangle below.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17" name="Object 13"/>
          <p:cNvGraphicFramePr/>
          <p:nvPr/>
        </p:nvGraphicFramePr>
        <p:xfrm>
          <a:off x="1533600" y="3573360"/>
          <a:ext cx="1685880" cy="4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8" name="Object 1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3600" y="3573360"/>
                    <a:ext cx="168588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9" name="Object 14"/>
          <p:cNvGraphicFramePr/>
          <p:nvPr/>
        </p:nvGraphicFramePr>
        <p:xfrm>
          <a:off x="1533600" y="4116240"/>
          <a:ext cx="182880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0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33600" y="4116240"/>
                    <a:ext cx="182880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21" name="Group 15"/>
          <p:cNvGrpSpPr/>
          <p:nvPr/>
        </p:nvGrpSpPr>
        <p:grpSpPr>
          <a:xfrm>
            <a:off x="1297080" y="4660920"/>
            <a:ext cx="2734920" cy="1080720"/>
            <a:chOff x="1297080" y="4660920"/>
            <a:chExt cx="2734920" cy="1080720"/>
          </a:xfrm>
        </p:grpSpPr>
        <p:graphicFrame>
          <p:nvGraphicFramePr>
            <p:cNvPr id="122" name="Object 16"/>
            <p:cNvGraphicFramePr/>
            <p:nvPr/>
          </p:nvGraphicFramePr>
          <p:xfrm>
            <a:off x="1489680" y="4660920"/>
            <a:ext cx="1203120" cy="43416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123" name="Object 16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1489680" y="4660920"/>
                      <a:ext cx="1203120" cy="4341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24" name="Object 17"/>
            <p:cNvGraphicFramePr/>
            <p:nvPr/>
          </p:nvGraphicFramePr>
          <p:xfrm>
            <a:off x="1297080" y="5251320"/>
            <a:ext cx="2734920" cy="49032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125" name="Object 17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1297080" y="5251320"/>
                      <a:ext cx="2734920" cy="4903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26" name="Rectangle 18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7" name="Picture 20" descr="scottishflag"/>
          <p:cNvPicPr/>
          <p:nvPr/>
        </p:nvPicPr>
        <p:blipFill>
          <a:blip r:embed="rId9"/>
          <a:stretch/>
        </p:blipFill>
        <p:spPr>
          <a:xfrm>
            <a:off x="16524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" name="Text Box 2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Rectangle 22"/>
          <p:cNvSpPr/>
          <p:nvPr/>
        </p:nvSpPr>
        <p:spPr>
          <a:xfrm>
            <a:off x="1285200" y="1366920"/>
            <a:ext cx="158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Example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0" name="Picture 23" descr="Office Objects 0572"/>
          <p:cNvPicPr/>
          <p:nvPr/>
        </p:nvPicPr>
        <p:blipFill>
          <a:blip r:embed="rId10"/>
          <a:stretch/>
        </p:blipFill>
        <p:spPr>
          <a:xfrm>
            <a:off x="760248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3" dur="indefinite" restart="never" nodeType="tmRoot">
          <p:childTnLst>
            <p:seq>
              <p:cTn id="64" dur="indefinite" nodeType="mainSeq">
                <p:childTnLst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Date Placeholder 1"/>
          <p:cNvSpPr/>
          <p:nvPr/>
        </p:nvSpPr>
        <p:spPr>
          <a:xfrm>
            <a:off x="457200" y="6356520"/>
            <a:ext cx="2133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2A2F1D-A9FE-4249-B3A3-1224F3594F42}" type="datetime5"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" name="Footer Placeholder 2"/>
          <p:cNvSpPr/>
          <p:nvPr/>
        </p:nvSpPr>
        <p:spPr>
          <a:xfrm>
            <a:off x="3124080" y="6356520"/>
            <a:ext cx="2895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898989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026720" y="506520"/>
            <a:ext cx="6986520" cy="691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Calculating the Hypotenuse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4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Text Box 4"/>
          <p:cNvSpPr/>
          <p:nvPr/>
        </p:nvSpPr>
        <p:spPr>
          <a:xfrm>
            <a:off x="7524720" y="3760920"/>
            <a:ext cx="1619280" cy="29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Aeroplane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AutoShape 5"/>
          <p:cNvSpPr/>
          <p:nvPr/>
        </p:nvSpPr>
        <p:spPr>
          <a:xfrm rot="16200000">
            <a:off x="5326200" y="3147840"/>
            <a:ext cx="1500120" cy="2817720"/>
          </a:xfrm>
          <a:prstGeom prst="rtTriangl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Text Box 6"/>
          <p:cNvSpPr/>
          <p:nvPr/>
        </p:nvSpPr>
        <p:spPr>
          <a:xfrm>
            <a:off x="7524720" y="4444920"/>
            <a:ext cx="927000" cy="330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b =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" name="Text Box 7"/>
          <p:cNvSpPr/>
          <p:nvPr/>
        </p:nvSpPr>
        <p:spPr>
          <a:xfrm>
            <a:off x="5891040" y="5337000"/>
            <a:ext cx="1181160" cy="292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a =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" name="Rectangle 8"/>
          <p:cNvSpPr/>
          <p:nvPr/>
        </p:nvSpPr>
        <p:spPr>
          <a:xfrm>
            <a:off x="7373880" y="5210280"/>
            <a:ext cx="111240" cy="9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" name="Text Box 9"/>
          <p:cNvSpPr/>
          <p:nvPr/>
        </p:nvSpPr>
        <p:spPr>
          <a:xfrm>
            <a:off x="5635800" y="4148280"/>
            <a:ext cx="395280" cy="33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" name="Text Box 10"/>
          <p:cNvSpPr/>
          <p:nvPr/>
        </p:nvSpPr>
        <p:spPr>
          <a:xfrm>
            <a:off x="7027920" y="5381640"/>
            <a:ext cx="1887480" cy="291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Lennoxtown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2" name="Text Box 11"/>
          <p:cNvSpPr/>
          <p:nvPr/>
        </p:nvSpPr>
        <p:spPr>
          <a:xfrm>
            <a:off x="4354560" y="5346720"/>
            <a:ext cx="1295280" cy="254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Airport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" name="Rectangle 12"/>
          <p:cNvSpPr/>
          <p:nvPr/>
        </p:nvSpPr>
        <p:spPr>
          <a:xfrm>
            <a:off x="539640" y="2060640"/>
            <a:ext cx="676908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Q1.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 aeroplane is preparing to land at Glasgow Airport.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It is over Lennoxtown at present which is 15km from 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the airport. It is at a height of 8km.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How far away is the plane from the airport?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44" name="Object 13"/>
          <p:cNvGraphicFramePr/>
          <p:nvPr/>
        </p:nvGraphicFramePr>
        <p:xfrm>
          <a:off x="1533600" y="3573360"/>
          <a:ext cx="1685880" cy="4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5" name="Object 1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33600" y="3573360"/>
                    <a:ext cx="168588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6" name="Object 14"/>
          <p:cNvGraphicFramePr/>
          <p:nvPr/>
        </p:nvGraphicFramePr>
        <p:xfrm>
          <a:off x="1533600" y="4116240"/>
          <a:ext cx="1828800" cy="451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7" name="Object 14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33600" y="4116240"/>
                    <a:ext cx="1828800" cy="45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48" name="Group 15"/>
          <p:cNvGrpSpPr/>
          <p:nvPr/>
        </p:nvGrpSpPr>
        <p:grpSpPr>
          <a:xfrm>
            <a:off x="1488960" y="4660920"/>
            <a:ext cx="2325600" cy="1080720"/>
            <a:chOff x="1488960" y="4660920"/>
            <a:chExt cx="2325600" cy="1080720"/>
          </a:xfrm>
        </p:grpSpPr>
        <p:graphicFrame>
          <p:nvGraphicFramePr>
            <p:cNvPr id="149" name="Object 16"/>
            <p:cNvGraphicFramePr/>
            <p:nvPr/>
          </p:nvGraphicFramePr>
          <p:xfrm>
            <a:off x="1488960" y="4660920"/>
            <a:ext cx="1203480" cy="43416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150" name="Object 16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1488960" y="4660920"/>
                      <a:ext cx="1203480" cy="4341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51" name="Object 17"/>
            <p:cNvGraphicFramePr/>
            <p:nvPr/>
          </p:nvGraphicFramePr>
          <p:xfrm>
            <a:off x="1514520" y="5251320"/>
            <a:ext cx="2300040" cy="49032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152" name="Object 17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1514520" y="5251320"/>
                      <a:ext cx="2300040" cy="4903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53" name="Rectangle 18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4" name="Picture 19" descr="aeroplane"/>
          <p:cNvPicPr/>
          <p:nvPr/>
        </p:nvPicPr>
        <p:blipFill>
          <a:blip r:embed="rId9"/>
          <a:srcRect l="16974" t="17345" r="4552" b="43678"/>
          <a:stretch/>
        </p:blipFill>
        <p:spPr>
          <a:xfrm>
            <a:off x="6411960" y="2944800"/>
            <a:ext cx="2597040" cy="844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5" name="Picture 20" descr="scottishflag"/>
          <p:cNvPicPr/>
          <p:nvPr/>
        </p:nvPicPr>
        <p:blipFill>
          <a:blip r:embed="rId10"/>
          <a:stretch/>
        </p:blipFill>
        <p:spPr>
          <a:xfrm>
            <a:off x="152280" y="5936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" name="Text Box 21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" name="Rectangle 22"/>
          <p:cNvSpPr/>
          <p:nvPr/>
        </p:nvSpPr>
        <p:spPr>
          <a:xfrm>
            <a:off x="1285200" y="1366920"/>
            <a:ext cx="163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Example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8" name="Picture 23" descr="Office Objects 0572"/>
          <p:cNvPicPr/>
          <p:nvPr/>
        </p:nvPicPr>
        <p:blipFill>
          <a:blip r:embed="rId11"/>
          <a:stretch/>
        </p:blipFill>
        <p:spPr>
          <a:xfrm>
            <a:off x="7577280" y="237960"/>
            <a:ext cx="144432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F9353C4-6188-4C5F-B3D2-9FD834962D8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Now try the Review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on page 52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" name="Rectangle 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Calculating Hypotenuse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4" name="Picture 6" descr="scottishflag"/>
          <p:cNvPicPr/>
          <p:nvPr/>
        </p:nvPicPr>
        <p:blipFill>
          <a:blip r:embed="rId1"/>
          <a:stretch/>
        </p:blipFill>
        <p:spPr>
          <a:xfrm>
            <a:off x="1555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Picture 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82"/>
            </a:gs>
            <a:gs pos="100000">
              <a:srgbClr val="0047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9" name="Picture 17" descr="Office Objects 0572"/>
          <p:cNvPicPr/>
          <p:nvPr/>
        </p:nvPicPr>
        <p:blipFill>
          <a:blip r:embed="rId2"/>
          <a:stretch/>
        </p:blipFill>
        <p:spPr>
          <a:xfrm>
            <a:off x="753912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TextBox 8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" name="Rectangle 2"/>
          <p:cNvSpPr/>
          <p:nvPr/>
        </p:nvSpPr>
        <p:spPr>
          <a:xfrm>
            <a:off x="2022480" y="374760"/>
            <a:ext cx="543384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 Starter Questions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" name="TextBox 16"/>
          <p:cNvSpPr/>
          <p:nvPr/>
        </p:nvSpPr>
        <p:spPr>
          <a:xfrm>
            <a:off x="873000" y="1509840"/>
            <a:ext cx="77868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get money from a cash machine, you need an appropriate card and a four-digit Personal Identification Number (PIN).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Gary knows: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lvl="1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His PIN contains the digits 2, 5, 6 and 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lvl="1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 2 is the first digit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3" name="Table 17"/>
          <p:cNvPicPr/>
          <p:nvPr/>
        </p:nvPicPr>
        <p:blipFill>
          <a:blip r:embed="rId3"/>
          <a:stretch/>
        </p:blipFill>
        <p:spPr>
          <a:xfrm>
            <a:off x="907920" y="4243320"/>
            <a:ext cx="4621320" cy="234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4" name="TextBox 18"/>
          <p:cNvSpPr/>
          <p:nvPr/>
        </p:nvSpPr>
        <p:spPr>
          <a:xfrm>
            <a:off x="5985000" y="4433760"/>
            <a:ext cx="29797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One possible PIN is shown in the table.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Copy and complete the table with all possible PINs.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9C54C2-91E2-4A81-8D88-6D9D53AE89D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Text Box 2"/>
          <p:cNvSpPr/>
          <p:nvPr/>
        </p:nvSpPr>
        <p:spPr>
          <a:xfrm>
            <a:off x="1041120" y="3187800"/>
            <a:ext cx="5136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: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the length of side a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938160" y="590040"/>
            <a:ext cx="6762960" cy="677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Length of the smaller side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79" name="Rectangle 4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" name="Rectangle 5"/>
          <p:cNvSpPr/>
          <p:nvPr/>
        </p:nvSpPr>
        <p:spPr>
          <a:xfrm>
            <a:off x="1062000" y="1879200"/>
            <a:ext cx="74851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find the length of the smaller side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of a right-angled triangle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simply rearrange Pythagoras Theorem.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81" name="Object 6"/>
          <p:cNvGraphicFramePr/>
          <p:nvPr/>
        </p:nvGraphicFramePr>
        <p:xfrm>
          <a:off x="3124080" y="3632040"/>
          <a:ext cx="1685880" cy="45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2" name="Object 6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24080" y="3632040"/>
                    <a:ext cx="1685880" cy="45108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183" name="Object 7"/>
          <p:cNvGraphicFramePr/>
          <p:nvPr/>
        </p:nvGraphicFramePr>
        <p:xfrm>
          <a:off x="3124080" y="4632480"/>
          <a:ext cx="2028960" cy="4507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84" name="Object 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124080" y="4632480"/>
                    <a:ext cx="202896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185" name="Object 8"/>
          <p:cNvGraphicFramePr/>
          <p:nvPr/>
        </p:nvGraphicFramePr>
        <p:xfrm>
          <a:off x="3124080" y="5132520"/>
          <a:ext cx="1228680" cy="43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86" name="Object 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124080" y="5132520"/>
                    <a:ext cx="1228680" cy="43488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187" name="Object 9"/>
          <p:cNvGraphicFramePr/>
          <p:nvPr/>
        </p:nvGraphicFramePr>
        <p:xfrm>
          <a:off x="3124080" y="5616720"/>
          <a:ext cx="2300400" cy="4903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88" name="Object 9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124080" y="5616720"/>
                    <a:ext cx="2300400" cy="49032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89" name="Rectangle 10"/>
          <p:cNvSpPr/>
          <p:nvPr/>
        </p:nvSpPr>
        <p:spPr>
          <a:xfrm>
            <a:off x="0" y="10684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ctr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0" name="Picture 11" descr="scottishflag"/>
          <p:cNvPicPr/>
          <p:nvPr/>
        </p:nvPicPr>
        <p:blipFill>
          <a:blip r:embed="rId9"/>
          <a:stretch/>
        </p:blipFill>
        <p:spPr>
          <a:xfrm>
            <a:off x="139680" y="7207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1" name="Text Box 12"/>
          <p:cNvSpPr/>
          <p:nvPr/>
        </p:nvSpPr>
        <p:spPr>
          <a:xfrm rot="16200000">
            <a:off x="-1539360" y="3953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92" name="Picture 20" descr="Office Objects 0572"/>
          <p:cNvPicPr/>
          <p:nvPr/>
        </p:nvPicPr>
        <p:blipFill>
          <a:blip r:embed="rId10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93" name="Group 27"/>
          <p:cNvGrpSpPr/>
          <p:nvPr/>
        </p:nvGrpSpPr>
        <p:grpSpPr>
          <a:xfrm>
            <a:off x="6044760" y="4013280"/>
            <a:ext cx="2869560" cy="2117880"/>
            <a:chOff x="6044760" y="4013280"/>
            <a:chExt cx="2869560" cy="2117880"/>
          </a:xfrm>
        </p:grpSpPr>
        <p:sp>
          <p:nvSpPr>
            <p:cNvPr id="194" name="AutoShape 21"/>
            <p:cNvSpPr/>
            <p:nvPr/>
          </p:nvSpPr>
          <p:spPr>
            <a:xfrm flipH="1">
              <a:off x="6323760" y="4013280"/>
              <a:ext cx="1498680" cy="1549440"/>
            </a:xfrm>
            <a:prstGeom prst="rtTriangl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5" name="Text Box 22"/>
            <p:cNvSpPr/>
            <p:nvPr/>
          </p:nvSpPr>
          <p:spPr>
            <a:xfrm>
              <a:off x="6044760" y="4352760"/>
              <a:ext cx="10724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20cm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6" name="Text Box 23"/>
            <p:cNvSpPr/>
            <p:nvPr/>
          </p:nvSpPr>
          <p:spPr>
            <a:xfrm>
              <a:off x="7898760" y="4505400"/>
              <a:ext cx="10155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12cm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7" name="Text Box 24"/>
            <p:cNvSpPr/>
            <p:nvPr/>
          </p:nvSpPr>
          <p:spPr>
            <a:xfrm>
              <a:off x="6590520" y="5610240"/>
              <a:ext cx="926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8" name="Rectangle 25"/>
            <p:cNvSpPr/>
            <p:nvPr/>
          </p:nvSpPr>
          <p:spPr>
            <a:xfrm>
              <a:off x="7683480" y="5410080"/>
              <a:ext cx="139680" cy="152640"/>
            </a:xfrm>
            <a:prstGeom prst="rect">
              <a:avLst/>
            </a:prstGeom>
            <a:solidFill>
              <a:srgbClr val="33CC33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aphicFrame>
        <p:nvGraphicFramePr>
          <p:cNvPr id="199" name="Object 26"/>
          <p:cNvGraphicFramePr/>
          <p:nvPr/>
        </p:nvGraphicFramePr>
        <p:xfrm>
          <a:off x="3124080" y="4132440"/>
          <a:ext cx="1629000" cy="45072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200" name="Object 26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3124080" y="4132440"/>
                    <a:ext cx="1629000" cy="45072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01" name="AutoShape 28"/>
          <p:cNvSpPr/>
          <p:nvPr/>
        </p:nvSpPr>
        <p:spPr>
          <a:xfrm>
            <a:off x="0" y="3695760"/>
            <a:ext cx="2565360" cy="2590920"/>
          </a:xfrm>
          <a:prstGeom prst="cloudCallout">
            <a:avLst>
              <a:gd name="adj1" fmla="val 69925"/>
              <a:gd name="adj2" fmla="val 32967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answer ! Always smaller than hypotenuse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" name="TextBox 23"/>
          <p:cNvSpPr/>
          <p:nvPr/>
        </p:nvSpPr>
        <p:spPr>
          <a:xfrm>
            <a:off x="212400" y="1270080"/>
            <a:ext cx="444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7" dur="8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8" dur="8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" dur="8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" dur="8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9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Mr Lafferty</cp:lastModifiedBy>
  <dcterms:modified xsi:type="dcterms:W3CDTF">2012-11-10T21:34:56Z</dcterms:modified>
  <cp:revision>290</cp:revision>
  <dc:subject/>
  <dc:title>Slide 1</dc:title>
</cp:coreProperties>
</file>