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17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presProps.xml" ContentType="application/vnd.openxmlformats-officedocument.presentationml.presProps+xml"/>
  <Override PartName="/ppt/media/image3.wmf" ContentType="image/x-wmf"/>
  <Override PartName="/ppt/media/image6.wmf" ContentType="image/x-wmf"/>
  <Override PartName="/ppt/media/image7.wmf" ContentType="image/x-wmf"/>
  <Override PartName="/ppt/media/image20.wmf" ContentType="image/x-wmf"/>
  <Override PartName="/ppt/media/image29.wmf" ContentType="image/x-wmf"/>
  <Override PartName="/ppt/media/image27.wmf" ContentType="image/x-wmf"/>
  <Override PartName="/ppt/media/image5.gif" ContentType="image/gif"/>
  <Override PartName="/ppt/media/image8.wmf" ContentType="image/x-wmf"/>
  <Override PartName="/ppt/media/image18.wmf" ContentType="image/x-wmf"/>
  <Override PartName="/ppt/media/image11.wmf" ContentType="image/x-wmf"/>
  <Override PartName="/ppt/media/image16.wmf" ContentType="image/x-wmf"/>
  <Override PartName="/ppt/media/image26.wmf" ContentType="image/x-wmf"/>
  <Override PartName="/ppt/media/image9.wmf" ContentType="image/x-wmf"/>
  <Override PartName="/ppt/media/image30.wmf" ContentType="image/x-wmf"/>
  <Override PartName="/ppt/media/image25.wmf" ContentType="image/x-wmf"/>
  <Override PartName="/ppt/media/image32.wmf" ContentType="image/x-wmf"/>
  <Override PartName="/ppt/media/image10.wmf" ContentType="image/x-wmf"/>
  <Override PartName="/ppt/media/image33.wmf" ContentType="image/x-wmf"/>
  <Override PartName="/ppt/media/image17.wmf" ContentType="image/x-wmf"/>
  <Override PartName="/ppt/media/image2.gif" ContentType="image/gif"/>
  <Override PartName="/ppt/media/image28.wmf" ContentType="image/x-wmf"/>
  <Override PartName="/ppt/media/image19.wmf" ContentType="image/x-wmf"/>
  <Override PartName="/ppt/media/image31.wmf" ContentType="image/x-wmf"/>
  <Override PartName="/ppt/media/image21.wmf" ContentType="image/x-wmf"/>
  <Override PartName="/ppt/media/image22.wmf" ContentType="image/x-wmf"/>
  <Override PartName="/ppt/media/image23.wmf" ContentType="image/x-wmf"/>
  <Override PartName="/ppt/media/image24.wmf" ContentType="image/x-wmf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8.bin" ContentType="application/vnd.openxmlformats-officedocument.oleObject"/>
  <Override PartName="/ppt/embeddings/oleObject7.bin" ContentType="application/vnd.openxmlformats-officedocument.oleObject"/>
  <Override PartName="/ppt/embeddings/oleObject12.bin" ContentType="application/vnd.openxmlformats-officedocument.oleObject"/>
  <Override PartName="/ppt/embeddings/oleObject5.bin" ContentType="application/vnd.openxmlformats-officedocument.oleObject"/>
  <Override PartName="/ppt/embeddings/oleObject3.bin" ContentType="application/vnd.openxmlformats-officedocument.oleObject"/>
  <Override PartName="/ppt/embeddings/oleObject6.bin" ContentType="application/vnd.openxmlformats-officedocument.oleObject"/>
  <Override PartName="/ppt/embeddings/oleObject19.bin" ContentType="application/vnd.openxmlformats-officedocument.oleObject"/>
  <Override PartName="/ppt/embeddings/oleObject11.bin" ContentType="application/vnd.openxmlformats-officedocument.oleObject"/>
  <Override PartName="/ppt/embeddings/oleObject24.bin" ContentType="application/vnd.openxmlformats-officedocument.oleObject"/>
  <Override PartName="/ppt/embeddings/oleObject4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15.bin" ContentType="application/vnd.openxmlformats-officedocument.oleObject"/>
  <Override PartName="/ppt/embeddings/oleObject23.bin" ContentType="application/vnd.openxmlformats-officedocument.oleObject"/>
  <Override PartName="/ppt/embeddings/oleObject25.bin" ContentType="application/vnd.openxmlformats-officedocument.oleObject"/>
  <Override PartName="/ppt/embeddings/oleObject22.bin" ContentType="application/vnd.openxmlformats-officedocument.oleObject"/>
  <Override PartName="/ppt/embeddings/oleObject13.bin" ContentType="application/vnd.openxmlformats-officedocument.oleObject"/>
  <Override PartName="/ppt/embeddings/oleObject18.bin" ContentType="application/vnd.openxmlformats-officedocument.oleObject"/>
  <Override PartName="/ppt/embeddings/oleObject17.bin" ContentType="application/vnd.openxmlformats-officedocument.oleObject"/>
  <Override PartName="/ppt/embeddings/oleObject16.bin" ContentType="application/vnd.openxmlformats-officedocument.oleObject"/>
  <Override PartName="/ppt/embeddings/oleObject2.bin" ContentType="application/vnd.openxmlformats-officedocument.oleObject"/>
  <Override PartName="/ppt/embeddings/oleObject14.bin" ContentType="application/vnd.openxmlformats-officedocument.oleObject"/>
  <Override PartName="/ppt/embeddings/oleObject1.bin" ContentType="application/vnd.openxmlformats-officedocument.oleObject"/>
  <Override PartName="/ppt/slides/slide29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21.xml" ContentType="application/vnd.openxmlformats-officedocument.presentationml.slide+xml"/>
  <Override PartName="/ppt/slides/slide34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6.xml" ContentType="application/vnd.openxmlformats-officedocument.presentationml.slide+xml"/>
  <Override PartName="/ppt/slides/slide18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37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9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28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notesSlides/notesSlide3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7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2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dt" idx="28"/>
          </p:nvPr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tIns="46800" rIns="90000" bIns="46800" anchor="ctr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move the slide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85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PlaceHolder 5"/>
          <p:cNvSpPr>
            <a:spLocks noGrp="1"/>
          </p:cNvSpPr>
          <p:nvPr>
            <p:ph type="ftr" idx="29"/>
          </p:nvPr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PlaceHolder 6"/>
          <p:cNvSpPr>
            <a:spLocks noGrp="1"/>
          </p:cNvSpPr>
          <p:nvPr>
            <p:ph type="sldNum" idx="30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75BBAB7-2307-46B0-A724-26AFD6131AAF}" type="slidenum">
              <a:rPr lang="en-GB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99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5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30EE830-90D6-4E19-B230-5756CE6FA0C7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00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4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0880ADB-C37B-4768-BA09-5A20F17A77B6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99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8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C9D7B78-90A2-479D-80B0-8156993AA532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00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7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98B36B1-438A-4923-BCC7-0FE27EB44A66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00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0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9A40A21-8A88-4BA2-9423-E824A1C021DB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01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3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79C4FD3-2D3F-4351-AC6C-0715D1EDFE59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01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6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A0BBC0E-F42C-4E4A-A732-8A3D60D89D03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01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9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E9A27EB-AC3A-4E80-9C68-2EEB06900ACB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02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2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757BF53-53F3-48BF-97DB-01F1BB936E9F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02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5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25A0B7F-F2D6-4F87-8896-E38856A97421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02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8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37BD870-B6A6-4EB0-B104-F33E2051F6A8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03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1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28557EB-796B-40C7-A3AE-119BA6DA5CCB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00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1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3B32F3D-7E51-4C1F-A665-DBE9B6CBB6E8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54008ED-5B21-4B07-9148-86BCDDA1DF07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3F7FB09-29B4-47E8-BA3E-6C406F3A591B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8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2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2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362663E-4795-4305-A435-2FC584B5BA51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ED43089-EFC7-4C2F-B8D2-FF2D76C173F8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9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40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1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42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43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4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5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6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7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8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9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0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1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dt" idx="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4E3CED0-73E2-48EC-B299-56F38D18014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ftr" idx="8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sldNum" idx="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718CF82-F712-49DF-9E41-FED26343A4A6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0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58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59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0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61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2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3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64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65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6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7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8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9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0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dt" idx="1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22A2F33-B6C7-47FE-A230-AC3AA14000C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ftr" idx="11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sldNum" idx="1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A8586B3-BA2F-4E95-A010-D03A4571A117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77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78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9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80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1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2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83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84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5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6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7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8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9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pic>
        <p:nvPicPr>
          <p:cNvPr id="90" name="Picture 21" descr="Office Objects 0572"/>
          <p:cNvPicPr/>
          <p:nvPr/>
        </p:nvPicPr>
        <p:blipFill>
          <a:blip r:embed="rId2"/>
          <a:stretch/>
        </p:blipFill>
        <p:spPr>
          <a:xfrm>
            <a:off x="7385040" y="200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dt" idx="13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F7CE052-8D2E-454C-8BCF-2D27FB2A94C6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ftr" idx="14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sldNum" idx="15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98A03C4-BAD6-4067-BE78-F101B23D2E38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98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99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0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101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2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3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104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05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6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7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8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9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10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pic>
        <p:nvPicPr>
          <p:cNvPr id="111" name="Picture 21" descr="Office Objects 0572"/>
          <p:cNvPicPr/>
          <p:nvPr/>
        </p:nvPicPr>
        <p:blipFill>
          <a:blip r:embed="rId2"/>
          <a:stretch/>
        </p:blipFill>
        <p:spPr>
          <a:xfrm>
            <a:off x="7385040" y="200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2" name="Text Box 22"/>
          <p:cNvSpPr/>
          <p:nvPr/>
        </p:nvSpPr>
        <p:spPr>
          <a:xfrm>
            <a:off x="-5760" y="1414440"/>
            <a:ext cx="91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dt" idx="16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4DE8277-1A79-4C90-9251-9CE10C82EDA2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ftr" idx="17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 type="sldNum" idx="18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FB010B9-9B61-4E97-8FD6-1A71441B6A04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3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19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20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21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122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23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24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125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26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27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28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29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30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31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pic>
        <p:nvPicPr>
          <p:cNvPr id="132" name="Picture 21" descr="Office Objects 0572"/>
          <p:cNvPicPr/>
          <p:nvPr/>
        </p:nvPicPr>
        <p:blipFill>
          <a:blip r:embed="rId2"/>
          <a:stretch/>
        </p:blipFill>
        <p:spPr>
          <a:xfrm>
            <a:off x="7385040" y="200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3" name="Text Box 22"/>
          <p:cNvSpPr/>
          <p:nvPr/>
        </p:nvSpPr>
        <p:spPr>
          <a:xfrm>
            <a:off x="-63000" y="1414440"/>
            <a:ext cx="1154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dt" idx="19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37754D7-6E72-483F-A029-3249A289DA00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ftr" idx="20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PlaceHolder 5"/>
          <p:cNvSpPr>
            <a:spLocks noGrp="1"/>
          </p:cNvSpPr>
          <p:nvPr>
            <p:ph type="sldNum" idx="21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CE41FC4-B9EF-422D-888B-8A669EFB81C0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4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40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41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42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143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4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5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146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47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48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49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50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51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52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pic>
        <p:nvPicPr>
          <p:cNvPr id="153" name="Picture 21" descr="Office Objects 0572"/>
          <p:cNvPicPr/>
          <p:nvPr/>
        </p:nvPicPr>
        <p:blipFill>
          <a:blip r:embed="rId2"/>
          <a:stretch/>
        </p:blipFill>
        <p:spPr>
          <a:xfrm>
            <a:off x="7385040" y="200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4" name="Text Box 22"/>
          <p:cNvSpPr/>
          <p:nvPr/>
        </p:nvSpPr>
        <p:spPr>
          <a:xfrm>
            <a:off x="-5760" y="1414440"/>
            <a:ext cx="91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dt" idx="22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14AE17D-F1CE-4CE5-A335-C184105CBD32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ftr" idx="23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5"/>
          <p:cNvSpPr>
            <a:spLocks noGrp="1"/>
          </p:cNvSpPr>
          <p:nvPr>
            <p:ph type="sldNum" idx="24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83C13FD-C88D-4DBA-852C-ACDDD7484D28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5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6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6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6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16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6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6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16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6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6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7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7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7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7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pic>
        <p:nvPicPr>
          <p:cNvPr id="174" name="Picture 21" descr="Office Objects 0572"/>
          <p:cNvPicPr/>
          <p:nvPr/>
        </p:nvPicPr>
        <p:blipFill>
          <a:blip r:embed="rId2"/>
          <a:stretch/>
        </p:blipFill>
        <p:spPr>
          <a:xfrm>
            <a:off x="7385040" y="200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5" name="Text Box 22"/>
          <p:cNvSpPr/>
          <p:nvPr/>
        </p:nvSpPr>
        <p:spPr>
          <a:xfrm>
            <a:off x="6840" y="1414440"/>
            <a:ext cx="91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dt" idx="25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A06019C-D825-4786-8D7D-C7840E09C043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 type="ftr" idx="26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PlaceHolder 5"/>
          <p:cNvSpPr>
            <a:spLocks noGrp="1"/>
          </p:cNvSpPr>
          <p:nvPr>
            <p:ph type="sldNum" idx="27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E6D77A4-BDEA-49A8-AADE-8AE92DD88380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3.bin"/><Relationship Id="rId3" Type="http://schemas.openxmlformats.org/officeDocument/2006/relationships/image" Target="../media/image7.wmf"/><Relationship Id="rId4" Type="http://schemas.openxmlformats.org/officeDocument/2006/relationships/oleObject" Target="../embeddings/oleObject4.bin"/><Relationship Id="rId5" Type="http://schemas.openxmlformats.org/officeDocument/2006/relationships/image" Target="../media/image8.wmf"/><Relationship Id="rId6" Type="http://schemas.openxmlformats.org/officeDocument/2006/relationships/oleObject" Target="../embeddings/oleObject5.bin"/><Relationship Id="rId7" Type="http://schemas.openxmlformats.org/officeDocument/2006/relationships/image" Target="../media/image9.wmf"/><Relationship Id="rId8" Type="http://schemas.openxmlformats.org/officeDocument/2006/relationships/oleObject" Target="../embeddings/oleObject6.bin"/><Relationship Id="rId9" Type="http://schemas.openxmlformats.org/officeDocument/2006/relationships/image" Target="../media/image10.wmf"/><Relationship Id="rId10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gi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7.bin"/><Relationship Id="rId3" Type="http://schemas.openxmlformats.org/officeDocument/2006/relationships/image" Target="../media/image11.wmf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gif"/><Relationship Id="rId3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2.png"/><Relationship Id="rId3" Type="http://schemas.openxmlformats.org/officeDocument/2006/relationships/image" Target="../media/image15.png"/><Relationship Id="rId4" Type="http://schemas.openxmlformats.org/officeDocument/2006/relationships/slideLayout" Target="../slideLayouts/slideLayout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wmf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gi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8.bin"/><Relationship Id="rId3" Type="http://schemas.openxmlformats.org/officeDocument/2006/relationships/image" Target="../media/image16.wmf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gif"/><Relationship Id="rId3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9.bin"/><Relationship Id="rId3" Type="http://schemas.openxmlformats.org/officeDocument/2006/relationships/image" Target="../media/image17.wmf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8.wmf"/><Relationship Id="rId6" Type="http://schemas.openxmlformats.org/officeDocument/2006/relationships/oleObject" Target="../embeddings/oleObject11.bin"/><Relationship Id="rId7" Type="http://schemas.openxmlformats.org/officeDocument/2006/relationships/image" Target="../media/image19.wmf"/><Relationship Id="rId8" Type="http://schemas.openxmlformats.org/officeDocument/2006/relationships/oleObject" Target="../embeddings/oleObject12.bin"/><Relationship Id="rId9" Type="http://schemas.openxmlformats.org/officeDocument/2006/relationships/image" Target="../media/image20.wmf"/><Relationship Id="rId10" Type="http://schemas.openxmlformats.org/officeDocument/2006/relationships/image" Target="../media/image1.png"/><Relationship Id="rId11" Type="http://schemas.openxmlformats.org/officeDocument/2006/relationships/slideLayout" Target="../slideLayouts/slideLayout2.xml"/><Relationship Id="rId1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13.bin"/><Relationship Id="rId3" Type="http://schemas.openxmlformats.org/officeDocument/2006/relationships/image" Target="../media/image21.wmf"/><Relationship Id="rId4" Type="http://schemas.openxmlformats.org/officeDocument/2006/relationships/oleObject" Target="../embeddings/oleObject14.bin"/><Relationship Id="rId5" Type="http://schemas.openxmlformats.org/officeDocument/2006/relationships/image" Target="../media/image22.wmf"/><Relationship Id="rId6" Type="http://schemas.openxmlformats.org/officeDocument/2006/relationships/oleObject" Target="../embeddings/oleObject15.bin"/><Relationship Id="rId7" Type="http://schemas.openxmlformats.org/officeDocument/2006/relationships/image" Target="../media/image23.wmf"/><Relationship Id="rId8" Type="http://schemas.openxmlformats.org/officeDocument/2006/relationships/oleObject" Target="../embeddings/oleObject16.bin"/><Relationship Id="rId9" Type="http://schemas.openxmlformats.org/officeDocument/2006/relationships/image" Target="../media/image24.wmf"/><Relationship Id="rId10" Type="http://schemas.openxmlformats.org/officeDocument/2006/relationships/oleObject" Target="../embeddings/oleObject17.bin"/><Relationship Id="rId11" Type="http://schemas.openxmlformats.org/officeDocument/2006/relationships/image" Target="../media/image25.wmf"/><Relationship Id="rId12" Type="http://schemas.openxmlformats.org/officeDocument/2006/relationships/image" Target="../media/image1.png"/><Relationship Id="rId13" Type="http://schemas.openxmlformats.org/officeDocument/2006/relationships/slideLayout" Target="../slideLayouts/slideLayout2.xml"/><Relationship Id="rId14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gi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18.bin"/><Relationship Id="rId3" Type="http://schemas.openxmlformats.org/officeDocument/2006/relationships/image" Target="../media/image26.wmf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gif"/><Relationship Id="rId3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gif"/><Relationship Id="rId3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19.bin"/><Relationship Id="rId3" Type="http://schemas.openxmlformats.org/officeDocument/2006/relationships/image" Target="../media/image27.wmf"/><Relationship Id="rId4" Type="http://schemas.openxmlformats.org/officeDocument/2006/relationships/oleObject" Target="../embeddings/oleObject20.bin"/><Relationship Id="rId5" Type="http://schemas.openxmlformats.org/officeDocument/2006/relationships/image" Target="../media/image28.wmf"/><Relationship Id="rId6" Type="http://schemas.openxmlformats.org/officeDocument/2006/relationships/oleObject" Target="../embeddings/oleObject21.bin"/><Relationship Id="rId7" Type="http://schemas.openxmlformats.org/officeDocument/2006/relationships/image" Target="../media/image29.wmf"/><Relationship Id="rId8" Type="http://schemas.openxmlformats.org/officeDocument/2006/relationships/image" Target="../media/image1.png"/><Relationship Id="rId9" Type="http://schemas.openxmlformats.org/officeDocument/2006/relationships/slideLayout" Target="../slideLayouts/slideLayout2.xml"/><Relationship Id="rId10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22.bin"/><Relationship Id="rId3" Type="http://schemas.openxmlformats.org/officeDocument/2006/relationships/image" Target="../media/image30.wmf"/><Relationship Id="rId4" Type="http://schemas.openxmlformats.org/officeDocument/2006/relationships/oleObject" Target="../embeddings/oleObject23.bin"/><Relationship Id="rId5" Type="http://schemas.openxmlformats.org/officeDocument/2006/relationships/image" Target="../media/image31.wmf"/><Relationship Id="rId6" Type="http://schemas.openxmlformats.org/officeDocument/2006/relationships/oleObject" Target="../embeddings/oleObject24.bin"/><Relationship Id="rId7" Type="http://schemas.openxmlformats.org/officeDocument/2006/relationships/image" Target="../media/image32.wmf"/><Relationship Id="rId8" Type="http://schemas.openxmlformats.org/officeDocument/2006/relationships/image" Target="../media/image1.png"/><Relationship Id="rId9" Type="http://schemas.openxmlformats.org/officeDocument/2006/relationships/slideLayout" Target="../slideLayouts/slideLayout2.xml"/><Relationship Id="rId10" Type="http://schemas.openxmlformats.org/officeDocument/2006/relationships/notesSlide" Target="../notesSlides/notesSlide3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gi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6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6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gif"/><Relationship Id="rId3" Type="http://schemas.openxmlformats.org/officeDocument/2006/relationships/slideLayout" Target="../slideLayouts/slideLayout6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slideLayout" Target="../slideLayouts/slideLayout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slideLayout" Target="../slideLayouts/slideLayout8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25.bin"/><Relationship Id="rId3" Type="http://schemas.openxmlformats.org/officeDocument/2006/relationships/image" Target="../media/image33.wmf"/><Relationship Id="rId4" Type="http://schemas.openxmlformats.org/officeDocument/2006/relationships/slideLayout" Target="../slideLayouts/slideLayout9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gi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8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gi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oleObject" Target="../embeddings/oleObject2.bin"/><Relationship Id="rId3" Type="http://schemas.openxmlformats.org/officeDocument/2006/relationships/image" Target="../media/image6.wmf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gi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E57A87E-245C-4529-89D6-96E78588343E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0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C60132A-E714-4B3F-9C3A-9EDB7A19745A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1937880" y="74268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Circles</a:t>
            </a:r>
            <a:endParaRPr lang="en-US" sz="4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9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3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4" name="Text Box 5"/>
          <p:cNvSpPr/>
          <p:nvPr/>
        </p:nvSpPr>
        <p:spPr>
          <a:xfrm>
            <a:off x="3052080" y="1998720"/>
            <a:ext cx="5733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Revision of Angle Properties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5" name="Text Box 6"/>
          <p:cNvSpPr/>
          <p:nvPr/>
        </p:nvSpPr>
        <p:spPr>
          <a:xfrm>
            <a:off x="2924280" y="3427560"/>
            <a:ext cx="4697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Angles in a semi-circle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6" name="AutoShape 7"/>
          <p:cNvSpPr/>
          <p:nvPr/>
        </p:nvSpPr>
        <p:spPr>
          <a:xfrm>
            <a:off x="2084400" y="2004840"/>
            <a:ext cx="685800" cy="571680"/>
          </a:xfrm>
          <a:custGeom>
            <a:avLst/>
            <a:gdLst>
              <a:gd name="textAreaLeft" fmla="*/ 36720 w 685800"/>
              <a:gd name="textAreaRight" fmla="*/ 649080 w 685800"/>
              <a:gd name="textAreaTop" fmla="*/ 36720 h 571680"/>
              <a:gd name="textAreaBottom" fmla="*/ 534960 h 571680"/>
            </a:gdLst>
            <a:ahLst/>
            <a:cxnLst/>
            <a:rect l="textAreaLeft" t="textAreaTop" r="textAreaRight" b="textAreaBottom"/>
            <a:pathLst>
              <a:path w="25909" h="21600">
                <a:moveTo>
                  <a:pt x="0" y="0"/>
                </a:moveTo>
                <a:lnTo>
                  <a:pt x="25909" y="0"/>
                </a:lnTo>
                <a:lnTo>
                  <a:pt x="25909" y="21600"/>
                </a:lnTo>
                <a:lnTo>
                  <a:pt x="0" y="21600"/>
                </a:lnTo>
                <a:close/>
              </a:path>
              <a:path fill="lightenLess" w="25909" h="21600">
                <a:moveTo>
                  <a:pt x="0" y="0"/>
                </a:moveTo>
                <a:lnTo>
                  <a:pt x="25909" y="0"/>
                </a:lnTo>
                <a:lnTo>
                  <a:pt x="24509" y="1400"/>
                </a:lnTo>
                <a:lnTo>
                  <a:pt x="1400" y="1400"/>
                </a:lnTo>
                <a:close/>
              </a:path>
              <a:path fill="darken" w="25909" h="21600">
                <a:moveTo>
                  <a:pt x="25909" y="0"/>
                </a:moveTo>
                <a:lnTo>
                  <a:pt x="25909" y="21600"/>
                </a:lnTo>
                <a:lnTo>
                  <a:pt x="24509" y="20200"/>
                </a:lnTo>
                <a:lnTo>
                  <a:pt x="24509" y="1400"/>
                </a:lnTo>
                <a:close/>
              </a:path>
              <a:path fill="darkenLess" w="25909" h="21600">
                <a:moveTo>
                  <a:pt x="25909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09" y="20200"/>
                </a:lnTo>
                <a:close/>
              </a:path>
              <a:path fill="lighten" w="25909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09" h="21600">
                <a:moveTo>
                  <a:pt x="5948" y="3794"/>
                </a:moveTo>
                <a:lnTo>
                  <a:pt x="19961" y="10800"/>
                </a:lnTo>
                <a:lnTo>
                  <a:pt x="5948" y="17806"/>
                </a:lnTo>
                <a:close/>
              </a:path>
            </a:pathLst>
          </a:custGeom>
          <a:solidFill>
            <a:srgbClr val="FF66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7" name="AutoShape 8"/>
          <p:cNvSpPr/>
          <p:nvPr/>
        </p:nvSpPr>
        <p:spPr>
          <a:xfrm>
            <a:off x="2084400" y="3430440"/>
            <a:ext cx="685800" cy="571680"/>
          </a:xfrm>
          <a:custGeom>
            <a:avLst/>
            <a:gdLst>
              <a:gd name="textAreaLeft" fmla="*/ 36720 w 685800"/>
              <a:gd name="textAreaRight" fmla="*/ 649080 w 685800"/>
              <a:gd name="textAreaTop" fmla="*/ 36720 h 571680"/>
              <a:gd name="textAreaBottom" fmla="*/ 534960 h 571680"/>
            </a:gdLst>
            <a:ahLst/>
            <a:cxnLst/>
            <a:rect l="textAreaLeft" t="textAreaTop" r="textAreaRight" b="textAreaBottom"/>
            <a:pathLst>
              <a:path w="25909" h="21600">
                <a:moveTo>
                  <a:pt x="0" y="0"/>
                </a:moveTo>
                <a:lnTo>
                  <a:pt x="25909" y="0"/>
                </a:lnTo>
                <a:lnTo>
                  <a:pt x="25909" y="21600"/>
                </a:lnTo>
                <a:lnTo>
                  <a:pt x="0" y="21600"/>
                </a:lnTo>
                <a:close/>
              </a:path>
              <a:path fill="lightenLess" w="25909" h="21600">
                <a:moveTo>
                  <a:pt x="0" y="0"/>
                </a:moveTo>
                <a:lnTo>
                  <a:pt x="25909" y="0"/>
                </a:lnTo>
                <a:lnTo>
                  <a:pt x="24509" y="1400"/>
                </a:lnTo>
                <a:lnTo>
                  <a:pt x="1400" y="1400"/>
                </a:lnTo>
                <a:close/>
              </a:path>
              <a:path fill="darken" w="25909" h="21600">
                <a:moveTo>
                  <a:pt x="25909" y="0"/>
                </a:moveTo>
                <a:lnTo>
                  <a:pt x="25909" y="21600"/>
                </a:lnTo>
                <a:lnTo>
                  <a:pt x="24509" y="20200"/>
                </a:lnTo>
                <a:lnTo>
                  <a:pt x="24509" y="1400"/>
                </a:lnTo>
                <a:close/>
              </a:path>
              <a:path fill="darkenLess" w="25909" h="21600">
                <a:moveTo>
                  <a:pt x="25909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09" y="20200"/>
                </a:lnTo>
                <a:close/>
              </a:path>
              <a:path fill="lighten" w="25909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09" h="21600">
                <a:moveTo>
                  <a:pt x="5948" y="3794"/>
                </a:moveTo>
                <a:lnTo>
                  <a:pt x="19961" y="10800"/>
                </a:lnTo>
                <a:lnTo>
                  <a:pt x="5948" y="17806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8" name="Text Box 9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9" name="Text Box 10"/>
          <p:cNvSpPr/>
          <p:nvPr/>
        </p:nvSpPr>
        <p:spPr>
          <a:xfrm>
            <a:off x="2924280" y="4137120"/>
            <a:ext cx="4200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Pythagoras Theorem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0" name="AutoShape 11"/>
          <p:cNvSpPr/>
          <p:nvPr/>
        </p:nvSpPr>
        <p:spPr>
          <a:xfrm>
            <a:off x="2084400" y="4141800"/>
            <a:ext cx="685800" cy="571320"/>
          </a:xfrm>
          <a:custGeom>
            <a:avLst/>
            <a:gdLst>
              <a:gd name="textAreaLeft" fmla="*/ 36720 w 685800"/>
              <a:gd name="textAreaRight" fmla="*/ 649080 w 685800"/>
              <a:gd name="textAreaTop" fmla="*/ 36720 h 571320"/>
              <a:gd name="textAreaBottom" fmla="*/ 534600 h 571320"/>
            </a:gdLst>
            <a:ahLst/>
            <a:cxnLst/>
            <a:rect l="textAreaLeft" t="textAreaTop" r="textAreaRight" b="textAreaBottom"/>
            <a:pathLst>
              <a:path w="25925" h="21600">
                <a:moveTo>
                  <a:pt x="0" y="0"/>
                </a:moveTo>
                <a:lnTo>
                  <a:pt x="25925" y="0"/>
                </a:lnTo>
                <a:lnTo>
                  <a:pt x="25925" y="21600"/>
                </a:lnTo>
                <a:lnTo>
                  <a:pt x="0" y="21600"/>
                </a:lnTo>
                <a:close/>
              </a:path>
              <a:path fill="lightenLess" w="25925" h="21600">
                <a:moveTo>
                  <a:pt x="0" y="0"/>
                </a:moveTo>
                <a:lnTo>
                  <a:pt x="25925" y="0"/>
                </a:lnTo>
                <a:lnTo>
                  <a:pt x="24525" y="1400"/>
                </a:lnTo>
                <a:lnTo>
                  <a:pt x="1400" y="1400"/>
                </a:lnTo>
                <a:close/>
              </a:path>
              <a:path fill="darken" w="25925" h="21600">
                <a:moveTo>
                  <a:pt x="25925" y="0"/>
                </a:moveTo>
                <a:lnTo>
                  <a:pt x="25925" y="21600"/>
                </a:lnTo>
                <a:lnTo>
                  <a:pt x="24525" y="20200"/>
                </a:lnTo>
                <a:lnTo>
                  <a:pt x="24525" y="1400"/>
                </a:lnTo>
                <a:close/>
              </a:path>
              <a:path fill="darkenLess" w="25925" h="21600">
                <a:moveTo>
                  <a:pt x="25925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5" y="20200"/>
                </a:lnTo>
                <a:close/>
              </a:path>
              <a:path fill="lighten" w="25925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5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96969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1" name="Text Box 13"/>
          <p:cNvSpPr/>
          <p:nvPr/>
        </p:nvSpPr>
        <p:spPr>
          <a:xfrm>
            <a:off x="2983680" y="4846680"/>
            <a:ext cx="3360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(S</a:t>
            </a:r>
            <a:r>
              <a:rPr lang="en-GB" sz="3200" b="1" u="none" strike="noStrike" baseline="30000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O</a:t>
            </a: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H)(C</a:t>
            </a:r>
            <a:r>
              <a:rPr lang="en-GB" sz="3200" b="1" u="none" strike="noStrike" baseline="30000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A</a:t>
            </a: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H)(T</a:t>
            </a:r>
            <a:r>
              <a:rPr lang="en-GB" sz="3200" b="1" u="none" strike="noStrike" baseline="30000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O</a:t>
            </a: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A)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2" name="AutoShape 14"/>
          <p:cNvSpPr/>
          <p:nvPr/>
        </p:nvSpPr>
        <p:spPr>
          <a:xfrm>
            <a:off x="2084400" y="4851360"/>
            <a:ext cx="685800" cy="571680"/>
          </a:xfrm>
          <a:custGeom>
            <a:avLst/>
            <a:gdLst>
              <a:gd name="textAreaLeft" fmla="*/ 36720 w 685800"/>
              <a:gd name="textAreaRight" fmla="*/ 649080 w 685800"/>
              <a:gd name="textAreaTop" fmla="*/ 36720 h 571680"/>
              <a:gd name="textAreaBottom" fmla="*/ 534960 h 571680"/>
            </a:gdLst>
            <a:ahLst/>
            <a:cxnLst/>
            <a:rect l="textAreaLeft" t="textAreaTop" r="textAreaRight" b="textAreaBottom"/>
            <a:pathLst>
              <a:path w="25909" h="21600">
                <a:moveTo>
                  <a:pt x="0" y="0"/>
                </a:moveTo>
                <a:lnTo>
                  <a:pt x="25909" y="0"/>
                </a:lnTo>
                <a:lnTo>
                  <a:pt x="25909" y="21600"/>
                </a:lnTo>
                <a:lnTo>
                  <a:pt x="0" y="21600"/>
                </a:lnTo>
                <a:close/>
              </a:path>
              <a:path fill="lightenLess" w="25909" h="21600">
                <a:moveTo>
                  <a:pt x="0" y="0"/>
                </a:moveTo>
                <a:lnTo>
                  <a:pt x="25909" y="0"/>
                </a:lnTo>
                <a:lnTo>
                  <a:pt x="24509" y="1400"/>
                </a:lnTo>
                <a:lnTo>
                  <a:pt x="1400" y="1400"/>
                </a:lnTo>
                <a:close/>
              </a:path>
              <a:path fill="darken" w="25909" h="21600">
                <a:moveTo>
                  <a:pt x="25909" y="0"/>
                </a:moveTo>
                <a:lnTo>
                  <a:pt x="25909" y="21600"/>
                </a:lnTo>
                <a:lnTo>
                  <a:pt x="24509" y="20200"/>
                </a:lnTo>
                <a:lnTo>
                  <a:pt x="24509" y="1400"/>
                </a:lnTo>
                <a:close/>
              </a:path>
              <a:path fill="darkenLess" w="25909" h="21600">
                <a:moveTo>
                  <a:pt x="25909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09" y="20200"/>
                </a:lnTo>
                <a:close/>
              </a:path>
              <a:path fill="lighten" w="25909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09" h="21600">
                <a:moveTo>
                  <a:pt x="5948" y="3794"/>
                </a:moveTo>
                <a:lnTo>
                  <a:pt x="19961" y="10800"/>
                </a:lnTo>
                <a:lnTo>
                  <a:pt x="5948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3" name="Text Box 15"/>
          <p:cNvSpPr/>
          <p:nvPr/>
        </p:nvSpPr>
        <p:spPr>
          <a:xfrm>
            <a:off x="2923920" y="5556240"/>
            <a:ext cx="4842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Tangent line on a circle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4" name="AutoShape 16"/>
          <p:cNvSpPr/>
          <p:nvPr/>
        </p:nvSpPr>
        <p:spPr>
          <a:xfrm>
            <a:off x="2084400" y="5560920"/>
            <a:ext cx="685800" cy="571680"/>
          </a:xfrm>
          <a:custGeom>
            <a:avLst/>
            <a:gdLst>
              <a:gd name="textAreaLeft" fmla="*/ 36720 w 685800"/>
              <a:gd name="textAreaRight" fmla="*/ 649080 w 685800"/>
              <a:gd name="textAreaTop" fmla="*/ 36720 h 571680"/>
              <a:gd name="textAreaBottom" fmla="*/ 534960 h 571680"/>
            </a:gdLst>
            <a:ahLst/>
            <a:cxnLst/>
            <a:rect l="textAreaLeft" t="textAreaTop" r="textAreaRight" b="textAreaBottom"/>
            <a:pathLst>
              <a:path w="25909" h="21600">
                <a:moveTo>
                  <a:pt x="0" y="0"/>
                </a:moveTo>
                <a:lnTo>
                  <a:pt x="25909" y="0"/>
                </a:lnTo>
                <a:lnTo>
                  <a:pt x="25909" y="21600"/>
                </a:lnTo>
                <a:lnTo>
                  <a:pt x="0" y="21600"/>
                </a:lnTo>
                <a:close/>
              </a:path>
              <a:path fill="lightenLess" w="25909" h="21600">
                <a:moveTo>
                  <a:pt x="0" y="0"/>
                </a:moveTo>
                <a:lnTo>
                  <a:pt x="25909" y="0"/>
                </a:lnTo>
                <a:lnTo>
                  <a:pt x="24509" y="1400"/>
                </a:lnTo>
                <a:lnTo>
                  <a:pt x="1400" y="1400"/>
                </a:lnTo>
                <a:close/>
              </a:path>
              <a:path fill="darken" w="25909" h="21600">
                <a:moveTo>
                  <a:pt x="25909" y="0"/>
                </a:moveTo>
                <a:lnTo>
                  <a:pt x="25909" y="21600"/>
                </a:lnTo>
                <a:lnTo>
                  <a:pt x="24509" y="20200"/>
                </a:lnTo>
                <a:lnTo>
                  <a:pt x="24509" y="1400"/>
                </a:lnTo>
                <a:close/>
              </a:path>
              <a:path fill="darkenLess" w="25909" h="21600">
                <a:moveTo>
                  <a:pt x="25909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09" y="20200"/>
                </a:lnTo>
                <a:close/>
              </a:path>
              <a:path fill="lighten" w="25909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09" h="21600">
                <a:moveTo>
                  <a:pt x="5948" y="3794"/>
                </a:moveTo>
                <a:lnTo>
                  <a:pt x="19961" y="10800"/>
                </a:lnTo>
                <a:lnTo>
                  <a:pt x="5948" y="17806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5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6" name="Text Box 2"/>
          <p:cNvSpPr/>
          <p:nvPr/>
        </p:nvSpPr>
        <p:spPr>
          <a:xfrm>
            <a:off x="2953440" y="2712960"/>
            <a:ext cx="6111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Isosceles Triangles in Circles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7" name="AutoShape 8"/>
          <p:cNvSpPr/>
          <p:nvPr/>
        </p:nvSpPr>
        <p:spPr>
          <a:xfrm>
            <a:off x="2084400" y="2719440"/>
            <a:ext cx="685800" cy="571320"/>
          </a:xfrm>
          <a:custGeom>
            <a:avLst/>
            <a:gdLst>
              <a:gd name="textAreaLeft" fmla="*/ 36720 w 685800"/>
              <a:gd name="textAreaRight" fmla="*/ 649080 w 685800"/>
              <a:gd name="textAreaTop" fmla="*/ 36720 h 571320"/>
              <a:gd name="textAreaBottom" fmla="*/ 534600 h 571320"/>
            </a:gdLst>
            <a:ahLst/>
            <a:cxnLst/>
            <a:rect l="textAreaLeft" t="textAreaTop" r="textAreaRight" b="textAreaBottom"/>
            <a:pathLst>
              <a:path w="25925" h="21600">
                <a:moveTo>
                  <a:pt x="0" y="0"/>
                </a:moveTo>
                <a:lnTo>
                  <a:pt x="25925" y="0"/>
                </a:lnTo>
                <a:lnTo>
                  <a:pt x="25925" y="21600"/>
                </a:lnTo>
                <a:lnTo>
                  <a:pt x="0" y="21600"/>
                </a:lnTo>
                <a:close/>
              </a:path>
              <a:path fill="lightenLess" w="25925" h="21600">
                <a:moveTo>
                  <a:pt x="0" y="0"/>
                </a:moveTo>
                <a:lnTo>
                  <a:pt x="25925" y="0"/>
                </a:lnTo>
                <a:lnTo>
                  <a:pt x="24525" y="1400"/>
                </a:lnTo>
                <a:lnTo>
                  <a:pt x="1400" y="1400"/>
                </a:lnTo>
                <a:close/>
              </a:path>
              <a:path fill="darken" w="25925" h="21600">
                <a:moveTo>
                  <a:pt x="25925" y="0"/>
                </a:moveTo>
                <a:lnTo>
                  <a:pt x="25925" y="21600"/>
                </a:lnTo>
                <a:lnTo>
                  <a:pt x="24525" y="20200"/>
                </a:lnTo>
                <a:lnTo>
                  <a:pt x="24525" y="1400"/>
                </a:lnTo>
                <a:close/>
              </a:path>
              <a:path fill="darkenLess" w="25925" h="21600">
                <a:moveTo>
                  <a:pt x="25925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5" y="20200"/>
                </a:lnTo>
                <a:close/>
              </a:path>
              <a:path fill="lighten" w="25925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5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B90A62E-7B35-42F2-9353-3BCD1DC4D339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9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00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478AD7F-360F-4166-9D30-B89A9454E635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01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2" name="Text Box 16"/>
          <p:cNvSpPr/>
          <p:nvPr/>
        </p:nvSpPr>
        <p:spPr>
          <a:xfrm>
            <a:off x="944280" y="2178000"/>
            <a:ext cx="7990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Special Properties of Isosceles Triangles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03" name="Text Box 25"/>
          <p:cNvSpPr/>
          <p:nvPr/>
        </p:nvSpPr>
        <p:spPr>
          <a:xfrm>
            <a:off x="3165840" y="3154320"/>
            <a:ext cx="3546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equal lengths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04" name="Text Box 26"/>
          <p:cNvSpPr/>
          <p:nvPr/>
        </p:nvSpPr>
        <p:spPr>
          <a:xfrm>
            <a:off x="2697120" y="4129200"/>
            <a:ext cx="44863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equal angles</a:t>
            </a:r>
            <a:r>
              <a:rPr lang="en-GB" sz="32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05" name="Text Box 27"/>
          <p:cNvSpPr/>
          <p:nvPr/>
        </p:nvSpPr>
        <p:spPr>
          <a:xfrm>
            <a:off x="1670760" y="5105520"/>
            <a:ext cx="6537240" cy="65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Angles in any triangle sum to 180</a:t>
            </a:r>
            <a:r>
              <a:rPr lang="en-GB" sz="3200" b="0" u="none" strike="noStrike" baseline="6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06" name="Text Box 28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07" name="Rectangle 29"/>
          <p:cNvSpPr/>
          <p:nvPr/>
        </p:nvSpPr>
        <p:spPr>
          <a:xfrm>
            <a:off x="2022480" y="374760"/>
            <a:ext cx="532296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Isosceles triangles </a:t>
            </a:r>
            <a:br>
              <a:rPr sz="3600"/>
            </a:b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 Circles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05" dur="indefinite" restart="never" nodeType="tmRoot">
          <p:childTnLst>
            <p:seq>
              <p:cTn id="206" dur="indefinite" nodeType="mainSeq">
                <p:childTnLst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063671D-8E17-40DC-8091-8F0C43149654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0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0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599EDB2-379D-4344-8FB9-45F17EECEC8A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1" name="Oval 8"/>
          <p:cNvSpPr/>
          <p:nvPr/>
        </p:nvSpPr>
        <p:spPr>
          <a:xfrm>
            <a:off x="5683320" y="3449520"/>
            <a:ext cx="2336760" cy="2221200"/>
          </a:xfrm>
          <a:prstGeom prst="ellipse">
            <a:avLst/>
          </a:prstGeom>
          <a:solidFill>
            <a:srgbClr val="FF00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2" name="Arc 34"/>
          <p:cNvSpPr/>
          <p:nvPr/>
        </p:nvSpPr>
        <p:spPr>
          <a:xfrm>
            <a:off x="6464160" y="4427640"/>
            <a:ext cx="685800" cy="442800"/>
          </a:xfrm>
          <a:custGeom>
            <a:avLst/>
            <a:gdLst>
              <a:gd name="textAreaLeft" fmla="*/ 0 w 685800"/>
              <a:gd name="textAreaRight" fmla="*/ 686160 w 685800"/>
              <a:gd name="textAreaTop" fmla="*/ 0 h 442800"/>
              <a:gd name="textAreaBottom" fmla="*/ 443160 h 442800"/>
              <a:gd name="GluePoint1X" fmla="*/ 2147483647 w 43200"/>
              <a:gd name="GluePoint1Y" fmla="*/ 0 h 43200"/>
              <a:gd name="GluePoint2X" fmla="*/ 2147483647 w 43200"/>
              <a:gd name="GluePoint2Y" fmla="*/ 2147483647 h 43200"/>
              <a:gd name="GluePoint3X" fmla="*/ 2147483647 w 43200"/>
              <a:gd name="GluePoint3Y" fmla="*/ 214748364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fill="none" w="43200" h="4320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9352"/>
                  <a:pt x="350" y="17119"/>
                  <a:pt x="1039" y="14980"/>
                </a:cubicBezTo>
              </a:path>
              <a:path stroke="0" w="43200" h="4320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9352"/>
                  <a:pt x="350" y="17119"/>
                  <a:pt x="1039" y="14980"/>
                </a:cubicBezTo>
                <a:lnTo>
                  <a:pt x="21600" y="21600"/>
                </a:lnTo>
                <a:close/>
              </a:path>
            </a:pathLst>
          </a:custGeom>
          <a:noFill/>
          <a:ln w="28440">
            <a:solidFill>
              <a:srgbClr val="000000"/>
            </a:solidFill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13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4" name="Text Box 6"/>
          <p:cNvSpPr/>
          <p:nvPr/>
        </p:nvSpPr>
        <p:spPr>
          <a:xfrm>
            <a:off x="859320" y="2033640"/>
            <a:ext cx="456984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Q.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Find the angle x</a:t>
            </a:r>
            <a:r>
              <a:rPr lang="en-GB" sz="2400" b="0" u="none" strike="noStrike" baseline="60000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5" name="Line 12"/>
          <p:cNvSpPr/>
          <p:nvPr/>
        </p:nvSpPr>
        <p:spPr>
          <a:xfrm flipH="1" flipV="1">
            <a:off x="5695560" y="4543200"/>
            <a:ext cx="1133640" cy="34920"/>
          </a:xfrm>
          <a:prstGeom prst="line">
            <a:avLst/>
          </a:prstGeom>
          <a:ln w="381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11880" rIns="90000" bIns="-1188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6" name="Text Box 18"/>
          <p:cNvSpPr/>
          <p:nvPr/>
        </p:nvSpPr>
        <p:spPr>
          <a:xfrm>
            <a:off x="5306760" y="4300560"/>
            <a:ext cx="40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7" name="Line 20"/>
          <p:cNvSpPr/>
          <p:nvPr/>
        </p:nvSpPr>
        <p:spPr>
          <a:xfrm flipH="1" flipV="1">
            <a:off x="6229440" y="3646080"/>
            <a:ext cx="628560" cy="885960"/>
          </a:xfrm>
          <a:prstGeom prst="line">
            <a:avLst/>
          </a:prstGeom>
          <a:ln w="381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8" name="Text Box 19"/>
          <p:cNvSpPr/>
          <p:nvPr/>
        </p:nvSpPr>
        <p:spPr>
          <a:xfrm>
            <a:off x="5900760" y="3216240"/>
            <a:ext cx="37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9" name="Oval 17"/>
          <p:cNvSpPr/>
          <p:nvPr/>
        </p:nvSpPr>
        <p:spPr>
          <a:xfrm>
            <a:off x="6823080" y="4522680"/>
            <a:ext cx="98280" cy="954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21240" rIns="90000" bIns="2124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20" name="Text Box 24"/>
          <p:cNvSpPr/>
          <p:nvPr/>
        </p:nvSpPr>
        <p:spPr>
          <a:xfrm>
            <a:off x="6950160" y="4125960"/>
            <a:ext cx="36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421" name="Group 30"/>
          <p:cNvGrpSpPr/>
          <p:nvPr/>
        </p:nvGrpSpPr>
        <p:grpSpPr>
          <a:xfrm>
            <a:off x="1520640" y="2854440"/>
            <a:ext cx="2510280" cy="671760"/>
            <a:chOff x="1520640" y="2854440"/>
            <a:chExt cx="2510280" cy="671760"/>
          </a:xfrm>
        </p:grpSpPr>
        <p:sp>
          <p:nvSpPr>
            <p:cNvPr id="422" name="Text Box 23"/>
            <p:cNvSpPr/>
            <p:nvPr/>
          </p:nvSpPr>
          <p:spPr>
            <a:xfrm>
              <a:off x="1520640" y="2854440"/>
              <a:ext cx="10526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sng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Solution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23" name="Text Box 26"/>
            <p:cNvSpPr/>
            <p:nvPr/>
          </p:nvSpPr>
          <p:spPr>
            <a:xfrm>
              <a:off x="1536120" y="3157920"/>
              <a:ext cx="24948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Angle at C is equal to: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424" name="Text Box 28"/>
          <p:cNvSpPr/>
          <p:nvPr/>
        </p:nvSpPr>
        <p:spPr>
          <a:xfrm>
            <a:off x="1530000" y="4270320"/>
            <a:ext cx="3355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Since the triangle is isosceles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we have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425" name="Object 29"/>
          <p:cNvGraphicFramePr/>
          <p:nvPr/>
        </p:nvGraphicFramePr>
        <p:xfrm>
          <a:off x="1631880" y="3741840"/>
          <a:ext cx="1586160" cy="2476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26" name="Object 29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631880" y="3741840"/>
                    <a:ext cx="1586160" cy="24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7" name="Line 32"/>
          <p:cNvSpPr/>
          <p:nvPr/>
        </p:nvSpPr>
        <p:spPr>
          <a:xfrm flipV="1">
            <a:off x="5691240" y="3633840"/>
            <a:ext cx="552240" cy="9288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28" name="Text Box 33"/>
          <p:cNvSpPr/>
          <p:nvPr/>
        </p:nvSpPr>
        <p:spPr>
          <a:xfrm>
            <a:off x="5776920" y="4168800"/>
            <a:ext cx="45360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 baseline="6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29" name="Text Box 35"/>
          <p:cNvSpPr/>
          <p:nvPr/>
        </p:nvSpPr>
        <p:spPr>
          <a:xfrm>
            <a:off x="6540120" y="4546440"/>
            <a:ext cx="613440" cy="37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280</a:t>
            </a:r>
            <a:r>
              <a:rPr lang="en-GB" sz="1600" b="0" u="none" strike="noStrike" baseline="6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30" name="Text Box 37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31" name="Rectangle 38"/>
          <p:cNvSpPr/>
          <p:nvPr/>
        </p:nvSpPr>
        <p:spPr>
          <a:xfrm>
            <a:off x="2022480" y="374760"/>
            <a:ext cx="532296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Isosceles triangles </a:t>
            </a:r>
            <a:br>
              <a:rPr sz="3600"/>
            </a:b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 Circles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432" name="Object 4"/>
          <p:cNvGraphicFramePr/>
          <p:nvPr/>
        </p:nvGraphicFramePr>
        <p:xfrm>
          <a:off x="2610000" y="4641840"/>
          <a:ext cx="1739880" cy="4129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433" name="Object 4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610000" y="4641840"/>
                    <a:ext cx="1739880" cy="41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4" name="Object 5"/>
          <p:cNvGraphicFramePr/>
          <p:nvPr/>
        </p:nvGraphicFramePr>
        <p:xfrm>
          <a:off x="3184560" y="5105520"/>
          <a:ext cx="1149480" cy="41256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435" name="Object 5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3184560" y="5105520"/>
                    <a:ext cx="1149480" cy="412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6" name="Object 6"/>
          <p:cNvGraphicFramePr/>
          <p:nvPr/>
        </p:nvGraphicFramePr>
        <p:xfrm>
          <a:off x="3313080" y="5568840"/>
          <a:ext cx="942840" cy="41292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437" name="Object 6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3313080" y="5568840"/>
                    <a:ext cx="942840" cy="41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3" dur="indefinite" restart="never" nodeType="tmRoot">
          <p:childTnLst>
            <p:seq>
              <p:cTn id="224" dur="indefinite" nodeType="mainSeq">
                <p:childTnLst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41"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46"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51" dur="5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33771C0-DE5D-4CD1-8748-F482DDF753D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3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40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41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Ex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Ch12 (page 137)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Copy out shapes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42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3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4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5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46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Revision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 Properties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47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1230E34-A02A-488B-A87F-DD8CB021838C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4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0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73C45C2-B6F9-4678-AC0E-57A621594B00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1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45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454" name="Object 5"/>
          <p:cNvGraphicFramePr/>
          <p:nvPr/>
        </p:nvGraphicFramePr>
        <p:xfrm>
          <a:off x="966960" y="2057400"/>
          <a:ext cx="5841720" cy="41306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55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66960" y="2057400"/>
                    <a:ext cx="5841720" cy="413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56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7" name="Line 14"/>
          <p:cNvSpPr/>
          <p:nvPr/>
        </p:nvSpPr>
        <p:spPr>
          <a:xfrm>
            <a:off x="6608880" y="6178680"/>
            <a:ext cx="118404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8" name="Line 15"/>
          <p:cNvSpPr/>
          <p:nvPr/>
        </p:nvSpPr>
        <p:spPr>
          <a:xfrm flipH="1">
            <a:off x="6630480" y="4925880"/>
            <a:ext cx="16200" cy="12654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9" name="AutoShape 17"/>
          <p:cNvSpPr/>
          <p:nvPr/>
        </p:nvSpPr>
        <p:spPr>
          <a:xfrm>
            <a:off x="7486560" y="1952640"/>
            <a:ext cx="1200240" cy="1066680"/>
          </a:xfrm>
          <a:prstGeom prst="rtTriangl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0" name="Text Box 18"/>
          <p:cNvSpPr/>
          <p:nvPr/>
        </p:nvSpPr>
        <p:spPr>
          <a:xfrm>
            <a:off x="7186320" y="2894040"/>
            <a:ext cx="40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1" name="Text Box 19"/>
          <p:cNvSpPr/>
          <p:nvPr/>
        </p:nvSpPr>
        <p:spPr>
          <a:xfrm>
            <a:off x="7145280" y="1662120"/>
            <a:ext cx="37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2" name="Text Box 20"/>
          <p:cNvSpPr/>
          <p:nvPr/>
        </p:nvSpPr>
        <p:spPr>
          <a:xfrm>
            <a:off x="8653680" y="2878200"/>
            <a:ext cx="36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3" name="Rectangle 21"/>
          <p:cNvSpPr/>
          <p:nvPr/>
        </p:nvSpPr>
        <p:spPr>
          <a:xfrm>
            <a:off x="7486560" y="2847960"/>
            <a:ext cx="152640" cy="171360"/>
          </a:xfrm>
          <a:prstGeom prst="rect">
            <a:avLst/>
          </a:prstGeom>
          <a:solidFill>
            <a:srgbClr val="FF00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4" name="Text Box 22"/>
          <p:cNvSpPr/>
          <p:nvPr/>
        </p:nvSpPr>
        <p:spPr>
          <a:xfrm>
            <a:off x="7091280" y="223668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5" name="Text Box 23"/>
          <p:cNvSpPr/>
          <p:nvPr/>
        </p:nvSpPr>
        <p:spPr>
          <a:xfrm>
            <a:off x="7906680" y="2976480"/>
            <a:ext cx="50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6" name="Text Box 25"/>
          <p:cNvSpPr/>
          <p:nvPr/>
        </p:nvSpPr>
        <p:spPr>
          <a:xfrm>
            <a:off x="7450560" y="2112840"/>
            <a:ext cx="45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b</a:t>
            </a:r>
            <a:r>
              <a:rPr lang="en-GB" sz="24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7" name="AutoShape 26"/>
          <p:cNvSpPr/>
          <p:nvPr/>
        </p:nvSpPr>
        <p:spPr>
          <a:xfrm>
            <a:off x="7419960" y="3772080"/>
            <a:ext cx="561960" cy="590400"/>
          </a:xfrm>
          <a:prstGeom prst="triangle">
            <a:avLst>
              <a:gd name="adj" fmla="val 50000"/>
            </a:avLst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8" name="AutoShape 27"/>
          <p:cNvSpPr/>
          <p:nvPr/>
        </p:nvSpPr>
        <p:spPr>
          <a:xfrm rot="5400000">
            <a:off x="8007120" y="4368600"/>
            <a:ext cx="561960" cy="590400"/>
          </a:xfrm>
          <a:prstGeom prst="triangle">
            <a:avLst>
              <a:gd name="adj" fmla="val 50000"/>
            </a:avLst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9" name="AutoShape 28"/>
          <p:cNvSpPr/>
          <p:nvPr/>
        </p:nvSpPr>
        <p:spPr>
          <a:xfrm flipV="1">
            <a:off x="7432560" y="4955400"/>
            <a:ext cx="561960" cy="590760"/>
          </a:xfrm>
          <a:prstGeom prst="triangle">
            <a:avLst>
              <a:gd name="adj" fmla="val 50000"/>
            </a:avLst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0" name="AutoShape 29"/>
          <p:cNvSpPr/>
          <p:nvPr/>
        </p:nvSpPr>
        <p:spPr>
          <a:xfrm rot="16200000">
            <a:off x="6838920" y="4371480"/>
            <a:ext cx="561960" cy="590760"/>
          </a:xfrm>
          <a:prstGeom prst="triangle">
            <a:avLst>
              <a:gd name="adj" fmla="val 50000"/>
            </a:avLst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1" name="Rectangle 30"/>
          <p:cNvSpPr/>
          <p:nvPr/>
        </p:nvSpPr>
        <p:spPr>
          <a:xfrm>
            <a:off x="7419960" y="4371840"/>
            <a:ext cx="561960" cy="561960"/>
          </a:xfrm>
          <a:prstGeom prst="rect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2" name="Line 31"/>
          <p:cNvSpPr/>
          <p:nvPr/>
        </p:nvSpPr>
        <p:spPr>
          <a:xfrm flipV="1">
            <a:off x="6629400" y="5571720"/>
            <a:ext cx="914400" cy="60012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3" name="Text Box 32"/>
          <p:cNvSpPr/>
          <p:nvPr/>
        </p:nvSpPr>
        <p:spPr>
          <a:xfrm>
            <a:off x="7050240" y="5751360"/>
            <a:ext cx="645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27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4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DD92770-ACEA-4AAE-99BB-052066C1E27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77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8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9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0" name="Text Box 5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the special angle in a semi-circle.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1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2" name="Rectangle 7"/>
          <p:cNvSpPr/>
          <p:nvPr/>
        </p:nvSpPr>
        <p:spPr>
          <a:xfrm>
            <a:off x="977760" y="30448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investigate the special angle in a semi-circle.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3" name="Rectangle 8"/>
          <p:cNvSpPr/>
          <p:nvPr/>
        </p:nvSpPr>
        <p:spPr>
          <a:xfrm>
            <a:off x="5508720" y="4076640"/>
            <a:ext cx="336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Solve problems using the special property.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84" name="Picture 10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5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6" name="Rectangle 13"/>
          <p:cNvSpPr/>
          <p:nvPr/>
        </p:nvSpPr>
        <p:spPr>
          <a:xfrm>
            <a:off x="1042920" y="3873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 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7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2" dur="indefinite" restart="never" nodeType="tmRoot">
          <p:childTnLst>
            <p:seq>
              <p:cTn id="253" dur="indefinite" nodeType="mainSeq">
                <p:childTnLst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8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63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68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F0C2B6E-0394-4858-BDB6-2344640FEBA6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0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7C47B89-5A03-4804-8235-E4ACADFFA327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91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2" name="Text Box 5"/>
          <p:cNvSpPr/>
          <p:nvPr/>
        </p:nvSpPr>
        <p:spPr>
          <a:xfrm>
            <a:off x="1417320" y="2201760"/>
            <a:ext cx="261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Tool-kit required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3" name="Text Box 6"/>
          <p:cNvSpPr/>
          <p:nvPr/>
        </p:nvSpPr>
        <p:spPr>
          <a:xfrm>
            <a:off x="1468080" y="2825640"/>
            <a:ext cx="261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1.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Protractor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4" name="Text Box 7"/>
          <p:cNvSpPr/>
          <p:nvPr/>
        </p:nvSpPr>
        <p:spPr>
          <a:xfrm>
            <a:off x="1413360" y="3965400"/>
            <a:ext cx="1905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2.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Pencil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5" name="Text Box 8"/>
          <p:cNvSpPr/>
          <p:nvPr/>
        </p:nvSpPr>
        <p:spPr>
          <a:xfrm>
            <a:off x="1441080" y="5113440"/>
            <a:ext cx="1842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3.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Ruler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96" name="Picture 9"/>
          <p:cNvPicPr/>
          <p:nvPr/>
        </p:nvPicPr>
        <p:blipFill>
          <a:blip r:embed="rId2"/>
          <a:stretch/>
        </p:blipFill>
        <p:spPr>
          <a:xfrm>
            <a:off x="4481640" y="1922400"/>
            <a:ext cx="2958840" cy="1770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7" name="Picture 10"/>
          <p:cNvPicPr/>
          <p:nvPr/>
        </p:nvPicPr>
        <p:blipFill>
          <a:blip r:embed="rId3"/>
          <a:stretch/>
        </p:blipFill>
        <p:spPr>
          <a:xfrm>
            <a:off x="4411800" y="3659040"/>
            <a:ext cx="1600200" cy="1067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8" name="Picture 11"/>
          <p:cNvPicPr/>
          <p:nvPr/>
        </p:nvPicPr>
        <p:blipFill>
          <a:blip r:embed="rId4"/>
          <a:stretch/>
        </p:blipFill>
        <p:spPr>
          <a:xfrm>
            <a:off x="4194000" y="4789440"/>
            <a:ext cx="3246480" cy="1162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9" name="Text Box 12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0" name="Rectangle 13"/>
          <p:cNvSpPr/>
          <p:nvPr/>
        </p:nvSpPr>
        <p:spPr>
          <a:xfrm>
            <a:off x="1042920" y="3873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 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FFD182F-4ABC-4B92-B473-5B1AEC82CEAF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3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F132D0F-E928-4C15-8EA0-65FAF744440E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50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5" name="Picture 4"/>
          <p:cNvPicPr/>
          <p:nvPr/>
        </p:nvPicPr>
        <p:blipFill>
          <a:blip r:embed="rId2"/>
          <a:stretch/>
        </p:blipFill>
        <p:spPr>
          <a:xfrm>
            <a:off x="6126120" y="2347920"/>
            <a:ext cx="2959200" cy="1770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6" name="Text Box 5"/>
          <p:cNvSpPr/>
          <p:nvPr/>
        </p:nvSpPr>
        <p:spPr>
          <a:xfrm>
            <a:off x="987840" y="2128680"/>
            <a:ext cx="56124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1.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Using your pencil trace round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protractor so that you have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semi-circle.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7" name="Text Box 6"/>
          <p:cNvSpPr/>
          <p:nvPr/>
        </p:nvSpPr>
        <p:spPr>
          <a:xfrm>
            <a:off x="917640" y="3386160"/>
            <a:ext cx="4454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2.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Mark the centre of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semi-circle.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508" name="Group 7"/>
          <p:cNvGrpSpPr/>
          <p:nvPr/>
        </p:nvGrpSpPr>
        <p:grpSpPr>
          <a:xfrm>
            <a:off x="1648080" y="4591080"/>
            <a:ext cx="5817960" cy="1396800"/>
            <a:chOff x="1648080" y="4591080"/>
            <a:chExt cx="5817960" cy="1396800"/>
          </a:xfrm>
        </p:grpSpPr>
        <p:pic>
          <p:nvPicPr>
            <p:cNvPr id="509" name="Picture 8"/>
            <p:cNvPicPr/>
            <p:nvPr/>
          </p:nvPicPr>
          <p:blipFill>
            <a:blip r:embed="rId3"/>
            <a:stretch/>
          </p:blipFill>
          <p:spPr>
            <a:xfrm>
              <a:off x="4876920" y="4591080"/>
              <a:ext cx="2589120" cy="1396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10" name="Text Box 9"/>
            <p:cNvSpPr/>
            <p:nvPr/>
          </p:nvSpPr>
          <p:spPr>
            <a:xfrm>
              <a:off x="1648080" y="4981680"/>
              <a:ext cx="29314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You should have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something like this.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511" name="Text Box 11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2" name="Rectangle 13"/>
          <p:cNvSpPr/>
          <p:nvPr/>
        </p:nvSpPr>
        <p:spPr>
          <a:xfrm>
            <a:off x="1042920" y="3873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 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69" dur="indefinite" restart="never" nodeType="tmRoot">
          <p:childTnLst>
            <p:seq>
              <p:cTn id="270" dur="indefinite" nodeType="mainSeq">
                <p:childTnLst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FA7BE58-C48E-4343-8D59-9734D22C61AE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5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D5177E9-3BCD-4082-A424-CDC92BBD7F8A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51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7" name="Picture 4"/>
          <p:cNvPicPr/>
          <p:nvPr/>
        </p:nvPicPr>
        <p:blipFill>
          <a:blip r:embed="rId2"/>
          <a:stretch/>
        </p:blipFill>
        <p:spPr>
          <a:xfrm>
            <a:off x="4780080" y="2344680"/>
            <a:ext cx="3881160" cy="209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8" name="Text Box 5"/>
          <p:cNvSpPr/>
          <p:nvPr/>
        </p:nvSpPr>
        <p:spPr>
          <a:xfrm>
            <a:off x="827280" y="2193840"/>
            <a:ext cx="35366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Mark three points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Outside the circle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9" name="Text Box 6"/>
          <p:cNvSpPr/>
          <p:nvPr/>
        </p:nvSpPr>
        <p:spPr>
          <a:xfrm>
            <a:off x="5197320" y="197496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0" name="Text Box 7"/>
          <p:cNvSpPr/>
          <p:nvPr/>
        </p:nvSpPr>
        <p:spPr>
          <a:xfrm>
            <a:off x="7983360" y="187308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1" name="Text Box 8"/>
          <p:cNvSpPr/>
          <p:nvPr/>
        </p:nvSpPr>
        <p:spPr>
          <a:xfrm>
            <a:off x="6181560" y="183528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2" name="Text Box 9"/>
          <p:cNvSpPr/>
          <p:nvPr/>
        </p:nvSpPr>
        <p:spPr>
          <a:xfrm>
            <a:off x="5075280" y="2781360"/>
            <a:ext cx="390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3" name="Text Box 10"/>
          <p:cNvSpPr/>
          <p:nvPr/>
        </p:nvSpPr>
        <p:spPr>
          <a:xfrm>
            <a:off x="6521400" y="283680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4" name="Text Box 11"/>
          <p:cNvSpPr/>
          <p:nvPr/>
        </p:nvSpPr>
        <p:spPr>
          <a:xfrm>
            <a:off x="5352840" y="334332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5" name="Text Box 12"/>
          <p:cNvSpPr/>
          <p:nvPr/>
        </p:nvSpPr>
        <p:spPr>
          <a:xfrm>
            <a:off x="7297560" y="342432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6" name="Text Box 13"/>
          <p:cNvSpPr/>
          <p:nvPr/>
        </p:nvSpPr>
        <p:spPr>
          <a:xfrm>
            <a:off x="6676920" y="2128680"/>
            <a:ext cx="390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7" name="Text Box 14"/>
          <p:cNvSpPr/>
          <p:nvPr/>
        </p:nvSpPr>
        <p:spPr>
          <a:xfrm>
            <a:off x="8016840" y="2889360"/>
            <a:ext cx="390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8" name="Rectangle 16"/>
          <p:cNvSpPr/>
          <p:nvPr/>
        </p:nvSpPr>
        <p:spPr>
          <a:xfrm>
            <a:off x="952560" y="3537000"/>
            <a:ext cx="3765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2.  On the circumference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9" name="Rectangle 17"/>
          <p:cNvSpPr/>
          <p:nvPr/>
        </p:nvSpPr>
        <p:spPr>
          <a:xfrm>
            <a:off x="992880" y="4143240"/>
            <a:ext cx="2995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3.  Inside the circle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30" name="Text Box 18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31" name="Rectangle 13"/>
          <p:cNvSpPr/>
          <p:nvPr/>
        </p:nvSpPr>
        <p:spPr>
          <a:xfrm>
            <a:off x="1042920" y="3873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 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5" dur="indefinite" restart="never" nodeType="tmRoot">
          <p:childTnLst>
            <p:seq>
              <p:cTn id="276" dur="indefinite" nodeType="mainSeq">
                <p:childTnLst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E292C1E-CAE0-422F-92BB-DE4F866897C6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3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34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6201FD4-7592-43E0-9F77-F633B6528615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535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6" name="Picture 4"/>
          <p:cNvPicPr/>
          <p:nvPr/>
        </p:nvPicPr>
        <p:blipFill>
          <a:blip r:embed="rId2"/>
          <a:stretch/>
        </p:blipFill>
        <p:spPr>
          <a:xfrm>
            <a:off x="5097600" y="2344680"/>
            <a:ext cx="3881160" cy="209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7" name="Text Box 5"/>
          <p:cNvSpPr/>
          <p:nvPr/>
        </p:nvSpPr>
        <p:spPr>
          <a:xfrm>
            <a:off x="591480" y="1914480"/>
            <a:ext cx="490212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 each of the points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Form a triangle by drawing 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from each end of the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diameter to the point.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Measure the angle at the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various points.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538" name="Group 6"/>
          <p:cNvGrpSpPr/>
          <p:nvPr/>
        </p:nvGrpSpPr>
        <p:grpSpPr>
          <a:xfrm>
            <a:off x="5207040" y="2236320"/>
            <a:ext cx="3647880" cy="2017800"/>
            <a:chOff x="5207040" y="2236320"/>
            <a:chExt cx="3647880" cy="2017800"/>
          </a:xfrm>
        </p:grpSpPr>
        <p:sp>
          <p:nvSpPr>
            <p:cNvPr id="539" name="Line 7"/>
            <p:cNvSpPr/>
            <p:nvPr/>
          </p:nvSpPr>
          <p:spPr>
            <a:xfrm flipV="1">
              <a:off x="5207040" y="2236320"/>
              <a:ext cx="496800" cy="2009880"/>
            </a:xfrm>
            <a:prstGeom prst="line">
              <a:avLst/>
            </a:prstGeom>
            <a:ln w="3816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40" name="Line 8"/>
            <p:cNvSpPr/>
            <p:nvPr/>
          </p:nvSpPr>
          <p:spPr>
            <a:xfrm flipH="1" flipV="1">
              <a:off x="5713560" y="2244240"/>
              <a:ext cx="3141360" cy="2009880"/>
            </a:xfrm>
            <a:prstGeom prst="line">
              <a:avLst/>
            </a:prstGeom>
            <a:ln w="3816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541" name="Group 9"/>
          <p:cNvGrpSpPr/>
          <p:nvPr/>
        </p:nvGrpSpPr>
        <p:grpSpPr>
          <a:xfrm>
            <a:off x="5197320" y="3664080"/>
            <a:ext cx="3647880" cy="582480"/>
            <a:chOff x="5197320" y="3664080"/>
            <a:chExt cx="3647880" cy="582480"/>
          </a:xfrm>
        </p:grpSpPr>
        <p:sp>
          <p:nvSpPr>
            <p:cNvPr id="542" name="Line 10"/>
            <p:cNvSpPr/>
            <p:nvPr/>
          </p:nvSpPr>
          <p:spPr>
            <a:xfrm flipV="1">
              <a:off x="5197320" y="3664080"/>
              <a:ext cx="1624320" cy="57312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43" name="Line 11"/>
            <p:cNvSpPr/>
            <p:nvPr/>
          </p:nvSpPr>
          <p:spPr>
            <a:xfrm flipH="1" flipV="1">
              <a:off x="6811560" y="3664080"/>
              <a:ext cx="2033640" cy="58248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544" name="Group 12"/>
          <p:cNvGrpSpPr/>
          <p:nvPr/>
        </p:nvGrpSpPr>
        <p:grpSpPr>
          <a:xfrm>
            <a:off x="5214960" y="2552400"/>
            <a:ext cx="3620880" cy="1693800"/>
            <a:chOff x="5214960" y="2552400"/>
            <a:chExt cx="3620880" cy="1693800"/>
          </a:xfrm>
        </p:grpSpPr>
        <p:sp>
          <p:nvSpPr>
            <p:cNvPr id="545" name="Line 13"/>
            <p:cNvSpPr/>
            <p:nvPr/>
          </p:nvSpPr>
          <p:spPr>
            <a:xfrm flipV="1">
              <a:off x="5214960" y="2552760"/>
              <a:ext cx="2598840" cy="1657440"/>
            </a:xfrm>
            <a:prstGeom prst="line">
              <a:avLst/>
            </a:prstGeom>
            <a:ln w="38160">
              <a:solidFill>
                <a:srgbClr val="00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46" name="Line 14"/>
            <p:cNvSpPr/>
            <p:nvPr/>
          </p:nvSpPr>
          <p:spPr>
            <a:xfrm flipH="1" flipV="1">
              <a:off x="7803720" y="2552400"/>
              <a:ext cx="1032120" cy="1693800"/>
            </a:xfrm>
            <a:prstGeom prst="line">
              <a:avLst/>
            </a:prstGeom>
            <a:ln w="38160">
              <a:solidFill>
                <a:srgbClr val="00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547" name="Text Box 15"/>
          <p:cNvSpPr/>
          <p:nvPr/>
        </p:nvSpPr>
        <p:spPr>
          <a:xfrm>
            <a:off x="7611840" y="230832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48" name="Text Box 16"/>
          <p:cNvSpPr/>
          <p:nvPr/>
        </p:nvSpPr>
        <p:spPr>
          <a:xfrm>
            <a:off x="6629040" y="341784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49" name="Text Box 17"/>
          <p:cNvSpPr/>
          <p:nvPr/>
        </p:nvSpPr>
        <p:spPr>
          <a:xfrm>
            <a:off x="5514840" y="197496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550" name="Group 19"/>
          <p:cNvGrpSpPr/>
          <p:nvPr/>
        </p:nvGrpSpPr>
        <p:grpSpPr>
          <a:xfrm>
            <a:off x="1623960" y="4573440"/>
            <a:ext cx="6170400" cy="1569960"/>
            <a:chOff x="1623960" y="4573440"/>
            <a:chExt cx="6170400" cy="1569960"/>
          </a:xfrm>
        </p:grpSpPr>
        <p:sp>
          <p:nvSpPr>
            <p:cNvPr id="551" name="Text Box 20"/>
            <p:cNvSpPr/>
            <p:nvPr/>
          </p:nvSpPr>
          <p:spPr>
            <a:xfrm>
              <a:off x="1769040" y="4573440"/>
              <a:ext cx="60253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marL="343080" indent="-34308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Log your results in a table. 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52" name="Rectangle 21"/>
            <p:cNvSpPr/>
            <p:nvPr/>
          </p:nvSpPr>
          <p:spPr>
            <a:xfrm>
              <a:off x="5688000" y="5568840"/>
              <a:ext cx="2031840" cy="574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53" name="Rectangle 22"/>
            <p:cNvSpPr/>
            <p:nvPr/>
          </p:nvSpPr>
          <p:spPr>
            <a:xfrm>
              <a:off x="3656160" y="5568840"/>
              <a:ext cx="2031840" cy="574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54" name="Rectangle 23"/>
            <p:cNvSpPr/>
            <p:nvPr/>
          </p:nvSpPr>
          <p:spPr>
            <a:xfrm>
              <a:off x="1623960" y="5568840"/>
              <a:ext cx="2032200" cy="574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55" name="Rectangle 24"/>
            <p:cNvSpPr/>
            <p:nvPr/>
          </p:nvSpPr>
          <p:spPr>
            <a:xfrm>
              <a:off x="5688000" y="5148000"/>
              <a:ext cx="2031840" cy="42084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499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Inside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56" name="Rectangle 25"/>
            <p:cNvSpPr/>
            <p:nvPr/>
          </p:nvSpPr>
          <p:spPr>
            <a:xfrm>
              <a:off x="3656160" y="5148000"/>
              <a:ext cx="2031840" cy="42084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499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Circumference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57" name="Rectangle 26"/>
            <p:cNvSpPr/>
            <p:nvPr/>
          </p:nvSpPr>
          <p:spPr>
            <a:xfrm>
              <a:off x="1623960" y="5148000"/>
              <a:ext cx="2032200" cy="42084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499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Outside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58" name="Line 27"/>
            <p:cNvSpPr/>
            <p:nvPr/>
          </p:nvSpPr>
          <p:spPr>
            <a:xfrm>
              <a:off x="1623960" y="5148000"/>
              <a:ext cx="6095880" cy="0"/>
            </a:xfrm>
            <a:prstGeom prst="line">
              <a:avLst/>
            </a:prstGeom>
            <a:ln cap="sq"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59" name="Line 28"/>
            <p:cNvSpPr/>
            <p:nvPr/>
          </p:nvSpPr>
          <p:spPr>
            <a:xfrm>
              <a:off x="1623960" y="5568840"/>
              <a:ext cx="6095880" cy="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60" name="Line 29"/>
            <p:cNvSpPr/>
            <p:nvPr/>
          </p:nvSpPr>
          <p:spPr>
            <a:xfrm>
              <a:off x="1623960" y="6143400"/>
              <a:ext cx="6095880" cy="0"/>
            </a:xfrm>
            <a:prstGeom prst="line">
              <a:avLst/>
            </a:prstGeom>
            <a:ln cap="sq"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61" name="Line 30"/>
            <p:cNvSpPr/>
            <p:nvPr/>
          </p:nvSpPr>
          <p:spPr>
            <a:xfrm>
              <a:off x="1623960" y="5148000"/>
              <a:ext cx="0" cy="995400"/>
            </a:xfrm>
            <a:prstGeom prst="line">
              <a:avLst/>
            </a:prstGeom>
            <a:ln cap="sq"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62" name="Line 31"/>
            <p:cNvSpPr/>
            <p:nvPr/>
          </p:nvSpPr>
          <p:spPr>
            <a:xfrm>
              <a:off x="3656160" y="5148000"/>
              <a:ext cx="0" cy="9954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63" name="Line 32"/>
            <p:cNvSpPr/>
            <p:nvPr/>
          </p:nvSpPr>
          <p:spPr>
            <a:xfrm>
              <a:off x="5688000" y="5148000"/>
              <a:ext cx="0" cy="9954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64" name="Line 33"/>
            <p:cNvSpPr/>
            <p:nvPr/>
          </p:nvSpPr>
          <p:spPr>
            <a:xfrm>
              <a:off x="7719840" y="5148000"/>
              <a:ext cx="0" cy="995400"/>
            </a:xfrm>
            <a:prstGeom prst="line">
              <a:avLst/>
            </a:prstGeom>
            <a:ln cap="sq"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565" name="Text Box 34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6" name="Rectangle 13"/>
          <p:cNvSpPr/>
          <p:nvPr/>
        </p:nvSpPr>
        <p:spPr>
          <a:xfrm>
            <a:off x="1042920" y="3873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 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21" dur="indefinite" restart="never" nodeType="tmRoot">
          <p:childTnLst>
            <p:seq>
              <p:cTn id="322" dur="indefinite" nodeType="mainSeq">
                <p:childTnLst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331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538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336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544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2D31E4A-8990-4628-B6F4-1394FCC28651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9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53F4CD9-6A62-4F33-A394-B82C8CDC72D7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570" name="Group 2"/>
          <p:cNvGrpSpPr/>
          <p:nvPr/>
        </p:nvGrpSpPr>
        <p:grpSpPr>
          <a:xfrm>
            <a:off x="928800" y="3327480"/>
            <a:ext cx="3749400" cy="855720"/>
            <a:chOff x="928800" y="3327480"/>
            <a:chExt cx="3749400" cy="855720"/>
          </a:xfrm>
        </p:grpSpPr>
        <p:sp>
          <p:nvSpPr>
            <p:cNvPr id="571" name="Rectangle 3"/>
            <p:cNvSpPr/>
            <p:nvPr/>
          </p:nvSpPr>
          <p:spPr>
            <a:xfrm>
              <a:off x="3429360" y="3689280"/>
              <a:ext cx="1248840" cy="493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72" name="Rectangle 4"/>
            <p:cNvSpPr/>
            <p:nvPr/>
          </p:nvSpPr>
          <p:spPr>
            <a:xfrm>
              <a:off x="2177640" y="3689280"/>
              <a:ext cx="1250640" cy="493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73" name="Rectangle 5"/>
            <p:cNvSpPr/>
            <p:nvPr/>
          </p:nvSpPr>
          <p:spPr>
            <a:xfrm>
              <a:off x="928800" y="3689280"/>
              <a:ext cx="1248840" cy="493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74" name="Rectangle 6"/>
            <p:cNvSpPr/>
            <p:nvPr/>
          </p:nvSpPr>
          <p:spPr>
            <a:xfrm>
              <a:off x="3428280" y="3327480"/>
              <a:ext cx="1249560" cy="3618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499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Inside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75" name="Rectangle 7"/>
            <p:cNvSpPr/>
            <p:nvPr/>
          </p:nvSpPr>
          <p:spPr>
            <a:xfrm>
              <a:off x="2178720" y="3327480"/>
              <a:ext cx="1249560" cy="3618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Circumference</a:t>
              </a:r>
              <a:endParaRPr lang="en-US" sz="12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76" name="Rectangle 8"/>
            <p:cNvSpPr/>
            <p:nvPr/>
          </p:nvSpPr>
          <p:spPr>
            <a:xfrm>
              <a:off x="928800" y="3327480"/>
              <a:ext cx="1249920" cy="36180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499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Outside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77" name="Line 9"/>
            <p:cNvSpPr/>
            <p:nvPr/>
          </p:nvSpPr>
          <p:spPr>
            <a:xfrm>
              <a:off x="928800" y="3327480"/>
              <a:ext cx="3749400" cy="0"/>
            </a:xfrm>
            <a:prstGeom prst="line">
              <a:avLst/>
            </a:prstGeom>
            <a:ln cap="sq"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78" name="Line 10"/>
            <p:cNvSpPr/>
            <p:nvPr/>
          </p:nvSpPr>
          <p:spPr>
            <a:xfrm>
              <a:off x="928800" y="3689280"/>
              <a:ext cx="3749400" cy="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79" name="Line 11"/>
            <p:cNvSpPr/>
            <p:nvPr/>
          </p:nvSpPr>
          <p:spPr>
            <a:xfrm>
              <a:off x="928800" y="4183200"/>
              <a:ext cx="3749400" cy="0"/>
            </a:xfrm>
            <a:prstGeom prst="line">
              <a:avLst/>
            </a:prstGeom>
            <a:ln cap="sq"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80" name="Line 12"/>
            <p:cNvSpPr/>
            <p:nvPr/>
          </p:nvSpPr>
          <p:spPr>
            <a:xfrm>
              <a:off x="928800" y="3327480"/>
              <a:ext cx="0" cy="855720"/>
            </a:xfrm>
            <a:prstGeom prst="line">
              <a:avLst/>
            </a:prstGeom>
            <a:ln cap="sq"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81" name="Line 13"/>
            <p:cNvSpPr/>
            <p:nvPr/>
          </p:nvSpPr>
          <p:spPr>
            <a:xfrm>
              <a:off x="2178720" y="3327480"/>
              <a:ext cx="0" cy="8557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82" name="Line 14"/>
            <p:cNvSpPr/>
            <p:nvPr/>
          </p:nvSpPr>
          <p:spPr>
            <a:xfrm>
              <a:off x="3428280" y="3327480"/>
              <a:ext cx="0" cy="8557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83" name="Line 15"/>
            <p:cNvSpPr/>
            <p:nvPr/>
          </p:nvSpPr>
          <p:spPr>
            <a:xfrm>
              <a:off x="4678200" y="3327480"/>
              <a:ext cx="0" cy="855720"/>
            </a:xfrm>
            <a:prstGeom prst="line">
              <a:avLst/>
            </a:prstGeom>
            <a:ln cap="sq"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pic>
        <p:nvPicPr>
          <p:cNvPr id="584" name="Picture 16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5" name="Picture 18"/>
          <p:cNvPicPr/>
          <p:nvPr/>
        </p:nvPicPr>
        <p:blipFill>
          <a:blip r:embed="rId2"/>
          <a:stretch/>
        </p:blipFill>
        <p:spPr>
          <a:xfrm>
            <a:off x="4780080" y="2344680"/>
            <a:ext cx="3881160" cy="20941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86" name="Group 19"/>
          <p:cNvGrpSpPr/>
          <p:nvPr/>
        </p:nvGrpSpPr>
        <p:grpSpPr>
          <a:xfrm>
            <a:off x="4897440" y="2552400"/>
            <a:ext cx="3620880" cy="1693800"/>
            <a:chOff x="4897440" y="2552400"/>
            <a:chExt cx="3620880" cy="1693800"/>
          </a:xfrm>
        </p:grpSpPr>
        <p:sp>
          <p:nvSpPr>
            <p:cNvPr id="587" name="Line 20"/>
            <p:cNvSpPr/>
            <p:nvPr/>
          </p:nvSpPr>
          <p:spPr>
            <a:xfrm flipV="1">
              <a:off x="4897440" y="2552760"/>
              <a:ext cx="2598840" cy="1657440"/>
            </a:xfrm>
            <a:prstGeom prst="line">
              <a:avLst/>
            </a:prstGeom>
            <a:ln w="38160">
              <a:solidFill>
                <a:srgbClr val="00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88" name="Line 21"/>
            <p:cNvSpPr/>
            <p:nvPr/>
          </p:nvSpPr>
          <p:spPr>
            <a:xfrm flipH="1" flipV="1">
              <a:off x="7486200" y="2552400"/>
              <a:ext cx="1032120" cy="1693800"/>
            </a:xfrm>
            <a:prstGeom prst="line">
              <a:avLst/>
            </a:prstGeom>
            <a:ln w="38160">
              <a:solidFill>
                <a:srgbClr val="00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589" name="Text Box 22"/>
          <p:cNvSpPr/>
          <p:nvPr/>
        </p:nvSpPr>
        <p:spPr>
          <a:xfrm>
            <a:off x="7294320" y="230832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590" name="Group 24"/>
          <p:cNvGrpSpPr/>
          <p:nvPr/>
        </p:nvGrpSpPr>
        <p:grpSpPr>
          <a:xfrm>
            <a:off x="4924440" y="2409480"/>
            <a:ext cx="3592080" cy="1824120"/>
            <a:chOff x="4924440" y="2409480"/>
            <a:chExt cx="3592080" cy="1824120"/>
          </a:xfrm>
        </p:grpSpPr>
        <p:sp>
          <p:nvSpPr>
            <p:cNvPr id="591" name="Line 25"/>
            <p:cNvSpPr/>
            <p:nvPr/>
          </p:nvSpPr>
          <p:spPr>
            <a:xfrm flipH="1" flipV="1">
              <a:off x="6420960" y="2409480"/>
              <a:ext cx="2095560" cy="1824120"/>
            </a:xfrm>
            <a:prstGeom prst="line">
              <a:avLst/>
            </a:prstGeom>
            <a:ln w="38160">
              <a:solidFill>
                <a:srgbClr val="C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92" name="Line 26"/>
            <p:cNvSpPr/>
            <p:nvPr/>
          </p:nvSpPr>
          <p:spPr>
            <a:xfrm flipV="1">
              <a:off x="4924440" y="2420640"/>
              <a:ext cx="1474920" cy="1755720"/>
            </a:xfrm>
            <a:prstGeom prst="line">
              <a:avLst/>
            </a:prstGeom>
            <a:ln w="38160">
              <a:solidFill>
                <a:srgbClr val="C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593" name="Group 27"/>
          <p:cNvGrpSpPr/>
          <p:nvPr/>
        </p:nvGrpSpPr>
        <p:grpSpPr>
          <a:xfrm>
            <a:off x="4911840" y="2905200"/>
            <a:ext cx="3601800" cy="1325520"/>
            <a:chOff x="4911840" y="2905200"/>
            <a:chExt cx="3601800" cy="1325520"/>
          </a:xfrm>
        </p:grpSpPr>
        <p:sp>
          <p:nvSpPr>
            <p:cNvPr id="594" name="Line 28"/>
            <p:cNvSpPr/>
            <p:nvPr/>
          </p:nvSpPr>
          <p:spPr>
            <a:xfrm flipV="1">
              <a:off x="4911840" y="2905200"/>
              <a:ext cx="549000" cy="13096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95" name="Line 29"/>
            <p:cNvSpPr/>
            <p:nvPr/>
          </p:nvSpPr>
          <p:spPr>
            <a:xfrm flipH="1" flipV="1">
              <a:off x="5473800" y="2913120"/>
              <a:ext cx="3039840" cy="13176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596" name="Text Box 30"/>
          <p:cNvSpPr/>
          <p:nvPr/>
        </p:nvSpPr>
        <p:spPr>
          <a:xfrm>
            <a:off x="5273640" y="262584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97" name="Text Box 31"/>
          <p:cNvSpPr/>
          <p:nvPr/>
        </p:nvSpPr>
        <p:spPr>
          <a:xfrm>
            <a:off x="6225840" y="215424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98" name="Text Box 32"/>
          <p:cNvSpPr/>
          <p:nvPr/>
        </p:nvSpPr>
        <p:spPr>
          <a:xfrm>
            <a:off x="1098000" y="3708360"/>
            <a:ext cx="94392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&lt; 90</a:t>
            </a:r>
            <a:r>
              <a:rPr lang="en-GB" sz="2400" b="0" u="none" strike="noStrike" baseline="6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99" name="Text Box 33"/>
          <p:cNvSpPr/>
          <p:nvPr/>
        </p:nvSpPr>
        <p:spPr>
          <a:xfrm>
            <a:off x="3580920" y="3706920"/>
            <a:ext cx="85284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&gt; 90</a:t>
            </a:r>
            <a:r>
              <a:rPr lang="en-GB" sz="2400" b="0" u="none" strike="noStrike" baseline="6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0" name="Text Box 34"/>
          <p:cNvSpPr/>
          <p:nvPr/>
        </p:nvSpPr>
        <p:spPr>
          <a:xfrm>
            <a:off x="2374560" y="3687840"/>
            <a:ext cx="89244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90</a:t>
            </a:r>
            <a:r>
              <a:rPr lang="en-GB" sz="2400" b="0" u="none" strike="noStrike" baseline="60000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1" name="Text Box 36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2" name="TextBox 38"/>
          <p:cNvSpPr/>
          <p:nvPr/>
        </p:nvSpPr>
        <p:spPr>
          <a:xfrm>
            <a:off x="1786680" y="2028960"/>
            <a:ext cx="1255680" cy="520920"/>
          </a:xfrm>
          <a:prstGeom prst="rect">
            <a:avLst/>
          </a:prstGeom>
          <a:solidFill>
            <a:srgbClr val="000000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DEMO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3" name="Rectangle 13"/>
          <p:cNvSpPr/>
          <p:nvPr/>
        </p:nvSpPr>
        <p:spPr>
          <a:xfrm>
            <a:off x="1042920" y="3873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 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41" dur="indefinite" restart="never" nodeType="tmRoot">
          <p:childTnLst>
            <p:seq>
              <p:cTn id="342" dur="indefinite" nodeType="mainSeq">
                <p:childTnLst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351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586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356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590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361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593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46C7BB-EDB9-4192-A47C-6695C1C1FD43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10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E702BB7-A708-4E45-8A6F-559325FDE20A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1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14" name="Object 5"/>
          <p:cNvGraphicFramePr/>
          <p:nvPr/>
        </p:nvGraphicFramePr>
        <p:xfrm>
          <a:off x="1006560" y="2057400"/>
          <a:ext cx="5761080" cy="41306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15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06560" y="2057400"/>
                    <a:ext cx="5761080" cy="413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16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17" name="Group 17"/>
          <p:cNvGrpSpPr/>
          <p:nvPr/>
        </p:nvGrpSpPr>
        <p:grpSpPr>
          <a:xfrm>
            <a:off x="6408720" y="3621240"/>
            <a:ext cx="1431720" cy="1557000"/>
            <a:chOff x="6408720" y="3621240"/>
            <a:chExt cx="1431720" cy="1557000"/>
          </a:xfrm>
        </p:grpSpPr>
        <p:sp>
          <p:nvSpPr>
            <p:cNvPr id="218" name="Rectangle 7"/>
            <p:cNvSpPr/>
            <p:nvPr/>
          </p:nvSpPr>
          <p:spPr>
            <a:xfrm>
              <a:off x="6876000" y="4144680"/>
              <a:ext cx="478440" cy="509040"/>
            </a:xfrm>
            <a:prstGeom prst="rect">
              <a:avLst/>
            </a:prstGeom>
            <a:solidFill>
              <a:srgbClr val="66CC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19" name="Rectangle 8"/>
            <p:cNvSpPr/>
            <p:nvPr/>
          </p:nvSpPr>
          <p:spPr>
            <a:xfrm>
              <a:off x="6876000" y="3621240"/>
              <a:ext cx="478440" cy="508680"/>
            </a:xfrm>
            <a:prstGeom prst="rect">
              <a:avLst/>
            </a:prstGeom>
            <a:solidFill>
              <a:srgbClr val="66CC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20" name="Rectangle 9"/>
            <p:cNvSpPr/>
            <p:nvPr/>
          </p:nvSpPr>
          <p:spPr>
            <a:xfrm>
              <a:off x="7362000" y="3621240"/>
              <a:ext cx="478440" cy="508680"/>
            </a:xfrm>
            <a:prstGeom prst="rect">
              <a:avLst/>
            </a:prstGeom>
            <a:solidFill>
              <a:srgbClr val="66CC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21" name="Rectangle 10"/>
            <p:cNvSpPr/>
            <p:nvPr/>
          </p:nvSpPr>
          <p:spPr>
            <a:xfrm>
              <a:off x="6876000" y="4669200"/>
              <a:ext cx="478440" cy="509040"/>
            </a:xfrm>
            <a:prstGeom prst="rect">
              <a:avLst/>
            </a:prstGeom>
            <a:solidFill>
              <a:srgbClr val="66CC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22" name="Rectangle 11"/>
            <p:cNvSpPr/>
            <p:nvPr/>
          </p:nvSpPr>
          <p:spPr>
            <a:xfrm>
              <a:off x="6408720" y="4144680"/>
              <a:ext cx="478440" cy="509040"/>
            </a:xfrm>
            <a:prstGeom prst="rect">
              <a:avLst/>
            </a:prstGeom>
            <a:solidFill>
              <a:srgbClr val="66CC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223" name="Group 12"/>
          <p:cNvGrpSpPr/>
          <p:nvPr/>
        </p:nvGrpSpPr>
        <p:grpSpPr>
          <a:xfrm>
            <a:off x="6618240" y="5375160"/>
            <a:ext cx="2244600" cy="798480"/>
            <a:chOff x="6618240" y="5375160"/>
            <a:chExt cx="2244600" cy="798480"/>
          </a:xfrm>
        </p:grpSpPr>
        <p:sp>
          <p:nvSpPr>
            <p:cNvPr id="224" name="Line 13"/>
            <p:cNvSpPr/>
            <p:nvPr/>
          </p:nvSpPr>
          <p:spPr>
            <a:xfrm>
              <a:off x="6618240" y="6173640"/>
              <a:ext cx="224460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25" name="Line 14"/>
            <p:cNvSpPr/>
            <p:nvPr/>
          </p:nvSpPr>
          <p:spPr>
            <a:xfrm>
              <a:off x="6953400" y="5375160"/>
              <a:ext cx="1130040" cy="7876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26" name="Text Box 15"/>
            <p:cNvSpPr/>
            <p:nvPr/>
          </p:nvSpPr>
          <p:spPr>
            <a:xfrm>
              <a:off x="6761160" y="5659560"/>
              <a:ext cx="645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  <a:ea typeface="Arial"/>
                </a:rPr>
                <a:t>34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  <a:ea typeface="Arial"/>
                </a:rPr>
                <a:t>o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227" name="AutoShape 18"/>
          <p:cNvSpPr/>
          <p:nvPr/>
        </p:nvSpPr>
        <p:spPr>
          <a:xfrm>
            <a:off x="7486560" y="1952640"/>
            <a:ext cx="1200240" cy="1066680"/>
          </a:xfrm>
          <a:prstGeom prst="rtTriangl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28" name="Text Box 19"/>
          <p:cNvSpPr/>
          <p:nvPr/>
        </p:nvSpPr>
        <p:spPr>
          <a:xfrm>
            <a:off x="7186320" y="2894040"/>
            <a:ext cx="40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29" name="Text Box 20"/>
          <p:cNvSpPr/>
          <p:nvPr/>
        </p:nvSpPr>
        <p:spPr>
          <a:xfrm>
            <a:off x="7145280" y="1662120"/>
            <a:ext cx="37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0" name="Text Box 21"/>
          <p:cNvSpPr/>
          <p:nvPr/>
        </p:nvSpPr>
        <p:spPr>
          <a:xfrm>
            <a:off x="8653680" y="2878200"/>
            <a:ext cx="36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1" name="Rectangle 22"/>
          <p:cNvSpPr/>
          <p:nvPr/>
        </p:nvSpPr>
        <p:spPr>
          <a:xfrm>
            <a:off x="7486560" y="2847960"/>
            <a:ext cx="152640" cy="171360"/>
          </a:xfrm>
          <a:prstGeom prst="rect">
            <a:avLst/>
          </a:prstGeom>
          <a:solidFill>
            <a:srgbClr val="FF00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2" name="Text Box 23"/>
          <p:cNvSpPr/>
          <p:nvPr/>
        </p:nvSpPr>
        <p:spPr>
          <a:xfrm>
            <a:off x="7091280" y="223668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3" name="Text Box 24"/>
          <p:cNvSpPr/>
          <p:nvPr/>
        </p:nvSpPr>
        <p:spPr>
          <a:xfrm>
            <a:off x="7907040" y="297648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4" name="Text Box 26"/>
          <p:cNvSpPr/>
          <p:nvPr/>
        </p:nvSpPr>
        <p:spPr>
          <a:xfrm>
            <a:off x="8031960" y="2627280"/>
            <a:ext cx="43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</a:t>
            </a:r>
            <a:r>
              <a:rPr lang="en-GB" sz="24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5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338F53A-37EA-4B3A-971A-809DF0398537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6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65D1C67-D2BA-40FD-9DE4-7917B1CEC114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607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8" name="Text Box 3"/>
          <p:cNvSpPr/>
          <p:nvPr/>
        </p:nvSpPr>
        <p:spPr>
          <a:xfrm>
            <a:off x="1604160" y="1974960"/>
            <a:ext cx="6126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KeyPoint for Angles in a Semi-circle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9" name="Rectangle 4"/>
          <p:cNvSpPr/>
          <p:nvPr/>
        </p:nvSpPr>
        <p:spPr>
          <a:xfrm>
            <a:off x="1946160" y="374760"/>
            <a:ext cx="658044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10" name="Text Box 5"/>
          <p:cNvSpPr/>
          <p:nvPr/>
        </p:nvSpPr>
        <p:spPr>
          <a:xfrm>
            <a:off x="1015920" y="3827520"/>
            <a:ext cx="812808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 triangle APB inscribed within a semicircle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with hypotenuse equal to the diameter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will ALWAYS be right angled at P on the circumference.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11" name="Text Box 7"/>
          <p:cNvSpPr/>
          <p:nvPr/>
        </p:nvSpPr>
        <p:spPr>
          <a:xfrm>
            <a:off x="982440" y="5605560"/>
            <a:ext cx="78282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Remember - Angles in any triangle sum to 180</a:t>
            </a:r>
            <a:r>
              <a:rPr lang="en-GB" sz="2800" b="0" u="none" strike="noStrike" baseline="60000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12" name="Text Box 8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613" name="Group 21"/>
          <p:cNvGrpSpPr/>
          <p:nvPr/>
        </p:nvGrpSpPr>
        <p:grpSpPr>
          <a:xfrm>
            <a:off x="6118200" y="2408400"/>
            <a:ext cx="3024000" cy="1532520"/>
            <a:chOff x="6118200" y="2408400"/>
            <a:chExt cx="3024000" cy="1532520"/>
          </a:xfrm>
        </p:grpSpPr>
        <p:grpSp>
          <p:nvGrpSpPr>
            <p:cNvPr id="614" name="Group 10"/>
            <p:cNvGrpSpPr/>
            <p:nvPr/>
          </p:nvGrpSpPr>
          <p:grpSpPr>
            <a:xfrm>
              <a:off x="6427080" y="2609280"/>
              <a:ext cx="2310840" cy="1112400"/>
              <a:chOff x="6427080" y="2609280"/>
              <a:chExt cx="2310840" cy="1112400"/>
            </a:xfrm>
          </p:grpSpPr>
          <p:sp>
            <p:nvSpPr>
              <p:cNvPr id="615" name="Arc 11"/>
              <p:cNvSpPr/>
              <p:nvPr/>
            </p:nvSpPr>
            <p:spPr>
              <a:xfrm flipV="1" rot="16200000">
                <a:off x="7041240" y="2017440"/>
                <a:ext cx="1082160" cy="2265480"/>
              </a:xfrm>
              <a:custGeom>
                <a:avLst/>
                <a:gdLst>
                  <a:gd name="textAreaLeft" fmla="*/ 0 w 1082160"/>
                  <a:gd name="textAreaRight" fmla="*/ 1082520 w 1082160"/>
                  <a:gd name="textAreaTop" fmla="*/ 0 h 2265480"/>
                  <a:gd name="textAreaBottom" fmla="*/ 2265480 h 2265480"/>
                  <a:gd name="GluePoint1X" fmla="*/ 0 w 21600"/>
                  <a:gd name="GluePoint1Y" fmla="*/ 0 h 43173"/>
                  <a:gd name="GluePoint2X" fmla="*/ 0 w 21600"/>
                  <a:gd name="GluePoint2Y" fmla="*/ 0 h 43173"/>
                  <a:gd name="GluePoint3X" fmla="*/ 0 w 21600"/>
                  <a:gd name="GluePoint3Y" fmla="*/ 0 h 43173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</a:cxnLst>
                <a:rect l="textAreaLeft" t="textAreaTop" r="textAreaRight" b="textAreaBottom"/>
                <a:pathLst>
                  <a:path fill="none" w="21600" h="43173">
                    <a:moveTo>
                      <a:pt x="844" y="-1"/>
                    </a:moveTo>
                    <a:cubicBezTo>
                      <a:pt x="12436" y="452"/>
                      <a:pt x="21600" y="9982"/>
                      <a:pt x="21600" y="21583"/>
                    </a:cubicBezTo>
                    <a:cubicBezTo>
                      <a:pt x="21600" y="33250"/>
                      <a:pt x="12334" y="42808"/>
                      <a:pt x="672" y="43172"/>
                    </a:cubicBezTo>
                  </a:path>
                  <a:path stroke="0" w="21600" h="43173">
                    <a:moveTo>
                      <a:pt x="844" y="-1"/>
                    </a:moveTo>
                    <a:cubicBezTo>
                      <a:pt x="12436" y="452"/>
                      <a:pt x="21600" y="9982"/>
                      <a:pt x="21600" y="21583"/>
                    </a:cubicBezTo>
                    <a:cubicBezTo>
                      <a:pt x="21600" y="33250"/>
                      <a:pt x="12334" y="42808"/>
                      <a:pt x="672" y="43172"/>
                    </a:cubicBezTo>
                    <a:lnTo>
                      <a:pt x="0" y="21583"/>
                    </a:lnTo>
                    <a:close/>
                  </a:path>
                </a:pathLst>
              </a:custGeom>
              <a:solidFill>
                <a:srgbClr val="66FFFF"/>
              </a:solidFill>
              <a:ln w="5724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16" name="Line 12"/>
              <p:cNvSpPr/>
              <p:nvPr/>
            </p:nvSpPr>
            <p:spPr>
              <a:xfrm flipH="1">
                <a:off x="6427080" y="3672720"/>
                <a:ext cx="2310840" cy="0"/>
              </a:xfrm>
              <a:prstGeom prst="line">
                <a:avLst/>
              </a:prstGeom>
              <a:ln w="572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17" name="Oval 13"/>
              <p:cNvSpPr/>
              <p:nvPr/>
            </p:nvSpPr>
            <p:spPr>
              <a:xfrm>
                <a:off x="7526160" y="3592440"/>
                <a:ext cx="138240" cy="129240"/>
              </a:xfrm>
              <a:prstGeom prst="ellipse">
                <a:avLst/>
              </a:prstGeom>
              <a:solidFill>
                <a:srgbClr val="FF0000"/>
              </a:solidFill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5000" rIns="90000" bIns="450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618" name="Text Box 14"/>
            <p:cNvSpPr/>
            <p:nvPr/>
          </p:nvSpPr>
          <p:spPr>
            <a:xfrm>
              <a:off x="8086320" y="2408400"/>
              <a:ext cx="339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P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19" name="Text Box 15"/>
            <p:cNvSpPr/>
            <p:nvPr/>
          </p:nvSpPr>
          <p:spPr>
            <a:xfrm>
              <a:off x="6118200" y="3481200"/>
              <a:ext cx="403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A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20" name="Text Box 16"/>
            <p:cNvSpPr/>
            <p:nvPr/>
          </p:nvSpPr>
          <p:spPr>
            <a:xfrm>
              <a:off x="8769240" y="3481200"/>
              <a:ext cx="372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B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21" name="Rectangle 17"/>
            <p:cNvSpPr/>
            <p:nvPr/>
          </p:nvSpPr>
          <p:spPr>
            <a:xfrm rot="3415200">
              <a:off x="8006760" y="2775240"/>
              <a:ext cx="99720" cy="109080"/>
            </a:xfrm>
            <a:prstGeom prst="rect">
              <a:avLst/>
            </a:prstGeom>
            <a:solidFill>
              <a:srgbClr val="000000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22" name="Line 18"/>
            <p:cNvSpPr/>
            <p:nvPr/>
          </p:nvSpPr>
          <p:spPr>
            <a:xfrm>
              <a:off x="8066520" y="2715120"/>
              <a:ext cx="664200" cy="95364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23" name="Line 19"/>
            <p:cNvSpPr/>
            <p:nvPr/>
          </p:nvSpPr>
          <p:spPr>
            <a:xfrm flipH="1">
              <a:off x="6451560" y="2723400"/>
              <a:ext cx="1635120" cy="93492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24" name="Oval 20"/>
            <p:cNvSpPr/>
            <p:nvPr/>
          </p:nvSpPr>
          <p:spPr>
            <a:xfrm>
              <a:off x="8046360" y="2688120"/>
              <a:ext cx="97920" cy="84600"/>
            </a:xfrm>
            <a:prstGeom prst="ellipse">
              <a:avLst/>
            </a:prstGeom>
            <a:solidFill>
              <a:srgbClr val="FF00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13320" rIns="90000" bIns="1332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pic>
        <p:nvPicPr>
          <p:cNvPr id="625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6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0" dur="indefinite" restart="never" nodeType="tmRoot">
          <p:childTnLst>
            <p:seq>
              <p:cTn id="371" dur="indefinite" nodeType="mainSeq">
                <p:childTnLst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90E5F0B-7711-4267-A5D6-4FE0F3A9C590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2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29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366693C-44E9-4938-BB60-9D359B4F1D5C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630" name="Group 35"/>
          <p:cNvGrpSpPr/>
          <p:nvPr/>
        </p:nvGrpSpPr>
        <p:grpSpPr>
          <a:xfrm>
            <a:off x="885960" y="2933640"/>
            <a:ext cx="4714920" cy="2781360"/>
            <a:chOff x="885960" y="2933640"/>
            <a:chExt cx="4714920" cy="2781360"/>
          </a:xfrm>
        </p:grpSpPr>
        <p:sp>
          <p:nvSpPr>
            <p:cNvPr id="631" name="Rectangle 34"/>
            <p:cNvSpPr/>
            <p:nvPr/>
          </p:nvSpPr>
          <p:spPr>
            <a:xfrm>
              <a:off x="885960" y="2933640"/>
              <a:ext cx="4714920" cy="2781360"/>
            </a:xfrm>
            <a:prstGeom prst="rect">
              <a:avLst/>
            </a:prstGeom>
            <a:solidFill>
              <a:srgbClr val="B2B2B2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32" name="Text Box 33"/>
            <p:cNvSpPr/>
            <p:nvPr/>
          </p:nvSpPr>
          <p:spPr>
            <a:xfrm>
              <a:off x="2752200" y="3141720"/>
              <a:ext cx="951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sng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Hints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pic>
        <p:nvPicPr>
          <p:cNvPr id="633" name="Picture 6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4" name="Text Box 12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35" name="Text Box 14"/>
          <p:cNvSpPr/>
          <p:nvPr/>
        </p:nvSpPr>
        <p:spPr>
          <a:xfrm>
            <a:off x="905040" y="1955880"/>
            <a:ext cx="6001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Sketch diagram and find all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missing angles.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36" name="Oval 20"/>
          <p:cNvSpPr/>
          <p:nvPr/>
        </p:nvSpPr>
        <p:spPr>
          <a:xfrm>
            <a:off x="5962680" y="3152880"/>
            <a:ext cx="2847960" cy="2666880"/>
          </a:xfrm>
          <a:prstGeom prst="ellips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37" name="AutoShape 21"/>
          <p:cNvSpPr/>
          <p:nvPr/>
        </p:nvSpPr>
        <p:spPr>
          <a:xfrm rot="4795200">
            <a:off x="6437520" y="3528000"/>
            <a:ext cx="1890720" cy="1870200"/>
          </a:xfrm>
          <a:prstGeom prst="rtTriangle">
            <a:avLst/>
          </a:prstGeom>
          <a:solidFill>
            <a:srgbClr val="FFFF0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38" name="AutoShape 23"/>
          <p:cNvSpPr/>
          <p:nvPr/>
        </p:nvSpPr>
        <p:spPr>
          <a:xfrm flipH="1" rot="924600">
            <a:off x="6949440" y="3269880"/>
            <a:ext cx="850680" cy="2470320"/>
          </a:xfrm>
          <a:prstGeom prst="rtTriangle">
            <a:avLst/>
          </a:prstGeom>
          <a:solidFill>
            <a:srgbClr val="FF00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39" name="Oval 22"/>
          <p:cNvSpPr/>
          <p:nvPr/>
        </p:nvSpPr>
        <p:spPr>
          <a:xfrm>
            <a:off x="7294680" y="4408560"/>
            <a:ext cx="174600" cy="17460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0" name="Text Box 24"/>
          <p:cNvSpPr/>
          <p:nvPr/>
        </p:nvSpPr>
        <p:spPr>
          <a:xfrm>
            <a:off x="6753600" y="5275440"/>
            <a:ext cx="569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70</a:t>
            </a:r>
            <a:r>
              <a:rPr lang="en-GB" sz="20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1" name="Text Box 25"/>
          <p:cNvSpPr/>
          <p:nvPr/>
        </p:nvSpPr>
        <p:spPr>
          <a:xfrm>
            <a:off x="1051920" y="3608280"/>
            <a:ext cx="4352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Look for right angle triangles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2" name="Rectangle 26"/>
          <p:cNvSpPr/>
          <p:nvPr/>
        </p:nvSpPr>
        <p:spPr>
          <a:xfrm rot="20910600">
            <a:off x="6314760" y="3685680"/>
            <a:ext cx="181080" cy="190800"/>
          </a:xfrm>
          <a:prstGeom prst="rect">
            <a:avLst/>
          </a:prstGeom>
          <a:solidFill>
            <a:srgbClr val="00000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3" name="Rectangle 27"/>
          <p:cNvSpPr/>
          <p:nvPr/>
        </p:nvSpPr>
        <p:spPr>
          <a:xfrm rot="6480600">
            <a:off x="7283160" y="5597280"/>
            <a:ext cx="181080" cy="190440"/>
          </a:xfrm>
          <a:prstGeom prst="rect">
            <a:avLst/>
          </a:prstGeom>
          <a:solidFill>
            <a:srgbClr val="00000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4" name="Text Box 28"/>
          <p:cNvSpPr/>
          <p:nvPr/>
        </p:nvSpPr>
        <p:spPr>
          <a:xfrm>
            <a:off x="7417080" y="3433680"/>
            <a:ext cx="569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43</a:t>
            </a:r>
            <a:r>
              <a:rPr lang="en-GB" sz="20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5" name="Text Box 29"/>
          <p:cNvSpPr/>
          <p:nvPr/>
        </p:nvSpPr>
        <p:spPr>
          <a:xfrm>
            <a:off x="8312400" y="2862360"/>
            <a:ext cx="569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20</a:t>
            </a:r>
            <a:r>
              <a:rPr lang="en-GB" sz="2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6" name="Line 30"/>
          <p:cNvSpPr/>
          <p:nvPr/>
        </p:nvSpPr>
        <p:spPr>
          <a:xfrm flipH="1">
            <a:off x="7867800" y="3257640"/>
            <a:ext cx="504720" cy="72396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7" name="Text Box 31"/>
          <p:cNvSpPr/>
          <p:nvPr/>
        </p:nvSpPr>
        <p:spPr>
          <a:xfrm>
            <a:off x="6492960" y="4843440"/>
            <a:ext cx="569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47</a:t>
            </a:r>
            <a:r>
              <a:rPr lang="en-GB" sz="20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8" name="Text Box 32"/>
          <p:cNvSpPr/>
          <p:nvPr/>
        </p:nvSpPr>
        <p:spPr>
          <a:xfrm>
            <a:off x="1526400" y="4141800"/>
            <a:ext cx="3401640" cy="12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Remember !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 Angles in any triangle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sum to 180</a:t>
            </a:r>
            <a:r>
              <a:rPr lang="en-GB" sz="2400" b="0" u="none" strike="noStrike" baseline="6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9" name="Rectangle 36"/>
          <p:cNvSpPr/>
          <p:nvPr/>
        </p:nvSpPr>
        <p:spPr>
          <a:xfrm>
            <a:off x="2022480" y="374760"/>
            <a:ext cx="658008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650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1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84" dur="indefinite" restart="never" nodeType="tmRoot">
          <p:childTnLst>
            <p:seq>
              <p:cTn id="385" dur="indefinite" nodeType="mainSeq">
                <p:childTnLst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90" dur="5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95" dur="8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96" dur="8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7" dur="8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>
                      <p:stCondLst>
                        <p:cond delay="indefinite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02" dur="5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07" dur="5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12" dur="8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13" dur="8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4" dur="8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5" fill="hold">
                      <p:stCondLst>
                        <p:cond delay="indefinite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19" dur="8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20" dur="8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1" dur="8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26" dur="500"/>
                                        <p:tgtEl>
                                          <p:spTgt spid="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fill="hold">
                      <p:stCondLst>
                        <p:cond delay="indefinite"/>
                      </p:stCondLst>
                      <p:childTnLst>
                        <p:par>
                          <p:cTn id="428" fill="hold">
                            <p:stCondLst>
                              <p:cond delay="0"/>
                            </p:stCondLst>
                            <p:childTnLst>
                              <p:par>
                                <p:cTn id="4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31" dur="8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32" dur="8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3" dur="8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669AB02-1FE4-48A2-B1A5-F02BA33DC069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5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54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A240308-6FA0-47EF-9987-EAAFC5372275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655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6" name="Text Box 7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57" name="Text Box 9"/>
          <p:cNvSpPr/>
          <p:nvPr/>
        </p:nvSpPr>
        <p:spPr>
          <a:xfrm>
            <a:off x="970200" y="1955880"/>
            <a:ext cx="4894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2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Sketch the diagram.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58" name="Rectangle 23"/>
          <p:cNvSpPr/>
          <p:nvPr/>
        </p:nvSpPr>
        <p:spPr>
          <a:xfrm>
            <a:off x="2022480" y="374760"/>
            <a:ext cx="658008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659" name="Group 25"/>
          <p:cNvGrpSpPr/>
          <p:nvPr/>
        </p:nvGrpSpPr>
        <p:grpSpPr>
          <a:xfrm>
            <a:off x="3984120" y="3952800"/>
            <a:ext cx="3903480" cy="1956960"/>
            <a:chOff x="3984120" y="3952800"/>
            <a:chExt cx="3903480" cy="1956960"/>
          </a:xfrm>
        </p:grpSpPr>
        <p:sp>
          <p:nvSpPr>
            <p:cNvPr id="660" name="Arc 26"/>
            <p:cNvSpPr/>
            <p:nvPr/>
          </p:nvSpPr>
          <p:spPr>
            <a:xfrm flipV="1" rot="16200000">
              <a:off x="4984560" y="2991240"/>
              <a:ext cx="1903680" cy="3826800"/>
            </a:xfrm>
            <a:custGeom>
              <a:avLst/>
              <a:gdLst>
                <a:gd name="textAreaLeft" fmla="*/ 0 w 1903680"/>
                <a:gd name="textAreaRight" fmla="*/ 1904040 w 1903680"/>
                <a:gd name="textAreaTop" fmla="*/ 360 h 3826800"/>
                <a:gd name="textAreaBottom" fmla="*/ 3827520 h 3826800"/>
                <a:gd name="GluePoint1X" fmla="*/ 0 w 21600"/>
                <a:gd name="GluePoint1Y" fmla="*/ 0 h 43173"/>
                <a:gd name="GluePoint2X" fmla="*/ 0 w 21600"/>
                <a:gd name="GluePoint2Y" fmla="*/ 0 h 43173"/>
                <a:gd name="GluePoint3X" fmla="*/ 0 w 21600"/>
                <a:gd name="GluePoint3Y" fmla="*/ 0 h 4317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fill="none" w="21600" h="43173">
                  <a:moveTo>
                    <a:pt x="844" y="-1"/>
                  </a:moveTo>
                  <a:cubicBezTo>
                    <a:pt x="12436" y="452"/>
                    <a:pt x="21600" y="9982"/>
                    <a:pt x="21600" y="21583"/>
                  </a:cubicBezTo>
                  <a:cubicBezTo>
                    <a:pt x="21600" y="33250"/>
                    <a:pt x="12334" y="42808"/>
                    <a:pt x="672" y="43172"/>
                  </a:cubicBezTo>
                </a:path>
                <a:path stroke="0" w="21600" h="43173">
                  <a:moveTo>
                    <a:pt x="844" y="-1"/>
                  </a:moveTo>
                  <a:cubicBezTo>
                    <a:pt x="12436" y="452"/>
                    <a:pt x="21600" y="9982"/>
                    <a:pt x="21600" y="21583"/>
                  </a:cubicBezTo>
                  <a:cubicBezTo>
                    <a:pt x="21600" y="33250"/>
                    <a:pt x="12334" y="42808"/>
                    <a:pt x="672" y="43172"/>
                  </a:cubicBezTo>
                  <a:lnTo>
                    <a:pt x="0" y="21583"/>
                  </a:lnTo>
                  <a:close/>
                </a:path>
              </a:pathLst>
            </a:custGeom>
            <a:solidFill>
              <a:srgbClr val="66FFFF"/>
            </a:solidFill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61" name="Line 27"/>
            <p:cNvSpPr/>
            <p:nvPr/>
          </p:nvSpPr>
          <p:spPr>
            <a:xfrm flipH="1">
              <a:off x="3984120" y="5823000"/>
              <a:ext cx="390348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62" name="Oval 28"/>
            <p:cNvSpPr/>
            <p:nvPr/>
          </p:nvSpPr>
          <p:spPr>
            <a:xfrm>
              <a:off x="5840640" y="5682240"/>
              <a:ext cx="233640" cy="227520"/>
            </a:xfrm>
            <a:prstGeom prst="ellipse">
              <a:avLst/>
            </a:prstGeom>
            <a:solidFill>
              <a:srgbClr val="FF0000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663" name="Text Box 29"/>
          <p:cNvSpPr/>
          <p:nvPr/>
        </p:nvSpPr>
        <p:spPr>
          <a:xfrm>
            <a:off x="6786720" y="3598920"/>
            <a:ext cx="36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64" name="Text Box 30"/>
          <p:cNvSpPr/>
          <p:nvPr/>
        </p:nvSpPr>
        <p:spPr>
          <a:xfrm>
            <a:off x="3460680" y="5486400"/>
            <a:ext cx="40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65" name="Text Box 31"/>
          <p:cNvSpPr/>
          <p:nvPr/>
        </p:nvSpPr>
        <p:spPr>
          <a:xfrm>
            <a:off x="7939080" y="5486400"/>
            <a:ext cx="37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66" name="Rectangle 32"/>
          <p:cNvSpPr/>
          <p:nvPr/>
        </p:nvSpPr>
        <p:spPr>
          <a:xfrm rot="3415200">
            <a:off x="6661800" y="4229640"/>
            <a:ext cx="176040" cy="184320"/>
          </a:xfrm>
          <a:prstGeom prst="rect">
            <a:avLst/>
          </a:prstGeom>
          <a:solidFill>
            <a:srgbClr val="00000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67" name="Line 33"/>
          <p:cNvSpPr/>
          <p:nvPr/>
        </p:nvSpPr>
        <p:spPr>
          <a:xfrm>
            <a:off x="6753240" y="4138560"/>
            <a:ext cx="1122480" cy="16779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68" name="Line 34"/>
          <p:cNvSpPr/>
          <p:nvPr/>
        </p:nvSpPr>
        <p:spPr>
          <a:xfrm flipH="1">
            <a:off x="4024080" y="4152960"/>
            <a:ext cx="2762280" cy="1646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69" name="Oval 35"/>
          <p:cNvSpPr/>
          <p:nvPr/>
        </p:nvSpPr>
        <p:spPr>
          <a:xfrm>
            <a:off x="6718320" y="4091040"/>
            <a:ext cx="166680" cy="149040"/>
          </a:xfrm>
          <a:prstGeom prst="ellipse">
            <a:avLst/>
          </a:prstGeom>
          <a:solidFill>
            <a:srgbClr val="FF00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70" name="Text Box 36"/>
          <p:cNvSpPr/>
          <p:nvPr/>
        </p:nvSpPr>
        <p:spPr>
          <a:xfrm>
            <a:off x="4716720" y="3614760"/>
            <a:ext cx="400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71" name="Line 38"/>
          <p:cNvSpPr/>
          <p:nvPr/>
        </p:nvSpPr>
        <p:spPr>
          <a:xfrm>
            <a:off x="5045040" y="4211640"/>
            <a:ext cx="2808360" cy="1592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72" name="Rectangle 40"/>
          <p:cNvSpPr/>
          <p:nvPr/>
        </p:nvSpPr>
        <p:spPr>
          <a:xfrm rot="1907400">
            <a:off x="4959000" y="4255920"/>
            <a:ext cx="176040" cy="184320"/>
          </a:xfrm>
          <a:prstGeom prst="rect">
            <a:avLst/>
          </a:prstGeom>
          <a:solidFill>
            <a:srgbClr val="00000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73" name="Line 39"/>
          <p:cNvSpPr/>
          <p:nvPr/>
        </p:nvSpPr>
        <p:spPr>
          <a:xfrm flipH="1">
            <a:off x="4039920" y="4218120"/>
            <a:ext cx="973080" cy="15732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74" name="Oval 37"/>
          <p:cNvSpPr/>
          <p:nvPr/>
        </p:nvSpPr>
        <p:spPr>
          <a:xfrm>
            <a:off x="4943520" y="4116240"/>
            <a:ext cx="166680" cy="149400"/>
          </a:xfrm>
          <a:prstGeom prst="ellipse">
            <a:avLst/>
          </a:prstGeom>
          <a:solidFill>
            <a:srgbClr val="FF00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75" name="Text Box 41"/>
          <p:cNvSpPr/>
          <p:nvPr/>
        </p:nvSpPr>
        <p:spPr>
          <a:xfrm>
            <a:off x="4487760" y="5418000"/>
            <a:ext cx="645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25</a:t>
            </a:r>
            <a:r>
              <a:rPr lang="en-GB" sz="24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76" name="Text Box 42"/>
          <p:cNvSpPr/>
          <p:nvPr/>
        </p:nvSpPr>
        <p:spPr>
          <a:xfrm>
            <a:off x="5075280" y="4462560"/>
            <a:ext cx="645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60</a:t>
            </a:r>
            <a:r>
              <a:rPr lang="en-GB" sz="24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77" name="Text Box 43"/>
          <p:cNvSpPr/>
          <p:nvPr/>
        </p:nvSpPr>
        <p:spPr>
          <a:xfrm>
            <a:off x="957240" y="2598840"/>
            <a:ext cx="6581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(a)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Right down two right angle triangles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78" name="Text Box 44"/>
          <p:cNvSpPr/>
          <p:nvPr/>
        </p:nvSpPr>
        <p:spPr>
          <a:xfrm>
            <a:off x="944640" y="3071880"/>
            <a:ext cx="566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(a)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Calculate all missing angles.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79" name="Text Box 45"/>
          <p:cNvSpPr/>
          <p:nvPr/>
        </p:nvSpPr>
        <p:spPr>
          <a:xfrm>
            <a:off x="5707080" y="4786200"/>
            <a:ext cx="37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680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1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E46C24A-9C05-4E49-92CF-CED5C2B95EA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8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84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85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Ex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Ch12 (page 138)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Sketch shapes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686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7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8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9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90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91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DB4E33B-E130-4263-B8D6-8BB26C496AD8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9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94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62F17F4-A78A-4960-877B-D4FF03E5569E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95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69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7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698" name="Object 5"/>
          <p:cNvGraphicFramePr/>
          <p:nvPr/>
        </p:nvGraphicFramePr>
        <p:xfrm>
          <a:off x="1028880" y="2031840"/>
          <a:ext cx="8013600" cy="36039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99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28880" y="2031840"/>
                    <a:ext cx="8013600" cy="360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700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1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12481BD-C66B-4490-B395-1FEF623733A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0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704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5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06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07" name="Text Box 5"/>
          <p:cNvSpPr/>
          <p:nvPr/>
        </p:nvSpPr>
        <p:spPr>
          <a:xfrm>
            <a:off x="5029200" y="3025800"/>
            <a:ext cx="3833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when to use Pythagoras Theorem in a circle.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08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09" name="Rectangle 7"/>
          <p:cNvSpPr/>
          <p:nvPr/>
        </p:nvSpPr>
        <p:spPr>
          <a:xfrm>
            <a:off x="914400" y="3044880"/>
            <a:ext cx="39495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  To explain 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how we can use  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   Pythagoras Theorem to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   calculate length within a circle.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10" name="Rectangle 8"/>
          <p:cNvSpPr/>
          <p:nvPr/>
        </p:nvSpPr>
        <p:spPr>
          <a:xfrm>
            <a:off x="5508720" y="4076640"/>
            <a:ext cx="336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Solve problems using Pythagoras Theorem.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711" name="Picture 10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2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13" name="Rectangle 13"/>
          <p:cNvSpPr/>
          <p:nvPr/>
        </p:nvSpPr>
        <p:spPr>
          <a:xfrm>
            <a:off x="1042920" y="3873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 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14" name="Text Box 23"/>
          <p:cNvSpPr/>
          <p:nvPr/>
        </p:nvSpPr>
        <p:spPr>
          <a:xfrm>
            <a:off x="3162240" y="1379520"/>
            <a:ext cx="309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Pythagoras Theorem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15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34" dur="indefinite" restart="never" nodeType="tmRoot">
          <p:childTnLst>
            <p:seq>
              <p:cTn id="435" dur="indefinite" nodeType="mainSeq">
                <p:childTnLst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40" dur="50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45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6" fill="hold">
                      <p:stCondLst>
                        <p:cond delay="indefinite"/>
                      </p:stCondLst>
                      <p:childTnLst>
                        <p:par>
                          <p:cTn id="447" fill="hold">
                            <p:stCondLst>
                              <p:cond delay="0"/>
                            </p:stCondLst>
                            <p:childTnLst>
                              <p:par>
                                <p:cTn id="44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50" dur="50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F985BCD-D35E-46A0-BB49-88E2C63C374A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1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18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527970F-09BB-49B7-8983-2A334183D120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719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0" name="Text Box 6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21" name="Rectangle 22"/>
          <p:cNvSpPr/>
          <p:nvPr/>
        </p:nvSpPr>
        <p:spPr>
          <a:xfrm>
            <a:off x="2022480" y="374760"/>
            <a:ext cx="658008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22" name="Text Box 23"/>
          <p:cNvSpPr/>
          <p:nvPr/>
        </p:nvSpPr>
        <p:spPr>
          <a:xfrm>
            <a:off x="3162240" y="1379520"/>
            <a:ext cx="309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Pythagoras Theorem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23" name="Text Box 35"/>
          <p:cNvSpPr/>
          <p:nvPr/>
        </p:nvSpPr>
        <p:spPr>
          <a:xfrm>
            <a:off x="929160" y="2046240"/>
            <a:ext cx="8197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We have been interested in right angled triangles within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 semi-circle. Since they are right angled we can use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Pythagoras Theorem to calculate lengths.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724" name="Group 41"/>
          <p:cNvGrpSpPr/>
          <p:nvPr/>
        </p:nvGrpSpPr>
        <p:grpSpPr>
          <a:xfrm>
            <a:off x="5397480" y="3505320"/>
            <a:ext cx="3716280" cy="2448720"/>
            <a:chOff x="5397480" y="3505320"/>
            <a:chExt cx="3716280" cy="2448720"/>
          </a:xfrm>
        </p:grpSpPr>
        <p:grpSp>
          <p:nvGrpSpPr>
            <p:cNvPr id="725" name="Group 24"/>
            <p:cNvGrpSpPr/>
            <p:nvPr/>
          </p:nvGrpSpPr>
          <p:grpSpPr>
            <a:xfrm>
              <a:off x="5788080" y="3776040"/>
              <a:ext cx="2914560" cy="1501920"/>
              <a:chOff x="5788080" y="3776040"/>
              <a:chExt cx="2914560" cy="1501920"/>
            </a:xfrm>
          </p:grpSpPr>
          <p:sp>
            <p:nvSpPr>
              <p:cNvPr id="726" name="Arc 25"/>
              <p:cNvSpPr/>
              <p:nvPr/>
            </p:nvSpPr>
            <p:spPr>
              <a:xfrm flipV="1" rot="16200000">
                <a:off x="6514920" y="3077280"/>
                <a:ext cx="1460520" cy="2857320"/>
              </a:xfrm>
              <a:custGeom>
                <a:avLst/>
                <a:gdLst>
                  <a:gd name="textAreaLeft" fmla="*/ 0 w 1460520"/>
                  <a:gd name="textAreaRight" fmla="*/ 1460880 w 1460520"/>
                  <a:gd name="textAreaTop" fmla="*/ -360 h 2857320"/>
                  <a:gd name="textAreaBottom" fmla="*/ 2857320 h 2857320"/>
                  <a:gd name="GluePoint1X" fmla="*/ 0 w 21600"/>
                  <a:gd name="GluePoint1Y" fmla="*/ 0 h 43173"/>
                  <a:gd name="GluePoint2X" fmla="*/ 0 w 21600"/>
                  <a:gd name="GluePoint2Y" fmla="*/ 0 h 43173"/>
                  <a:gd name="GluePoint3X" fmla="*/ 0 w 21600"/>
                  <a:gd name="GluePoint3Y" fmla="*/ 0 h 43173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</a:cxnLst>
                <a:rect l="textAreaLeft" t="textAreaTop" r="textAreaRight" b="textAreaBottom"/>
                <a:pathLst>
                  <a:path fill="none" w="21600" h="43173">
                    <a:moveTo>
                      <a:pt x="844" y="-1"/>
                    </a:moveTo>
                    <a:cubicBezTo>
                      <a:pt x="12436" y="452"/>
                      <a:pt x="21600" y="9982"/>
                      <a:pt x="21600" y="21583"/>
                    </a:cubicBezTo>
                    <a:cubicBezTo>
                      <a:pt x="21600" y="33250"/>
                      <a:pt x="12334" y="42808"/>
                      <a:pt x="672" y="43172"/>
                    </a:cubicBezTo>
                  </a:path>
                  <a:path stroke="0" w="21600" h="43173">
                    <a:moveTo>
                      <a:pt x="844" y="-1"/>
                    </a:moveTo>
                    <a:cubicBezTo>
                      <a:pt x="12436" y="452"/>
                      <a:pt x="21600" y="9982"/>
                      <a:pt x="21600" y="21583"/>
                    </a:cubicBezTo>
                    <a:cubicBezTo>
                      <a:pt x="21600" y="33250"/>
                      <a:pt x="12334" y="42808"/>
                      <a:pt x="672" y="43172"/>
                    </a:cubicBezTo>
                    <a:lnTo>
                      <a:pt x="0" y="21583"/>
                    </a:lnTo>
                    <a:close/>
                  </a:path>
                </a:pathLst>
              </a:custGeom>
              <a:solidFill>
                <a:srgbClr val="66FFFF"/>
              </a:solidFill>
              <a:ln w="5724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27" name="Line 26"/>
              <p:cNvSpPr/>
              <p:nvPr/>
            </p:nvSpPr>
            <p:spPr>
              <a:xfrm flipH="1">
                <a:off x="5788080" y="5211360"/>
                <a:ext cx="2914560" cy="0"/>
              </a:xfrm>
              <a:prstGeom prst="line">
                <a:avLst/>
              </a:prstGeom>
              <a:ln w="572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28" name="Oval 27"/>
              <p:cNvSpPr/>
              <p:nvPr/>
            </p:nvSpPr>
            <p:spPr>
              <a:xfrm>
                <a:off x="7174080" y="5103360"/>
                <a:ext cx="174600" cy="174600"/>
              </a:xfrm>
              <a:prstGeom prst="ellipse">
                <a:avLst/>
              </a:prstGeom>
              <a:solidFill>
                <a:srgbClr val="FF0000"/>
              </a:solidFill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729" name="Text Box 28"/>
            <p:cNvSpPr/>
            <p:nvPr/>
          </p:nvSpPr>
          <p:spPr>
            <a:xfrm>
              <a:off x="7880400" y="3505320"/>
              <a:ext cx="339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P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0" name="Text Box 29"/>
            <p:cNvSpPr/>
            <p:nvPr/>
          </p:nvSpPr>
          <p:spPr>
            <a:xfrm>
              <a:off x="5397480" y="4952880"/>
              <a:ext cx="403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A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1" name="Text Box 30"/>
            <p:cNvSpPr/>
            <p:nvPr/>
          </p:nvSpPr>
          <p:spPr>
            <a:xfrm>
              <a:off x="8740800" y="4952880"/>
              <a:ext cx="372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B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2" name="Line 32"/>
            <p:cNvSpPr/>
            <p:nvPr/>
          </p:nvSpPr>
          <p:spPr>
            <a:xfrm>
              <a:off x="7854840" y="3919320"/>
              <a:ext cx="838440" cy="128736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3" name="Line 33"/>
            <p:cNvSpPr/>
            <p:nvPr/>
          </p:nvSpPr>
          <p:spPr>
            <a:xfrm flipH="1">
              <a:off x="5818320" y="3930480"/>
              <a:ext cx="2062080" cy="12618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4" name="Oval 34"/>
            <p:cNvSpPr/>
            <p:nvPr/>
          </p:nvSpPr>
          <p:spPr>
            <a:xfrm>
              <a:off x="7829640" y="3882960"/>
              <a:ext cx="123840" cy="113760"/>
            </a:xfrm>
            <a:prstGeom prst="ellipse">
              <a:avLst/>
            </a:prstGeom>
            <a:solidFill>
              <a:srgbClr val="FF00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33840" rIns="90000" bIns="3384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5" name="Text Box 36"/>
            <p:cNvSpPr/>
            <p:nvPr/>
          </p:nvSpPr>
          <p:spPr>
            <a:xfrm>
              <a:off x="6374160" y="4084560"/>
              <a:ext cx="759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4cm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6" name="Text Box 37"/>
            <p:cNvSpPr/>
            <p:nvPr/>
          </p:nvSpPr>
          <p:spPr>
            <a:xfrm>
              <a:off x="7631280" y="4402080"/>
              <a:ext cx="759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3cm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7" name="Line 38"/>
            <p:cNvSpPr/>
            <p:nvPr/>
          </p:nvSpPr>
          <p:spPr>
            <a:xfrm>
              <a:off x="5829480" y="5473440"/>
              <a:ext cx="294624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8" name="Text Box 39"/>
            <p:cNvSpPr/>
            <p:nvPr/>
          </p:nvSpPr>
          <p:spPr>
            <a:xfrm>
              <a:off x="6856560" y="5494320"/>
              <a:ext cx="8442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d cm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739" name="Text Box 42"/>
          <p:cNvSpPr/>
          <p:nvPr/>
        </p:nvSpPr>
        <p:spPr>
          <a:xfrm>
            <a:off x="948240" y="3398760"/>
            <a:ext cx="5296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 1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Calculate  the value of 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740" name="Object 43"/>
          <p:cNvGraphicFramePr/>
          <p:nvPr/>
        </p:nvGraphicFramePr>
        <p:xfrm>
          <a:off x="777960" y="4014720"/>
          <a:ext cx="3492360" cy="581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41" name="Object 43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77960" y="4014720"/>
                    <a:ext cx="3492360" cy="58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42" name="Object 44"/>
          <p:cNvGraphicFramePr/>
          <p:nvPr/>
        </p:nvGraphicFramePr>
        <p:xfrm>
          <a:off x="1035000" y="4724280"/>
          <a:ext cx="2301840" cy="55908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743" name="Object 44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035000" y="4724280"/>
                    <a:ext cx="2301840" cy="55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44" name="Object 45"/>
          <p:cNvGraphicFramePr/>
          <p:nvPr/>
        </p:nvGraphicFramePr>
        <p:xfrm>
          <a:off x="1057320" y="5442120"/>
          <a:ext cx="1546200" cy="55872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745" name="Object 45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057320" y="5442120"/>
                    <a:ext cx="1546200" cy="55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46" name="Object 46"/>
          <p:cNvGraphicFramePr/>
          <p:nvPr/>
        </p:nvGraphicFramePr>
        <p:xfrm>
          <a:off x="2690640" y="5408640"/>
          <a:ext cx="2928960" cy="62532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747" name="Object 46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2690640" y="5408640"/>
                    <a:ext cx="2928960" cy="62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748" name="Picture 6" descr="Office Objects 0572"/>
          <p:cNvPicPr/>
          <p:nvPr/>
        </p:nvPicPr>
        <p:blipFill>
          <a:blip r:embed="rId10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9" name="TextBox 31"/>
          <p:cNvSpPr/>
          <p:nvPr/>
        </p:nvSpPr>
        <p:spPr>
          <a:xfrm>
            <a:off x="6913800" y="474984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5cm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0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51" dur="indefinite" restart="never" nodeType="tmRoot">
          <p:childTnLst>
            <p:seq>
              <p:cTn id="452" dur="indefinite" nodeType="mainSeq">
                <p:childTnLst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7" dur="500" fill="hold"/>
                                        <p:tgtEl>
                                          <p:spTgt spid="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8" dur="500" fill="hold"/>
                                        <p:tgtEl>
                                          <p:spTgt spid="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9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61" dur="80"/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62" dur="80"/>
                                        <p:tgtEl>
                                          <p:spTgt spid="7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3" dur="80"/>
                                        <p:tgtEl>
                                          <p:spTgt spid="7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4" fill="hold">
                      <p:stCondLst>
                        <p:cond delay="indefinite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8" dur="500"/>
                                        <p:tgtEl>
                                          <p:spTgt spid="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73" dur="500"/>
                                        <p:tgtEl>
                                          <p:spTgt spid="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>
                      <p:stCondLst>
                        <p:cond delay="indefinite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78" dur="5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fill="hold">
                      <p:stCondLst>
                        <p:cond delay="indefinite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83" dur="500"/>
                                        <p:tgtEl>
                                          <p:spTgt spid="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88" dur="80"/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89" dur="80"/>
                                        <p:tgtEl>
                                          <p:spTgt spid="7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0" dur="80"/>
                                        <p:tgtEl>
                                          <p:spTgt spid="7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3012B20-C420-4D69-BEB7-3EE0912015A2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3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3209456-8455-4DFE-BC99-93A5A9F16853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75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5" name="Text Box 3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6" name="Rectangle 5"/>
          <p:cNvSpPr/>
          <p:nvPr/>
        </p:nvSpPr>
        <p:spPr>
          <a:xfrm>
            <a:off x="2022480" y="374760"/>
            <a:ext cx="658008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7" name="Text Box 6"/>
          <p:cNvSpPr/>
          <p:nvPr/>
        </p:nvSpPr>
        <p:spPr>
          <a:xfrm>
            <a:off x="3048120" y="1379520"/>
            <a:ext cx="309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Pythagoras Theorem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758" name="Group 9"/>
          <p:cNvGrpSpPr/>
          <p:nvPr/>
        </p:nvGrpSpPr>
        <p:grpSpPr>
          <a:xfrm>
            <a:off x="5797440" y="2391840"/>
            <a:ext cx="2914560" cy="1501920"/>
            <a:chOff x="5797440" y="2391840"/>
            <a:chExt cx="2914560" cy="1501920"/>
          </a:xfrm>
        </p:grpSpPr>
        <p:sp>
          <p:nvSpPr>
            <p:cNvPr id="759" name="Arc 10"/>
            <p:cNvSpPr/>
            <p:nvPr/>
          </p:nvSpPr>
          <p:spPr>
            <a:xfrm flipV="1" rot="16200000">
              <a:off x="6524280" y="1693080"/>
              <a:ext cx="1460520" cy="2857320"/>
            </a:xfrm>
            <a:custGeom>
              <a:avLst/>
              <a:gdLst>
                <a:gd name="textAreaLeft" fmla="*/ 0 w 1460520"/>
                <a:gd name="textAreaRight" fmla="*/ 1460880 w 1460520"/>
                <a:gd name="textAreaTop" fmla="*/ -360 h 2857320"/>
                <a:gd name="textAreaBottom" fmla="*/ 2857320 h 2857320"/>
                <a:gd name="GluePoint1X" fmla="*/ 0 w 21600"/>
                <a:gd name="GluePoint1Y" fmla="*/ 0 h 43173"/>
                <a:gd name="GluePoint2X" fmla="*/ 0 w 21600"/>
                <a:gd name="GluePoint2Y" fmla="*/ 0 h 43173"/>
                <a:gd name="GluePoint3X" fmla="*/ 0 w 21600"/>
                <a:gd name="GluePoint3Y" fmla="*/ 0 h 4317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fill="none" w="21600" h="43173">
                  <a:moveTo>
                    <a:pt x="844" y="-1"/>
                  </a:moveTo>
                  <a:cubicBezTo>
                    <a:pt x="12436" y="452"/>
                    <a:pt x="21600" y="9982"/>
                    <a:pt x="21600" y="21583"/>
                  </a:cubicBezTo>
                  <a:cubicBezTo>
                    <a:pt x="21600" y="33250"/>
                    <a:pt x="12334" y="42808"/>
                    <a:pt x="672" y="43172"/>
                  </a:cubicBezTo>
                </a:path>
                <a:path stroke="0" w="21600" h="43173">
                  <a:moveTo>
                    <a:pt x="844" y="-1"/>
                  </a:moveTo>
                  <a:cubicBezTo>
                    <a:pt x="12436" y="452"/>
                    <a:pt x="21600" y="9982"/>
                    <a:pt x="21600" y="21583"/>
                  </a:cubicBezTo>
                  <a:cubicBezTo>
                    <a:pt x="21600" y="33250"/>
                    <a:pt x="12334" y="42808"/>
                    <a:pt x="672" y="43172"/>
                  </a:cubicBezTo>
                  <a:lnTo>
                    <a:pt x="0" y="21583"/>
                  </a:lnTo>
                  <a:close/>
                </a:path>
              </a:pathLst>
            </a:custGeom>
            <a:solidFill>
              <a:srgbClr val="66FFFF"/>
            </a:solidFill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60" name="Line 11"/>
            <p:cNvSpPr/>
            <p:nvPr/>
          </p:nvSpPr>
          <p:spPr>
            <a:xfrm flipH="1">
              <a:off x="5797440" y="3827160"/>
              <a:ext cx="291456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61" name="Oval 12"/>
            <p:cNvSpPr/>
            <p:nvPr/>
          </p:nvSpPr>
          <p:spPr>
            <a:xfrm>
              <a:off x="7183440" y="3719160"/>
              <a:ext cx="174600" cy="174600"/>
            </a:xfrm>
            <a:prstGeom prst="ellipse">
              <a:avLst/>
            </a:prstGeom>
            <a:solidFill>
              <a:srgbClr val="FF0000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762" name="Text Box 13"/>
          <p:cNvSpPr/>
          <p:nvPr/>
        </p:nvSpPr>
        <p:spPr>
          <a:xfrm>
            <a:off x="5819760" y="2514600"/>
            <a:ext cx="37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3" name="Text Box 14"/>
          <p:cNvSpPr/>
          <p:nvPr/>
        </p:nvSpPr>
        <p:spPr>
          <a:xfrm>
            <a:off x="5407200" y="3568680"/>
            <a:ext cx="401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4" name="Text Box 15"/>
          <p:cNvSpPr/>
          <p:nvPr/>
        </p:nvSpPr>
        <p:spPr>
          <a:xfrm>
            <a:off x="8750160" y="3568680"/>
            <a:ext cx="392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Z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5" name="Line 16"/>
          <p:cNvSpPr/>
          <p:nvPr/>
        </p:nvSpPr>
        <p:spPr>
          <a:xfrm>
            <a:off x="6200640" y="2878200"/>
            <a:ext cx="2502000" cy="9446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6" name="Line 17"/>
          <p:cNvSpPr/>
          <p:nvPr/>
        </p:nvSpPr>
        <p:spPr>
          <a:xfrm flipH="1">
            <a:off x="5827320" y="2927520"/>
            <a:ext cx="322200" cy="8809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7" name="Oval 18"/>
          <p:cNvSpPr/>
          <p:nvPr/>
        </p:nvSpPr>
        <p:spPr>
          <a:xfrm>
            <a:off x="6124680" y="2828880"/>
            <a:ext cx="123840" cy="114480"/>
          </a:xfrm>
          <a:prstGeom prst="ellipse">
            <a:avLst/>
          </a:prstGeom>
          <a:solidFill>
            <a:srgbClr val="FF00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34560" rIns="90000" bIns="3456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8" name="Text Box 19"/>
          <p:cNvSpPr/>
          <p:nvPr/>
        </p:nvSpPr>
        <p:spPr>
          <a:xfrm>
            <a:off x="6027840" y="3182760"/>
            <a:ext cx="574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9" name="Text Box 20"/>
          <p:cNvSpPr/>
          <p:nvPr/>
        </p:nvSpPr>
        <p:spPr>
          <a:xfrm>
            <a:off x="7072560" y="282744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8cm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70" name="Line 21"/>
          <p:cNvSpPr/>
          <p:nvPr/>
        </p:nvSpPr>
        <p:spPr>
          <a:xfrm>
            <a:off x="5838840" y="4089240"/>
            <a:ext cx="2946240" cy="0"/>
          </a:xfrm>
          <a:prstGeom prst="line">
            <a:avLst/>
          </a:prstGeom>
          <a:ln w="572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71" name="Text Box 22"/>
          <p:cNvSpPr/>
          <p:nvPr/>
        </p:nvSpPr>
        <p:spPr>
          <a:xfrm>
            <a:off x="6869160" y="4110120"/>
            <a:ext cx="98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 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72" name="Text Box 23"/>
          <p:cNvSpPr/>
          <p:nvPr/>
        </p:nvSpPr>
        <p:spPr>
          <a:xfrm>
            <a:off x="958680" y="2014560"/>
            <a:ext cx="5667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 2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Calculate the length of XY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773" name="Object 24"/>
          <p:cNvGraphicFramePr/>
          <p:nvPr/>
        </p:nvGraphicFramePr>
        <p:xfrm>
          <a:off x="725400" y="2476440"/>
          <a:ext cx="4075200" cy="5828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74" name="Object 24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25400" y="2476440"/>
                    <a:ext cx="4075200" cy="582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75" name="Object 25"/>
          <p:cNvGraphicFramePr/>
          <p:nvPr/>
        </p:nvGraphicFramePr>
        <p:xfrm>
          <a:off x="932040" y="3143160"/>
          <a:ext cx="3848040" cy="62568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776" name="Object 25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932040" y="3143160"/>
                    <a:ext cx="3848040" cy="62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77" name="Object 26"/>
          <p:cNvGraphicFramePr/>
          <p:nvPr/>
        </p:nvGraphicFramePr>
        <p:xfrm>
          <a:off x="946080" y="3867120"/>
          <a:ext cx="3159360" cy="62388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778" name="Object 26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946080" y="3867120"/>
                    <a:ext cx="3159360" cy="623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79" name="Object 27"/>
          <p:cNvGraphicFramePr/>
          <p:nvPr/>
        </p:nvGraphicFramePr>
        <p:xfrm>
          <a:off x="1290600" y="5343480"/>
          <a:ext cx="3290760" cy="62568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780" name="Object 27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1290600" y="5343480"/>
                    <a:ext cx="3290760" cy="62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81" name="Object 28"/>
          <p:cNvGraphicFramePr/>
          <p:nvPr/>
        </p:nvGraphicFramePr>
        <p:xfrm>
          <a:off x="965160" y="4587840"/>
          <a:ext cx="4238640" cy="62568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782" name="Object 28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965160" y="4587840"/>
                    <a:ext cx="4238640" cy="62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783" name="Picture 6" descr="Office Objects 0572"/>
          <p:cNvPicPr/>
          <p:nvPr/>
        </p:nvPicPr>
        <p:blipFill>
          <a:blip r:embed="rId1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4" name="Text Box 20"/>
          <p:cNvSpPr/>
          <p:nvPr/>
        </p:nvSpPr>
        <p:spPr>
          <a:xfrm>
            <a:off x="5180040" y="297972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6cm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85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91" dur="indefinite" restart="never" nodeType="tmRoot">
          <p:childTnLst>
            <p:seq>
              <p:cTn id="492" dur="indefinite" nodeType="mainSeq">
                <p:childTnLst>
                  <p:par>
                    <p:cTn id="493" fill="hold">
                      <p:stCondLst>
                        <p:cond delay="0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97" dur="80"/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98" dur="80"/>
                                        <p:tgtEl>
                                          <p:spTgt spid="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9" dur="80"/>
                                        <p:tgtEl>
                                          <p:spTgt spid="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0" fill="hold">
                      <p:stCondLst>
                        <p:cond delay="indefinite"/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04" dur="500"/>
                                        <p:tgtEl>
                                          <p:spTgt spid="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09" dur="50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0" fill="hold">
                      <p:stCondLst>
                        <p:cond delay="indefinite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14" dur="500"/>
                                        <p:tgtEl>
                                          <p:spTgt spid="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5" fill="hold">
                      <p:stCondLst>
                        <p:cond delay="indefinite"/>
                      </p:stCondLst>
                      <p:childTnLst>
                        <p:par>
                          <p:cTn id="516" fill="hold">
                            <p:stCondLst>
                              <p:cond delay="0"/>
                            </p:stCondLst>
                            <p:childTnLst>
                              <p:par>
                                <p:cTn id="51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19" dur="500"/>
                                        <p:tgtEl>
                                          <p:spTgt spid="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0" fill="hold">
                      <p:stCondLst>
                        <p:cond delay="indefinite"/>
                      </p:stCondLst>
                      <p:childTnLst>
                        <p:par>
                          <p:cTn id="521" fill="hold">
                            <p:stCondLst>
                              <p:cond delay="0"/>
                            </p:stCondLst>
                            <p:childTnLst>
                              <p:par>
                                <p:cTn id="52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24" dur="5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fill="hold">
                      <p:stCondLst>
                        <p:cond delay="indefinite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29" dur="80"/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30" dur="80"/>
                                        <p:tgtEl>
                                          <p:spTgt spid="7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1" dur="80"/>
                                        <p:tgtEl>
                                          <p:spTgt spid="7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1E5485C-02A9-4849-B5DB-83F5DB101D2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8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88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89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Ex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Ch12 (page 140)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Q1 to Q9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Sketch shapes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790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1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2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3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94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95" name="Text Box 6"/>
          <p:cNvSpPr/>
          <p:nvPr/>
        </p:nvSpPr>
        <p:spPr>
          <a:xfrm>
            <a:off x="3479760" y="1379520"/>
            <a:ext cx="309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Pythagoras Theorem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96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3BA4221-F061-45CD-A2E2-2B8031AE66EC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9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99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37C4A79-2933-43A2-9F19-ED43B9ED91A9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00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80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2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803" name="Object 5"/>
          <p:cNvGraphicFramePr/>
          <p:nvPr/>
        </p:nvGraphicFramePr>
        <p:xfrm>
          <a:off x="1028880" y="2239920"/>
          <a:ext cx="7924680" cy="36324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04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28880" y="2239920"/>
                    <a:ext cx="7924680" cy="363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805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6" name="Text Box 27"/>
          <p:cNvSpPr/>
          <p:nvPr/>
        </p:nvSpPr>
        <p:spPr>
          <a:xfrm>
            <a:off x="3520440" y="1379520"/>
            <a:ext cx="188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HC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HT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07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0DAC910-5EC6-4779-B765-D588D1FF61E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238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9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0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1" name="Text Box 5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the basic properties for angles.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2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3" name="Rectangle 7"/>
          <p:cNvSpPr/>
          <p:nvPr/>
        </p:nvSpPr>
        <p:spPr>
          <a:xfrm>
            <a:off x="977760" y="3044880"/>
            <a:ext cx="3886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review angle properties.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4" name="Rectangle 8"/>
          <p:cNvSpPr/>
          <p:nvPr/>
        </p:nvSpPr>
        <p:spPr>
          <a:xfrm>
            <a:off x="5508720" y="4076640"/>
            <a:ext cx="336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Solve problems using properties.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245" name="Picture 10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6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7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Revision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 Properties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8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D9D3930-CADF-4F82-AE8C-6BB1DE90BAF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0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810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1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12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13" name="Text Box 5"/>
          <p:cNvSpPr/>
          <p:nvPr/>
        </p:nvSpPr>
        <p:spPr>
          <a:xfrm>
            <a:off x="5029200" y="3025800"/>
            <a:ext cx="38336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when to use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   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Trigonometry (S</a:t>
            </a:r>
            <a:r>
              <a:rPr lang="en-GB" sz="1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HC</a:t>
            </a:r>
            <a:r>
              <a:rPr lang="en-GB" sz="1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HT</a:t>
            </a:r>
            <a:r>
              <a:rPr lang="en-GB" sz="1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A)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    to calculate length and angles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    within a circle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14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15" name="Rectangle 7"/>
          <p:cNvSpPr/>
          <p:nvPr/>
        </p:nvSpPr>
        <p:spPr>
          <a:xfrm>
            <a:off x="914400" y="3044880"/>
            <a:ext cx="39495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  To explain 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how we can use  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  Trigonometry (S</a:t>
            </a:r>
            <a:r>
              <a:rPr lang="en-GB" sz="18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HC</a:t>
            </a:r>
            <a:r>
              <a:rPr lang="en-GB" sz="18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A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HT</a:t>
            </a:r>
            <a:r>
              <a:rPr lang="en-GB" sz="18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A)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   to calculate length and angles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   within a circle.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16" name="Rectangle 8"/>
          <p:cNvSpPr/>
          <p:nvPr/>
        </p:nvSpPr>
        <p:spPr>
          <a:xfrm>
            <a:off x="5051520" y="4317840"/>
            <a:ext cx="3787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Solve problems using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Trigonometry (S</a:t>
            </a:r>
            <a:r>
              <a:rPr lang="en-GB" sz="1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HC</a:t>
            </a:r>
            <a:r>
              <a:rPr lang="en-GB" sz="1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HT</a:t>
            </a:r>
            <a:r>
              <a:rPr lang="en-GB" sz="1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A)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817" name="Picture 10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8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19" name="Rectangle 13"/>
          <p:cNvSpPr/>
          <p:nvPr/>
        </p:nvSpPr>
        <p:spPr>
          <a:xfrm>
            <a:off x="1042920" y="3873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 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20" name="Text Box 27"/>
          <p:cNvSpPr/>
          <p:nvPr/>
        </p:nvSpPr>
        <p:spPr>
          <a:xfrm>
            <a:off x="3520440" y="1379520"/>
            <a:ext cx="188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HC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HT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21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32" dur="indefinite" restart="never" nodeType="tmRoot">
          <p:childTnLst>
            <p:seq>
              <p:cTn id="533" dur="indefinite" nodeType="mainSeq">
                <p:childTnLst>
                  <p:par>
                    <p:cTn id="534" fill="hold">
                      <p:stCondLst>
                        <p:cond delay="indefinite"/>
                      </p:stCondLst>
                      <p:childTnLst>
                        <p:par>
                          <p:cTn id="535" fill="hold">
                            <p:stCondLst>
                              <p:cond delay="0"/>
                            </p:stCondLst>
                            <p:childTnLst>
                              <p:par>
                                <p:cTn id="53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38" dur="500"/>
                                        <p:tgtEl>
                                          <p:spTgt spid="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43" dur="500"/>
                                        <p:tgtEl>
                                          <p:spTgt spid="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4" fill="hold">
                      <p:stCondLst>
                        <p:cond delay="indefinite"/>
                      </p:stCondLst>
                      <p:childTnLst>
                        <p:par>
                          <p:cTn id="545" fill="hold">
                            <p:stCondLst>
                              <p:cond delay="0"/>
                            </p:stCondLst>
                            <p:childTnLst>
                              <p:par>
                                <p:cTn id="54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48" dur="500"/>
                                        <p:tgtEl>
                                          <p:spTgt spid="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Rectangle 18"/>
          <p:cNvSpPr/>
          <p:nvPr/>
        </p:nvSpPr>
        <p:spPr>
          <a:xfrm>
            <a:off x="1066680" y="6438960"/>
            <a:ext cx="190512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43EE16A-C7D2-4B9D-934F-0686FDBEBFCE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23" name="Rectangle 19"/>
          <p:cNvSpPr/>
          <p:nvPr/>
        </p:nvSpPr>
        <p:spPr>
          <a:xfrm>
            <a:off x="3352680" y="6426360"/>
            <a:ext cx="289584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24" name="Rectangle 20"/>
          <p:cNvSpPr/>
          <p:nvPr/>
        </p:nvSpPr>
        <p:spPr>
          <a:xfrm>
            <a:off x="6705720" y="6413400"/>
            <a:ext cx="190476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3EA0CD3-125A-4FA5-94D3-79EF2089C5FD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825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6" name="Text Box 3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27" name="Text Box 4"/>
          <p:cNvSpPr/>
          <p:nvPr/>
        </p:nvSpPr>
        <p:spPr>
          <a:xfrm>
            <a:off x="-59040" y="143028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28" name="Rectangle 5"/>
          <p:cNvSpPr/>
          <p:nvPr/>
        </p:nvSpPr>
        <p:spPr>
          <a:xfrm>
            <a:off x="2022480" y="374760"/>
            <a:ext cx="658008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29" name="Text Box 7"/>
          <p:cNvSpPr/>
          <p:nvPr/>
        </p:nvSpPr>
        <p:spPr>
          <a:xfrm>
            <a:off x="929160" y="2046240"/>
            <a:ext cx="8197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We have been interested in right angled triangles within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 semi-circle. Since they are right angled we can use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SOHCAHTOA to calculate lengths and angles.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30" name="Text Box 23"/>
          <p:cNvSpPr/>
          <p:nvPr/>
        </p:nvSpPr>
        <p:spPr>
          <a:xfrm>
            <a:off x="954720" y="3322800"/>
            <a:ext cx="6208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 1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Calculate  the value of angle x</a:t>
            </a:r>
            <a:r>
              <a:rPr lang="en-GB" sz="2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831" name="Object 24"/>
          <p:cNvGraphicFramePr/>
          <p:nvPr/>
        </p:nvGraphicFramePr>
        <p:xfrm>
          <a:off x="1011240" y="3770280"/>
          <a:ext cx="2525760" cy="10098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32" name="Object 24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11240" y="3770280"/>
                    <a:ext cx="2525760" cy="1009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33" name="Object 25"/>
          <p:cNvGraphicFramePr/>
          <p:nvPr/>
        </p:nvGraphicFramePr>
        <p:xfrm>
          <a:off x="1011240" y="4890960"/>
          <a:ext cx="2859120" cy="121608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834" name="Object 25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011240" y="4890960"/>
                    <a:ext cx="2859120" cy="1216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35" name="Object 27"/>
          <p:cNvGraphicFramePr/>
          <p:nvPr/>
        </p:nvGraphicFramePr>
        <p:xfrm>
          <a:off x="4075200" y="5668920"/>
          <a:ext cx="1809720" cy="56052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836" name="Object 27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4075200" y="5668920"/>
                    <a:ext cx="1809720" cy="560520"/>
                  </a:xfrm>
                  <a:prstGeom prst="rect">
                    <a:avLst/>
                  </a:prstGeom>
                  <a:solidFill>
                    <a:srgbClr val="B2B2B2"/>
                  </a:solidFill>
                  <a:ln w="38160">
                    <a:solidFill>
                      <a:srgbClr val="FFFF00"/>
                    </a:solidFill>
                    <a:miter/>
                  </a:ln>
                </p:spPr>
              </p:pic>
            </p:oleObj>
          </a:graphicData>
        </a:graphic>
      </p:graphicFrame>
      <p:grpSp>
        <p:nvGrpSpPr>
          <p:cNvPr id="837" name="Group 30"/>
          <p:cNvGrpSpPr/>
          <p:nvPr/>
        </p:nvGrpSpPr>
        <p:grpSpPr>
          <a:xfrm>
            <a:off x="5397480" y="3505320"/>
            <a:ext cx="3716280" cy="2448720"/>
            <a:chOff x="5397480" y="3505320"/>
            <a:chExt cx="3716280" cy="2448720"/>
          </a:xfrm>
        </p:grpSpPr>
        <p:grpSp>
          <p:nvGrpSpPr>
            <p:cNvPr id="838" name="Group 8"/>
            <p:cNvGrpSpPr/>
            <p:nvPr/>
          </p:nvGrpSpPr>
          <p:grpSpPr>
            <a:xfrm>
              <a:off x="5397480" y="3505320"/>
              <a:ext cx="3716280" cy="2448720"/>
              <a:chOff x="5397480" y="3505320"/>
              <a:chExt cx="3716280" cy="2448720"/>
            </a:xfrm>
          </p:grpSpPr>
          <p:grpSp>
            <p:nvGrpSpPr>
              <p:cNvPr id="839" name="Group 9"/>
              <p:cNvGrpSpPr/>
              <p:nvPr/>
            </p:nvGrpSpPr>
            <p:grpSpPr>
              <a:xfrm>
                <a:off x="5788080" y="3776040"/>
                <a:ext cx="2914560" cy="1501920"/>
                <a:chOff x="5788080" y="3776040"/>
                <a:chExt cx="2914560" cy="1501920"/>
              </a:xfrm>
            </p:grpSpPr>
            <p:sp>
              <p:nvSpPr>
                <p:cNvPr id="840" name="Arc 10"/>
                <p:cNvSpPr/>
                <p:nvPr/>
              </p:nvSpPr>
              <p:spPr>
                <a:xfrm flipV="1" rot="16200000">
                  <a:off x="6514920" y="3077280"/>
                  <a:ext cx="1460520" cy="2857320"/>
                </a:xfrm>
                <a:custGeom>
                  <a:avLst/>
                  <a:gdLst>
                    <a:gd name="textAreaLeft" fmla="*/ 0 w 1460520"/>
                    <a:gd name="textAreaRight" fmla="*/ 1460880 w 1460520"/>
                    <a:gd name="textAreaTop" fmla="*/ -360 h 2857320"/>
                    <a:gd name="textAreaBottom" fmla="*/ 2857320 h 2857320"/>
                    <a:gd name="GluePoint1X" fmla="*/ 0 w 21600"/>
                    <a:gd name="GluePoint1Y" fmla="*/ 0 h 43173"/>
                    <a:gd name="GluePoint2X" fmla="*/ 0 w 21600"/>
                    <a:gd name="GluePoint2Y" fmla="*/ 0 h 43173"/>
                    <a:gd name="GluePoint3X" fmla="*/ 0 w 21600"/>
                    <a:gd name="GluePoint3Y" fmla="*/ 0 h 43173"/>
                  </a:gdLst>
                  <a:ahLst/>
                  <a:cxnLst>
                    <a:cxn ang="0">
                      <a:pos x="GluePoint1X" y="GluePoint1Y"/>
                    </a:cxn>
                    <a:cxn ang="0">
                      <a:pos x="GluePoint2X" y="GluePoint2Y"/>
                    </a:cxn>
                    <a:cxn ang="0">
                      <a:pos x="GluePoint3X" y="GluePoint3Y"/>
                    </a:cxn>
                  </a:cxnLst>
                  <a:rect l="textAreaLeft" t="textAreaTop" r="textAreaRight" b="textAreaBottom"/>
                  <a:pathLst>
                    <a:path fill="none" w="21600" h="43173">
                      <a:moveTo>
                        <a:pt x="844" y="-1"/>
                      </a:moveTo>
                      <a:cubicBezTo>
                        <a:pt x="12436" y="452"/>
                        <a:pt x="21600" y="9982"/>
                        <a:pt x="21600" y="21583"/>
                      </a:cubicBezTo>
                      <a:cubicBezTo>
                        <a:pt x="21600" y="33250"/>
                        <a:pt x="12334" y="42808"/>
                        <a:pt x="672" y="43172"/>
                      </a:cubicBezTo>
                    </a:path>
                    <a:path stroke="0" w="21600" h="43173">
                      <a:moveTo>
                        <a:pt x="844" y="-1"/>
                      </a:moveTo>
                      <a:cubicBezTo>
                        <a:pt x="12436" y="452"/>
                        <a:pt x="21600" y="9982"/>
                        <a:pt x="21600" y="21583"/>
                      </a:cubicBezTo>
                      <a:cubicBezTo>
                        <a:pt x="21600" y="33250"/>
                        <a:pt x="12334" y="42808"/>
                        <a:pt x="672" y="43172"/>
                      </a:cubicBezTo>
                      <a:lnTo>
                        <a:pt x="0" y="21583"/>
                      </a:lnTo>
                      <a:close/>
                    </a:path>
                  </a:pathLst>
                </a:custGeom>
                <a:solidFill>
                  <a:srgbClr val="66FFFF"/>
                </a:solidFill>
                <a:ln w="5724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841" name="Line 11"/>
                <p:cNvSpPr/>
                <p:nvPr/>
              </p:nvSpPr>
              <p:spPr>
                <a:xfrm flipH="1">
                  <a:off x="5788080" y="5211360"/>
                  <a:ext cx="2914560" cy="0"/>
                </a:xfrm>
                <a:prstGeom prst="line">
                  <a:avLst/>
                </a:prstGeom>
                <a:ln w="5724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-46800" rIns="90000" bIns="-46800" anchor="t">
                  <a:noAutofit/>
                </a:bodyPr>
                <a:p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842" name="Oval 12"/>
                <p:cNvSpPr/>
                <p:nvPr/>
              </p:nvSpPr>
              <p:spPr>
                <a:xfrm>
                  <a:off x="7174080" y="5103360"/>
                  <a:ext cx="174600" cy="174600"/>
                </a:xfrm>
                <a:prstGeom prst="ellipse">
                  <a:avLst/>
                </a:prstGeom>
                <a:solidFill>
                  <a:srgbClr val="FF0000"/>
                </a:solidFill>
                <a:ln w="2844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sp>
            <p:nvSpPr>
              <p:cNvPr id="843" name="Text Box 13"/>
              <p:cNvSpPr/>
              <p:nvPr/>
            </p:nvSpPr>
            <p:spPr>
              <a:xfrm>
                <a:off x="7880400" y="3505320"/>
                <a:ext cx="33948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P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44" name="Text Box 14"/>
              <p:cNvSpPr/>
              <p:nvPr/>
            </p:nvSpPr>
            <p:spPr>
              <a:xfrm>
                <a:off x="5397480" y="4952880"/>
                <a:ext cx="4035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A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45" name="Text Box 15"/>
              <p:cNvSpPr/>
              <p:nvPr/>
            </p:nvSpPr>
            <p:spPr>
              <a:xfrm>
                <a:off x="8740800" y="4952880"/>
                <a:ext cx="3729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B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46" name="Line 16"/>
              <p:cNvSpPr/>
              <p:nvPr/>
            </p:nvSpPr>
            <p:spPr>
              <a:xfrm>
                <a:off x="7854840" y="3919320"/>
                <a:ext cx="838440" cy="1287360"/>
              </a:xfrm>
              <a:prstGeom prst="line">
                <a:avLst/>
              </a:prstGeom>
              <a:ln w="381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47" name="Line 17"/>
              <p:cNvSpPr/>
              <p:nvPr/>
            </p:nvSpPr>
            <p:spPr>
              <a:xfrm flipH="1">
                <a:off x="5818320" y="3930480"/>
                <a:ext cx="2062080" cy="1261800"/>
              </a:xfrm>
              <a:prstGeom prst="line">
                <a:avLst/>
              </a:prstGeom>
              <a:ln w="381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48" name="Oval 18"/>
              <p:cNvSpPr/>
              <p:nvPr/>
            </p:nvSpPr>
            <p:spPr>
              <a:xfrm>
                <a:off x="7829640" y="3882960"/>
                <a:ext cx="123840" cy="113760"/>
              </a:xfrm>
              <a:prstGeom prst="ellipse">
                <a:avLst/>
              </a:prstGeom>
              <a:solidFill>
                <a:srgbClr val="FF00FF"/>
              </a:solidFill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33840" rIns="90000" bIns="3384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49" name="Text Box 19"/>
              <p:cNvSpPr/>
              <p:nvPr/>
            </p:nvSpPr>
            <p:spPr>
              <a:xfrm>
                <a:off x="6374160" y="4084560"/>
                <a:ext cx="7599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4cm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50" name="Text Box 20"/>
              <p:cNvSpPr/>
              <p:nvPr/>
            </p:nvSpPr>
            <p:spPr>
              <a:xfrm>
                <a:off x="7631280" y="4402080"/>
                <a:ext cx="7599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3cm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51" name="Line 21"/>
              <p:cNvSpPr/>
              <p:nvPr/>
            </p:nvSpPr>
            <p:spPr>
              <a:xfrm>
                <a:off x="5829480" y="5473440"/>
                <a:ext cx="2946240" cy="0"/>
              </a:xfrm>
              <a:prstGeom prst="line">
                <a:avLst/>
              </a:prstGeom>
              <a:ln w="57240">
                <a:solidFill>
                  <a:srgbClr val="FFFFFF"/>
                </a:solidFill>
                <a:miter/>
                <a:headEnd len="med" type="triangle" w="med"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52" name="Text Box 22"/>
              <p:cNvSpPr/>
              <p:nvPr/>
            </p:nvSpPr>
            <p:spPr>
              <a:xfrm>
                <a:off x="6856560" y="5494320"/>
                <a:ext cx="84420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d cm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853" name="Text Box 29"/>
            <p:cNvSpPr/>
            <p:nvPr/>
          </p:nvSpPr>
          <p:spPr>
            <a:xfrm>
              <a:off x="6126120" y="4821120"/>
              <a:ext cx="4536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r>
                <a:rPr lang="en-GB" sz="2400" b="0" u="none" strike="noStrike" baseline="30000">
                  <a:solidFill>
                    <a:srgbClr val="000000"/>
                  </a:solidFill>
                  <a:effectLst/>
                  <a:uFillTx/>
                  <a:latin typeface="Comic Sans MS"/>
                </a:rPr>
                <a:t>o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pic>
        <p:nvPicPr>
          <p:cNvPr id="854" name="Picture 6" descr="Office Objects 0572"/>
          <p:cNvPicPr/>
          <p:nvPr/>
        </p:nvPicPr>
        <p:blipFill>
          <a:blip r:embed="rId8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5" name="TextBox 32"/>
          <p:cNvSpPr/>
          <p:nvPr/>
        </p:nvSpPr>
        <p:spPr>
          <a:xfrm>
            <a:off x="6477120" y="4800600"/>
            <a:ext cx="1063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=36.9</a:t>
            </a:r>
            <a:r>
              <a:rPr lang="en-GB" sz="24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56" name="Text Box 27"/>
          <p:cNvSpPr/>
          <p:nvPr/>
        </p:nvSpPr>
        <p:spPr>
          <a:xfrm>
            <a:off x="3520440" y="1379520"/>
            <a:ext cx="188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HC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HT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49" dur="indefinite" restart="never" nodeType="tmRoot">
          <p:childTnLst>
            <p:seq>
              <p:cTn id="550" dur="indefinite" nodeType="mainSeq">
                <p:childTnLst>
                  <p:par>
                    <p:cTn id="551" fill="hold">
                      <p:stCondLst>
                        <p:cond delay="0"/>
                      </p:stCondLst>
                      <p:childTnLst>
                        <p:par>
                          <p:cTn id="552" fill="hold">
                            <p:stCondLst>
                              <p:cond delay="0"/>
                            </p:stCondLst>
                            <p:childTnLst>
                              <p:par>
                                <p:cTn id="553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55" dur="80"/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56" dur="80"/>
                                        <p:tgtEl>
                                          <p:spTgt spid="8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7" dur="80"/>
                                        <p:tgtEl>
                                          <p:spTgt spid="8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8" fill="hold">
                      <p:stCondLst>
                        <p:cond delay="indefinite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2" dur="500" fill="hold"/>
                                        <p:tgtEl>
                                          <p:spTgt spid="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3" dur="500" fill="hold"/>
                                        <p:tgtEl>
                                          <p:spTgt spid="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68" dur="5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9" fill="hold">
                      <p:stCondLst>
                        <p:cond delay="indefinite"/>
                      </p:stCondLst>
                      <p:childTnLst>
                        <p:par>
                          <p:cTn id="570" fill="hold">
                            <p:stCondLst>
                              <p:cond delay="0"/>
                            </p:stCondLst>
                            <p:childTnLst>
                              <p:par>
                                <p:cTn id="57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73"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4" fill="hold">
                      <p:stCondLst>
                        <p:cond delay="indefinite"/>
                      </p:stCondLst>
                      <p:childTnLst>
                        <p:par>
                          <p:cTn id="575" fill="hold">
                            <p:stCondLst>
                              <p:cond delay="0"/>
                            </p:stCondLst>
                            <p:childTnLst>
                              <p:par>
                                <p:cTn id="57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78" dur="5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9" fill="hold">
                      <p:stCondLst>
                        <p:cond delay="indefinite"/>
                      </p:stCondLst>
                      <p:childTnLst>
                        <p:par>
                          <p:cTn id="580" fill="hold">
                            <p:stCondLst>
                              <p:cond delay="0"/>
                            </p:stCondLst>
                            <p:childTnLst>
                              <p:par>
                                <p:cTn id="58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3" dur="80"/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4" dur="80"/>
                                        <p:tgtEl>
                                          <p:spTgt spid="8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5" dur="80"/>
                                        <p:tgtEl>
                                          <p:spTgt spid="8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2D21EF6-4669-498A-AEA3-451386B02237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5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59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F8B7A0E-712C-4453-83F3-A37A32253376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860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61" name="Text Box 3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62" name="Rectangle 5"/>
          <p:cNvSpPr/>
          <p:nvPr/>
        </p:nvSpPr>
        <p:spPr>
          <a:xfrm>
            <a:off x="2022480" y="374760"/>
            <a:ext cx="658008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863" name="Group 7"/>
          <p:cNvGrpSpPr/>
          <p:nvPr/>
        </p:nvGrpSpPr>
        <p:grpSpPr>
          <a:xfrm>
            <a:off x="5797440" y="2671560"/>
            <a:ext cx="2914560" cy="1501920"/>
            <a:chOff x="5797440" y="2671560"/>
            <a:chExt cx="2914560" cy="1501920"/>
          </a:xfrm>
        </p:grpSpPr>
        <p:sp>
          <p:nvSpPr>
            <p:cNvPr id="864" name="Arc 8"/>
            <p:cNvSpPr/>
            <p:nvPr/>
          </p:nvSpPr>
          <p:spPr>
            <a:xfrm flipV="1" rot="16200000">
              <a:off x="6524280" y="1972800"/>
              <a:ext cx="1460520" cy="2857320"/>
            </a:xfrm>
            <a:custGeom>
              <a:avLst/>
              <a:gdLst>
                <a:gd name="textAreaLeft" fmla="*/ 0 w 1460520"/>
                <a:gd name="textAreaRight" fmla="*/ 1460880 w 1460520"/>
                <a:gd name="textAreaTop" fmla="*/ -360 h 2857320"/>
                <a:gd name="textAreaBottom" fmla="*/ 2857320 h 2857320"/>
                <a:gd name="GluePoint1X" fmla="*/ 0 w 21600"/>
                <a:gd name="GluePoint1Y" fmla="*/ 0 h 43173"/>
                <a:gd name="GluePoint2X" fmla="*/ 0 w 21600"/>
                <a:gd name="GluePoint2Y" fmla="*/ 0 h 43173"/>
                <a:gd name="GluePoint3X" fmla="*/ 0 w 21600"/>
                <a:gd name="GluePoint3Y" fmla="*/ 0 h 4317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fill="none" w="21600" h="43173">
                  <a:moveTo>
                    <a:pt x="844" y="-1"/>
                  </a:moveTo>
                  <a:cubicBezTo>
                    <a:pt x="12436" y="452"/>
                    <a:pt x="21600" y="9982"/>
                    <a:pt x="21600" y="21583"/>
                  </a:cubicBezTo>
                  <a:cubicBezTo>
                    <a:pt x="21600" y="33250"/>
                    <a:pt x="12334" y="42808"/>
                    <a:pt x="672" y="43172"/>
                  </a:cubicBezTo>
                </a:path>
                <a:path stroke="0" w="21600" h="43173">
                  <a:moveTo>
                    <a:pt x="844" y="-1"/>
                  </a:moveTo>
                  <a:cubicBezTo>
                    <a:pt x="12436" y="452"/>
                    <a:pt x="21600" y="9982"/>
                    <a:pt x="21600" y="21583"/>
                  </a:cubicBezTo>
                  <a:cubicBezTo>
                    <a:pt x="21600" y="33250"/>
                    <a:pt x="12334" y="42808"/>
                    <a:pt x="672" y="43172"/>
                  </a:cubicBezTo>
                  <a:lnTo>
                    <a:pt x="0" y="21583"/>
                  </a:lnTo>
                  <a:close/>
                </a:path>
              </a:pathLst>
            </a:custGeom>
            <a:solidFill>
              <a:srgbClr val="66FFFF"/>
            </a:solidFill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65" name="Line 9"/>
            <p:cNvSpPr/>
            <p:nvPr/>
          </p:nvSpPr>
          <p:spPr>
            <a:xfrm flipH="1">
              <a:off x="5797440" y="4106880"/>
              <a:ext cx="291456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66" name="Oval 10"/>
            <p:cNvSpPr/>
            <p:nvPr/>
          </p:nvSpPr>
          <p:spPr>
            <a:xfrm>
              <a:off x="7183440" y="3998880"/>
              <a:ext cx="174600" cy="174600"/>
            </a:xfrm>
            <a:prstGeom prst="ellipse">
              <a:avLst/>
            </a:prstGeom>
            <a:solidFill>
              <a:srgbClr val="FF0000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867" name="Text Box 11"/>
          <p:cNvSpPr/>
          <p:nvPr/>
        </p:nvSpPr>
        <p:spPr>
          <a:xfrm>
            <a:off x="5819760" y="2793960"/>
            <a:ext cx="37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68" name="Text Box 12"/>
          <p:cNvSpPr/>
          <p:nvPr/>
        </p:nvSpPr>
        <p:spPr>
          <a:xfrm>
            <a:off x="5406120" y="3848040"/>
            <a:ext cx="40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69" name="Text Box 13"/>
          <p:cNvSpPr/>
          <p:nvPr/>
        </p:nvSpPr>
        <p:spPr>
          <a:xfrm>
            <a:off x="8750520" y="3848040"/>
            <a:ext cx="36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70" name="Line 14"/>
          <p:cNvSpPr/>
          <p:nvPr/>
        </p:nvSpPr>
        <p:spPr>
          <a:xfrm>
            <a:off x="6200640" y="3157560"/>
            <a:ext cx="2502000" cy="9446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71" name="Line 15"/>
          <p:cNvSpPr/>
          <p:nvPr/>
        </p:nvSpPr>
        <p:spPr>
          <a:xfrm flipH="1">
            <a:off x="5827320" y="3206880"/>
            <a:ext cx="322200" cy="8809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72" name="Oval 16"/>
          <p:cNvSpPr/>
          <p:nvPr/>
        </p:nvSpPr>
        <p:spPr>
          <a:xfrm>
            <a:off x="6124680" y="3108240"/>
            <a:ext cx="123840" cy="114480"/>
          </a:xfrm>
          <a:prstGeom prst="ellipse">
            <a:avLst/>
          </a:prstGeom>
          <a:solidFill>
            <a:srgbClr val="FF00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34560" rIns="90000" bIns="3456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73" name="Text Box 17"/>
          <p:cNvSpPr/>
          <p:nvPr/>
        </p:nvSpPr>
        <p:spPr>
          <a:xfrm>
            <a:off x="5958000" y="3639960"/>
            <a:ext cx="907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67.4</a:t>
            </a:r>
            <a:r>
              <a:rPr lang="en-GB" sz="24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74" name="Line 19"/>
          <p:cNvSpPr/>
          <p:nvPr/>
        </p:nvSpPr>
        <p:spPr>
          <a:xfrm>
            <a:off x="5838840" y="4368960"/>
            <a:ext cx="2946240" cy="0"/>
          </a:xfrm>
          <a:prstGeom prst="line">
            <a:avLst/>
          </a:prstGeom>
          <a:ln w="572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75" name="Text Box 20"/>
          <p:cNvSpPr/>
          <p:nvPr/>
        </p:nvSpPr>
        <p:spPr>
          <a:xfrm>
            <a:off x="6865200" y="4389480"/>
            <a:ext cx="98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13 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76" name="Text Box 21"/>
          <p:cNvSpPr/>
          <p:nvPr/>
        </p:nvSpPr>
        <p:spPr>
          <a:xfrm>
            <a:off x="958320" y="2293920"/>
            <a:ext cx="566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 2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Calculate the length of AB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877" name="Object 22"/>
          <p:cNvGraphicFramePr/>
          <p:nvPr/>
        </p:nvGraphicFramePr>
        <p:xfrm>
          <a:off x="1014480" y="3121200"/>
          <a:ext cx="3217680" cy="10728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78" name="Object 22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14480" y="3121200"/>
                    <a:ext cx="3217680" cy="1072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79" name="Object 24"/>
          <p:cNvGraphicFramePr/>
          <p:nvPr/>
        </p:nvGraphicFramePr>
        <p:xfrm>
          <a:off x="1501920" y="4413240"/>
          <a:ext cx="3421080" cy="5587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880" name="Object 24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501920" y="4413240"/>
                    <a:ext cx="3421080" cy="55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81" name="Object 25"/>
          <p:cNvGraphicFramePr/>
          <p:nvPr/>
        </p:nvGraphicFramePr>
        <p:xfrm>
          <a:off x="1528920" y="5332320"/>
          <a:ext cx="1974600" cy="49392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882" name="Object 25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528920" y="5332320"/>
                    <a:ext cx="1974600" cy="493920"/>
                  </a:xfrm>
                  <a:prstGeom prst="rect">
                    <a:avLst/>
                  </a:prstGeom>
                  <a:solidFill>
                    <a:srgbClr val="B2B2B2"/>
                  </a:solidFill>
                  <a:ln w="38160">
                    <a:solidFill>
                      <a:srgbClr val="FFFF00"/>
                    </a:solidFill>
                    <a:miter/>
                  </a:ln>
                </p:spPr>
              </p:pic>
            </p:oleObj>
          </a:graphicData>
        </a:graphic>
      </p:graphicFrame>
      <p:pic>
        <p:nvPicPr>
          <p:cNvPr id="883" name="Picture 6" descr="Office Objects 0572"/>
          <p:cNvPicPr/>
          <p:nvPr/>
        </p:nvPicPr>
        <p:blipFill>
          <a:blip r:embed="rId8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4" name="TextBox 27"/>
          <p:cNvSpPr/>
          <p:nvPr/>
        </p:nvSpPr>
        <p:spPr>
          <a:xfrm>
            <a:off x="5097960" y="3238560"/>
            <a:ext cx="855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5cm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85" name="Text Box 27"/>
          <p:cNvSpPr/>
          <p:nvPr/>
        </p:nvSpPr>
        <p:spPr>
          <a:xfrm>
            <a:off x="3520440" y="1379520"/>
            <a:ext cx="188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HC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HT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86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86" dur="indefinite" restart="never" nodeType="tmRoot">
          <p:childTnLst>
            <p:seq>
              <p:cTn id="587" dur="indefinite" nodeType="mainSeq">
                <p:childTnLst>
                  <p:par>
                    <p:cTn id="588" fill="hold">
                      <p:stCondLst>
                        <p:cond delay="indefinite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92" dur="500"/>
                                        <p:tgtEl>
                                          <p:spTgt spid="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3" fill="hold">
                      <p:stCondLst>
                        <p:cond delay="indefinite"/>
                      </p:stCondLst>
                      <p:childTnLst>
                        <p:par>
                          <p:cTn id="594" fill="hold">
                            <p:stCondLst>
                              <p:cond delay="0"/>
                            </p:stCondLst>
                            <p:childTnLst>
                              <p:par>
                                <p:cTn id="59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97" dur="500"/>
                                        <p:tgtEl>
                                          <p:spTgt spid="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8" fill="hold">
                      <p:stCondLst>
                        <p:cond delay="indefinite"/>
                      </p:stCondLst>
                      <p:childTnLst>
                        <p:par>
                          <p:cTn id="599" fill="hold">
                            <p:stCondLst>
                              <p:cond delay="0"/>
                            </p:stCondLst>
                            <p:childTnLst>
                              <p:par>
                                <p:cTn id="60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02" dur="500"/>
                                        <p:tgtEl>
                                          <p:spTgt spid="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3" fill="hold">
                      <p:stCondLst>
                        <p:cond delay="indefinite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07" dur="80"/>
                                        <p:tgtEl>
                                          <p:spTgt spid="8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8" dur="80"/>
                                        <p:tgtEl>
                                          <p:spTgt spid="8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9" dur="80"/>
                                        <p:tgtEl>
                                          <p:spTgt spid="8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547D672-A10D-4537-AA35-2FD5CBAA95A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88" name="Footer Placeholder 2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89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0" name="Text Box 3"/>
          <p:cNvSpPr/>
          <p:nvPr/>
        </p:nvSpPr>
        <p:spPr>
          <a:xfrm>
            <a:off x="2352600" y="2309760"/>
            <a:ext cx="5195880" cy="247104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Ex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Ch12 (page 140)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Q10 onwards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Sketch shapes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891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92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93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5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6" name="Text Box 27"/>
          <p:cNvSpPr/>
          <p:nvPr/>
        </p:nvSpPr>
        <p:spPr>
          <a:xfrm>
            <a:off x="3634920" y="1379520"/>
            <a:ext cx="188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HC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HT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Text Box 6"/>
          <p:cNvSpPr/>
          <p:nvPr/>
        </p:nvSpPr>
        <p:spPr>
          <a:xfrm>
            <a:off x="1068120" y="2154240"/>
            <a:ext cx="793800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If a = 7  b = 4 and c = 10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Write down as many equations as you can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8" name="PlaceHolder 1"/>
          <p:cNvSpPr>
            <a:spLocks noGrp="1"/>
          </p:cNvSpPr>
          <p:nvPr>
            <p:ph type="title"/>
          </p:nvPr>
        </p:nvSpPr>
        <p:spPr>
          <a:xfrm>
            <a:off x="1790280" y="507960"/>
            <a:ext cx="6324840" cy="88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89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F4988A-D812-4D53-A454-9841D17E0848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0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01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62447DE-2A1D-45A7-A2DA-86235D3462EC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0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04" name="Picture 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5" name="Text Box 7"/>
          <p:cNvSpPr/>
          <p:nvPr/>
        </p:nvSpPr>
        <p:spPr>
          <a:xfrm>
            <a:off x="3315240" y="4305240"/>
            <a:ext cx="3513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e.g.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a + b + c = 21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10" dur="indefinite" restart="never" nodeType="tmRoot">
          <p:childTnLst>
            <p:seq>
              <p:cTn id="611" dur="indefinite" nodeType="mainSeq">
                <p:childTnLst>
                  <p:par>
                    <p:cTn id="612" fill="hold">
                      <p:stCondLst>
                        <p:cond delay="indefinite"/>
                      </p:stCondLst>
                      <p:childTnLst>
                        <p:par>
                          <p:cTn id="613" fill="hold">
                            <p:stCondLst>
                              <p:cond delay="0"/>
                            </p:stCondLst>
                            <p:childTnLst>
                              <p:par>
                                <p:cTn id="61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16" dur="80"/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17" dur="80"/>
                                        <p:tgtEl>
                                          <p:spTgt spid="9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8" dur="80"/>
                                        <p:tgtEl>
                                          <p:spTgt spid="9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4E4456C-7F9D-4B81-95FA-9DEBE92CF64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0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08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9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10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11" name="Text Box 5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understand what a tangent line is.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12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13" name="Rectangle 7"/>
          <p:cNvSpPr/>
          <p:nvPr/>
        </p:nvSpPr>
        <p:spPr>
          <a:xfrm>
            <a:off x="914400" y="3044880"/>
            <a:ext cx="39495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explain 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how what a tangent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   line is and its special property with the radius at the point of contact.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14" name="Rectangle 8"/>
          <p:cNvSpPr/>
          <p:nvPr/>
        </p:nvSpPr>
        <p:spPr>
          <a:xfrm>
            <a:off x="5051520" y="4317840"/>
            <a:ext cx="3787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Solve problems using the tangent property.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15" name="Picture 10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6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17" name="Rectangle 13"/>
          <p:cNvSpPr/>
          <p:nvPr/>
        </p:nvSpPr>
        <p:spPr>
          <a:xfrm>
            <a:off x="1042920" y="3873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 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18" name="Text Box 27"/>
          <p:cNvSpPr/>
          <p:nvPr/>
        </p:nvSpPr>
        <p:spPr>
          <a:xfrm>
            <a:off x="3758400" y="1379520"/>
            <a:ext cx="2006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Tangent Line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19" dur="indefinite" restart="never" nodeType="tmRoot">
          <p:childTnLst>
            <p:seq>
              <p:cTn id="620" dur="indefinite" nodeType="mainSeq">
                <p:childTnLst>
                  <p:par>
                    <p:cTn id="621" fill="hold">
                      <p:stCondLst>
                        <p:cond delay="indefinite"/>
                      </p:stCondLst>
                      <p:childTnLst>
                        <p:par>
                          <p:cTn id="622" fill="hold">
                            <p:stCondLst>
                              <p:cond delay="0"/>
                            </p:stCondLst>
                            <p:childTnLst>
                              <p:par>
                                <p:cTn id="62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25" dur="500"/>
                                        <p:tgtEl>
                                          <p:spTgt spid="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6" fill="hold">
                      <p:stCondLst>
                        <p:cond delay="indefinite"/>
                      </p:stCondLst>
                      <p:childTnLst>
                        <p:par>
                          <p:cTn id="627" fill="hold">
                            <p:stCondLst>
                              <p:cond delay="0"/>
                            </p:stCondLst>
                            <p:childTnLst>
                              <p:par>
                                <p:cTn id="62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30" dur="500"/>
                                        <p:tgtEl>
                                          <p:spTgt spid="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1" fill="hold">
                      <p:stCondLst>
                        <p:cond delay="indefinite"/>
                      </p:stCondLst>
                      <p:childTnLst>
                        <p:par>
                          <p:cTn id="632" fill="hold">
                            <p:stCondLst>
                              <p:cond delay="0"/>
                            </p:stCondLst>
                            <p:childTnLst>
                              <p:par>
                                <p:cTn id="63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35" dur="500"/>
                                        <p:tgtEl>
                                          <p:spTgt spid="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9EBC0A-EB50-4CA2-969C-5262A0B7AA7B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2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21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251433-7F42-41B8-A6DE-24E8444A35E1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2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3" name="Text Box 5"/>
          <p:cNvSpPr/>
          <p:nvPr/>
        </p:nvSpPr>
        <p:spPr>
          <a:xfrm>
            <a:off x="1807560" y="2073240"/>
            <a:ext cx="4925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tangent line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is a line that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touches a circle at </a:t>
            </a: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only one point.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924" name="Group 6"/>
          <p:cNvGrpSpPr/>
          <p:nvPr/>
        </p:nvGrpSpPr>
        <p:grpSpPr>
          <a:xfrm>
            <a:off x="1103400" y="3211200"/>
            <a:ext cx="7786440" cy="2816640"/>
            <a:chOff x="1103400" y="3211200"/>
            <a:chExt cx="7786440" cy="2816640"/>
          </a:xfrm>
        </p:grpSpPr>
        <p:sp>
          <p:nvSpPr>
            <p:cNvPr id="925" name="Oval 7"/>
            <p:cNvSpPr/>
            <p:nvPr/>
          </p:nvSpPr>
          <p:spPr>
            <a:xfrm>
              <a:off x="4189320" y="3365640"/>
              <a:ext cx="3060720" cy="2662200"/>
            </a:xfrm>
            <a:prstGeom prst="ellipse">
              <a:avLst/>
            </a:prstGeom>
            <a:solidFill>
              <a:srgbClr val="66CC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26" name="Line 8"/>
            <p:cNvSpPr/>
            <p:nvPr/>
          </p:nvSpPr>
          <p:spPr>
            <a:xfrm flipV="1">
              <a:off x="3149640" y="3211200"/>
              <a:ext cx="4383000" cy="30780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27" name="Line 9"/>
            <p:cNvSpPr/>
            <p:nvPr/>
          </p:nvSpPr>
          <p:spPr>
            <a:xfrm flipV="1">
              <a:off x="3627360" y="4424040"/>
              <a:ext cx="4383000" cy="3078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28" name="Line 10"/>
            <p:cNvSpPr/>
            <p:nvPr/>
          </p:nvSpPr>
          <p:spPr>
            <a:xfrm flipV="1">
              <a:off x="4086360" y="3634920"/>
              <a:ext cx="190440" cy="2135160"/>
            </a:xfrm>
            <a:prstGeom prst="line">
              <a:avLst/>
            </a:prstGeom>
            <a:ln w="3816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29" name="Line 11"/>
            <p:cNvSpPr/>
            <p:nvPr/>
          </p:nvSpPr>
          <p:spPr>
            <a:xfrm flipV="1">
              <a:off x="3660840" y="4006800"/>
              <a:ext cx="4201920" cy="1501920"/>
            </a:xfrm>
            <a:prstGeom prst="line">
              <a:avLst/>
            </a:prstGeom>
            <a:ln w="38160">
              <a:solidFill>
                <a:srgbClr val="00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30" name="Line 12"/>
            <p:cNvSpPr/>
            <p:nvPr/>
          </p:nvSpPr>
          <p:spPr>
            <a:xfrm>
              <a:off x="3389400" y="3451320"/>
              <a:ext cx="4962600" cy="2538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31" name="Line 13"/>
            <p:cNvSpPr/>
            <p:nvPr/>
          </p:nvSpPr>
          <p:spPr>
            <a:xfrm flipV="1">
              <a:off x="6707160" y="5024520"/>
              <a:ext cx="2182680" cy="97776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32" name="Oval 14"/>
            <p:cNvSpPr/>
            <p:nvPr/>
          </p:nvSpPr>
          <p:spPr>
            <a:xfrm>
              <a:off x="5694480" y="4726080"/>
              <a:ext cx="88920" cy="8892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16200" rIns="90000" bIns="162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33" name="Text Box 15"/>
            <p:cNvSpPr/>
            <p:nvPr/>
          </p:nvSpPr>
          <p:spPr>
            <a:xfrm>
              <a:off x="1103400" y="3602160"/>
              <a:ext cx="2075760" cy="1557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Which of the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lines are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tangent to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the circle?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934" name="Text Box 16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5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6" name="Text Box 27"/>
          <p:cNvSpPr/>
          <p:nvPr/>
        </p:nvSpPr>
        <p:spPr>
          <a:xfrm>
            <a:off x="3491640" y="1379520"/>
            <a:ext cx="2006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Tangent Line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36" dur="indefinite" restart="never" nodeType="tmRoot">
          <p:childTnLst>
            <p:seq>
              <p:cTn id="637" dur="indefinite" nodeType="mainSeq">
                <p:childTnLst>
                  <p:par>
                    <p:cTn id="638" fill="hold">
                      <p:stCondLst>
                        <p:cond delay="indefinite"/>
                      </p:stCondLst>
                      <p:childTnLst>
                        <p:par>
                          <p:cTn id="639" fill="hold">
                            <p:stCondLst>
                              <p:cond delay="0"/>
                            </p:stCondLst>
                            <p:childTnLst>
                              <p:par>
                                <p:cTn id="64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F888BC2-C0AC-46E6-B850-837E2D000978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9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DF840B8-840C-4E65-B78D-2DE47C00A026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40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41" name="Text Box 5"/>
          <p:cNvSpPr/>
          <p:nvPr/>
        </p:nvSpPr>
        <p:spPr>
          <a:xfrm>
            <a:off x="1397880" y="2033640"/>
            <a:ext cx="7329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radius of the circle that touches the tangent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is called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point of contact radius.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2" name="Text Box 6"/>
          <p:cNvSpPr/>
          <p:nvPr/>
        </p:nvSpPr>
        <p:spPr>
          <a:xfrm>
            <a:off x="1101600" y="3511440"/>
            <a:ext cx="407232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Special Property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point of contact radius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is always perpendicular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(right-angled)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the tangent line.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3" name="Oval 7"/>
          <p:cNvSpPr/>
          <p:nvPr/>
        </p:nvSpPr>
        <p:spPr>
          <a:xfrm>
            <a:off x="5683320" y="3449520"/>
            <a:ext cx="2336760" cy="2221200"/>
          </a:xfrm>
          <a:prstGeom prst="ellips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4" name="Line 8"/>
          <p:cNvSpPr/>
          <p:nvPr/>
        </p:nvSpPr>
        <p:spPr>
          <a:xfrm flipV="1">
            <a:off x="4927680" y="3322440"/>
            <a:ext cx="3330360" cy="290520"/>
          </a:xfrm>
          <a:prstGeom prst="line">
            <a:avLst/>
          </a:prstGeom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5" name="Line 9"/>
          <p:cNvSpPr/>
          <p:nvPr/>
        </p:nvSpPr>
        <p:spPr>
          <a:xfrm flipV="1">
            <a:off x="5643720" y="3700080"/>
            <a:ext cx="69840" cy="1747800"/>
          </a:xfrm>
          <a:prstGeom prst="line">
            <a:avLst/>
          </a:prstGeom>
          <a:ln w="381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6" name="Line 10"/>
          <p:cNvSpPr/>
          <p:nvPr/>
        </p:nvSpPr>
        <p:spPr>
          <a:xfrm flipH="1" flipV="1">
            <a:off x="6756480" y="3460320"/>
            <a:ext cx="92160" cy="10954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7" name="Line 11"/>
          <p:cNvSpPr/>
          <p:nvPr/>
        </p:nvSpPr>
        <p:spPr>
          <a:xfrm flipH="1" flipV="1">
            <a:off x="5676840" y="4562640"/>
            <a:ext cx="1152720" cy="158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30960" rIns="90000" bIns="-3096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8" name="Oval 12"/>
          <p:cNvSpPr/>
          <p:nvPr/>
        </p:nvSpPr>
        <p:spPr>
          <a:xfrm>
            <a:off x="5653080" y="4532400"/>
            <a:ext cx="68400" cy="730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5400" rIns="90000" bIns="54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9" name="Oval 13"/>
          <p:cNvSpPr/>
          <p:nvPr/>
        </p:nvSpPr>
        <p:spPr>
          <a:xfrm>
            <a:off x="6721560" y="3419640"/>
            <a:ext cx="68040" cy="745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6120" rIns="90000" bIns="612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0" name="Rectangle 14"/>
          <p:cNvSpPr/>
          <p:nvPr/>
        </p:nvSpPr>
        <p:spPr>
          <a:xfrm>
            <a:off x="5705640" y="4414680"/>
            <a:ext cx="109440" cy="119160"/>
          </a:xfrm>
          <a:prstGeom prst="rect">
            <a:avLst/>
          </a:prstGeom>
          <a:solidFill>
            <a:srgbClr val="FF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1" name="Rectangle 15"/>
          <p:cNvSpPr/>
          <p:nvPr/>
        </p:nvSpPr>
        <p:spPr>
          <a:xfrm rot="21199800">
            <a:off x="6783120" y="3474720"/>
            <a:ext cx="100080" cy="104760"/>
          </a:xfrm>
          <a:prstGeom prst="rect">
            <a:avLst/>
          </a:prstGeom>
          <a:solidFill>
            <a:srgbClr val="FF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2" name="Oval 16"/>
          <p:cNvSpPr/>
          <p:nvPr/>
        </p:nvSpPr>
        <p:spPr>
          <a:xfrm>
            <a:off x="6823080" y="4522680"/>
            <a:ext cx="98280" cy="954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21240" rIns="90000" bIns="2124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3" name="Text Box 17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4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5" name="Text Box 27"/>
          <p:cNvSpPr/>
          <p:nvPr/>
        </p:nvSpPr>
        <p:spPr>
          <a:xfrm>
            <a:off x="3491640" y="1379520"/>
            <a:ext cx="2006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Tangent Line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6" name="TextBox 21"/>
          <p:cNvSpPr/>
          <p:nvPr/>
        </p:nvSpPr>
        <p:spPr>
          <a:xfrm>
            <a:off x="1786680" y="2892600"/>
            <a:ext cx="1255680" cy="520920"/>
          </a:xfrm>
          <a:prstGeom prst="rect">
            <a:avLst/>
          </a:prstGeom>
          <a:solidFill>
            <a:srgbClr val="000000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DEMO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42" dur="indefinite" restart="never" nodeType="tmRoot">
          <p:childTnLst>
            <p:seq>
              <p:cTn id="643" dur="indefinite" nodeType="mainSeq">
                <p:childTnLst>
                  <p:par>
                    <p:cTn id="644" fill="hold">
                      <p:stCondLst>
                        <p:cond delay="indefinite"/>
                      </p:stCondLst>
                      <p:childTnLst>
                        <p:par>
                          <p:cTn id="645" fill="hold">
                            <p:stCondLst>
                              <p:cond delay="0"/>
                            </p:stCondLst>
                            <p:childTnLst>
                              <p:par>
                                <p:cTn id="64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8" fill="hold">
                      <p:stCondLst>
                        <p:cond delay="indefinite"/>
                      </p:stCondLst>
                      <p:childTnLst>
                        <p:par>
                          <p:cTn id="649" fill="hold">
                            <p:stCondLst>
                              <p:cond delay="0"/>
                            </p:stCondLst>
                            <p:childTnLst>
                              <p:par>
                                <p:cTn id="65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2" fill="hold">
                      <p:stCondLst>
                        <p:cond delay="indefinite"/>
                      </p:stCondLst>
                      <p:childTnLst>
                        <p:par>
                          <p:cTn id="653" fill="hold">
                            <p:stCondLst>
                              <p:cond delay="0"/>
                            </p:stCondLst>
                            <p:childTnLst>
                              <p:par>
                                <p:cTn id="65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6" fill="hold">
                      <p:stCondLst>
                        <p:cond delay="indefinite"/>
                      </p:stCondLst>
                      <p:childTnLst>
                        <p:par>
                          <p:cTn id="657" fill="hold">
                            <p:stCondLst>
                              <p:cond delay="0"/>
                            </p:stCondLst>
                            <p:childTnLst>
                              <p:par>
                                <p:cTn id="65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0" fill="hold">
                      <p:stCondLst>
                        <p:cond delay="indefinite"/>
                      </p:stCondLst>
                      <p:childTnLst>
                        <p:par>
                          <p:cTn id="661" fill="hold">
                            <p:stCondLst>
                              <p:cond delay="0"/>
                            </p:stCondLst>
                            <p:childTnLst>
                              <p:par>
                                <p:cTn id="66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1845374-28C2-4F3F-BA1C-A92E0DCF0496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9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E857E91-1E72-4B8B-B83B-0AAB2D59B42C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60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61" name="Text Box 5"/>
          <p:cNvSpPr/>
          <p:nvPr/>
        </p:nvSpPr>
        <p:spPr>
          <a:xfrm>
            <a:off x="851040" y="2033640"/>
            <a:ext cx="83307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Q.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Find the length of the tangent line between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 and B.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62" name="Oval 6"/>
          <p:cNvSpPr/>
          <p:nvPr/>
        </p:nvSpPr>
        <p:spPr>
          <a:xfrm>
            <a:off x="5683320" y="3449520"/>
            <a:ext cx="2336760" cy="2221200"/>
          </a:xfrm>
          <a:prstGeom prst="ellipse">
            <a:avLst/>
          </a:prstGeom>
          <a:solidFill>
            <a:srgbClr val="FF00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63" name="Line 7"/>
          <p:cNvSpPr/>
          <p:nvPr/>
        </p:nvSpPr>
        <p:spPr>
          <a:xfrm flipH="1" flipV="1">
            <a:off x="5676840" y="4562640"/>
            <a:ext cx="1152720" cy="158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30960" rIns="90000" bIns="-3096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64" name="Text Box 8"/>
          <p:cNvSpPr/>
          <p:nvPr/>
        </p:nvSpPr>
        <p:spPr>
          <a:xfrm>
            <a:off x="5206680" y="4386240"/>
            <a:ext cx="40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65" name="Line 9"/>
          <p:cNvSpPr/>
          <p:nvPr/>
        </p:nvSpPr>
        <p:spPr>
          <a:xfrm flipH="1" flipV="1">
            <a:off x="5724000" y="3408480"/>
            <a:ext cx="1133640" cy="11239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66" name="Text Box 10"/>
          <p:cNvSpPr/>
          <p:nvPr/>
        </p:nvSpPr>
        <p:spPr>
          <a:xfrm>
            <a:off x="5305320" y="3102120"/>
            <a:ext cx="37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67" name="Line 11"/>
          <p:cNvSpPr/>
          <p:nvPr/>
        </p:nvSpPr>
        <p:spPr>
          <a:xfrm flipV="1">
            <a:off x="5643720" y="3182400"/>
            <a:ext cx="88920" cy="226548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68" name="Oval 12"/>
          <p:cNvSpPr/>
          <p:nvPr/>
        </p:nvSpPr>
        <p:spPr>
          <a:xfrm>
            <a:off x="6823080" y="4522680"/>
            <a:ext cx="98280" cy="954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21240" rIns="90000" bIns="2124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69" name="Text Box 13"/>
          <p:cNvSpPr/>
          <p:nvPr/>
        </p:nvSpPr>
        <p:spPr>
          <a:xfrm>
            <a:off x="6108480" y="4611600"/>
            <a:ext cx="35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70" name="Text Box 14"/>
          <p:cNvSpPr/>
          <p:nvPr/>
        </p:nvSpPr>
        <p:spPr>
          <a:xfrm>
            <a:off x="6212160" y="3568680"/>
            <a:ext cx="529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71" name="Text Box 15"/>
          <p:cNvSpPr/>
          <p:nvPr/>
        </p:nvSpPr>
        <p:spPr>
          <a:xfrm>
            <a:off x="6902640" y="4330800"/>
            <a:ext cx="36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72" name="Oval 16"/>
          <p:cNvSpPr/>
          <p:nvPr/>
        </p:nvSpPr>
        <p:spPr>
          <a:xfrm>
            <a:off x="5653080" y="4532400"/>
            <a:ext cx="68400" cy="730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5400" rIns="90000" bIns="54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973" name="Group 17"/>
          <p:cNvGrpSpPr/>
          <p:nvPr/>
        </p:nvGrpSpPr>
        <p:grpSpPr>
          <a:xfrm>
            <a:off x="1520640" y="2787480"/>
            <a:ext cx="3230640" cy="1494720"/>
            <a:chOff x="1520640" y="2787480"/>
            <a:chExt cx="3230640" cy="1494720"/>
          </a:xfrm>
        </p:grpSpPr>
        <p:sp>
          <p:nvSpPr>
            <p:cNvPr id="974" name="Text Box 18"/>
            <p:cNvSpPr/>
            <p:nvPr/>
          </p:nvSpPr>
          <p:spPr>
            <a:xfrm>
              <a:off x="1520640" y="2787480"/>
              <a:ext cx="10526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sng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Solution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75" name="Text Box 19"/>
            <p:cNvSpPr/>
            <p:nvPr/>
          </p:nvSpPr>
          <p:spPr>
            <a:xfrm>
              <a:off x="1536480" y="3090960"/>
              <a:ext cx="321480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Right-angled at A since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AC is the radius at the point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of contact with the 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Tangent.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976" name="Rectangle 20"/>
          <p:cNvSpPr/>
          <p:nvPr/>
        </p:nvSpPr>
        <p:spPr>
          <a:xfrm>
            <a:off x="5716440" y="4403880"/>
            <a:ext cx="138240" cy="147600"/>
          </a:xfrm>
          <a:prstGeom prst="rect">
            <a:avLst/>
          </a:prstGeom>
          <a:solidFill>
            <a:srgbClr val="B2B2B2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77" name="Text Box 21"/>
          <p:cNvSpPr/>
          <p:nvPr/>
        </p:nvSpPr>
        <p:spPr>
          <a:xfrm>
            <a:off x="1533240" y="4270320"/>
            <a:ext cx="3603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By Pythagoras Theorem we have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978" name="Object 22"/>
          <p:cNvGraphicFramePr/>
          <p:nvPr/>
        </p:nvGraphicFramePr>
        <p:xfrm>
          <a:off x="2397240" y="4676760"/>
          <a:ext cx="1600200" cy="15224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979" name="Object 22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397240" y="4676760"/>
                    <a:ext cx="1600200" cy="1522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80" name="Text Box 23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81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82" name="Text Box 27"/>
          <p:cNvSpPr/>
          <p:nvPr/>
        </p:nvSpPr>
        <p:spPr>
          <a:xfrm>
            <a:off x="3491640" y="1379520"/>
            <a:ext cx="2006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Tangent Line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64" dur="indefinite" restart="never" nodeType="tmRoot">
          <p:childTnLst>
            <p:seq>
              <p:cTn id="665" dur="indefinite" nodeType="mainSeq">
                <p:childTnLst>
                  <p:par>
                    <p:cTn id="666" fill="hold">
                      <p:stCondLst>
                        <p:cond delay="indefinite"/>
                      </p:stCondLst>
                      <p:childTnLst>
                        <p:par>
                          <p:cTn id="667" fill="hold">
                            <p:stCondLst>
                              <p:cond delay="0"/>
                            </p:stCondLst>
                            <p:childTnLst>
                              <p:par>
                                <p:cTn id="66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0" fill="hold">
                      <p:stCondLst>
                        <p:cond delay="indefinite"/>
                      </p:stCondLst>
                      <p:childTnLst>
                        <p:par>
                          <p:cTn id="671" fill="hold">
                            <p:stCondLst>
                              <p:cond delay="0"/>
                            </p:stCondLst>
                            <p:childTnLst>
                              <p:par>
                                <p:cTn id="67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4" fill="hold">
                      <p:stCondLst>
                        <p:cond delay="indefinite"/>
                      </p:stCondLst>
                      <p:childTnLst>
                        <p:par>
                          <p:cTn id="675" fill="hold">
                            <p:stCondLst>
                              <p:cond delay="0"/>
                            </p:stCondLst>
                            <p:childTnLst>
                              <p:par>
                                <p:cTn id="67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8" fill="hold">
                      <p:stCondLst>
                        <p:cond delay="indefinite"/>
                      </p:stCondLst>
                      <p:childTnLst>
                        <p:par>
                          <p:cTn id="679" fill="hold">
                            <p:stCondLst>
                              <p:cond delay="0"/>
                            </p:stCondLst>
                            <p:childTnLst>
                              <p:par>
                                <p:cTn id="68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4350132-1C42-4090-A83A-FBE3EA48E6C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84" name="Footer Placeholder 2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85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86" name="Text Box 3"/>
          <p:cNvSpPr/>
          <p:nvPr/>
        </p:nvSpPr>
        <p:spPr>
          <a:xfrm>
            <a:off x="2352600" y="2309760"/>
            <a:ext cx="5195880" cy="247104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Work Sheet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Sketch shapes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87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88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89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0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91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in a Semi-Circle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92" name="Text Box 27"/>
          <p:cNvSpPr/>
          <p:nvPr/>
        </p:nvSpPr>
        <p:spPr>
          <a:xfrm>
            <a:off x="3491640" y="1379520"/>
            <a:ext cx="2006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Tangent Line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Date Placeholder 3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AC855DF-6563-4E09-AAAC-44D4D2C961F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50" name="Footer Placeholder 4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251" name="Group 82"/>
          <p:cNvGrpSpPr/>
          <p:nvPr/>
        </p:nvGrpSpPr>
        <p:grpSpPr>
          <a:xfrm>
            <a:off x="1554120" y="2205000"/>
            <a:ext cx="1290600" cy="1152720"/>
            <a:chOff x="1554120" y="2205000"/>
            <a:chExt cx="1290600" cy="1152720"/>
          </a:xfrm>
        </p:grpSpPr>
        <p:sp>
          <p:nvSpPr>
            <p:cNvPr id="252" name="Oval 81"/>
            <p:cNvSpPr/>
            <p:nvPr/>
          </p:nvSpPr>
          <p:spPr>
            <a:xfrm>
              <a:off x="2101680" y="2803680"/>
              <a:ext cx="216000" cy="215640"/>
            </a:xfrm>
            <a:prstGeom prst="ellipse">
              <a:avLst/>
            </a:prstGeom>
            <a:noFill/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253" name="Group 76"/>
            <p:cNvGrpSpPr/>
            <p:nvPr/>
          </p:nvGrpSpPr>
          <p:grpSpPr>
            <a:xfrm>
              <a:off x="1554120" y="2205000"/>
              <a:ext cx="1290600" cy="1152720"/>
              <a:chOff x="1554120" y="2205000"/>
              <a:chExt cx="1290600" cy="1152720"/>
            </a:xfrm>
          </p:grpSpPr>
          <p:sp>
            <p:nvSpPr>
              <p:cNvPr id="254" name="Line 55"/>
              <p:cNvSpPr/>
              <p:nvPr/>
            </p:nvSpPr>
            <p:spPr>
              <a:xfrm>
                <a:off x="2197080" y="2205000"/>
                <a:ext cx="0" cy="719280"/>
              </a:xfrm>
              <a:prstGeom prst="line">
                <a:avLst/>
              </a:prstGeom>
              <a:ln w="572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55" name="Line 56"/>
              <p:cNvSpPr/>
              <p:nvPr/>
            </p:nvSpPr>
            <p:spPr>
              <a:xfrm flipH="1">
                <a:off x="1620360" y="2924280"/>
                <a:ext cx="576360" cy="433440"/>
              </a:xfrm>
              <a:prstGeom prst="line">
                <a:avLst/>
              </a:prstGeom>
              <a:ln w="572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56" name="Line 57"/>
              <p:cNvSpPr/>
              <p:nvPr/>
            </p:nvSpPr>
            <p:spPr>
              <a:xfrm>
                <a:off x="2197080" y="2924280"/>
                <a:ext cx="647640" cy="73080"/>
              </a:xfrm>
              <a:prstGeom prst="line">
                <a:avLst/>
              </a:prstGeom>
              <a:ln w="572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26280" rIns="90000" bIns="2628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57" name="Text Box 59"/>
              <p:cNvSpPr/>
              <p:nvPr/>
            </p:nvSpPr>
            <p:spPr>
              <a:xfrm>
                <a:off x="1554120" y="2637000"/>
                <a:ext cx="683640" cy="444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120</a:t>
                </a:r>
                <a:r>
                  <a:rPr lang="en-GB" sz="2000" b="0" u="none" strike="noStrike" baseline="60000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o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58" name="Text Box 60"/>
              <p:cNvSpPr/>
              <p:nvPr/>
            </p:nvSpPr>
            <p:spPr>
              <a:xfrm>
                <a:off x="2203560" y="2565360"/>
                <a:ext cx="569160" cy="444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95</a:t>
                </a:r>
                <a:r>
                  <a:rPr lang="en-GB" sz="2000" b="0" u="none" strike="noStrike" baseline="60000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o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pic>
        <p:nvPicPr>
          <p:cNvPr id="25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0" name="Text Box 4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261" name="Picture 49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2" name="Text Box 58"/>
          <p:cNvSpPr/>
          <p:nvPr/>
        </p:nvSpPr>
        <p:spPr>
          <a:xfrm>
            <a:off x="900720" y="3357720"/>
            <a:ext cx="2592360" cy="74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round a point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Add up to 360</a:t>
            </a:r>
            <a:r>
              <a:rPr lang="en-GB" sz="2000" b="0" u="none" strike="noStrike" baseline="60000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263" name="Group 77"/>
          <p:cNvGrpSpPr/>
          <p:nvPr/>
        </p:nvGrpSpPr>
        <p:grpSpPr>
          <a:xfrm>
            <a:off x="5076720" y="1916280"/>
            <a:ext cx="2232000" cy="867960"/>
            <a:chOff x="5076720" y="1916280"/>
            <a:chExt cx="2232000" cy="867960"/>
          </a:xfrm>
        </p:grpSpPr>
        <p:sp>
          <p:nvSpPr>
            <p:cNvPr id="264" name="Line 61"/>
            <p:cNvSpPr/>
            <p:nvPr/>
          </p:nvSpPr>
          <p:spPr>
            <a:xfrm>
              <a:off x="5076720" y="2708280"/>
              <a:ext cx="223200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65" name="Line 62"/>
            <p:cNvSpPr/>
            <p:nvPr/>
          </p:nvSpPr>
          <p:spPr>
            <a:xfrm flipV="1">
              <a:off x="5724360" y="1916280"/>
              <a:ext cx="792360" cy="7920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66" name="Text Box 63"/>
            <p:cNvSpPr/>
            <p:nvPr/>
          </p:nvSpPr>
          <p:spPr>
            <a:xfrm>
              <a:off x="5208480" y="2340000"/>
              <a:ext cx="642960" cy="44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115</a:t>
              </a:r>
              <a:r>
                <a:rPr lang="en-GB" sz="2000" b="0" u="none" strike="noStrike" baseline="6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o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267" name="Text Box 66"/>
          <p:cNvSpPr/>
          <p:nvPr/>
        </p:nvSpPr>
        <p:spPr>
          <a:xfrm>
            <a:off x="4500720" y="2781360"/>
            <a:ext cx="3835080" cy="74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angles making a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straight line add to 180</a:t>
            </a:r>
            <a:r>
              <a:rPr lang="en-GB" sz="2000" b="0" u="none" strike="noStrike" baseline="60000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8" name="Line 68"/>
          <p:cNvSpPr/>
          <p:nvPr/>
        </p:nvSpPr>
        <p:spPr>
          <a:xfrm>
            <a:off x="1403280" y="4869000"/>
            <a:ext cx="1368360" cy="72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9" name="Text Box 69"/>
          <p:cNvSpPr/>
          <p:nvPr/>
        </p:nvSpPr>
        <p:spPr>
          <a:xfrm>
            <a:off x="927000" y="5661000"/>
            <a:ext cx="33447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opposite each other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at a cross are equal.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270" name="Group 80"/>
          <p:cNvGrpSpPr/>
          <p:nvPr/>
        </p:nvGrpSpPr>
        <p:grpSpPr>
          <a:xfrm>
            <a:off x="1258920" y="4797000"/>
            <a:ext cx="1585440" cy="863640"/>
            <a:chOff x="1258920" y="4797000"/>
            <a:chExt cx="1585440" cy="863640"/>
          </a:xfrm>
        </p:grpSpPr>
        <p:grpSp>
          <p:nvGrpSpPr>
            <p:cNvPr id="271" name="Group 78"/>
            <p:cNvGrpSpPr/>
            <p:nvPr/>
          </p:nvGrpSpPr>
          <p:grpSpPr>
            <a:xfrm>
              <a:off x="1258920" y="4797000"/>
              <a:ext cx="1584360" cy="863640"/>
              <a:chOff x="1258920" y="4797000"/>
              <a:chExt cx="1584360" cy="863640"/>
            </a:xfrm>
          </p:grpSpPr>
          <p:sp>
            <p:nvSpPr>
              <p:cNvPr id="272" name="Line 67"/>
              <p:cNvSpPr/>
              <p:nvPr/>
            </p:nvSpPr>
            <p:spPr>
              <a:xfrm flipV="1">
                <a:off x="1258920" y="4797000"/>
                <a:ext cx="1584360" cy="863640"/>
              </a:xfrm>
              <a:prstGeom prst="line">
                <a:avLst/>
              </a:prstGeom>
              <a:ln w="572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73" name="Text Box 70"/>
              <p:cNvSpPr/>
              <p:nvPr/>
            </p:nvSpPr>
            <p:spPr>
              <a:xfrm>
                <a:off x="1265400" y="5084640"/>
                <a:ext cx="569160" cy="444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34</a:t>
                </a:r>
                <a:r>
                  <a:rPr lang="en-GB" sz="2000" b="0" u="none" strike="noStrike" baseline="60000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o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274" name="Text Box 71"/>
            <p:cNvSpPr/>
            <p:nvPr/>
          </p:nvSpPr>
          <p:spPr>
            <a:xfrm>
              <a:off x="2275200" y="5013360"/>
              <a:ext cx="569160" cy="44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34</a:t>
              </a:r>
              <a:r>
                <a:rPr lang="en-GB" sz="2000" b="0" u="none" strike="noStrike" baseline="6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o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275" name="Text Box 73"/>
          <p:cNvSpPr/>
          <p:nvPr/>
        </p:nvSpPr>
        <p:spPr>
          <a:xfrm>
            <a:off x="5201280" y="5589720"/>
            <a:ext cx="3819240" cy="74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 angles in a triangle ALWAYS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add up to 180</a:t>
            </a:r>
            <a:r>
              <a:rPr lang="en-GB" sz="2000" b="0" u="none" strike="noStrike" baseline="60000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276" name="Group 79"/>
          <p:cNvGrpSpPr/>
          <p:nvPr/>
        </p:nvGrpSpPr>
        <p:grpSpPr>
          <a:xfrm>
            <a:off x="5456880" y="3545640"/>
            <a:ext cx="2261160" cy="1998720"/>
            <a:chOff x="5456880" y="3545640"/>
            <a:chExt cx="2261160" cy="1998720"/>
          </a:xfrm>
        </p:grpSpPr>
        <p:sp>
          <p:nvSpPr>
            <p:cNvPr id="277" name="AutoShape 72"/>
            <p:cNvSpPr/>
            <p:nvPr/>
          </p:nvSpPr>
          <p:spPr>
            <a:xfrm rot="1401600">
              <a:off x="5651640" y="3860280"/>
              <a:ext cx="1871640" cy="1368720"/>
            </a:xfrm>
            <a:prstGeom prst="rtTriangle">
              <a:avLst/>
            </a:prstGeom>
            <a:solidFill>
              <a:srgbClr val="66CCFF"/>
            </a:solidFill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78" name="Text Box 74"/>
            <p:cNvSpPr/>
            <p:nvPr/>
          </p:nvSpPr>
          <p:spPr>
            <a:xfrm>
              <a:off x="5731200" y="4005360"/>
              <a:ext cx="569160" cy="44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50</a:t>
              </a:r>
              <a:r>
                <a:rPr lang="en-GB" sz="2000" b="0" u="none" strike="noStrike" baseline="60000">
                  <a:solidFill>
                    <a:srgbClr val="000000"/>
                  </a:solidFill>
                  <a:effectLst/>
                  <a:uFillTx/>
                  <a:latin typeface="Comic Sans MS"/>
                </a:rPr>
                <a:t>o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79" name="Text Box 75"/>
            <p:cNvSpPr/>
            <p:nvPr/>
          </p:nvSpPr>
          <p:spPr>
            <a:xfrm>
              <a:off x="6162840" y="4797360"/>
              <a:ext cx="569160" cy="44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40</a:t>
              </a:r>
              <a:r>
                <a:rPr lang="en-GB" sz="2000" b="0" u="none" strike="noStrike" baseline="60000">
                  <a:solidFill>
                    <a:srgbClr val="000000"/>
                  </a:solidFill>
                  <a:effectLst/>
                  <a:uFillTx/>
                  <a:latin typeface="Comic Sans MS"/>
                </a:rPr>
                <a:t>o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280" name="Text Box 83"/>
          <p:cNvSpPr/>
          <p:nvPr/>
        </p:nvSpPr>
        <p:spPr>
          <a:xfrm>
            <a:off x="5948280" y="2319480"/>
            <a:ext cx="645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65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1" name="Text Box 84"/>
          <p:cNvSpPr/>
          <p:nvPr/>
        </p:nvSpPr>
        <p:spPr>
          <a:xfrm>
            <a:off x="5497560" y="4468680"/>
            <a:ext cx="645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90</a:t>
            </a:r>
            <a:r>
              <a:rPr lang="en-GB" sz="24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2" name="Text Box 85"/>
          <p:cNvSpPr/>
          <p:nvPr/>
        </p:nvSpPr>
        <p:spPr>
          <a:xfrm>
            <a:off x="1701360" y="4600440"/>
            <a:ext cx="78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146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3" name="Text Box 86"/>
          <p:cNvSpPr/>
          <p:nvPr/>
        </p:nvSpPr>
        <p:spPr>
          <a:xfrm>
            <a:off x="1680840" y="5311800"/>
            <a:ext cx="78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146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4" name="Text Box 87"/>
          <p:cNvSpPr/>
          <p:nvPr/>
        </p:nvSpPr>
        <p:spPr>
          <a:xfrm>
            <a:off x="1942920" y="2992320"/>
            <a:ext cx="78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145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5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Revision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 Properties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6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287" name="TextBox 39"/>
          <p:cNvPicPr/>
          <p:nvPr/>
        </p:nvPicPr>
        <p:blipFill>
          <a:blip r:embed="rId3"/>
          <a:stretch/>
        </p:blipFill>
        <p:spPr>
          <a:xfrm>
            <a:off x="8290080" y="2786040"/>
            <a:ext cx="1006200" cy="234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" dur="8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" dur="8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" dur="80"/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" dur="80"/>
                                        <p:tgtEl>
                                          <p:spTgt spid="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8" dur="80"/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9" dur="80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5" dur="8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6" dur="8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2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4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9" dur="80"/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" dur="80"/>
                                        <p:tgtEl>
                                          <p:spTgt spid="2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6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7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3" dur="8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4" dur="8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0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1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Date Placeholder 3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44CDFEF-D024-4DA2-9CB8-7A3844C9EE6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9" name="Footer Placeholder 4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290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1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292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3" name="Text Box 10"/>
          <p:cNvSpPr/>
          <p:nvPr/>
        </p:nvSpPr>
        <p:spPr>
          <a:xfrm>
            <a:off x="1404360" y="3500280"/>
            <a:ext cx="30884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angles in a isosceles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Are equal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94" name="Text Box 16"/>
          <p:cNvSpPr/>
          <p:nvPr/>
        </p:nvSpPr>
        <p:spPr>
          <a:xfrm>
            <a:off x="4692600" y="3048120"/>
            <a:ext cx="3835440" cy="74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ALL angles in  an equilateral triangle are 60</a:t>
            </a:r>
            <a:r>
              <a:rPr lang="en-GB" sz="2000" b="0" u="none" strike="noStrike" baseline="60000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295" name="Group 52"/>
          <p:cNvGrpSpPr/>
          <p:nvPr/>
        </p:nvGrpSpPr>
        <p:grpSpPr>
          <a:xfrm>
            <a:off x="5916600" y="1679400"/>
            <a:ext cx="1295280" cy="1366560"/>
            <a:chOff x="5916600" y="1679400"/>
            <a:chExt cx="1295280" cy="1366560"/>
          </a:xfrm>
        </p:grpSpPr>
        <p:sp>
          <p:nvSpPr>
            <p:cNvPr id="296" name="AutoShape 29"/>
            <p:cNvSpPr/>
            <p:nvPr/>
          </p:nvSpPr>
          <p:spPr>
            <a:xfrm>
              <a:off x="5916600" y="1679400"/>
              <a:ext cx="1295280" cy="1224000"/>
            </a:xfrm>
            <a:prstGeom prst="triangle">
              <a:avLst>
                <a:gd name="adj" fmla="val 50000"/>
              </a:avLst>
            </a:prstGeom>
            <a:solidFill>
              <a:srgbClr val="66CCFF"/>
            </a:solidFill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97" name="Line 30"/>
            <p:cNvSpPr/>
            <p:nvPr/>
          </p:nvSpPr>
          <p:spPr>
            <a:xfrm>
              <a:off x="6031080" y="2230920"/>
              <a:ext cx="417960" cy="190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98" name="Line 31"/>
            <p:cNvSpPr/>
            <p:nvPr/>
          </p:nvSpPr>
          <p:spPr>
            <a:xfrm flipH="1">
              <a:off x="6729840" y="2166840"/>
              <a:ext cx="387360" cy="2473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99" name="Line 32"/>
            <p:cNvSpPr/>
            <p:nvPr/>
          </p:nvSpPr>
          <p:spPr>
            <a:xfrm>
              <a:off x="6564240" y="2687400"/>
              <a:ext cx="0" cy="3585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300" name="Group 51"/>
          <p:cNvGrpSpPr/>
          <p:nvPr/>
        </p:nvGrpSpPr>
        <p:grpSpPr>
          <a:xfrm>
            <a:off x="2556000" y="2133720"/>
            <a:ext cx="1295280" cy="1224000"/>
            <a:chOff x="2556000" y="2133720"/>
            <a:chExt cx="1295280" cy="1224000"/>
          </a:xfrm>
        </p:grpSpPr>
        <p:sp>
          <p:nvSpPr>
            <p:cNvPr id="301" name="AutoShape 26"/>
            <p:cNvSpPr/>
            <p:nvPr/>
          </p:nvSpPr>
          <p:spPr>
            <a:xfrm>
              <a:off x="2556000" y="2133720"/>
              <a:ext cx="1295280" cy="1224000"/>
            </a:xfrm>
            <a:prstGeom prst="triangle">
              <a:avLst>
                <a:gd name="adj" fmla="val 50000"/>
              </a:avLst>
            </a:prstGeom>
            <a:solidFill>
              <a:srgbClr val="66CCFF"/>
            </a:solidFill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2" name="Line 27"/>
            <p:cNvSpPr/>
            <p:nvPr/>
          </p:nvSpPr>
          <p:spPr>
            <a:xfrm>
              <a:off x="2681280" y="2664720"/>
              <a:ext cx="397080" cy="2318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3" name="Line 28"/>
            <p:cNvSpPr/>
            <p:nvPr/>
          </p:nvSpPr>
          <p:spPr>
            <a:xfrm flipH="1">
              <a:off x="3363120" y="2631600"/>
              <a:ext cx="400320" cy="226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304" name="Group 49"/>
          <p:cNvGrpSpPr/>
          <p:nvPr/>
        </p:nvGrpSpPr>
        <p:grpSpPr>
          <a:xfrm>
            <a:off x="6443640" y="3933360"/>
            <a:ext cx="2736720" cy="2087640"/>
            <a:chOff x="6443640" y="3933360"/>
            <a:chExt cx="2736720" cy="2087640"/>
          </a:xfrm>
        </p:grpSpPr>
        <p:sp>
          <p:nvSpPr>
            <p:cNvPr id="305" name="Line 34"/>
            <p:cNvSpPr/>
            <p:nvPr/>
          </p:nvSpPr>
          <p:spPr>
            <a:xfrm flipV="1">
              <a:off x="7380360" y="3933360"/>
              <a:ext cx="560160" cy="20876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6" name="Line 35"/>
            <p:cNvSpPr/>
            <p:nvPr/>
          </p:nvSpPr>
          <p:spPr>
            <a:xfrm>
              <a:off x="6732720" y="4581360"/>
              <a:ext cx="244764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7" name="Line 36"/>
            <p:cNvSpPr/>
            <p:nvPr/>
          </p:nvSpPr>
          <p:spPr>
            <a:xfrm>
              <a:off x="6443640" y="5445000"/>
              <a:ext cx="244800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8" name="Text Box 37"/>
            <p:cNvSpPr/>
            <p:nvPr/>
          </p:nvSpPr>
          <p:spPr>
            <a:xfrm>
              <a:off x="6810480" y="4149720"/>
              <a:ext cx="1074600" cy="44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d = 115</a:t>
              </a:r>
              <a:r>
                <a:rPr lang="en-GB" sz="2000" b="0" u="none" strike="noStrike" baseline="6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o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9" name="Text Box 38"/>
            <p:cNvSpPr/>
            <p:nvPr/>
          </p:nvSpPr>
          <p:spPr>
            <a:xfrm>
              <a:off x="7889760" y="4149720"/>
              <a:ext cx="388800" cy="44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a</a:t>
              </a:r>
              <a:r>
                <a:rPr lang="en-GB" sz="2000" b="0" u="none" strike="noStrike" baseline="6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o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0" name="Text Box 39"/>
            <p:cNvSpPr/>
            <p:nvPr/>
          </p:nvSpPr>
          <p:spPr>
            <a:xfrm>
              <a:off x="7314840" y="4581360"/>
              <a:ext cx="389160" cy="44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c</a:t>
              </a:r>
              <a:r>
                <a:rPr lang="en-GB" sz="2000" b="0" u="none" strike="noStrike" baseline="6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o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1" name="Text Box 40"/>
            <p:cNvSpPr/>
            <p:nvPr/>
          </p:nvSpPr>
          <p:spPr>
            <a:xfrm>
              <a:off x="7818480" y="4581360"/>
              <a:ext cx="409320" cy="44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b</a:t>
              </a:r>
              <a:r>
                <a:rPr lang="en-GB" sz="2000" b="0" u="none" strike="noStrike" baseline="6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o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2" name="Text Box 41"/>
            <p:cNvSpPr/>
            <p:nvPr/>
          </p:nvSpPr>
          <p:spPr>
            <a:xfrm>
              <a:off x="7097760" y="5516640"/>
              <a:ext cx="393480" cy="44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g</a:t>
              </a:r>
              <a:r>
                <a:rPr lang="en-GB" sz="2000" b="0" u="none" strike="noStrike" baseline="6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o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3" name="Text Box 42"/>
            <p:cNvSpPr/>
            <p:nvPr/>
          </p:nvSpPr>
          <p:spPr>
            <a:xfrm>
              <a:off x="7600680" y="5516640"/>
              <a:ext cx="387720" cy="44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f</a:t>
              </a:r>
              <a:r>
                <a:rPr lang="en-GB" sz="2000" b="0" u="none" strike="noStrike" baseline="6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o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4" name="Text Box 43"/>
            <p:cNvSpPr/>
            <p:nvPr/>
          </p:nvSpPr>
          <p:spPr>
            <a:xfrm>
              <a:off x="7170480" y="5013360"/>
              <a:ext cx="405360" cy="44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h</a:t>
              </a:r>
              <a:r>
                <a:rPr lang="en-GB" sz="2000" b="0" u="none" strike="noStrike" baseline="6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o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5" name="Text Box 44"/>
            <p:cNvSpPr/>
            <p:nvPr/>
          </p:nvSpPr>
          <p:spPr>
            <a:xfrm>
              <a:off x="7674120" y="5013360"/>
              <a:ext cx="397800" cy="44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e</a:t>
              </a:r>
              <a:r>
                <a:rPr lang="en-GB" sz="2000" b="0" u="none" strike="noStrike" baseline="6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o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316" name="Text Box 45"/>
          <p:cNvSpPr/>
          <p:nvPr/>
        </p:nvSpPr>
        <p:spPr>
          <a:xfrm>
            <a:off x="1265400" y="4508640"/>
            <a:ext cx="4884480" cy="44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is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corresponding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to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and must be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115</a:t>
            </a:r>
            <a:r>
              <a:rPr lang="en-GB" sz="2000" b="0" u="none" strike="noStrike" baseline="60000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17" name="Text Box 46"/>
          <p:cNvSpPr/>
          <p:nvPr/>
        </p:nvSpPr>
        <p:spPr>
          <a:xfrm>
            <a:off x="1280880" y="4927680"/>
            <a:ext cx="4121280" cy="44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is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to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and must be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115</a:t>
            </a:r>
            <a:r>
              <a:rPr lang="en-GB" sz="2000" b="0" u="none" strike="noStrike" baseline="60000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18" name="Text Box 47"/>
          <p:cNvSpPr/>
          <p:nvPr/>
        </p:nvSpPr>
        <p:spPr>
          <a:xfrm>
            <a:off x="1375200" y="5345280"/>
            <a:ext cx="3578760" cy="44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is must be 65</a:t>
            </a:r>
            <a:r>
              <a:rPr lang="en-GB" sz="2000" b="0" u="none" strike="noStrike" baseline="6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(straight line)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19" name="Text Box 48"/>
          <p:cNvSpPr/>
          <p:nvPr/>
        </p:nvSpPr>
        <p:spPr>
          <a:xfrm>
            <a:off x="1301400" y="5745240"/>
            <a:ext cx="4672800" cy="44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is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alternate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to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and must also be 65</a:t>
            </a:r>
            <a:r>
              <a:rPr lang="en-GB" sz="2000" b="0" u="none" strike="noStrike" baseline="6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20" name="Text Box 53"/>
          <p:cNvSpPr/>
          <p:nvPr/>
        </p:nvSpPr>
        <p:spPr>
          <a:xfrm>
            <a:off x="1035360" y="4481640"/>
            <a:ext cx="356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21" name="Text Box 54"/>
          <p:cNvSpPr/>
          <p:nvPr/>
        </p:nvSpPr>
        <p:spPr>
          <a:xfrm>
            <a:off x="1035360" y="4867200"/>
            <a:ext cx="361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22" name="Text Box 55"/>
          <p:cNvSpPr/>
          <p:nvPr/>
        </p:nvSpPr>
        <p:spPr>
          <a:xfrm>
            <a:off x="1035360" y="5284800"/>
            <a:ext cx="337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23" name="Text Box 56"/>
          <p:cNvSpPr/>
          <p:nvPr/>
        </p:nvSpPr>
        <p:spPr>
          <a:xfrm>
            <a:off x="1035000" y="5684760"/>
            <a:ext cx="34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24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Revision</a:t>
            </a:r>
            <a:br>
              <a:rPr sz="3600"/>
            </a:b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 Properties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25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3" dur="indefinite" restart="never" nodeType="tmRoot">
          <p:childTnLst>
            <p:seq>
              <p:cTn id="84" dur="indefinite" nodeType="mainSeq">
                <p:childTnLst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9" dur="8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0" dur="8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6" dur="8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7" dur="8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3" dur="80"/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4" dur="80"/>
                                        <p:tgtEl>
                                          <p:spTgt spid="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0" dur="80"/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1" dur="80"/>
                                        <p:tgtEl>
                                          <p:spTgt spid="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7" dur="80"/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8" dur="80"/>
                                        <p:tgtEl>
                                          <p:spTgt spid="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4" dur="8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5" dur="8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8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675C75D-9D94-4CE4-B069-DBB280894ED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2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28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29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Ex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Ch12 (page 135)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Copy out shapes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330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1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2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3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34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Revision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 Properties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35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23E9E4A-E953-46F0-BEE9-633826DC0A14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3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38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E7AC9AC-D29C-47B6-B3B4-573E0B673BFE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40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1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342" name="Object 5"/>
          <p:cNvGraphicFramePr/>
          <p:nvPr/>
        </p:nvGraphicFramePr>
        <p:xfrm>
          <a:off x="1046160" y="2124000"/>
          <a:ext cx="5680080" cy="39956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43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46160" y="2124000"/>
                    <a:ext cx="5680080" cy="399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44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45" name="Group 17"/>
          <p:cNvGrpSpPr/>
          <p:nvPr/>
        </p:nvGrpSpPr>
        <p:grpSpPr>
          <a:xfrm>
            <a:off x="6408720" y="3621240"/>
            <a:ext cx="1431720" cy="1557000"/>
            <a:chOff x="6408720" y="3621240"/>
            <a:chExt cx="1431720" cy="1557000"/>
          </a:xfrm>
        </p:grpSpPr>
        <p:sp>
          <p:nvSpPr>
            <p:cNvPr id="346" name="Rectangle 7"/>
            <p:cNvSpPr/>
            <p:nvPr/>
          </p:nvSpPr>
          <p:spPr>
            <a:xfrm>
              <a:off x="6876000" y="4144680"/>
              <a:ext cx="478440" cy="509040"/>
            </a:xfrm>
            <a:prstGeom prst="rect">
              <a:avLst/>
            </a:prstGeom>
            <a:solidFill>
              <a:srgbClr val="66CC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7" name="Rectangle 8"/>
            <p:cNvSpPr/>
            <p:nvPr/>
          </p:nvSpPr>
          <p:spPr>
            <a:xfrm>
              <a:off x="6876000" y="3621240"/>
              <a:ext cx="478440" cy="508680"/>
            </a:xfrm>
            <a:prstGeom prst="rect">
              <a:avLst/>
            </a:prstGeom>
            <a:solidFill>
              <a:srgbClr val="66CC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8" name="Rectangle 9"/>
            <p:cNvSpPr/>
            <p:nvPr/>
          </p:nvSpPr>
          <p:spPr>
            <a:xfrm>
              <a:off x="7362000" y="3621240"/>
              <a:ext cx="478440" cy="508680"/>
            </a:xfrm>
            <a:prstGeom prst="rect">
              <a:avLst/>
            </a:prstGeom>
            <a:solidFill>
              <a:srgbClr val="66CC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9" name="Rectangle 10"/>
            <p:cNvSpPr/>
            <p:nvPr/>
          </p:nvSpPr>
          <p:spPr>
            <a:xfrm>
              <a:off x="6876000" y="4669200"/>
              <a:ext cx="478440" cy="509040"/>
            </a:xfrm>
            <a:prstGeom prst="rect">
              <a:avLst/>
            </a:prstGeom>
            <a:solidFill>
              <a:srgbClr val="66CC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50" name="Rectangle 11"/>
            <p:cNvSpPr/>
            <p:nvPr/>
          </p:nvSpPr>
          <p:spPr>
            <a:xfrm>
              <a:off x="6408720" y="3624480"/>
              <a:ext cx="478440" cy="508680"/>
            </a:xfrm>
            <a:prstGeom prst="rect">
              <a:avLst/>
            </a:prstGeom>
            <a:solidFill>
              <a:srgbClr val="66CCF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351" name="Group 12"/>
          <p:cNvGrpSpPr/>
          <p:nvPr/>
        </p:nvGrpSpPr>
        <p:grpSpPr>
          <a:xfrm>
            <a:off x="6618240" y="5375160"/>
            <a:ext cx="2244600" cy="807480"/>
            <a:chOff x="6618240" y="5375160"/>
            <a:chExt cx="2244600" cy="807480"/>
          </a:xfrm>
        </p:grpSpPr>
        <p:sp>
          <p:nvSpPr>
            <p:cNvPr id="352" name="Line 13"/>
            <p:cNvSpPr/>
            <p:nvPr/>
          </p:nvSpPr>
          <p:spPr>
            <a:xfrm>
              <a:off x="6618240" y="6173640"/>
              <a:ext cx="224460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53" name="Line 14"/>
            <p:cNvSpPr/>
            <p:nvPr/>
          </p:nvSpPr>
          <p:spPr>
            <a:xfrm>
              <a:off x="6953400" y="5375160"/>
              <a:ext cx="1130040" cy="7876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54" name="Text Box 15"/>
            <p:cNvSpPr/>
            <p:nvPr/>
          </p:nvSpPr>
          <p:spPr>
            <a:xfrm>
              <a:off x="8021160" y="5722920"/>
              <a:ext cx="7830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  <a:ea typeface="Arial"/>
                </a:rPr>
                <a:t>136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  <a:ea typeface="Arial"/>
                </a:rPr>
                <a:t>o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355" name="AutoShape 18"/>
          <p:cNvSpPr/>
          <p:nvPr/>
        </p:nvSpPr>
        <p:spPr>
          <a:xfrm>
            <a:off x="7486560" y="1952640"/>
            <a:ext cx="1200240" cy="1066680"/>
          </a:xfrm>
          <a:prstGeom prst="rtTriangl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6" name="Text Box 19"/>
          <p:cNvSpPr/>
          <p:nvPr/>
        </p:nvSpPr>
        <p:spPr>
          <a:xfrm>
            <a:off x="7186320" y="2894040"/>
            <a:ext cx="40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7" name="Text Box 20"/>
          <p:cNvSpPr/>
          <p:nvPr/>
        </p:nvSpPr>
        <p:spPr>
          <a:xfrm>
            <a:off x="7145280" y="1662120"/>
            <a:ext cx="37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8" name="Text Box 21"/>
          <p:cNvSpPr/>
          <p:nvPr/>
        </p:nvSpPr>
        <p:spPr>
          <a:xfrm>
            <a:off x="8653680" y="2878200"/>
            <a:ext cx="36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9" name="Rectangle 22"/>
          <p:cNvSpPr/>
          <p:nvPr/>
        </p:nvSpPr>
        <p:spPr>
          <a:xfrm>
            <a:off x="7486560" y="2847960"/>
            <a:ext cx="152640" cy="171360"/>
          </a:xfrm>
          <a:prstGeom prst="rect">
            <a:avLst/>
          </a:prstGeom>
          <a:solidFill>
            <a:srgbClr val="FF00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0" name="Text Box 23"/>
          <p:cNvSpPr/>
          <p:nvPr/>
        </p:nvSpPr>
        <p:spPr>
          <a:xfrm>
            <a:off x="7092000" y="223668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1" name="Text Box 24"/>
          <p:cNvSpPr/>
          <p:nvPr/>
        </p:nvSpPr>
        <p:spPr>
          <a:xfrm>
            <a:off x="7907760" y="297648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2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8A45A9-FEA9-4149-902A-2737ACDAD0B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365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6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7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8" name="Text Box 5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identify isosceles triangles with circles.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9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0" name="Rectangle 7"/>
          <p:cNvSpPr/>
          <p:nvPr/>
        </p:nvSpPr>
        <p:spPr>
          <a:xfrm>
            <a:off x="977760" y="30448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investigate isosceles triangles with circles.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1" name="Rectangle 8"/>
          <p:cNvSpPr/>
          <p:nvPr/>
        </p:nvSpPr>
        <p:spPr>
          <a:xfrm>
            <a:off x="5508720" y="4076640"/>
            <a:ext cx="336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Solve problems using angle properties.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372" name="Picture 10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3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4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Revision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 Properties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5" name="TextBox 14"/>
          <p:cNvSpPr/>
          <p:nvPr/>
        </p:nvSpPr>
        <p:spPr>
          <a:xfrm>
            <a:off x="-21240" y="14731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National 4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7" dur="indefinite" restart="never" nodeType="tmRoot">
          <p:childTnLst>
            <p:seq>
              <p:cTn id="128" dur="indefinite" nodeType="mainSeq">
                <p:childTnLst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3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8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43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6B6A69F-415A-4C90-874C-56DB177E9E01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8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D6980A5-C602-4332-B838-CAF64BE6234E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379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0" name="Text Box 81"/>
          <p:cNvSpPr/>
          <p:nvPr/>
        </p:nvSpPr>
        <p:spPr>
          <a:xfrm>
            <a:off x="1780200" y="2073240"/>
            <a:ext cx="73044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When two radii are drawn to the ends of a chord,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 isosceles triangle is formed.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1" name="Oval 82"/>
          <p:cNvSpPr/>
          <p:nvPr/>
        </p:nvSpPr>
        <p:spPr>
          <a:xfrm>
            <a:off x="4189320" y="3156120"/>
            <a:ext cx="3060720" cy="3081240"/>
          </a:xfrm>
          <a:prstGeom prst="ellipse">
            <a:avLst/>
          </a:pr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2" name="Text Box 97"/>
          <p:cNvSpPr/>
          <p:nvPr/>
        </p:nvSpPr>
        <p:spPr>
          <a:xfrm>
            <a:off x="5785200" y="4689360"/>
            <a:ext cx="36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3" name="Line 96"/>
          <p:cNvSpPr/>
          <p:nvPr/>
        </p:nvSpPr>
        <p:spPr>
          <a:xfrm>
            <a:off x="4444920" y="3805200"/>
            <a:ext cx="2563920" cy="126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34200" rIns="90000" bIns="-342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4" name="Text Box 98"/>
          <p:cNvSpPr/>
          <p:nvPr/>
        </p:nvSpPr>
        <p:spPr>
          <a:xfrm>
            <a:off x="3971880" y="3527280"/>
            <a:ext cx="40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5" name="Text Box 99"/>
          <p:cNvSpPr/>
          <p:nvPr/>
        </p:nvSpPr>
        <p:spPr>
          <a:xfrm>
            <a:off x="7115040" y="3527280"/>
            <a:ext cx="37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6" name="Text Box 101"/>
          <p:cNvSpPr/>
          <p:nvPr/>
        </p:nvSpPr>
        <p:spPr>
          <a:xfrm rot="16200000">
            <a:off x="-1848240" y="3956400"/>
            <a:ext cx="443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7" name="Rectangle 102"/>
          <p:cNvSpPr/>
          <p:nvPr/>
        </p:nvSpPr>
        <p:spPr>
          <a:xfrm>
            <a:off x="2022480" y="374760"/>
            <a:ext cx="532296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Isosceles triangles </a:t>
            </a:r>
            <a:br>
              <a:rPr sz="3600"/>
            </a:b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 Circles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8" name="TextBox 18"/>
          <p:cNvSpPr/>
          <p:nvPr/>
        </p:nvSpPr>
        <p:spPr>
          <a:xfrm>
            <a:off x="4710960" y="3722760"/>
            <a:ext cx="404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x</a:t>
            </a:r>
            <a:r>
              <a:rPr lang="en-GB" sz="2000" b="0" u="none" strike="noStrike" baseline="30000">
                <a:solidFill>
                  <a:srgbClr val="000000"/>
                </a:solidFill>
                <a:effectLst/>
                <a:uFillTx/>
                <a:latin typeface="Tahoma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9" name="TextBox 19"/>
          <p:cNvSpPr/>
          <p:nvPr/>
        </p:nvSpPr>
        <p:spPr>
          <a:xfrm>
            <a:off x="6382440" y="3732120"/>
            <a:ext cx="42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x</a:t>
            </a:r>
            <a:r>
              <a:rPr lang="en-GB" sz="2400" b="0" u="none" strike="noStrike" baseline="30000">
                <a:solidFill>
                  <a:srgbClr val="000000"/>
                </a:solidFill>
                <a:effectLst/>
                <a:uFillTx/>
                <a:latin typeface="Tahoma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90" name="Straight Connector 21"/>
          <p:cNvSpPr/>
          <p:nvPr/>
        </p:nvSpPr>
        <p:spPr>
          <a:xfrm flipH="1">
            <a:off x="5114880" y="4286160"/>
            <a:ext cx="123840" cy="1717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91" name="Straight Connector 22"/>
          <p:cNvSpPr/>
          <p:nvPr/>
        </p:nvSpPr>
        <p:spPr>
          <a:xfrm>
            <a:off x="6276240" y="4210200"/>
            <a:ext cx="142920" cy="2095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92" name="Line 94"/>
          <p:cNvSpPr/>
          <p:nvPr/>
        </p:nvSpPr>
        <p:spPr>
          <a:xfrm flipV="1">
            <a:off x="5724360" y="3817800"/>
            <a:ext cx="1284480" cy="9064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93" name="Line 95"/>
          <p:cNvSpPr/>
          <p:nvPr/>
        </p:nvSpPr>
        <p:spPr>
          <a:xfrm flipH="1" flipV="1">
            <a:off x="4437000" y="3817800"/>
            <a:ext cx="1268640" cy="8971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94" name="Oval 89"/>
          <p:cNvSpPr/>
          <p:nvPr/>
        </p:nvSpPr>
        <p:spPr>
          <a:xfrm>
            <a:off x="5675400" y="4653000"/>
            <a:ext cx="135000" cy="119160"/>
          </a:xfrm>
          <a:prstGeom prst="ellipse">
            <a:avLst/>
          </a:prstGeom>
          <a:solidFill>
            <a:srgbClr val="FF0000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37800" rIns="90000" bIns="37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95" name="Oval 89"/>
          <p:cNvSpPr/>
          <p:nvPr/>
        </p:nvSpPr>
        <p:spPr>
          <a:xfrm>
            <a:off x="4417920" y="3757680"/>
            <a:ext cx="135000" cy="119160"/>
          </a:xfrm>
          <a:prstGeom prst="ellipse">
            <a:avLst/>
          </a:prstGeom>
          <a:solidFill>
            <a:srgbClr val="FF0000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37800" rIns="90000" bIns="37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96" name="Oval 89"/>
          <p:cNvSpPr/>
          <p:nvPr/>
        </p:nvSpPr>
        <p:spPr>
          <a:xfrm>
            <a:off x="6894360" y="3757680"/>
            <a:ext cx="135000" cy="119160"/>
          </a:xfrm>
          <a:prstGeom prst="ellipse">
            <a:avLst/>
          </a:prstGeom>
          <a:solidFill>
            <a:srgbClr val="FF0000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37800" rIns="90000" bIns="37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97" name="TextBox 38"/>
          <p:cNvSpPr/>
          <p:nvPr/>
        </p:nvSpPr>
        <p:spPr>
          <a:xfrm>
            <a:off x="1354680" y="3425760"/>
            <a:ext cx="1255680" cy="520920"/>
          </a:xfrm>
          <a:prstGeom prst="rect">
            <a:avLst/>
          </a:prstGeom>
          <a:solidFill>
            <a:srgbClr val="000000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DEMO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4" dur="indefinite" restart="never" nodeType="tmRoot">
          <p:childTnLst>
            <p:seq>
              <p:cTn id="145" dur="indefinite" nodeType="mainSeq">
                <p:childTnLst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0"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5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0" dur="8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1" dur="8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8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7" dur="80"/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8" dur="80"/>
                                        <p:tgtEl>
                                          <p:spTgt spid="3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80"/>
                                        <p:tgtEl>
                                          <p:spTgt spid="3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4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79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84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89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2" presetClass="entr" fill="hold" nodeType="with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92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7" dur="80"/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8" dur="80"/>
                                        <p:tgtEl>
                                          <p:spTgt spid="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80"/>
                                        <p:tgtEl>
                                          <p:spTgt spid="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2" dur="80"/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3" dur="80"/>
                                        <p:tgtEl>
                                          <p:spTgt spid="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80"/>
                                        <p:tgtEl>
                                          <p:spTgt spid="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1351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2005-05-14T06:32:42Z</dcterms:created>
  <dc:creator>Bernie Lafferty</dc:creator>
  <dc:description/>
  <dc:language>en-US</dc:language>
  <cp:lastModifiedBy>Mr Lafferty</cp:lastModifiedBy>
  <dcterms:modified xsi:type="dcterms:W3CDTF">2014-01-30T22:25:47Z</dcterms:modified>
  <cp:revision>116</cp:revision>
  <dc:subject/>
  <dc:title>Arc length of a circle</dc:title>
</cp:coreProperties>
</file>