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media/image55.wmf" ContentType="image/x-wmf"/>
  <Override PartName="/ppt/media/image52.wmf" ContentType="image/x-wmf"/>
  <Override PartName="/ppt/media/image48.wmf" ContentType="image/x-wmf"/>
  <Override PartName="/ppt/media/image47.wmf" ContentType="image/x-wmf"/>
  <Override PartName="/ppt/media/chimes.wav" ContentType="audio/x-wav"/>
  <Override PartName="/ppt/media/image42.wmf" ContentType="image/x-wmf"/>
  <Override PartName="/ppt/media/image34.wmf" ContentType="image/x-wmf"/>
  <Override PartName="/ppt/media/image33.wmf" ContentType="image/x-wmf"/>
  <Override PartName="/ppt/media/image41.wmf" ContentType="image/x-wmf"/>
  <Override PartName="/ppt/media/image26.wmf" ContentType="image/x-wmf"/>
  <Override PartName="/ppt/media/image68.wmf" ContentType="image/x-wmf"/>
  <Override PartName="/ppt/media/image21.wmf" ContentType="image/x-wmf"/>
  <Override PartName="/ppt/media/image31.wmf" ContentType="image/x-wmf"/>
  <Override PartName="/ppt/media/image36.wmf" ContentType="image/x-wmf"/>
  <Override PartName="/ppt/media/image15.wmf" ContentType="image/x-wmf"/>
  <Override PartName="/ppt/media/image25.wmf" ContentType="image/x-wmf"/>
  <Override PartName="/ppt/media/image32.wmf" ContentType="image/x-wmf"/>
  <Override PartName="/ppt/media/image12.wmf" ContentType="image/x-wmf"/>
  <Override PartName="/ppt/media/image27.wmf" ContentType="image/x-wmf"/>
  <Override PartName="/ppt/media/image29.wmf" ContentType="image/x-wmf"/>
  <Override PartName="/ppt/media/image8.wmf" ContentType="image/x-wmf"/>
  <Override PartName="/ppt/media/image17.wmf" ContentType="image/x-wmf"/>
  <Override PartName="/ppt/media/image23.wmf" ContentType="image/x-wmf"/>
  <Override PartName="/ppt/media/image10.gif" ContentType="image/gif"/>
  <Override PartName="/ppt/media/image46.wmf" ContentType="image/x-wmf"/>
  <Override PartName="/ppt/media/image3.wmf" ContentType="image/x-wmf"/>
  <Override PartName="/ppt/media/image74.wmf" ContentType="image/x-wmf"/>
  <Override PartName="/ppt/media/image75.wmf" ContentType="image/x-wmf"/>
  <Override PartName="/ppt/media/image70.wmf" ContentType="image/x-wmf"/>
  <Override PartName="/ppt/media/image56.wmf" ContentType="image/x-wmf"/>
  <Override PartName="/ppt/media/image24.wmf" ContentType="image/x-wmf"/>
  <Override PartName="/ppt/media/image69.wmf" ContentType="image/x-wmf"/>
  <Override PartName="/ppt/media/image40.gif" ContentType="image/gif"/>
  <Override PartName="/ppt/media/image38.wmf" ContentType="image/x-wmf"/>
  <Override PartName="/ppt/media/image22.wmf" ContentType="image/x-wmf"/>
  <Override PartName="/ppt/media/image50.wmf" ContentType="image/x-wmf"/>
  <Override PartName="/ppt/media/image28.wmf" ContentType="image/x-wmf"/>
  <Override PartName="/ppt/media/image53.wmf" ContentType="image/x-wmf"/>
  <Override PartName="/ppt/media/image6.wmf" ContentType="image/x-wmf"/>
  <Override PartName="/ppt/media/image39.gif" ContentType="image/gif"/>
  <Override PartName="/ppt/media/image7.wmf" ContentType="image/x-wmf"/>
  <Override PartName="/ppt/media/image49.wmf" ContentType="image/x-wmf"/>
  <Override PartName="/ppt/media/image4.wmf" ContentType="image/x-wmf"/>
  <Override PartName="/ppt/media/image35.wmf" ContentType="image/x-wmf"/>
  <Override PartName="/ppt/media/image37.wmf" ContentType="image/x-wmf"/>
  <Override PartName="/ppt/media/image18.wmf" ContentType="image/x-wmf"/>
  <Override PartName="/ppt/media/image9.wmf" ContentType="image/x-wmf"/>
  <Override PartName="/ppt/media/image1.gif" ContentType="image/gif"/>
  <Override PartName="/ppt/media/image16.wmf" ContentType="image/x-wmf"/>
  <Override PartName="/ppt/media/image43.wmf" ContentType="image/x-wmf"/>
  <Override PartName="/ppt/media/image54.wmf" ContentType="image/x-wmf"/>
  <Override PartName="/ppt/media/image11.gif" ContentType="image/gif"/>
  <Override PartName="/ppt/media/image45.wmf" ContentType="image/x-wmf"/>
  <Override PartName="/ppt/media/image58.wmf" ContentType="image/x-wmf"/>
  <Override PartName="/ppt/media/image73.wmf" ContentType="image/x-wmf"/>
  <Override PartName="/ppt/media/image44.wmf" ContentType="image/x-wmf"/>
  <Override PartName="/ppt/media/image30.wmf" ContentType="image/x-wmf"/>
  <Override PartName="/ppt/presentation.xml" ContentType="application/vnd.openxmlformats-officedocument.presentationml.presentation.main+xml"/>
  <Override PartName="/ppt/embeddings/oleObject22.bin" ContentType="application/vnd.openxmlformats-officedocument.oleObject"/>
  <Override PartName="/ppt/embeddings/oleObject21.bin" ContentType="application/vnd.openxmlformats-officedocument.oleObject"/>
  <Override PartName="/ppt/embeddings/oleObject25.bin" ContentType="application/vnd.openxmlformats-officedocument.oleObject"/>
  <Override PartName="/ppt/embeddings/oleObject8.bin" ContentType="application/vnd.openxmlformats-officedocument.oleObject"/>
  <Override PartName="/ppt/embeddings/oleObject11.bin" ContentType="application/vnd.openxmlformats-officedocument.oleObject"/>
  <Override PartName="/ppt/embeddings/oleObject27.bin" ContentType="application/vnd.openxmlformats-officedocument.oleObject"/>
  <Override PartName="/ppt/embeddings/oleObject26.bin" ContentType="application/vnd.openxmlformats-officedocument.oleObject"/>
  <Override PartName="/ppt/embeddings/oleObject37.bin" ContentType="application/vnd.openxmlformats-officedocument.oleObject"/>
  <Override PartName="/ppt/embeddings/oleObject12.bin" ContentType="application/vnd.openxmlformats-officedocument.oleObject"/>
  <Override PartName="/ppt/embeddings/oleObject5.bin" ContentType="application/vnd.openxmlformats-officedocument.oleObject"/>
  <Override PartName="/ppt/embeddings/oleObject33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34.bin" ContentType="application/vnd.openxmlformats-officedocument.oleObject"/>
  <Override PartName="/ppt/embeddings/oleObject15.bin" ContentType="application/vnd.openxmlformats-officedocument.oleObject"/>
  <Override PartName="/ppt/embeddings/oleObject30.bin" ContentType="application/vnd.openxmlformats-officedocument.oleObject"/>
  <Override PartName="/ppt/embeddings/oleObject24.bin" ContentType="application/vnd.openxmlformats-officedocument.oleObject"/>
  <Override PartName="/ppt/embeddings/oleObject35.bin" ContentType="application/vnd.openxmlformats-officedocument.oleObject"/>
  <Override PartName="/ppt/embeddings/oleObject1.bin" ContentType="application/vnd.openxmlformats-officedocument.oleObject"/>
  <Override PartName="/ppt/embeddings/oleObject31.bin" ContentType="application/vnd.openxmlformats-officedocument.oleObject"/>
  <Override PartName="/ppt/embeddings/oleObject7.bin" ContentType="application/vnd.openxmlformats-officedocument.oleObject"/>
  <Override PartName="/ppt/embeddings/oleObject18.bin" ContentType="application/vnd.openxmlformats-officedocument.oleObject"/>
  <Override PartName="/ppt/embeddings/oleObject6.bin" ContentType="application/vnd.openxmlformats-officedocument.oleObject"/>
  <Override PartName="/ppt/embeddings/oleObject23.bin" ContentType="application/vnd.openxmlformats-officedocument.oleObject"/>
  <Override PartName="/ppt/embeddings/oleObject13.bin" ContentType="application/vnd.openxmlformats-officedocument.oleObject"/>
  <Override PartName="/ppt/embeddings/oleObject4.bin" ContentType="application/vnd.openxmlformats-officedocument.oleObject"/>
  <Override PartName="/ppt/embeddings/oleObject29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32.bin" ContentType="application/vnd.openxmlformats-officedocument.oleObject"/>
  <Override PartName="/ppt/embeddings/oleObject3.bin" ContentType="application/vnd.openxmlformats-officedocument.oleObject"/>
  <Override PartName="/ppt/embeddings/oleObject36.bin" ContentType="application/vnd.openxmlformats-officedocument.oleObject"/>
  <Override PartName="/ppt/embeddings/oleObject28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6.xml" ContentType="application/vnd.openxmlformats-officedocument.presentationml.slide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61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58.xml" ContentType="application/vnd.openxmlformats-officedocument.presentationml.slide+xml"/>
  <Override PartName="/ppt/slides/slide72.xml" ContentType="application/vnd.openxmlformats-officedocument.presentationml.slide+xml"/>
  <Override PartName="/ppt/slides/slide49.xml" ContentType="application/vnd.openxmlformats-officedocument.presentationml.slide+xml"/>
  <Override PartName="/ppt/slides/slide10.xml" ContentType="application/vnd.openxmlformats-officedocument.presentationml.slide+xml"/>
  <Override PartName="/ppt/slides/slide71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37.xml" ContentType="application/vnd.openxmlformats-officedocument.presentationml.slide+xml"/>
  <Override PartName="/ppt/slides/slide69.xml" ContentType="application/vnd.openxmlformats-officedocument.presentationml.slide+xml"/>
  <Override PartName="/ppt/slides/slide60.xml" ContentType="application/vnd.openxmlformats-officedocument.presentationml.slide+xml"/>
  <Override PartName="/ppt/slides/slide3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7.xml" ContentType="application/vnd.openxmlformats-officedocument.presentationml.slide+xml"/>
  <Override PartName="/ppt/slides/slide14.xml" ContentType="application/vnd.openxmlformats-officedocument.presentationml.slide+xml"/>
  <Override PartName="/ppt/slides/slide73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31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68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59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1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3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FBAA688-EA3A-4534-954A-7B8A55A642E5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20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Text Box 21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1" name="Picture 22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Rectangle 24"/>
          <p:cNvSpPr/>
          <p:nvPr/>
        </p:nvSpPr>
        <p:spPr>
          <a:xfrm>
            <a:off x="2556000" y="650880"/>
            <a:ext cx="3762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Trigonometry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4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6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58076F3-19C0-4219-8A34-C90007476193}" type="slidenum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8" name="Picture 20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Text Box 21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0" name="Picture 22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Rectangle 24"/>
          <p:cNvSpPr/>
          <p:nvPr/>
        </p:nvSpPr>
        <p:spPr>
          <a:xfrm>
            <a:off x="2556000" y="650880"/>
            <a:ext cx="3762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Trigonometry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33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34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36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7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8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39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40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1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2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3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45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46" name="Picture 21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23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7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8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9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E8CDDD-674A-4F1F-BCB3-387D1E8ECF43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5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5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5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5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6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6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6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6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6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pic>
        <p:nvPicPr>
          <p:cNvPr id="65" name="Picture 20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Text Box 21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7" name="Picture 22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Rectangle 24"/>
          <p:cNvSpPr/>
          <p:nvPr/>
        </p:nvSpPr>
        <p:spPr>
          <a:xfrm>
            <a:off x="2556000" y="650880"/>
            <a:ext cx="3762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Trigonometry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" name="TextBox 22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Comic Sans MS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dt" idx="10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ftr" idx="11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sldNum" idx="12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A5AB38E-88DE-4737-A6D9-CE653AEA8E30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0" descr="scottishflag"/>
          <p:cNvPicPr/>
          <p:nvPr/>
        </p:nvPicPr>
        <p:blipFill>
          <a:blip r:embed="rId2"/>
          <a:stretch/>
        </p:blipFill>
        <p:spPr>
          <a:xfrm>
            <a:off x="117792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Text Box 21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6" name="Picture 22" descr="Office Objects 0572"/>
          <p:cNvPicPr/>
          <p:nvPr/>
        </p:nvPicPr>
        <p:blipFill>
          <a:blip r:embed="rId3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Rectangle 24"/>
          <p:cNvSpPr/>
          <p:nvPr/>
        </p:nvSpPr>
        <p:spPr>
          <a:xfrm>
            <a:off x="2556000" y="650880"/>
            <a:ext cx="3762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Trigonometry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8" name="TextBox 10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13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 idx="15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D2C902-0F80-48AF-8DDD-37201ACD570B}" type="slidenum">
              <a:rPr lang="en-GB" sz="1200" b="0" u="none" strike="noStrike">
                <a:solidFill>
                  <a:srgbClr val="898989"/>
                </a:solidFill>
                <a:effectLst/>
                <a:uFillTx/>
                <a:latin typeface="Times New Roman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9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grpSp>
          <p:nvGrpSpPr>
            <p:cNvPr id="85" name="Group 3"/>
            <p:cNvGrpSpPr/>
            <p:nvPr/>
          </p:nvGrpSpPr>
          <p:grpSpPr>
            <a:xfrm>
              <a:off x="0" y="1843200"/>
              <a:ext cx="9140760" cy="5014800"/>
              <a:chOff x="0" y="1843200"/>
              <a:chExt cx="9140760" cy="5014800"/>
            </a:xfrm>
          </p:grpSpPr>
          <p:sp>
            <p:nvSpPr>
              <p:cNvPr id="86" name="Freeform 4"/>
              <p:cNvSpPr/>
              <p:nvPr/>
            </p:nvSpPr>
            <p:spPr>
              <a:xfrm>
                <a:off x="885960" y="1843200"/>
                <a:ext cx="8254800" cy="5014800"/>
              </a:xfrm>
              <a:custGeom>
                <a:avLst/>
                <a:gdLst>
                  <a:gd name="textAreaLeft" fmla="*/ 0 w 8254800"/>
                  <a:gd name="textAreaRight" fmla="*/ 8255160 w 8254800"/>
                  <a:gd name="textAreaTop" fmla="*/ 0 h 5014800"/>
                  <a:gd name="textAreaBottom" fmla="*/ 5015160 h 5014800"/>
                  <a:gd name="GluePoint1X" fmla="*/ 0 w 5184"/>
                  <a:gd name="GluePoint1Y" fmla="*/ 3159 h 3159"/>
                  <a:gd name="GluePoint2X" fmla="*/ 5184 w 5184"/>
                  <a:gd name="GluePoint2Y" fmla="*/ 3159 h 3159"/>
                  <a:gd name="GluePoint3X" fmla="*/ 5184 w 5184"/>
                  <a:gd name="GluePoint3Y" fmla="*/ 0 h 3159"/>
                  <a:gd name="GluePoint4X" fmla="*/ 0 w 5184"/>
                  <a:gd name="GluePoint4Y" fmla="*/ 0 h 3159"/>
                  <a:gd name="GluePoint5X" fmla="*/ 0 w 5184"/>
                  <a:gd name="GluePoint5Y" fmla="*/ 3159 h 3159"/>
                  <a:gd name="GluePoint6X" fmla="*/ 0 w 5184"/>
                  <a:gd name="GluePoint6Y" fmla="*/ 3159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87" name="Freeform 5"/>
              <p:cNvSpPr/>
              <p:nvPr/>
            </p:nvSpPr>
            <p:spPr>
              <a:xfrm>
                <a:off x="0" y="1843200"/>
                <a:ext cx="885960" cy="5014800"/>
              </a:xfrm>
              <a:custGeom>
                <a:avLst/>
                <a:gdLst>
                  <a:gd name="textAreaLeft" fmla="*/ 0 w 885960"/>
                  <a:gd name="textAreaRight" fmla="*/ 885960 w 885960"/>
                  <a:gd name="textAreaTop" fmla="*/ 0 h 5014800"/>
                  <a:gd name="textAreaBottom" fmla="*/ 5015160 h 5014800"/>
                  <a:gd name="GluePoint1X" fmla="*/ 0 w 556"/>
                  <a:gd name="GluePoint1Y" fmla="*/ 0 h 3159"/>
                  <a:gd name="GluePoint2X" fmla="*/ 0 w 556"/>
                  <a:gd name="GluePoint2Y" fmla="*/ 3159 h 3159"/>
                  <a:gd name="GluePoint3X" fmla="*/ 556 w 556"/>
                  <a:gd name="GluePoint3Y" fmla="*/ 3159 h 3159"/>
                  <a:gd name="GluePoint4X" fmla="*/ 556 w 556"/>
                  <a:gd name="GluePoint4Y" fmla="*/ 0 h 3159"/>
                  <a:gd name="GluePoint5X" fmla="*/ 0 w 556"/>
                  <a:gd name="GluePoint5Y" fmla="*/ 0 h 3159"/>
                  <a:gd name="GluePoint6X" fmla="*/ 0 w 556"/>
                  <a:gd name="GluePoint6Y" fmla="*/ 0 h 3159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  <p:sp>
          <p:nvSpPr>
            <p:cNvPr id="88" name="Freeform 6"/>
            <p:cNvSpPr/>
            <p:nvPr/>
          </p:nvSpPr>
          <p:spPr>
            <a:xfrm>
              <a:off x="876240" y="1509840"/>
              <a:ext cx="19080" cy="666720"/>
            </a:xfrm>
            <a:custGeom>
              <a:avLst/>
              <a:gdLst>
                <a:gd name="textAreaLeft" fmla="*/ 0 w 19080"/>
                <a:gd name="textAreaRight" fmla="*/ 19440 w 19080"/>
                <a:gd name="textAreaTop" fmla="*/ 0 h 666720"/>
                <a:gd name="textAreaBottom" fmla="*/ 667080 h 666720"/>
                <a:gd name="GluePoint1X" fmla="*/ 0 w 12"/>
                <a:gd name="GluePoint1Y" fmla="*/ 0 h 420"/>
                <a:gd name="GluePoint2X" fmla="*/ 0 w 12"/>
                <a:gd name="GluePoint2Y" fmla="*/ 420 h 420"/>
                <a:gd name="GluePoint3X" fmla="*/ 12 w 12"/>
                <a:gd name="GluePoint3Y" fmla="*/ 420 h 420"/>
                <a:gd name="GluePoint4X" fmla="*/ 12 w 12"/>
                <a:gd name="GluePoint4Y" fmla="*/ 0 h 420"/>
                <a:gd name="GluePoint5X" fmla="*/ 0 w 12"/>
                <a:gd name="GluePoint5Y" fmla="*/ 0 h 420"/>
                <a:gd name="GluePoint6X" fmla="*/ 0 w 12"/>
                <a:gd name="GluePoint6Y" fmla="*/ 0 h 42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50000">
                  <a:srgbClr val="FFFFCC"/>
                </a:gs>
                <a:gs pos="100000">
                  <a:srgbClr val="0066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9" name="Freeform 7"/>
            <p:cNvSpPr/>
            <p:nvPr/>
          </p:nvSpPr>
          <p:spPr>
            <a:xfrm>
              <a:off x="1217520" y="1833480"/>
              <a:ext cx="400320" cy="19080"/>
            </a:xfrm>
            <a:custGeom>
              <a:avLst/>
              <a:gdLst>
                <a:gd name="textAreaLeft" fmla="*/ 0 w 400320"/>
                <a:gd name="textAreaRight" fmla="*/ 400680 w 400320"/>
                <a:gd name="textAreaTop" fmla="*/ 0 h 19080"/>
                <a:gd name="textAreaBottom" fmla="*/ 19440 h 19080"/>
                <a:gd name="GluePoint1X" fmla="*/ 251 w 251"/>
                <a:gd name="GluePoint1Y" fmla="*/ 0 h 12"/>
                <a:gd name="GluePoint2X" fmla="*/ 0 w 251"/>
                <a:gd name="GluePoint2Y" fmla="*/ 0 h 12"/>
                <a:gd name="GluePoint3X" fmla="*/ 0 w 251"/>
                <a:gd name="GluePoint3Y" fmla="*/ 12 h 12"/>
                <a:gd name="GluePoint4X" fmla="*/ 251 w 251"/>
                <a:gd name="GluePoint4Y" fmla="*/ 12 h 12"/>
                <a:gd name="GluePoint5X" fmla="*/ 251 w 251"/>
                <a:gd name="GluePoint5Y" fmla="*/ 0 h 12"/>
                <a:gd name="GluePoint6X" fmla="*/ 251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90" name="Freeform 8"/>
            <p:cNvSpPr/>
            <p:nvPr/>
          </p:nvSpPr>
          <p:spPr>
            <a:xfrm>
              <a:off x="0" y="1833480"/>
              <a:ext cx="557280" cy="19080"/>
            </a:xfrm>
            <a:custGeom>
              <a:avLst/>
              <a:gdLst>
                <a:gd name="textAreaLeft" fmla="*/ 0 w 557280"/>
                <a:gd name="textAreaRight" fmla="*/ 557640 w 557280"/>
                <a:gd name="textAreaTop" fmla="*/ 0 h 19080"/>
                <a:gd name="textAreaBottom" fmla="*/ 19440 h 19080"/>
                <a:gd name="GluePoint1X" fmla="*/ 0 w 251"/>
                <a:gd name="GluePoint1Y" fmla="*/ 0 h 12"/>
                <a:gd name="GluePoint2X" fmla="*/ 0 w 251"/>
                <a:gd name="GluePoint2Y" fmla="*/ 12 h 12"/>
                <a:gd name="GluePoint3X" fmla="*/ 251 w 251"/>
                <a:gd name="GluePoint3Y" fmla="*/ 12 h 12"/>
                <a:gd name="GluePoint4X" fmla="*/ 251 w 251"/>
                <a:gd name="GluePoint4Y" fmla="*/ 0 h 12"/>
                <a:gd name="GluePoint5X" fmla="*/ 0 w 251"/>
                <a:gd name="GluePoint5Y" fmla="*/ 0 h 12"/>
                <a:gd name="GluePoint6X" fmla="*/ 0 w 251"/>
                <a:gd name="GluePoint6Y" fmla="*/ 0 h 1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66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27360" rIns="90000" bIns="-2736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91" name="Group 9"/>
            <p:cNvGrpSpPr/>
            <p:nvPr/>
          </p:nvGrpSpPr>
          <p:grpSpPr>
            <a:xfrm>
              <a:off x="552600" y="6480"/>
              <a:ext cx="8588160" cy="6851520"/>
              <a:chOff x="552600" y="6480"/>
              <a:chExt cx="8588160" cy="6851520"/>
            </a:xfrm>
          </p:grpSpPr>
          <p:sp>
            <p:nvSpPr>
              <p:cNvPr id="92" name="Freeform 10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3" name="Freeform 11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4" name="Freeform 12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5" name="Freeform 13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6" name="Freeform 14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97" name="Freeform 15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AEAEA"/>
                </a:solidFill>
                <a:effectLst/>
                <a:uFillTx/>
                <a:latin typeface="Tahoma"/>
              </a:rPr>
              <a:t>Click to edit the title text format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dt" idx="16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D685E6-9684-4373-9F67-68384228611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17"/>
          </p:nvPr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18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4BC32C-4323-4118-B956-2FA78803F87C}" type="slidenum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2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104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05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grpSp>
          <p:nvGrpSpPr>
            <p:cNvPr id="106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107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08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09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0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1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2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3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4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  <p:sp>
            <p:nvSpPr>
              <p:cNvPr id="115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4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endParaRPr>
              </a:p>
            </p:txBody>
          </p:sp>
        </p:grpSp>
      </p:grpSp>
      <p:sp>
        <p:nvSpPr>
          <p:cNvPr id="116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7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66320" y="304560"/>
            <a:ext cx="7543800" cy="1431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dt" idx="19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ftr" idx="20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sldNum" idx="21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945790-00DB-4B2E-9116-7F9F58C2A037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&lt;number&gt;</a:t>
            </a:fld>
            <a:endParaRPr lang="en-US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" Target="slide13.xml"/><Relationship Id="rId2" Type="http://schemas.openxmlformats.org/officeDocument/2006/relationships/slide" Target="slide32.xml"/><Relationship Id="rId3" Type="http://schemas.openxmlformats.org/officeDocument/2006/relationships/slide" Target="slide40.xml"/><Relationship Id="rId4" Type="http://schemas.openxmlformats.org/officeDocument/2006/relationships/slide" Target="slide55.xml"/><Relationship Id="rId5" Type="http://schemas.openxmlformats.org/officeDocument/2006/relationships/slide" Target="slide61.xml"/><Relationship Id="rId6" Type="http://schemas.openxmlformats.org/officeDocument/2006/relationships/slide" Target="slide13.xml"/><Relationship Id="rId7" Type="http://schemas.openxmlformats.org/officeDocument/2006/relationships/slide" Target="slide22.xml"/><Relationship Id="rId8" Type="http://schemas.openxmlformats.org/officeDocument/2006/relationships/slide" Target="slide13.xml"/><Relationship Id="rId9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8.bin"/><Relationship Id="rId3" Type="http://schemas.openxmlformats.org/officeDocument/2006/relationships/image" Target="../media/image12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11" Type="http://schemas.openxmlformats.org/officeDocument/2006/relationships/image" Target="../media/image14.png"/><Relationship Id="rId12" Type="http://schemas.openxmlformats.org/officeDocument/2006/relationships/image" Target="../media/image14.png"/><Relationship Id="rId13" Type="http://schemas.openxmlformats.org/officeDocument/2006/relationships/image" Target="../media/image19.png"/><Relationship Id="rId14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.png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3.wmf"/><Relationship Id="rId9" Type="http://schemas.openxmlformats.org/officeDocument/2006/relationships/image" Target="../media/image14.png"/><Relationship Id="rId10" Type="http://schemas.openxmlformats.org/officeDocument/2006/relationships/image" Target="../media/image14.png"/><Relationship Id="rId11" Type="http://schemas.openxmlformats.org/officeDocument/2006/relationships/image" Target="../media/image13.png"/><Relationship Id="rId1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oleObject16.bin"/><Relationship Id="rId3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6.wmf"/><Relationship Id="rId8" Type="http://schemas.openxmlformats.org/officeDocument/2006/relationships/image" Target="../media/image14.png"/><Relationship Id="rId9" Type="http://schemas.openxmlformats.org/officeDocument/2006/relationships/image" Target="../media/image14.png"/><Relationship Id="rId10" Type="http://schemas.openxmlformats.org/officeDocument/2006/relationships/image" Target="../media/image13.png"/><Relationship Id="rId1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.png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9.wmf"/><Relationship Id="rId9" Type="http://schemas.openxmlformats.org/officeDocument/2006/relationships/image" Target="../media/image14.png"/><Relationship Id="rId10" Type="http://schemas.openxmlformats.org/officeDocument/2006/relationships/image" Target="../media/image14.png"/><Relationship Id="rId11" Type="http://schemas.openxmlformats.org/officeDocument/2006/relationships/image" Target="../media/image19.png"/><Relationship Id="rId1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22.bin"/><Relationship Id="rId3" Type="http://schemas.openxmlformats.org/officeDocument/2006/relationships/image" Target="../media/image30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image" Target="../media/image40.gif"/><Relationship Id="rId3" Type="http://schemas.openxmlformats.org/officeDocument/2006/relationships/image" Target="../media/image41.wmf"/><Relationship Id="rId4" Type="http://schemas.openxmlformats.org/officeDocument/2006/relationships/audio" Target="../media/chimes.wav"/><Relationship Id="rId5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oleObject" Target="../embeddings/oleObject23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4.wmf"/><Relationship Id="rId9" Type="http://schemas.openxmlformats.org/officeDocument/2006/relationships/image" Target="../media/image14.png"/><Relationship Id="rId10" Type="http://schemas.openxmlformats.org/officeDocument/2006/relationships/image" Target="../media/image14.png"/><Relationship Id="rId11" Type="http://schemas.openxmlformats.org/officeDocument/2006/relationships/image" Target="../media/image13.png"/><Relationship Id="rId12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26.bin"/><Relationship Id="rId3" Type="http://schemas.openxmlformats.org/officeDocument/2006/relationships/image" Target="../media/image45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oleObject" Target="../embeddings/oleObject27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8.wmf"/><Relationship Id="rId9" Type="http://schemas.openxmlformats.org/officeDocument/2006/relationships/image" Target="../media/image14.png"/><Relationship Id="rId10" Type="http://schemas.openxmlformats.org/officeDocument/2006/relationships/image" Target="../media/image14.png"/><Relationship Id="rId11" Type="http://schemas.openxmlformats.org/officeDocument/2006/relationships/image" Target="../media/image13.png"/><Relationship Id="rId12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30.bin"/><Relationship Id="rId2" Type="http://schemas.openxmlformats.org/officeDocument/2006/relationships/image" Target="../media/image49.wmf"/><Relationship Id="rId3" Type="http://schemas.openxmlformats.org/officeDocument/2006/relationships/image" Target="../media/image14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31.bin"/><Relationship Id="rId3" Type="http://schemas.openxmlformats.org/officeDocument/2006/relationships/image" Target="../media/image50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2.png"/><Relationship Id="rId3" Type="http://schemas.openxmlformats.org/officeDocument/2006/relationships/oleObject" Target="../embeddings/oleObject32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54.wmf"/><Relationship Id="rId9" Type="http://schemas.openxmlformats.org/officeDocument/2006/relationships/image" Target="../media/image14.png"/><Relationship Id="rId10" Type="http://schemas.openxmlformats.org/officeDocument/2006/relationships/image" Target="../media/image14.png"/><Relationship Id="rId11" Type="http://schemas.openxmlformats.org/officeDocument/2006/relationships/image" Target="../media/image13.png"/><Relationship Id="rId12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35.bin"/><Relationship Id="rId3" Type="http://schemas.openxmlformats.org/officeDocument/2006/relationships/image" Target="../media/image55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36.bin"/><Relationship Id="rId3" Type="http://schemas.openxmlformats.org/officeDocument/2006/relationships/image" Target="../media/image56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slideLayout" Target="../slideLayouts/slideLayout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oleObject" Target="../embeddings/oleObject3.bin"/><Relationship Id="rId3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7.wmf"/><Relationship Id="rId12" Type="http://schemas.openxmlformats.org/officeDocument/2006/relationships/slideLayout" Target="../slideLayouts/slideLayout2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oleObject" Target="../embeddings/oleObject37.bin"/><Relationship Id="rId3" Type="http://schemas.openxmlformats.org/officeDocument/2006/relationships/image" Target="../media/image58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1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2.png"/><Relationship Id="rId9" Type="http://schemas.openxmlformats.org/officeDocument/2006/relationships/image" Target="../media/image64.png"/><Relationship Id="rId10" Type="http://schemas.openxmlformats.org/officeDocument/2006/relationships/image" Target="../media/image64.png"/><Relationship Id="rId11" Type="http://schemas.openxmlformats.org/officeDocument/2006/relationships/image" Target="../media/image62.png"/><Relationship Id="rId12" Type="http://schemas.openxmlformats.org/officeDocument/2006/relationships/image" Target="../media/image65.png"/><Relationship Id="rId13" Type="http://schemas.openxmlformats.org/officeDocument/2006/relationships/slideLayout" Target="../slideLayouts/slideLayout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14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3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14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9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14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9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73.wmf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4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5.wmf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Box 1029"/>
          <p:cNvSpPr/>
          <p:nvPr/>
        </p:nvSpPr>
        <p:spPr>
          <a:xfrm>
            <a:off x="2959920" y="2065320"/>
            <a:ext cx="4122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Investigating the Tangent Ratio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5" name="Text Box 1031"/>
          <p:cNvSpPr/>
          <p:nvPr/>
        </p:nvSpPr>
        <p:spPr>
          <a:xfrm>
            <a:off x="3032640" y="3727440"/>
            <a:ext cx="4275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Sine Ratio (Finding a length)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6" name="AutoShape 1033">
            <a:hlinkClick r:id="rId1" action="ppaction://hlinksldjump"/>
          </p:cNvPr>
          <p:cNvSpPr/>
          <p:nvPr/>
        </p:nvSpPr>
        <p:spPr>
          <a:xfrm>
            <a:off x="2195640" y="213840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CC00C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7" name="AutoShape 1035">
            <a:hlinkClick r:id="rId2" action="ppaction://hlinksldjump"/>
          </p:cNvPr>
          <p:cNvSpPr/>
          <p:nvPr/>
        </p:nvSpPr>
        <p:spPr>
          <a:xfrm>
            <a:off x="2195640" y="377208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8" name="Text Box 1039"/>
          <p:cNvSpPr/>
          <p:nvPr/>
        </p:nvSpPr>
        <p:spPr>
          <a:xfrm>
            <a:off x="3025080" y="4167360"/>
            <a:ext cx="4282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Sine Ratio (Finding an angle)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9" name="AutoShape 1040">
            <a:hlinkClick r:id="rId3" action="ppaction://hlinksldjump"/>
          </p:cNvPr>
          <p:cNvSpPr/>
          <p:nvPr/>
        </p:nvSpPr>
        <p:spPr>
          <a:xfrm>
            <a:off x="2195640" y="419904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0" name="Text Box 1042"/>
          <p:cNvSpPr/>
          <p:nvPr/>
        </p:nvSpPr>
        <p:spPr>
          <a:xfrm>
            <a:off x="2957040" y="5237280"/>
            <a:ext cx="3054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Cosine of an Angle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1" name="AutoShape 1043">
            <a:hlinkClick r:id="rId4" action="ppaction://hlinksldjump"/>
          </p:cNvPr>
          <p:cNvSpPr/>
          <p:nvPr/>
        </p:nvSpPr>
        <p:spPr>
          <a:xfrm>
            <a:off x="2195640" y="525780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2" name="Text Box 1046"/>
          <p:cNvSpPr/>
          <p:nvPr/>
        </p:nvSpPr>
        <p:spPr>
          <a:xfrm>
            <a:off x="2954160" y="5807160"/>
            <a:ext cx="2105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Mixed Problems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3" name="AutoShape 1047">
            <a:hlinkClick r:id="rId5" action="ppaction://hlinksldjump"/>
          </p:cNvPr>
          <p:cNvSpPr/>
          <p:nvPr/>
        </p:nvSpPr>
        <p:spPr>
          <a:xfrm>
            <a:off x="2195640" y="583740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00CC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4" name="Text Box 1030"/>
          <p:cNvSpPr/>
          <p:nvPr/>
        </p:nvSpPr>
        <p:spPr>
          <a:xfrm>
            <a:off x="2953800" y="2635200"/>
            <a:ext cx="3866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Tangent (Finding lengths)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5" name="AutoShape 1034">
            <a:hlinkClick r:id="rId6" action="ppaction://hlinksldjump"/>
          </p:cNvPr>
          <p:cNvSpPr/>
          <p:nvPr/>
        </p:nvSpPr>
        <p:spPr>
          <a:xfrm>
            <a:off x="2195640" y="260820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CC00C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6" name="Text Box 1030"/>
          <p:cNvSpPr/>
          <p:nvPr/>
        </p:nvSpPr>
        <p:spPr>
          <a:xfrm>
            <a:off x="2961360" y="3103560"/>
            <a:ext cx="4181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Tangent (Finding the Angle)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7" name="AutoShape 1034">
            <a:hlinkClick r:id="rId7" action="ppaction://hlinksldjump"/>
          </p:cNvPr>
          <p:cNvSpPr/>
          <p:nvPr/>
        </p:nvSpPr>
        <p:spPr>
          <a:xfrm>
            <a:off x="2195640" y="304164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CC00C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8" name="Text Box 1039"/>
          <p:cNvSpPr/>
          <p:nvPr/>
        </p:nvSpPr>
        <p:spPr>
          <a:xfrm>
            <a:off x="3032280" y="4811760"/>
            <a:ext cx="3884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Cosine ( Finding a length)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39" name="AutoShape 1040">
            <a:hlinkClick r:id="rId8" action="ppaction://hlinksldjump"/>
          </p:cNvPr>
          <p:cNvSpPr/>
          <p:nvPr/>
        </p:nvSpPr>
        <p:spPr>
          <a:xfrm>
            <a:off x="2195640" y="4832280"/>
            <a:ext cx="431640" cy="360360"/>
          </a:xfrm>
          <a:custGeom>
            <a:avLst/>
            <a:gdLst>
              <a:gd name="textAreaLeft" fmla="*/ 23040 w 431640"/>
              <a:gd name="textAreaRight" fmla="*/ 408600 w 431640"/>
              <a:gd name="textAreaTop" fmla="*/ 23040 h 360360"/>
              <a:gd name="textAreaBottom" fmla="*/ 337320 h 360360"/>
            </a:gdLst>
            <a:ahLst/>
            <a:cxnLst/>
            <a:rect l="textAreaLeft" t="textAreaTop" r="textAreaRight" b="textAreaBottom"/>
            <a:pathLst>
              <a:path w="25868" h="21600">
                <a:moveTo>
                  <a:pt x="0" y="0"/>
                </a:moveTo>
                <a:lnTo>
                  <a:pt x="25868" y="0"/>
                </a:lnTo>
                <a:lnTo>
                  <a:pt x="25868" y="21600"/>
                </a:lnTo>
                <a:lnTo>
                  <a:pt x="0" y="21600"/>
                </a:lnTo>
                <a:close/>
              </a:path>
              <a:path fill="lightenLess" w="25868" h="21600">
                <a:moveTo>
                  <a:pt x="0" y="0"/>
                </a:moveTo>
                <a:lnTo>
                  <a:pt x="25868" y="0"/>
                </a:lnTo>
                <a:lnTo>
                  <a:pt x="24468" y="1400"/>
                </a:lnTo>
                <a:lnTo>
                  <a:pt x="1400" y="1400"/>
                </a:lnTo>
                <a:close/>
              </a:path>
              <a:path fill="darken" w="25868" h="21600">
                <a:moveTo>
                  <a:pt x="25868" y="0"/>
                </a:moveTo>
                <a:lnTo>
                  <a:pt x="25868" y="21600"/>
                </a:lnTo>
                <a:lnTo>
                  <a:pt x="24468" y="20200"/>
                </a:lnTo>
                <a:lnTo>
                  <a:pt x="24468" y="1400"/>
                </a:lnTo>
                <a:close/>
              </a:path>
              <a:path fill="darkenLess" w="25868" h="21600">
                <a:moveTo>
                  <a:pt x="2586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4468" y="20200"/>
                </a:lnTo>
                <a:close/>
              </a:path>
              <a:path fill="lighten" w="2586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5868" h="21600">
                <a:moveTo>
                  <a:pt x="5928" y="3794"/>
                </a:moveTo>
                <a:lnTo>
                  <a:pt x="19941" y="10800"/>
                </a:lnTo>
                <a:lnTo>
                  <a:pt x="5928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ine 3"/>
          <p:cNvSpPr/>
          <p:nvPr/>
        </p:nvSpPr>
        <p:spPr>
          <a:xfrm>
            <a:off x="1828800" y="5181480"/>
            <a:ext cx="5867280" cy="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0" name="Line 4"/>
          <p:cNvSpPr/>
          <p:nvPr/>
        </p:nvSpPr>
        <p:spPr>
          <a:xfrm flipH="1" flipV="1">
            <a:off x="1828800" y="1371240"/>
            <a:ext cx="5867280" cy="380988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1" name="Freeform 5"/>
          <p:cNvSpPr/>
          <p:nvPr/>
        </p:nvSpPr>
        <p:spPr>
          <a:xfrm>
            <a:off x="4965840" y="3809880"/>
            <a:ext cx="596880" cy="1371600"/>
          </a:xfrm>
          <a:custGeom>
            <a:avLst/>
            <a:gdLst>
              <a:gd name="textAreaLeft" fmla="*/ 0 w 596880"/>
              <a:gd name="textAreaRight" fmla="*/ 597240 w 596880"/>
              <a:gd name="textAreaTop" fmla="*/ 0 h 1371600"/>
              <a:gd name="textAreaBottom" fmla="*/ 1371960 h 1371600"/>
              <a:gd name="GluePoint1X" fmla="*/ 2147483647 w 376"/>
              <a:gd name="GluePoint1Y" fmla="*/ 0 h 864"/>
              <a:gd name="GluePoint2X" fmla="*/ 2147483647 w 376"/>
              <a:gd name="GluePoint2Y" fmla="*/ 2147483647 h 864"/>
              <a:gd name="GluePoint3X" fmla="*/ 2147483647 w 376"/>
              <a:gd name="GluePoint3Y" fmla="*/ 2147483647 h 864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376" h="864">
                <a:moveTo>
                  <a:pt x="376" y="0"/>
                </a:moveTo>
                <a:cubicBezTo>
                  <a:pt x="228" y="96"/>
                  <a:pt x="80" y="192"/>
                  <a:pt x="40" y="336"/>
                </a:cubicBezTo>
                <a:cubicBezTo>
                  <a:pt x="0" y="480"/>
                  <a:pt x="68" y="672"/>
                  <a:pt x="136" y="864"/>
                </a:cubicBez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2" name="Text Box 6"/>
          <p:cNvSpPr/>
          <p:nvPr/>
        </p:nvSpPr>
        <p:spPr>
          <a:xfrm>
            <a:off x="5410080" y="4343400"/>
            <a:ext cx="1067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60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3" name="Text Box 7"/>
          <p:cNvSpPr/>
          <p:nvPr/>
        </p:nvSpPr>
        <p:spPr>
          <a:xfrm>
            <a:off x="3887280" y="5334120"/>
            <a:ext cx="1050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 m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4" name="Line 60"/>
          <p:cNvSpPr/>
          <p:nvPr/>
        </p:nvSpPr>
        <p:spPr>
          <a:xfrm flipV="1">
            <a:off x="1828800" y="1371240"/>
            <a:ext cx="0" cy="380988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5" name="Rectangle 61"/>
          <p:cNvSpPr/>
          <p:nvPr/>
        </p:nvSpPr>
        <p:spPr>
          <a:xfrm>
            <a:off x="1828800" y="4648320"/>
            <a:ext cx="533520" cy="5331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6" name="Text Box 62"/>
          <p:cNvSpPr/>
          <p:nvPr/>
        </p:nvSpPr>
        <p:spPr>
          <a:xfrm>
            <a:off x="3429360" y="5867280"/>
            <a:ext cx="1728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Adjacent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7" name="Text Box 63"/>
          <p:cNvSpPr/>
          <p:nvPr/>
        </p:nvSpPr>
        <p:spPr>
          <a:xfrm>
            <a:off x="1218960" y="2514600"/>
            <a:ext cx="611640" cy="15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Opposite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8" name="Text Box 64"/>
          <p:cNvSpPr/>
          <p:nvPr/>
        </p:nvSpPr>
        <p:spPr>
          <a:xfrm rot="2163600">
            <a:off x="3656880" y="2590560"/>
            <a:ext cx="2590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hypotenuse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59" name="AutoShape 65"/>
          <p:cNvSpPr/>
          <p:nvPr/>
        </p:nvSpPr>
        <p:spPr>
          <a:xfrm rot="1261800">
            <a:off x="2133720" y="3733560"/>
            <a:ext cx="2666880" cy="457200"/>
          </a:xfrm>
          <a:prstGeom prst="leftArrow">
            <a:avLst>
              <a:gd name="adj1" fmla="val 26963"/>
              <a:gd name="adj2" fmla="val 121144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0" name="Line 66"/>
          <p:cNvSpPr/>
          <p:nvPr/>
        </p:nvSpPr>
        <p:spPr>
          <a:xfrm flipV="1">
            <a:off x="2362320" y="4343040"/>
            <a:ext cx="380880" cy="304920"/>
          </a:xfrm>
          <a:prstGeom prst="line">
            <a:avLst/>
          </a:prstGeom>
          <a:ln w="7632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261" name="Group 88"/>
          <p:cNvGrpSpPr/>
          <p:nvPr/>
        </p:nvGrpSpPr>
        <p:grpSpPr>
          <a:xfrm>
            <a:off x="6781680" y="2049480"/>
            <a:ext cx="1828800" cy="1526400"/>
            <a:chOff x="6781680" y="2049480"/>
            <a:chExt cx="1828800" cy="1526400"/>
          </a:xfrm>
        </p:grpSpPr>
        <p:pic>
          <p:nvPicPr>
            <p:cNvPr id="262" name="Picture 86" descr="ag00218_"/>
            <p:cNvPicPr/>
            <p:nvPr/>
          </p:nvPicPr>
          <p:blipFill>
            <a:blip r:embed="rId1"/>
            <a:stretch/>
          </p:blipFill>
          <p:spPr>
            <a:xfrm>
              <a:off x="6781680" y="2049480"/>
              <a:ext cx="1417680" cy="108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63" name="Text Box 87"/>
            <p:cNvSpPr/>
            <p:nvPr/>
          </p:nvSpPr>
          <p:spPr>
            <a:xfrm>
              <a:off x="7010280" y="3116160"/>
              <a:ext cx="1600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Copy this!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</p:spTree>
  </p:cSld>
  <p:timing>
    <p:tnLst>
      <p:par>
        <p:cTn id="334" dur="indefinite" restart="never" nodeType="tmRoot">
          <p:childTnLst>
            <p:seq>
              <p:cTn id="335" dur="indefinite" nodeType="mainSeq">
                <p:childTnLst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set>
                                <p:cBhvr>
                                  <p:cTn id="36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5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 Box 3"/>
          <p:cNvSpPr/>
          <p:nvPr/>
        </p:nvSpPr>
        <p:spPr>
          <a:xfrm>
            <a:off x="2119320" y="2681280"/>
            <a:ext cx="1905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5" name="Line 4"/>
          <p:cNvSpPr/>
          <p:nvPr/>
        </p:nvSpPr>
        <p:spPr>
          <a:xfrm>
            <a:off x="4100400" y="298620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6" name="Text Box 5"/>
          <p:cNvSpPr/>
          <p:nvPr/>
        </p:nvSpPr>
        <p:spPr>
          <a:xfrm>
            <a:off x="3948120" y="237636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7" name="Text Box 6"/>
          <p:cNvSpPr/>
          <p:nvPr/>
        </p:nvSpPr>
        <p:spPr>
          <a:xfrm>
            <a:off x="4024440" y="2986200"/>
            <a:ext cx="990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Adj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8" name="Text Box 7"/>
          <p:cNvSpPr/>
          <p:nvPr/>
        </p:nvSpPr>
        <p:spPr>
          <a:xfrm>
            <a:off x="1814400" y="3900600"/>
            <a:ext cx="2057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60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69" name="Line 8"/>
          <p:cNvSpPr/>
          <p:nvPr/>
        </p:nvSpPr>
        <p:spPr>
          <a:xfrm>
            <a:off x="3948120" y="420516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0" name="Text Box 9"/>
          <p:cNvSpPr/>
          <p:nvPr/>
        </p:nvSpPr>
        <p:spPr>
          <a:xfrm>
            <a:off x="3811680" y="3645000"/>
            <a:ext cx="976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1" name="Text Box 10"/>
          <p:cNvSpPr/>
          <p:nvPr/>
        </p:nvSpPr>
        <p:spPr>
          <a:xfrm>
            <a:off x="3948120" y="4205160"/>
            <a:ext cx="990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2" name="Text Box 11"/>
          <p:cNvSpPr/>
          <p:nvPr/>
        </p:nvSpPr>
        <p:spPr>
          <a:xfrm>
            <a:off x="3414600" y="4967280"/>
            <a:ext cx="1301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3" name="Text Box 12"/>
          <p:cNvSpPr/>
          <p:nvPr/>
        </p:nvSpPr>
        <p:spPr>
          <a:xfrm>
            <a:off x="900000" y="4967280"/>
            <a:ext cx="2743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 x Tan 60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4" name="Text Box 13"/>
          <p:cNvSpPr/>
          <p:nvPr/>
        </p:nvSpPr>
        <p:spPr>
          <a:xfrm>
            <a:off x="971640" y="5729400"/>
            <a:ext cx="1296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5" name="Text Box 14"/>
          <p:cNvSpPr/>
          <p:nvPr/>
        </p:nvSpPr>
        <p:spPr>
          <a:xfrm>
            <a:off x="2093760" y="5729400"/>
            <a:ext cx="2819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 x Tan 60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76" name="Text Box 15"/>
          <p:cNvSpPr/>
          <p:nvPr/>
        </p:nvSpPr>
        <p:spPr>
          <a:xfrm>
            <a:off x="4608360" y="5729400"/>
            <a:ext cx="3276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20.8m (1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277" name="Group 19"/>
          <p:cNvGrpSpPr/>
          <p:nvPr/>
        </p:nvGrpSpPr>
        <p:grpSpPr>
          <a:xfrm>
            <a:off x="7315200" y="1773360"/>
            <a:ext cx="1828800" cy="1526400"/>
            <a:chOff x="7315200" y="1773360"/>
            <a:chExt cx="1828800" cy="1526400"/>
          </a:xfrm>
        </p:grpSpPr>
        <p:pic>
          <p:nvPicPr>
            <p:cNvPr id="278" name="Picture 20" descr="ag00218_"/>
            <p:cNvPicPr/>
            <p:nvPr/>
          </p:nvPicPr>
          <p:blipFill>
            <a:blip r:embed="rId1"/>
            <a:stretch/>
          </p:blipFill>
          <p:spPr>
            <a:xfrm>
              <a:off x="7315200" y="1773360"/>
              <a:ext cx="1417680" cy="108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9" name="Text Box 21"/>
            <p:cNvSpPr/>
            <p:nvPr/>
          </p:nvSpPr>
          <p:spPr>
            <a:xfrm>
              <a:off x="7543800" y="2840040"/>
              <a:ext cx="1600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Copy this!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</p:spTree>
  </p:cSld>
  <p:timing>
    <p:tnLst>
      <p:par>
        <p:cTn id="379" dur="indefinite" restart="never" nodeType="tmRoot">
          <p:childTnLst>
            <p:seq>
              <p:cTn id="380" dur="indefinite" nodeType="mainSeq">
                <p:childTnLst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3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4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 Box 2"/>
          <p:cNvSpPr/>
          <p:nvPr/>
        </p:nvSpPr>
        <p:spPr>
          <a:xfrm>
            <a:off x="2454120" y="2127240"/>
            <a:ext cx="5718240" cy="320256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Ratio Ex1</a:t>
            </a:r>
            <a:endParaRPr lang="en-US" sz="4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Ch16 Page 198</a:t>
            </a:r>
            <a:r>
              <a:rPr lang="en-GB" sz="4000" b="0" u="none" strike="noStrike">
                <a:solidFill>
                  <a:srgbClr val="000066"/>
                </a:solidFill>
                <a:effectLst/>
                <a:uFillTx/>
                <a:latin typeface="Comic Sans MS"/>
              </a:rPr>
              <a:t>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81" name="Picture 3" descr="ag00463_"/>
          <p:cNvPicPr/>
          <p:nvPr/>
        </p:nvPicPr>
        <p:blipFill>
          <a:blip r:embed="rId1"/>
          <a:stretch/>
        </p:blipFill>
        <p:spPr>
          <a:xfrm>
            <a:off x="1306440" y="356868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899640" y="374400"/>
            <a:ext cx="6843960" cy="94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283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84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286" name="Object 5"/>
          <p:cNvGraphicFramePr/>
          <p:nvPr/>
        </p:nvGraphicFramePr>
        <p:xfrm>
          <a:off x="1020600" y="2089080"/>
          <a:ext cx="7085160" cy="3942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87" name="Object 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20600" y="2089080"/>
                    <a:ext cx="7085160" cy="394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8" name="Picture 6" descr="Office Objects 0572"/>
          <p:cNvPicPr/>
          <p:nvPr/>
        </p:nvPicPr>
        <p:blipFill>
          <a:blip r:embed="rId4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9" name="Right Triangle 9"/>
          <p:cNvSpPr/>
          <p:nvPr/>
        </p:nvSpPr>
        <p:spPr>
          <a:xfrm>
            <a:off x="7858080" y="3500280"/>
            <a:ext cx="1143000" cy="857520"/>
          </a:xfrm>
          <a:prstGeom prst="rtTriangle">
            <a:avLst/>
          </a:prstGeom>
          <a:solidFill>
            <a:srgbClr val="66CCFF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0" name="TextBox 10"/>
          <p:cNvSpPr/>
          <p:nvPr/>
        </p:nvSpPr>
        <p:spPr>
          <a:xfrm>
            <a:off x="8251920" y="3967200"/>
            <a:ext cx="453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171717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171717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1" name="Rectangle 11"/>
          <p:cNvSpPr/>
          <p:nvPr/>
        </p:nvSpPr>
        <p:spPr>
          <a:xfrm>
            <a:off x="7858080" y="4143240"/>
            <a:ext cx="214200" cy="214560"/>
          </a:xfrm>
          <a:prstGeom prst="rect">
            <a:avLst/>
          </a:prstGeom>
          <a:solidFill>
            <a:srgbClr val="66CCFF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2" name="TextBox 12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202AF9-50CF-4E01-A1D7-B79FD3755D2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4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95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297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Rectangle 6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99" name="Rectangle 7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0" name="Text Box 8"/>
          <p:cNvSpPr/>
          <p:nvPr/>
        </p:nvSpPr>
        <p:spPr>
          <a:xfrm>
            <a:off x="5057640" y="4205160"/>
            <a:ext cx="4086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tan of an angle to solve REAL LIFE problems.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1" name="Line 9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2" name="Rectangle 10"/>
          <p:cNvSpPr/>
          <p:nvPr/>
        </p:nvSpPr>
        <p:spPr>
          <a:xfrm>
            <a:off x="977760" y="3005280"/>
            <a:ext cx="3886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To use tan of the angle to solve REAL LIFE problems.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3" name="Rectangle 17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Angles &amp; Triangles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4" name="Text Box 21"/>
          <p:cNvSpPr/>
          <p:nvPr/>
        </p:nvSpPr>
        <p:spPr>
          <a:xfrm>
            <a:off x="5057640" y="3005280"/>
            <a:ext cx="4086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tan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5" name="TextBox 15"/>
          <p:cNvSpPr/>
          <p:nvPr/>
        </p:nvSpPr>
        <p:spPr>
          <a:xfrm>
            <a:off x="-84960" y="1136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467" dur="indefinite" restart="never" nodeType="tmRoot">
          <p:childTnLst>
            <p:seq>
              <p:cTn id="468" dur="indefinite" nodeType="mainSeq">
                <p:childTnLst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 Box 28"/>
          <p:cNvSpPr/>
          <p:nvPr/>
        </p:nvSpPr>
        <p:spPr>
          <a:xfrm>
            <a:off x="6816600" y="2870280"/>
            <a:ext cx="12956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Adj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7" name="AutoShape 4"/>
          <p:cNvSpPr/>
          <p:nvPr/>
        </p:nvSpPr>
        <p:spPr>
          <a:xfrm>
            <a:off x="2819520" y="3276720"/>
            <a:ext cx="4038480" cy="26668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8" name="Text Box 7"/>
          <p:cNvSpPr/>
          <p:nvPr/>
        </p:nvSpPr>
        <p:spPr>
          <a:xfrm>
            <a:off x="5830200" y="5486400"/>
            <a:ext cx="61128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09" name="Rectangle 8"/>
          <p:cNvSpPr/>
          <p:nvPr/>
        </p:nvSpPr>
        <p:spPr>
          <a:xfrm>
            <a:off x="2819520" y="5562720"/>
            <a:ext cx="380880" cy="380880"/>
          </a:xfrm>
          <a:prstGeom prst="rect">
            <a:avLst/>
          </a:prstGeom>
          <a:noFill/>
          <a:ln cap="sq"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0" name="AutoShape 10"/>
          <p:cNvSpPr/>
          <p:nvPr/>
        </p:nvSpPr>
        <p:spPr>
          <a:xfrm rot="1261800">
            <a:off x="2905200" y="4822560"/>
            <a:ext cx="2666880" cy="457200"/>
          </a:xfrm>
          <a:prstGeom prst="leftArrow">
            <a:avLst>
              <a:gd name="adj1" fmla="val 26963"/>
              <a:gd name="adj2" fmla="val 121144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1" name="Text Box 25"/>
          <p:cNvSpPr/>
          <p:nvPr/>
        </p:nvSpPr>
        <p:spPr>
          <a:xfrm>
            <a:off x="4284720" y="2565360"/>
            <a:ext cx="22096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x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2" name="Line 26"/>
          <p:cNvSpPr/>
          <p:nvPr/>
        </p:nvSpPr>
        <p:spPr>
          <a:xfrm>
            <a:off x="6723000" y="2924280"/>
            <a:ext cx="1295640" cy="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3" name="Text Box 6"/>
          <p:cNvSpPr/>
          <p:nvPr/>
        </p:nvSpPr>
        <p:spPr>
          <a:xfrm>
            <a:off x="2268360" y="3741840"/>
            <a:ext cx="611640" cy="15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Opposite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4" name="Text Box 27"/>
          <p:cNvSpPr/>
          <p:nvPr/>
        </p:nvSpPr>
        <p:spPr>
          <a:xfrm>
            <a:off x="6723000" y="2184480"/>
            <a:ext cx="1143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5" name="Text Box 5"/>
          <p:cNvSpPr/>
          <p:nvPr/>
        </p:nvSpPr>
        <p:spPr>
          <a:xfrm>
            <a:off x="3802320" y="6019920"/>
            <a:ext cx="1728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Adjacent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6" name="TextBox 12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484" dur="indefinite" restart="never" nodeType="tmRoot">
          <p:childTnLst>
            <p:seq>
              <p:cTn id="485" dur="indefinite" nodeType="mainSeq">
                <p:childTnLst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9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9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0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6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17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8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set>
                                <p:cBhvr>
                                  <p:cTn id="51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1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4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5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37" dur="8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8" dur="8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9" dur="8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4" dur="8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45" dur="8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6" dur="8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3492000" y="215640"/>
            <a:ext cx="2148120" cy="549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 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318" name="AutoShape 3"/>
          <p:cNvSpPr/>
          <p:nvPr/>
        </p:nvSpPr>
        <p:spPr>
          <a:xfrm flipH="1">
            <a:off x="683640" y="1514520"/>
            <a:ext cx="2057400" cy="26668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19" name="Text Box 4"/>
          <p:cNvSpPr/>
          <p:nvPr/>
        </p:nvSpPr>
        <p:spPr>
          <a:xfrm>
            <a:off x="988200" y="3724200"/>
            <a:ext cx="7639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65°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0" name="Rectangle 5"/>
          <p:cNvSpPr/>
          <p:nvPr/>
        </p:nvSpPr>
        <p:spPr>
          <a:xfrm>
            <a:off x="2360520" y="3800520"/>
            <a:ext cx="381240" cy="380880"/>
          </a:xfrm>
          <a:prstGeom prst="rect">
            <a:avLst/>
          </a:prstGeom>
          <a:noFill/>
          <a:ln cap="sq"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1" name="AutoShape 6"/>
          <p:cNvSpPr/>
          <p:nvPr/>
        </p:nvSpPr>
        <p:spPr>
          <a:xfrm rot="8614200">
            <a:off x="1468440" y="3181320"/>
            <a:ext cx="1295280" cy="457200"/>
          </a:xfrm>
          <a:prstGeom prst="leftArrow">
            <a:avLst>
              <a:gd name="adj1" fmla="val 26963"/>
              <a:gd name="adj2" fmla="val 58839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2" name="Text Box 7"/>
          <p:cNvSpPr/>
          <p:nvPr/>
        </p:nvSpPr>
        <p:spPr>
          <a:xfrm>
            <a:off x="3559320" y="2825640"/>
            <a:ext cx="1904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3" name="Line 8"/>
          <p:cNvSpPr/>
          <p:nvPr/>
        </p:nvSpPr>
        <p:spPr>
          <a:xfrm>
            <a:off x="5554800" y="3157560"/>
            <a:ext cx="76176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4" name="Text Box 9"/>
          <p:cNvSpPr/>
          <p:nvPr/>
        </p:nvSpPr>
        <p:spPr>
          <a:xfrm rot="16200000">
            <a:off x="3205440" y="1940760"/>
            <a:ext cx="611640" cy="102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5" name="Text Box 10"/>
          <p:cNvSpPr/>
          <p:nvPr/>
        </p:nvSpPr>
        <p:spPr>
          <a:xfrm>
            <a:off x="5388120" y="252108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6" name="Text Box 11"/>
          <p:cNvSpPr/>
          <p:nvPr/>
        </p:nvSpPr>
        <p:spPr>
          <a:xfrm>
            <a:off x="5464080" y="3130560"/>
            <a:ext cx="990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Adj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7" name="Text Box 12"/>
          <p:cNvSpPr/>
          <p:nvPr/>
        </p:nvSpPr>
        <p:spPr>
          <a:xfrm rot="4800">
            <a:off x="836280" y="250488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Hyp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8" name="Line 13"/>
          <p:cNvSpPr/>
          <p:nvPr/>
        </p:nvSpPr>
        <p:spPr>
          <a:xfrm flipH="1" flipV="1">
            <a:off x="2002320" y="3554640"/>
            <a:ext cx="411480" cy="262440"/>
          </a:xfrm>
          <a:prstGeom prst="line">
            <a:avLst/>
          </a:prstGeom>
          <a:ln w="76320">
            <a:solidFill>
              <a:srgbClr val="0000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29" name="Text Box 15"/>
          <p:cNvSpPr/>
          <p:nvPr/>
        </p:nvSpPr>
        <p:spPr>
          <a:xfrm>
            <a:off x="2818440" y="2659680"/>
            <a:ext cx="39024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h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0" name="Text Box 16"/>
          <p:cNvSpPr/>
          <p:nvPr/>
        </p:nvSpPr>
        <p:spPr>
          <a:xfrm>
            <a:off x="1293840" y="4257720"/>
            <a:ext cx="12193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8m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1" name="Text Box 18"/>
          <p:cNvSpPr/>
          <p:nvPr/>
        </p:nvSpPr>
        <p:spPr>
          <a:xfrm>
            <a:off x="3254400" y="4044960"/>
            <a:ext cx="2057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65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2" name="Line 19"/>
          <p:cNvSpPr/>
          <p:nvPr/>
        </p:nvSpPr>
        <p:spPr>
          <a:xfrm>
            <a:off x="5388120" y="4349880"/>
            <a:ext cx="76176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3" name="Text Box 20"/>
          <p:cNvSpPr/>
          <p:nvPr/>
        </p:nvSpPr>
        <p:spPr>
          <a:xfrm>
            <a:off x="5540400" y="3816360"/>
            <a:ext cx="457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4" name="Text Box 21"/>
          <p:cNvSpPr/>
          <p:nvPr/>
        </p:nvSpPr>
        <p:spPr>
          <a:xfrm>
            <a:off x="5540400" y="4349880"/>
            <a:ext cx="609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8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5" name="Text Box 22"/>
          <p:cNvSpPr/>
          <p:nvPr/>
        </p:nvSpPr>
        <p:spPr>
          <a:xfrm>
            <a:off x="4854600" y="511164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6" name="Text Box 23"/>
          <p:cNvSpPr/>
          <p:nvPr/>
        </p:nvSpPr>
        <p:spPr>
          <a:xfrm>
            <a:off x="2340000" y="5111640"/>
            <a:ext cx="2743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8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x Tan 65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7" name="Text Box 24"/>
          <p:cNvSpPr/>
          <p:nvPr/>
        </p:nvSpPr>
        <p:spPr>
          <a:xfrm>
            <a:off x="2568600" y="587376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8" name="Text Box 25"/>
          <p:cNvSpPr/>
          <p:nvPr/>
        </p:nvSpPr>
        <p:spPr>
          <a:xfrm>
            <a:off x="3330720" y="5873760"/>
            <a:ext cx="2819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8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x Tan 65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39" name="Text Box 26"/>
          <p:cNvSpPr/>
          <p:nvPr/>
        </p:nvSpPr>
        <p:spPr>
          <a:xfrm>
            <a:off x="5845320" y="5873760"/>
            <a:ext cx="3276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17.2m (1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0" name="Text Box 27"/>
          <p:cNvSpPr/>
          <p:nvPr/>
        </p:nvSpPr>
        <p:spPr>
          <a:xfrm rot="4800">
            <a:off x="1445760" y="463824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Adj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1" name="TextBox 30"/>
          <p:cNvSpPr/>
          <p:nvPr/>
        </p:nvSpPr>
        <p:spPr>
          <a:xfrm>
            <a:off x="19440" y="1214280"/>
            <a:ext cx="26751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REL 1.3 a + 1.3b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2" name="Cloud 26"/>
          <p:cNvSpPr/>
          <p:nvPr/>
        </p:nvSpPr>
        <p:spPr>
          <a:xfrm>
            <a:off x="5227560" y="14400"/>
            <a:ext cx="3289320" cy="1677960"/>
          </a:xfrm>
          <a:custGeom>
            <a:avLst/>
            <a:gdLst>
              <a:gd name="textAreaLeft" fmla="*/ 453240 w 3289320"/>
              <a:gd name="textAreaRight" fmla="*/ 2602080 w 3289320"/>
              <a:gd name="textAreaTop" fmla="*/ 253440 h 1677960"/>
              <a:gd name="textAreaBottom" fmla="*/ 1346760 h 1677960"/>
              <a:gd name="GluePoint1X" fmla="*/ 3286559 w 43200"/>
              <a:gd name="GluePoint1Y" fmla="*/ 838994 h 43200"/>
              <a:gd name="GluePoint2X" fmla="*/ 1644650 w 43200"/>
              <a:gd name="GluePoint2Y" fmla="*/ 1676200 h 43200"/>
              <a:gd name="GluePoint3X" fmla="*/ 10203 w 43200"/>
              <a:gd name="GluePoint3Y" fmla="*/ 838994 h 43200"/>
              <a:gd name="GluePoint4X" fmla="*/ 1644650 w 43200"/>
              <a:gd name="GluePoint4Y" fmla="*/ 95940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Find the height h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3" name="Text Box 1038"/>
          <p:cNvSpPr/>
          <p:nvPr/>
        </p:nvSpPr>
        <p:spPr>
          <a:xfrm>
            <a:off x="5513400" y="1798560"/>
            <a:ext cx="36306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44" name="Picture 31" descr="question mark.jpg"/>
          <p:cNvPicPr/>
          <p:nvPr/>
        </p:nvPicPr>
        <p:blipFill>
          <a:blip r:embed="rId1"/>
          <a:stretch/>
        </p:blipFill>
        <p:spPr>
          <a:xfrm>
            <a:off x="8096400" y="1450800"/>
            <a:ext cx="57132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Picture 28" descr="TICK.jpg"/>
          <p:cNvPicPr/>
          <p:nvPr/>
        </p:nvPicPr>
        <p:blipFill>
          <a:blip r:embed="rId2"/>
          <a:stretch/>
        </p:blipFill>
        <p:spPr>
          <a:xfrm>
            <a:off x="7815240" y="227340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6" name="Picture 29" descr="TICK.jpg"/>
          <p:cNvPicPr/>
          <p:nvPr/>
        </p:nvPicPr>
        <p:blipFill>
          <a:blip r:embed="rId3"/>
          <a:stretch/>
        </p:blipFill>
        <p:spPr>
          <a:xfrm>
            <a:off x="8442360" y="2273400"/>
            <a:ext cx="493560" cy="4935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547" dur="indefinite" restart="never" nodeType="tmRoot">
          <p:childTnLst>
            <p:seq>
              <p:cTn id="548" dur="indefinite" nodeType="mainSeq">
                <p:childTnLst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5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56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27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57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32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 Box 1038"/>
          <p:cNvSpPr/>
          <p:nvPr/>
        </p:nvSpPr>
        <p:spPr>
          <a:xfrm>
            <a:off x="5294160" y="3137040"/>
            <a:ext cx="36594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8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C1925D-4A5A-430F-9AA4-325FCE974FB7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49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Compiled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50" name="Rectangle 3"/>
          <p:cNvSpPr/>
          <p:nvPr/>
        </p:nvSpPr>
        <p:spPr>
          <a:xfrm>
            <a:off x="2133720" y="-1604880"/>
            <a:ext cx="8125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51" name="Rectangle 9"/>
          <p:cNvSpPr/>
          <p:nvPr/>
        </p:nvSpPr>
        <p:spPr>
          <a:xfrm>
            <a:off x="990720" y="1958040"/>
            <a:ext cx="7891200" cy="825480"/>
          </a:xfrm>
          <a:prstGeom prst="rect">
            <a:avLst/>
          </a:prstGeom>
          <a:solidFill>
            <a:srgbClr val="A3A3A3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the tan ratio to find the height h of the tree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to 2 decimal places.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52" name="Picture 16" descr="scottishflag"/>
          <p:cNvPicPr/>
          <p:nvPr/>
        </p:nvPicPr>
        <p:blipFill>
          <a:blip r:embed="rId1"/>
          <a:stretch/>
        </p:blipFill>
        <p:spPr>
          <a:xfrm>
            <a:off x="393840" y="26352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53" name="Group 24"/>
          <p:cNvGrpSpPr/>
          <p:nvPr/>
        </p:nvGrpSpPr>
        <p:grpSpPr>
          <a:xfrm>
            <a:off x="4730760" y="4110120"/>
            <a:ext cx="4183200" cy="2390760"/>
            <a:chOff x="4730760" y="4110120"/>
            <a:chExt cx="4183200" cy="2390760"/>
          </a:xfrm>
        </p:grpSpPr>
        <p:sp>
          <p:nvSpPr>
            <p:cNvPr id="354" name="Text Box 5"/>
            <p:cNvSpPr/>
            <p:nvPr/>
          </p:nvSpPr>
          <p:spPr>
            <a:xfrm>
              <a:off x="5715000" y="5538960"/>
              <a:ext cx="852480" cy="390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47</a:t>
              </a:r>
              <a:r>
                <a:rPr lang="en-GB" sz="2400" b="0" u="none" strike="noStrike" baseline="3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55" name="Text Box 6"/>
            <p:cNvSpPr/>
            <p:nvPr/>
          </p:nvSpPr>
          <p:spPr>
            <a:xfrm>
              <a:off x="6099120" y="6135840"/>
              <a:ext cx="63828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8m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56" name="Text Box 8"/>
            <p:cNvSpPr/>
            <p:nvPr/>
          </p:nvSpPr>
          <p:spPr>
            <a:xfrm>
              <a:off x="6000840" y="4500720"/>
              <a:ext cx="699840" cy="3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rod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57" name="Tree"/>
            <p:cNvSpPr/>
            <p:nvPr/>
          </p:nvSpPr>
          <p:spPr>
            <a:xfrm>
              <a:off x="6762600" y="4110120"/>
              <a:ext cx="1810080" cy="1809720"/>
            </a:xfrm>
            <a:custGeom>
              <a:avLst/>
              <a:gdLst>
                <a:gd name="textAreaLeft" fmla="*/ 63360 w 1810080"/>
                <a:gd name="textAreaRight" fmla="*/ 1765800 w 1810080"/>
                <a:gd name="textAreaTop" fmla="*/ 1881360 h 1809720"/>
                <a:gd name="textAreaBottom" fmla="*/ 2370240 h 1809720"/>
                <a:gd name="GluePoint1X" fmla="*/ 570 w 21600"/>
                <a:gd name="GluePoint1Y" fmla="*/ 0 h 21600"/>
                <a:gd name="GluePoint2X" fmla="*/ 326 w 21600"/>
                <a:gd name="GluePoint2Y" fmla="*/ 332 h 21600"/>
                <a:gd name="GluePoint3X" fmla="*/ 163 w 21600"/>
                <a:gd name="GluePoint3Y" fmla="*/ 665 h 21600"/>
                <a:gd name="GluePoint4X" fmla="*/ 0 w 21600"/>
                <a:gd name="GluePoint4Y" fmla="*/ 998 h 21600"/>
                <a:gd name="GluePoint5X" fmla="*/ 814 w 21600"/>
                <a:gd name="GluePoint5Y" fmla="*/ 332 h 21600"/>
                <a:gd name="GluePoint6X" fmla="*/ 977 w 21600"/>
                <a:gd name="GluePoint6Y" fmla="*/ 665 h 21600"/>
                <a:gd name="GluePoint7X" fmla="*/ 1140 w 21600"/>
                <a:gd name="GluePoint7Y" fmla="*/ 998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360">
              <a:solidFill>
                <a:srgbClr val="000000"/>
              </a:solidFill>
              <a:miter/>
            </a:ln>
            <a:effectLst>
              <a:outerShdw dist="107932" dir="270000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58" name="Line 20"/>
            <p:cNvSpPr/>
            <p:nvPr/>
          </p:nvSpPr>
          <p:spPr>
            <a:xfrm flipV="1">
              <a:off x="5375160" y="4121280"/>
              <a:ext cx="2293920" cy="17920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359" name="Line 21"/>
            <p:cNvSpPr/>
            <p:nvPr/>
          </p:nvSpPr>
          <p:spPr>
            <a:xfrm flipH="1">
              <a:off x="4730760" y="5986440"/>
              <a:ext cx="4183200" cy="0"/>
            </a:xfrm>
            <a:prstGeom prst="line">
              <a:avLst/>
            </a:prstGeom>
            <a:ln w="127080">
              <a:solidFill>
                <a:srgbClr val="99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pic>
        <p:nvPicPr>
          <p:cNvPr id="360" name="Picture 2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61" name="Straight Arrow Connector 22"/>
          <p:cNvCxnSpPr/>
          <p:nvPr/>
        </p:nvCxnSpPr>
        <p:spPr>
          <a:xfrm>
            <a:off x="5428800" y="6143760"/>
            <a:ext cx="2143800" cy="216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graphicFrame>
        <p:nvGraphicFramePr>
          <p:cNvPr id="362" name="Object 6"/>
          <p:cNvGraphicFramePr/>
          <p:nvPr/>
        </p:nvGraphicFramePr>
        <p:xfrm>
          <a:off x="2030400" y="3079800"/>
          <a:ext cx="2022480" cy="681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63" name="Object 6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030400" y="3079800"/>
                    <a:ext cx="2022480" cy="681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64" name="Object 7"/>
          <p:cNvGraphicFramePr/>
          <p:nvPr/>
        </p:nvGraphicFramePr>
        <p:xfrm>
          <a:off x="2030400" y="4086360"/>
          <a:ext cx="1300320" cy="6397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65" name="Object 7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030400" y="4086360"/>
                    <a:ext cx="1300320" cy="639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66" name="Object 8"/>
          <p:cNvGraphicFramePr/>
          <p:nvPr/>
        </p:nvGraphicFramePr>
        <p:xfrm>
          <a:off x="2030400" y="5051520"/>
          <a:ext cx="1589040" cy="330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367" name="Object 8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030400" y="5051520"/>
                    <a:ext cx="1589040" cy="330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68" name="Object 9"/>
          <p:cNvGraphicFramePr/>
          <p:nvPr/>
        </p:nvGraphicFramePr>
        <p:xfrm>
          <a:off x="2030400" y="5707080"/>
          <a:ext cx="1155600" cy="2890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369" name="Object 9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030400" y="5707080"/>
                    <a:ext cx="1155600" cy="28908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370" name="Picture 21" descr="TICK.jpg"/>
          <p:cNvPicPr/>
          <p:nvPr/>
        </p:nvPicPr>
        <p:blipFill>
          <a:blip r:embed="rId11"/>
          <a:stretch/>
        </p:blipFill>
        <p:spPr>
          <a:xfrm>
            <a:off x="7564320" y="3638520"/>
            <a:ext cx="493920" cy="49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1" name="Picture 24" descr="TICK.jpg"/>
          <p:cNvPicPr/>
          <p:nvPr/>
        </p:nvPicPr>
        <p:blipFill>
          <a:blip r:embed="rId12"/>
          <a:stretch/>
        </p:blipFill>
        <p:spPr>
          <a:xfrm>
            <a:off x="8193240" y="3638520"/>
            <a:ext cx="493560" cy="49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2" name="Picture 26" descr="question mark.jpg"/>
          <p:cNvPicPr/>
          <p:nvPr/>
        </p:nvPicPr>
        <p:blipFill>
          <a:blip r:embed="rId13"/>
          <a:stretch/>
        </p:blipFill>
        <p:spPr>
          <a:xfrm>
            <a:off x="7832880" y="2762280"/>
            <a:ext cx="579240" cy="5349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664" dur="indefinite" restart="never" nodeType="tmRoot">
          <p:childTnLst>
            <p:seq>
              <p:cTn id="665" dur="indefinite" nodeType="mainSeq">
                <p:childTnLst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0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8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8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8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 Box 6"/>
          <p:cNvSpPr/>
          <p:nvPr/>
        </p:nvSpPr>
        <p:spPr>
          <a:xfrm>
            <a:off x="5143680" y="5256360"/>
            <a:ext cx="927000" cy="33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4" name="Date Placeholder 1"/>
          <p:cNvSpPr/>
          <p:nvPr/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C75211-B6A4-4D6D-ADBC-E797FA49DB5A}" type="datetime5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 Jul 2026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5" name="Footer Placeholder 2"/>
          <p:cNvSpPr/>
          <p:nvPr/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Compiled by Mr. Lafferty Maths Dept.</a:t>
            </a:r>
            <a:endParaRPr lang="en-US" sz="1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6" name="Rectangle 3"/>
          <p:cNvSpPr/>
          <p:nvPr/>
        </p:nvSpPr>
        <p:spPr>
          <a:xfrm>
            <a:off x="2133720" y="-1604880"/>
            <a:ext cx="8125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7" name="Text Box 4"/>
          <p:cNvSpPr/>
          <p:nvPr/>
        </p:nvSpPr>
        <p:spPr>
          <a:xfrm>
            <a:off x="7524720" y="4087800"/>
            <a:ext cx="1619280" cy="293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Aeroplane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8" name="AutoShape 5"/>
          <p:cNvSpPr/>
          <p:nvPr/>
        </p:nvSpPr>
        <p:spPr>
          <a:xfrm rot="16200000">
            <a:off x="5326200" y="3474720"/>
            <a:ext cx="1500120" cy="2817720"/>
          </a:xfrm>
          <a:prstGeom prst="rtTriangle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79" name="Text Box 7"/>
          <p:cNvSpPr/>
          <p:nvPr/>
        </p:nvSpPr>
        <p:spPr>
          <a:xfrm>
            <a:off x="5891040" y="5664240"/>
            <a:ext cx="1181160" cy="291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= 15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0" name="Rectangle 8"/>
          <p:cNvSpPr/>
          <p:nvPr/>
        </p:nvSpPr>
        <p:spPr>
          <a:xfrm>
            <a:off x="7373880" y="5537160"/>
            <a:ext cx="111240" cy="9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1" name="Text Box 9"/>
          <p:cNvSpPr/>
          <p:nvPr/>
        </p:nvSpPr>
        <p:spPr>
          <a:xfrm>
            <a:off x="5635800" y="4475160"/>
            <a:ext cx="395280" cy="33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2" name="Text Box 10"/>
          <p:cNvSpPr/>
          <p:nvPr/>
        </p:nvSpPr>
        <p:spPr>
          <a:xfrm>
            <a:off x="7027920" y="5708520"/>
            <a:ext cx="1887480" cy="292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Lennoxtown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3" name="Text Box 11"/>
          <p:cNvSpPr/>
          <p:nvPr/>
        </p:nvSpPr>
        <p:spPr>
          <a:xfrm>
            <a:off x="4354560" y="5673600"/>
            <a:ext cx="1295280" cy="254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Airport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4" name="Rectangle 12"/>
          <p:cNvSpPr/>
          <p:nvPr/>
        </p:nvSpPr>
        <p:spPr>
          <a:xfrm>
            <a:off x="539640" y="2366640"/>
            <a:ext cx="676908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 aeroplane is preparing to land at Glasgow Airport.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It is over Lennoxtown at present which is 15km from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airport. The angle of descent is 6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height of the plane ?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385" name="Rectangle 18"/>
          <p:cNvSpPr/>
          <p:nvPr/>
        </p:nvSpPr>
        <p:spPr>
          <a:xfrm>
            <a:off x="0" y="1068480"/>
            <a:ext cx="18432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86" name="Picture 19" descr="aeroplane"/>
          <p:cNvPicPr/>
          <p:nvPr/>
        </p:nvPicPr>
        <p:blipFill>
          <a:blip r:embed="rId1"/>
          <a:srcRect l="16974" t="17345" r="4552" b="43678"/>
          <a:stretch/>
        </p:blipFill>
        <p:spPr>
          <a:xfrm>
            <a:off x="6411960" y="3271680"/>
            <a:ext cx="2597040" cy="84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7" name="Rectangle 22"/>
          <p:cNvSpPr/>
          <p:nvPr/>
        </p:nvSpPr>
        <p:spPr>
          <a:xfrm>
            <a:off x="985320" y="1708200"/>
            <a:ext cx="163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88" name="Picture 23" descr="Office Objects 0572"/>
          <p:cNvPicPr/>
          <p:nvPr/>
        </p:nvPicPr>
        <p:blipFill>
          <a:blip r:embed="rId2"/>
          <a:stretch/>
        </p:blipFill>
        <p:spPr>
          <a:xfrm>
            <a:off x="7577280" y="23796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89" name="Object 11"/>
          <p:cNvGraphicFramePr/>
          <p:nvPr/>
        </p:nvGraphicFramePr>
        <p:xfrm>
          <a:off x="1979640" y="4113360"/>
          <a:ext cx="1279440" cy="639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90" name="Object 11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979640" y="4113360"/>
                    <a:ext cx="1279440" cy="639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91" name="Object 12"/>
          <p:cNvGraphicFramePr/>
          <p:nvPr/>
        </p:nvGraphicFramePr>
        <p:xfrm>
          <a:off x="1979640" y="5173560"/>
          <a:ext cx="1568520" cy="3304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92" name="Object 12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79640" y="5173560"/>
                    <a:ext cx="1568520" cy="33048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93" name="Object 13"/>
          <p:cNvGraphicFramePr/>
          <p:nvPr/>
        </p:nvGraphicFramePr>
        <p:xfrm>
          <a:off x="1979640" y="5921280"/>
          <a:ext cx="1258920" cy="289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394" name="Object 13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979640" y="5921280"/>
                    <a:ext cx="1258920" cy="28908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95" name="Text Box 1038"/>
          <p:cNvSpPr/>
          <p:nvPr/>
        </p:nvSpPr>
        <p:spPr>
          <a:xfrm>
            <a:off x="3670200" y="1444680"/>
            <a:ext cx="3886200" cy="703440"/>
          </a:xfrm>
          <a:prstGeom prst="rect">
            <a:avLst/>
          </a:prstGeom>
          <a:solidFill>
            <a:srgbClr val="03070D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396" name="Picture 21" descr="TICK.jpg"/>
          <p:cNvPicPr/>
          <p:nvPr/>
        </p:nvPicPr>
        <p:blipFill>
          <a:blip r:embed="rId9"/>
          <a:stretch/>
        </p:blipFill>
        <p:spPr>
          <a:xfrm>
            <a:off x="6572160" y="192096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7" name="Picture 20" descr="TICK.jpg"/>
          <p:cNvPicPr/>
          <p:nvPr/>
        </p:nvPicPr>
        <p:blipFill>
          <a:blip r:embed="rId10"/>
          <a:stretch/>
        </p:blipFill>
        <p:spPr>
          <a:xfrm>
            <a:off x="5937120" y="192096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8" name="Picture 23" descr="question mark.jpg"/>
          <p:cNvPicPr/>
          <p:nvPr/>
        </p:nvPicPr>
        <p:blipFill>
          <a:blip r:embed="rId11"/>
          <a:stretch/>
        </p:blipFill>
        <p:spPr>
          <a:xfrm>
            <a:off x="6199200" y="1079640"/>
            <a:ext cx="573120" cy="5364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709" dur="indefinite" restart="never" nodeType="tmRoot">
          <p:childTnLst>
            <p:seq>
              <p:cTn id="710" dur="indefinite" nodeType="mainSeq">
                <p:childTnLst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0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1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3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863ABA-8E4E-4D17-A38C-27D0EF4B731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0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Compiled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1" name="Rectangle 3"/>
          <p:cNvSpPr/>
          <p:nvPr/>
        </p:nvSpPr>
        <p:spPr>
          <a:xfrm>
            <a:off x="2133720" y="-1604880"/>
            <a:ext cx="8125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02" name="Rectangle 9"/>
          <p:cNvSpPr/>
          <p:nvPr/>
        </p:nvSpPr>
        <p:spPr>
          <a:xfrm>
            <a:off x="990720" y="1886760"/>
            <a:ext cx="7891200" cy="825480"/>
          </a:xfrm>
          <a:prstGeom prst="rect">
            <a:avLst/>
          </a:prstGeom>
          <a:solidFill>
            <a:srgbClr val="7F7F7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Use the tan ratio to calculate how far the ladder is away from the building.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403" name="Group 24"/>
          <p:cNvGrpSpPr/>
          <p:nvPr/>
        </p:nvGrpSpPr>
        <p:grpSpPr>
          <a:xfrm>
            <a:off x="4935600" y="4568760"/>
            <a:ext cx="4199040" cy="1504800"/>
            <a:chOff x="4935600" y="4568760"/>
            <a:chExt cx="4199040" cy="1504800"/>
          </a:xfrm>
        </p:grpSpPr>
        <p:sp>
          <p:nvSpPr>
            <p:cNvPr id="404" name="Text Box 5"/>
            <p:cNvSpPr/>
            <p:nvPr/>
          </p:nvSpPr>
          <p:spPr>
            <a:xfrm>
              <a:off x="5996160" y="5607000"/>
              <a:ext cx="852480" cy="390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45</a:t>
              </a:r>
              <a:r>
                <a:rPr lang="en-GB" sz="2400" b="0" u="none" strike="noStrike" baseline="3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05" name="Text Box 6"/>
            <p:cNvSpPr/>
            <p:nvPr/>
          </p:nvSpPr>
          <p:spPr>
            <a:xfrm>
              <a:off x="8277120" y="4854240"/>
              <a:ext cx="857520" cy="36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12m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06" name="Text Box 8"/>
            <p:cNvSpPr/>
            <p:nvPr/>
          </p:nvSpPr>
          <p:spPr>
            <a:xfrm>
              <a:off x="5705640" y="4568760"/>
              <a:ext cx="1143000" cy="3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ladder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07" name="Line 20"/>
            <p:cNvSpPr/>
            <p:nvPr/>
          </p:nvSpPr>
          <p:spPr>
            <a:xfrm flipV="1">
              <a:off x="5554800" y="4640040"/>
              <a:ext cx="2222280" cy="143352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08" name="Line 21"/>
            <p:cNvSpPr/>
            <p:nvPr/>
          </p:nvSpPr>
          <p:spPr>
            <a:xfrm flipH="1">
              <a:off x="4935600" y="6054480"/>
              <a:ext cx="4183200" cy="0"/>
            </a:xfrm>
            <a:prstGeom prst="line">
              <a:avLst/>
            </a:prstGeom>
            <a:ln w="127080">
              <a:solidFill>
                <a:srgbClr val="99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pic>
        <p:nvPicPr>
          <p:cNvPr id="409" name="Picture 25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410" name="Straight Arrow Connector 22"/>
          <p:cNvCxnSpPr/>
          <p:nvPr/>
        </p:nvCxnSpPr>
        <p:spPr>
          <a:xfrm>
            <a:off x="5633640" y="6211440"/>
            <a:ext cx="2143800" cy="252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graphicFrame>
        <p:nvGraphicFramePr>
          <p:cNvPr id="411" name="Object 2"/>
          <p:cNvGraphicFramePr/>
          <p:nvPr/>
        </p:nvGraphicFramePr>
        <p:xfrm>
          <a:off x="1714680" y="3286080"/>
          <a:ext cx="2597040" cy="8240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12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714680" y="3286080"/>
                    <a:ext cx="2597040" cy="824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13" name="Object 3"/>
          <p:cNvGraphicFramePr/>
          <p:nvPr/>
        </p:nvGraphicFramePr>
        <p:xfrm>
          <a:off x="1714680" y="4548240"/>
          <a:ext cx="1500120" cy="7380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14" name="Object 3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1714680" y="4548240"/>
                    <a:ext cx="1500120" cy="73800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15" name="Object 4"/>
          <p:cNvGraphicFramePr/>
          <p:nvPr/>
        </p:nvGraphicFramePr>
        <p:xfrm>
          <a:off x="1714680" y="5629320"/>
          <a:ext cx="1193760" cy="3715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16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1714680" y="5629320"/>
                    <a:ext cx="1193760" cy="3715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17" name="Rectangle 21"/>
          <p:cNvSpPr/>
          <p:nvPr/>
        </p:nvSpPr>
        <p:spPr>
          <a:xfrm>
            <a:off x="7777080" y="3639960"/>
            <a:ext cx="571680" cy="2357640"/>
          </a:xfrm>
          <a:prstGeom prst="rect">
            <a:avLst/>
          </a:prstGeom>
          <a:solidFill>
            <a:srgbClr val="66CCFF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8" name="Rectangle 24"/>
          <p:cNvSpPr/>
          <p:nvPr/>
        </p:nvSpPr>
        <p:spPr>
          <a:xfrm>
            <a:off x="7848720" y="3854520"/>
            <a:ext cx="214200" cy="214200"/>
          </a:xfrm>
          <a:prstGeom prst="rect">
            <a:avLst/>
          </a:prstGeom>
          <a:solidFill>
            <a:srgbClr val="000033"/>
          </a:solidFill>
          <a:ln w="25560">
            <a:solidFill>
              <a:srgbClr val="4995B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19" name="Rectangle 25"/>
          <p:cNvSpPr/>
          <p:nvPr/>
        </p:nvSpPr>
        <p:spPr>
          <a:xfrm>
            <a:off x="7848720" y="4354560"/>
            <a:ext cx="214200" cy="214200"/>
          </a:xfrm>
          <a:prstGeom prst="rect">
            <a:avLst/>
          </a:prstGeom>
          <a:solidFill>
            <a:srgbClr val="000033"/>
          </a:solidFill>
          <a:ln w="25560">
            <a:solidFill>
              <a:srgbClr val="4995B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0" name="Rectangle 26"/>
          <p:cNvSpPr/>
          <p:nvPr/>
        </p:nvSpPr>
        <p:spPr>
          <a:xfrm>
            <a:off x="7848720" y="5497560"/>
            <a:ext cx="285480" cy="428400"/>
          </a:xfrm>
          <a:prstGeom prst="rect">
            <a:avLst/>
          </a:prstGeom>
          <a:solidFill>
            <a:srgbClr val="000033"/>
          </a:solidFill>
          <a:ln w="255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1" name="Text Box 6"/>
          <p:cNvSpPr/>
          <p:nvPr/>
        </p:nvSpPr>
        <p:spPr>
          <a:xfrm>
            <a:off x="6491160" y="6283440"/>
            <a:ext cx="8575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 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2" name="Text Box 1038"/>
          <p:cNvSpPr/>
          <p:nvPr/>
        </p:nvSpPr>
        <p:spPr>
          <a:xfrm>
            <a:off x="4462560" y="2863800"/>
            <a:ext cx="38862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23" name="Picture 27" descr="TICK.jpg"/>
          <p:cNvPicPr/>
          <p:nvPr/>
        </p:nvPicPr>
        <p:blipFill>
          <a:blip r:embed="rId8"/>
          <a:stretch/>
        </p:blipFill>
        <p:spPr>
          <a:xfrm>
            <a:off x="6748560" y="334008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4" name="Picture 28" descr="TICK.jpg"/>
          <p:cNvPicPr/>
          <p:nvPr/>
        </p:nvPicPr>
        <p:blipFill>
          <a:blip r:embed="rId9"/>
          <a:stretch/>
        </p:blipFill>
        <p:spPr>
          <a:xfrm>
            <a:off x="7047000" y="334008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5" name="Picture 30" descr="question mark.jpg"/>
          <p:cNvPicPr/>
          <p:nvPr/>
        </p:nvPicPr>
        <p:blipFill>
          <a:blip r:embed="rId10"/>
          <a:stretch/>
        </p:blipFill>
        <p:spPr>
          <a:xfrm>
            <a:off x="7345440" y="2567160"/>
            <a:ext cx="573120" cy="5364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748" dur="indefinite" restart="never" nodeType="tmRoot">
          <p:childTnLst>
            <p:seq>
              <p:cTn id="749" dur="indefinite" nodeType="mainSeq">
                <p:childTnLst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9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0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6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7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Starter Questions</a:t>
            </a:r>
            <a:endParaRPr lang="en-US" sz="40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141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544833-D0A6-4054-9B5F-042A56FF35B9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43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45" name="Object 6"/>
          <p:cNvGraphicFramePr/>
          <p:nvPr/>
        </p:nvGraphicFramePr>
        <p:xfrm>
          <a:off x="3641760" y="2085840"/>
          <a:ext cx="1923840" cy="6620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6" name="Object 6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641760" y="2085840"/>
                    <a:ext cx="1923840" cy="662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7" name="Text Box 7"/>
          <p:cNvSpPr/>
          <p:nvPr/>
        </p:nvSpPr>
        <p:spPr>
          <a:xfrm>
            <a:off x="1016640" y="2139840"/>
            <a:ext cx="2383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Q1.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Calculate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8" name="Text Box 8"/>
          <p:cNvSpPr/>
          <p:nvPr/>
        </p:nvSpPr>
        <p:spPr>
          <a:xfrm>
            <a:off x="1015560" y="2882880"/>
            <a:ext cx="643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Q2.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Convert 60% to fraction and simplify.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49" name="Text Box 10"/>
          <p:cNvSpPr/>
          <p:nvPr/>
        </p:nvSpPr>
        <p:spPr>
          <a:xfrm>
            <a:off x="1015560" y="3697200"/>
            <a:ext cx="229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Q3.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Convert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0" name="Text Box 11"/>
          <p:cNvSpPr/>
          <p:nvPr/>
        </p:nvSpPr>
        <p:spPr>
          <a:xfrm>
            <a:off x="1012320" y="4378320"/>
            <a:ext cx="7532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Q4.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What is the time difference 09:28 and 10:50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51" name="Object 13"/>
          <p:cNvGraphicFramePr/>
          <p:nvPr/>
        </p:nvGraphicFramePr>
        <p:xfrm>
          <a:off x="3219480" y="3622680"/>
          <a:ext cx="277920" cy="66204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52" name="Object 13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3219480" y="3622680"/>
                    <a:ext cx="277920" cy="662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3" name="Text Box 14"/>
          <p:cNvSpPr/>
          <p:nvPr/>
        </p:nvSpPr>
        <p:spPr>
          <a:xfrm>
            <a:off x="3643560" y="3684600"/>
            <a:ext cx="2577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to a percentage.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4" name="Text Box 15"/>
          <p:cNvSpPr/>
          <p:nvPr/>
        </p:nvSpPr>
        <p:spPr>
          <a:xfrm>
            <a:off x="1010880" y="5064120"/>
            <a:ext cx="761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Q5.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The answer to the question is 90. What is the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	</a:t>
            </a:r>
            <a:r>
              <a:rPr lang="en-GB" sz="2400" b="0" u="none" strike="noStrike">
                <a:solidFill>
                  <a:srgbClr val="FFFFCC"/>
                </a:solidFill>
                <a:effectLst/>
                <a:uFillTx/>
                <a:latin typeface="Comic Sans MS"/>
              </a:rPr>
              <a:t>question.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5" name="Picture 16" descr="Office Objects 0572"/>
          <p:cNvPicPr/>
          <p:nvPr/>
        </p:nvPicPr>
        <p:blipFill>
          <a:blip r:embed="rId6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TextBox 16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 Box 6"/>
          <p:cNvSpPr/>
          <p:nvPr/>
        </p:nvSpPr>
        <p:spPr>
          <a:xfrm>
            <a:off x="4932360" y="5327640"/>
            <a:ext cx="92700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6</a:t>
            </a:r>
            <a:r>
              <a:rPr lang="en-GB" sz="24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7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7BB34C4-CF55-4241-90D9-52361CA3694D}" type="datetime5"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8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Compiled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29" name="Rectangle 3"/>
          <p:cNvSpPr/>
          <p:nvPr/>
        </p:nvSpPr>
        <p:spPr>
          <a:xfrm>
            <a:off x="2133720" y="-1604880"/>
            <a:ext cx="8125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0" name="Text Box 4"/>
          <p:cNvSpPr/>
          <p:nvPr/>
        </p:nvSpPr>
        <p:spPr>
          <a:xfrm>
            <a:off x="7524720" y="4159080"/>
            <a:ext cx="1619280" cy="2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Aeroplane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1" name="AutoShape 5"/>
          <p:cNvSpPr/>
          <p:nvPr/>
        </p:nvSpPr>
        <p:spPr>
          <a:xfrm rot="16200000">
            <a:off x="5114520" y="3546360"/>
            <a:ext cx="1500480" cy="2817720"/>
          </a:xfrm>
          <a:prstGeom prst="rtTriangle">
            <a:avLst/>
          </a:prstGeom>
          <a:noFill/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2" name="Text Box 7"/>
          <p:cNvSpPr/>
          <p:nvPr/>
        </p:nvSpPr>
        <p:spPr>
          <a:xfrm>
            <a:off x="7358040" y="4827600"/>
            <a:ext cx="178596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= 1.58 km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3" name="Rectangle 8"/>
          <p:cNvSpPr/>
          <p:nvPr/>
        </p:nvSpPr>
        <p:spPr>
          <a:xfrm>
            <a:off x="7162920" y="5608800"/>
            <a:ext cx="110880" cy="9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4" name="Text Box 10"/>
          <p:cNvSpPr/>
          <p:nvPr/>
        </p:nvSpPr>
        <p:spPr>
          <a:xfrm>
            <a:off x="7027920" y="5780160"/>
            <a:ext cx="1887480" cy="29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Lennoxtown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5" name="Text Box 11"/>
          <p:cNvSpPr/>
          <p:nvPr/>
        </p:nvSpPr>
        <p:spPr>
          <a:xfrm>
            <a:off x="4143240" y="5745240"/>
            <a:ext cx="1295640" cy="2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Airport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6" name="Rectangle 12"/>
          <p:cNvSpPr/>
          <p:nvPr/>
        </p:nvSpPr>
        <p:spPr>
          <a:xfrm>
            <a:off x="946080" y="1935000"/>
            <a:ext cx="8055000" cy="1465560"/>
          </a:xfrm>
          <a:prstGeom prst="rect">
            <a:avLst/>
          </a:prstGeom>
          <a:solidFill>
            <a:srgbClr val="7F7F7F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 aeroplane is preparing to land at Glasgow Airport. It is over Lennoxtown at present. It is at a height of 1.58 km above the ground. It ‘s angle of descent is 6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How far is it from the airport to Lennoxtown?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37" name="Rectangle 18"/>
          <p:cNvSpPr/>
          <p:nvPr/>
        </p:nvSpPr>
        <p:spPr>
          <a:xfrm>
            <a:off x="0" y="1068480"/>
            <a:ext cx="18432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38" name="Picture 19" descr="aeroplane"/>
          <p:cNvPicPr/>
          <p:nvPr/>
        </p:nvPicPr>
        <p:blipFill>
          <a:blip r:embed="rId1"/>
          <a:srcRect l="16974" t="17345" r="4552" b="43678"/>
          <a:stretch/>
        </p:blipFill>
        <p:spPr>
          <a:xfrm>
            <a:off x="6411960" y="3370320"/>
            <a:ext cx="2597040" cy="84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9" name="Rectangle 22"/>
          <p:cNvSpPr/>
          <p:nvPr/>
        </p:nvSpPr>
        <p:spPr>
          <a:xfrm>
            <a:off x="1285200" y="1366920"/>
            <a:ext cx="163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 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40" name="Picture 23" descr="Office Objects 0572"/>
          <p:cNvPicPr/>
          <p:nvPr/>
        </p:nvPicPr>
        <p:blipFill>
          <a:blip r:embed="rId2"/>
          <a:stretch/>
        </p:blipFill>
        <p:spPr>
          <a:xfrm>
            <a:off x="7577280" y="237960"/>
            <a:ext cx="1444320" cy="1468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41" name="Object 2"/>
          <p:cNvGraphicFramePr/>
          <p:nvPr/>
        </p:nvGraphicFramePr>
        <p:xfrm>
          <a:off x="1089000" y="3786120"/>
          <a:ext cx="1506600" cy="639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42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89000" y="3786120"/>
                    <a:ext cx="1506600" cy="639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43" name="Object 3"/>
          <p:cNvGraphicFramePr/>
          <p:nvPr/>
        </p:nvGraphicFramePr>
        <p:xfrm>
          <a:off x="1089000" y="4692600"/>
          <a:ext cx="1197000" cy="6397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44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89000" y="4692600"/>
                    <a:ext cx="1197000" cy="639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45" name="Object 4"/>
          <p:cNvGraphicFramePr/>
          <p:nvPr/>
        </p:nvGraphicFramePr>
        <p:xfrm>
          <a:off x="1089000" y="5594400"/>
          <a:ext cx="1114560" cy="2887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46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89000" y="5594400"/>
                    <a:ext cx="1114560" cy="288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47" name="Text Box 1038"/>
          <p:cNvSpPr/>
          <p:nvPr/>
        </p:nvSpPr>
        <p:spPr>
          <a:xfrm>
            <a:off x="2824200" y="3792600"/>
            <a:ext cx="36180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48" name="Picture 20" descr="TICK.jpg"/>
          <p:cNvPicPr/>
          <p:nvPr/>
        </p:nvPicPr>
        <p:blipFill>
          <a:blip r:embed="rId9"/>
          <a:stretch/>
        </p:blipFill>
        <p:spPr>
          <a:xfrm>
            <a:off x="5394240" y="426708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9" name="Picture 19" descr="TICK.jpg"/>
          <p:cNvPicPr/>
          <p:nvPr/>
        </p:nvPicPr>
        <p:blipFill>
          <a:blip r:embed="rId10"/>
          <a:stretch/>
        </p:blipFill>
        <p:spPr>
          <a:xfrm>
            <a:off x="5095800" y="426708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0" name="Picture 22" descr="question mark.jpg"/>
          <p:cNvPicPr/>
          <p:nvPr/>
        </p:nvPicPr>
        <p:blipFill>
          <a:blip r:embed="rId11"/>
          <a:stretch/>
        </p:blipFill>
        <p:spPr>
          <a:xfrm>
            <a:off x="5718240" y="3425760"/>
            <a:ext cx="579240" cy="5367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787" dur="indefinite" restart="never" nodeType="tmRoot">
          <p:childTnLst>
            <p:seq>
              <p:cTn id="788" dur="indefinite" nodeType="mainSeq">
                <p:childTnLst>
                  <p:par>
                    <p:cTn id="789" fill="hold">
                      <p:stCondLst>
                        <p:cond delay="indefinite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3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8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1" fill="hold">
                      <p:stCondLst>
                        <p:cond delay="indefinite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0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1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6" fill="hold">
                      <p:stCondLst>
                        <p:cond delay="indefinite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2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1" fill="hold">
                      <p:stCondLst>
                        <p:cond delay="indefinite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2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 Box 2"/>
          <p:cNvSpPr/>
          <p:nvPr/>
        </p:nvSpPr>
        <p:spPr>
          <a:xfrm>
            <a:off x="2525760" y="2228760"/>
            <a:ext cx="5718240" cy="314136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try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Exercise 2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Ch16 (page 199) 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52" name="Picture 3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454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55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6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457" name="Object 5"/>
          <p:cNvGraphicFramePr/>
          <p:nvPr/>
        </p:nvGraphicFramePr>
        <p:xfrm>
          <a:off x="811080" y="2108160"/>
          <a:ext cx="7166160" cy="35812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8" name="Object 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11080" y="2108160"/>
                    <a:ext cx="7166160" cy="3581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59" name="Picture 6" descr="Office Objects 0572"/>
          <p:cNvPicPr/>
          <p:nvPr/>
        </p:nvPicPr>
        <p:blipFill>
          <a:blip r:embed="rId4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60" name="Group 13"/>
          <p:cNvGrpSpPr/>
          <p:nvPr/>
        </p:nvGrpSpPr>
        <p:grpSpPr>
          <a:xfrm>
            <a:off x="7000920" y="2685960"/>
            <a:ext cx="1833480" cy="1366920"/>
            <a:chOff x="7000920" y="2685960"/>
            <a:chExt cx="1833480" cy="1366920"/>
          </a:xfrm>
        </p:grpSpPr>
        <p:sp>
          <p:nvSpPr>
            <p:cNvPr id="461" name="Oval 8"/>
            <p:cNvSpPr/>
            <p:nvPr/>
          </p:nvSpPr>
          <p:spPr>
            <a:xfrm>
              <a:off x="7438320" y="2685960"/>
              <a:ext cx="1396080" cy="1366920"/>
            </a:xfrm>
            <a:prstGeom prst="ellipse">
              <a:avLst/>
            </a:prstGeom>
            <a:solidFill>
              <a:srgbClr val="66CCFF"/>
            </a:solidFill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62" name="Line 9"/>
            <p:cNvSpPr/>
            <p:nvPr/>
          </p:nvSpPr>
          <p:spPr>
            <a:xfrm>
              <a:off x="7439040" y="3382920"/>
              <a:ext cx="1395360" cy="0"/>
            </a:xfrm>
            <a:prstGeom prst="line">
              <a:avLst/>
            </a:prstGeom>
            <a:ln w="57240">
              <a:solidFill>
                <a:srgbClr val="0000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63" name="Line 10"/>
            <p:cNvSpPr/>
            <p:nvPr/>
          </p:nvSpPr>
          <p:spPr>
            <a:xfrm>
              <a:off x="7000920" y="3000600"/>
              <a:ext cx="873720" cy="3546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464" name="Oval 11"/>
            <p:cNvSpPr/>
            <p:nvPr/>
          </p:nvSpPr>
          <p:spPr>
            <a:xfrm>
              <a:off x="8078400" y="3326760"/>
              <a:ext cx="135720" cy="13284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465" name="TextBox 14"/>
          <p:cNvSpPr/>
          <p:nvPr/>
        </p:nvSpPr>
        <p:spPr>
          <a:xfrm>
            <a:off x="6434640" y="2643120"/>
            <a:ext cx="89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10cm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66" name="Right Triangle 15"/>
          <p:cNvSpPr/>
          <p:nvPr/>
        </p:nvSpPr>
        <p:spPr>
          <a:xfrm rot="1125000">
            <a:off x="7544880" y="4897080"/>
            <a:ext cx="1285920" cy="928800"/>
          </a:xfrm>
          <a:prstGeom prst="rtTriangle">
            <a:avLst/>
          </a:prstGeom>
          <a:solidFill>
            <a:srgbClr val="66CCF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67" name="TextBox 16"/>
          <p:cNvSpPr/>
          <p:nvPr/>
        </p:nvSpPr>
        <p:spPr>
          <a:xfrm>
            <a:off x="7146360" y="5429160"/>
            <a:ext cx="33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68" name="TextBox 17"/>
          <p:cNvSpPr/>
          <p:nvPr/>
        </p:nvSpPr>
        <p:spPr>
          <a:xfrm>
            <a:off x="7289640" y="4429080"/>
            <a:ext cx="447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Q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69" name="TextBox 18"/>
          <p:cNvSpPr/>
          <p:nvPr/>
        </p:nvSpPr>
        <p:spPr>
          <a:xfrm>
            <a:off x="8575920" y="5786280"/>
            <a:ext cx="372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0" name="TextBox 19"/>
          <p:cNvSpPr/>
          <p:nvPr/>
        </p:nvSpPr>
        <p:spPr>
          <a:xfrm>
            <a:off x="6863040" y="4857840"/>
            <a:ext cx="759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6cm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1" name="TextBox 20"/>
          <p:cNvSpPr/>
          <p:nvPr/>
        </p:nvSpPr>
        <p:spPr>
          <a:xfrm>
            <a:off x="7577280" y="5786280"/>
            <a:ext cx="759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7cm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2" name="TextBox 21"/>
          <p:cNvSpPr/>
          <p:nvPr/>
        </p:nvSpPr>
        <p:spPr>
          <a:xfrm>
            <a:off x="8147520" y="4929120"/>
            <a:ext cx="89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10cm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3" name="TextBox 21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BF4851-CAAE-419B-84F5-668A6FBCA68A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75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76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7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78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9" name="Rectangle 6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0" name="Rectangle 7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1" name="Text Box 8"/>
          <p:cNvSpPr/>
          <p:nvPr/>
        </p:nvSpPr>
        <p:spPr>
          <a:xfrm>
            <a:off x="5057640" y="4205160"/>
            <a:ext cx="4086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tan of an angle to solve problems.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2" name="Line 9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3" name="Rectangle 10"/>
          <p:cNvSpPr/>
          <p:nvPr/>
        </p:nvSpPr>
        <p:spPr>
          <a:xfrm>
            <a:off x="977760" y="3005280"/>
            <a:ext cx="3886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To use tan of the angle to solve problems.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4" name="Rectangle 17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Angles &amp; Triangles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5" name="Text Box 21"/>
          <p:cNvSpPr/>
          <p:nvPr/>
        </p:nvSpPr>
        <p:spPr>
          <a:xfrm>
            <a:off x="5057640" y="3005280"/>
            <a:ext cx="4086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tan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86" name="TextBox 1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826" dur="indefinite" restart="never" nodeType="tmRoot">
          <p:childTnLst>
            <p:seq>
              <p:cTn id="827" dur="indefinite" nodeType="mainSeq">
                <p:childTnLst>
                  <p:par>
                    <p:cTn id="828" fill="hold">
                      <p:stCondLst>
                        <p:cond delay="indefinite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3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indefinite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3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4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57360" y="2590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Tan to calculate angles</a:t>
            </a:r>
            <a:endParaRPr lang="en-US" sz="40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488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489" name="Picture 1028" descr="j0079077"/>
          <p:cNvPicPr/>
          <p:nvPr/>
        </p:nvPicPr>
        <p:blipFill>
          <a:blip r:embed="rId1"/>
          <a:stretch/>
        </p:blipFill>
        <p:spPr>
          <a:xfrm>
            <a:off x="7848720" y="2819520"/>
            <a:ext cx="1011240" cy="58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0" name="Picture 1029" descr="HH01926_"/>
          <p:cNvPicPr/>
          <p:nvPr/>
        </p:nvPicPr>
        <p:blipFill>
          <a:blip r:embed="rId2"/>
          <a:stretch/>
        </p:blipFill>
        <p:spPr>
          <a:xfrm>
            <a:off x="984240" y="3505320"/>
            <a:ext cx="1049400" cy="115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1" name="Picture 1030" descr="IN00664_"/>
          <p:cNvPicPr/>
          <p:nvPr/>
        </p:nvPicPr>
        <p:blipFill>
          <a:blip r:embed="rId3"/>
          <a:stretch/>
        </p:blipFill>
        <p:spPr>
          <a:xfrm>
            <a:off x="3809880" y="4876920"/>
            <a:ext cx="1689120" cy="119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2" name="Picture 1031" descr="PE02682_"/>
          <p:cNvPicPr/>
          <p:nvPr/>
        </p:nvPicPr>
        <p:blipFill>
          <a:blip r:embed="rId4"/>
          <a:stretch/>
        </p:blipFill>
        <p:spPr>
          <a:xfrm>
            <a:off x="3352680" y="457200"/>
            <a:ext cx="1720800" cy="176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3" name="Picture 1032" descr="PE02690_"/>
          <p:cNvPicPr/>
          <p:nvPr/>
        </p:nvPicPr>
        <p:blipFill>
          <a:blip r:embed="rId5"/>
          <a:stretch/>
        </p:blipFill>
        <p:spPr>
          <a:xfrm>
            <a:off x="6400800" y="609480"/>
            <a:ext cx="1620720" cy="151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4" name="Picture 1033" descr="PE02683_"/>
          <p:cNvPicPr/>
          <p:nvPr/>
        </p:nvPicPr>
        <p:blipFill>
          <a:blip r:embed="rId6"/>
          <a:stretch/>
        </p:blipFill>
        <p:spPr>
          <a:xfrm>
            <a:off x="2057400" y="4343400"/>
            <a:ext cx="996840" cy="160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5" name="Picture 1034" descr="PE02693_"/>
          <p:cNvPicPr/>
          <p:nvPr/>
        </p:nvPicPr>
        <p:blipFill>
          <a:blip r:embed="rId7"/>
          <a:stretch/>
        </p:blipFill>
        <p:spPr>
          <a:xfrm>
            <a:off x="1671480" y="1617840"/>
            <a:ext cx="1686240" cy="152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6" name="Picture 1035" descr="PE02679_"/>
          <p:cNvPicPr/>
          <p:nvPr/>
        </p:nvPicPr>
        <p:blipFill>
          <a:blip r:embed="rId8"/>
          <a:stretch/>
        </p:blipFill>
        <p:spPr>
          <a:xfrm>
            <a:off x="6553080" y="4114800"/>
            <a:ext cx="1789200" cy="150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7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498" name="TextBox 1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Footer Placeholder 3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0" name="Rectangle 26"/>
          <p:cNvSpPr/>
          <p:nvPr/>
        </p:nvSpPr>
        <p:spPr>
          <a:xfrm>
            <a:off x="3683160" y="5316480"/>
            <a:ext cx="158400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1" name="Rectangle 27"/>
          <p:cNvSpPr/>
          <p:nvPr/>
        </p:nvSpPr>
        <p:spPr>
          <a:xfrm>
            <a:off x="6172200" y="5316480"/>
            <a:ext cx="15843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820440" y="258480"/>
            <a:ext cx="6931080" cy="129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Using a calculator to find angle</a:t>
            </a:r>
            <a:br>
              <a:rPr sz="3000"/>
            </a:b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given tan ratio </a:t>
            </a:r>
            <a:br>
              <a:rPr sz="3000"/>
            </a:b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What Goes In The Box ?</a:t>
            </a:r>
            <a:endParaRPr lang="en-US" sz="3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503" name="Text Box 3"/>
          <p:cNvSpPr/>
          <p:nvPr/>
        </p:nvSpPr>
        <p:spPr>
          <a:xfrm>
            <a:off x="887400" y="1989000"/>
            <a:ext cx="835200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 the angle given the tan ratio to 1 decimal places.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4" name="Text Box 4"/>
          <p:cNvSpPr/>
          <p:nvPr/>
        </p:nvSpPr>
        <p:spPr>
          <a:xfrm>
            <a:off x="968400" y="2822400"/>
            <a:ext cx="20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5" name="Text Box 5"/>
          <p:cNvSpPr/>
          <p:nvPr/>
        </p:nvSpPr>
        <p:spPr>
          <a:xfrm>
            <a:off x="3552840" y="2746440"/>
            <a:ext cx="184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0.5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6" name="Text Box 6"/>
          <p:cNvSpPr/>
          <p:nvPr/>
        </p:nvSpPr>
        <p:spPr>
          <a:xfrm>
            <a:off x="5997600" y="2746440"/>
            <a:ext cx="193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0.8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7" name="Text Box 7"/>
          <p:cNvSpPr/>
          <p:nvPr/>
        </p:nvSpPr>
        <p:spPr>
          <a:xfrm>
            <a:off x="1023840" y="4689360"/>
            <a:ext cx="189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8" name="Text Box 9"/>
          <p:cNvSpPr/>
          <p:nvPr/>
        </p:nvSpPr>
        <p:spPr>
          <a:xfrm>
            <a:off x="3624120" y="4689360"/>
            <a:ext cx="170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09" name="Text Box 10"/>
          <p:cNvSpPr/>
          <p:nvPr/>
        </p:nvSpPr>
        <p:spPr>
          <a:xfrm>
            <a:off x="6141960" y="4689360"/>
            <a:ext cx="1644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0" name="Rectangle 11"/>
          <p:cNvSpPr/>
          <p:nvPr/>
        </p:nvSpPr>
        <p:spPr>
          <a:xfrm>
            <a:off x="113364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1" name="Rectangle 12"/>
          <p:cNvSpPr/>
          <p:nvPr/>
        </p:nvSpPr>
        <p:spPr>
          <a:xfrm>
            <a:off x="363708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2" name="Rectangle 13"/>
          <p:cNvSpPr/>
          <p:nvPr/>
        </p:nvSpPr>
        <p:spPr>
          <a:xfrm>
            <a:off x="6126120" y="3429000"/>
            <a:ext cx="167652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3" name="Rectangle 14"/>
          <p:cNvSpPr/>
          <p:nvPr/>
        </p:nvSpPr>
        <p:spPr>
          <a:xfrm>
            <a:off x="1133640" y="5353200"/>
            <a:ext cx="1676160" cy="50472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4" name="Rectangle 15"/>
          <p:cNvSpPr/>
          <p:nvPr/>
        </p:nvSpPr>
        <p:spPr>
          <a:xfrm>
            <a:off x="3637080" y="5140440"/>
            <a:ext cx="167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5" name="Rectangle 16"/>
          <p:cNvSpPr/>
          <p:nvPr/>
        </p:nvSpPr>
        <p:spPr>
          <a:xfrm>
            <a:off x="6140520" y="5337000"/>
            <a:ext cx="1676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6" name="Text Box 17"/>
          <p:cNvSpPr/>
          <p:nvPr/>
        </p:nvSpPr>
        <p:spPr>
          <a:xfrm>
            <a:off x="1092240" y="3459240"/>
            <a:ext cx="174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45.0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7" name="Text Box 20"/>
          <p:cNvSpPr/>
          <p:nvPr/>
        </p:nvSpPr>
        <p:spPr>
          <a:xfrm>
            <a:off x="3630600" y="3459240"/>
            <a:ext cx="167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26.6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8" name="Text Box 21"/>
          <p:cNvSpPr/>
          <p:nvPr/>
        </p:nvSpPr>
        <p:spPr>
          <a:xfrm>
            <a:off x="6127920" y="3467160"/>
            <a:ext cx="1665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38.7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19" name="Text Box 22"/>
          <p:cNvSpPr/>
          <p:nvPr/>
        </p:nvSpPr>
        <p:spPr>
          <a:xfrm>
            <a:off x="103680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31.0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0" name="Text Box 24"/>
          <p:cNvSpPr/>
          <p:nvPr/>
        </p:nvSpPr>
        <p:spPr>
          <a:xfrm>
            <a:off x="3562200" y="5376960"/>
            <a:ext cx="1787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64.4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1" name="Text Box 25"/>
          <p:cNvSpPr/>
          <p:nvPr/>
        </p:nvSpPr>
        <p:spPr>
          <a:xfrm>
            <a:off x="607392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71.6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2" name="TextBox 2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3" dur="indefinite" restart="never" nodeType="tmRoot">
          <p:childTnLst>
            <p:seq>
              <p:cTn id="844" dur="indefinite" nodeType="mainSeq">
                <p:childTnLst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9" fill="hold">
                      <p:stCondLst>
                        <p:cond delay="indefinite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 Box 1044"/>
          <p:cNvSpPr/>
          <p:nvPr/>
        </p:nvSpPr>
        <p:spPr>
          <a:xfrm>
            <a:off x="7196040" y="441972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18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4" name="Text Box 1045"/>
          <p:cNvSpPr/>
          <p:nvPr/>
        </p:nvSpPr>
        <p:spPr>
          <a:xfrm>
            <a:off x="7210440" y="4952880"/>
            <a:ext cx="990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5" name="AutoShape 1027"/>
          <p:cNvSpPr/>
          <p:nvPr/>
        </p:nvSpPr>
        <p:spPr>
          <a:xfrm flipH="1">
            <a:off x="874080" y="1801800"/>
            <a:ext cx="2057400" cy="26668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2771280" y="333360"/>
            <a:ext cx="3581640" cy="503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527" name="Text Box 1028"/>
          <p:cNvSpPr/>
          <p:nvPr/>
        </p:nvSpPr>
        <p:spPr>
          <a:xfrm>
            <a:off x="1070640" y="3956760"/>
            <a:ext cx="540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8" name="Rectangle 1029"/>
          <p:cNvSpPr/>
          <p:nvPr/>
        </p:nvSpPr>
        <p:spPr>
          <a:xfrm>
            <a:off x="2550960" y="4087800"/>
            <a:ext cx="381240" cy="380880"/>
          </a:xfrm>
          <a:prstGeom prst="rect">
            <a:avLst/>
          </a:prstGeom>
          <a:noFill/>
          <a:ln cap="sq"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29" name="AutoShape 1030"/>
          <p:cNvSpPr/>
          <p:nvPr/>
        </p:nvSpPr>
        <p:spPr>
          <a:xfrm rot="8614200">
            <a:off x="1658880" y="3468600"/>
            <a:ext cx="1295280" cy="457200"/>
          </a:xfrm>
          <a:prstGeom prst="leftArrow">
            <a:avLst>
              <a:gd name="adj1" fmla="val 26963"/>
              <a:gd name="adj2" fmla="val 58839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0" name="Text Box 1031"/>
          <p:cNvSpPr/>
          <p:nvPr/>
        </p:nvSpPr>
        <p:spPr>
          <a:xfrm>
            <a:off x="5195880" y="3429000"/>
            <a:ext cx="1905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1" name="Line 1032"/>
          <p:cNvSpPr/>
          <p:nvPr/>
        </p:nvSpPr>
        <p:spPr>
          <a:xfrm>
            <a:off x="7142040" y="373392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2" name="Text Box 1033"/>
          <p:cNvSpPr/>
          <p:nvPr/>
        </p:nvSpPr>
        <p:spPr>
          <a:xfrm rot="16200000">
            <a:off x="3493080" y="2383200"/>
            <a:ext cx="61164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3" name="Text Box 1034"/>
          <p:cNvSpPr/>
          <p:nvPr/>
        </p:nvSpPr>
        <p:spPr>
          <a:xfrm>
            <a:off x="7047000" y="312408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4" name="Text Box 1035"/>
          <p:cNvSpPr/>
          <p:nvPr/>
        </p:nvSpPr>
        <p:spPr>
          <a:xfrm>
            <a:off x="7074000" y="3733920"/>
            <a:ext cx="990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Adj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5" name="Text Box 1036"/>
          <p:cNvSpPr/>
          <p:nvPr/>
        </p:nvSpPr>
        <p:spPr>
          <a:xfrm rot="4800">
            <a:off x="971280" y="2636640"/>
            <a:ext cx="990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Hyp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6" name="Line 1037"/>
          <p:cNvSpPr/>
          <p:nvPr/>
        </p:nvSpPr>
        <p:spPr>
          <a:xfrm flipH="1" flipV="1">
            <a:off x="1856880" y="3428280"/>
            <a:ext cx="747360" cy="676080"/>
          </a:xfrm>
          <a:prstGeom prst="line">
            <a:avLst/>
          </a:prstGeom>
          <a:ln w="76320">
            <a:solidFill>
              <a:srgbClr val="1717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7" name="Text Box 1038"/>
          <p:cNvSpPr/>
          <p:nvPr/>
        </p:nvSpPr>
        <p:spPr>
          <a:xfrm>
            <a:off x="5294160" y="1949400"/>
            <a:ext cx="36594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8" name="Text Box 1040"/>
          <p:cNvSpPr/>
          <p:nvPr/>
        </p:nvSpPr>
        <p:spPr>
          <a:xfrm>
            <a:off x="1484280" y="4545000"/>
            <a:ext cx="12193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12m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39" name="Text Box 1042"/>
          <p:cNvSpPr/>
          <p:nvPr/>
        </p:nvSpPr>
        <p:spPr>
          <a:xfrm>
            <a:off x="5195880" y="4648320"/>
            <a:ext cx="2057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0" name="Line 1043"/>
          <p:cNvSpPr/>
          <p:nvPr/>
        </p:nvSpPr>
        <p:spPr>
          <a:xfrm>
            <a:off x="7142040" y="495288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1" name="Text Box 1046"/>
          <p:cNvSpPr/>
          <p:nvPr/>
        </p:nvSpPr>
        <p:spPr>
          <a:xfrm>
            <a:off x="6572160" y="5715000"/>
            <a:ext cx="1573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1.5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2" name="Text Box 1047"/>
          <p:cNvSpPr/>
          <p:nvPr/>
        </p:nvSpPr>
        <p:spPr>
          <a:xfrm>
            <a:off x="5195880" y="5715000"/>
            <a:ext cx="1447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3" name="Text Box 1051"/>
          <p:cNvSpPr/>
          <p:nvPr/>
        </p:nvSpPr>
        <p:spPr>
          <a:xfrm rot="4800">
            <a:off x="1636200" y="492552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Adj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4" name="Text Box 1055"/>
          <p:cNvSpPr/>
          <p:nvPr/>
        </p:nvSpPr>
        <p:spPr>
          <a:xfrm>
            <a:off x="2855880" y="3249720"/>
            <a:ext cx="12193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18m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5" name="Cloud 30"/>
          <p:cNvSpPr/>
          <p:nvPr/>
        </p:nvSpPr>
        <p:spPr>
          <a:xfrm>
            <a:off x="5143680" y="0"/>
            <a:ext cx="3143160" cy="1928880"/>
          </a:xfrm>
          <a:custGeom>
            <a:avLst/>
            <a:gdLst>
              <a:gd name="textAreaLeft" fmla="*/ 433080 w 3143160"/>
              <a:gd name="textAreaRight" fmla="*/ 2486520 w 3143160"/>
              <a:gd name="textAreaTop" fmla="*/ 291240 h 1928880"/>
              <a:gd name="textAreaBottom" fmla="*/ 1548360 h 1928880"/>
              <a:gd name="GluePoint1X" fmla="*/ 3140631 w 43200"/>
              <a:gd name="GluePoint1Y" fmla="*/ 964407 h 43200"/>
              <a:gd name="GluePoint2X" fmla="*/ 1571625 w 43200"/>
              <a:gd name="GluePoint2Y" fmla="*/ 1926759 h 43200"/>
              <a:gd name="GluePoint3X" fmla="*/ 9750 w 43200"/>
              <a:gd name="GluePoint3Y" fmla="*/ 964407 h 43200"/>
              <a:gd name="GluePoint4X" fmla="*/ 1571625 w 43200"/>
              <a:gd name="GluePoint4Y" fmla="*/ 11028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17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Calculate the tan x</a:t>
            </a:r>
            <a:r>
              <a:rPr lang="en-GB" sz="2400" b="0" u="none" strike="noStrike" baseline="30000">
                <a:solidFill>
                  <a:srgbClr val="000033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 ratio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6" name="TextBox 26"/>
          <p:cNvSpPr/>
          <p:nvPr/>
        </p:nvSpPr>
        <p:spPr>
          <a:xfrm>
            <a:off x="2932200" y="4286160"/>
            <a:ext cx="537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7" name="TextBox 27"/>
          <p:cNvSpPr/>
          <p:nvPr/>
        </p:nvSpPr>
        <p:spPr>
          <a:xfrm>
            <a:off x="3003120" y="1428840"/>
            <a:ext cx="392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48" name="TextBox 28"/>
          <p:cNvSpPr/>
          <p:nvPr/>
        </p:nvSpPr>
        <p:spPr>
          <a:xfrm>
            <a:off x="717480" y="4429080"/>
            <a:ext cx="436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49" name="Picture 29" descr="TICK.jpg"/>
          <p:cNvPicPr/>
          <p:nvPr/>
        </p:nvPicPr>
        <p:blipFill>
          <a:blip r:embed="rId1"/>
          <a:stretch/>
        </p:blipFill>
        <p:spPr>
          <a:xfrm>
            <a:off x="7864560" y="241452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0" name="Picture 31" descr="TICK.jpg"/>
          <p:cNvPicPr/>
          <p:nvPr/>
        </p:nvPicPr>
        <p:blipFill>
          <a:blip r:embed="rId2"/>
          <a:stretch/>
        </p:blipFill>
        <p:spPr>
          <a:xfrm>
            <a:off x="8193240" y="241452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1" name="TextBox 32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869" dur="indefinite" restart="never" nodeType="tmRoot">
          <p:childTnLst>
            <p:seq>
              <p:cTn id="870" dur="indefinite" nodeType="mainSeq">
                <p:childTnLst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5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6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8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6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7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8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9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94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9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0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2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set>
                                <p:cBhvr>
                                  <p:cTn id="90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52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8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9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0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1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1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21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2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7" fill="hold">
                      <p:stCondLst>
                        <p:cond delay="indefinite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3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2" fill="hold">
                      <p:stCondLst>
                        <p:cond delay="indefinite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36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7" fill="hold">
                      <p:stCondLst>
                        <p:cond delay="indefinite"/>
                      </p:stCondLst>
                      <p:childTnLst>
                        <p:par>
                          <p:cTn id="938" fill="hold">
                            <p:stCondLst>
                              <p:cond delay="0"/>
                            </p:stCondLst>
                            <p:childTnLst>
                              <p:par>
                                <p:cTn id="9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1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7" fill="hold">
                      <p:stCondLst>
                        <p:cond delay="indefinite"/>
                      </p:stCondLst>
                      <p:childTnLst>
                        <p:par>
                          <p:cTn id="948" fill="hold">
                            <p:stCondLst>
                              <p:cond delay="0"/>
                            </p:stCondLst>
                            <p:childTnLst>
                              <p:par>
                                <p:cTn id="9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5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5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7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oup 21"/>
          <p:cNvGrpSpPr/>
          <p:nvPr/>
        </p:nvGrpSpPr>
        <p:grpSpPr>
          <a:xfrm>
            <a:off x="2057400" y="1841400"/>
            <a:ext cx="5257440" cy="581760"/>
            <a:chOff x="2057400" y="1841400"/>
            <a:chExt cx="5257440" cy="581760"/>
          </a:xfrm>
        </p:grpSpPr>
        <p:sp>
          <p:nvSpPr>
            <p:cNvPr id="553" name="Text Box 2"/>
            <p:cNvSpPr/>
            <p:nvPr/>
          </p:nvSpPr>
          <p:spPr>
            <a:xfrm>
              <a:off x="3391560" y="1841400"/>
              <a:ext cx="39232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= 1.5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54" name="Text Box 3"/>
            <p:cNvSpPr/>
            <p:nvPr/>
          </p:nvSpPr>
          <p:spPr>
            <a:xfrm>
              <a:off x="2057400" y="1841400"/>
              <a:ext cx="14122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Tan x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Times New Roman"/>
                </a:rPr>
                <a:t>°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555" name="Text Box 5"/>
          <p:cNvSpPr/>
          <p:nvPr/>
        </p:nvSpPr>
        <p:spPr>
          <a:xfrm>
            <a:off x="1979640" y="2489040"/>
            <a:ext cx="4419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How do we find x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°?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556" name="Group 24"/>
          <p:cNvGrpSpPr/>
          <p:nvPr/>
        </p:nvGrpSpPr>
        <p:grpSpPr>
          <a:xfrm>
            <a:off x="990720" y="1860480"/>
            <a:ext cx="7494480" cy="2349360"/>
            <a:chOff x="990720" y="1860480"/>
            <a:chExt cx="7494480" cy="2349360"/>
          </a:xfrm>
        </p:grpSpPr>
        <p:pic>
          <p:nvPicPr>
            <p:cNvPr id="557" name="Picture 4" descr="ag00021_"/>
            <p:cNvPicPr/>
            <p:nvPr/>
          </p:nvPicPr>
          <p:blipFill>
            <a:blip r:embed="rId1"/>
            <a:stretch/>
          </p:blipFill>
          <p:spPr>
            <a:xfrm>
              <a:off x="7238880" y="1860480"/>
              <a:ext cx="1246320" cy="1714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58" name="Text Box 6"/>
            <p:cNvSpPr/>
            <p:nvPr/>
          </p:nvSpPr>
          <p:spPr>
            <a:xfrm>
              <a:off x="990720" y="3079440"/>
              <a:ext cx="6019560" cy="113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We need to use  </a:t>
              </a: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Tan </a:t>
              </a:r>
              <a:r>
                <a:rPr lang="en-GB" sz="3600" b="0" u="none" strike="noStrike">
                  <a:solidFill>
                    <a:srgbClr val="FFFF00"/>
                  </a:solidFill>
                  <a:effectLst/>
                  <a:uFillTx/>
                  <a:latin typeface="Arial Unicode MS"/>
                  <a:ea typeface="Arial Unicode MS"/>
                </a:rPr>
                <a:t>⁻</a:t>
              </a:r>
              <a:r>
                <a:rPr lang="en-GB" sz="36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Times New Roman"/>
                </a:rPr>
                <a:t>¹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on the calculator.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559" name="AutoShape 11"/>
          <p:cNvSpPr/>
          <p:nvPr/>
        </p:nvSpPr>
        <p:spPr>
          <a:xfrm>
            <a:off x="4572000" y="5594400"/>
            <a:ext cx="1066680" cy="53352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2</a:t>
            </a:r>
            <a:r>
              <a:rPr lang="en-GB" sz="2400" b="1" u="none" strike="noStrike" baseline="30000">
                <a:solidFill>
                  <a:srgbClr val="000000"/>
                </a:solidFill>
                <a:effectLst/>
                <a:uFillTx/>
                <a:latin typeface="Tahoma"/>
              </a:rPr>
              <a:t>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60" name="Text Box 8"/>
          <p:cNvSpPr/>
          <p:nvPr/>
        </p:nvSpPr>
        <p:spPr>
          <a:xfrm>
            <a:off x="990720" y="4375080"/>
            <a:ext cx="6019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Tan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Arial Unicode MS"/>
                <a:ea typeface="Arial Unicode MS"/>
              </a:rPr>
              <a:t>⁻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¹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is written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above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561" name="Group 25"/>
          <p:cNvGrpSpPr/>
          <p:nvPr/>
        </p:nvGrpSpPr>
        <p:grpSpPr>
          <a:xfrm>
            <a:off x="5834160" y="4070520"/>
            <a:ext cx="1079280" cy="945720"/>
            <a:chOff x="5834160" y="4070520"/>
            <a:chExt cx="1079280" cy="945720"/>
          </a:xfrm>
        </p:grpSpPr>
        <p:sp>
          <p:nvSpPr>
            <p:cNvPr id="562" name="AutoShape 9"/>
            <p:cNvSpPr/>
            <p:nvPr/>
          </p:nvSpPr>
          <p:spPr>
            <a:xfrm>
              <a:off x="5834160" y="4483080"/>
              <a:ext cx="1066680" cy="533160"/>
            </a:xfrm>
            <a:prstGeom prst="roundRect">
              <a:avLst>
                <a:gd name="adj" fmla="val 42264"/>
              </a:avLst>
            </a:prstGeom>
            <a:solidFill>
              <a:srgbClr val="FFFFCC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u="none" strike="noStrike">
                  <a:solidFill>
                    <a:srgbClr val="000000"/>
                  </a:solidFill>
                  <a:effectLst/>
                  <a:uFillTx/>
                  <a:latin typeface="Tahoma"/>
                </a:rPr>
                <a:t>Tan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63" name="Text Box 12"/>
            <p:cNvSpPr/>
            <p:nvPr/>
          </p:nvSpPr>
          <p:spPr>
            <a:xfrm>
              <a:off x="5915160" y="4070520"/>
              <a:ext cx="998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</a:rPr>
                <a:t>Tan 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Arial Unicode MS"/>
                </a:rPr>
                <a:t>⁻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Times New Roman"/>
                </a:rPr>
                <a:t>¹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564" name="Text Box 16"/>
          <p:cNvSpPr/>
          <p:nvPr/>
        </p:nvSpPr>
        <p:spPr>
          <a:xfrm>
            <a:off x="1066680" y="5594400"/>
            <a:ext cx="3733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To get this press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65" name="AutoShape 17"/>
          <p:cNvSpPr/>
          <p:nvPr/>
        </p:nvSpPr>
        <p:spPr>
          <a:xfrm>
            <a:off x="8028000" y="5589720"/>
            <a:ext cx="1066680" cy="533160"/>
          </a:xfrm>
          <a:prstGeom prst="roundRect">
            <a:avLst>
              <a:gd name="adj" fmla="val 42264"/>
            </a:avLst>
          </a:prstGeom>
          <a:solidFill>
            <a:srgbClr val="FFFFCC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Tan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66" name="Text Box 20"/>
          <p:cNvSpPr/>
          <p:nvPr/>
        </p:nvSpPr>
        <p:spPr>
          <a:xfrm>
            <a:off x="5724360" y="5586480"/>
            <a:ext cx="2438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Followed by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567" name="Picture 22" descr="ag00317_"/>
          <p:cNvPicPr/>
          <p:nvPr/>
        </p:nvPicPr>
        <p:blipFill>
          <a:blip r:embed="rId2"/>
          <a:stretch/>
        </p:blipFill>
        <p:spPr>
          <a:xfrm>
            <a:off x="533520" y="1555920"/>
            <a:ext cx="1304640" cy="1676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8" name="Picture 23" descr="j0167906"/>
          <p:cNvPicPr/>
          <p:nvPr/>
        </p:nvPicPr>
        <p:blipFill>
          <a:blip r:embed="rId3"/>
          <a:stretch/>
        </p:blipFill>
        <p:spPr>
          <a:xfrm>
            <a:off x="762120" y="228600"/>
            <a:ext cx="787320" cy="838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9" name="Cloud 20"/>
          <p:cNvSpPr/>
          <p:nvPr/>
        </p:nvSpPr>
        <p:spPr>
          <a:xfrm>
            <a:off x="5143680" y="0"/>
            <a:ext cx="3143160" cy="1928880"/>
          </a:xfrm>
          <a:custGeom>
            <a:avLst/>
            <a:gdLst>
              <a:gd name="textAreaLeft" fmla="*/ 433080 w 3143160"/>
              <a:gd name="textAreaRight" fmla="*/ 2486520 w 3143160"/>
              <a:gd name="textAreaTop" fmla="*/ 291240 h 1928880"/>
              <a:gd name="textAreaBottom" fmla="*/ 1548360 h 1928880"/>
              <a:gd name="GluePoint1X" fmla="*/ 3140631 w 43200"/>
              <a:gd name="GluePoint1Y" fmla="*/ 964407 h 43200"/>
              <a:gd name="GluePoint2X" fmla="*/ 1571625 w 43200"/>
              <a:gd name="GluePoint2Y" fmla="*/ 1926759 h 43200"/>
              <a:gd name="GluePoint3X" fmla="*/ 9750 w 43200"/>
              <a:gd name="GluePoint3Y" fmla="*/ 964407 h 43200"/>
              <a:gd name="GluePoint4X" fmla="*/ 1571625 w 43200"/>
              <a:gd name="GluePoint4Y" fmla="*/ 11028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17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Calculate the size of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angle x</a:t>
            </a:r>
            <a:r>
              <a:rPr lang="en-GB" sz="2400" b="0" u="none" strike="noStrike" baseline="30000">
                <a:solidFill>
                  <a:srgbClr val="000033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972" dur="indefinite" restart="never" nodeType="tmRoot">
          <p:childTnLst>
            <p:seq>
              <p:cTn id="973" dur="indefinite" nodeType="mainSeq">
                <p:childTnLst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78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9" fill="hold">
                      <p:stCondLst>
                        <p:cond delay="indefinite"/>
                      </p:stCondLst>
                      <p:childTnLst>
                        <p:par>
                          <p:cTn id="980" fill="hold">
                            <p:stCondLst>
                              <p:cond delay="0"/>
                            </p:stCondLst>
                            <p:childTnLst>
                              <p:par>
                                <p:cTn id="981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3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4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5" fill="hold">
                      <p:stCondLst>
                        <p:cond delay="indefinite"/>
                      </p:stCondLst>
                      <p:childTnLst>
                        <p:par>
                          <p:cTn id="986" fill="hold">
                            <p:stCondLst>
                              <p:cond delay="0"/>
                            </p:stCondLst>
                            <p:childTnLst>
                              <p:par>
                                <p:cTn id="9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89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0" fill="hold">
                      <p:stCondLst>
                        <p:cond delay="indefinite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9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>
                      <p:stCondLst>
                        <p:cond delay="indefinite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9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0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1" fill="hold">
                      <p:stCondLst>
                        <p:cond delay="indefinite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0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6" fill="hold">
                      <p:stCondLst>
                        <p:cond delay="indefinite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0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1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2" fill="hold">
                      <p:stCondLst>
                        <p:cond delay="indefinite"/>
                      </p:stCondLst>
                      <p:childTnLst>
                        <p:par>
                          <p:cTn id="1013" fill="hold">
                            <p:stCondLst>
                              <p:cond delay="0"/>
                            </p:stCondLst>
                            <p:childTnLst>
                              <p:par>
                                <p:cTn id="10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16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7" fill="hold">
                      <p:stCondLst>
                        <p:cond delay="indefinite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1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2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 Box 2"/>
          <p:cNvSpPr/>
          <p:nvPr/>
        </p:nvSpPr>
        <p:spPr>
          <a:xfrm>
            <a:off x="2376360" y="598644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71" name="Text Box 3"/>
          <p:cNvSpPr/>
          <p:nvPr/>
        </p:nvSpPr>
        <p:spPr>
          <a:xfrm>
            <a:off x="3138480" y="5956200"/>
            <a:ext cx="22096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Arial Unicode MS"/>
                <a:ea typeface="Arial Unicode MS"/>
              </a:rPr>
              <a:t>⁻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¹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72" name="Text Box 4"/>
          <p:cNvSpPr/>
          <p:nvPr/>
        </p:nvSpPr>
        <p:spPr>
          <a:xfrm>
            <a:off x="5272200" y="5986440"/>
            <a:ext cx="2971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56.3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(1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573" name="Group 5"/>
          <p:cNvGrpSpPr/>
          <p:nvPr/>
        </p:nvGrpSpPr>
        <p:grpSpPr>
          <a:xfrm>
            <a:off x="2986200" y="1913040"/>
            <a:ext cx="4800240" cy="581760"/>
            <a:chOff x="2986200" y="1913040"/>
            <a:chExt cx="4800240" cy="581760"/>
          </a:xfrm>
        </p:grpSpPr>
        <p:sp>
          <p:nvSpPr>
            <p:cNvPr id="574" name="Text Box 6"/>
            <p:cNvSpPr/>
            <p:nvPr/>
          </p:nvSpPr>
          <p:spPr>
            <a:xfrm>
              <a:off x="4323960" y="1913040"/>
              <a:ext cx="34624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= 1.5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75" name="Text Box 7"/>
            <p:cNvSpPr/>
            <p:nvPr/>
          </p:nvSpPr>
          <p:spPr>
            <a:xfrm>
              <a:off x="2986200" y="1913040"/>
              <a:ext cx="141624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Tan x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Times New Roman"/>
                </a:rPr>
                <a:t>°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576" name="AutoShape 8"/>
          <p:cNvSpPr/>
          <p:nvPr/>
        </p:nvSpPr>
        <p:spPr>
          <a:xfrm>
            <a:off x="3230640" y="3112920"/>
            <a:ext cx="1066680" cy="53352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2</a:t>
            </a:r>
            <a:r>
              <a:rPr lang="en-GB" sz="2400" b="1" u="none" strike="noStrike" baseline="30000">
                <a:solidFill>
                  <a:srgbClr val="000000"/>
                </a:solidFill>
                <a:effectLst/>
                <a:uFillTx/>
                <a:latin typeface="Tahoma"/>
              </a:rPr>
              <a:t>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577" name="Group 9"/>
          <p:cNvGrpSpPr/>
          <p:nvPr/>
        </p:nvGrpSpPr>
        <p:grpSpPr>
          <a:xfrm>
            <a:off x="4602240" y="2732040"/>
            <a:ext cx="1079280" cy="945720"/>
            <a:chOff x="4602240" y="2732040"/>
            <a:chExt cx="1079280" cy="945720"/>
          </a:xfrm>
        </p:grpSpPr>
        <p:sp>
          <p:nvSpPr>
            <p:cNvPr id="578" name="AutoShape 10"/>
            <p:cNvSpPr/>
            <p:nvPr/>
          </p:nvSpPr>
          <p:spPr>
            <a:xfrm>
              <a:off x="4602240" y="3144600"/>
              <a:ext cx="1066680" cy="533160"/>
            </a:xfrm>
            <a:prstGeom prst="roundRect">
              <a:avLst>
                <a:gd name="adj" fmla="val 42264"/>
              </a:avLst>
            </a:prstGeom>
            <a:solidFill>
              <a:srgbClr val="FFFFCC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u="none" strike="noStrike">
                  <a:solidFill>
                    <a:srgbClr val="000000"/>
                  </a:solidFill>
                  <a:effectLst/>
                  <a:uFillTx/>
                  <a:latin typeface="Tahoma"/>
                </a:rPr>
                <a:t>Tan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79" name="Text Box 11"/>
            <p:cNvSpPr/>
            <p:nvPr/>
          </p:nvSpPr>
          <p:spPr>
            <a:xfrm>
              <a:off x="4683240" y="2732040"/>
              <a:ext cx="998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</a:rPr>
                <a:t>Tan 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Arial Unicode MS"/>
                </a:rPr>
                <a:t>⁻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Times New Roman"/>
                </a:rPr>
                <a:t>¹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580" name="Text Box 12"/>
          <p:cNvSpPr/>
          <p:nvPr/>
        </p:nvSpPr>
        <p:spPr>
          <a:xfrm>
            <a:off x="1920600" y="3138480"/>
            <a:ext cx="120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Press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1" name="Text Box 13"/>
          <p:cNvSpPr/>
          <p:nvPr/>
        </p:nvSpPr>
        <p:spPr>
          <a:xfrm>
            <a:off x="1980720" y="4408560"/>
            <a:ext cx="1257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Enter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2" name="AutoShape 14"/>
          <p:cNvSpPr/>
          <p:nvPr/>
        </p:nvSpPr>
        <p:spPr>
          <a:xfrm>
            <a:off x="4173480" y="4408560"/>
            <a:ext cx="1066680" cy="533160"/>
          </a:xfrm>
          <a:prstGeom prst="roundRect">
            <a:avLst>
              <a:gd name="adj" fmla="val 42264"/>
            </a:avLst>
          </a:prstGeom>
          <a:solidFill>
            <a:srgbClr val="FFFFCC"/>
          </a:solidFill>
          <a:ln w="1908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3" name="Text Box 15"/>
          <p:cNvSpPr/>
          <p:nvPr/>
        </p:nvSpPr>
        <p:spPr>
          <a:xfrm>
            <a:off x="3336480" y="4433760"/>
            <a:ext cx="713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023" dur="indefinite" restart="never" nodeType="tmRoot">
          <p:childTnLst>
            <p:seq>
              <p:cTn id="1024" dur="indefinite" nodeType="mainSeq">
                <p:childTnLst>
                  <p:par>
                    <p:cTn id="1025" fill="hold">
                      <p:stCondLst>
                        <p:cond delay="indefinite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29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4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5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6" fill="hold">
                      <p:stCondLst>
                        <p:cond delay="indefinite"/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0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1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2" fill="hold">
                      <p:stCondLst>
                        <p:cond delay="indefinite"/>
                      </p:stCondLst>
                      <p:childTnLst>
                        <p:par>
                          <p:cTn id="1043" fill="hold">
                            <p:stCondLst>
                              <p:cond delay="0"/>
                            </p:stCondLst>
                            <p:childTnLst>
                              <p:par>
                                <p:cTn id="10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46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fill="hold">
                      <p:stCondLst>
                        <p:cond delay="indefinite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1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3" fill="hold">
                      <p:stCondLst>
                        <p:cond delay="indefinite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7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8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9" fill="hold">
                      <p:stCondLst>
                        <p:cond delay="indefinite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9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0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1" fill="hold">
                      <p:stCondLst>
                        <p:cond delay="indefinite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5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6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Box 15"/>
          <p:cNvSpPr/>
          <p:nvPr/>
        </p:nvSpPr>
        <p:spPr>
          <a:xfrm>
            <a:off x="3459960" y="1730520"/>
            <a:ext cx="21729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Process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5" name="TextBox 16"/>
          <p:cNvSpPr/>
          <p:nvPr/>
        </p:nvSpPr>
        <p:spPr>
          <a:xfrm>
            <a:off x="1027800" y="2857680"/>
            <a:ext cx="6807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 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Identify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Hyp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Adj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6" name="TextBox 17"/>
          <p:cNvSpPr/>
          <p:nvPr/>
        </p:nvSpPr>
        <p:spPr>
          <a:xfrm>
            <a:off x="1000080" y="3857760"/>
            <a:ext cx="74296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743040" indent="-74304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ratio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Tan x</a:t>
            </a:r>
            <a:r>
              <a:rPr lang="en-GB" sz="36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Opp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7" name="Straight Connector 19"/>
          <p:cNvSpPr/>
          <p:nvPr/>
        </p:nvSpPr>
        <p:spPr>
          <a:xfrm>
            <a:off x="7429680" y="4500720"/>
            <a:ext cx="857160" cy="1440"/>
          </a:xfrm>
          <a:prstGeom prst="line">
            <a:avLst/>
          </a:prstGeom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8" name="Rectangle 20"/>
          <p:cNvSpPr/>
          <p:nvPr/>
        </p:nvSpPr>
        <p:spPr>
          <a:xfrm>
            <a:off x="7313040" y="4500720"/>
            <a:ext cx="968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Adj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89" name="TextBox 21"/>
          <p:cNvSpPr/>
          <p:nvPr/>
        </p:nvSpPr>
        <p:spPr>
          <a:xfrm>
            <a:off x="1108080" y="5715000"/>
            <a:ext cx="3789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3.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Calculate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r>
              <a:rPr lang="en-GB" sz="3600" b="0" u="none" strike="noStrike" baseline="30000">
                <a:solidFill>
                  <a:srgbClr val="FFFF00"/>
                </a:solidFill>
                <a:effectLst/>
                <a:uFillTx/>
                <a:latin typeface="Comic Sans MS"/>
              </a:rPr>
              <a:t>o 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0" name="AutoShape 8"/>
          <p:cNvSpPr/>
          <p:nvPr/>
        </p:nvSpPr>
        <p:spPr>
          <a:xfrm>
            <a:off x="4786200" y="5786280"/>
            <a:ext cx="1067040" cy="53352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2</a:t>
            </a:r>
            <a:r>
              <a:rPr lang="en-GB" sz="2400" b="1" u="none" strike="noStrike" baseline="30000">
                <a:solidFill>
                  <a:srgbClr val="000000"/>
                </a:solidFill>
                <a:effectLst/>
                <a:uFillTx/>
                <a:latin typeface="Tahoma"/>
              </a:rPr>
              <a:t>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591" name="Group 9"/>
          <p:cNvGrpSpPr/>
          <p:nvPr/>
        </p:nvGrpSpPr>
        <p:grpSpPr>
          <a:xfrm>
            <a:off x="6157800" y="5405400"/>
            <a:ext cx="1079280" cy="945720"/>
            <a:chOff x="6157800" y="5405400"/>
            <a:chExt cx="1079280" cy="945720"/>
          </a:xfrm>
        </p:grpSpPr>
        <p:sp>
          <p:nvSpPr>
            <p:cNvPr id="592" name="AutoShape 10"/>
            <p:cNvSpPr/>
            <p:nvPr/>
          </p:nvSpPr>
          <p:spPr>
            <a:xfrm>
              <a:off x="6157800" y="5817960"/>
              <a:ext cx="1066680" cy="533160"/>
            </a:xfrm>
            <a:prstGeom prst="roundRect">
              <a:avLst>
                <a:gd name="adj" fmla="val 42264"/>
              </a:avLst>
            </a:prstGeom>
            <a:solidFill>
              <a:srgbClr val="FFFFCC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u="none" strike="noStrike">
                  <a:solidFill>
                    <a:srgbClr val="000000"/>
                  </a:solidFill>
                  <a:effectLst/>
                  <a:uFillTx/>
                  <a:latin typeface="Tahoma"/>
                </a:rPr>
                <a:t>Tan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593" name="Text Box 11"/>
            <p:cNvSpPr/>
            <p:nvPr/>
          </p:nvSpPr>
          <p:spPr>
            <a:xfrm>
              <a:off x="6238800" y="5405400"/>
              <a:ext cx="998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</a:rPr>
                <a:t>Tan 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Arial Unicode MS"/>
                </a:rPr>
                <a:t>⁻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Times New Roman"/>
                </a:rPr>
                <a:t>¹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</p:spTree>
  </p:cSld>
  <p:timing>
    <p:tnLst>
      <p:par>
        <p:cTn id="1077" dur="indefinite" restart="never" nodeType="tmRoot">
          <p:childTnLst>
            <p:seq>
              <p:cTn id="1078" dur="indefinite" nodeType="mainSeq">
                <p:childTnLst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83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84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5" dur="8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500"/>
                            </p:stCondLst>
                            <p:childTnLst>
                              <p:par>
                                <p:cTn id="1092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4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6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0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4" fill="hold">
                      <p:stCondLst>
                        <p:cond delay="indefinite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8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9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0" fill="hold">
                      <p:stCondLst>
                        <p:cond delay="indefinite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4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5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03CE13F-8479-4415-A7AA-4620879D1777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58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59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61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" name="Rectangle 6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3" name="Rectangle 7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4" name="Text Box 8"/>
          <p:cNvSpPr/>
          <p:nvPr/>
        </p:nvSpPr>
        <p:spPr>
          <a:xfrm>
            <a:off x="5057640" y="4205160"/>
            <a:ext cx="4086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Work out Tan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5" name="Line 9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6" name="Rectangle 10"/>
          <p:cNvSpPr/>
          <p:nvPr/>
        </p:nvSpPr>
        <p:spPr>
          <a:xfrm>
            <a:off x="977760" y="3005280"/>
            <a:ext cx="3886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To identify the hypotenuse, opposite and adjacent sides in a right angled triangle.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7" name="Rectangle 17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Angles &amp; Triangles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8" name="Text Box 21"/>
          <p:cNvSpPr/>
          <p:nvPr/>
        </p:nvSpPr>
        <p:spPr>
          <a:xfrm>
            <a:off x="5057640" y="3005280"/>
            <a:ext cx="40863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Understand the terms hypotenuse, opposite and adjacent in right angled triangle.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69" name="TextBox 1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Picture 3" descr="scottishflag"/>
          <p:cNvPicPr/>
          <p:nvPr/>
        </p:nvPicPr>
        <p:blipFill>
          <a:blip r:embed="rId1"/>
          <a:stretch/>
        </p:blipFill>
        <p:spPr>
          <a:xfrm>
            <a:off x="8158320" y="3311640"/>
            <a:ext cx="939600" cy="69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5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4191BD-B8FF-424D-A7E1-5969DFDB0B3C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6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Compiled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7" name="Rectangle 3"/>
          <p:cNvSpPr/>
          <p:nvPr/>
        </p:nvSpPr>
        <p:spPr>
          <a:xfrm>
            <a:off x="2133720" y="-1604880"/>
            <a:ext cx="8125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598" name="Rectangle 9"/>
          <p:cNvSpPr/>
          <p:nvPr/>
        </p:nvSpPr>
        <p:spPr>
          <a:xfrm>
            <a:off x="990720" y="2112840"/>
            <a:ext cx="7891200" cy="825480"/>
          </a:xfrm>
          <a:prstGeom prst="rect">
            <a:avLst/>
          </a:prstGeom>
          <a:solidFill>
            <a:srgbClr val="7F7F7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Use the tan ratio to calculate the angle that the support wire makes with the ground.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599" name="Group 24"/>
          <p:cNvGrpSpPr/>
          <p:nvPr/>
        </p:nvGrpSpPr>
        <p:grpSpPr>
          <a:xfrm>
            <a:off x="6588000" y="4025880"/>
            <a:ext cx="2688840" cy="2300400"/>
            <a:chOff x="6588000" y="4025880"/>
            <a:chExt cx="2688840" cy="2300400"/>
          </a:xfrm>
        </p:grpSpPr>
        <p:sp>
          <p:nvSpPr>
            <p:cNvPr id="600" name="Line 20"/>
            <p:cNvSpPr/>
            <p:nvPr/>
          </p:nvSpPr>
          <p:spPr>
            <a:xfrm flipV="1">
              <a:off x="6588000" y="4025880"/>
              <a:ext cx="1639080" cy="230040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601" name="Text Box 5"/>
            <p:cNvSpPr/>
            <p:nvPr/>
          </p:nvSpPr>
          <p:spPr>
            <a:xfrm>
              <a:off x="6770160" y="5880240"/>
              <a:ext cx="898920" cy="390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x</a:t>
              </a:r>
              <a:r>
                <a:rPr lang="en-GB" sz="2400" b="0" u="none" strike="noStrike" baseline="3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602" name="Text Box 6"/>
            <p:cNvSpPr/>
            <p:nvPr/>
          </p:nvSpPr>
          <p:spPr>
            <a:xfrm>
              <a:off x="8372520" y="5097600"/>
              <a:ext cx="90432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11m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pic>
        <p:nvPicPr>
          <p:cNvPr id="603" name="Picture 2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04" name="Object 2"/>
          <p:cNvGraphicFramePr/>
          <p:nvPr/>
        </p:nvGraphicFramePr>
        <p:xfrm>
          <a:off x="1674720" y="3286080"/>
          <a:ext cx="2397240" cy="824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05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674720" y="3286080"/>
                    <a:ext cx="2397240" cy="824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06" name="Object 3"/>
          <p:cNvGraphicFramePr/>
          <p:nvPr/>
        </p:nvGraphicFramePr>
        <p:xfrm>
          <a:off x="1674720" y="4511520"/>
          <a:ext cx="1833480" cy="8096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07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674720" y="4511520"/>
                    <a:ext cx="1833480" cy="809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08" name="Object 4"/>
          <p:cNvGraphicFramePr/>
          <p:nvPr/>
        </p:nvGraphicFramePr>
        <p:xfrm>
          <a:off x="1674720" y="5603760"/>
          <a:ext cx="1219320" cy="424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09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674720" y="5603760"/>
                    <a:ext cx="1219320" cy="42408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610" name="Text Box 6"/>
          <p:cNvSpPr/>
          <p:nvPr/>
        </p:nvSpPr>
        <p:spPr>
          <a:xfrm>
            <a:off x="7174080" y="6400800"/>
            <a:ext cx="92844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4 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1" name="Straight Connector 17"/>
          <p:cNvSpPr/>
          <p:nvPr/>
        </p:nvSpPr>
        <p:spPr>
          <a:xfrm flipV="1">
            <a:off x="8229600" y="3956040"/>
            <a:ext cx="1440" cy="2357280"/>
          </a:xfrm>
          <a:prstGeom prst="line">
            <a:avLst/>
          </a:prstGeom>
          <a:ln w="763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2" name="Straight Connector 21"/>
          <p:cNvSpPr/>
          <p:nvPr/>
        </p:nvSpPr>
        <p:spPr>
          <a:xfrm>
            <a:off x="6248520" y="6334920"/>
            <a:ext cx="2357280" cy="1800"/>
          </a:xfrm>
          <a:prstGeom prst="line">
            <a:avLst/>
          </a:prstGeom>
          <a:ln w="7632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13" name="Text Box 1038"/>
          <p:cNvSpPr/>
          <p:nvPr/>
        </p:nvSpPr>
        <p:spPr>
          <a:xfrm>
            <a:off x="4365720" y="3436920"/>
            <a:ext cx="368604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14" name="Picture 18" descr="TICK.jpg"/>
          <p:cNvPicPr/>
          <p:nvPr/>
        </p:nvPicPr>
        <p:blipFill>
          <a:blip r:embed="rId9"/>
          <a:stretch/>
        </p:blipFill>
        <p:spPr>
          <a:xfrm>
            <a:off x="6937200" y="391320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5" name="Picture 22" descr="TICK.jpg"/>
          <p:cNvPicPr/>
          <p:nvPr/>
        </p:nvPicPr>
        <p:blipFill>
          <a:blip r:embed="rId10"/>
          <a:stretch/>
        </p:blipFill>
        <p:spPr>
          <a:xfrm>
            <a:off x="7265880" y="391320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6" name="Picture 25" descr="question mark.jpg"/>
          <p:cNvPicPr/>
          <p:nvPr/>
        </p:nvPicPr>
        <p:blipFill>
          <a:blip r:embed="rId11"/>
          <a:stretch/>
        </p:blipFill>
        <p:spPr>
          <a:xfrm>
            <a:off x="6608880" y="3084480"/>
            <a:ext cx="573120" cy="5367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116" dur="indefinite" restart="never" nodeType="tmRoot">
          <p:childTnLst>
            <p:seq>
              <p:cTn id="1117" dur="indefinite" nodeType="mainSeq">
                <p:childTnLst>
                  <p:par>
                    <p:cTn id="1118" fill="hold">
                      <p:stCondLst>
                        <p:cond delay="indefinite"/>
                      </p:stCondLst>
                      <p:childTnLst>
                        <p:par>
                          <p:cTn id="1119" fill="hold">
                            <p:stCondLst>
                              <p:cond delay="0"/>
                            </p:stCondLst>
                            <p:childTnLst>
                              <p:par>
                                <p:cTn id="112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2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3" fill="hold">
                      <p:stCondLst>
                        <p:cond delay="indefinite"/>
                      </p:stCondLst>
                      <p:childTnLst>
                        <p:par>
                          <p:cTn id="1124" fill="hold">
                            <p:stCondLst>
                              <p:cond delay="0"/>
                            </p:stCondLst>
                            <p:childTnLst>
                              <p:par>
                                <p:cTn id="112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2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fill="hold">
                      <p:stCondLst>
                        <p:cond delay="indefinite"/>
                      </p:stCondLst>
                      <p:childTnLst>
                        <p:par>
                          <p:cTn id="1131" fill="hold">
                            <p:stCondLst>
                              <p:cond delay="0"/>
                            </p:stCondLst>
                            <p:childTnLst>
                              <p:par>
                                <p:cTn id="113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34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5" fill="hold">
                      <p:stCondLst>
                        <p:cond delay="indefinite"/>
                      </p:stCondLst>
                      <p:childTnLst>
                        <p:par>
                          <p:cTn id="1136" fill="hold">
                            <p:stCondLst>
                              <p:cond delay="0"/>
                            </p:stCondLst>
                            <p:childTnLst>
                              <p:par>
                                <p:cTn id="113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39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0" fill="hold">
                      <p:stCondLst>
                        <p:cond delay="indefinite"/>
                      </p:stCondLst>
                      <p:childTnLst>
                        <p:par>
                          <p:cTn id="1141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44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5" fill="hold">
                      <p:stCondLst>
                        <p:cond delay="indefinite"/>
                      </p:stCondLst>
                      <p:childTnLst>
                        <p:par>
                          <p:cTn id="1146" fill="hold">
                            <p:stCondLst>
                              <p:cond delay="0"/>
                            </p:stCondLst>
                            <p:childTnLst>
                              <p:par>
                                <p:cTn id="11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4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54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 Box 2"/>
          <p:cNvSpPr/>
          <p:nvPr/>
        </p:nvSpPr>
        <p:spPr>
          <a:xfrm>
            <a:off x="2525760" y="2228760"/>
            <a:ext cx="5718240" cy="314136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try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Exercise 3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Ch16 Page 202 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18" name="Picture 3" descr="ag00463_"/>
          <p:cNvPicPr/>
          <p:nvPr/>
        </p:nvPicPr>
        <p:blipFill>
          <a:blip r:embed="rId1"/>
          <a:stretch/>
        </p:blipFill>
        <p:spPr>
          <a:xfrm>
            <a:off x="639720" y="305928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620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FA74C1-2562-4CE0-BEF0-BF2C3EF7D17C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1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22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3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624" name="Object 5"/>
          <p:cNvGraphicFramePr/>
          <p:nvPr/>
        </p:nvGraphicFramePr>
        <p:xfrm>
          <a:off x="1216080" y="2260440"/>
          <a:ext cx="7000920" cy="3143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25" name="Object 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6080" y="2260440"/>
                    <a:ext cx="7000920" cy="314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626" name="Picture 6" descr="Office Objects 0572"/>
          <p:cNvPicPr/>
          <p:nvPr/>
        </p:nvPicPr>
        <p:blipFill>
          <a:blip r:embed="rId4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7" name="TextBox 11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91335B-8652-4B2C-9672-139D8AB77C40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29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30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1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632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3" name="Rectangle 6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4" name="Rectangle 7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5" name="Text Box 8"/>
          <p:cNvSpPr/>
          <p:nvPr/>
        </p:nvSpPr>
        <p:spPr>
          <a:xfrm>
            <a:off x="4929120" y="4205160"/>
            <a:ext cx="4214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sine ratio to find an angle.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6" name="Line 9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7" name="Rectangle 10"/>
          <p:cNvSpPr/>
          <p:nvPr/>
        </p:nvSpPr>
        <p:spPr>
          <a:xfrm>
            <a:off x="977760" y="30052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Definite the sine ratio and show how to find an angle using this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8" name="Rectangle 17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Angles &amp; Triangles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39" name="Text Box 21"/>
          <p:cNvSpPr/>
          <p:nvPr/>
        </p:nvSpPr>
        <p:spPr>
          <a:xfrm>
            <a:off x="4857840" y="3005280"/>
            <a:ext cx="4286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sine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0" name="TextBox 1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155" dur="indefinite" restart="never" nodeType="tmRoot">
          <p:childTnLst>
            <p:seq>
              <p:cTn id="1156" dur="indefinite" nodeType="mainSeq">
                <p:childTnLst>
                  <p:par>
                    <p:cTn id="1157" fill="hold">
                      <p:stCondLst>
                        <p:cond delay="indefinite"/>
                      </p:stCondLst>
                      <p:childTnLst>
                        <p:par>
                          <p:cTn id="1158" fill="hold">
                            <p:stCondLst>
                              <p:cond delay="0"/>
                            </p:stCondLst>
                            <p:childTnLst>
                              <p:par>
                                <p:cTn id="115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61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2" fill="hold">
                      <p:stCondLst>
                        <p:cond delay="indefinite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66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7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2266560" y="1339560"/>
            <a:ext cx="4537080" cy="576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Sine Ratio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642" name="AutoShape 3"/>
          <p:cNvSpPr/>
          <p:nvPr/>
        </p:nvSpPr>
        <p:spPr>
          <a:xfrm>
            <a:off x="2819520" y="3276720"/>
            <a:ext cx="4038480" cy="26668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3" name="Text Box 4"/>
          <p:cNvSpPr/>
          <p:nvPr/>
        </p:nvSpPr>
        <p:spPr>
          <a:xfrm>
            <a:off x="5830200" y="5486400"/>
            <a:ext cx="61128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4" name="Rectangle 5"/>
          <p:cNvSpPr/>
          <p:nvPr/>
        </p:nvSpPr>
        <p:spPr>
          <a:xfrm>
            <a:off x="2819520" y="5562720"/>
            <a:ext cx="380880" cy="380880"/>
          </a:xfrm>
          <a:prstGeom prst="rect">
            <a:avLst/>
          </a:prstGeom>
          <a:noFill/>
          <a:ln cap="sq"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5" name="AutoShape 6"/>
          <p:cNvSpPr/>
          <p:nvPr/>
        </p:nvSpPr>
        <p:spPr>
          <a:xfrm rot="1261800">
            <a:off x="2905200" y="4822560"/>
            <a:ext cx="2666880" cy="457200"/>
          </a:xfrm>
          <a:prstGeom prst="leftArrow">
            <a:avLst>
              <a:gd name="adj1" fmla="val 26963"/>
              <a:gd name="adj2" fmla="val 121144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6" name="Text Box 7"/>
          <p:cNvSpPr/>
          <p:nvPr/>
        </p:nvSpPr>
        <p:spPr>
          <a:xfrm>
            <a:off x="4937040" y="2476440"/>
            <a:ext cx="22100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7" name="Line 8"/>
          <p:cNvSpPr/>
          <p:nvPr/>
        </p:nvSpPr>
        <p:spPr>
          <a:xfrm>
            <a:off x="7375680" y="2781360"/>
            <a:ext cx="129528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8" name="Text Box 10"/>
          <p:cNvSpPr/>
          <p:nvPr/>
        </p:nvSpPr>
        <p:spPr>
          <a:xfrm>
            <a:off x="2286000" y="3741840"/>
            <a:ext cx="611640" cy="15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Opposite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49" name="Text Box 11"/>
          <p:cNvSpPr/>
          <p:nvPr/>
        </p:nvSpPr>
        <p:spPr>
          <a:xfrm>
            <a:off x="7375680" y="2095560"/>
            <a:ext cx="1143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0" name="Text Box 14"/>
          <p:cNvSpPr/>
          <p:nvPr/>
        </p:nvSpPr>
        <p:spPr>
          <a:xfrm>
            <a:off x="7451640" y="2781360"/>
            <a:ext cx="12956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1" name="Text Box 15"/>
          <p:cNvSpPr/>
          <p:nvPr/>
        </p:nvSpPr>
        <p:spPr>
          <a:xfrm rot="2163600">
            <a:off x="3580560" y="3885840"/>
            <a:ext cx="2590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hypotenuse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2" name="Line 16"/>
          <p:cNvSpPr/>
          <p:nvPr/>
        </p:nvSpPr>
        <p:spPr>
          <a:xfrm flipV="1">
            <a:off x="3200400" y="5257440"/>
            <a:ext cx="380880" cy="304920"/>
          </a:xfrm>
          <a:prstGeom prst="line">
            <a:avLst/>
          </a:prstGeom>
          <a:ln w="76320">
            <a:solidFill>
              <a:srgbClr val="0000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3" name="TextBox 14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172" dur="indefinite" restart="never" nodeType="tmRoot">
          <p:childTnLst>
            <p:seq>
              <p:cTn id="1173" dur="indefinite" nodeType="mainSeq">
                <p:childTnLst>
                  <p:par>
                    <p:cTn id="1174" fill="hold">
                      <p:stCondLst>
                        <p:cond delay="indefinite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7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83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88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9" fill="hold">
                      <p:stCondLst>
                        <p:cond delay="indefinite"/>
                      </p:stCondLst>
                      <p:childTnLst>
                        <p:par>
                          <p:cTn id="1190" fill="hold">
                            <p:stCondLst>
                              <p:cond delay="0"/>
                            </p:stCondLst>
                            <p:childTnLst>
                              <p:par>
                                <p:cTn id="1191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3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4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5" fill="hold">
                      <p:stCondLst>
                        <p:cond delay="indefinite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99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0" fill="hold">
                      <p:stCondLst>
                        <p:cond delay="indefinite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4" dur="8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05" dur="8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6" dur="8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set>
                                <p:cBhvr>
                                  <p:cTn id="12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45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1208" fill="hold">
                      <p:stCondLst>
                        <p:cond delay="indefinite"/>
                      </p:stCondLst>
                      <p:childTnLst>
                        <p:par>
                          <p:cTn id="1209" fill="hold">
                            <p:stCondLst>
                              <p:cond delay="0"/>
                            </p:stCondLst>
                            <p:childTnLst>
                              <p:par>
                                <p:cTn id="12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12" dur="8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3" dur="8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8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5" fill="hold">
                      <p:stCondLst>
                        <p:cond delay="indefinite"/>
                      </p:stCondLst>
                      <p:childTnLst>
                        <p:par>
                          <p:cTn id="1216" fill="hold">
                            <p:stCondLst>
                              <p:cond delay="0"/>
                            </p:stCondLst>
                            <p:childTnLst>
                              <p:par>
                                <p:cTn id="1217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9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0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1" fill="hold">
                      <p:stCondLst>
                        <p:cond delay="indefinite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25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6" fill="hold">
                      <p:stCondLst>
                        <p:cond delay="indefinite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0" dur="8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1" dur="8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2" dur="8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3" fill="hold">
                      <p:stCondLst>
                        <p:cond delay="indefinite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7" dur="8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8" dur="8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9" dur="8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Footer Placeholder 3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5" name="Rectangle 26"/>
          <p:cNvSpPr/>
          <p:nvPr/>
        </p:nvSpPr>
        <p:spPr>
          <a:xfrm>
            <a:off x="3683160" y="5316480"/>
            <a:ext cx="158400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6" name="Rectangle 27"/>
          <p:cNvSpPr/>
          <p:nvPr/>
        </p:nvSpPr>
        <p:spPr>
          <a:xfrm>
            <a:off x="6172200" y="5316480"/>
            <a:ext cx="15843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820440" y="603360"/>
            <a:ext cx="6931080" cy="95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Using a calculator to find sin ratio What Goes In The Box ?</a:t>
            </a:r>
            <a:endParaRPr lang="en-US" sz="3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658" name="Text Box 3"/>
          <p:cNvSpPr/>
          <p:nvPr/>
        </p:nvSpPr>
        <p:spPr>
          <a:xfrm>
            <a:off x="1042920" y="1989000"/>
            <a:ext cx="81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 the sin ratio to 3 decimal places.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59" name="Text Box 4"/>
          <p:cNvSpPr/>
          <p:nvPr/>
        </p:nvSpPr>
        <p:spPr>
          <a:xfrm>
            <a:off x="968400" y="2822400"/>
            <a:ext cx="20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30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0" name="Text Box 5"/>
          <p:cNvSpPr/>
          <p:nvPr/>
        </p:nvSpPr>
        <p:spPr>
          <a:xfrm>
            <a:off x="3552840" y="2746440"/>
            <a:ext cx="184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1" name="Text Box 6"/>
          <p:cNvSpPr/>
          <p:nvPr/>
        </p:nvSpPr>
        <p:spPr>
          <a:xfrm>
            <a:off x="5997600" y="2746440"/>
            <a:ext cx="193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45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2" name="Text Box 7"/>
          <p:cNvSpPr/>
          <p:nvPr/>
        </p:nvSpPr>
        <p:spPr>
          <a:xfrm>
            <a:off x="1023840" y="4689360"/>
            <a:ext cx="189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60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3" name="Text Box 9"/>
          <p:cNvSpPr/>
          <p:nvPr/>
        </p:nvSpPr>
        <p:spPr>
          <a:xfrm>
            <a:off x="3624120" y="4689360"/>
            <a:ext cx="170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20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4" name="Text Box 10"/>
          <p:cNvSpPr/>
          <p:nvPr/>
        </p:nvSpPr>
        <p:spPr>
          <a:xfrm>
            <a:off x="6141960" y="4689360"/>
            <a:ext cx="1644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90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5" name="Rectangle 11"/>
          <p:cNvSpPr/>
          <p:nvPr/>
        </p:nvSpPr>
        <p:spPr>
          <a:xfrm>
            <a:off x="113364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6" name="Rectangle 12"/>
          <p:cNvSpPr/>
          <p:nvPr/>
        </p:nvSpPr>
        <p:spPr>
          <a:xfrm>
            <a:off x="363708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7" name="Rectangle 13"/>
          <p:cNvSpPr/>
          <p:nvPr/>
        </p:nvSpPr>
        <p:spPr>
          <a:xfrm>
            <a:off x="6126120" y="3429000"/>
            <a:ext cx="167652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8" name="Rectangle 14"/>
          <p:cNvSpPr/>
          <p:nvPr/>
        </p:nvSpPr>
        <p:spPr>
          <a:xfrm>
            <a:off x="1133640" y="5353200"/>
            <a:ext cx="1676160" cy="50472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69" name="Rectangle 15"/>
          <p:cNvSpPr/>
          <p:nvPr/>
        </p:nvSpPr>
        <p:spPr>
          <a:xfrm>
            <a:off x="3637080" y="5140440"/>
            <a:ext cx="167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0" name="Rectangle 16"/>
          <p:cNvSpPr/>
          <p:nvPr/>
        </p:nvSpPr>
        <p:spPr>
          <a:xfrm>
            <a:off x="6140520" y="5337000"/>
            <a:ext cx="1676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1" name="Text Box 17"/>
          <p:cNvSpPr/>
          <p:nvPr/>
        </p:nvSpPr>
        <p:spPr>
          <a:xfrm>
            <a:off x="1092240" y="3459240"/>
            <a:ext cx="174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0.500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2" name="Text Box 20"/>
          <p:cNvSpPr/>
          <p:nvPr/>
        </p:nvSpPr>
        <p:spPr>
          <a:xfrm>
            <a:off x="3575160" y="3459240"/>
            <a:ext cx="173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0.000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3" name="Text Box 21"/>
          <p:cNvSpPr/>
          <p:nvPr/>
        </p:nvSpPr>
        <p:spPr>
          <a:xfrm>
            <a:off x="6086520" y="3467160"/>
            <a:ext cx="173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0.707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4" name="Text Box 22"/>
          <p:cNvSpPr/>
          <p:nvPr/>
        </p:nvSpPr>
        <p:spPr>
          <a:xfrm>
            <a:off x="103680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0.866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5" name="Text Box 24"/>
          <p:cNvSpPr/>
          <p:nvPr/>
        </p:nvSpPr>
        <p:spPr>
          <a:xfrm>
            <a:off x="3562200" y="5376960"/>
            <a:ext cx="1787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0.342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6" name="Text Box 25"/>
          <p:cNvSpPr/>
          <p:nvPr/>
        </p:nvSpPr>
        <p:spPr>
          <a:xfrm>
            <a:off x="607392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1.000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7" name="TextBox 2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0" dur="indefinite" restart="never" nodeType="tmRoot">
          <p:childTnLst>
            <p:seq>
              <p:cTn id="1241" dur="indefinite" nodeType="mainSeq">
                <p:childTnLst>
                  <p:par>
                    <p:cTn id="1242" fill="hold">
                      <p:stCondLst>
                        <p:cond delay="indefinite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6" fill="hold">
                      <p:stCondLst>
                        <p:cond delay="indefinite"/>
                      </p:stCondLst>
                      <p:childTnLst>
                        <p:par>
                          <p:cTn id="1247" fill="hold">
                            <p:stCondLst>
                              <p:cond delay="0"/>
                            </p:stCondLst>
                            <p:childTnLst>
                              <p:par>
                                <p:cTn id="12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0" fill="hold">
                      <p:stCondLst>
                        <p:cond delay="indefinite"/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4" fill="hold">
                      <p:stCondLst>
                        <p:cond delay="indefinite"/>
                      </p:stCondLst>
                      <p:childTnLst>
                        <p:par>
                          <p:cTn id="1255" fill="hold">
                            <p:stCondLst>
                              <p:cond delay="0"/>
                            </p:stCondLst>
                            <p:childTnLst>
                              <p:par>
                                <p:cTn id="12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8" fill="hold">
                      <p:stCondLst>
                        <p:cond delay="indefinite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Box 30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3203640" y="404640"/>
            <a:ext cx="2651040" cy="549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680" name="AutoShape 3"/>
          <p:cNvSpPr/>
          <p:nvPr/>
        </p:nvSpPr>
        <p:spPr>
          <a:xfrm>
            <a:off x="4925880" y="1530360"/>
            <a:ext cx="4038840" cy="19810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1" name="Text Box 4"/>
          <p:cNvSpPr/>
          <p:nvPr/>
        </p:nvSpPr>
        <p:spPr>
          <a:xfrm>
            <a:off x="7668360" y="3054240"/>
            <a:ext cx="7639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34°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2" name="Rectangle 5"/>
          <p:cNvSpPr/>
          <p:nvPr/>
        </p:nvSpPr>
        <p:spPr>
          <a:xfrm>
            <a:off x="4925880" y="3130560"/>
            <a:ext cx="381240" cy="380880"/>
          </a:xfrm>
          <a:prstGeom prst="rect">
            <a:avLst/>
          </a:prstGeom>
          <a:noFill/>
          <a:ln cap="sq"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3" name="AutoShape 6"/>
          <p:cNvSpPr/>
          <p:nvPr/>
        </p:nvSpPr>
        <p:spPr>
          <a:xfrm rot="925200">
            <a:off x="5154120" y="2597040"/>
            <a:ext cx="2667240" cy="457200"/>
          </a:xfrm>
          <a:prstGeom prst="leftArrow">
            <a:avLst>
              <a:gd name="adj1" fmla="val 26963"/>
              <a:gd name="adj2" fmla="val 121160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4" name="Text Box 7"/>
          <p:cNvSpPr/>
          <p:nvPr/>
        </p:nvSpPr>
        <p:spPr>
          <a:xfrm>
            <a:off x="900000" y="2870280"/>
            <a:ext cx="1676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5" name="Line 8"/>
          <p:cNvSpPr/>
          <p:nvPr/>
        </p:nvSpPr>
        <p:spPr>
          <a:xfrm>
            <a:off x="2652840" y="3174840"/>
            <a:ext cx="76176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6" name="Text Box 9"/>
          <p:cNvSpPr/>
          <p:nvPr/>
        </p:nvSpPr>
        <p:spPr>
          <a:xfrm rot="16200000">
            <a:off x="4045320" y="2180520"/>
            <a:ext cx="61164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7" name="Text Box 10"/>
          <p:cNvSpPr/>
          <p:nvPr/>
        </p:nvSpPr>
        <p:spPr>
          <a:xfrm>
            <a:off x="2500200" y="256536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8" name="Text Box 11"/>
          <p:cNvSpPr/>
          <p:nvPr/>
        </p:nvSpPr>
        <p:spPr>
          <a:xfrm>
            <a:off x="2576520" y="3174840"/>
            <a:ext cx="990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89" name="Text Box 12"/>
          <p:cNvSpPr/>
          <p:nvPr/>
        </p:nvSpPr>
        <p:spPr>
          <a:xfrm rot="4800">
            <a:off x="7135560" y="1758600"/>
            <a:ext cx="990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Hyp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0" name="Line 13"/>
          <p:cNvSpPr/>
          <p:nvPr/>
        </p:nvSpPr>
        <p:spPr>
          <a:xfrm flipV="1">
            <a:off x="5307120" y="2838600"/>
            <a:ext cx="380880" cy="304560"/>
          </a:xfrm>
          <a:prstGeom prst="line">
            <a:avLst/>
          </a:prstGeom>
          <a:ln w="76320">
            <a:solidFill>
              <a:srgbClr val="0000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1" name="Text Box 15"/>
          <p:cNvSpPr/>
          <p:nvPr/>
        </p:nvSpPr>
        <p:spPr>
          <a:xfrm>
            <a:off x="4358520" y="1989720"/>
            <a:ext cx="39024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h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2" name="Text Box 16"/>
          <p:cNvSpPr/>
          <p:nvPr/>
        </p:nvSpPr>
        <p:spPr>
          <a:xfrm>
            <a:off x="6221520" y="1835280"/>
            <a:ext cx="106668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11cm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3" name="Text Box 18"/>
          <p:cNvSpPr/>
          <p:nvPr/>
        </p:nvSpPr>
        <p:spPr>
          <a:xfrm>
            <a:off x="1371600" y="4038480"/>
            <a:ext cx="198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34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4" name="Line 19"/>
          <p:cNvSpPr/>
          <p:nvPr/>
        </p:nvSpPr>
        <p:spPr>
          <a:xfrm>
            <a:off x="3429000" y="434340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5" name="Text Box 20"/>
          <p:cNvSpPr/>
          <p:nvPr/>
        </p:nvSpPr>
        <p:spPr>
          <a:xfrm>
            <a:off x="3581280" y="3809880"/>
            <a:ext cx="486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6" name="Text Box 21"/>
          <p:cNvSpPr/>
          <p:nvPr/>
        </p:nvSpPr>
        <p:spPr>
          <a:xfrm>
            <a:off x="3505320" y="4343400"/>
            <a:ext cx="685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11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7" name="Text Box 22"/>
          <p:cNvSpPr/>
          <p:nvPr/>
        </p:nvSpPr>
        <p:spPr>
          <a:xfrm>
            <a:off x="3400560" y="5084640"/>
            <a:ext cx="955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h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8" name="Text Box 23"/>
          <p:cNvSpPr/>
          <p:nvPr/>
        </p:nvSpPr>
        <p:spPr>
          <a:xfrm>
            <a:off x="961920" y="5160960"/>
            <a:ext cx="2514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11 x Sin 34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699" name="Text Box 24"/>
          <p:cNvSpPr/>
          <p:nvPr/>
        </p:nvSpPr>
        <p:spPr>
          <a:xfrm>
            <a:off x="2411280" y="5943600"/>
            <a:ext cx="941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00" name="Text Box 25"/>
          <p:cNvSpPr/>
          <p:nvPr/>
        </p:nvSpPr>
        <p:spPr>
          <a:xfrm>
            <a:off x="3352680" y="5943600"/>
            <a:ext cx="2590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11 x Sin 34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01" name="Text Box 26"/>
          <p:cNvSpPr/>
          <p:nvPr/>
        </p:nvSpPr>
        <p:spPr>
          <a:xfrm>
            <a:off x="5867280" y="5943600"/>
            <a:ext cx="3276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  6.2cm (1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02" name="Cloud 25"/>
          <p:cNvSpPr/>
          <p:nvPr/>
        </p:nvSpPr>
        <p:spPr>
          <a:xfrm>
            <a:off x="204840" y="299880"/>
            <a:ext cx="2797200" cy="1514520"/>
          </a:xfrm>
          <a:custGeom>
            <a:avLst/>
            <a:gdLst>
              <a:gd name="textAreaLeft" fmla="*/ 385560 w 2797200"/>
              <a:gd name="textAreaRight" fmla="*/ 2212920 w 2797200"/>
              <a:gd name="textAreaTop" fmla="*/ 228600 h 1514520"/>
              <a:gd name="textAreaBottom" fmla="*/ 1215720 h 1514520"/>
              <a:gd name="GluePoint1X" fmla="*/ 2794844 w 43200"/>
              <a:gd name="GluePoint1Y" fmla="*/ 757238 h 43200"/>
              <a:gd name="GluePoint2X" fmla="*/ 1398588 w 43200"/>
              <a:gd name="GluePoint2Y" fmla="*/ 1512862 h 43200"/>
              <a:gd name="GluePoint3X" fmla="*/ 8676 w 43200"/>
              <a:gd name="GluePoint3Y" fmla="*/ 757238 h 43200"/>
              <a:gd name="GluePoint4X" fmla="*/ 1398588 w 43200"/>
              <a:gd name="GluePoint4Y" fmla="*/ 8659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Find the height h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03" name="Text Box 1038"/>
          <p:cNvSpPr/>
          <p:nvPr/>
        </p:nvSpPr>
        <p:spPr>
          <a:xfrm>
            <a:off x="5048280" y="4214880"/>
            <a:ext cx="370044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04" name="Picture 27" descr="TICK.jpg"/>
          <p:cNvPicPr/>
          <p:nvPr/>
        </p:nvPicPr>
        <p:blipFill>
          <a:blip r:embed="rId1"/>
          <a:stretch/>
        </p:blipFill>
        <p:spPr>
          <a:xfrm>
            <a:off x="5735520" y="468792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5" name="Picture 26" descr="TICK.jpg"/>
          <p:cNvPicPr/>
          <p:nvPr/>
        </p:nvPicPr>
        <p:blipFill>
          <a:blip r:embed="rId2"/>
          <a:stretch/>
        </p:blipFill>
        <p:spPr>
          <a:xfrm>
            <a:off x="5065560" y="468792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6" name="Picture 29" descr="question mark.jpg"/>
          <p:cNvPicPr/>
          <p:nvPr/>
        </p:nvPicPr>
        <p:blipFill>
          <a:blip r:embed="rId3"/>
          <a:stretch/>
        </p:blipFill>
        <p:spPr>
          <a:xfrm>
            <a:off x="5340240" y="3797280"/>
            <a:ext cx="573120" cy="5367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266" dur="indefinite" restart="never" nodeType="tmRoot">
          <p:childTnLst>
            <p:seq>
              <p:cTn id="1267" dur="indefinite" nodeType="mainSeq">
                <p:childTnLst>
                  <p:par>
                    <p:cTn id="1268" fill="hold">
                      <p:stCondLst>
                        <p:cond delay="indefinite"/>
                      </p:stCondLst>
                      <p:childTnLst>
                        <p:par>
                          <p:cTn id="1269" fill="hold">
                            <p:stCondLst>
                              <p:cond delay="0"/>
                            </p:stCondLst>
                            <p:childTnLst>
                              <p:par>
                                <p:cTn id="12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3" fill="hold">
                      <p:stCondLst>
                        <p:cond delay="indefinite"/>
                      </p:stCondLst>
                      <p:childTnLst>
                        <p:par>
                          <p:cTn id="1274" fill="hold">
                            <p:stCondLst>
                              <p:cond delay="0"/>
                            </p:stCondLst>
                            <p:childTnLst>
                              <p:par>
                                <p:cTn id="12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7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8" fill="hold">
                      <p:stCondLst>
                        <p:cond delay="indefinite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82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87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128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683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93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4" fill="hold">
                      <p:stCondLst>
                        <p:cond delay="indefinite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8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9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00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05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6" fill="hold">
                      <p:stCondLst>
                        <p:cond delay="indefinite"/>
                      </p:stCondLst>
                      <p:childTnLst>
                        <p:par>
                          <p:cTn id="1307" fill="hold">
                            <p:stCondLst>
                              <p:cond delay="0"/>
                            </p:stCondLst>
                            <p:childTnLst>
                              <p:par>
                                <p:cTn id="130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1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1" fill="hold">
                      <p:stCondLst>
                        <p:cond delay="indefinite"/>
                      </p:stCondLst>
                      <p:childTnLst>
                        <p:par>
                          <p:cTn id="1312" fill="hold">
                            <p:stCondLst>
                              <p:cond delay="0"/>
                            </p:stCondLst>
                            <p:childTnLst>
                              <p:par>
                                <p:cTn id="13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5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6" fill="hold">
                      <p:stCondLst>
                        <p:cond delay="indefinite"/>
                      </p:stCondLst>
                      <p:childTnLst>
                        <p:par>
                          <p:cTn id="1317" fill="hold">
                            <p:stCondLst>
                              <p:cond delay="0"/>
                            </p:stCondLst>
                            <p:childTnLst>
                              <p:par>
                                <p:cTn id="13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0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1" fill="hold">
                      <p:stCondLst>
                        <p:cond delay="indefinite"/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25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6" fill="hold">
                      <p:stCondLst>
                        <p:cond delay="indefinite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0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1" fill="hold">
                      <p:stCondLst>
                        <p:cond delay="indefinite"/>
                      </p:stCondLst>
                      <p:childTnLst>
                        <p:par>
                          <p:cTn id="1332" fill="hold">
                            <p:stCondLst>
                              <p:cond delay="0"/>
                            </p:stCondLst>
                            <p:childTnLst>
                              <p:par>
                                <p:cTn id="13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35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6" fill="hold">
                      <p:stCondLst>
                        <p:cond delay="indefinite"/>
                      </p:stCondLst>
                      <p:childTnLst>
                        <p:par>
                          <p:cTn id="1337" fill="hold">
                            <p:stCondLst>
                              <p:cond delay="0"/>
                            </p:stCondLst>
                            <p:childTnLst>
                              <p:par>
                                <p:cTn id="13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40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45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6" fill="hold">
                      <p:stCondLst>
                        <p:cond delay="indefinite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0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1" fill="hold">
                      <p:stCondLst>
                        <p:cond delay="indefinite"/>
                      </p:stCondLst>
                      <p:childTnLst>
                        <p:par>
                          <p:cTn id="1352" fill="hold">
                            <p:stCondLst>
                              <p:cond delay="0"/>
                            </p:stCondLst>
                            <p:childTnLst>
                              <p:par>
                                <p:cTn id="13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55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6" fill="hold">
                      <p:stCondLst>
                        <p:cond delay="indefinite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1" fill="hold">
                      <p:stCondLst>
                        <p:cond delay="indefinite"/>
                      </p:stCondLst>
                      <p:childTnLst>
                        <p:par>
                          <p:cTn id="1362" fill="hold">
                            <p:stCondLst>
                              <p:cond delay="0"/>
                            </p:stCondLst>
                            <p:childTnLst>
                              <p:par>
                                <p:cTn id="13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65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70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7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3" descr="scottishflag"/>
          <p:cNvPicPr/>
          <p:nvPr/>
        </p:nvPicPr>
        <p:blipFill>
          <a:blip r:embed="rId1"/>
          <a:stretch/>
        </p:blipFill>
        <p:spPr>
          <a:xfrm>
            <a:off x="8197920" y="3433680"/>
            <a:ext cx="939600" cy="69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8" name="Text Box 1038"/>
          <p:cNvSpPr/>
          <p:nvPr/>
        </p:nvSpPr>
        <p:spPr>
          <a:xfrm>
            <a:off x="4121280" y="4024440"/>
            <a:ext cx="367164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09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3A0138-D0E6-48ED-8D58-39FD62599446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10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Compiled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11" name="Rectangle 3"/>
          <p:cNvSpPr/>
          <p:nvPr/>
        </p:nvSpPr>
        <p:spPr>
          <a:xfrm>
            <a:off x="2133720" y="-1604880"/>
            <a:ext cx="8125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12" name="Rectangle 9"/>
          <p:cNvSpPr/>
          <p:nvPr/>
        </p:nvSpPr>
        <p:spPr>
          <a:xfrm>
            <a:off x="976320" y="1923480"/>
            <a:ext cx="7891560" cy="1191240"/>
          </a:xfrm>
          <a:prstGeom prst="rect">
            <a:avLst/>
          </a:prstGeom>
          <a:solidFill>
            <a:srgbClr val="7F7F7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The support rope is 11.7m long. The angle between the rope and ground is 70</a:t>
            </a:r>
            <a:r>
              <a:rPr lang="en-GB" sz="2400" b="0" u="none" strike="noStrike" baseline="30000">
                <a:solidFill>
                  <a:srgbClr val="EAEAEA"/>
                </a:solidFill>
                <a:effectLst/>
                <a:uFillTx/>
                <a:latin typeface="Comic Sans MS"/>
              </a:rPr>
              <a:t>o</a:t>
            </a:r>
            <a:r>
              <a:rPr lang="en-GB" sz="2400" b="0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.</a:t>
            </a:r>
            <a:r>
              <a:rPr lang="en-GB" sz="2400" b="0" u="none" strike="noStrike" baseline="30000">
                <a:solidFill>
                  <a:srgbClr val="EAEAEA"/>
                </a:solidFill>
                <a:effectLst/>
                <a:uFillTx/>
                <a:latin typeface="Comic Sans MS"/>
              </a:rPr>
              <a:t> </a:t>
            </a:r>
            <a:r>
              <a:rPr lang="en-GB" sz="2400" b="0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Use the sine ratio to calculate the height of the flag pole.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713" name="Group 24"/>
          <p:cNvGrpSpPr/>
          <p:nvPr/>
        </p:nvGrpSpPr>
        <p:grpSpPr>
          <a:xfrm>
            <a:off x="6627960" y="4147920"/>
            <a:ext cx="2688840" cy="2300040"/>
            <a:chOff x="6627960" y="4147920"/>
            <a:chExt cx="2688840" cy="2300040"/>
          </a:xfrm>
        </p:grpSpPr>
        <p:sp>
          <p:nvSpPr>
            <p:cNvPr id="714" name="Line 20"/>
            <p:cNvSpPr/>
            <p:nvPr/>
          </p:nvSpPr>
          <p:spPr>
            <a:xfrm flipV="1">
              <a:off x="6627960" y="4147920"/>
              <a:ext cx="1639080" cy="230004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715" name="Text Box 5"/>
            <p:cNvSpPr/>
            <p:nvPr/>
          </p:nvSpPr>
          <p:spPr>
            <a:xfrm>
              <a:off x="6850440" y="6002280"/>
              <a:ext cx="898920" cy="390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70</a:t>
              </a:r>
              <a:r>
                <a:rPr lang="en-GB" sz="2400" b="0" u="none" strike="noStrike" baseline="3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716" name="Text Box 6"/>
            <p:cNvSpPr/>
            <p:nvPr/>
          </p:nvSpPr>
          <p:spPr>
            <a:xfrm>
              <a:off x="8412480" y="5219640"/>
              <a:ext cx="90432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h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pic>
        <p:nvPicPr>
          <p:cNvPr id="717" name="Picture 2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718" name="Object 2"/>
          <p:cNvGraphicFramePr/>
          <p:nvPr/>
        </p:nvGraphicFramePr>
        <p:xfrm>
          <a:off x="985680" y="3532320"/>
          <a:ext cx="2795760" cy="82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19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85680" y="3532320"/>
                    <a:ext cx="2795760" cy="823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20" name="Object 3"/>
          <p:cNvGraphicFramePr/>
          <p:nvPr/>
        </p:nvGraphicFramePr>
        <p:xfrm>
          <a:off x="985680" y="4734000"/>
          <a:ext cx="2143440" cy="380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721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985680" y="4734000"/>
                    <a:ext cx="2143440" cy="380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22" name="Object 4"/>
          <p:cNvGraphicFramePr/>
          <p:nvPr/>
        </p:nvGraphicFramePr>
        <p:xfrm>
          <a:off x="985680" y="5494320"/>
          <a:ext cx="1246320" cy="3985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723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985680" y="5494320"/>
                    <a:ext cx="1246320" cy="39852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24" name="Text Box 6"/>
          <p:cNvSpPr/>
          <p:nvPr/>
        </p:nvSpPr>
        <p:spPr>
          <a:xfrm>
            <a:off x="6340320" y="4967280"/>
            <a:ext cx="11923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11.7m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5" name="Straight Connector 17"/>
          <p:cNvSpPr/>
          <p:nvPr/>
        </p:nvSpPr>
        <p:spPr>
          <a:xfrm flipV="1">
            <a:off x="8268480" y="4078440"/>
            <a:ext cx="1800" cy="2357280"/>
          </a:xfrm>
          <a:prstGeom prst="line">
            <a:avLst/>
          </a:prstGeom>
          <a:ln w="763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26" name="Straight Connector 21"/>
          <p:cNvSpPr/>
          <p:nvPr/>
        </p:nvSpPr>
        <p:spPr>
          <a:xfrm>
            <a:off x="6288120" y="6458040"/>
            <a:ext cx="2357280" cy="1440"/>
          </a:xfrm>
          <a:prstGeom prst="line">
            <a:avLst/>
          </a:prstGeom>
          <a:ln w="7632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27" name="Picture 18" descr="TICK.jpg"/>
          <p:cNvPicPr/>
          <p:nvPr/>
        </p:nvPicPr>
        <p:blipFill>
          <a:blip r:embed="rId9"/>
          <a:stretch/>
        </p:blipFill>
        <p:spPr>
          <a:xfrm>
            <a:off x="4170240" y="449892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8" name="Picture 22" descr="TICK.jpg"/>
          <p:cNvPicPr/>
          <p:nvPr/>
        </p:nvPicPr>
        <p:blipFill>
          <a:blip r:embed="rId10"/>
          <a:stretch/>
        </p:blipFill>
        <p:spPr>
          <a:xfrm>
            <a:off x="4827600" y="449892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9" name="Picture 25" descr="question mark.jpg"/>
          <p:cNvPicPr/>
          <p:nvPr/>
        </p:nvPicPr>
        <p:blipFill>
          <a:blip r:embed="rId11"/>
          <a:stretch/>
        </p:blipFill>
        <p:spPr>
          <a:xfrm>
            <a:off x="4425840" y="3602160"/>
            <a:ext cx="573120" cy="53640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376" dur="indefinite" restart="never" nodeType="tmRoot">
          <p:childTnLst>
            <p:seq>
              <p:cTn id="1377" dur="indefinite" nodeType="mainSeq">
                <p:childTnLst>
                  <p:par>
                    <p:cTn id="1378" fill="hold">
                      <p:stCondLst>
                        <p:cond delay="indefinite"/>
                      </p:stCondLst>
                      <p:childTnLst>
                        <p:par>
                          <p:cTn id="1379" fill="hold">
                            <p:stCondLst>
                              <p:cond delay="0"/>
                            </p:stCondLst>
                            <p:childTnLst>
                              <p:par>
                                <p:cTn id="13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82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7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8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89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0" fill="hold">
                      <p:stCondLst>
                        <p:cond delay="indefinite"/>
                      </p:stCondLst>
                      <p:childTnLst>
                        <p:par>
                          <p:cTn id="1391" fill="hold">
                            <p:stCondLst>
                              <p:cond delay="0"/>
                            </p:stCondLst>
                            <p:childTnLst>
                              <p:par>
                                <p:cTn id="139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94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5" fill="hold">
                      <p:stCondLst>
                        <p:cond delay="indefinite"/>
                      </p:stCondLst>
                      <p:childTnLst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99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0" fill="hold">
                      <p:stCondLst>
                        <p:cond delay="indefinite"/>
                      </p:stCondLst>
                      <p:childTnLst>
                        <p:par>
                          <p:cTn id="1401" fill="hold">
                            <p:stCondLst>
                              <p:cond delay="0"/>
                            </p:stCondLst>
                            <p:childTnLst>
                              <p:par>
                                <p:cTn id="140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04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0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1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Text Box 1038"/>
          <p:cNvSpPr/>
          <p:nvPr/>
        </p:nvSpPr>
        <p:spPr>
          <a:xfrm>
            <a:off x="958680" y="1787400"/>
            <a:ext cx="38862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3203640" y="287280"/>
            <a:ext cx="2579760" cy="549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732" name="AutoShape 3"/>
          <p:cNvSpPr/>
          <p:nvPr/>
        </p:nvSpPr>
        <p:spPr>
          <a:xfrm flipV="1">
            <a:off x="4995720" y="4058640"/>
            <a:ext cx="4038840" cy="190476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 rot="108000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3" name="Text Box 4"/>
          <p:cNvSpPr/>
          <p:nvPr/>
        </p:nvSpPr>
        <p:spPr>
          <a:xfrm>
            <a:off x="7519680" y="4061520"/>
            <a:ext cx="7639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72°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4" name="Rectangle 5"/>
          <p:cNvSpPr/>
          <p:nvPr/>
        </p:nvSpPr>
        <p:spPr>
          <a:xfrm>
            <a:off x="4995720" y="4059360"/>
            <a:ext cx="381240" cy="380880"/>
          </a:xfrm>
          <a:prstGeom prst="rect">
            <a:avLst/>
          </a:prstGeom>
          <a:noFill/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5" name="Text Box 7"/>
          <p:cNvSpPr/>
          <p:nvPr/>
        </p:nvSpPr>
        <p:spPr>
          <a:xfrm>
            <a:off x="900000" y="2895480"/>
            <a:ext cx="1905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6" name="Line 8"/>
          <p:cNvSpPr/>
          <p:nvPr/>
        </p:nvSpPr>
        <p:spPr>
          <a:xfrm>
            <a:off x="2881440" y="3200400"/>
            <a:ext cx="76176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7" name="Text Box 10"/>
          <p:cNvSpPr/>
          <p:nvPr/>
        </p:nvSpPr>
        <p:spPr>
          <a:xfrm>
            <a:off x="2728800" y="259092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8" name="Text Box 11"/>
          <p:cNvSpPr/>
          <p:nvPr/>
        </p:nvSpPr>
        <p:spPr>
          <a:xfrm>
            <a:off x="2805120" y="3200400"/>
            <a:ext cx="990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Hyp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39" name="Text Box 18"/>
          <p:cNvSpPr/>
          <p:nvPr/>
        </p:nvSpPr>
        <p:spPr>
          <a:xfrm>
            <a:off x="826920" y="4129200"/>
            <a:ext cx="1981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72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0" name="Line 19"/>
          <p:cNvSpPr/>
          <p:nvPr/>
        </p:nvSpPr>
        <p:spPr>
          <a:xfrm>
            <a:off x="2884320" y="443376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1" name="Text Box 20"/>
          <p:cNvSpPr/>
          <p:nvPr/>
        </p:nvSpPr>
        <p:spPr>
          <a:xfrm>
            <a:off x="2884320" y="390060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2" name="Text Box 21"/>
          <p:cNvSpPr/>
          <p:nvPr/>
        </p:nvSpPr>
        <p:spPr>
          <a:xfrm>
            <a:off x="2884320" y="4433760"/>
            <a:ext cx="68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3" name="Text Box 23"/>
          <p:cNvSpPr/>
          <p:nvPr/>
        </p:nvSpPr>
        <p:spPr>
          <a:xfrm>
            <a:off x="1636560" y="5210280"/>
            <a:ext cx="1371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 =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4" name="Text Box 24"/>
          <p:cNvSpPr/>
          <p:nvPr/>
        </p:nvSpPr>
        <p:spPr>
          <a:xfrm>
            <a:off x="2054160" y="5970600"/>
            <a:ext cx="762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5" name="Text Box 25"/>
          <p:cNvSpPr/>
          <p:nvPr/>
        </p:nvSpPr>
        <p:spPr>
          <a:xfrm>
            <a:off x="2816280" y="6032520"/>
            <a:ext cx="2819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5.3 km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6" name="Text Box 31"/>
          <p:cNvSpPr/>
          <p:nvPr/>
        </p:nvSpPr>
        <p:spPr>
          <a:xfrm>
            <a:off x="3984480" y="4881960"/>
            <a:ext cx="12193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5km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7" name="TextBox 28"/>
          <p:cNvSpPr/>
          <p:nvPr/>
        </p:nvSpPr>
        <p:spPr>
          <a:xfrm>
            <a:off x="8728560" y="3602160"/>
            <a:ext cx="44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8" name="TextBox 29"/>
          <p:cNvSpPr/>
          <p:nvPr/>
        </p:nvSpPr>
        <p:spPr>
          <a:xfrm>
            <a:off x="4730760" y="3602160"/>
            <a:ext cx="40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49" name="TextBox 30"/>
          <p:cNvSpPr/>
          <p:nvPr/>
        </p:nvSpPr>
        <p:spPr>
          <a:xfrm>
            <a:off x="4788360" y="5911920"/>
            <a:ext cx="394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50" name="TextBox 31"/>
          <p:cNvSpPr/>
          <p:nvPr/>
        </p:nvSpPr>
        <p:spPr>
          <a:xfrm>
            <a:off x="6768720" y="5081760"/>
            <a:ext cx="400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751" name="Object 2"/>
          <p:cNvGraphicFramePr/>
          <p:nvPr/>
        </p:nvGraphicFramePr>
        <p:xfrm>
          <a:off x="2741760" y="5048280"/>
          <a:ext cx="1162080" cy="857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2" name="Object 2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741760" y="5048280"/>
                    <a:ext cx="1162080" cy="857160"/>
                  </a:xfrm>
                  <a:prstGeom prst="rect">
                    <a:avLst/>
                  </a:prstGeom>
                  <a:solidFill>
                    <a:srgbClr val="FFFFFF"/>
                  </a:solidFill>
                  <a:ln w="255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53" name="TextBox 33"/>
          <p:cNvSpPr/>
          <p:nvPr/>
        </p:nvSpPr>
        <p:spPr>
          <a:xfrm>
            <a:off x="5113440" y="1954080"/>
            <a:ext cx="3819600" cy="1618560"/>
          </a:xfrm>
          <a:prstGeom prst="rect">
            <a:avLst/>
          </a:prstGeom>
          <a:solidFill>
            <a:srgbClr val="515160"/>
          </a:solidFill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road AB is right angled at B.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road BC is 5 km.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Calculate the length of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new road AC.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54" name="Picture 34" descr="TICK.jpg"/>
          <p:cNvPicPr/>
          <p:nvPr/>
        </p:nvPicPr>
        <p:blipFill>
          <a:blip r:embed="rId3"/>
          <a:stretch/>
        </p:blipFill>
        <p:spPr>
          <a:xfrm>
            <a:off x="1292400" y="226224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5" name="Picture 35" descr="TICK.jpg"/>
          <p:cNvPicPr/>
          <p:nvPr/>
        </p:nvPicPr>
        <p:blipFill>
          <a:blip r:embed="rId4"/>
          <a:stretch/>
        </p:blipFill>
        <p:spPr>
          <a:xfrm>
            <a:off x="963720" y="226224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6" name="Picture 27" descr="question mark.jpg"/>
          <p:cNvPicPr/>
          <p:nvPr/>
        </p:nvPicPr>
        <p:blipFill>
          <a:blip r:embed="rId5"/>
          <a:stretch/>
        </p:blipFill>
        <p:spPr>
          <a:xfrm>
            <a:off x="1584360" y="1365120"/>
            <a:ext cx="57312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7" name="TextBox 28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415" dur="indefinite" restart="never" nodeType="tmRoot">
          <p:childTnLst>
            <p:seq>
              <p:cTn id="1416" dur="indefinite" nodeType="mainSeq">
                <p:childTnLst>
                  <p:par>
                    <p:cTn id="1417" fill="hold">
                      <p:stCondLst>
                        <p:cond delay="indefinite"/>
                      </p:stCondLst>
                      <p:childTnLst>
                        <p:par>
                          <p:cTn id="1418" fill="hold">
                            <p:stCondLst>
                              <p:cond delay="0"/>
                            </p:stCondLst>
                            <p:childTnLst>
                              <p:par>
                                <p:cTn id="141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1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2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3" fill="hold">
                      <p:stCondLst>
                        <p:cond delay="indefinite"/>
                      </p:stCondLst>
                      <p:childTnLst>
                        <p:par>
                          <p:cTn id="1424" fill="hold">
                            <p:stCondLst>
                              <p:cond delay="0"/>
                            </p:stCondLst>
                            <p:childTnLst>
                              <p:par>
                                <p:cTn id="142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7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8" dur="5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29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0" fill="hold">
                      <p:stCondLst>
                        <p:cond delay="indefinite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34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5" fill="hold">
                      <p:stCondLst>
                        <p:cond delay="indefinite"/>
                      </p:stCondLst>
                      <p:childTnLst>
                        <p:par>
                          <p:cTn id="1436" fill="hold">
                            <p:stCondLst>
                              <p:cond delay="0"/>
                            </p:stCondLst>
                            <p:childTnLst>
                              <p:par>
                                <p:cTn id="143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39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4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5" fill="hold">
                      <p:stCondLst>
                        <p:cond delay="indefinite"/>
                      </p:stCondLst>
                      <p:childTnLst>
                        <p:par>
                          <p:cTn id="1446" fill="hold">
                            <p:stCondLst>
                              <p:cond delay="0"/>
                            </p:stCondLst>
                            <p:childTnLst>
                              <p:par>
                                <p:cTn id="14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9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0" fill="hold">
                      <p:stCondLst>
                        <p:cond delay="indefinite"/>
                      </p:stCondLst>
                      <p:childTnLst>
                        <p:par>
                          <p:cTn id="1451" fill="hold">
                            <p:stCondLst>
                              <p:cond delay="0"/>
                            </p:stCondLst>
                            <p:childTnLst>
                              <p:par>
                                <p:cTn id="14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5" fill="hold">
                      <p:stCondLst>
                        <p:cond delay="indefinite"/>
                      </p:stCondLst>
                      <p:childTnLst>
                        <p:par>
                          <p:cTn id="1456" fill="hold">
                            <p:stCondLst>
                              <p:cond delay="0"/>
                            </p:stCondLst>
                            <p:childTnLst>
                              <p:par>
                                <p:cTn id="14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9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0" fill="hold">
                      <p:stCondLst>
                        <p:cond delay="indefinite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4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5" fill="hold">
                      <p:stCondLst>
                        <p:cond delay="indefinite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69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0" fill="hold">
                      <p:stCondLst>
                        <p:cond delay="indefinite"/>
                      </p:stCondLst>
                      <p:childTnLst>
                        <p:par>
                          <p:cTn id="1471" fill="hold">
                            <p:stCondLst>
                              <p:cond delay="0"/>
                            </p:stCondLst>
                            <p:childTnLst>
                              <p:par>
                                <p:cTn id="14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4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5" fill="hold">
                      <p:stCondLst>
                        <p:cond delay="indefinite"/>
                      </p:stCondLst>
                      <p:childTnLst>
                        <p:par>
                          <p:cTn id="1476" fill="hold">
                            <p:stCondLst>
                              <p:cond delay="0"/>
                            </p:stCondLst>
                            <p:childTnLst>
                              <p:par>
                                <p:cTn id="14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9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0" fill="hold">
                      <p:stCondLst>
                        <p:cond delay="indefinite"/>
                      </p:stCondLst>
                      <p:childTnLst>
                        <p:par>
                          <p:cTn id="1481" fill="hold">
                            <p:stCondLst>
                              <p:cond delay="0"/>
                            </p:stCondLst>
                            <p:childTnLst>
                              <p:par>
                                <p:cTn id="14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84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5" fill="hold">
                      <p:stCondLst>
                        <p:cond delay="indefinite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89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4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5" fill="hold">
                      <p:stCondLst>
                        <p:cond delay="indefinite"/>
                      </p:stCondLst>
                      <p:childTnLst>
                        <p:par>
                          <p:cTn id="1496" fill="hold">
                            <p:stCondLst>
                              <p:cond delay="0"/>
                            </p:stCondLst>
                            <p:childTnLst>
                              <p:par>
                                <p:cTn id="149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99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Text Box 2"/>
          <p:cNvSpPr/>
          <p:nvPr/>
        </p:nvSpPr>
        <p:spPr>
          <a:xfrm>
            <a:off x="2454120" y="2157480"/>
            <a:ext cx="5718240" cy="314136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try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Extension Booklet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Ex4E (page 83)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59" name="Picture 3" descr="ag00463_"/>
          <p:cNvPicPr/>
          <p:nvPr/>
        </p:nvPicPr>
        <p:blipFill>
          <a:blip r:embed="rId1"/>
          <a:stretch/>
        </p:blipFill>
        <p:spPr>
          <a:xfrm>
            <a:off x="639720" y="306540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utoShape 11"/>
          <p:cNvSpPr/>
          <p:nvPr/>
        </p:nvSpPr>
        <p:spPr>
          <a:xfrm>
            <a:off x="2895480" y="3335400"/>
            <a:ext cx="4038840" cy="26668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1" name="Rectangle 2"/>
          <p:cNvSpPr/>
          <p:nvPr/>
        </p:nvSpPr>
        <p:spPr>
          <a:xfrm>
            <a:off x="4481640" y="3048120"/>
            <a:ext cx="180720" cy="34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2" name="Text Box 3"/>
          <p:cNvSpPr/>
          <p:nvPr/>
        </p:nvSpPr>
        <p:spPr>
          <a:xfrm>
            <a:off x="1042920" y="1844640"/>
            <a:ext cx="70106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Trigonometry means “triangle” and “measurement”.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3" name="Text Box 4"/>
          <p:cNvSpPr/>
          <p:nvPr/>
        </p:nvSpPr>
        <p:spPr>
          <a:xfrm>
            <a:off x="990720" y="2209680"/>
            <a:ext cx="7848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4" name="Text Box 6"/>
          <p:cNvSpPr/>
          <p:nvPr/>
        </p:nvSpPr>
        <p:spPr>
          <a:xfrm>
            <a:off x="3886560" y="6078600"/>
            <a:ext cx="1728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Adjacent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5" name="Text Box 7"/>
          <p:cNvSpPr/>
          <p:nvPr/>
        </p:nvSpPr>
        <p:spPr>
          <a:xfrm>
            <a:off x="2361960" y="3780000"/>
            <a:ext cx="611640" cy="15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Opposite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6" name="Text Box 9"/>
          <p:cNvSpPr/>
          <p:nvPr/>
        </p:nvSpPr>
        <p:spPr>
          <a:xfrm>
            <a:off x="5906160" y="5545080"/>
            <a:ext cx="61128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7" name="Rectangle 10"/>
          <p:cNvSpPr/>
          <p:nvPr/>
        </p:nvSpPr>
        <p:spPr>
          <a:xfrm>
            <a:off x="2895480" y="5621400"/>
            <a:ext cx="381240" cy="380880"/>
          </a:xfrm>
          <a:prstGeom prst="rect">
            <a:avLst/>
          </a:prstGeom>
          <a:noFill/>
          <a:ln cap="sq"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8" name="Text Box 12"/>
          <p:cNvSpPr/>
          <p:nvPr/>
        </p:nvSpPr>
        <p:spPr>
          <a:xfrm rot="2163600">
            <a:off x="3733200" y="4173120"/>
            <a:ext cx="2590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hypotenuse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79" name="AutoShape 14"/>
          <p:cNvSpPr/>
          <p:nvPr/>
        </p:nvSpPr>
        <p:spPr>
          <a:xfrm rot="1261800">
            <a:off x="2979720" y="4878000"/>
            <a:ext cx="2666880" cy="457200"/>
          </a:xfrm>
          <a:prstGeom prst="leftArrow">
            <a:avLst>
              <a:gd name="adj1" fmla="val 26963"/>
              <a:gd name="adj2" fmla="val 121144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0" name="Line 15"/>
          <p:cNvSpPr/>
          <p:nvPr/>
        </p:nvSpPr>
        <p:spPr>
          <a:xfrm flipV="1">
            <a:off x="3284640" y="5326200"/>
            <a:ext cx="380880" cy="304560"/>
          </a:xfrm>
          <a:prstGeom prst="line">
            <a:avLst/>
          </a:prstGeom>
          <a:ln w="76320">
            <a:solidFill>
              <a:srgbClr val="0000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1" name="Text Box 16"/>
          <p:cNvSpPr/>
          <p:nvPr/>
        </p:nvSpPr>
        <p:spPr>
          <a:xfrm>
            <a:off x="1120680" y="2849400"/>
            <a:ext cx="7772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We will be using right-angled triangles.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set>
                                <p:cBhvr>
                                  <p:cTn id="6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fill="hold" nodeType="clickEffect" presetSubtype="8">
                                  <p:stCondLst>
                                    <p:cond delay="0"/>
                                  </p:stCondLst>
                                  <p:endCondLst>
                                    <p:cond evt="begin"/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fill="hold" nodeType="clickEffect" presetSubtype="8">
                                  <p:stCondLst>
                                    <p:cond delay="0"/>
                                  </p:stCondLst>
                                  <p:endCondLst>
                                    <p:cond evt="begin"/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968400" y="40428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761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62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3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764" name="Object 5"/>
          <p:cNvGraphicFramePr/>
          <p:nvPr/>
        </p:nvGraphicFramePr>
        <p:xfrm>
          <a:off x="1455840" y="1940040"/>
          <a:ext cx="5981760" cy="42847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65" name="Object 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455840" y="1940040"/>
                    <a:ext cx="5981760" cy="4284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66" name="Picture 6" descr="Office Objects 0572"/>
          <p:cNvPicPr/>
          <p:nvPr/>
        </p:nvPicPr>
        <p:blipFill>
          <a:blip r:embed="rId4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7" name="TextBox 8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A063B13-F796-4B3C-B171-BA894B766986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69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70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1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72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3" name="Rectangle 6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4" name="Rectangle 7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5" name="Text Box 8"/>
          <p:cNvSpPr/>
          <p:nvPr/>
        </p:nvSpPr>
        <p:spPr>
          <a:xfrm>
            <a:off x="4929120" y="4205160"/>
            <a:ext cx="4214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FF"/>
              </a:buClr>
              <a:buFont typeface="Comic Sans MS"/>
              <a:buAutoNum type="arabicPeriod" startAt="2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sine ratio to find angle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REAL-LIFE problems.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6" name="Line 9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7" name="Rectangle 10"/>
          <p:cNvSpPr/>
          <p:nvPr/>
        </p:nvSpPr>
        <p:spPr>
          <a:xfrm>
            <a:off x="977760" y="3005280"/>
            <a:ext cx="38862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To show how to use the sine ratio to find angle in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REAL-LIFE problems.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8" name="Rectangle 17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Angles &amp; Triangles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79" name="Text Box 21"/>
          <p:cNvSpPr/>
          <p:nvPr/>
        </p:nvSpPr>
        <p:spPr>
          <a:xfrm>
            <a:off x="4857840" y="3005280"/>
            <a:ext cx="4286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sine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80" name="TextBox 1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500" dur="indefinite" restart="never" nodeType="tmRoot">
          <p:childTnLst>
            <p:seq>
              <p:cTn id="1501" dur="indefinite" nodeType="mainSeq">
                <p:childTnLst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0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11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2" fill="hold">
                      <p:stCondLst>
                        <p:cond delay="indefinite"/>
                      </p:stCondLst>
                      <p:childTnLst>
                        <p:par>
                          <p:cTn id="1513" fill="hold">
                            <p:stCondLst>
                              <p:cond delay="0"/>
                            </p:stCondLst>
                            <p:childTnLst>
                              <p:par>
                                <p:cTn id="151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1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442800" y="2356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Sin to calculate angles</a:t>
            </a:r>
            <a:endParaRPr lang="en-US" sz="40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782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783" name="Picture 3" descr="j0079077"/>
          <p:cNvPicPr/>
          <p:nvPr/>
        </p:nvPicPr>
        <p:blipFill>
          <a:blip r:embed="rId1"/>
          <a:stretch/>
        </p:blipFill>
        <p:spPr>
          <a:xfrm>
            <a:off x="7848720" y="2819520"/>
            <a:ext cx="1011240" cy="58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4" name="Picture 4" descr="HH01926_"/>
          <p:cNvPicPr/>
          <p:nvPr/>
        </p:nvPicPr>
        <p:blipFill>
          <a:blip r:embed="rId2"/>
          <a:stretch/>
        </p:blipFill>
        <p:spPr>
          <a:xfrm>
            <a:off x="1022400" y="3505320"/>
            <a:ext cx="1049400" cy="115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5" name="Picture 5" descr="IN00664_"/>
          <p:cNvPicPr/>
          <p:nvPr/>
        </p:nvPicPr>
        <p:blipFill>
          <a:blip r:embed="rId3"/>
          <a:stretch/>
        </p:blipFill>
        <p:spPr>
          <a:xfrm>
            <a:off x="3809880" y="4876920"/>
            <a:ext cx="1689120" cy="119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6" name="Picture 6" descr="PE02682_"/>
          <p:cNvPicPr/>
          <p:nvPr/>
        </p:nvPicPr>
        <p:blipFill>
          <a:blip r:embed="rId4"/>
          <a:stretch/>
        </p:blipFill>
        <p:spPr>
          <a:xfrm>
            <a:off x="3352680" y="457200"/>
            <a:ext cx="1720800" cy="176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7" name="Picture 7" descr="PE02690_"/>
          <p:cNvPicPr/>
          <p:nvPr/>
        </p:nvPicPr>
        <p:blipFill>
          <a:blip r:embed="rId5"/>
          <a:stretch/>
        </p:blipFill>
        <p:spPr>
          <a:xfrm>
            <a:off x="6400800" y="609480"/>
            <a:ext cx="1620720" cy="151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8" name="Picture 8" descr="PE02683_"/>
          <p:cNvPicPr/>
          <p:nvPr/>
        </p:nvPicPr>
        <p:blipFill>
          <a:blip r:embed="rId6"/>
          <a:stretch/>
        </p:blipFill>
        <p:spPr>
          <a:xfrm>
            <a:off x="2057400" y="4343400"/>
            <a:ext cx="996840" cy="160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9" name="Picture 9" descr="PE02693_"/>
          <p:cNvPicPr/>
          <p:nvPr/>
        </p:nvPicPr>
        <p:blipFill>
          <a:blip r:embed="rId7"/>
          <a:stretch/>
        </p:blipFill>
        <p:spPr>
          <a:xfrm>
            <a:off x="1171440" y="533520"/>
            <a:ext cx="1686240" cy="152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0" name="Picture 10" descr="PE02679_"/>
          <p:cNvPicPr/>
          <p:nvPr/>
        </p:nvPicPr>
        <p:blipFill>
          <a:blip r:embed="rId8"/>
          <a:stretch/>
        </p:blipFill>
        <p:spPr>
          <a:xfrm>
            <a:off x="6553080" y="4114800"/>
            <a:ext cx="1789200" cy="150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1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2" name="TextBox 1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Footer Placeholder 3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4" name="Rectangle 26"/>
          <p:cNvSpPr/>
          <p:nvPr/>
        </p:nvSpPr>
        <p:spPr>
          <a:xfrm>
            <a:off x="3683160" y="5316480"/>
            <a:ext cx="158400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5" name="Rectangle 27"/>
          <p:cNvSpPr/>
          <p:nvPr/>
        </p:nvSpPr>
        <p:spPr>
          <a:xfrm>
            <a:off x="6172200" y="5316480"/>
            <a:ext cx="15843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820440" y="258480"/>
            <a:ext cx="6931080" cy="129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Using a calculator to find angle</a:t>
            </a:r>
            <a:br>
              <a:rPr sz="3000"/>
            </a:b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given sin ratio </a:t>
            </a:r>
            <a:br>
              <a:rPr sz="3000"/>
            </a:b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What Goes In The Box ?</a:t>
            </a:r>
            <a:endParaRPr lang="en-US" sz="3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797" name="Text Box 3"/>
          <p:cNvSpPr/>
          <p:nvPr/>
        </p:nvSpPr>
        <p:spPr>
          <a:xfrm>
            <a:off x="887400" y="1989000"/>
            <a:ext cx="83520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 the angle given the sin ratio to 1 decimal places.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8" name="Text Box 4"/>
          <p:cNvSpPr/>
          <p:nvPr/>
        </p:nvSpPr>
        <p:spPr>
          <a:xfrm>
            <a:off x="968400" y="2822400"/>
            <a:ext cx="20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799" name="Text Box 5"/>
          <p:cNvSpPr/>
          <p:nvPr/>
        </p:nvSpPr>
        <p:spPr>
          <a:xfrm>
            <a:off x="3552840" y="2746440"/>
            <a:ext cx="184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0.5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0" name="Text Box 6"/>
          <p:cNvSpPr/>
          <p:nvPr/>
        </p:nvSpPr>
        <p:spPr>
          <a:xfrm>
            <a:off x="5997600" y="2746440"/>
            <a:ext cx="193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0.8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1" name="Text Box 7"/>
          <p:cNvSpPr/>
          <p:nvPr/>
        </p:nvSpPr>
        <p:spPr>
          <a:xfrm>
            <a:off x="1023840" y="4689360"/>
            <a:ext cx="189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2" name="Text Box 9"/>
          <p:cNvSpPr/>
          <p:nvPr/>
        </p:nvSpPr>
        <p:spPr>
          <a:xfrm>
            <a:off x="3624120" y="4689360"/>
            <a:ext cx="170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3" name="Text Box 10"/>
          <p:cNvSpPr/>
          <p:nvPr/>
        </p:nvSpPr>
        <p:spPr>
          <a:xfrm>
            <a:off x="6141960" y="4689360"/>
            <a:ext cx="1644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0.9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4" name="Rectangle 11"/>
          <p:cNvSpPr/>
          <p:nvPr/>
        </p:nvSpPr>
        <p:spPr>
          <a:xfrm>
            <a:off x="113364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5" name="Rectangle 12"/>
          <p:cNvSpPr/>
          <p:nvPr/>
        </p:nvSpPr>
        <p:spPr>
          <a:xfrm>
            <a:off x="363708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6" name="Rectangle 13"/>
          <p:cNvSpPr/>
          <p:nvPr/>
        </p:nvSpPr>
        <p:spPr>
          <a:xfrm>
            <a:off x="6126120" y="3429000"/>
            <a:ext cx="167652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7" name="Rectangle 14"/>
          <p:cNvSpPr/>
          <p:nvPr/>
        </p:nvSpPr>
        <p:spPr>
          <a:xfrm>
            <a:off x="1133640" y="5353200"/>
            <a:ext cx="1676160" cy="50472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8" name="Rectangle 15"/>
          <p:cNvSpPr/>
          <p:nvPr/>
        </p:nvSpPr>
        <p:spPr>
          <a:xfrm>
            <a:off x="3637080" y="5140440"/>
            <a:ext cx="167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09" name="Rectangle 16"/>
          <p:cNvSpPr/>
          <p:nvPr/>
        </p:nvSpPr>
        <p:spPr>
          <a:xfrm>
            <a:off x="6140520" y="5337000"/>
            <a:ext cx="1676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0" name="Text Box 17"/>
          <p:cNvSpPr/>
          <p:nvPr/>
        </p:nvSpPr>
        <p:spPr>
          <a:xfrm>
            <a:off x="1092240" y="3459240"/>
            <a:ext cx="174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90.0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1" name="Text Box 20"/>
          <p:cNvSpPr/>
          <p:nvPr/>
        </p:nvSpPr>
        <p:spPr>
          <a:xfrm>
            <a:off x="3630600" y="3459240"/>
            <a:ext cx="167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30.0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2" name="Text Box 21"/>
          <p:cNvSpPr/>
          <p:nvPr/>
        </p:nvSpPr>
        <p:spPr>
          <a:xfrm>
            <a:off x="6127920" y="3467160"/>
            <a:ext cx="1665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53.1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3" name="Text Box 22"/>
          <p:cNvSpPr/>
          <p:nvPr/>
        </p:nvSpPr>
        <p:spPr>
          <a:xfrm>
            <a:off x="103680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36.9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4" name="Text Box 24"/>
          <p:cNvSpPr/>
          <p:nvPr/>
        </p:nvSpPr>
        <p:spPr>
          <a:xfrm>
            <a:off x="3562200" y="5376960"/>
            <a:ext cx="1787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5.7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5" name="Text Box 25"/>
          <p:cNvSpPr/>
          <p:nvPr/>
        </p:nvSpPr>
        <p:spPr>
          <a:xfrm>
            <a:off x="607392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64.2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6" name="TextBox 2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7" dur="indefinite" restart="never" nodeType="tmRoot">
          <p:childTnLst>
            <p:seq>
              <p:cTn id="1518" dur="indefinite" nodeType="mainSeq">
                <p:childTnLst>
                  <p:par>
                    <p:cTn id="1519" fill="hold">
                      <p:stCondLst>
                        <p:cond delay="indefinite"/>
                      </p:stCondLst>
                      <p:childTnLst>
                        <p:par>
                          <p:cTn id="1520" fill="hold">
                            <p:stCondLst>
                              <p:cond delay="0"/>
                            </p:stCondLst>
                            <p:childTnLst>
                              <p:par>
                                <p:cTn id="15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3" fill="hold">
                      <p:stCondLst>
                        <p:cond delay="indefinite"/>
                      </p:stCondLst>
                      <p:childTnLst>
                        <p:par>
                          <p:cTn id="1524" fill="hold">
                            <p:stCondLst>
                              <p:cond delay="0"/>
                            </p:stCondLst>
                            <p:childTnLst>
                              <p:par>
                                <p:cTn id="15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7" fill="hold">
                      <p:stCondLst>
                        <p:cond delay="indefinite"/>
                      </p:stCondLst>
                      <p:childTnLst>
                        <p:par>
                          <p:cTn id="1528" fill="hold">
                            <p:stCondLst>
                              <p:cond delay="0"/>
                            </p:stCondLst>
                            <p:childTnLst>
                              <p:par>
                                <p:cTn id="15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1" fill="hold">
                      <p:stCondLst>
                        <p:cond delay="indefinite"/>
                      </p:stCondLst>
                      <p:childTnLst>
                        <p:par>
                          <p:cTn id="1532" fill="hold">
                            <p:stCondLst>
                              <p:cond delay="0"/>
                            </p:stCondLst>
                            <p:childTnLst>
                              <p:par>
                                <p:cTn id="15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5" fill="hold">
                      <p:stCondLst>
                        <p:cond delay="indefinite"/>
                      </p:stCondLst>
                      <p:childTnLst>
                        <p:par>
                          <p:cTn id="1536" fill="hold">
                            <p:stCondLst>
                              <p:cond delay="0"/>
                            </p:stCondLst>
                            <p:childTnLst>
                              <p:par>
                                <p:cTn id="15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9" fill="hold">
                      <p:stCondLst>
                        <p:cond delay="indefinite"/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3348000" y="333000"/>
            <a:ext cx="2292480" cy="538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818" name="AutoShape 1027"/>
          <p:cNvSpPr/>
          <p:nvPr/>
        </p:nvSpPr>
        <p:spPr>
          <a:xfrm>
            <a:off x="1766880" y="1500120"/>
            <a:ext cx="4038480" cy="198144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19" name="Text Box 1028"/>
          <p:cNvSpPr/>
          <p:nvPr/>
        </p:nvSpPr>
        <p:spPr>
          <a:xfrm>
            <a:off x="4619520" y="3024360"/>
            <a:ext cx="540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0" name="Rectangle 1029"/>
          <p:cNvSpPr/>
          <p:nvPr/>
        </p:nvSpPr>
        <p:spPr>
          <a:xfrm>
            <a:off x="1766880" y="3100320"/>
            <a:ext cx="380880" cy="381240"/>
          </a:xfrm>
          <a:prstGeom prst="rect">
            <a:avLst/>
          </a:prstGeom>
          <a:noFill/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1" name="AutoShape 1030"/>
          <p:cNvSpPr/>
          <p:nvPr/>
        </p:nvSpPr>
        <p:spPr>
          <a:xfrm rot="925200">
            <a:off x="1995120" y="2567160"/>
            <a:ext cx="2666880" cy="457200"/>
          </a:xfrm>
          <a:prstGeom prst="leftArrow">
            <a:avLst>
              <a:gd name="adj1" fmla="val 26963"/>
              <a:gd name="adj2" fmla="val 121144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2" name="Text Box 1031"/>
          <p:cNvSpPr/>
          <p:nvPr/>
        </p:nvSpPr>
        <p:spPr>
          <a:xfrm>
            <a:off x="1600200" y="3770280"/>
            <a:ext cx="1676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3" name="Line 1032"/>
          <p:cNvSpPr/>
          <p:nvPr/>
        </p:nvSpPr>
        <p:spPr>
          <a:xfrm>
            <a:off x="3352680" y="407520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4" name="Text Box 1033"/>
          <p:cNvSpPr/>
          <p:nvPr/>
        </p:nvSpPr>
        <p:spPr>
          <a:xfrm rot="16200000">
            <a:off x="1034640" y="2231640"/>
            <a:ext cx="61164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5" name="Text Box 1034"/>
          <p:cNvSpPr/>
          <p:nvPr/>
        </p:nvSpPr>
        <p:spPr>
          <a:xfrm>
            <a:off x="3200400" y="346536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6" name="Text Box 1035"/>
          <p:cNvSpPr/>
          <p:nvPr/>
        </p:nvSpPr>
        <p:spPr>
          <a:xfrm>
            <a:off x="3276720" y="4075200"/>
            <a:ext cx="990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7" name="Text Box 1036"/>
          <p:cNvSpPr/>
          <p:nvPr/>
        </p:nvSpPr>
        <p:spPr>
          <a:xfrm rot="4800">
            <a:off x="3976200" y="172836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Hyp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8" name="Line 1037"/>
          <p:cNvSpPr/>
          <p:nvPr/>
        </p:nvSpPr>
        <p:spPr>
          <a:xfrm flipV="1">
            <a:off x="2147760" y="2795760"/>
            <a:ext cx="381240" cy="304560"/>
          </a:xfrm>
          <a:prstGeom prst="line">
            <a:avLst/>
          </a:prstGeom>
          <a:ln w="76320">
            <a:solidFill>
              <a:srgbClr val="0000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29" name="Text Box 1039"/>
          <p:cNvSpPr/>
          <p:nvPr/>
        </p:nvSpPr>
        <p:spPr>
          <a:xfrm>
            <a:off x="1081080" y="1957320"/>
            <a:ext cx="6775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6m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0" name="Text Box 1040"/>
          <p:cNvSpPr/>
          <p:nvPr/>
        </p:nvSpPr>
        <p:spPr>
          <a:xfrm>
            <a:off x="3214800" y="1805040"/>
            <a:ext cx="9144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9m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1" name="Text Box 1042"/>
          <p:cNvSpPr/>
          <p:nvPr/>
        </p:nvSpPr>
        <p:spPr>
          <a:xfrm>
            <a:off x="1600200" y="4913280"/>
            <a:ext cx="1676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2" name="Line 1043"/>
          <p:cNvSpPr/>
          <p:nvPr/>
        </p:nvSpPr>
        <p:spPr>
          <a:xfrm>
            <a:off x="3429000" y="521820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3" name="Text Box 1044"/>
          <p:cNvSpPr/>
          <p:nvPr/>
        </p:nvSpPr>
        <p:spPr>
          <a:xfrm>
            <a:off x="3581280" y="4684680"/>
            <a:ext cx="457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4" name="Text Box 1045"/>
          <p:cNvSpPr/>
          <p:nvPr/>
        </p:nvSpPr>
        <p:spPr>
          <a:xfrm>
            <a:off x="3581280" y="5218200"/>
            <a:ext cx="685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9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5" name="Text Box 1046"/>
          <p:cNvSpPr/>
          <p:nvPr/>
        </p:nvSpPr>
        <p:spPr>
          <a:xfrm>
            <a:off x="2895480" y="5979960"/>
            <a:ext cx="3353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0.667   (3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6" name="Text Box 1047"/>
          <p:cNvSpPr/>
          <p:nvPr/>
        </p:nvSpPr>
        <p:spPr>
          <a:xfrm>
            <a:off x="1600200" y="5979960"/>
            <a:ext cx="1371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7" name="Cloud 24"/>
          <p:cNvSpPr/>
          <p:nvPr/>
        </p:nvSpPr>
        <p:spPr>
          <a:xfrm>
            <a:off x="5581800" y="0"/>
            <a:ext cx="2798640" cy="1514520"/>
          </a:xfrm>
          <a:custGeom>
            <a:avLst/>
            <a:gdLst>
              <a:gd name="textAreaLeft" fmla="*/ 385560 w 2798640"/>
              <a:gd name="textAreaRight" fmla="*/ 2214000 w 2798640"/>
              <a:gd name="textAreaTop" fmla="*/ 228600 h 1514520"/>
              <a:gd name="textAreaBottom" fmla="*/ 1215720 h 1514520"/>
              <a:gd name="GluePoint1X" fmla="*/ 2796431 w 43200"/>
              <a:gd name="GluePoint1Y" fmla="*/ 757238 h 43200"/>
              <a:gd name="GluePoint2X" fmla="*/ 1399382 w 43200"/>
              <a:gd name="GluePoint2Y" fmla="*/ 1512862 h 43200"/>
              <a:gd name="GluePoint3X" fmla="*/ 8681 w 43200"/>
              <a:gd name="GluePoint3Y" fmla="*/ 757238 h 43200"/>
              <a:gd name="GluePoint4X" fmla="*/ 1399382 w 43200"/>
              <a:gd name="GluePoint4Y" fmla="*/ 8659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Find the x</a:t>
            </a:r>
            <a:r>
              <a:rPr lang="en-GB" sz="2400" b="0" u="none" strike="noStrike" baseline="30000">
                <a:solidFill>
                  <a:srgbClr val="000033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38" name="Text Box 1038"/>
          <p:cNvSpPr/>
          <p:nvPr/>
        </p:nvSpPr>
        <p:spPr>
          <a:xfrm>
            <a:off x="5349960" y="4132440"/>
            <a:ext cx="374004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39" name="Picture 26" descr="TICK.jpg"/>
          <p:cNvPicPr/>
          <p:nvPr/>
        </p:nvPicPr>
        <p:blipFill>
          <a:blip r:embed="rId1"/>
          <a:stretch/>
        </p:blipFill>
        <p:spPr>
          <a:xfrm>
            <a:off x="6053040" y="460836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0" name="Picture 25" descr="TICK.jpg"/>
          <p:cNvPicPr/>
          <p:nvPr/>
        </p:nvPicPr>
        <p:blipFill>
          <a:blip r:embed="rId2"/>
          <a:stretch/>
        </p:blipFill>
        <p:spPr>
          <a:xfrm>
            <a:off x="5711760" y="460836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1" name="Picture 28" descr="question mark.jpg"/>
          <p:cNvPicPr/>
          <p:nvPr/>
        </p:nvPicPr>
        <p:blipFill>
          <a:blip r:embed="rId3"/>
          <a:stretch/>
        </p:blipFill>
        <p:spPr>
          <a:xfrm>
            <a:off x="5353200" y="3676680"/>
            <a:ext cx="571320" cy="53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2" name="TextBox 29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543" dur="indefinite" restart="never" nodeType="tmRoot">
          <p:childTnLst>
            <p:seq>
              <p:cTn id="1544" dur="indefinite" nodeType="mainSeq">
                <p:childTnLst>
                  <p:par>
                    <p:cTn id="1545" fill="hold">
                      <p:stCondLst>
                        <p:cond delay="indefinite"/>
                      </p:stCondLst>
                      <p:childTnLst>
                        <p:par>
                          <p:cTn id="1546" fill="hold">
                            <p:stCondLst>
                              <p:cond delay="0"/>
                            </p:stCondLst>
                            <p:childTnLst>
                              <p:par>
                                <p:cTn id="15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9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0" fill="hold">
                      <p:stCondLst>
                        <p:cond delay="indefinite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4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5" fill="hold">
                      <p:stCondLst>
                        <p:cond delay="indefinite"/>
                      </p:stCondLst>
                      <p:childTnLst>
                        <p:par>
                          <p:cTn id="1556" fill="hold">
                            <p:stCondLst>
                              <p:cond delay="0"/>
                            </p:stCondLst>
                            <p:childTnLst>
                              <p:par>
                                <p:cTn id="15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59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64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156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21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0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1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6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7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7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9" fill="hold">
                      <p:stCondLst>
                        <p:cond delay="indefinite"/>
                      </p:stCondLst>
                      <p:childTnLst>
                        <p:par>
                          <p:cTn id="1580" fill="hold">
                            <p:stCondLst>
                              <p:cond delay="0"/>
                            </p:stCondLst>
                            <p:childTnLst>
                              <p:par>
                                <p:cTn id="158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83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88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9" fill="hold">
                      <p:stCondLst>
                        <p:cond delay="indefinite"/>
                      </p:stCondLst>
                      <p:childTnLst>
                        <p:par>
                          <p:cTn id="1590" fill="hold">
                            <p:stCondLst>
                              <p:cond delay="0"/>
                            </p:stCondLst>
                            <p:childTnLst>
                              <p:par>
                                <p:cTn id="15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93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98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9" fill="hold">
                      <p:stCondLst>
                        <p:cond delay="indefinite"/>
                      </p:stCondLst>
                      <p:childTnLst>
                        <p:par>
                          <p:cTn id="1600" fill="hold">
                            <p:stCondLst>
                              <p:cond delay="0"/>
                            </p:stCondLst>
                            <p:childTnLst>
                              <p:par>
                                <p:cTn id="16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03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4" fill="hold">
                      <p:stCondLst>
                        <p:cond delay="indefinite"/>
                      </p:stCondLst>
                      <p:childTnLst>
                        <p:par>
                          <p:cTn id="1605" fill="hold">
                            <p:stCondLst>
                              <p:cond delay="0"/>
                            </p:stCondLst>
                            <p:childTnLst>
                              <p:par>
                                <p:cTn id="16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08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1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4" fill="hold">
                      <p:stCondLst>
                        <p:cond delay="indefinite"/>
                      </p:stCondLst>
                      <p:childTnLst>
                        <p:par>
                          <p:cTn id="1615" fill="hold">
                            <p:stCondLst>
                              <p:cond delay="0"/>
                            </p:stCondLst>
                            <p:childTnLst>
                              <p:par>
                                <p:cTn id="161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18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9" fill="hold">
                      <p:stCondLst>
                        <p:cond delay="indefinite"/>
                      </p:stCondLst>
                      <p:childTnLst>
                        <p:par>
                          <p:cTn id="1620" fill="hold">
                            <p:stCondLst>
                              <p:cond delay="0"/>
                            </p:stCondLst>
                            <p:childTnLst>
                              <p:par>
                                <p:cTn id="162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23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2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9" fill="hold">
                      <p:stCondLst>
                        <p:cond delay="indefinite"/>
                      </p:stCondLst>
                      <p:childTnLst>
                        <p:par>
                          <p:cTn id="1630" fill="hold">
                            <p:stCondLst>
                              <p:cond delay="0"/>
                            </p:stCondLst>
                            <p:childTnLst>
                              <p:par>
                                <p:cTn id="16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33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4" fill="hold">
                      <p:stCondLst>
                        <p:cond delay="indefinite"/>
                      </p:stCondLst>
                      <p:childTnLst>
                        <p:par>
                          <p:cTn id="1635" fill="hold">
                            <p:stCondLst>
                              <p:cond delay="0"/>
                            </p:stCondLst>
                            <p:childTnLst>
                              <p:par>
                                <p:cTn id="163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38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roup 2"/>
          <p:cNvGrpSpPr/>
          <p:nvPr/>
        </p:nvGrpSpPr>
        <p:grpSpPr>
          <a:xfrm>
            <a:off x="2209680" y="1795320"/>
            <a:ext cx="5105520" cy="581760"/>
            <a:chOff x="2209680" y="1795320"/>
            <a:chExt cx="5105520" cy="581760"/>
          </a:xfrm>
        </p:grpSpPr>
        <p:sp>
          <p:nvSpPr>
            <p:cNvPr id="844" name="Text Box 3"/>
            <p:cNvSpPr/>
            <p:nvPr/>
          </p:nvSpPr>
          <p:spPr>
            <a:xfrm>
              <a:off x="3505320" y="1795320"/>
              <a:ext cx="38098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=0.667    (3 d.p.)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45" name="Text Box 4"/>
            <p:cNvSpPr/>
            <p:nvPr/>
          </p:nvSpPr>
          <p:spPr>
            <a:xfrm>
              <a:off x="2209680" y="1795320"/>
              <a:ext cx="13716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Sin x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Times New Roman"/>
                </a:rPr>
                <a:t>°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846" name="Text Box 5"/>
          <p:cNvSpPr/>
          <p:nvPr/>
        </p:nvSpPr>
        <p:spPr>
          <a:xfrm>
            <a:off x="2239920" y="2492280"/>
            <a:ext cx="4419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How do we find x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°?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847" name="Group 6"/>
          <p:cNvGrpSpPr/>
          <p:nvPr/>
        </p:nvGrpSpPr>
        <p:grpSpPr>
          <a:xfrm>
            <a:off x="990720" y="1916280"/>
            <a:ext cx="7494480" cy="2349360"/>
            <a:chOff x="990720" y="1916280"/>
            <a:chExt cx="7494480" cy="2349360"/>
          </a:xfrm>
        </p:grpSpPr>
        <p:pic>
          <p:nvPicPr>
            <p:cNvPr id="848" name="Picture 7" descr="ag00021_"/>
            <p:cNvPicPr/>
            <p:nvPr/>
          </p:nvPicPr>
          <p:blipFill>
            <a:blip r:embed="rId1"/>
            <a:stretch/>
          </p:blipFill>
          <p:spPr>
            <a:xfrm>
              <a:off x="7238880" y="1916280"/>
              <a:ext cx="1246320" cy="1714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49" name="Text Box 8"/>
            <p:cNvSpPr/>
            <p:nvPr/>
          </p:nvSpPr>
          <p:spPr>
            <a:xfrm>
              <a:off x="990720" y="3135240"/>
              <a:ext cx="6019560" cy="1130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We need to use  </a:t>
              </a:r>
              <a:r>
                <a:rPr lang="en-GB" sz="32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Sin </a:t>
              </a:r>
              <a:r>
                <a:rPr lang="en-GB" sz="3600" b="0" u="none" strike="noStrike">
                  <a:solidFill>
                    <a:srgbClr val="FFFF00"/>
                  </a:solidFill>
                  <a:effectLst/>
                  <a:uFillTx/>
                  <a:latin typeface="Arial Unicode MS"/>
                  <a:ea typeface="Arial Unicode MS"/>
                </a:rPr>
                <a:t>⁻</a:t>
              </a:r>
              <a:r>
                <a:rPr lang="en-GB" sz="36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  <a:ea typeface="Times New Roman"/>
                </a:rPr>
                <a:t>¹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on the calculator.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850" name="AutoShape 9"/>
          <p:cNvSpPr/>
          <p:nvPr/>
        </p:nvSpPr>
        <p:spPr>
          <a:xfrm>
            <a:off x="4332240" y="5729400"/>
            <a:ext cx="1066680" cy="53316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2</a:t>
            </a:r>
            <a:r>
              <a:rPr lang="en-GB" sz="2400" b="1" u="none" strike="noStrike" baseline="30000">
                <a:solidFill>
                  <a:srgbClr val="000000"/>
                </a:solidFill>
                <a:effectLst/>
                <a:uFillTx/>
                <a:latin typeface="Tahoma"/>
              </a:rPr>
              <a:t>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1" name="Text Box 10"/>
          <p:cNvSpPr/>
          <p:nvPr/>
        </p:nvSpPr>
        <p:spPr>
          <a:xfrm>
            <a:off x="990720" y="4430880"/>
            <a:ext cx="6019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 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Arial Unicode MS"/>
                <a:ea typeface="Arial Unicode MS"/>
              </a:rPr>
              <a:t>⁻</a:t>
            </a: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Times New Roman"/>
              </a:rPr>
              <a:t>¹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is written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above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852" name="Group 11"/>
          <p:cNvGrpSpPr/>
          <p:nvPr/>
        </p:nvGrpSpPr>
        <p:grpSpPr>
          <a:xfrm>
            <a:off x="5562720" y="4049640"/>
            <a:ext cx="1066680" cy="945720"/>
            <a:chOff x="5562720" y="4049640"/>
            <a:chExt cx="1066680" cy="945720"/>
          </a:xfrm>
        </p:grpSpPr>
        <p:sp>
          <p:nvSpPr>
            <p:cNvPr id="853" name="AutoShape 12"/>
            <p:cNvSpPr/>
            <p:nvPr/>
          </p:nvSpPr>
          <p:spPr>
            <a:xfrm>
              <a:off x="5562720" y="4462200"/>
              <a:ext cx="1066680" cy="533160"/>
            </a:xfrm>
            <a:prstGeom prst="roundRect">
              <a:avLst>
                <a:gd name="adj" fmla="val 42264"/>
              </a:avLst>
            </a:prstGeom>
            <a:solidFill>
              <a:srgbClr val="FFFFCC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u="none" strike="noStrike">
                  <a:solidFill>
                    <a:srgbClr val="000000"/>
                  </a:solidFill>
                  <a:effectLst/>
                  <a:uFillTx/>
                  <a:latin typeface="Tahoma"/>
                </a:rPr>
                <a:t>Sin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54" name="Text Box 13"/>
            <p:cNvSpPr/>
            <p:nvPr/>
          </p:nvSpPr>
          <p:spPr>
            <a:xfrm>
              <a:off x="5641560" y="4049640"/>
              <a:ext cx="9039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</a:rPr>
                <a:t>Sin 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Arial Unicode MS"/>
                </a:rPr>
                <a:t>⁻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Times New Roman"/>
                </a:rPr>
                <a:t>¹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855" name="Text Box 14"/>
          <p:cNvSpPr/>
          <p:nvPr/>
        </p:nvSpPr>
        <p:spPr>
          <a:xfrm>
            <a:off x="826920" y="5729400"/>
            <a:ext cx="3733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To get this press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6" name="AutoShape 15"/>
          <p:cNvSpPr/>
          <p:nvPr/>
        </p:nvSpPr>
        <p:spPr>
          <a:xfrm>
            <a:off x="8004240" y="5718240"/>
            <a:ext cx="1066680" cy="533160"/>
          </a:xfrm>
          <a:prstGeom prst="roundRect">
            <a:avLst>
              <a:gd name="adj" fmla="val 42264"/>
            </a:avLst>
          </a:prstGeom>
          <a:solidFill>
            <a:srgbClr val="FFFFCC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7" name="Text Box 16"/>
          <p:cNvSpPr/>
          <p:nvPr/>
        </p:nvSpPr>
        <p:spPr>
          <a:xfrm>
            <a:off x="5413320" y="5718240"/>
            <a:ext cx="2438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Followed by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639" dur="indefinite" restart="never" nodeType="tmRoot">
          <p:childTnLst>
            <p:seq>
              <p:cTn id="1640" dur="indefinite" nodeType="mainSeq">
                <p:childTnLst>
                  <p:par>
                    <p:cTn id="1641" fill="hold">
                      <p:stCondLst>
                        <p:cond delay="indefinite"/>
                      </p:stCondLst>
                      <p:childTnLst>
                        <p:par>
                          <p:cTn id="1642" fill="hold">
                            <p:stCondLst>
                              <p:cond delay="0"/>
                            </p:stCondLst>
                            <p:childTnLst>
                              <p:par>
                                <p:cTn id="164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45" dur="8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46" dur="8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7" dur="8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52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3" fill="hold">
                      <p:stCondLst>
                        <p:cond delay="indefinite"/>
                      </p:stCondLst>
                      <p:childTnLst>
                        <p:par>
                          <p:cTn id="1654" fill="hold">
                            <p:stCondLst>
                              <p:cond delay="0"/>
                            </p:stCondLst>
                            <p:childTnLst>
                              <p:par>
                                <p:cTn id="165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57" dur="8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58" dur="8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9" dur="8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64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5" fill="hold">
                      <p:stCondLst>
                        <p:cond delay="indefinite"/>
                      </p:stCondLst>
                      <p:childTnLst>
                        <p:par>
                          <p:cTn id="1666" fill="hold">
                            <p:stCondLst>
                              <p:cond delay="0"/>
                            </p:stCondLst>
                            <p:childTnLst>
                              <p:par>
                                <p:cTn id="16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69" dur="8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70" dur="8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1" dur="8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2" fill="hold">
                      <p:stCondLst>
                        <p:cond delay="indefinite"/>
                      </p:stCondLst>
                      <p:childTnLst>
                        <p:par>
                          <p:cTn id="1673" fill="hold">
                            <p:stCondLst>
                              <p:cond delay="0"/>
                            </p:stCondLst>
                            <p:childTnLst>
                              <p:par>
                                <p:cTn id="16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7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1" dur="8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82" dur="8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3" dur="8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4" fill="hold">
                      <p:stCondLst>
                        <p:cond delay="indefinite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88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026"/>
          <p:cNvSpPr/>
          <p:nvPr/>
        </p:nvSpPr>
        <p:spPr>
          <a:xfrm>
            <a:off x="1116000" y="541008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59" name="Text Box 1027"/>
          <p:cNvSpPr/>
          <p:nvPr/>
        </p:nvSpPr>
        <p:spPr>
          <a:xfrm>
            <a:off x="1878120" y="5410080"/>
            <a:ext cx="2590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Sin 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Arial Unicode MS"/>
                <a:ea typeface="Arial Unicode MS"/>
              </a:rPr>
              <a:t>⁻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¹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0.667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60" name="Text Box 1028"/>
          <p:cNvSpPr/>
          <p:nvPr/>
        </p:nvSpPr>
        <p:spPr>
          <a:xfrm>
            <a:off x="4392720" y="5410080"/>
            <a:ext cx="2971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41.8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(1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861" name="Group 1031"/>
          <p:cNvGrpSpPr/>
          <p:nvPr/>
        </p:nvGrpSpPr>
        <p:grpSpPr>
          <a:xfrm>
            <a:off x="2209680" y="1913040"/>
            <a:ext cx="4648320" cy="581760"/>
            <a:chOff x="2209680" y="1913040"/>
            <a:chExt cx="4648320" cy="581760"/>
          </a:xfrm>
        </p:grpSpPr>
        <p:sp>
          <p:nvSpPr>
            <p:cNvPr id="862" name="Text Box 1029"/>
            <p:cNvSpPr/>
            <p:nvPr/>
          </p:nvSpPr>
          <p:spPr>
            <a:xfrm>
              <a:off x="3505320" y="1913040"/>
              <a:ext cx="33526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= 0.667   (3 d.p.)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3" name="Text Box 1030"/>
            <p:cNvSpPr/>
            <p:nvPr/>
          </p:nvSpPr>
          <p:spPr>
            <a:xfrm>
              <a:off x="2209680" y="1913040"/>
              <a:ext cx="13716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Sin x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Times New Roman"/>
                </a:rPr>
                <a:t>°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864" name="AutoShape 1032"/>
          <p:cNvSpPr/>
          <p:nvPr/>
        </p:nvSpPr>
        <p:spPr>
          <a:xfrm>
            <a:off x="2301840" y="3160800"/>
            <a:ext cx="1066680" cy="53316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2</a:t>
            </a:r>
            <a:r>
              <a:rPr lang="en-GB" sz="2400" b="1" u="none" strike="noStrike" baseline="30000">
                <a:solidFill>
                  <a:srgbClr val="000000"/>
                </a:solidFill>
                <a:effectLst/>
                <a:uFillTx/>
                <a:latin typeface="Tahoma"/>
              </a:rPr>
              <a:t>nd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865" name="Group 1033"/>
          <p:cNvGrpSpPr/>
          <p:nvPr/>
        </p:nvGrpSpPr>
        <p:grpSpPr>
          <a:xfrm>
            <a:off x="3673440" y="2717640"/>
            <a:ext cx="1066680" cy="946440"/>
            <a:chOff x="3673440" y="2717640"/>
            <a:chExt cx="1066680" cy="946440"/>
          </a:xfrm>
        </p:grpSpPr>
        <p:sp>
          <p:nvSpPr>
            <p:cNvPr id="866" name="AutoShape 1034"/>
            <p:cNvSpPr/>
            <p:nvPr/>
          </p:nvSpPr>
          <p:spPr>
            <a:xfrm>
              <a:off x="3673440" y="3130560"/>
              <a:ext cx="1066680" cy="533520"/>
            </a:xfrm>
            <a:prstGeom prst="roundRect">
              <a:avLst>
                <a:gd name="adj" fmla="val 42264"/>
              </a:avLst>
            </a:prstGeom>
            <a:solidFill>
              <a:srgbClr val="FFFFCC"/>
            </a:solidFill>
            <a:ln w="190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u="none" strike="noStrike">
                  <a:solidFill>
                    <a:srgbClr val="000000"/>
                  </a:solidFill>
                  <a:effectLst/>
                  <a:uFillTx/>
                  <a:latin typeface="Tahoma"/>
                </a:rPr>
                <a:t>Sin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67" name="Text Box 1035"/>
            <p:cNvSpPr/>
            <p:nvPr/>
          </p:nvSpPr>
          <p:spPr>
            <a:xfrm>
              <a:off x="3752280" y="2717640"/>
              <a:ext cx="90396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</a:rPr>
                <a:t>Sin 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Arial Unicode MS"/>
                </a:rPr>
                <a:t>⁻</a:t>
              </a: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Tahoma"/>
                  <a:ea typeface="Times New Roman"/>
                </a:rPr>
                <a:t>¹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868" name="Text Box 1036"/>
          <p:cNvSpPr/>
          <p:nvPr/>
        </p:nvSpPr>
        <p:spPr>
          <a:xfrm>
            <a:off x="991800" y="3137040"/>
            <a:ext cx="120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Press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69" name="Text Box 1037"/>
          <p:cNvSpPr/>
          <p:nvPr/>
        </p:nvSpPr>
        <p:spPr>
          <a:xfrm>
            <a:off x="1044360" y="4325760"/>
            <a:ext cx="1257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Enter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0" name="AutoShape 1038"/>
          <p:cNvSpPr/>
          <p:nvPr/>
        </p:nvSpPr>
        <p:spPr>
          <a:xfrm>
            <a:off x="3786120" y="4348080"/>
            <a:ext cx="1067040" cy="533520"/>
          </a:xfrm>
          <a:prstGeom prst="roundRect">
            <a:avLst>
              <a:gd name="adj" fmla="val 42264"/>
            </a:avLst>
          </a:prstGeom>
          <a:solidFill>
            <a:srgbClr val="FFFFCC"/>
          </a:solidFill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1" name="Text Box 1039"/>
          <p:cNvSpPr/>
          <p:nvPr/>
        </p:nvSpPr>
        <p:spPr>
          <a:xfrm>
            <a:off x="2399040" y="4325760"/>
            <a:ext cx="1275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0.667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689" dur="indefinite" restart="never" nodeType="tmRoot">
          <p:childTnLst>
            <p:seq>
              <p:cTn id="1690" dur="indefinite" nodeType="mainSeq">
                <p:childTnLst>
                  <p:par>
                    <p:cTn id="1691" fill="hold">
                      <p:stCondLst>
                        <p:cond delay="indefinite"/>
                      </p:stCondLst>
                      <p:childTnLst>
                        <p:par>
                          <p:cTn id="1692" fill="hold">
                            <p:stCondLst>
                              <p:cond delay="0"/>
                            </p:stCondLst>
                            <p:childTnLst>
                              <p:par>
                                <p:cTn id="16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95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6" fill="hold">
                      <p:stCondLst>
                        <p:cond delay="indefinite"/>
                      </p:stCondLst>
                      <p:childTnLst>
                        <p:par>
                          <p:cTn id="1697" fill="hold">
                            <p:stCondLst>
                              <p:cond delay="0"/>
                            </p:stCondLst>
                            <p:childTnLst>
                              <p:par>
                                <p:cTn id="16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00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1" fill="hold">
                      <p:stCondLst>
                        <p:cond delay="indefinite"/>
                      </p:stCondLst>
                      <p:childTnLst>
                        <p:par>
                          <p:cTn id="1702" fill="hold">
                            <p:stCondLst>
                              <p:cond delay="0"/>
                            </p:stCondLst>
                            <p:childTnLst>
                              <p:par>
                                <p:cTn id="17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05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1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15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6" fill="hold">
                      <p:stCondLst>
                        <p:cond delay="indefinite"/>
                      </p:stCondLst>
                      <p:childTnLst>
                        <p:par>
                          <p:cTn id="1717" fill="hold">
                            <p:stCondLst>
                              <p:cond delay="0"/>
                            </p:stCondLst>
                            <p:childTnLst>
                              <p:par>
                                <p:cTn id="17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2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1" fill="hold">
                      <p:stCondLst>
                        <p:cond delay="indefinite"/>
                      </p:stCondLst>
                      <p:childTnLst>
                        <p:par>
                          <p:cTn id="1722" fill="hold">
                            <p:stCondLst>
                              <p:cond delay="0"/>
                            </p:stCondLst>
                            <p:childTnLst>
                              <p:par>
                                <p:cTn id="17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25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6" fill="hold">
                      <p:stCondLst>
                        <p:cond delay="indefinite"/>
                      </p:stCondLst>
                      <p:childTnLst>
                        <p:par>
                          <p:cTn id="1727" fill="hold">
                            <p:stCondLst>
                              <p:cond delay="0"/>
                            </p:stCondLst>
                            <p:childTnLst>
                              <p:par>
                                <p:cTn id="17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30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1" fill="hold">
                      <p:stCondLst>
                        <p:cond delay="indefinite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35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Text Box 1038"/>
          <p:cNvSpPr/>
          <p:nvPr/>
        </p:nvSpPr>
        <p:spPr>
          <a:xfrm>
            <a:off x="4875120" y="2973240"/>
            <a:ext cx="379116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73" name="Picture 17" descr="ship.jpg"/>
          <p:cNvPicPr/>
          <p:nvPr/>
        </p:nvPicPr>
        <p:blipFill>
          <a:blip r:embed="rId1"/>
          <a:srcRect l="8572" t="0" r="0" b="0"/>
          <a:stretch/>
        </p:blipFill>
        <p:spPr>
          <a:xfrm>
            <a:off x="7015320" y="3848040"/>
            <a:ext cx="2128680" cy="214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4" name="Date Placeholder 1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B640DD-A91B-4EDA-B2CE-4A579F2E13A5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5" name="Footer Placeholder 2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Compiled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6" name="Rectangle 3"/>
          <p:cNvSpPr/>
          <p:nvPr/>
        </p:nvSpPr>
        <p:spPr>
          <a:xfrm>
            <a:off x="2133720" y="-1604880"/>
            <a:ext cx="8125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877" name="Rectangle 9"/>
          <p:cNvSpPr/>
          <p:nvPr/>
        </p:nvSpPr>
        <p:spPr>
          <a:xfrm>
            <a:off x="990720" y="2111040"/>
            <a:ext cx="7891200" cy="459720"/>
          </a:xfrm>
          <a:prstGeom prst="rect">
            <a:avLst/>
          </a:prstGeom>
          <a:solidFill>
            <a:srgbClr val="7F7F7F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EAEAEA"/>
                </a:solidFill>
                <a:effectLst/>
                <a:uFillTx/>
                <a:latin typeface="Comic Sans MS"/>
              </a:rPr>
              <a:t>Use the sine ratio to find the angle of the ramp.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878" name="Group 24"/>
          <p:cNvGrpSpPr/>
          <p:nvPr/>
        </p:nvGrpSpPr>
        <p:grpSpPr>
          <a:xfrm>
            <a:off x="4952880" y="5022360"/>
            <a:ext cx="3109680" cy="729000"/>
            <a:chOff x="4952880" y="5022360"/>
            <a:chExt cx="3109680" cy="729000"/>
          </a:xfrm>
        </p:grpSpPr>
        <p:sp>
          <p:nvSpPr>
            <p:cNvPr id="879" name="Text Box 5"/>
            <p:cNvSpPr/>
            <p:nvPr/>
          </p:nvSpPr>
          <p:spPr>
            <a:xfrm>
              <a:off x="5671080" y="5361120"/>
              <a:ext cx="899280" cy="390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x</a:t>
              </a:r>
              <a:r>
                <a:rPr lang="en-GB" sz="2400" b="0" u="none" strike="noStrike" baseline="30000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0" name="Text Box 6"/>
            <p:cNvSpPr/>
            <p:nvPr/>
          </p:nvSpPr>
          <p:spPr>
            <a:xfrm>
              <a:off x="7158600" y="5153040"/>
              <a:ext cx="9039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000033"/>
                  </a:solidFill>
                  <a:effectLst/>
                  <a:uFillTx/>
                  <a:latin typeface="Comic Sans MS"/>
                </a:rPr>
                <a:t>10m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881" name="Line 20"/>
            <p:cNvSpPr/>
            <p:nvPr/>
          </p:nvSpPr>
          <p:spPr>
            <a:xfrm flipV="1">
              <a:off x="4952880" y="5022360"/>
              <a:ext cx="2224080" cy="72396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pic>
        <p:nvPicPr>
          <p:cNvPr id="882" name="Picture 2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83" name="Object 2"/>
          <p:cNvGraphicFramePr/>
          <p:nvPr/>
        </p:nvGraphicFramePr>
        <p:xfrm>
          <a:off x="1386000" y="2959200"/>
          <a:ext cx="2422440" cy="82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84" name="Object 2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386000" y="2959200"/>
                    <a:ext cx="2422440" cy="823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85" name="Object 3"/>
          <p:cNvGraphicFramePr/>
          <p:nvPr/>
        </p:nvGraphicFramePr>
        <p:xfrm>
          <a:off x="1386000" y="4041720"/>
          <a:ext cx="1476360" cy="7383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86" name="Object 3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386000" y="4041720"/>
                    <a:ext cx="1476360" cy="73836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87" name="Object 4"/>
          <p:cNvGraphicFramePr/>
          <p:nvPr/>
        </p:nvGraphicFramePr>
        <p:xfrm>
          <a:off x="1386000" y="5038560"/>
          <a:ext cx="2916000" cy="901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888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386000" y="5038560"/>
                    <a:ext cx="2916000" cy="901800"/>
                  </a:xfrm>
                  <a:prstGeom prst="rect">
                    <a:avLst/>
                  </a:prstGeom>
                  <a:solidFill>
                    <a:srgbClr val="FFFFFF"/>
                  </a:solidFill>
                  <a:ln w="572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89" name="Text Box 6"/>
          <p:cNvSpPr/>
          <p:nvPr/>
        </p:nvSpPr>
        <p:spPr>
          <a:xfrm>
            <a:off x="5289480" y="5000760"/>
            <a:ext cx="142884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20 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cxnSp>
        <p:nvCxnSpPr>
          <p:cNvPr id="890" name="Straight Arrow Connector 21"/>
          <p:cNvCxnSpPr>
            <a:endCxn id="881" idx="0"/>
          </p:cNvCxnSpPr>
          <p:nvPr/>
        </p:nvCxnSpPr>
        <p:spPr>
          <a:xfrm flipH="1" flipV="1">
            <a:off x="7178040" y="5022360"/>
            <a:ext cx="14760" cy="737280"/>
          </a:xfrm>
          <a:prstGeom prst="straightConnector1">
            <a:avLst/>
          </a:prstGeom>
          <a:ln w="38160">
            <a:solidFill>
              <a:srgbClr val="000033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891" name="Straight Connector 26"/>
          <p:cNvSpPr/>
          <p:nvPr/>
        </p:nvSpPr>
        <p:spPr>
          <a:xfrm flipH="1" flipV="1">
            <a:off x="4913280" y="5732640"/>
            <a:ext cx="2279520" cy="1440"/>
          </a:xfrm>
          <a:prstGeom prst="line">
            <a:avLst/>
          </a:prstGeom>
          <a:ln w="381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92" name="Picture 34" descr="TICK.jpg"/>
          <p:cNvPicPr/>
          <p:nvPr/>
        </p:nvPicPr>
        <p:blipFill>
          <a:blip r:embed="rId9"/>
          <a:stretch/>
        </p:blipFill>
        <p:spPr>
          <a:xfrm>
            <a:off x="5205240" y="344952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3" name="Picture 35" descr="TICK.jpg"/>
          <p:cNvPicPr/>
          <p:nvPr/>
        </p:nvPicPr>
        <p:blipFill>
          <a:blip r:embed="rId10"/>
          <a:stretch/>
        </p:blipFill>
        <p:spPr>
          <a:xfrm>
            <a:off x="5553000" y="344952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4" name="Picture 22" descr="question mark.jpg"/>
          <p:cNvPicPr/>
          <p:nvPr/>
        </p:nvPicPr>
        <p:blipFill>
          <a:blip r:embed="rId11"/>
          <a:stretch/>
        </p:blipFill>
        <p:spPr>
          <a:xfrm>
            <a:off x="4834080" y="2554200"/>
            <a:ext cx="573120" cy="5367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736" dur="indefinite" restart="never" nodeType="tmRoot">
          <p:childTnLst>
            <p:seq>
              <p:cTn id="1737" dur="indefinite" nodeType="mainSeq">
                <p:childTnLst>
                  <p:par>
                    <p:cTn id="1738" fill="hold">
                      <p:stCondLst>
                        <p:cond delay="indefinite"/>
                      </p:stCondLst>
                      <p:childTnLst>
                        <p:par>
                          <p:cTn id="1739" fill="hold">
                            <p:stCondLst>
                              <p:cond delay="0"/>
                            </p:stCondLst>
                            <p:childTnLst>
                              <p:par>
                                <p:cTn id="1740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2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3" dur="5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4" fill="hold">
                      <p:stCondLst>
                        <p:cond delay="indefinite"/>
                      </p:stCondLst>
                      <p:childTnLst>
                        <p:par>
                          <p:cTn id="1745" fill="hold">
                            <p:stCondLst>
                              <p:cond delay="0"/>
                            </p:stCondLst>
                            <p:childTnLst>
                              <p:par>
                                <p:cTn id="174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8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9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50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1" fill="hold">
                      <p:stCondLst>
                        <p:cond delay="indefinite"/>
                      </p:stCondLst>
                      <p:childTnLst>
                        <p:par>
                          <p:cTn id="1752" fill="hold">
                            <p:stCondLst>
                              <p:cond delay="0"/>
                            </p:stCondLst>
                            <p:childTnLst>
                              <p:par>
                                <p:cTn id="175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55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6" fill="hold">
                      <p:stCondLst>
                        <p:cond delay="indefinite"/>
                      </p:stCondLst>
                      <p:childTnLst>
                        <p:par>
                          <p:cTn id="1757" fill="hold">
                            <p:stCondLst>
                              <p:cond delay="0"/>
                            </p:stCondLst>
                            <p:childTnLst>
                              <p:par>
                                <p:cTn id="175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60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1" fill="hold">
                      <p:stCondLst>
                        <p:cond delay="indefinite"/>
                      </p:stCondLst>
                      <p:childTnLst>
                        <p:par>
                          <p:cTn id="1762" fill="hold">
                            <p:stCondLst>
                              <p:cond delay="0"/>
                            </p:stCondLst>
                            <p:childTnLst>
                              <p:par>
                                <p:cTn id="17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65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6" fill="hold">
                      <p:stCondLst>
                        <p:cond delay="indefinite"/>
                      </p:stCondLst>
                      <p:childTnLst>
                        <p:par>
                          <p:cTn id="1767" fill="hold">
                            <p:stCondLst>
                              <p:cond delay="0"/>
                            </p:stCondLst>
                            <p:childTnLst>
                              <p:par>
                                <p:cTn id="17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70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1" fill="hold">
                      <p:stCondLst>
                        <p:cond delay="indefinite"/>
                      </p:stCondLst>
                      <p:childTnLst>
                        <p:par>
                          <p:cTn id="1772" fill="hold">
                            <p:stCondLst>
                              <p:cond delay="0"/>
                            </p:stCondLst>
                            <p:childTnLst>
                              <p:par>
                                <p:cTn id="17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75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 Box 2"/>
          <p:cNvSpPr/>
          <p:nvPr/>
        </p:nvSpPr>
        <p:spPr>
          <a:xfrm>
            <a:off x="2454120" y="2157480"/>
            <a:ext cx="5718240" cy="314136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try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Extension Booklet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Ex5E (page 85)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96" name="Picture 3" descr="ag00463_"/>
          <p:cNvPicPr/>
          <p:nvPr/>
        </p:nvPicPr>
        <p:blipFill>
          <a:blip r:embed="rId1"/>
          <a:stretch/>
        </p:blipFill>
        <p:spPr>
          <a:xfrm>
            <a:off x="639720" y="306540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1"/>
          <p:cNvSpPr>
            <a:spLocks noGrp="1"/>
          </p:cNvSpPr>
          <p:nvPr>
            <p:ph type="title"/>
          </p:nvPr>
        </p:nvSpPr>
        <p:spPr>
          <a:xfrm>
            <a:off x="968400" y="40428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898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899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0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901" name="Object 5"/>
          <p:cNvGraphicFramePr/>
          <p:nvPr/>
        </p:nvGraphicFramePr>
        <p:xfrm>
          <a:off x="1166760" y="2013120"/>
          <a:ext cx="6748560" cy="40957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02" name="Object 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66760" y="2013120"/>
                    <a:ext cx="6748560" cy="409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903" name="Picture 6" descr="Office Objects 0572"/>
          <p:cNvPicPr/>
          <p:nvPr/>
        </p:nvPicPr>
        <p:blipFill>
          <a:blip r:embed="rId4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4" name="TextBox 8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4"/>
          <p:cNvPicPr/>
          <p:nvPr/>
        </p:nvPicPr>
        <p:blipFill>
          <a:blip r:embed="rId1"/>
          <a:srcRect l="11539" t="8076" r="69091" b="65960"/>
          <a:stretch/>
        </p:blipFill>
        <p:spPr>
          <a:xfrm>
            <a:off x="190440" y="272880"/>
            <a:ext cx="4218120" cy="316548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  <p:pic>
        <p:nvPicPr>
          <p:cNvPr id="183" name="Picture 14"/>
          <p:cNvPicPr/>
          <p:nvPr/>
        </p:nvPicPr>
        <p:blipFill>
          <a:blip r:embed="rId2"/>
          <a:srcRect l="58334" t="8076" r="10346" b="55502"/>
          <a:stretch/>
        </p:blipFill>
        <p:spPr>
          <a:xfrm>
            <a:off x="4626000" y="272880"/>
            <a:ext cx="4176720" cy="316548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  <p:pic>
        <p:nvPicPr>
          <p:cNvPr id="184" name="Picture 14"/>
          <p:cNvPicPr/>
          <p:nvPr/>
        </p:nvPicPr>
        <p:blipFill>
          <a:blip r:embed="rId3"/>
          <a:srcRect l="17256" t="39272" r="54741" b="29532"/>
          <a:stretch/>
        </p:blipFill>
        <p:spPr>
          <a:xfrm>
            <a:off x="190440" y="3535200"/>
            <a:ext cx="4218120" cy="312444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  <p:pic>
        <p:nvPicPr>
          <p:cNvPr id="185" name="Picture 14"/>
          <p:cNvPicPr/>
          <p:nvPr/>
        </p:nvPicPr>
        <p:blipFill>
          <a:blip r:embed="rId4"/>
          <a:srcRect l="63817" t="62175" r="19382" b="16732"/>
          <a:stretch/>
        </p:blipFill>
        <p:spPr>
          <a:xfrm>
            <a:off x="4613400" y="3535200"/>
            <a:ext cx="4189320" cy="312444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  <p:sp>
        <p:nvSpPr>
          <p:cNvPr id="186" name="Cloud 7"/>
          <p:cNvSpPr/>
          <p:nvPr/>
        </p:nvSpPr>
        <p:spPr>
          <a:xfrm>
            <a:off x="2674800" y="0"/>
            <a:ext cx="4013280" cy="1951200"/>
          </a:xfrm>
          <a:custGeom>
            <a:avLst/>
            <a:gdLst>
              <a:gd name="textAreaLeft" fmla="*/ 552960 w 4013280"/>
              <a:gd name="textAreaRight" fmla="*/ 3174840 w 4013280"/>
              <a:gd name="textAreaTop" fmla="*/ 294480 h 1951200"/>
              <a:gd name="textAreaBottom" fmla="*/ 1566360 h 1951200"/>
              <a:gd name="GluePoint1X" fmla="*/ 4009856 w 43200"/>
              <a:gd name="GluePoint1Y" fmla="*/ 975519 h 43200"/>
              <a:gd name="GluePoint2X" fmla="*/ 2006600 w 43200"/>
              <a:gd name="GluePoint2Y" fmla="*/ 1948961 h 43200"/>
              <a:gd name="GluePoint3X" fmla="*/ 12448 w 43200"/>
              <a:gd name="GluePoint3Y" fmla="*/ 975519 h 43200"/>
              <a:gd name="GluePoint4X" fmla="*/ 2006600 w 43200"/>
              <a:gd name="GluePoint4Y" fmla="*/ 11155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F81BD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These triangles have 2 things in common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87" name="Cloud 8"/>
          <p:cNvSpPr/>
          <p:nvPr/>
        </p:nvSpPr>
        <p:spPr>
          <a:xfrm>
            <a:off x="2676600" y="0"/>
            <a:ext cx="4013280" cy="1951200"/>
          </a:xfrm>
          <a:custGeom>
            <a:avLst/>
            <a:gdLst>
              <a:gd name="textAreaLeft" fmla="*/ 552960 w 4013280"/>
              <a:gd name="textAreaRight" fmla="*/ 3174840 w 4013280"/>
              <a:gd name="textAreaTop" fmla="*/ 294480 h 1951200"/>
              <a:gd name="textAreaBottom" fmla="*/ 1566360 h 1951200"/>
              <a:gd name="GluePoint1X" fmla="*/ 4009856 w 43200"/>
              <a:gd name="GluePoint1Y" fmla="*/ 975519 h 43200"/>
              <a:gd name="GluePoint2X" fmla="*/ 2006600 w 43200"/>
              <a:gd name="GluePoint2Y" fmla="*/ 1948961 h 43200"/>
              <a:gd name="GluePoint3X" fmla="*/ 12448 w 43200"/>
              <a:gd name="GluePoint3Y" fmla="*/ 975519 h 43200"/>
              <a:gd name="GluePoint4X" fmla="*/ 2006600 w 43200"/>
              <a:gd name="GluePoint4Y" fmla="*/ 111552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F81BD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One is 37</a:t>
            </a:r>
            <a:r>
              <a:rPr lang="en-GB" sz="24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The other we will investigate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8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4" dur="8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" dur="8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1" dur="8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2" dur="8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0EB782-7BC6-481E-A320-85D3D8B343D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06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907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8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909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0" name="Rectangle 6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1" name="Rectangle 7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2" name="Text Box 8"/>
          <p:cNvSpPr/>
          <p:nvPr/>
        </p:nvSpPr>
        <p:spPr>
          <a:xfrm>
            <a:off x="4929120" y="4205160"/>
            <a:ext cx="4214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cosine ratio to find a length or angle.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3" name="Line 9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4" name="Rectangle 10"/>
          <p:cNvSpPr/>
          <p:nvPr/>
        </p:nvSpPr>
        <p:spPr>
          <a:xfrm>
            <a:off x="977760" y="3005280"/>
            <a:ext cx="3886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Definite the cosine ratio and show how to find an length or angle using this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5" name="Rectangle 17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Angles &amp; Triangles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6" name="Text Box 21"/>
          <p:cNvSpPr/>
          <p:nvPr/>
        </p:nvSpPr>
        <p:spPr>
          <a:xfrm>
            <a:off x="4857840" y="3005280"/>
            <a:ext cx="4286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cosine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7" name="TextBox 1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776" dur="indefinite" restart="never" nodeType="tmRoot">
          <p:childTnLst>
            <p:seq>
              <p:cTn id="1777" dur="indefinite" nodeType="mainSeq">
                <p:childTnLst>
                  <p:par>
                    <p:cTn id="1778" fill="hold">
                      <p:stCondLst>
                        <p:cond delay="indefinite"/>
                      </p:stCondLst>
                      <p:childTnLst>
                        <p:par>
                          <p:cTn id="1779" fill="hold">
                            <p:stCondLst>
                              <p:cond delay="0"/>
                            </p:stCondLst>
                            <p:childTnLst>
                              <p:par>
                                <p:cTn id="178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8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3" fill="hold">
                      <p:stCondLst>
                        <p:cond delay="indefinite"/>
                      </p:stCondLst>
                      <p:childTnLst>
                        <p:par>
                          <p:cTn id="1784" fill="hold">
                            <p:stCondLst>
                              <p:cond delay="0"/>
                            </p:stCondLst>
                            <p:childTnLst>
                              <p:par>
                                <p:cTn id="1785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8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8" fill="hold">
                      <p:stCondLst>
                        <p:cond delay="indefinite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9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Footer Placeholder 3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19" name="Rectangle 26"/>
          <p:cNvSpPr/>
          <p:nvPr/>
        </p:nvSpPr>
        <p:spPr>
          <a:xfrm>
            <a:off x="3683160" y="5316480"/>
            <a:ext cx="158400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0" name="Rectangle 27"/>
          <p:cNvSpPr/>
          <p:nvPr/>
        </p:nvSpPr>
        <p:spPr>
          <a:xfrm>
            <a:off x="6172200" y="5316480"/>
            <a:ext cx="15843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1" name="PlaceHolder 1"/>
          <p:cNvSpPr>
            <a:spLocks noGrp="1"/>
          </p:cNvSpPr>
          <p:nvPr>
            <p:ph type="title"/>
          </p:nvPr>
        </p:nvSpPr>
        <p:spPr>
          <a:xfrm>
            <a:off x="820440" y="603360"/>
            <a:ext cx="6931080" cy="95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Using a calculator to find cos ratio What Goes In The Box ?</a:t>
            </a:r>
            <a:endParaRPr lang="en-US" sz="3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922" name="Text Box 3"/>
          <p:cNvSpPr/>
          <p:nvPr/>
        </p:nvSpPr>
        <p:spPr>
          <a:xfrm>
            <a:off x="1042920" y="1989000"/>
            <a:ext cx="81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 the cos ratio to 3 decimal places.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3" name="Text Box 4"/>
          <p:cNvSpPr/>
          <p:nvPr/>
        </p:nvSpPr>
        <p:spPr>
          <a:xfrm>
            <a:off x="968400" y="2822400"/>
            <a:ext cx="20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30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4" name="Text Box 5"/>
          <p:cNvSpPr/>
          <p:nvPr/>
        </p:nvSpPr>
        <p:spPr>
          <a:xfrm>
            <a:off x="3552840" y="2746440"/>
            <a:ext cx="184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5" name="Text Box 6"/>
          <p:cNvSpPr/>
          <p:nvPr/>
        </p:nvSpPr>
        <p:spPr>
          <a:xfrm>
            <a:off x="5997600" y="2746440"/>
            <a:ext cx="193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45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6" name="Text Box 7"/>
          <p:cNvSpPr/>
          <p:nvPr/>
        </p:nvSpPr>
        <p:spPr>
          <a:xfrm>
            <a:off x="1023840" y="4689360"/>
            <a:ext cx="189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60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7" name="Text Box 9"/>
          <p:cNvSpPr/>
          <p:nvPr/>
        </p:nvSpPr>
        <p:spPr>
          <a:xfrm>
            <a:off x="3624120" y="4689360"/>
            <a:ext cx="170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20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8" name="Text Box 10"/>
          <p:cNvSpPr/>
          <p:nvPr/>
        </p:nvSpPr>
        <p:spPr>
          <a:xfrm>
            <a:off x="6141960" y="4689360"/>
            <a:ext cx="1644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90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29" name="Rectangle 11"/>
          <p:cNvSpPr/>
          <p:nvPr/>
        </p:nvSpPr>
        <p:spPr>
          <a:xfrm>
            <a:off x="113364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0" name="Rectangle 12"/>
          <p:cNvSpPr/>
          <p:nvPr/>
        </p:nvSpPr>
        <p:spPr>
          <a:xfrm>
            <a:off x="363708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1" name="Rectangle 13"/>
          <p:cNvSpPr/>
          <p:nvPr/>
        </p:nvSpPr>
        <p:spPr>
          <a:xfrm>
            <a:off x="6126120" y="3429000"/>
            <a:ext cx="167652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2" name="Rectangle 14"/>
          <p:cNvSpPr/>
          <p:nvPr/>
        </p:nvSpPr>
        <p:spPr>
          <a:xfrm>
            <a:off x="1133640" y="5353200"/>
            <a:ext cx="1676160" cy="50472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3" name="Rectangle 15"/>
          <p:cNvSpPr/>
          <p:nvPr/>
        </p:nvSpPr>
        <p:spPr>
          <a:xfrm>
            <a:off x="3637080" y="5140440"/>
            <a:ext cx="167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4" name="Rectangle 16"/>
          <p:cNvSpPr/>
          <p:nvPr/>
        </p:nvSpPr>
        <p:spPr>
          <a:xfrm>
            <a:off x="6140520" y="5337000"/>
            <a:ext cx="1676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5" name="Text Box 17"/>
          <p:cNvSpPr/>
          <p:nvPr/>
        </p:nvSpPr>
        <p:spPr>
          <a:xfrm>
            <a:off x="1092240" y="3459240"/>
            <a:ext cx="174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0.866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6" name="Text Box 20"/>
          <p:cNvSpPr/>
          <p:nvPr/>
        </p:nvSpPr>
        <p:spPr>
          <a:xfrm>
            <a:off x="3575160" y="3459240"/>
            <a:ext cx="173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1.000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7" name="Text Box 21"/>
          <p:cNvSpPr/>
          <p:nvPr/>
        </p:nvSpPr>
        <p:spPr>
          <a:xfrm>
            <a:off x="6086520" y="3467160"/>
            <a:ext cx="173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0.707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8" name="Text Box 22"/>
          <p:cNvSpPr/>
          <p:nvPr/>
        </p:nvSpPr>
        <p:spPr>
          <a:xfrm>
            <a:off x="103680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0.500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39" name="Text Box 24"/>
          <p:cNvSpPr/>
          <p:nvPr/>
        </p:nvSpPr>
        <p:spPr>
          <a:xfrm>
            <a:off x="3562200" y="5376960"/>
            <a:ext cx="1787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0.940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0" name="Text Box 25"/>
          <p:cNvSpPr/>
          <p:nvPr/>
        </p:nvSpPr>
        <p:spPr>
          <a:xfrm>
            <a:off x="607392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0.000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1" name="TextBox 2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93" dur="indefinite" restart="never" nodeType="tmRoot">
          <p:childTnLst>
            <p:seq>
              <p:cTn id="1794" dur="indefinite" nodeType="mainSeq">
                <p:childTnLst>
                  <p:par>
                    <p:cTn id="1795" fill="hold">
                      <p:stCondLst>
                        <p:cond delay="indefinite"/>
                      </p:stCondLst>
                      <p:childTnLst>
                        <p:par>
                          <p:cTn id="1796" fill="hold">
                            <p:stCondLst>
                              <p:cond delay="0"/>
                            </p:stCondLst>
                            <p:childTnLst>
                              <p:par>
                                <p:cTn id="17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9" fill="hold">
                      <p:stCondLst>
                        <p:cond delay="indefinite"/>
                      </p:stCondLst>
                      <p:childTnLst>
                        <p:par>
                          <p:cTn id="1800" fill="hold">
                            <p:stCondLst>
                              <p:cond delay="0"/>
                            </p:stCondLst>
                            <p:childTnLst>
                              <p:par>
                                <p:cTn id="180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3" fill="hold">
                      <p:stCondLst>
                        <p:cond delay="indefinite"/>
                      </p:stCondLst>
                      <p:childTnLst>
                        <p:par>
                          <p:cTn id="1804" fill="hold">
                            <p:stCondLst>
                              <p:cond delay="0"/>
                            </p:stCondLst>
                            <p:childTnLst>
                              <p:par>
                                <p:cTn id="180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7" fill="hold">
                      <p:stCondLst>
                        <p:cond delay="indefinite"/>
                      </p:stCondLst>
                      <p:childTnLst>
                        <p:par>
                          <p:cTn id="1808" fill="hold">
                            <p:stCondLst>
                              <p:cond delay="0"/>
                            </p:stCondLst>
                            <p:childTnLst>
                              <p:par>
                                <p:cTn id="18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1" fill="hold">
                      <p:stCondLst>
                        <p:cond delay="indefinite"/>
                      </p:stCondLst>
                      <p:childTnLst>
                        <p:par>
                          <p:cTn id="1812" fill="hold">
                            <p:stCondLst>
                              <p:cond delay="0"/>
                            </p:stCondLst>
                            <p:childTnLst>
                              <p:par>
                                <p:cTn id="18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5" fill="hold">
                      <p:stCondLst>
                        <p:cond delay="indefinite"/>
                      </p:stCondLst>
                      <p:childTnLst>
                        <p:par>
                          <p:cTn id="1816" fill="hold">
                            <p:stCondLst>
                              <p:cond delay="0"/>
                            </p:stCondLst>
                            <p:childTnLst>
                              <p:par>
                                <p:cTn id="18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2989440" y="404640"/>
            <a:ext cx="3095280" cy="549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Cosine Ratio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943" name="Text Box 7"/>
          <p:cNvSpPr/>
          <p:nvPr/>
        </p:nvSpPr>
        <p:spPr>
          <a:xfrm>
            <a:off x="4981680" y="2486160"/>
            <a:ext cx="22096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4" name="Line 8"/>
          <p:cNvSpPr/>
          <p:nvPr/>
        </p:nvSpPr>
        <p:spPr>
          <a:xfrm>
            <a:off x="7419960" y="2790720"/>
            <a:ext cx="129528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5" name="Text Box 13"/>
          <p:cNvSpPr/>
          <p:nvPr/>
        </p:nvSpPr>
        <p:spPr>
          <a:xfrm>
            <a:off x="3802320" y="6019920"/>
            <a:ext cx="1728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Adjacent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6" name="Text Box 14"/>
          <p:cNvSpPr/>
          <p:nvPr/>
        </p:nvSpPr>
        <p:spPr>
          <a:xfrm>
            <a:off x="7496280" y="2104920"/>
            <a:ext cx="12952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Adj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7" name="AutoShape 15"/>
          <p:cNvSpPr/>
          <p:nvPr/>
        </p:nvSpPr>
        <p:spPr>
          <a:xfrm>
            <a:off x="2819520" y="3276720"/>
            <a:ext cx="4038480" cy="26668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8" name="Text Box 16"/>
          <p:cNvSpPr/>
          <p:nvPr/>
        </p:nvSpPr>
        <p:spPr>
          <a:xfrm>
            <a:off x="5830200" y="5486400"/>
            <a:ext cx="61128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49" name="Rectangle 17"/>
          <p:cNvSpPr/>
          <p:nvPr/>
        </p:nvSpPr>
        <p:spPr>
          <a:xfrm>
            <a:off x="2819520" y="5562720"/>
            <a:ext cx="380880" cy="380880"/>
          </a:xfrm>
          <a:prstGeom prst="rect">
            <a:avLst/>
          </a:prstGeom>
          <a:noFill/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0" name="Line 19"/>
          <p:cNvSpPr/>
          <p:nvPr/>
        </p:nvSpPr>
        <p:spPr>
          <a:xfrm flipV="1">
            <a:off x="3200400" y="5285880"/>
            <a:ext cx="380880" cy="304920"/>
          </a:xfrm>
          <a:prstGeom prst="line">
            <a:avLst/>
          </a:prstGeom>
          <a:ln w="76320">
            <a:solidFill>
              <a:srgbClr val="0000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1" name="Text Box 11"/>
          <p:cNvSpPr/>
          <p:nvPr/>
        </p:nvSpPr>
        <p:spPr>
          <a:xfrm>
            <a:off x="7496280" y="2790720"/>
            <a:ext cx="1143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2" name="Text Box 20"/>
          <p:cNvSpPr/>
          <p:nvPr/>
        </p:nvSpPr>
        <p:spPr>
          <a:xfrm rot="2163600">
            <a:off x="3580560" y="3962160"/>
            <a:ext cx="2590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hypotenuse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3" name="TextBox 1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819" dur="indefinite" restart="never" nodeType="tmRoot">
          <p:childTnLst>
            <p:seq>
              <p:cTn id="1820" dur="indefinite" nodeType="mainSeq">
                <p:childTnLst>
                  <p:par>
                    <p:cTn id="1821" fill="hold">
                      <p:stCondLst>
                        <p:cond delay="indefinite"/>
                      </p:stCondLst>
                      <p:childTnLst>
                        <p:par>
                          <p:cTn id="1822" fill="hold">
                            <p:stCondLst>
                              <p:cond delay="0"/>
                            </p:stCondLst>
                            <p:childTnLst>
                              <p:par>
                                <p:cTn id="18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25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6" fill="hold">
                      <p:stCondLst>
                        <p:cond delay="indefinite"/>
                      </p:stCondLst>
                      <p:childTnLst>
                        <p:par>
                          <p:cTn id="1827" fill="hold">
                            <p:stCondLst>
                              <p:cond delay="0"/>
                            </p:stCondLst>
                            <p:childTnLst>
                              <p:par>
                                <p:cTn id="18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3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1" fill="hold">
                      <p:stCondLst>
                        <p:cond delay="indefinite"/>
                      </p:stCondLst>
                      <p:childTnLst>
                        <p:par>
                          <p:cTn id="1832" fill="hold">
                            <p:stCondLst>
                              <p:cond delay="0"/>
                            </p:stCondLst>
                            <p:childTnLst>
                              <p:par>
                                <p:cTn id="183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35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6" fill="hold">
                      <p:stCondLst>
                        <p:cond delay="indefinite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0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1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2" fill="hold">
                      <p:stCondLst>
                        <p:cond delay="indefinite"/>
                      </p:stCondLst>
                      <p:childTnLst>
                        <p:par>
                          <p:cTn id="1843" fill="hold">
                            <p:stCondLst>
                              <p:cond delay="0"/>
                            </p:stCondLst>
                            <p:childTnLst>
                              <p:par>
                                <p:cTn id="18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6" dur="8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7" dur="8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8" dur="8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9" fill="hold">
                      <p:stCondLst>
                        <p:cond delay="indefinite"/>
                      </p:stCondLst>
                      <p:childTnLst>
                        <p:par>
                          <p:cTn id="1850" fill="hold">
                            <p:stCondLst>
                              <p:cond delay="0"/>
                            </p:stCondLst>
                            <p:childTnLst>
                              <p:par>
                                <p:cTn id="185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53" dur="8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54" dur="8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5" dur="8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0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1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66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7" fill="hold">
                      <p:stCondLst>
                        <p:cond delay="indefinite"/>
                      </p:stCondLst>
                      <p:childTnLst>
                        <p:par>
                          <p:cTn id="1868" fill="hold">
                            <p:stCondLst>
                              <p:cond delay="0"/>
                            </p:stCondLst>
                            <p:childTnLst>
                              <p:par>
                                <p:cTn id="18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1" dur="8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2" dur="8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3" dur="8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78" dur="8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9" dur="8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0" dur="8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extBox 31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5" name="Text Box 1038"/>
          <p:cNvSpPr/>
          <p:nvPr/>
        </p:nvSpPr>
        <p:spPr>
          <a:xfrm>
            <a:off x="5076720" y="4352760"/>
            <a:ext cx="401328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3059280" y="333360"/>
            <a:ext cx="2808000" cy="549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957" name="AutoShape 3"/>
          <p:cNvSpPr/>
          <p:nvPr/>
        </p:nvSpPr>
        <p:spPr>
          <a:xfrm flipV="1">
            <a:off x="4941720" y="2059560"/>
            <a:ext cx="4038840" cy="190476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 rot="108000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8" name="Text Box 4"/>
          <p:cNvSpPr/>
          <p:nvPr/>
        </p:nvSpPr>
        <p:spPr>
          <a:xfrm>
            <a:off x="7379280" y="2060640"/>
            <a:ext cx="7639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40°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59" name="Rectangle 5"/>
          <p:cNvSpPr/>
          <p:nvPr/>
        </p:nvSpPr>
        <p:spPr>
          <a:xfrm>
            <a:off x="4941720" y="2060640"/>
            <a:ext cx="381240" cy="380880"/>
          </a:xfrm>
          <a:prstGeom prst="rect">
            <a:avLst/>
          </a:prstGeom>
          <a:noFill/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0" name="AutoShape 6"/>
          <p:cNvSpPr/>
          <p:nvPr/>
        </p:nvSpPr>
        <p:spPr>
          <a:xfrm rot="20559000">
            <a:off x="5094000" y="2517840"/>
            <a:ext cx="2286000" cy="457200"/>
          </a:xfrm>
          <a:prstGeom prst="leftArrow">
            <a:avLst>
              <a:gd name="adj1" fmla="val 26963"/>
              <a:gd name="adj2" fmla="val 103843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1" name="Text Box 7"/>
          <p:cNvSpPr/>
          <p:nvPr/>
        </p:nvSpPr>
        <p:spPr>
          <a:xfrm>
            <a:off x="1042920" y="2509920"/>
            <a:ext cx="1905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2" name="Line 8"/>
          <p:cNvSpPr/>
          <p:nvPr/>
        </p:nvSpPr>
        <p:spPr>
          <a:xfrm>
            <a:off x="3024360" y="2814480"/>
            <a:ext cx="76176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3" name="Text Box 9"/>
          <p:cNvSpPr/>
          <p:nvPr/>
        </p:nvSpPr>
        <p:spPr>
          <a:xfrm>
            <a:off x="4389120" y="2670120"/>
            <a:ext cx="611640" cy="9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4" name="Text Box 10"/>
          <p:cNvSpPr/>
          <p:nvPr/>
        </p:nvSpPr>
        <p:spPr>
          <a:xfrm>
            <a:off x="2981160" y="220500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Adj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5" name="Text Box 11"/>
          <p:cNvSpPr/>
          <p:nvPr/>
        </p:nvSpPr>
        <p:spPr>
          <a:xfrm>
            <a:off x="2948040" y="2814480"/>
            <a:ext cx="990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6" name="Text Box 12"/>
          <p:cNvSpPr/>
          <p:nvPr/>
        </p:nvSpPr>
        <p:spPr>
          <a:xfrm rot="4800">
            <a:off x="7075080" y="282204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Hyp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7" name="Line 13"/>
          <p:cNvSpPr/>
          <p:nvPr/>
        </p:nvSpPr>
        <p:spPr>
          <a:xfrm>
            <a:off x="5274720" y="2416320"/>
            <a:ext cx="401400" cy="277560"/>
          </a:xfrm>
          <a:prstGeom prst="line">
            <a:avLst/>
          </a:prstGeom>
          <a:ln w="76320">
            <a:solidFill>
              <a:srgbClr val="1717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8" name="Text Box 15"/>
          <p:cNvSpPr/>
          <p:nvPr/>
        </p:nvSpPr>
        <p:spPr>
          <a:xfrm>
            <a:off x="6391080" y="1529280"/>
            <a:ext cx="39564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69" name="Text Box 16"/>
          <p:cNvSpPr/>
          <p:nvPr/>
        </p:nvSpPr>
        <p:spPr>
          <a:xfrm>
            <a:off x="6313320" y="3203640"/>
            <a:ext cx="12193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35mm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0" name="Text Box 18"/>
          <p:cNvSpPr/>
          <p:nvPr/>
        </p:nvSpPr>
        <p:spPr>
          <a:xfrm>
            <a:off x="1371600" y="4038480"/>
            <a:ext cx="198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40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1" name="Line 19"/>
          <p:cNvSpPr/>
          <p:nvPr/>
        </p:nvSpPr>
        <p:spPr>
          <a:xfrm>
            <a:off x="3429000" y="434340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2" name="Text Box 20"/>
          <p:cNvSpPr/>
          <p:nvPr/>
        </p:nvSpPr>
        <p:spPr>
          <a:xfrm>
            <a:off x="3581280" y="3809880"/>
            <a:ext cx="457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3" name="Text Box 21"/>
          <p:cNvSpPr/>
          <p:nvPr/>
        </p:nvSpPr>
        <p:spPr>
          <a:xfrm>
            <a:off x="3429000" y="4343400"/>
            <a:ext cx="685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4" name="Text Box 22"/>
          <p:cNvSpPr/>
          <p:nvPr/>
        </p:nvSpPr>
        <p:spPr>
          <a:xfrm>
            <a:off x="3809880" y="510552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5" name="Text Box 23"/>
          <p:cNvSpPr/>
          <p:nvPr/>
        </p:nvSpPr>
        <p:spPr>
          <a:xfrm>
            <a:off x="1295280" y="5105520"/>
            <a:ext cx="2743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35 x Cos 40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6" name="Text Box 24"/>
          <p:cNvSpPr/>
          <p:nvPr/>
        </p:nvSpPr>
        <p:spPr>
          <a:xfrm>
            <a:off x="1963800" y="6066000"/>
            <a:ext cx="761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7" name="Text Box 25"/>
          <p:cNvSpPr/>
          <p:nvPr/>
        </p:nvSpPr>
        <p:spPr>
          <a:xfrm>
            <a:off x="2725560" y="6066000"/>
            <a:ext cx="2819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35  x Cos 40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8" name="Text Box 26"/>
          <p:cNvSpPr/>
          <p:nvPr/>
        </p:nvSpPr>
        <p:spPr>
          <a:xfrm>
            <a:off x="5240160" y="6066000"/>
            <a:ext cx="3505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26.8mm (1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79" name="Text Box 27"/>
          <p:cNvSpPr/>
          <p:nvPr/>
        </p:nvSpPr>
        <p:spPr>
          <a:xfrm rot="4800">
            <a:off x="6770160" y="152676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Adj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80" name="Cloud 26"/>
          <p:cNvSpPr/>
          <p:nvPr/>
        </p:nvSpPr>
        <p:spPr>
          <a:xfrm>
            <a:off x="0" y="177840"/>
            <a:ext cx="3289320" cy="1677960"/>
          </a:xfrm>
          <a:custGeom>
            <a:avLst/>
            <a:gdLst>
              <a:gd name="textAreaLeft" fmla="*/ 453240 w 3289320"/>
              <a:gd name="textAreaRight" fmla="*/ 2602080 w 3289320"/>
              <a:gd name="textAreaTop" fmla="*/ 253440 h 1677960"/>
              <a:gd name="textAreaBottom" fmla="*/ 1346760 h 1677960"/>
              <a:gd name="GluePoint1X" fmla="*/ 3286559 w 43200"/>
              <a:gd name="GluePoint1Y" fmla="*/ 838994 h 43200"/>
              <a:gd name="GluePoint2X" fmla="*/ 1644650 w 43200"/>
              <a:gd name="GluePoint2Y" fmla="*/ 1676201 h 43200"/>
              <a:gd name="GluePoint3X" fmla="*/ 10203 w 43200"/>
              <a:gd name="GluePoint3Y" fmla="*/ 838994 h 43200"/>
              <a:gd name="GluePoint4X" fmla="*/ 1644650 w 43200"/>
              <a:gd name="GluePoint4Y" fmla="*/ 959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Find the adjacent length 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981" name="Picture 27" descr="TICK.jpg"/>
          <p:cNvPicPr/>
          <p:nvPr/>
        </p:nvPicPr>
        <p:blipFill>
          <a:blip r:embed="rId1"/>
          <a:stretch/>
        </p:blipFill>
        <p:spPr>
          <a:xfrm>
            <a:off x="6791400" y="482760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2" name="Picture 28" descr="TICK.jpg"/>
          <p:cNvPicPr/>
          <p:nvPr/>
        </p:nvPicPr>
        <p:blipFill>
          <a:blip r:embed="rId2"/>
          <a:stretch/>
        </p:blipFill>
        <p:spPr>
          <a:xfrm>
            <a:off x="6205680" y="482760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3" name="Picture 30" descr="question mark.jpg"/>
          <p:cNvPicPr/>
          <p:nvPr/>
        </p:nvPicPr>
        <p:blipFill>
          <a:blip r:embed="rId3"/>
          <a:stretch/>
        </p:blipFill>
        <p:spPr>
          <a:xfrm>
            <a:off x="6456240" y="3998880"/>
            <a:ext cx="577800" cy="53676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881" dur="indefinite" restart="never" nodeType="tmRoot">
          <p:childTnLst>
            <p:seq>
              <p:cTn id="1882" dur="indefinite" nodeType="mainSeq">
                <p:childTnLst>
                  <p:par>
                    <p:cTn id="1883" fill="hold">
                      <p:stCondLst>
                        <p:cond delay="indefinite"/>
                      </p:stCondLst>
                      <p:childTnLst>
                        <p:par>
                          <p:cTn id="1884" fill="hold">
                            <p:stCondLst>
                              <p:cond delay="0"/>
                            </p:stCondLst>
                            <p:childTnLst>
                              <p:par>
                                <p:cTn id="18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87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8" fill="hold">
                      <p:stCondLst>
                        <p:cond delay="indefinite"/>
                      </p:stCondLst>
                      <p:childTnLst>
                        <p:par>
                          <p:cTn id="1889" fill="hold">
                            <p:stCondLst>
                              <p:cond delay="0"/>
                            </p:stCondLst>
                            <p:childTnLst>
                              <p:par>
                                <p:cTn id="18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9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3" fill="hold">
                      <p:stCondLst>
                        <p:cond delay="indefinite"/>
                      </p:stCondLst>
                      <p:childTnLst>
                        <p:par>
                          <p:cTn id="1894" fill="hold">
                            <p:stCondLst>
                              <p:cond delay="0"/>
                            </p:stCondLst>
                            <p:childTnLst>
                              <p:par>
                                <p:cTn id="18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9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02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190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60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0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9" fill="hold">
                      <p:stCondLst>
                        <p:cond delay="indefinite"/>
                      </p:stCondLst>
                      <p:childTnLst>
                        <p:par>
                          <p:cTn id="1910" fill="hold">
                            <p:stCondLst>
                              <p:cond delay="0"/>
                            </p:stCondLst>
                            <p:childTnLst>
                              <p:par>
                                <p:cTn id="191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3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4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5" fill="hold">
                      <p:stCondLst>
                        <p:cond delay="indefinite"/>
                      </p:stCondLst>
                      <p:childTnLst>
                        <p:par>
                          <p:cTn id="1916" fill="hold">
                            <p:stCondLst>
                              <p:cond delay="0"/>
                            </p:stCondLst>
                            <p:childTnLst>
                              <p:par>
                                <p:cTn id="191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9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0" dur="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21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2" fill="hold">
                      <p:stCondLst>
                        <p:cond delay="indefinite"/>
                      </p:stCondLst>
                      <p:childTnLst>
                        <p:par>
                          <p:cTn id="1923" fill="hold">
                            <p:stCondLst>
                              <p:cond delay="0"/>
                            </p:stCondLst>
                            <p:childTnLst>
                              <p:par>
                                <p:cTn id="192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26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7" fill="hold">
                      <p:stCondLst>
                        <p:cond delay="indefinite"/>
                      </p:stCondLst>
                      <p:childTnLst>
                        <p:par>
                          <p:cTn id="1928" fill="hold">
                            <p:stCondLst>
                              <p:cond delay="0"/>
                            </p:stCondLst>
                            <p:childTnLst>
                              <p:par>
                                <p:cTn id="192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31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36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7" fill="hold">
                      <p:stCondLst>
                        <p:cond delay="indefinite"/>
                      </p:stCondLst>
                      <p:childTnLst>
                        <p:par>
                          <p:cTn id="1938" fill="hold">
                            <p:stCondLst>
                              <p:cond delay="0"/>
                            </p:stCondLst>
                            <p:childTnLst>
                              <p:par>
                                <p:cTn id="19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41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2" fill="hold">
                      <p:stCondLst>
                        <p:cond delay="indefinite"/>
                      </p:stCondLst>
                      <p:childTnLst>
                        <p:par>
                          <p:cTn id="1943" fill="hold">
                            <p:stCondLst>
                              <p:cond delay="0"/>
                            </p:stCondLst>
                            <p:childTnLst>
                              <p:par>
                                <p:cTn id="19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46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7" fill="hold">
                      <p:stCondLst>
                        <p:cond delay="indefinite"/>
                      </p:stCondLst>
                      <p:childTnLst>
                        <p:par>
                          <p:cTn id="1948" fill="hold">
                            <p:stCondLst>
                              <p:cond delay="0"/>
                            </p:stCondLst>
                            <p:childTnLst>
                              <p:par>
                                <p:cTn id="19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5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2" fill="hold">
                      <p:stCondLst>
                        <p:cond delay="indefinite"/>
                      </p:stCondLst>
                      <p:childTnLst>
                        <p:par>
                          <p:cTn id="1953" fill="hold">
                            <p:stCondLst>
                              <p:cond delay="0"/>
                            </p:stCondLst>
                            <p:childTnLst>
                              <p:par>
                                <p:cTn id="19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56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7" fill="hold">
                      <p:stCondLst>
                        <p:cond delay="indefinite"/>
                      </p:stCondLst>
                      <p:childTnLst>
                        <p:par>
                          <p:cTn id="1958" fill="hold">
                            <p:stCondLst>
                              <p:cond delay="0"/>
                            </p:stCondLst>
                            <p:childTnLst>
                              <p:par>
                                <p:cTn id="19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61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66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7" fill="hold">
                      <p:stCondLst>
                        <p:cond delay="indefinite"/>
                      </p:stCondLst>
                      <p:childTnLst>
                        <p:par>
                          <p:cTn id="1968" fill="hold">
                            <p:stCondLst>
                              <p:cond delay="0"/>
                            </p:stCondLst>
                            <p:childTnLst>
                              <p:par>
                                <p:cTn id="196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71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2" fill="hold">
                      <p:stCondLst>
                        <p:cond delay="indefinite"/>
                      </p:stCondLst>
                      <p:childTnLst>
                        <p:par>
                          <p:cTn id="1973" fill="hold">
                            <p:stCondLst>
                              <p:cond delay="0"/>
                            </p:stCondLst>
                            <p:childTnLst>
                              <p:par>
                                <p:cTn id="19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7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7" fill="hold">
                      <p:stCondLst>
                        <p:cond delay="indefinite"/>
                      </p:stCondLst>
                      <p:childTnLst>
                        <p:par>
                          <p:cTn id="1978" fill="hold">
                            <p:stCondLst>
                              <p:cond delay="0"/>
                            </p:stCondLst>
                            <p:childTnLst>
                              <p:par>
                                <p:cTn id="19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81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2" fill="hold">
                      <p:stCondLst>
                        <p:cond delay="indefinite"/>
                      </p:stCondLst>
                      <p:childTnLst>
                        <p:par>
                          <p:cTn id="1983" fill="hold">
                            <p:stCondLst>
                              <p:cond delay="0"/>
                            </p:stCondLst>
                            <p:childTnLst>
                              <p:par>
                                <p:cTn id="198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86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7" fill="hold">
                      <p:stCondLst>
                        <p:cond delay="indefinite"/>
                      </p:stCondLst>
                      <p:childTnLst>
                        <p:par>
                          <p:cTn id="1988" fill="hold">
                            <p:stCondLst>
                              <p:cond delay="0"/>
                            </p:stCondLst>
                            <p:childTnLst>
                              <p:par>
                                <p:cTn id="19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91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2" fill="hold">
                      <p:stCondLst>
                        <p:cond delay="indefinite"/>
                      </p:stCondLst>
                      <p:childTnLst>
                        <p:par>
                          <p:cTn id="1993" fill="hold">
                            <p:stCondLst>
                              <p:cond delay="0"/>
                            </p:stCondLst>
                            <p:childTnLst>
                              <p:par>
                                <p:cTn id="19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96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Text Box 2"/>
          <p:cNvSpPr/>
          <p:nvPr/>
        </p:nvSpPr>
        <p:spPr>
          <a:xfrm>
            <a:off x="2454120" y="2157480"/>
            <a:ext cx="5718240" cy="30196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try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Extension Booklet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Ex6E (page 88 Q1 to Q5)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985" name="Picture 3" descr="ag00463_"/>
          <p:cNvPicPr/>
          <p:nvPr/>
        </p:nvPicPr>
        <p:blipFill>
          <a:blip r:embed="rId1"/>
          <a:stretch/>
        </p:blipFill>
        <p:spPr>
          <a:xfrm>
            <a:off x="639720" y="306540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0AD215-27E1-471D-A97E-E113B31400EE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87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Mr.Lafferty Maths Dept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2022480" y="374400"/>
            <a:ext cx="684360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EAEAEA"/>
              </a:solidFill>
              <a:effectLst/>
              <a:uFillTx/>
              <a:latin typeface="Tahoma"/>
            </a:endParaRPr>
          </a:p>
        </p:txBody>
      </p:sp>
      <p:pic>
        <p:nvPicPr>
          <p:cNvPr id="989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0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991" name="Object 5"/>
          <p:cNvGraphicFramePr/>
          <p:nvPr/>
        </p:nvGraphicFramePr>
        <p:xfrm>
          <a:off x="1008000" y="2048040"/>
          <a:ext cx="7993080" cy="35892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92" name="Object 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08000" y="2048040"/>
                    <a:ext cx="7993080" cy="358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993" name="Picture 6" descr="Office Objects 0572"/>
          <p:cNvPicPr/>
          <p:nvPr/>
        </p:nvPicPr>
        <p:blipFill>
          <a:blip r:embed="rId4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4" name="TextBox 9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Rectangle 18"/>
          <p:cNvSpPr/>
          <p:nvPr/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61974C7-0674-4651-83D0-F4C1823618AB}" type="datetime5"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12 Jul 2026</a:t>
            </a:fld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996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Created by Mr. Lafferty Maths Dept.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997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8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999" name="Picture 5" descr="Office Objects 0572"/>
          <p:cNvPicPr/>
          <p:nvPr/>
        </p:nvPicPr>
        <p:blipFill>
          <a:blip r:embed="rId2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0" name="Rectangle 6"/>
          <p:cNvSpPr/>
          <p:nvPr/>
        </p:nvSpPr>
        <p:spPr>
          <a:xfrm>
            <a:off x="1690560" y="2344680"/>
            <a:ext cx="2160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Learning Intention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1" name="Rectangle 7"/>
          <p:cNvSpPr/>
          <p:nvPr/>
        </p:nvSpPr>
        <p:spPr>
          <a:xfrm>
            <a:off x="6076800" y="2344680"/>
            <a:ext cx="194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Success Criteria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2" name="Text Box 8"/>
          <p:cNvSpPr/>
          <p:nvPr/>
        </p:nvSpPr>
        <p:spPr>
          <a:xfrm>
            <a:off x="4929120" y="4205160"/>
            <a:ext cx="4214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Use cosine ratio to find a length or angle.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3" name="Line 9"/>
          <p:cNvSpPr/>
          <p:nvPr/>
        </p:nvSpPr>
        <p:spPr>
          <a:xfrm>
            <a:off x="4915080" y="2413080"/>
            <a:ext cx="0" cy="345420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4" name="Rectangle 10"/>
          <p:cNvSpPr/>
          <p:nvPr/>
        </p:nvSpPr>
        <p:spPr>
          <a:xfrm>
            <a:off x="977760" y="3005280"/>
            <a:ext cx="38862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buClr>
                <a:srgbClr val="FFFF00"/>
              </a:buClr>
              <a:buFont typeface="Comic Sans MS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Definite the cosine ratio and show how to find an length or angle using this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5" name="Rectangle 17"/>
          <p:cNvSpPr/>
          <p:nvPr/>
        </p:nvSpPr>
        <p:spPr>
          <a:xfrm>
            <a:off x="1938240" y="743040"/>
            <a:ext cx="5256360" cy="6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Angles &amp; Triangles 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6" name="Text Box 21"/>
          <p:cNvSpPr/>
          <p:nvPr/>
        </p:nvSpPr>
        <p:spPr>
          <a:xfrm>
            <a:off x="4857840" y="3005280"/>
            <a:ext cx="4286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800280" lvl="1" indent="-3430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cosine ratio.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07" name="TextBox 1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997" dur="indefinite" restart="never" nodeType="tmRoot">
          <p:childTnLst>
            <p:seq>
              <p:cTn id="1998" dur="indefinite" nodeType="mainSeq">
                <p:childTnLst>
                  <p:par>
                    <p:cTn id="1999" fill="hold">
                      <p:stCondLst>
                        <p:cond delay="indefinite"/>
                      </p:stCondLst>
                      <p:childTnLst>
                        <p:par>
                          <p:cTn id="2000" fill="hold">
                            <p:stCondLst>
                              <p:cond delay="0"/>
                            </p:stCondLst>
                            <p:childTnLst>
                              <p:par>
                                <p:cTn id="200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03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4" fill="hold">
                      <p:stCondLst>
                        <p:cond delay="indefinite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08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9" fill="hold">
                      <p:stCondLst>
                        <p:cond delay="indefinite"/>
                      </p:stCondLst>
                      <p:childTnLst>
                        <p:par>
                          <p:cTn id="2010" fill="hold">
                            <p:stCondLst>
                              <p:cond delay="0"/>
                            </p:stCondLst>
                            <p:childTnLst>
                              <p:par>
                                <p:cTn id="201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13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title"/>
          </p:nvPr>
        </p:nvSpPr>
        <p:spPr>
          <a:xfrm>
            <a:off x="728640" y="2590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Cos to calculate angles</a:t>
            </a:r>
            <a:endParaRPr lang="en-US" sz="40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1009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10" name="Picture 3" descr="j0079077"/>
          <p:cNvPicPr/>
          <p:nvPr/>
        </p:nvPicPr>
        <p:blipFill>
          <a:blip r:embed="rId1"/>
          <a:stretch/>
        </p:blipFill>
        <p:spPr>
          <a:xfrm>
            <a:off x="7848720" y="2819520"/>
            <a:ext cx="1011240" cy="58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1" name="Picture 4" descr="HH01926_"/>
          <p:cNvPicPr/>
          <p:nvPr/>
        </p:nvPicPr>
        <p:blipFill>
          <a:blip r:embed="rId2"/>
          <a:stretch/>
        </p:blipFill>
        <p:spPr>
          <a:xfrm>
            <a:off x="1071720" y="3714840"/>
            <a:ext cx="1049040" cy="115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2" name="Picture 5" descr="IN00664_"/>
          <p:cNvPicPr/>
          <p:nvPr/>
        </p:nvPicPr>
        <p:blipFill>
          <a:blip r:embed="rId3"/>
          <a:stretch/>
        </p:blipFill>
        <p:spPr>
          <a:xfrm>
            <a:off x="3809880" y="4876920"/>
            <a:ext cx="1689120" cy="119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3" name="Picture 6" descr="PE02682_"/>
          <p:cNvPicPr/>
          <p:nvPr/>
        </p:nvPicPr>
        <p:blipFill>
          <a:blip r:embed="rId4"/>
          <a:stretch/>
        </p:blipFill>
        <p:spPr>
          <a:xfrm>
            <a:off x="3352680" y="457200"/>
            <a:ext cx="1720800" cy="176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4" name="Picture 7" descr="PE02690_"/>
          <p:cNvPicPr/>
          <p:nvPr/>
        </p:nvPicPr>
        <p:blipFill>
          <a:blip r:embed="rId5"/>
          <a:stretch/>
        </p:blipFill>
        <p:spPr>
          <a:xfrm>
            <a:off x="6400800" y="609480"/>
            <a:ext cx="1620720" cy="151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5" name="Picture 8" descr="PE02683_"/>
          <p:cNvPicPr/>
          <p:nvPr/>
        </p:nvPicPr>
        <p:blipFill>
          <a:blip r:embed="rId6"/>
          <a:stretch/>
        </p:blipFill>
        <p:spPr>
          <a:xfrm>
            <a:off x="2057400" y="4343400"/>
            <a:ext cx="996840" cy="1606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6" name="Picture 9" descr="PE02693_"/>
          <p:cNvPicPr/>
          <p:nvPr/>
        </p:nvPicPr>
        <p:blipFill>
          <a:blip r:embed="rId7"/>
          <a:stretch/>
        </p:blipFill>
        <p:spPr>
          <a:xfrm>
            <a:off x="957240" y="1474920"/>
            <a:ext cx="1685880" cy="152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7" name="Picture 10" descr="PE02679_"/>
          <p:cNvPicPr/>
          <p:nvPr/>
        </p:nvPicPr>
        <p:blipFill>
          <a:blip r:embed="rId8"/>
          <a:stretch/>
        </p:blipFill>
        <p:spPr>
          <a:xfrm>
            <a:off x="6553080" y="4114800"/>
            <a:ext cx="1789200" cy="150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8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19" name="TextBox 1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Footer Placeholder 3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1" name="Rectangle 26"/>
          <p:cNvSpPr/>
          <p:nvPr/>
        </p:nvSpPr>
        <p:spPr>
          <a:xfrm>
            <a:off x="3683160" y="5316480"/>
            <a:ext cx="158400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2" name="Rectangle 27"/>
          <p:cNvSpPr/>
          <p:nvPr/>
        </p:nvSpPr>
        <p:spPr>
          <a:xfrm>
            <a:off x="6172200" y="5316480"/>
            <a:ext cx="15843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820440" y="258480"/>
            <a:ext cx="6931080" cy="129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Using a calculator to find angle</a:t>
            </a:r>
            <a:br>
              <a:rPr sz="3000"/>
            </a:b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given cos ratio </a:t>
            </a:r>
            <a:br>
              <a:rPr sz="3000"/>
            </a:b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What Goes In The Box ?</a:t>
            </a:r>
            <a:endParaRPr lang="en-US" sz="3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024" name="Text Box 3"/>
          <p:cNvSpPr/>
          <p:nvPr/>
        </p:nvSpPr>
        <p:spPr>
          <a:xfrm>
            <a:off x="887400" y="1989000"/>
            <a:ext cx="835200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62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5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 the angle given the cos ratio to 1 decimal places.</a:t>
            </a:r>
            <a:endParaRPr lang="en-US" sz="25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5" name="Text Box 4"/>
          <p:cNvSpPr/>
          <p:nvPr/>
        </p:nvSpPr>
        <p:spPr>
          <a:xfrm>
            <a:off x="968400" y="2822400"/>
            <a:ext cx="20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6" name="Text Box 5"/>
          <p:cNvSpPr/>
          <p:nvPr/>
        </p:nvSpPr>
        <p:spPr>
          <a:xfrm>
            <a:off x="3552840" y="2746440"/>
            <a:ext cx="184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7" name="Text Box 6"/>
          <p:cNvSpPr/>
          <p:nvPr/>
        </p:nvSpPr>
        <p:spPr>
          <a:xfrm>
            <a:off x="5997600" y="2746440"/>
            <a:ext cx="193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0.8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8" name="Text Box 7"/>
          <p:cNvSpPr/>
          <p:nvPr/>
        </p:nvSpPr>
        <p:spPr>
          <a:xfrm>
            <a:off x="1023840" y="4689360"/>
            <a:ext cx="189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0.6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29" name="Text Box 9"/>
          <p:cNvSpPr/>
          <p:nvPr/>
        </p:nvSpPr>
        <p:spPr>
          <a:xfrm>
            <a:off x="3624120" y="4689360"/>
            <a:ext cx="170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0" name="Text Box 10"/>
          <p:cNvSpPr/>
          <p:nvPr/>
        </p:nvSpPr>
        <p:spPr>
          <a:xfrm>
            <a:off x="6141960" y="4689360"/>
            <a:ext cx="1644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-1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0.9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1" name="Rectangle 11"/>
          <p:cNvSpPr/>
          <p:nvPr/>
        </p:nvSpPr>
        <p:spPr>
          <a:xfrm>
            <a:off x="113364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2" name="Rectangle 12"/>
          <p:cNvSpPr/>
          <p:nvPr/>
        </p:nvSpPr>
        <p:spPr>
          <a:xfrm>
            <a:off x="363708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3" name="Rectangle 13"/>
          <p:cNvSpPr/>
          <p:nvPr/>
        </p:nvSpPr>
        <p:spPr>
          <a:xfrm>
            <a:off x="6126120" y="3429000"/>
            <a:ext cx="167652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4" name="Rectangle 14"/>
          <p:cNvSpPr/>
          <p:nvPr/>
        </p:nvSpPr>
        <p:spPr>
          <a:xfrm>
            <a:off x="1133640" y="5353200"/>
            <a:ext cx="1676160" cy="50472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5" name="Rectangle 15"/>
          <p:cNvSpPr/>
          <p:nvPr/>
        </p:nvSpPr>
        <p:spPr>
          <a:xfrm>
            <a:off x="3637080" y="5140440"/>
            <a:ext cx="167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6" name="Rectangle 16"/>
          <p:cNvSpPr/>
          <p:nvPr/>
        </p:nvSpPr>
        <p:spPr>
          <a:xfrm>
            <a:off x="6140520" y="5337000"/>
            <a:ext cx="1676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7" name="Text Box 17"/>
          <p:cNvSpPr/>
          <p:nvPr/>
        </p:nvSpPr>
        <p:spPr>
          <a:xfrm>
            <a:off x="1092240" y="3459240"/>
            <a:ext cx="174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0.0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8" name="Text Box 20"/>
          <p:cNvSpPr/>
          <p:nvPr/>
        </p:nvSpPr>
        <p:spPr>
          <a:xfrm>
            <a:off x="3630600" y="3459240"/>
            <a:ext cx="1677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90.0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39" name="Text Box 21"/>
          <p:cNvSpPr/>
          <p:nvPr/>
        </p:nvSpPr>
        <p:spPr>
          <a:xfrm>
            <a:off x="6127920" y="3467160"/>
            <a:ext cx="1665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36.9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0" name="Text Box 22"/>
          <p:cNvSpPr/>
          <p:nvPr/>
        </p:nvSpPr>
        <p:spPr>
          <a:xfrm>
            <a:off x="103680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53.1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1" name="Text Box 24"/>
          <p:cNvSpPr/>
          <p:nvPr/>
        </p:nvSpPr>
        <p:spPr>
          <a:xfrm>
            <a:off x="3562200" y="5376960"/>
            <a:ext cx="1787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84.3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2" name="Text Box 25"/>
          <p:cNvSpPr/>
          <p:nvPr/>
        </p:nvSpPr>
        <p:spPr>
          <a:xfrm>
            <a:off x="607392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25.8</a:t>
            </a:r>
            <a:r>
              <a:rPr lang="en-GB" sz="2800" b="1" u="none" strike="noStrike" baseline="30000">
                <a:solidFill>
                  <a:srgbClr val="EEF82A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3" name="TextBox 2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4" dur="indefinite" restart="never" nodeType="tmRoot">
          <p:childTnLst>
            <p:seq>
              <p:cTn id="2015" dur="indefinite" nodeType="mainSeq">
                <p:childTnLst>
                  <p:par>
                    <p:cTn id="2016" fill="hold">
                      <p:stCondLst>
                        <p:cond delay="indefinite"/>
                      </p:stCondLst>
                      <p:childTnLst>
                        <p:par>
                          <p:cTn id="2017" fill="hold">
                            <p:stCondLst>
                              <p:cond delay="0"/>
                            </p:stCondLst>
                            <p:childTnLst>
                              <p:par>
                                <p:cTn id="20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4" fill="hold">
                      <p:stCondLst>
                        <p:cond delay="indefinite"/>
                      </p:stCondLst>
                      <p:childTnLst>
                        <p:par>
                          <p:cTn id="2025" fill="hold">
                            <p:stCondLst>
                              <p:cond delay="0"/>
                            </p:stCondLst>
                            <p:childTnLst>
                              <p:par>
                                <p:cTn id="20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8" fill="hold">
                      <p:stCondLst>
                        <p:cond delay="indefinite"/>
                      </p:stCondLst>
                      <p:childTnLst>
                        <p:par>
                          <p:cTn id="2029" fill="hold">
                            <p:stCondLst>
                              <p:cond delay="0"/>
                            </p:stCondLst>
                            <p:childTnLst>
                              <p:par>
                                <p:cTn id="20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6" fill="hold">
                      <p:stCondLst>
                        <p:cond delay="indefinite"/>
                      </p:stCondLst>
                      <p:childTnLst>
                        <p:par>
                          <p:cTn id="2037" fill="hold">
                            <p:stCondLst>
                              <p:cond delay="0"/>
                            </p:stCondLst>
                            <p:childTnLst>
                              <p:par>
                                <p:cTn id="20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1038"/>
          <p:cNvSpPr/>
          <p:nvPr/>
        </p:nvSpPr>
        <p:spPr>
          <a:xfrm>
            <a:off x="5335560" y="4462560"/>
            <a:ext cx="376704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3203640" y="287280"/>
            <a:ext cx="2579760" cy="549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Example</a:t>
            </a:r>
            <a:endParaRPr lang="en-US" sz="28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1046" name="AutoShape 3"/>
          <p:cNvSpPr/>
          <p:nvPr/>
        </p:nvSpPr>
        <p:spPr>
          <a:xfrm flipV="1">
            <a:off x="4995720" y="2491920"/>
            <a:ext cx="4038840" cy="190512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 rot="10800000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7" name="Text Box 4"/>
          <p:cNvSpPr/>
          <p:nvPr/>
        </p:nvSpPr>
        <p:spPr>
          <a:xfrm>
            <a:off x="7543800" y="2492280"/>
            <a:ext cx="540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8" name="Rectangle 5"/>
          <p:cNvSpPr/>
          <p:nvPr/>
        </p:nvSpPr>
        <p:spPr>
          <a:xfrm>
            <a:off x="4995720" y="2492280"/>
            <a:ext cx="381240" cy="381240"/>
          </a:xfrm>
          <a:prstGeom prst="rect">
            <a:avLst/>
          </a:prstGeom>
          <a:noFill/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49" name="AutoShape 6"/>
          <p:cNvSpPr/>
          <p:nvPr/>
        </p:nvSpPr>
        <p:spPr>
          <a:xfrm rot="20559000">
            <a:off x="5148000" y="2949480"/>
            <a:ext cx="2286000" cy="457200"/>
          </a:xfrm>
          <a:prstGeom prst="leftArrow">
            <a:avLst>
              <a:gd name="adj1" fmla="val 26963"/>
              <a:gd name="adj2" fmla="val 103843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0" name="Text Box 7"/>
          <p:cNvSpPr/>
          <p:nvPr/>
        </p:nvSpPr>
        <p:spPr>
          <a:xfrm>
            <a:off x="900000" y="2895480"/>
            <a:ext cx="1905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1" name="Line 8"/>
          <p:cNvSpPr/>
          <p:nvPr/>
        </p:nvSpPr>
        <p:spPr>
          <a:xfrm>
            <a:off x="2881440" y="3200400"/>
            <a:ext cx="76176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2" name="Text Box 9"/>
          <p:cNvSpPr/>
          <p:nvPr/>
        </p:nvSpPr>
        <p:spPr>
          <a:xfrm>
            <a:off x="4416120" y="3102120"/>
            <a:ext cx="611640" cy="9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3" name="Text Box 10"/>
          <p:cNvSpPr/>
          <p:nvPr/>
        </p:nvSpPr>
        <p:spPr>
          <a:xfrm>
            <a:off x="2770200" y="2590920"/>
            <a:ext cx="1143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Adj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4" name="Text Box 11"/>
          <p:cNvSpPr/>
          <p:nvPr/>
        </p:nvSpPr>
        <p:spPr>
          <a:xfrm>
            <a:off x="2805120" y="3200400"/>
            <a:ext cx="990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5" name="Text Box 12"/>
          <p:cNvSpPr/>
          <p:nvPr/>
        </p:nvSpPr>
        <p:spPr>
          <a:xfrm rot="4800">
            <a:off x="7129080" y="325404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Hyp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6" name="Line 13"/>
          <p:cNvSpPr/>
          <p:nvPr/>
        </p:nvSpPr>
        <p:spPr>
          <a:xfrm>
            <a:off x="5328720" y="2849040"/>
            <a:ext cx="401040" cy="277200"/>
          </a:xfrm>
          <a:prstGeom prst="line">
            <a:avLst/>
          </a:prstGeom>
          <a:ln w="76320">
            <a:solidFill>
              <a:srgbClr val="00003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7" name="Text Box 16"/>
          <p:cNvSpPr/>
          <p:nvPr/>
        </p:nvSpPr>
        <p:spPr>
          <a:xfrm>
            <a:off x="6367320" y="3635280"/>
            <a:ext cx="12193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45cm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8" name="Text Box 18"/>
          <p:cNvSpPr/>
          <p:nvPr/>
        </p:nvSpPr>
        <p:spPr>
          <a:xfrm>
            <a:off x="826920" y="4129200"/>
            <a:ext cx="1981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59" name="Line 19"/>
          <p:cNvSpPr/>
          <p:nvPr/>
        </p:nvSpPr>
        <p:spPr>
          <a:xfrm>
            <a:off x="2884320" y="4433760"/>
            <a:ext cx="762120" cy="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0" name="Text Box 20"/>
          <p:cNvSpPr/>
          <p:nvPr/>
        </p:nvSpPr>
        <p:spPr>
          <a:xfrm>
            <a:off x="2911320" y="390060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34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1" name="Text Box 21"/>
          <p:cNvSpPr/>
          <p:nvPr/>
        </p:nvSpPr>
        <p:spPr>
          <a:xfrm>
            <a:off x="2911320" y="4433760"/>
            <a:ext cx="685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45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2" name="Text Box 22"/>
          <p:cNvSpPr/>
          <p:nvPr/>
        </p:nvSpPr>
        <p:spPr>
          <a:xfrm>
            <a:off x="2666880" y="5154480"/>
            <a:ext cx="3505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0.756 (3 d.p.)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3" name="Text Box 23"/>
          <p:cNvSpPr/>
          <p:nvPr/>
        </p:nvSpPr>
        <p:spPr>
          <a:xfrm>
            <a:off x="1295280" y="5154480"/>
            <a:ext cx="13716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x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4" name="Text Box 24"/>
          <p:cNvSpPr/>
          <p:nvPr/>
        </p:nvSpPr>
        <p:spPr>
          <a:xfrm>
            <a:off x="2286000" y="5943600"/>
            <a:ext cx="7621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 =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5" name="Text Box 25"/>
          <p:cNvSpPr/>
          <p:nvPr/>
        </p:nvSpPr>
        <p:spPr>
          <a:xfrm>
            <a:off x="3048120" y="5943600"/>
            <a:ext cx="2819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 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Arial Unicode MS"/>
                <a:ea typeface="Arial Unicode MS"/>
              </a:rPr>
              <a:t>⁻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¹0.756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6" name="Text Box 26"/>
          <p:cNvSpPr/>
          <p:nvPr/>
        </p:nvSpPr>
        <p:spPr>
          <a:xfrm>
            <a:off x="5867280" y="5943600"/>
            <a:ext cx="3276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=41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7" name="Text Box 27"/>
          <p:cNvSpPr/>
          <p:nvPr/>
        </p:nvSpPr>
        <p:spPr>
          <a:xfrm rot="4800">
            <a:off x="6824160" y="1958760"/>
            <a:ext cx="990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Adj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8" name="Text Box 31"/>
          <p:cNvSpPr/>
          <p:nvPr/>
        </p:nvSpPr>
        <p:spPr>
          <a:xfrm>
            <a:off x="5757840" y="2035080"/>
            <a:ext cx="121932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34cm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69" name="Cloud 28"/>
          <p:cNvSpPr/>
          <p:nvPr/>
        </p:nvSpPr>
        <p:spPr>
          <a:xfrm>
            <a:off x="5540400" y="0"/>
            <a:ext cx="3289320" cy="1677960"/>
          </a:xfrm>
          <a:custGeom>
            <a:avLst/>
            <a:gdLst>
              <a:gd name="textAreaLeft" fmla="*/ 453240 w 3289320"/>
              <a:gd name="textAreaRight" fmla="*/ 2602080 w 3289320"/>
              <a:gd name="textAreaTop" fmla="*/ 253440 h 1677960"/>
              <a:gd name="textAreaBottom" fmla="*/ 1346760 h 1677960"/>
              <a:gd name="GluePoint1X" fmla="*/ 3286559 w 43200"/>
              <a:gd name="GluePoint1Y" fmla="*/ 838994 h 43200"/>
              <a:gd name="GluePoint2X" fmla="*/ 1644650 w 43200"/>
              <a:gd name="GluePoint2Y" fmla="*/ 1676201 h 43200"/>
              <a:gd name="GluePoint3X" fmla="*/ 10203 w 43200"/>
              <a:gd name="GluePoint3Y" fmla="*/ 838994 h 43200"/>
              <a:gd name="GluePoint4X" fmla="*/ 1644650 w 43200"/>
              <a:gd name="GluePoint4Y" fmla="*/ 959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Find the angle x</a:t>
            </a:r>
            <a:r>
              <a:rPr lang="en-GB" sz="2400" b="0" u="none" strike="noStrike" baseline="30000">
                <a:solidFill>
                  <a:srgbClr val="000033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70" name="Picture 29" descr="TICK.jpg"/>
          <p:cNvPicPr/>
          <p:nvPr/>
        </p:nvPicPr>
        <p:blipFill>
          <a:blip r:embed="rId1"/>
          <a:stretch/>
        </p:blipFill>
        <p:spPr>
          <a:xfrm>
            <a:off x="7102440" y="4962600"/>
            <a:ext cx="49860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1" name="Picture 30" descr="TICK.jpg"/>
          <p:cNvPicPr/>
          <p:nvPr/>
        </p:nvPicPr>
        <p:blipFill>
          <a:blip r:embed="rId2"/>
          <a:stretch/>
        </p:blipFill>
        <p:spPr>
          <a:xfrm>
            <a:off x="6778800" y="496260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2" name="Picture 32" descr="question mark.jpg"/>
          <p:cNvPicPr/>
          <p:nvPr/>
        </p:nvPicPr>
        <p:blipFill>
          <a:blip r:embed="rId3"/>
          <a:stretch/>
        </p:blipFill>
        <p:spPr>
          <a:xfrm>
            <a:off x="6456240" y="4138560"/>
            <a:ext cx="57780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3" name="TextBox 3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040" dur="indefinite" restart="never" nodeType="tmRoot">
          <p:childTnLst>
            <p:seq>
              <p:cTn id="2041" dur="indefinite" nodeType="mainSeq">
                <p:childTnLst>
                  <p:par>
                    <p:cTn id="2042" fill="hold">
                      <p:stCondLst>
                        <p:cond delay="indefinite"/>
                      </p:stCondLst>
                      <p:childTnLst>
                        <p:par>
                          <p:cTn id="2043" fill="hold">
                            <p:stCondLst>
                              <p:cond delay="0"/>
                            </p:stCondLst>
                            <p:childTnLst>
                              <p:par>
                                <p:cTn id="20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4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7" fill="hold">
                      <p:stCondLst>
                        <p:cond delay="indefinite"/>
                      </p:stCondLst>
                      <p:childTnLst>
                        <p:par>
                          <p:cTn id="2048" fill="hold">
                            <p:stCondLst>
                              <p:cond delay="0"/>
                            </p:stCondLst>
                            <p:childTnLst>
                              <p:par>
                                <p:cTn id="20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5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2" fill="hold">
                      <p:stCondLst>
                        <p:cond delay="indefinite"/>
                      </p:stCondLst>
                      <p:childTnLst>
                        <p:par>
                          <p:cTn id="2053" fill="hold">
                            <p:stCondLst>
                              <p:cond delay="0"/>
                            </p:stCondLst>
                            <p:childTnLst>
                              <p:par>
                                <p:cTn id="20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5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7" fill="hold">
                      <p:stCondLst>
                        <p:cond delay="indefinite"/>
                      </p:stCondLst>
                      <p:childTnLst>
                        <p:par>
                          <p:cTn id="2058" fill="hold">
                            <p:stCondLst>
                              <p:cond delay="0"/>
                            </p:stCondLst>
                            <p:childTnLst>
                              <p:par>
                                <p:cTn id="20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6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set>
                                <p:cBhvr>
                                  <p:cTn id="206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49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2063" fill="hold">
                      <p:stCondLst>
                        <p:cond delay="indefinite"/>
                      </p:stCondLst>
                      <p:childTnLst>
                        <p:par>
                          <p:cTn id="2064" fill="hold">
                            <p:stCondLst>
                              <p:cond delay="0"/>
                            </p:stCondLst>
                            <p:childTnLst>
                              <p:par>
                                <p:cTn id="20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6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8" fill="hold">
                      <p:stCondLst>
                        <p:cond delay="indefinite"/>
                      </p:stCondLst>
                      <p:childTnLst>
                        <p:par>
                          <p:cTn id="2069" fill="hold">
                            <p:stCondLst>
                              <p:cond delay="0"/>
                            </p:stCondLst>
                            <p:childTnLst>
                              <p:par>
                                <p:cTn id="2070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4" fill="hold">
                      <p:stCondLst>
                        <p:cond delay="indefinite"/>
                      </p:stCondLst>
                      <p:childTnLst>
                        <p:par>
                          <p:cTn id="2075" fill="hold">
                            <p:stCondLst>
                              <p:cond delay="0"/>
                            </p:stCondLst>
                            <p:childTnLst>
                              <p:par>
                                <p:cTn id="207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8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9" dur="5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80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1" fill="hold">
                      <p:stCondLst>
                        <p:cond delay="indefinite"/>
                      </p:stCondLst>
                      <p:childTnLst>
                        <p:par>
                          <p:cTn id="2082" fill="hold">
                            <p:stCondLst>
                              <p:cond delay="0"/>
                            </p:stCondLst>
                            <p:childTnLst>
                              <p:par>
                                <p:cTn id="2083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85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6" fill="hold">
                      <p:stCondLst>
                        <p:cond delay="indefinite"/>
                      </p:stCondLst>
                      <p:childTnLst>
                        <p:par>
                          <p:cTn id="2087" fill="hold">
                            <p:stCondLst>
                              <p:cond delay="0"/>
                            </p:stCondLst>
                            <p:childTnLst>
                              <p:par>
                                <p:cTn id="2088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9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1" fill="hold">
                      <p:stCondLst>
                        <p:cond delay="indefinite"/>
                      </p:stCondLst>
                      <p:childTnLst>
                        <p:par>
                          <p:cTn id="2092" fill="hold">
                            <p:stCondLst>
                              <p:cond delay="0"/>
                            </p:stCondLst>
                            <p:childTnLst>
                              <p:par>
                                <p:cTn id="209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9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6" fill="hold">
                      <p:stCondLst>
                        <p:cond delay="indefinite"/>
                      </p:stCondLst>
                      <p:childTnLst>
                        <p:par>
                          <p:cTn id="2097" fill="hold">
                            <p:stCondLst>
                              <p:cond delay="0"/>
                            </p:stCondLst>
                            <p:childTnLst>
                              <p:par>
                                <p:cTn id="20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0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1" fill="hold">
                      <p:stCondLst>
                        <p:cond delay="indefinite"/>
                      </p:stCondLst>
                      <p:childTnLst>
                        <p:par>
                          <p:cTn id="2102" fill="hold">
                            <p:stCondLst>
                              <p:cond delay="0"/>
                            </p:stCondLst>
                            <p:childTnLst>
                              <p:par>
                                <p:cTn id="21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0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6" fill="hold">
                      <p:stCondLst>
                        <p:cond delay="indefinite"/>
                      </p:stCondLst>
                      <p:childTnLst>
                        <p:par>
                          <p:cTn id="2107" fill="hold">
                            <p:stCondLst>
                              <p:cond delay="0"/>
                            </p:stCondLst>
                            <p:childTnLst>
                              <p:par>
                                <p:cTn id="21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1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1" fill="hold">
                      <p:stCondLst>
                        <p:cond delay="indefinite"/>
                      </p:stCondLst>
                      <p:childTnLst>
                        <p:par>
                          <p:cTn id="2112" fill="hold">
                            <p:stCondLst>
                              <p:cond delay="0"/>
                            </p:stCondLst>
                            <p:childTnLst>
                              <p:par>
                                <p:cTn id="21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15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6" fill="hold">
                      <p:stCondLst>
                        <p:cond delay="indefinite"/>
                      </p:stCondLst>
                      <p:childTnLst>
                        <p:par>
                          <p:cTn id="2117" fill="hold">
                            <p:stCondLst>
                              <p:cond delay="0"/>
                            </p:stCondLst>
                            <p:childTnLst>
                              <p:par>
                                <p:cTn id="21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2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1" fill="hold">
                      <p:stCondLst>
                        <p:cond delay="indefinite"/>
                      </p:stCondLst>
                      <p:childTnLst>
                        <p:par>
                          <p:cTn id="2122" fill="hold">
                            <p:stCondLst>
                              <p:cond delay="0"/>
                            </p:stCondLst>
                            <p:childTnLst>
                              <p:par>
                                <p:cTn id="21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2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6" fill="hold">
                      <p:stCondLst>
                        <p:cond delay="indefinite"/>
                      </p:stCondLst>
                      <p:childTnLst>
                        <p:par>
                          <p:cTn id="2127" fill="hold">
                            <p:stCondLst>
                              <p:cond delay="0"/>
                            </p:stCondLst>
                            <p:childTnLst>
                              <p:par>
                                <p:cTn id="21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3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1" fill="hold">
                      <p:stCondLst>
                        <p:cond delay="indefinite"/>
                      </p:stCondLst>
                      <p:childTnLst>
                        <p:par>
                          <p:cTn id="2132" fill="hold">
                            <p:stCondLst>
                              <p:cond delay="0"/>
                            </p:stCondLst>
                            <p:childTnLst>
                              <p:par>
                                <p:cTn id="21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3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6" fill="hold">
                      <p:stCondLst>
                        <p:cond delay="indefinite"/>
                      </p:stCondLst>
                      <p:childTnLst>
                        <p:par>
                          <p:cTn id="2137" fill="hold">
                            <p:stCondLst>
                              <p:cond delay="0"/>
                            </p:stCondLst>
                            <p:childTnLst>
                              <p:par>
                                <p:cTn id="21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4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1" fill="hold">
                      <p:stCondLst>
                        <p:cond delay="indefinite"/>
                      </p:stCondLst>
                      <p:childTnLst>
                        <p:par>
                          <p:cTn id="2142" fill="hold">
                            <p:stCondLst>
                              <p:cond delay="0"/>
                            </p:stCondLst>
                            <p:childTnLst>
                              <p:par>
                                <p:cTn id="21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4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6" fill="hold">
                      <p:stCondLst>
                        <p:cond delay="indefinite"/>
                      </p:stCondLst>
                      <p:childTnLst>
                        <p:par>
                          <p:cTn id="2147" fill="hold">
                            <p:stCondLst>
                              <p:cond delay="0"/>
                            </p:stCondLst>
                            <p:childTnLst>
                              <p:par>
                                <p:cTn id="21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50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1" fill="hold">
                      <p:stCondLst>
                        <p:cond delay="indefinite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55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4"/>
          <p:cNvPicPr/>
          <p:nvPr/>
        </p:nvPicPr>
        <p:blipFill>
          <a:blip r:embed="rId1"/>
          <a:srcRect l="11539" t="8076" r="10346" b="16732"/>
          <a:stretch/>
        </p:blipFill>
        <p:spPr>
          <a:xfrm>
            <a:off x="1528920" y="177840"/>
            <a:ext cx="6373800" cy="3970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9" name=""/>
          <p:cNvGraphicFramePr/>
          <p:nvPr/>
        </p:nvGraphicFramePr>
        <p:xfrm>
          <a:off x="490680" y="4249800"/>
          <a:ext cx="8024760" cy="2190600"/>
        </p:xfrm>
        <a:graphic>
          <a:graphicData uri="http://schemas.openxmlformats.org/drawingml/2006/table">
            <a:tbl>
              <a:tblPr/>
              <a:tblGrid>
                <a:gridCol w="2493720"/>
                <a:gridCol w="1255680"/>
                <a:gridCol w="1455840"/>
                <a:gridCol w="1557360"/>
                <a:gridCol w="1262160"/>
              </a:tblGrid>
              <a:tr h="4597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Triangle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A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B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C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D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597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Vertical side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3cm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6cm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4cm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5972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Horizontal side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4cm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8cm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omic Sans MS"/>
                        </a:rPr>
                        <a:t>6cm</a:t>
                      </a:r>
                      <a:endParaRPr lang="en-US" sz="2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11440"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90000" tIns="46800" rIns="90000" bIns="46800" anchor="ctr">
                      <a:noAutofit/>
                    </a:bodyPr>
                    <a:p>
                      <a:pPr algn="ctr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4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omic Sans MS"/>
                      </a:endParaRPr>
                    </a:p>
                  </a:txBody>
                  <a:tcPr anchor="ctr" marL="90000" marR="90000" marT="46800" marB="46800">
                    <a:lnL w="18720">
                      <a:solidFill>
                        <a:srgbClr val="000000"/>
                      </a:solidFill>
                      <a:prstDash val="solid"/>
                    </a:lnL>
                    <a:lnR w="1872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000000"/>
                      </a:solidFill>
                      <a:prstDash val="solid"/>
                    </a:lnT>
                    <a:lnB w="1872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0" name="Object 2"/>
          <p:cNvGraphicFramePr/>
          <p:nvPr/>
        </p:nvGraphicFramePr>
        <p:xfrm>
          <a:off x="1081080" y="5654520"/>
          <a:ext cx="1457280" cy="728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1" name="Object 2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81080" y="5654520"/>
                    <a:ext cx="1457280" cy="728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2" name="Object 3"/>
          <p:cNvGraphicFramePr/>
          <p:nvPr/>
        </p:nvGraphicFramePr>
        <p:xfrm>
          <a:off x="3060720" y="5664240"/>
          <a:ext cx="1160280" cy="7063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93" name="Object 3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3060720" y="5664240"/>
                    <a:ext cx="1160280" cy="70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" name="Object 4"/>
          <p:cNvGraphicFramePr/>
          <p:nvPr/>
        </p:nvGraphicFramePr>
        <p:xfrm>
          <a:off x="4354560" y="5664240"/>
          <a:ext cx="523800" cy="7063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95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354560" y="5664240"/>
                    <a:ext cx="523800" cy="70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6" name="Object 5"/>
          <p:cNvGraphicFramePr/>
          <p:nvPr/>
        </p:nvGraphicFramePr>
        <p:xfrm>
          <a:off x="5846760" y="5664240"/>
          <a:ext cx="750960" cy="7063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97" name="Object 5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846760" y="5664240"/>
                    <a:ext cx="750960" cy="70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" name="Object 6"/>
          <p:cNvGraphicFramePr/>
          <p:nvPr/>
        </p:nvGraphicFramePr>
        <p:xfrm>
          <a:off x="7261200" y="5637240"/>
          <a:ext cx="1255680" cy="790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99" name="Object 6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7261200" y="5637240"/>
                    <a:ext cx="1255680" cy="790560"/>
                  </a:xfrm>
                  <a:prstGeom prst="rect">
                    <a:avLst/>
                  </a:prstGeom>
                  <a:solidFill>
                    <a:srgbClr val="FF0000"/>
                  </a:solidFill>
                  <a:ln w="2844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00" name="TextBox 10"/>
          <p:cNvSpPr/>
          <p:nvPr/>
        </p:nvSpPr>
        <p:spPr>
          <a:xfrm>
            <a:off x="7416000" y="4722840"/>
            <a:ext cx="97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1.5cm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1" name="TextBox 11"/>
          <p:cNvSpPr/>
          <p:nvPr/>
        </p:nvSpPr>
        <p:spPr>
          <a:xfrm>
            <a:off x="7496280" y="5160960"/>
            <a:ext cx="759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2cm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2" name="TextBox 12"/>
          <p:cNvSpPr/>
          <p:nvPr/>
        </p:nvSpPr>
        <p:spPr>
          <a:xfrm>
            <a:off x="4782960" y="5805360"/>
            <a:ext cx="81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0.75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3" name="TextBox 13"/>
          <p:cNvSpPr/>
          <p:nvPr/>
        </p:nvSpPr>
        <p:spPr>
          <a:xfrm>
            <a:off x="6491160" y="5792760"/>
            <a:ext cx="814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0.75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fill="hold" nodeType="with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9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0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6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7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3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77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ext Box 2"/>
          <p:cNvSpPr/>
          <p:nvPr/>
        </p:nvSpPr>
        <p:spPr>
          <a:xfrm>
            <a:off x="2454120" y="2157480"/>
            <a:ext cx="5718240" cy="30196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try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Extension Booklet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Ex6E (page 89 Q6 to Q8)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75" name="Picture 3" descr="ag00463_"/>
          <p:cNvPicPr/>
          <p:nvPr/>
        </p:nvPicPr>
        <p:blipFill>
          <a:blip r:embed="rId1"/>
          <a:stretch/>
        </p:blipFill>
        <p:spPr>
          <a:xfrm>
            <a:off x="639720" y="306540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PlaceHolder 1"/>
          <p:cNvSpPr>
            <a:spLocks noGrp="1"/>
          </p:cNvSpPr>
          <p:nvPr>
            <p:ph type="title"/>
          </p:nvPr>
        </p:nvSpPr>
        <p:spPr>
          <a:xfrm>
            <a:off x="899640" y="374400"/>
            <a:ext cx="6843960" cy="949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Starter Questions</a:t>
            </a:r>
            <a:endParaRPr lang="en-US" sz="4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1077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078" name="Picture 3" descr="scottishflag"/>
          <p:cNvPicPr/>
          <p:nvPr/>
        </p:nvPicPr>
        <p:blipFill>
          <a:blip r:embed="rId1"/>
          <a:stretch/>
        </p:blipFill>
        <p:spPr>
          <a:xfrm>
            <a:off x="1184400" y="71424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9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1080" name="Object 5"/>
          <p:cNvGraphicFramePr/>
          <p:nvPr/>
        </p:nvGraphicFramePr>
        <p:xfrm>
          <a:off x="873000" y="1928880"/>
          <a:ext cx="8240760" cy="38368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81" name="Object 5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73000" y="1928880"/>
                    <a:ext cx="8240760" cy="3836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082" name="Picture 6" descr="Office Objects 0572"/>
          <p:cNvPicPr/>
          <p:nvPr/>
        </p:nvPicPr>
        <p:blipFill>
          <a:blip r:embed="rId4"/>
          <a:stretch/>
        </p:blipFill>
        <p:spPr>
          <a:xfrm>
            <a:off x="7385040" y="2271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3" name="Right Triangle 11"/>
          <p:cNvSpPr/>
          <p:nvPr/>
        </p:nvSpPr>
        <p:spPr>
          <a:xfrm>
            <a:off x="7215120" y="5214960"/>
            <a:ext cx="1500120" cy="1285920"/>
          </a:xfrm>
          <a:prstGeom prst="rtTriangle">
            <a:avLst/>
          </a:prstGeom>
          <a:solidFill>
            <a:srgbClr val="66CCFF"/>
          </a:solidFill>
          <a:ln w="5724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4" name="TextBox 13"/>
          <p:cNvSpPr/>
          <p:nvPr/>
        </p:nvSpPr>
        <p:spPr>
          <a:xfrm>
            <a:off x="7224840" y="5429160"/>
            <a:ext cx="453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x</a:t>
            </a:r>
            <a:r>
              <a:rPr lang="en-GB" sz="2400" b="0" u="none" strike="noStrike" baseline="30000">
                <a:solidFill>
                  <a:srgbClr val="000033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5" name="TextBox 14"/>
          <p:cNvSpPr/>
          <p:nvPr/>
        </p:nvSpPr>
        <p:spPr>
          <a:xfrm>
            <a:off x="6717240" y="56437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6" name="TextBox 15"/>
          <p:cNvSpPr/>
          <p:nvPr/>
        </p:nvSpPr>
        <p:spPr>
          <a:xfrm>
            <a:off x="7717320" y="65008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8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7" name="TextBox 16"/>
          <p:cNvSpPr/>
          <p:nvPr/>
        </p:nvSpPr>
        <p:spPr>
          <a:xfrm>
            <a:off x="8003880" y="5429160"/>
            <a:ext cx="50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88" name="TextBox 14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/>
          </p:cNvSpPr>
          <p:nvPr>
            <p:ph type="title"/>
          </p:nvPr>
        </p:nvSpPr>
        <p:spPr>
          <a:xfrm>
            <a:off x="899640" y="774360"/>
            <a:ext cx="7086600" cy="555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Three Ratios</a:t>
            </a:r>
            <a:endParaRPr lang="en-US" sz="4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1090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1" name="Text Box 3"/>
          <p:cNvSpPr/>
          <p:nvPr/>
        </p:nvSpPr>
        <p:spPr>
          <a:xfrm>
            <a:off x="1434960" y="4481640"/>
            <a:ext cx="2044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2" name="Text Box 4"/>
          <p:cNvSpPr/>
          <p:nvPr/>
        </p:nvSpPr>
        <p:spPr>
          <a:xfrm>
            <a:off x="7211880" y="5667480"/>
            <a:ext cx="151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3" name="Text Box 5"/>
          <p:cNvSpPr/>
          <p:nvPr/>
        </p:nvSpPr>
        <p:spPr>
          <a:xfrm>
            <a:off x="6789600" y="2193840"/>
            <a:ext cx="204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Tangent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4" name="Text Box 6"/>
          <p:cNvSpPr/>
          <p:nvPr/>
        </p:nvSpPr>
        <p:spPr>
          <a:xfrm>
            <a:off x="4438800" y="3197160"/>
            <a:ext cx="151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5" name="Text Box 7"/>
          <p:cNvSpPr/>
          <p:nvPr/>
        </p:nvSpPr>
        <p:spPr>
          <a:xfrm>
            <a:off x="3124080" y="5715000"/>
            <a:ext cx="151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6" name="Text Box 8"/>
          <p:cNvSpPr/>
          <p:nvPr/>
        </p:nvSpPr>
        <p:spPr>
          <a:xfrm>
            <a:off x="4029120" y="4622760"/>
            <a:ext cx="151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00FFFF"/>
                </a:solidFill>
                <a:effectLst/>
                <a:uFillTx/>
                <a:latin typeface="Comic Sans MS"/>
              </a:rPr>
              <a:t>Tangent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7" name="Text Box 9"/>
          <p:cNvSpPr/>
          <p:nvPr/>
        </p:nvSpPr>
        <p:spPr>
          <a:xfrm>
            <a:off x="3870360" y="2303640"/>
            <a:ext cx="1866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8" name="Text Box 10"/>
          <p:cNvSpPr/>
          <p:nvPr/>
        </p:nvSpPr>
        <p:spPr>
          <a:xfrm>
            <a:off x="6654960" y="3811680"/>
            <a:ext cx="2489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Cosine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099" name="Text Box 11"/>
          <p:cNvSpPr/>
          <p:nvPr/>
        </p:nvSpPr>
        <p:spPr>
          <a:xfrm>
            <a:off x="1389240" y="2692440"/>
            <a:ext cx="151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Sine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00" name="Text Box 13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01" name="Picture 14" descr="TICK.jpg"/>
          <p:cNvPicPr/>
          <p:nvPr/>
        </p:nvPicPr>
        <p:blipFill>
          <a:blip r:embed="rId1"/>
          <a:stretch/>
        </p:blipFill>
        <p:spPr>
          <a:xfrm>
            <a:off x="1523880" y="3187800"/>
            <a:ext cx="774720" cy="780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2" name="Picture 15" descr="TICK.jpg"/>
          <p:cNvPicPr/>
          <p:nvPr/>
        </p:nvPicPr>
        <p:blipFill>
          <a:blip r:embed="rId2"/>
          <a:stretch/>
        </p:blipFill>
        <p:spPr>
          <a:xfrm>
            <a:off x="6645240" y="4200480"/>
            <a:ext cx="755640" cy="76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3" name="Picture 17" descr="TICK.jpg"/>
          <p:cNvPicPr/>
          <p:nvPr/>
        </p:nvPicPr>
        <p:blipFill>
          <a:blip r:embed="rId3"/>
          <a:stretch/>
        </p:blipFill>
        <p:spPr>
          <a:xfrm>
            <a:off x="6821640" y="2590920"/>
            <a:ext cx="76176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4" name="TextBox 18"/>
          <p:cNvSpPr/>
          <p:nvPr/>
        </p:nvSpPr>
        <p:spPr>
          <a:xfrm>
            <a:off x="2095560" y="18288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opposite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05" name="TextBox 19"/>
          <p:cNvSpPr/>
          <p:nvPr/>
        </p:nvSpPr>
        <p:spPr>
          <a:xfrm>
            <a:off x="1128600" y="546084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opposite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06" name="TextBox 20"/>
          <p:cNvSpPr/>
          <p:nvPr/>
        </p:nvSpPr>
        <p:spPr>
          <a:xfrm>
            <a:off x="4882320" y="559764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opposite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07" name="TextBox 21"/>
          <p:cNvSpPr/>
          <p:nvPr/>
        </p:nvSpPr>
        <p:spPr>
          <a:xfrm>
            <a:off x="5236920" y="1735200"/>
            <a:ext cx="142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adjacent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08" name="TextBox 22"/>
          <p:cNvSpPr/>
          <p:nvPr/>
        </p:nvSpPr>
        <p:spPr>
          <a:xfrm>
            <a:off x="7381440" y="3143160"/>
            <a:ext cx="142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adjacent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09" name="TextBox 23"/>
          <p:cNvSpPr/>
          <p:nvPr/>
        </p:nvSpPr>
        <p:spPr>
          <a:xfrm>
            <a:off x="2676240" y="3719520"/>
            <a:ext cx="142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adjacent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10" name="TextBox 24"/>
          <p:cNvSpPr/>
          <p:nvPr/>
        </p:nvSpPr>
        <p:spPr>
          <a:xfrm>
            <a:off x="2311200" y="2916360"/>
            <a:ext cx="1782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hypotenuse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11" name="TextBox 25"/>
          <p:cNvSpPr/>
          <p:nvPr/>
        </p:nvSpPr>
        <p:spPr>
          <a:xfrm>
            <a:off x="6940440" y="4924440"/>
            <a:ext cx="1782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hypotenuse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12" name="TextBox 26"/>
          <p:cNvSpPr/>
          <p:nvPr/>
        </p:nvSpPr>
        <p:spPr>
          <a:xfrm>
            <a:off x="5700600" y="6141960"/>
            <a:ext cx="1782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hypotenuse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13" name="Picture 27" descr="TICK.jpg"/>
          <p:cNvPicPr/>
          <p:nvPr/>
        </p:nvPicPr>
        <p:blipFill>
          <a:blip r:embed="rId4"/>
          <a:stretch/>
        </p:blipFill>
        <p:spPr>
          <a:xfrm>
            <a:off x="2944800" y="4694400"/>
            <a:ext cx="76212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4" name="Picture 28" descr="TICK.jpg"/>
          <p:cNvPicPr/>
          <p:nvPr/>
        </p:nvPicPr>
        <p:blipFill>
          <a:blip r:embed="rId5"/>
          <a:stretch/>
        </p:blipFill>
        <p:spPr>
          <a:xfrm>
            <a:off x="5486400" y="3127320"/>
            <a:ext cx="762120" cy="76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5" name="Picture 29" descr="question mark.jpg"/>
          <p:cNvPicPr/>
          <p:nvPr/>
        </p:nvPicPr>
        <p:blipFill>
          <a:blip r:embed="rId6"/>
          <a:stretch/>
        </p:blipFill>
        <p:spPr>
          <a:xfrm>
            <a:off x="5572080" y="2225520"/>
            <a:ext cx="74952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6" name="Picture 30" descr="question mark.jpg"/>
          <p:cNvPicPr/>
          <p:nvPr/>
        </p:nvPicPr>
        <p:blipFill>
          <a:blip r:embed="rId7"/>
          <a:stretch/>
        </p:blipFill>
        <p:spPr>
          <a:xfrm>
            <a:off x="5516640" y="4400640"/>
            <a:ext cx="755640" cy="69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7" name="Picture 31" descr="question mark.jpg"/>
          <p:cNvPicPr/>
          <p:nvPr/>
        </p:nvPicPr>
        <p:blipFill>
          <a:blip r:embed="rId8"/>
          <a:stretch/>
        </p:blipFill>
        <p:spPr>
          <a:xfrm>
            <a:off x="3938760" y="5052960"/>
            <a:ext cx="749160" cy="70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8" name="Picture 32" descr="question mark.jpg"/>
          <p:cNvPicPr/>
          <p:nvPr/>
        </p:nvPicPr>
        <p:blipFill>
          <a:blip r:embed="rId9"/>
          <a:stretch/>
        </p:blipFill>
        <p:spPr>
          <a:xfrm>
            <a:off x="2066760" y="5986440"/>
            <a:ext cx="75564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9" name="Picture 33" descr="question mark.jpg"/>
          <p:cNvPicPr/>
          <p:nvPr/>
        </p:nvPicPr>
        <p:blipFill>
          <a:blip r:embed="rId10"/>
          <a:stretch/>
        </p:blipFill>
        <p:spPr>
          <a:xfrm>
            <a:off x="1359000" y="1920960"/>
            <a:ext cx="755640" cy="69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0" name="Picture 34" descr="question mark.jpg"/>
          <p:cNvPicPr/>
          <p:nvPr/>
        </p:nvPicPr>
        <p:blipFill>
          <a:blip r:embed="rId11"/>
          <a:stretch/>
        </p:blipFill>
        <p:spPr>
          <a:xfrm>
            <a:off x="8163000" y="5797440"/>
            <a:ext cx="749160" cy="70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1" name="Picture 35" descr="question mark.jpg"/>
          <p:cNvPicPr/>
          <p:nvPr/>
        </p:nvPicPr>
        <p:blipFill>
          <a:blip r:embed="rId12"/>
          <a:stretch/>
        </p:blipFill>
        <p:spPr>
          <a:xfrm>
            <a:off x="8163000" y="1792440"/>
            <a:ext cx="749160" cy="69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2" name="TextBox 36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Rectangle 20"/>
          <p:cNvSpPr/>
          <p:nvPr/>
        </p:nvSpPr>
        <p:spPr>
          <a:xfrm>
            <a:off x="2265480" y="4735440"/>
            <a:ext cx="5322600" cy="99720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1124" name="Group 4"/>
          <p:cNvGrpSpPr/>
          <p:nvPr/>
        </p:nvGrpSpPr>
        <p:grpSpPr>
          <a:xfrm>
            <a:off x="790560" y="2616120"/>
            <a:ext cx="2819160" cy="1267560"/>
            <a:chOff x="790560" y="2616120"/>
            <a:chExt cx="2819160" cy="1267560"/>
          </a:xfrm>
        </p:grpSpPr>
        <p:sp>
          <p:nvSpPr>
            <p:cNvPr id="1125" name="Text Box 5"/>
            <p:cNvSpPr/>
            <p:nvPr/>
          </p:nvSpPr>
          <p:spPr>
            <a:xfrm>
              <a:off x="790560" y="2921040"/>
              <a:ext cx="22096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</a:rPr>
                <a:t>Sin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x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Times New Roman"/>
                </a:rPr>
                <a:t>° =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6" name="Line 6"/>
            <p:cNvSpPr/>
            <p:nvPr/>
          </p:nvSpPr>
          <p:spPr>
            <a:xfrm>
              <a:off x="2466720" y="3301920"/>
              <a:ext cx="838440" cy="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7" name="Text Box 7"/>
            <p:cNvSpPr/>
            <p:nvPr/>
          </p:nvSpPr>
          <p:spPr>
            <a:xfrm>
              <a:off x="2466720" y="2616120"/>
              <a:ext cx="11430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</a:rPr>
                <a:t>O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pp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28" name="Text Box 8"/>
            <p:cNvSpPr/>
            <p:nvPr/>
          </p:nvSpPr>
          <p:spPr>
            <a:xfrm>
              <a:off x="2466720" y="3301920"/>
              <a:ext cx="11430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FF0000"/>
                  </a:solidFill>
                  <a:effectLst/>
                  <a:uFillTx/>
                  <a:latin typeface="Comic Sans MS"/>
                </a:rPr>
                <a:t>H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yp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1129" name="Group 9"/>
          <p:cNvGrpSpPr/>
          <p:nvPr/>
        </p:nvGrpSpPr>
        <p:grpSpPr>
          <a:xfrm>
            <a:off x="3610080" y="2616120"/>
            <a:ext cx="2819160" cy="1267560"/>
            <a:chOff x="3610080" y="2616120"/>
            <a:chExt cx="2819160" cy="1267560"/>
          </a:xfrm>
        </p:grpSpPr>
        <p:sp>
          <p:nvSpPr>
            <p:cNvPr id="1130" name="Text Box 10"/>
            <p:cNvSpPr/>
            <p:nvPr/>
          </p:nvSpPr>
          <p:spPr>
            <a:xfrm>
              <a:off x="3610080" y="2921040"/>
              <a:ext cx="22096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00CC00"/>
                  </a:solidFill>
                  <a:effectLst/>
                  <a:uFillTx/>
                  <a:latin typeface="Comic Sans MS"/>
                </a:rPr>
                <a:t>Cos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x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Times New Roman"/>
                </a:rPr>
                <a:t>° =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1" name="Line 11"/>
            <p:cNvSpPr/>
            <p:nvPr/>
          </p:nvSpPr>
          <p:spPr>
            <a:xfrm>
              <a:off x="5286240" y="3301920"/>
              <a:ext cx="838440" cy="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2" name="Text Box 12"/>
            <p:cNvSpPr/>
            <p:nvPr/>
          </p:nvSpPr>
          <p:spPr>
            <a:xfrm>
              <a:off x="5286240" y="2616120"/>
              <a:ext cx="11430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00CC00"/>
                  </a:solidFill>
                  <a:effectLst/>
                  <a:uFillTx/>
                  <a:latin typeface="Comic Sans MS"/>
                </a:rPr>
                <a:t>A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dj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3" name="Text Box 13"/>
            <p:cNvSpPr/>
            <p:nvPr/>
          </p:nvSpPr>
          <p:spPr>
            <a:xfrm>
              <a:off x="5286240" y="3301920"/>
              <a:ext cx="11430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00CC00"/>
                  </a:solidFill>
                  <a:effectLst/>
                  <a:uFillTx/>
                  <a:latin typeface="Comic Sans MS"/>
                </a:rPr>
                <a:t>H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yp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grpSp>
        <p:nvGrpSpPr>
          <p:cNvPr id="1134" name="Group 14"/>
          <p:cNvGrpSpPr/>
          <p:nvPr/>
        </p:nvGrpSpPr>
        <p:grpSpPr>
          <a:xfrm>
            <a:off x="6505560" y="2616120"/>
            <a:ext cx="2819160" cy="1267560"/>
            <a:chOff x="6505560" y="2616120"/>
            <a:chExt cx="2819160" cy="1267560"/>
          </a:xfrm>
        </p:grpSpPr>
        <p:sp>
          <p:nvSpPr>
            <p:cNvPr id="1135" name="Text Box 15"/>
            <p:cNvSpPr/>
            <p:nvPr/>
          </p:nvSpPr>
          <p:spPr>
            <a:xfrm>
              <a:off x="6505560" y="2921040"/>
              <a:ext cx="220968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CC00CC"/>
                  </a:solidFill>
                  <a:effectLst/>
                  <a:uFillTx/>
                  <a:latin typeface="Comic Sans MS"/>
                </a:rPr>
                <a:t>Tan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 x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  <a:ea typeface="Times New Roman"/>
                </a:rPr>
                <a:t>° =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6" name="Line 16"/>
            <p:cNvSpPr/>
            <p:nvPr/>
          </p:nvSpPr>
          <p:spPr>
            <a:xfrm>
              <a:off x="8181720" y="3301920"/>
              <a:ext cx="838440" cy="0"/>
            </a:xfrm>
            <a:prstGeom prst="line">
              <a:avLst/>
            </a:prstGeom>
            <a:ln w="57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6800" rIns="90000" bIns="-46800" anchor="t">
              <a:noAutofit/>
            </a:bodyPr>
            <a:p>
              <a:endParaRPr lang="en-US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7" name="Text Box 17"/>
            <p:cNvSpPr/>
            <p:nvPr/>
          </p:nvSpPr>
          <p:spPr>
            <a:xfrm>
              <a:off x="8181720" y="2616120"/>
              <a:ext cx="11430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CC00CC"/>
                  </a:solidFill>
                  <a:effectLst/>
                  <a:uFillTx/>
                  <a:latin typeface="Comic Sans MS"/>
                </a:rPr>
                <a:t>O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pp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  <p:sp>
          <p:nvSpPr>
            <p:cNvPr id="1138" name="Text Box 18"/>
            <p:cNvSpPr/>
            <p:nvPr/>
          </p:nvSpPr>
          <p:spPr>
            <a:xfrm>
              <a:off x="8181720" y="3301920"/>
              <a:ext cx="11430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CC00CC"/>
                  </a:solidFill>
                  <a:effectLst/>
                  <a:uFillTx/>
                  <a:latin typeface="Comic Sans MS"/>
                </a:rPr>
                <a:t>A</a:t>
              </a:r>
              <a:r>
                <a:rPr lang="en-GB" sz="32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dj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139" name="Text Box 20"/>
          <p:cNvSpPr/>
          <p:nvPr/>
        </p:nvSpPr>
        <p:spPr>
          <a:xfrm>
            <a:off x="3958200" y="4729320"/>
            <a:ext cx="15483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6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6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endParaRPr lang="en-US" sz="6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40" name="Text Box 21"/>
          <p:cNvSpPr/>
          <p:nvPr/>
        </p:nvSpPr>
        <p:spPr>
          <a:xfrm>
            <a:off x="5566320" y="4729320"/>
            <a:ext cx="16088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6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6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6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41" name="Text Box 24"/>
          <p:cNvSpPr/>
          <p:nvPr/>
        </p:nvSpPr>
        <p:spPr>
          <a:xfrm>
            <a:off x="2302920" y="4729320"/>
            <a:ext cx="16473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6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6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endParaRPr lang="en-US" sz="6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42" name="TextBox 21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156" dur="indefinite" restart="never" nodeType="tmRoot">
          <p:childTnLst>
            <p:seq>
              <p:cTn id="2157" dur="indefinite" nodeType="mainSeq">
                <p:childTnLst>
                  <p:par>
                    <p:cTn id="2158" fill="hold">
                      <p:stCondLst>
                        <p:cond delay="indefinite"/>
                      </p:stCondLst>
                      <p:childTnLst>
                        <p:par>
                          <p:cTn id="2159" fill="hold">
                            <p:stCondLst>
                              <p:cond delay="0"/>
                            </p:stCondLst>
                            <p:childTnLst>
                              <p:par>
                                <p:cTn id="21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62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3" fill="hold">
                      <p:stCondLst>
                        <p:cond delay="indefinite"/>
                      </p:stCondLst>
                      <p:childTnLst>
                        <p:par>
                          <p:cTn id="2164" fill="hold">
                            <p:stCondLst>
                              <p:cond delay="0"/>
                            </p:stCondLst>
                            <p:childTnLst>
                              <p:par>
                                <p:cTn id="2165" presetID="38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0" dur="156" fill="hold" autoRev="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2" fill="hold">
                      <p:stCondLst>
                        <p:cond delay="indefinite"/>
                      </p:stCondLst>
                      <p:childTnLst>
                        <p:par>
                          <p:cTn id="2173" fill="hold">
                            <p:stCondLst>
                              <p:cond delay="0"/>
                            </p:stCondLst>
                            <p:childTnLst>
                              <p:par>
                                <p:cTn id="21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76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7" fill="hold">
                      <p:stCondLst>
                        <p:cond delay="indefinite"/>
                      </p:stCondLst>
                      <p:childTnLst>
                        <p:par>
                          <p:cTn id="2178" fill="hold">
                            <p:stCondLst>
                              <p:cond delay="0"/>
                            </p:stCondLst>
                            <p:childTnLst>
                              <p:par>
                                <p:cTn id="2179" presetID="38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4" dur="156" fill="hold" autoRev="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6" fill="hold">
                      <p:stCondLst>
                        <p:cond delay="indefinite"/>
                      </p:stCondLst>
                      <p:childTnLst>
                        <p:par>
                          <p:cTn id="2187" fill="hold">
                            <p:stCondLst>
                              <p:cond delay="0"/>
                            </p:stCondLst>
                            <p:childTnLst>
                              <p:par>
                                <p:cTn id="21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90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1" fill="hold">
                      <p:stCondLst>
                        <p:cond delay="indefinite"/>
                      </p:stCondLst>
                      <p:childTnLst>
                        <p:par>
                          <p:cTn id="2192" fill="hold">
                            <p:stCondLst>
                              <p:cond delay="0"/>
                            </p:stCondLst>
                            <p:childTnLst>
                              <p:par>
                                <p:cTn id="2193" presetID="38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8" dur="156" fill="hold" autoRev="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Text Box 24"/>
          <p:cNvSpPr/>
          <p:nvPr/>
        </p:nvSpPr>
        <p:spPr>
          <a:xfrm>
            <a:off x="2075040" y="3448080"/>
            <a:ext cx="371124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grpSp>
        <p:nvGrpSpPr>
          <p:cNvPr id="1144" name="Group 39"/>
          <p:cNvGrpSpPr/>
          <p:nvPr/>
        </p:nvGrpSpPr>
        <p:grpSpPr>
          <a:xfrm>
            <a:off x="6908760" y="5335560"/>
            <a:ext cx="1904760" cy="1240920"/>
            <a:chOff x="6908760" y="5335560"/>
            <a:chExt cx="1904760" cy="1240920"/>
          </a:xfrm>
        </p:grpSpPr>
        <p:pic>
          <p:nvPicPr>
            <p:cNvPr id="1145" name="Picture 40" descr="ag00218_"/>
            <p:cNvPicPr/>
            <p:nvPr/>
          </p:nvPicPr>
          <p:blipFill>
            <a:blip r:embed="rId1"/>
            <a:stretch/>
          </p:blipFill>
          <p:spPr>
            <a:xfrm>
              <a:off x="6908760" y="5335560"/>
              <a:ext cx="1476720" cy="82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46" name="Text Box 41"/>
            <p:cNvSpPr/>
            <p:nvPr/>
          </p:nvSpPr>
          <p:spPr>
            <a:xfrm>
              <a:off x="7146720" y="6116760"/>
              <a:ext cx="16668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Copy this!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endParaRPr>
            </a:p>
          </p:txBody>
        </p:sp>
      </p:grpSp>
      <p:sp>
        <p:nvSpPr>
          <p:cNvPr id="1147" name="TextBox 23"/>
          <p:cNvSpPr/>
          <p:nvPr/>
        </p:nvSpPr>
        <p:spPr>
          <a:xfrm>
            <a:off x="1195200" y="2620800"/>
            <a:ext cx="3718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1. 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48" name="Rectangle 24"/>
          <p:cNvSpPr/>
          <p:nvPr/>
        </p:nvSpPr>
        <p:spPr>
          <a:xfrm>
            <a:off x="3498840" y="1762200"/>
            <a:ext cx="21729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Process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49" name="TextBox 25"/>
          <p:cNvSpPr/>
          <p:nvPr/>
        </p:nvSpPr>
        <p:spPr>
          <a:xfrm>
            <a:off x="1216800" y="4335480"/>
            <a:ext cx="7796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    Identify what you want to find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50" name="TextBox 26"/>
          <p:cNvSpPr/>
          <p:nvPr/>
        </p:nvSpPr>
        <p:spPr>
          <a:xfrm>
            <a:off x="1202040" y="5408640"/>
            <a:ext cx="5201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what you know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51" name="Picture 27" descr="TICK.jpg"/>
          <p:cNvPicPr/>
          <p:nvPr/>
        </p:nvPicPr>
        <p:blipFill>
          <a:blip r:embed="rId2"/>
          <a:stretch/>
        </p:blipFill>
        <p:spPr>
          <a:xfrm>
            <a:off x="2073240" y="5310360"/>
            <a:ext cx="762120" cy="75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2" name="TextBox 29"/>
          <p:cNvSpPr/>
          <p:nvPr/>
        </p:nvSpPr>
        <p:spPr>
          <a:xfrm>
            <a:off x="1182960" y="5375160"/>
            <a:ext cx="1095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3. </a:t>
            </a: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53" name="Picture 30" descr="question mark.jpg"/>
          <p:cNvPicPr/>
          <p:nvPr/>
        </p:nvPicPr>
        <p:blipFill>
          <a:blip r:embed="rId3"/>
          <a:stretch/>
        </p:blipFill>
        <p:spPr>
          <a:xfrm>
            <a:off x="1914480" y="4151160"/>
            <a:ext cx="1084320" cy="101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4" name="TextBox 31"/>
          <p:cNvSpPr/>
          <p:nvPr/>
        </p:nvSpPr>
        <p:spPr>
          <a:xfrm>
            <a:off x="1169640" y="4313160"/>
            <a:ext cx="710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2. 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55" name="TextBox 14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200" dur="indefinite" restart="never" nodeType="tmRoot">
          <p:childTnLst>
            <p:seq>
              <p:cTn id="2201" dur="indefinite" nodeType="mainSeq">
                <p:childTnLst>
                  <p:par>
                    <p:cTn id="2202" fill="hold">
                      <p:stCondLst>
                        <p:cond delay="indefinite"/>
                      </p:stCondLst>
                      <p:childTnLst>
                        <p:par>
                          <p:cTn id="2203" fill="hold">
                            <p:stCondLst>
                              <p:cond delay="0"/>
                            </p:stCondLst>
                            <p:childTnLst>
                              <p:par>
                                <p:cTn id="22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06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7" fill="hold">
                      <p:stCondLst>
                        <p:cond delay="indefinite"/>
                      </p:stCondLst>
                      <p:childTnLst>
                        <p:par>
                          <p:cTn id="2208" fill="hold">
                            <p:stCondLst>
                              <p:cond delay="0"/>
                            </p:stCondLst>
                            <p:childTnLst>
                              <p:par>
                                <p:cTn id="22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11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2" fill="hold">
                      <p:stCondLst>
                        <p:cond delay="indefinite"/>
                      </p:stCondLst>
                      <p:childTnLst>
                        <p:par>
                          <p:cTn id="2213" fill="hold">
                            <p:stCondLst>
                              <p:cond delay="0"/>
                            </p:stCondLst>
                            <p:childTnLst>
                              <p:par>
                                <p:cTn id="22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16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7" fill="hold">
                      <p:stCondLst>
                        <p:cond delay="indefinite"/>
                      </p:stCondLst>
                      <p:childTnLst>
                        <p:par>
                          <p:cTn id="2218" fill="hold">
                            <p:stCondLst>
                              <p:cond delay="0"/>
                            </p:stCondLst>
                            <p:childTnLst>
                              <p:par>
                                <p:cTn id="22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21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2" fill="hold">
                      <p:stCondLst>
                        <p:cond delay="indefinite"/>
                      </p:stCondLst>
                      <p:childTnLst>
                        <p:par>
                          <p:cTn id="2223" fill="hold">
                            <p:stCondLst>
                              <p:cond delay="0"/>
                            </p:stCondLst>
                            <p:childTnLst>
                              <p:par>
                                <p:cTn id="22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26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7" fill="hold">
                      <p:stCondLst>
                        <p:cond delay="indefinite"/>
                      </p:stCondLst>
                      <p:childTnLst>
                        <p:par>
                          <p:cTn id="2228" fill="hold">
                            <p:stCondLst>
                              <p:cond delay="0"/>
                            </p:stCondLst>
                            <p:childTnLst>
                              <p:par>
                                <p:cTn id="22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31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2" fill="hold">
                      <p:stCondLst>
                        <p:cond delay="indefinite"/>
                      </p:stCondLst>
                      <p:childTnLst>
                        <p:par>
                          <p:cTn id="2233" fill="hold">
                            <p:stCondLst>
                              <p:cond delay="0"/>
                            </p:stCondLst>
                            <p:childTnLst>
                              <p:par>
                                <p:cTn id="22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36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7" fill="hold">
                      <p:stCondLst>
                        <p:cond delay="indefinite"/>
                      </p:stCondLst>
                      <p:childTnLst>
                        <p:par>
                          <p:cTn id="2238" fill="hold">
                            <p:stCondLst>
                              <p:cond delay="0"/>
                            </p:stCondLst>
                            <p:childTnLst>
                              <p:par>
                                <p:cTn id="22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41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2" fill="hold">
                      <p:stCondLst>
                        <p:cond delay="indefinite"/>
                      </p:stCondLst>
                      <p:childTnLst>
                        <p:par>
                          <p:cTn id="2243" fill="hold">
                            <p:stCondLst>
                              <p:cond delay="0"/>
                            </p:stCondLst>
                            <p:childTnLst>
                              <p:par>
                                <p:cTn id="2244" presetID="2" presetClass="entr" fill="hold" nodeType="clickEffect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6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7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pic>
        <p:nvPicPr>
          <p:cNvPr id="1157" name="Picture 30"/>
          <p:cNvPicPr/>
          <p:nvPr/>
        </p:nvPicPr>
        <p:blipFill>
          <a:blip r:embed="rId1"/>
          <a:srcRect l="0" t="0" r="15036" b="1175"/>
          <a:stretch/>
        </p:blipFill>
        <p:spPr>
          <a:xfrm>
            <a:off x="1019160" y="1916280"/>
            <a:ext cx="7381800" cy="4593960"/>
          </a:xfrm>
          <a:prstGeom prst="rect">
            <a:avLst/>
          </a:prstGeom>
          <a:noFill/>
          <a:ln w="50760">
            <a:solidFill>
              <a:srgbClr val="A3A3A3"/>
            </a:solidFill>
            <a:miter/>
          </a:ln>
        </p:spPr>
      </p:pic>
      <p:sp>
        <p:nvSpPr>
          <p:cNvPr id="1158" name="Text Box 1038"/>
          <p:cNvSpPr/>
          <p:nvPr/>
        </p:nvSpPr>
        <p:spPr>
          <a:xfrm>
            <a:off x="4545000" y="5389560"/>
            <a:ext cx="37656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59" name="Picture 5" descr="TICK.jpg"/>
          <p:cNvPicPr/>
          <p:nvPr/>
        </p:nvPicPr>
        <p:blipFill>
          <a:blip r:embed="rId2"/>
          <a:stretch/>
        </p:blipFill>
        <p:spPr>
          <a:xfrm>
            <a:off x="5168880" y="589428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0" name="Picture 6" descr="TICK.jpg"/>
          <p:cNvPicPr/>
          <p:nvPr/>
        </p:nvPicPr>
        <p:blipFill>
          <a:blip r:embed="rId3"/>
          <a:stretch/>
        </p:blipFill>
        <p:spPr>
          <a:xfrm>
            <a:off x="6303960" y="589428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1" name="Picture 7" descr="question mark.jpg"/>
          <p:cNvPicPr/>
          <p:nvPr/>
        </p:nvPicPr>
        <p:blipFill>
          <a:blip r:embed="rId4"/>
          <a:stretch/>
        </p:blipFill>
        <p:spPr>
          <a:xfrm>
            <a:off x="6784920" y="5065560"/>
            <a:ext cx="57312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2" name="Picture 8" descr="question mark.jpg"/>
          <p:cNvPicPr/>
          <p:nvPr/>
        </p:nvPicPr>
        <p:blipFill>
          <a:blip r:embed="rId5"/>
          <a:stretch/>
        </p:blipFill>
        <p:spPr>
          <a:xfrm>
            <a:off x="5668920" y="5065560"/>
            <a:ext cx="57312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3" name="Picture 9" descr="question mark.jpg"/>
          <p:cNvPicPr/>
          <p:nvPr/>
        </p:nvPicPr>
        <p:blipFill>
          <a:blip r:embed="rId6"/>
          <a:stretch/>
        </p:blipFill>
        <p:spPr>
          <a:xfrm>
            <a:off x="4511520" y="5065560"/>
            <a:ext cx="57312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4" name="Picture 10" descr="TICK.jpg"/>
          <p:cNvPicPr/>
          <p:nvPr/>
        </p:nvPicPr>
        <p:blipFill>
          <a:blip r:embed="rId7"/>
          <a:stretch/>
        </p:blipFill>
        <p:spPr>
          <a:xfrm>
            <a:off x="4870440" y="589428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5" name="TextBox 11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248" dur="indefinite" restart="never" nodeType="tmRoot">
          <p:childTnLst>
            <p:seq>
              <p:cTn id="2249" dur="indefinite" nodeType="mainSeq">
                <p:childTnLst>
                  <p:par>
                    <p:cTn id="2250" fill="hold">
                      <p:stCondLst>
                        <p:cond delay="indefinite"/>
                      </p:stCondLst>
                      <p:childTnLst>
                        <p:par>
                          <p:cTn id="2251" fill="hold">
                            <p:stCondLst>
                              <p:cond delay="0"/>
                            </p:stCondLst>
                            <p:childTnLst>
                              <p:par>
                                <p:cTn id="2252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4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5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6" fill="hold">
                      <p:stCondLst>
                        <p:cond delay="indefinite"/>
                      </p:stCondLst>
                      <p:childTnLst>
                        <p:par>
                          <p:cTn id="2257" fill="hold">
                            <p:stCondLst>
                              <p:cond delay="0"/>
                            </p:stCondLst>
                            <p:childTnLst>
                              <p:par>
                                <p:cTn id="225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0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1" dur="5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62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3" fill="hold">
                      <p:stCondLst>
                        <p:cond delay="indefinite"/>
                      </p:stCondLst>
                      <p:childTnLst>
                        <p:par>
                          <p:cTn id="2264" fill="hold">
                            <p:stCondLst>
                              <p:cond delay="0"/>
                            </p:stCondLst>
                            <p:childTnLst>
                              <p:par>
                                <p:cTn id="226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7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8" dur="5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6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0" fill="hold">
                      <p:stCondLst>
                        <p:cond delay="indefinite"/>
                      </p:stCondLst>
                      <p:childTnLst>
                        <p:par>
                          <p:cTn id="2271" fill="hold">
                            <p:stCondLst>
                              <p:cond delay="0"/>
                            </p:stCondLst>
                            <p:childTnLst>
                              <p:par>
                                <p:cTn id="227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74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5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76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7" fill="hold">
                      <p:stCondLst>
                        <p:cond delay="indefinite"/>
                      </p:stCondLst>
                      <p:childTnLst>
                        <p:par>
                          <p:cTn id="2278" fill="hold">
                            <p:stCondLst>
                              <p:cond delay="0"/>
                            </p:stCondLst>
                            <p:childTnLst>
                              <p:par>
                                <p:cTn id="227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81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2" fill="hold">
                      <p:stCondLst>
                        <p:cond delay="indefinite"/>
                      </p:stCondLst>
                      <p:childTnLst>
                        <p:par>
                          <p:cTn id="2283" fill="hold">
                            <p:stCondLst>
                              <p:cond delay="0"/>
                            </p:stCondLst>
                            <p:childTnLst>
                              <p:par>
                                <p:cTn id="228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86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7" fill="hold">
                      <p:stCondLst>
                        <p:cond delay="indefinite"/>
                      </p:stCondLst>
                      <p:childTnLst>
                        <p:par>
                          <p:cTn id="2288" fill="hold">
                            <p:stCondLst>
                              <p:cond delay="0"/>
                            </p:stCondLst>
                            <p:childTnLst>
                              <p:par>
                                <p:cTn id="228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91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pic>
        <p:nvPicPr>
          <p:cNvPr id="1167" name="Picture 2"/>
          <p:cNvPicPr/>
          <p:nvPr/>
        </p:nvPicPr>
        <p:blipFill>
          <a:blip r:embed="rId1"/>
          <a:srcRect l="0" t="0" r="12871" b="53143"/>
          <a:stretch/>
        </p:blipFill>
        <p:spPr>
          <a:xfrm>
            <a:off x="968400" y="1930320"/>
            <a:ext cx="8012160" cy="3780000"/>
          </a:xfrm>
          <a:prstGeom prst="rect">
            <a:avLst/>
          </a:prstGeom>
          <a:noFill/>
          <a:ln w="50760">
            <a:solidFill>
              <a:srgbClr val="A3A3A3"/>
            </a:solidFill>
            <a:miter/>
          </a:ln>
        </p:spPr>
      </p:pic>
      <p:sp>
        <p:nvSpPr>
          <p:cNvPr id="1168" name="TextBox 5"/>
          <p:cNvSpPr/>
          <p:nvPr/>
        </p:nvSpPr>
        <p:spPr>
          <a:xfrm>
            <a:off x="7854840" y="5213520"/>
            <a:ext cx="1195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(4 marks)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69" name="Text Box 1038"/>
          <p:cNvSpPr/>
          <p:nvPr/>
        </p:nvSpPr>
        <p:spPr>
          <a:xfrm>
            <a:off x="1122480" y="2687760"/>
            <a:ext cx="37368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70" name="Picture 8" descr="TICK.jpg"/>
          <p:cNvPicPr/>
          <p:nvPr/>
        </p:nvPicPr>
        <p:blipFill>
          <a:blip r:embed="rId2"/>
          <a:stretch/>
        </p:blipFill>
        <p:spPr>
          <a:xfrm>
            <a:off x="3408480" y="315108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1" name="Picture 9" descr="question mark.jpg"/>
          <p:cNvPicPr/>
          <p:nvPr/>
        </p:nvPicPr>
        <p:blipFill>
          <a:blip r:embed="rId3"/>
          <a:stretch/>
        </p:blipFill>
        <p:spPr>
          <a:xfrm>
            <a:off x="3657600" y="2365200"/>
            <a:ext cx="57960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2" name="Picture 11" descr="question mark.jpg"/>
          <p:cNvPicPr/>
          <p:nvPr/>
        </p:nvPicPr>
        <p:blipFill>
          <a:blip r:embed="rId4"/>
          <a:stretch/>
        </p:blipFill>
        <p:spPr>
          <a:xfrm>
            <a:off x="1438200" y="2365200"/>
            <a:ext cx="57960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3" name="Picture 14" descr="TICK.jpg"/>
          <p:cNvPicPr/>
          <p:nvPr/>
        </p:nvPicPr>
        <p:blipFill>
          <a:blip r:embed="rId5"/>
          <a:stretch/>
        </p:blipFill>
        <p:spPr>
          <a:xfrm>
            <a:off x="1133640" y="315108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4" name="Picture 16" descr="TICK.jpg"/>
          <p:cNvPicPr/>
          <p:nvPr/>
        </p:nvPicPr>
        <p:blipFill>
          <a:blip r:embed="rId6"/>
          <a:stretch/>
        </p:blipFill>
        <p:spPr>
          <a:xfrm>
            <a:off x="1773360" y="315108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5" name="TextBox 12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292" dur="indefinite" restart="never" nodeType="tmRoot">
          <p:childTnLst>
            <p:seq>
              <p:cTn id="2293" dur="indefinite" nodeType="mainSeq">
                <p:childTnLst>
                  <p:par>
                    <p:cTn id="2294" fill="hold">
                      <p:stCondLst>
                        <p:cond delay="indefinite"/>
                      </p:stCondLst>
                      <p:childTnLst>
                        <p:par>
                          <p:cTn id="2295" fill="hold">
                            <p:stCondLst>
                              <p:cond delay="0"/>
                            </p:stCondLst>
                            <p:childTnLst>
                              <p:par>
                                <p:cTn id="2296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8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9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0" fill="hold">
                      <p:stCondLst>
                        <p:cond delay="indefinite"/>
                      </p:stCondLst>
                      <p:childTnLst>
                        <p:par>
                          <p:cTn id="2301" fill="hold">
                            <p:stCondLst>
                              <p:cond delay="0"/>
                            </p:stCondLst>
                            <p:childTnLst>
                              <p:par>
                                <p:cTn id="230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4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5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06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7" fill="hold">
                      <p:stCondLst>
                        <p:cond delay="indefinite"/>
                      </p:stCondLst>
                      <p:childTnLst>
                        <p:par>
                          <p:cTn id="2308" fill="hold">
                            <p:stCondLst>
                              <p:cond delay="0"/>
                            </p:stCondLst>
                            <p:childTnLst>
                              <p:par>
                                <p:cTn id="230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11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2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13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4" fill="hold">
                      <p:stCondLst>
                        <p:cond delay="indefinite"/>
                      </p:stCondLst>
                      <p:childTnLst>
                        <p:par>
                          <p:cTn id="2315" fill="hold">
                            <p:stCondLst>
                              <p:cond delay="0"/>
                            </p:stCondLst>
                            <p:childTnLst>
                              <p:par>
                                <p:cTn id="231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1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9" fill="hold">
                      <p:stCondLst>
                        <p:cond delay="indefinite"/>
                      </p:stCondLst>
                      <p:childTnLst>
                        <p:par>
                          <p:cTn id="2320" fill="hold">
                            <p:stCondLst>
                              <p:cond delay="0"/>
                            </p:stCondLst>
                            <p:childTnLst>
                              <p:par>
                                <p:cTn id="232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23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4" fill="hold">
                      <p:stCondLst>
                        <p:cond delay="indefinite"/>
                      </p:stCondLst>
                      <p:childTnLst>
                        <p:par>
                          <p:cTn id="2325" fill="hold">
                            <p:stCondLst>
                              <p:cond delay="0"/>
                            </p:stCondLst>
                            <p:childTnLst>
                              <p:par>
                                <p:cTn id="232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28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pic>
        <p:nvPicPr>
          <p:cNvPr id="1177" name="Picture 2"/>
          <p:cNvPicPr/>
          <p:nvPr/>
        </p:nvPicPr>
        <p:blipFill>
          <a:blip r:embed="rId1"/>
          <a:srcRect l="1865" t="2322" r="12535" b="11413"/>
          <a:stretch/>
        </p:blipFill>
        <p:spPr>
          <a:xfrm>
            <a:off x="996840" y="1944720"/>
            <a:ext cx="6591240" cy="4857840"/>
          </a:xfrm>
          <a:prstGeom prst="rect">
            <a:avLst/>
          </a:prstGeom>
          <a:noFill/>
          <a:ln w="50760">
            <a:solidFill>
              <a:srgbClr val="6D6D6D"/>
            </a:solidFill>
            <a:miter/>
          </a:ln>
        </p:spPr>
      </p:pic>
      <p:sp>
        <p:nvSpPr>
          <p:cNvPr id="1178" name="Text Box 1038"/>
          <p:cNvSpPr/>
          <p:nvPr/>
        </p:nvSpPr>
        <p:spPr>
          <a:xfrm>
            <a:off x="3865680" y="3233880"/>
            <a:ext cx="363996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79" name="Picture 5" descr="TICK.jpg"/>
          <p:cNvPicPr/>
          <p:nvPr/>
        </p:nvPicPr>
        <p:blipFill>
          <a:blip r:embed="rId2"/>
          <a:stretch/>
        </p:blipFill>
        <p:spPr>
          <a:xfrm>
            <a:off x="4170240" y="374976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0" name="Picture 6" descr="TICK.jpg"/>
          <p:cNvPicPr/>
          <p:nvPr/>
        </p:nvPicPr>
        <p:blipFill>
          <a:blip r:embed="rId3"/>
          <a:stretch/>
        </p:blipFill>
        <p:spPr>
          <a:xfrm>
            <a:off x="6413400" y="374976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1" name="Picture 7" descr="question mark.jpg"/>
          <p:cNvPicPr/>
          <p:nvPr/>
        </p:nvPicPr>
        <p:blipFill>
          <a:blip r:embed="rId4"/>
          <a:stretch/>
        </p:blipFill>
        <p:spPr>
          <a:xfrm>
            <a:off x="6114960" y="2908440"/>
            <a:ext cx="57780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2" name="Picture 8" descr="question mark.jpg"/>
          <p:cNvPicPr/>
          <p:nvPr/>
        </p:nvPicPr>
        <p:blipFill>
          <a:blip r:embed="rId5"/>
          <a:stretch/>
        </p:blipFill>
        <p:spPr>
          <a:xfrm>
            <a:off x="4998960" y="2908440"/>
            <a:ext cx="57960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3" name="Picture 9" descr="question mark.jpg"/>
          <p:cNvPicPr/>
          <p:nvPr/>
        </p:nvPicPr>
        <p:blipFill>
          <a:blip r:embed="rId6"/>
          <a:stretch/>
        </p:blipFill>
        <p:spPr>
          <a:xfrm>
            <a:off x="3840120" y="2908440"/>
            <a:ext cx="57960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4" name="Picture 10" descr="TICK.jpg"/>
          <p:cNvPicPr/>
          <p:nvPr/>
        </p:nvPicPr>
        <p:blipFill>
          <a:blip r:embed="rId7"/>
          <a:stretch/>
        </p:blipFill>
        <p:spPr>
          <a:xfrm>
            <a:off x="6778800" y="374976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5" name="TextBox 11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329" dur="indefinite" restart="never" nodeType="tmRoot">
          <p:childTnLst>
            <p:seq>
              <p:cTn id="2330" dur="indefinite" nodeType="mainSeq">
                <p:childTnLst>
                  <p:par>
                    <p:cTn id="2331" fill="hold">
                      <p:stCondLst>
                        <p:cond delay="indefinite"/>
                      </p:stCondLst>
                      <p:childTnLst>
                        <p:par>
                          <p:cTn id="2332" fill="hold">
                            <p:stCondLst>
                              <p:cond delay="0"/>
                            </p:stCondLst>
                            <p:childTnLst>
                              <p:par>
                                <p:cTn id="2333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5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6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7" fill="hold">
                      <p:stCondLst>
                        <p:cond delay="indefinite"/>
                      </p:stCondLst>
                      <p:childTnLst>
                        <p:par>
                          <p:cTn id="2338" fill="hold">
                            <p:stCondLst>
                              <p:cond delay="0"/>
                            </p:stCondLst>
                            <p:childTnLst>
                              <p:par>
                                <p:cTn id="233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1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2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43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4" fill="hold">
                      <p:stCondLst>
                        <p:cond delay="indefinite"/>
                      </p:stCondLst>
                      <p:childTnLst>
                        <p:par>
                          <p:cTn id="2345" fill="hold">
                            <p:stCondLst>
                              <p:cond delay="0"/>
                            </p:stCondLst>
                            <p:childTnLst>
                              <p:par>
                                <p:cTn id="234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48" dur="5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9" dur="5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50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1" fill="hold">
                      <p:stCondLst>
                        <p:cond delay="indefinite"/>
                      </p:stCondLst>
                      <p:childTnLst>
                        <p:par>
                          <p:cTn id="2352" fill="hold">
                            <p:stCondLst>
                              <p:cond delay="0"/>
                            </p:stCondLst>
                            <p:childTnLst>
                              <p:par>
                                <p:cTn id="235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55" dur="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6" dur="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5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8" fill="hold">
                      <p:stCondLst>
                        <p:cond delay="indefinite"/>
                      </p:stCondLst>
                      <p:childTnLst>
                        <p:par>
                          <p:cTn id="2359" fill="hold">
                            <p:stCondLst>
                              <p:cond delay="0"/>
                            </p:stCondLst>
                            <p:childTnLst>
                              <p:par>
                                <p:cTn id="236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62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3" fill="hold">
                      <p:stCondLst>
                        <p:cond delay="indefinite"/>
                      </p:stCondLst>
                      <p:childTnLst>
                        <p:par>
                          <p:cTn id="2364" fill="hold">
                            <p:stCondLst>
                              <p:cond delay="0"/>
                            </p:stCondLst>
                            <p:childTnLst>
                              <p:par>
                                <p:cTn id="236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6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8" fill="hold">
                      <p:stCondLst>
                        <p:cond delay="indefinite"/>
                      </p:stCondLst>
                      <p:childTnLst>
                        <p:par>
                          <p:cTn id="2369" fill="hold">
                            <p:stCondLst>
                              <p:cond delay="0"/>
                            </p:stCondLst>
                            <p:childTnLst>
                              <p:par>
                                <p:cTn id="237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72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Picture 5"/>
          <p:cNvPicPr/>
          <p:nvPr/>
        </p:nvPicPr>
        <p:blipFill>
          <a:blip r:embed="rId1"/>
          <a:srcRect l="0" t="0" r="7114" b="5381"/>
          <a:stretch/>
        </p:blipFill>
        <p:spPr>
          <a:xfrm>
            <a:off x="1025640" y="1968480"/>
            <a:ext cx="7991280" cy="4349880"/>
          </a:xfrm>
          <a:prstGeom prst="rect">
            <a:avLst/>
          </a:prstGeom>
          <a:noFill/>
          <a:ln w="50760">
            <a:solidFill>
              <a:srgbClr val="A3A3A3"/>
            </a:solidFill>
            <a:miter/>
          </a:ln>
        </p:spPr>
      </p:pic>
      <p:sp>
        <p:nvSpPr>
          <p:cNvPr id="1187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1188" name="Text Box 1038"/>
          <p:cNvSpPr/>
          <p:nvPr/>
        </p:nvSpPr>
        <p:spPr>
          <a:xfrm>
            <a:off x="1982880" y="2878200"/>
            <a:ext cx="374976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189" name="Picture 5" descr="TICK.jpg"/>
          <p:cNvPicPr/>
          <p:nvPr/>
        </p:nvPicPr>
        <p:blipFill>
          <a:blip r:embed="rId2"/>
          <a:stretch/>
        </p:blipFill>
        <p:spPr>
          <a:xfrm>
            <a:off x="2341440" y="338292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0" name="Picture 6" descr="TICK.jpg"/>
          <p:cNvPicPr/>
          <p:nvPr/>
        </p:nvPicPr>
        <p:blipFill>
          <a:blip r:embed="rId3"/>
          <a:stretch/>
        </p:blipFill>
        <p:spPr>
          <a:xfrm>
            <a:off x="4541760" y="338292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1" name="Picture 7" descr="question mark.jpg"/>
          <p:cNvPicPr/>
          <p:nvPr/>
        </p:nvPicPr>
        <p:blipFill>
          <a:blip r:embed="rId4"/>
          <a:stretch/>
        </p:blipFill>
        <p:spPr>
          <a:xfrm>
            <a:off x="4230720" y="2554200"/>
            <a:ext cx="57924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2" name="Picture 8" descr="question mark.jpg"/>
          <p:cNvPicPr/>
          <p:nvPr/>
        </p:nvPicPr>
        <p:blipFill>
          <a:blip r:embed="rId5"/>
          <a:stretch/>
        </p:blipFill>
        <p:spPr>
          <a:xfrm>
            <a:off x="3114720" y="2554200"/>
            <a:ext cx="57924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3" name="Picture 9" descr="question mark.jpg"/>
          <p:cNvPicPr/>
          <p:nvPr/>
        </p:nvPicPr>
        <p:blipFill>
          <a:blip r:embed="rId6"/>
          <a:stretch/>
        </p:blipFill>
        <p:spPr>
          <a:xfrm>
            <a:off x="1957320" y="2554200"/>
            <a:ext cx="57780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4" name="Picture 10" descr="TICK.jpg"/>
          <p:cNvPicPr/>
          <p:nvPr/>
        </p:nvPicPr>
        <p:blipFill>
          <a:blip r:embed="rId7"/>
          <a:stretch/>
        </p:blipFill>
        <p:spPr>
          <a:xfrm>
            <a:off x="2657520" y="3382920"/>
            <a:ext cx="493560" cy="49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5" name="TextBox 12"/>
          <p:cNvSpPr/>
          <p:nvPr/>
        </p:nvSpPr>
        <p:spPr>
          <a:xfrm>
            <a:off x="6160320" y="5991120"/>
            <a:ext cx="1123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4 marks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196" name="TextBox 1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373" dur="indefinite" restart="never" nodeType="tmRoot">
          <p:childTnLst>
            <p:seq>
              <p:cTn id="2374" dur="indefinite" nodeType="mainSeq">
                <p:childTnLst>
                  <p:par>
                    <p:cTn id="2375" fill="hold">
                      <p:stCondLst>
                        <p:cond delay="indefinite"/>
                      </p:stCondLst>
                      <p:childTnLst>
                        <p:par>
                          <p:cTn id="2376" fill="hold">
                            <p:stCondLst>
                              <p:cond delay="0"/>
                            </p:stCondLst>
                            <p:childTnLst>
                              <p:par>
                                <p:cTn id="2377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9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0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1" fill="hold">
                      <p:stCondLst>
                        <p:cond delay="indefinite"/>
                      </p:stCondLst>
                      <p:childTnLst>
                        <p:par>
                          <p:cTn id="2382" fill="hold">
                            <p:stCondLst>
                              <p:cond delay="0"/>
                            </p:stCondLst>
                            <p:childTnLst>
                              <p:par>
                                <p:cTn id="238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5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86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87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8" fill="hold">
                      <p:stCondLst>
                        <p:cond delay="indefinite"/>
                      </p:stCondLst>
                      <p:childTnLst>
                        <p:par>
                          <p:cTn id="2389" fill="hold">
                            <p:stCondLst>
                              <p:cond delay="0"/>
                            </p:stCondLst>
                            <p:childTnLst>
                              <p:par>
                                <p:cTn id="239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2" dur="5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3" dur="5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94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5" fill="hold">
                      <p:stCondLst>
                        <p:cond delay="indefinite"/>
                      </p:stCondLst>
                      <p:childTnLst>
                        <p:par>
                          <p:cTn id="2396" fill="hold">
                            <p:stCondLst>
                              <p:cond delay="0"/>
                            </p:stCondLst>
                            <p:childTnLst>
                              <p:par>
                                <p:cTn id="239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9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0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01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2" fill="hold">
                      <p:stCondLst>
                        <p:cond delay="indefinite"/>
                      </p:stCondLst>
                      <p:childTnLst>
                        <p:par>
                          <p:cTn id="2403" fill="hold">
                            <p:stCondLst>
                              <p:cond delay="0"/>
                            </p:stCondLst>
                            <p:childTnLst>
                              <p:par>
                                <p:cTn id="240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0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7" fill="hold">
                      <p:stCondLst>
                        <p:cond delay="indefinite"/>
                      </p:stCondLst>
                      <p:childTnLst>
                        <p:par>
                          <p:cTn id="2408" fill="hold">
                            <p:stCondLst>
                              <p:cond delay="0"/>
                            </p:stCondLst>
                            <p:childTnLst>
                              <p:par>
                                <p:cTn id="2409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11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2" fill="hold">
                      <p:stCondLst>
                        <p:cond delay="indefinite"/>
                      </p:stCondLst>
                      <p:childTnLst>
                        <p:par>
                          <p:cTn id="2413" fill="hold">
                            <p:stCondLst>
                              <p:cond delay="0"/>
                            </p:stCondLst>
                            <p:childTnLst>
                              <p:par>
                                <p:cTn id="2414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16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Picture 5"/>
          <p:cNvPicPr/>
          <p:nvPr/>
        </p:nvPicPr>
        <p:blipFill>
          <a:blip r:embed="rId1"/>
          <a:stretch/>
        </p:blipFill>
        <p:spPr>
          <a:xfrm>
            <a:off x="1050840" y="1968480"/>
            <a:ext cx="6318360" cy="4803840"/>
          </a:xfrm>
          <a:prstGeom prst="rect">
            <a:avLst/>
          </a:prstGeom>
          <a:noFill/>
          <a:ln w="50760">
            <a:solidFill>
              <a:srgbClr val="A3A3A3"/>
            </a:solidFill>
            <a:miter/>
          </a:ln>
        </p:spPr>
      </p:pic>
      <p:sp>
        <p:nvSpPr>
          <p:cNvPr id="1198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sp>
        <p:nvSpPr>
          <p:cNvPr id="1199" name="Text Box 1038"/>
          <p:cNvSpPr/>
          <p:nvPr/>
        </p:nvSpPr>
        <p:spPr>
          <a:xfrm>
            <a:off x="1095480" y="2743200"/>
            <a:ext cx="37638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00" name="Picture 6" descr="TICK.jpg"/>
          <p:cNvPicPr/>
          <p:nvPr/>
        </p:nvPicPr>
        <p:blipFill>
          <a:blip r:embed="rId2"/>
          <a:stretch/>
        </p:blipFill>
        <p:spPr>
          <a:xfrm>
            <a:off x="3382920" y="324324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1" name="Picture 7" descr="question mark.jpg"/>
          <p:cNvPicPr/>
          <p:nvPr/>
        </p:nvPicPr>
        <p:blipFill>
          <a:blip r:embed="rId3"/>
          <a:stretch/>
        </p:blipFill>
        <p:spPr>
          <a:xfrm>
            <a:off x="3633840" y="2419200"/>
            <a:ext cx="57312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2" name="Picture 9" descr="question mark.jpg"/>
          <p:cNvPicPr/>
          <p:nvPr/>
        </p:nvPicPr>
        <p:blipFill>
          <a:blip r:embed="rId4"/>
          <a:stretch/>
        </p:blipFill>
        <p:spPr>
          <a:xfrm>
            <a:off x="1414440" y="2419200"/>
            <a:ext cx="57312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3" name="Picture 10" descr="TICK.jpg"/>
          <p:cNvPicPr/>
          <p:nvPr/>
        </p:nvPicPr>
        <p:blipFill>
          <a:blip r:embed="rId5"/>
          <a:stretch/>
        </p:blipFill>
        <p:spPr>
          <a:xfrm>
            <a:off x="3992400" y="324324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4" name="Picture 12" descr="TICK.jpg"/>
          <p:cNvPicPr/>
          <p:nvPr/>
        </p:nvPicPr>
        <p:blipFill>
          <a:blip r:embed="rId6"/>
          <a:stretch/>
        </p:blipFill>
        <p:spPr>
          <a:xfrm>
            <a:off x="1103400" y="324324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5" name="TextBox 11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417" dur="indefinite" restart="never" nodeType="tmRoot">
          <p:childTnLst>
            <p:seq>
              <p:cTn id="2418" dur="indefinite" nodeType="mainSeq">
                <p:childTnLst>
                  <p:par>
                    <p:cTn id="2419" fill="hold">
                      <p:stCondLst>
                        <p:cond delay="indefinite"/>
                      </p:stCondLst>
                      <p:childTnLst>
                        <p:par>
                          <p:cTn id="2420" fill="hold">
                            <p:stCondLst>
                              <p:cond delay="0"/>
                            </p:stCondLst>
                            <p:childTnLst>
                              <p:par>
                                <p:cTn id="2421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3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4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5" fill="hold">
                      <p:stCondLst>
                        <p:cond delay="indefinite"/>
                      </p:stCondLst>
                      <p:childTnLst>
                        <p:par>
                          <p:cTn id="2426" fill="hold">
                            <p:stCondLst>
                              <p:cond delay="0"/>
                            </p:stCondLst>
                            <p:childTnLst>
                              <p:par>
                                <p:cTn id="242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9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0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31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2" fill="hold">
                      <p:stCondLst>
                        <p:cond delay="indefinite"/>
                      </p:stCondLst>
                      <p:childTnLst>
                        <p:par>
                          <p:cTn id="2433" fill="hold">
                            <p:stCondLst>
                              <p:cond delay="0"/>
                            </p:stCondLst>
                            <p:childTnLst>
                              <p:par>
                                <p:cTn id="243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36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7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3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9" fill="hold">
                      <p:stCondLst>
                        <p:cond delay="indefinite"/>
                      </p:stCondLst>
                      <p:childTnLst>
                        <p:par>
                          <p:cTn id="2440" fill="hold">
                            <p:stCondLst>
                              <p:cond delay="0"/>
                            </p:stCondLst>
                            <p:childTnLst>
                              <p:par>
                                <p:cTn id="244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43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4" fill="hold">
                      <p:stCondLst>
                        <p:cond delay="indefinite"/>
                      </p:stCondLst>
                      <p:childTnLst>
                        <p:par>
                          <p:cTn id="2445" fill="hold">
                            <p:stCondLst>
                              <p:cond delay="0"/>
                            </p:stCondLst>
                            <p:childTnLst>
                              <p:par>
                                <p:cTn id="244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48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9" fill="hold">
                      <p:stCondLst>
                        <p:cond delay="indefinite"/>
                      </p:stCondLst>
                      <p:childTnLst>
                        <p:par>
                          <p:cTn id="2450" fill="hold">
                            <p:stCondLst>
                              <p:cond delay="0"/>
                            </p:stCondLst>
                            <p:childTnLst>
                              <p:par>
                                <p:cTn id="245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53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9"/>
          <p:cNvSpPr/>
          <p:nvPr/>
        </p:nvSpPr>
        <p:spPr>
          <a:xfrm>
            <a:off x="33526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5" name="Rectangle 1038"/>
          <p:cNvSpPr/>
          <p:nvPr/>
        </p:nvSpPr>
        <p:spPr>
          <a:xfrm>
            <a:off x="2556000" y="650880"/>
            <a:ext cx="3762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Trigonometry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6" name="Text Box 4"/>
          <p:cNvSpPr/>
          <p:nvPr/>
        </p:nvSpPr>
        <p:spPr>
          <a:xfrm rot="16200000">
            <a:off x="-1541160" y="416016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  <a:ea typeface="Arial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7" name="TextBox 8"/>
          <p:cNvSpPr/>
          <p:nvPr/>
        </p:nvSpPr>
        <p:spPr>
          <a:xfrm>
            <a:off x="872280" y="2255760"/>
            <a:ext cx="82202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the </a:t>
            </a:r>
            <a:r>
              <a:rPr lang="en-GB" sz="3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RAT</a:t>
            </a:r>
            <a:r>
              <a:rPr lang="en-GB" sz="3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with angle of 37</a:t>
            </a:r>
            <a:r>
              <a:rPr lang="en-GB" sz="3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answer obtained by dividing vertical side 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by horizontal side was 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8" name="Cloud 9"/>
          <p:cNvSpPr/>
          <p:nvPr/>
        </p:nvSpPr>
        <p:spPr>
          <a:xfrm>
            <a:off x="1674720" y="0"/>
            <a:ext cx="5189760" cy="1631880"/>
          </a:xfrm>
          <a:custGeom>
            <a:avLst/>
            <a:gdLst>
              <a:gd name="textAreaLeft" fmla="*/ 715320 w 5189760"/>
              <a:gd name="textAreaRight" fmla="*/ 4105440 w 5189760"/>
              <a:gd name="textAreaTop" fmla="*/ 246240 h 1631880"/>
              <a:gd name="textAreaBottom" fmla="*/ 1310040 h 1631880"/>
              <a:gd name="GluePoint1X" fmla="*/ 5185212 w 43200"/>
              <a:gd name="GluePoint1Y" fmla="*/ 815975 h 43200"/>
              <a:gd name="GluePoint2X" fmla="*/ 2594769 w 43200"/>
              <a:gd name="GluePoint2Y" fmla="*/ 1630212 h 43200"/>
              <a:gd name="GluePoint3X" fmla="*/ 16097 w 43200"/>
              <a:gd name="GluePoint3Y" fmla="*/ 815975 h 43200"/>
              <a:gd name="GluePoint4X" fmla="*/ 2594769 w 43200"/>
              <a:gd name="GluePoint4Y" fmla="*/ 93308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ight-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ngled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riangle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09" name="TextBox 10"/>
          <p:cNvSpPr/>
          <p:nvPr/>
        </p:nvSpPr>
        <p:spPr>
          <a:xfrm>
            <a:off x="3166920" y="3944880"/>
            <a:ext cx="3629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ALWAYS 0.75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0" name="TextBox 11"/>
          <p:cNvSpPr/>
          <p:nvPr/>
        </p:nvSpPr>
        <p:spPr>
          <a:xfrm>
            <a:off x="839880" y="4741920"/>
            <a:ext cx="8283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number has a special name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1" name="TextBox 12"/>
          <p:cNvSpPr/>
          <p:nvPr/>
        </p:nvSpPr>
        <p:spPr>
          <a:xfrm>
            <a:off x="839880" y="5506920"/>
            <a:ext cx="8283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It is called the </a:t>
            </a:r>
            <a:r>
              <a:rPr lang="en-GB" sz="3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TANGENT</a:t>
            </a:r>
            <a:r>
              <a:rPr lang="en-GB" sz="3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of 37</a:t>
            </a:r>
            <a:r>
              <a:rPr lang="en-GB" sz="30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3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2" name="Cloud 13"/>
          <p:cNvSpPr/>
          <p:nvPr/>
        </p:nvSpPr>
        <p:spPr>
          <a:xfrm>
            <a:off x="6742080" y="3916440"/>
            <a:ext cx="2401920" cy="1146240"/>
          </a:xfrm>
          <a:custGeom>
            <a:avLst/>
            <a:gdLst>
              <a:gd name="textAreaLeft" fmla="*/ 330840 w 2401920"/>
              <a:gd name="textAreaRight" fmla="*/ 1900080 w 2401920"/>
              <a:gd name="textAreaTop" fmla="*/ 172800 h 1146240"/>
              <a:gd name="textAreaBottom" fmla="*/ 920160 h 1146240"/>
              <a:gd name="GluePoint1X" fmla="*/ 2399885 w 43200"/>
              <a:gd name="GluePoint1Y" fmla="*/ 573088 h 43200"/>
              <a:gd name="GluePoint2X" fmla="*/ 1200944 w 43200"/>
              <a:gd name="GluePoint2Y" fmla="*/ 1144955 h 43200"/>
              <a:gd name="GluePoint3X" fmla="*/ 7450 w 43200"/>
              <a:gd name="GluePoint3Y" fmla="*/ 573088 h 43200"/>
              <a:gd name="GluePoint4X" fmla="*/ 1200944 w 43200"/>
              <a:gd name="GluePoint4Y" fmla="*/ 65534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tan37</a:t>
            </a:r>
            <a:r>
              <a:rPr lang="en-GB" sz="2400" b="0" u="none" strike="noStrike" baseline="30000">
                <a:solidFill>
                  <a:srgbClr val="000000"/>
                </a:solidFill>
                <a:effectLst/>
                <a:uFillTx/>
                <a:latin typeface="Comic Sans MS"/>
              </a:rPr>
              <a:t>o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3" name="TextBox 14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09" dur="8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0" dur="8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"/>
                            </p:stCondLst>
                            <p:childTnLst>
                              <p:par>
                                <p:cTn id="21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5" dur="8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16" dur="8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2" dur="8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3" dur="8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9" dur="8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0" dur="8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6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7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pic>
        <p:nvPicPr>
          <p:cNvPr id="1207" name="Picture 2"/>
          <p:cNvPicPr/>
          <p:nvPr/>
        </p:nvPicPr>
        <p:blipFill>
          <a:blip r:embed="rId1"/>
          <a:srcRect l="0" t="937" r="15470" b="20118"/>
          <a:stretch/>
        </p:blipFill>
        <p:spPr>
          <a:xfrm>
            <a:off x="1082520" y="2033640"/>
            <a:ext cx="6054840" cy="4751280"/>
          </a:xfrm>
          <a:prstGeom prst="rect">
            <a:avLst/>
          </a:prstGeom>
          <a:noFill/>
          <a:ln w="50760">
            <a:solidFill>
              <a:srgbClr val="A3A3A3"/>
            </a:solidFill>
            <a:miter/>
          </a:ln>
        </p:spPr>
      </p:pic>
      <p:sp>
        <p:nvSpPr>
          <p:cNvPr id="1208" name="TextBox 5"/>
          <p:cNvSpPr/>
          <p:nvPr/>
        </p:nvSpPr>
        <p:spPr>
          <a:xfrm>
            <a:off x="6066720" y="6454800"/>
            <a:ext cx="112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(4marks)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09" name="Text Box 1038"/>
          <p:cNvSpPr/>
          <p:nvPr/>
        </p:nvSpPr>
        <p:spPr>
          <a:xfrm>
            <a:off x="1095480" y="3521160"/>
            <a:ext cx="37638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10" name="Picture 7" descr="TICK.jpg"/>
          <p:cNvPicPr/>
          <p:nvPr/>
        </p:nvPicPr>
        <p:blipFill>
          <a:blip r:embed="rId2"/>
          <a:stretch/>
        </p:blipFill>
        <p:spPr>
          <a:xfrm>
            <a:off x="3693960" y="402264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1" name="Picture 8" descr="question mark.jpg"/>
          <p:cNvPicPr/>
          <p:nvPr/>
        </p:nvPicPr>
        <p:blipFill>
          <a:blip r:embed="rId3"/>
          <a:stretch/>
        </p:blipFill>
        <p:spPr>
          <a:xfrm>
            <a:off x="3359160" y="3193920"/>
            <a:ext cx="57960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2" name="Picture 9" descr="question mark.jpg"/>
          <p:cNvPicPr/>
          <p:nvPr/>
        </p:nvPicPr>
        <p:blipFill>
          <a:blip r:embed="rId4"/>
          <a:stretch/>
        </p:blipFill>
        <p:spPr>
          <a:xfrm>
            <a:off x="1096920" y="3193920"/>
            <a:ext cx="579600" cy="5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3" name="Picture 10" descr="TICK.jpg"/>
          <p:cNvPicPr/>
          <p:nvPr/>
        </p:nvPicPr>
        <p:blipFill>
          <a:blip r:embed="rId5"/>
          <a:stretch/>
        </p:blipFill>
        <p:spPr>
          <a:xfrm>
            <a:off x="3992400" y="402264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4" name="Picture 11" descr="TICK.jpg"/>
          <p:cNvPicPr/>
          <p:nvPr/>
        </p:nvPicPr>
        <p:blipFill>
          <a:blip r:embed="rId6"/>
          <a:stretch/>
        </p:blipFill>
        <p:spPr>
          <a:xfrm>
            <a:off x="2511360" y="4022640"/>
            <a:ext cx="493920" cy="49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5" name="Picture 12" descr="question mark.jpg"/>
          <p:cNvPicPr/>
          <p:nvPr/>
        </p:nvPicPr>
        <p:blipFill>
          <a:blip r:embed="rId7"/>
          <a:stretch/>
        </p:blipFill>
        <p:spPr>
          <a:xfrm>
            <a:off x="2230560" y="3193920"/>
            <a:ext cx="579240" cy="53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6" name="TextBox 1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454" dur="indefinite" restart="never" nodeType="tmRoot">
          <p:childTnLst>
            <p:seq>
              <p:cTn id="2455" dur="indefinite" nodeType="mainSeq">
                <p:childTnLst>
                  <p:par>
                    <p:cTn id="2456" fill="hold">
                      <p:stCondLst>
                        <p:cond delay="indefinite"/>
                      </p:stCondLst>
                      <p:childTnLst>
                        <p:par>
                          <p:cTn id="2457" fill="hold">
                            <p:stCondLst>
                              <p:cond delay="0"/>
                            </p:stCondLst>
                            <p:childTnLst>
                              <p:par>
                                <p:cTn id="2458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0" dur="5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1" dur="5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2" fill="hold">
                      <p:stCondLst>
                        <p:cond delay="indefinite"/>
                      </p:stCondLst>
                      <p:childTnLst>
                        <p:par>
                          <p:cTn id="2463" fill="hold">
                            <p:stCondLst>
                              <p:cond delay="0"/>
                            </p:stCondLst>
                            <p:childTnLst>
                              <p:par>
                                <p:cTn id="246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6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7" dur="5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68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9" fill="hold">
                      <p:stCondLst>
                        <p:cond delay="indefinite"/>
                      </p:stCondLst>
                      <p:childTnLst>
                        <p:par>
                          <p:cTn id="2470" fill="hold">
                            <p:stCondLst>
                              <p:cond delay="0"/>
                            </p:stCondLst>
                            <p:childTnLst>
                              <p:par>
                                <p:cTn id="247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3" dur="5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4" dur="5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7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6" fill="hold">
                      <p:stCondLst>
                        <p:cond delay="indefinite"/>
                      </p:stCondLst>
                      <p:childTnLst>
                        <p:par>
                          <p:cTn id="2477" fill="hold">
                            <p:stCondLst>
                              <p:cond delay="0"/>
                            </p:stCondLst>
                            <p:childTnLst>
                              <p:par>
                                <p:cTn id="247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0" dur="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1" dur="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82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3" fill="hold">
                      <p:stCondLst>
                        <p:cond delay="indefinite"/>
                      </p:stCondLst>
                      <p:childTnLst>
                        <p:par>
                          <p:cTn id="2484" fill="hold">
                            <p:stCondLst>
                              <p:cond delay="0"/>
                            </p:stCondLst>
                            <p:childTnLst>
                              <p:par>
                                <p:cTn id="248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87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8" fill="hold">
                      <p:stCondLst>
                        <p:cond delay="indefinite"/>
                      </p:stCondLst>
                      <p:childTnLst>
                        <p:par>
                          <p:cTn id="2489" fill="hold">
                            <p:stCondLst>
                              <p:cond delay="0"/>
                            </p:stCondLst>
                            <p:childTnLst>
                              <p:par>
                                <p:cTn id="2490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92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3" fill="hold">
                      <p:stCondLst>
                        <p:cond delay="indefinite"/>
                      </p:stCondLst>
                      <p:childTnLst>
                        <p:par>
                          <p:cTn id="2494" fill="hold">
                            <p:stCondLst>
                              <p:cond delay="0"/>
                            </p:stCondLst>
                            <p:childTnLst>
                              <p:par>
                                <p:cTn id="2495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97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pic>
        <p:nvPicPr>
          <p:cNvPr id="1218" name="Picture 2"/>
          <p:cNvPicPr/>
          <p:nvPr/>
        </p:nvPicPr>
        <p:blipFill>
          <a:blip r:embed="rId1"/>
          <a:srcRect l="0" t="0" r="15642" b="0"/>
          <a:stretch/>
        </p:blipFill>
        <p:spPr>
          <a:xfrm>
            <a:off x="992160" y="1922400"/>
            <a:ext cx="7140600" cy="4872240"/>
          </a:xfrm>
          <a:prstGeom prst="rect">
            <a:avLst/>
          </a:prstGeom>
          <a:noFill/>
          <a:ln w="50760">
            <a:solidFill>
              <a:srgbClr val="A3A3A3"/>
            </a:solidFill>
            <a:miter/>
          </a:ln>
        </p:spPr>
      </p:pic>
      <p:sp>
        <p:nvSpPr>
          <p:cNvPr id="1219" name="Text Box 1038"/>
          <p:cNvSpPr/>
          <p:nvPr/>
        </p:nvSpPr>
        <p:spPr>
          <a:xfrm>
            <a:off x="5445000" y="2619360"/>
            <a:ext cx="36720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20" name="Picture 5" descr="TICK.jpg"/>
          <p:cNvPicPr/>
          <p:nvPr/>
        </p:nvPicPr>
        <p:blipFill>
          <a:blip r:embed="rId2"/>
          <a:stretch/>
        </p:blipFill>
        <p:spPr>
          <a:xfrm>
            <a:off x="8345520" y="312120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1" name="Picture 6" descr="question mark.jpg"/>
          <p:cNvPicPr/>
          <p:nvPr/>
        </p:nvPicPr>
        <p:blipFill>
          <a:blip r:embed="rId3"/>
          <a:stretch/>
        </p:blipFill>
        <p:spPr>
          <a:xfrm>
            <a:off x="7991640" y="2292480"/>
            <a:ext cx="57924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2" name="Picture 7" descr="question mark.jpg"/>
          <p:cNvPicPr/>
          <p:nvPr/>
        </p:nvPicPr>
        <p:blipFill>
          <a:blip r:embed="rId4"/>
          <a:stretch/>
        </p:blipFill>
        <p:spPr>
          <a:xfrm>
            <a:off x="5761080" y="2292480"/>
            <a:ext cx="57312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3" name="Picture 8" descr="TICK.jpg"/>
          <p:cNvPicPr/>
          <p:nvPr/>
        </p:nvPicPr>
        <p:blipFill>
          <a:blip r:embed="rId5"/>
          <a:stretch/>
        </p:blipFill>
        <p:spPr>
          <a:xfrm>
            <a:off x="7742160" y="312120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4" name="Picture 9" descr="TICK.jpg"/>
          <p:cNvPicPr/>
          <p:nvPr/>
        </p:nvPicPr>
        <p:blipFill>
          <a:blip r:embed="rId6"/>
          <a:stretch/>
        </p:blipFill>
        <p:spPr>
          <a:xfrm>
            <a:off x="5510160" y="312120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5" name="TextBox 10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498" dur="indefinite" restart="never" nodeType="tmRoot">
          <p:childTnLst>
            <p:seq>
              <p:cTn id="2499" dur="indefinite" nodeType="mainSeq">
                <p:childTnLst>
                  <p:par>
                    <p:cTn id="2500" fill="hold">
                      <p:stCondLst>
                        <p:cond delay="indefinite"/>
                      </p:stCondLst>
                      <p:childTnLst>
                        <p:par>
                          <p:cTn id="2501" fill="hold">
                            <p:stCondLst>
                              <p:cond delay="0"/>
                            </p:stCondLst>
                            <p:childTnLst>
                              <p:par>
                                <p:cTn id="2502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4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5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6" fill="hold">
                      <p:stCondLst>
                        <p:cond delay="indefinite"/>
                      </p:stCondLst>
                      <p:childTnLst>
                        <p:par>
                          <p:cTn id="2507" fill="hold">
                            <p:stCondLst>
                              <p:cond delay="0"/>
                            </p:stCondLst>
                            <p:childTnLst>
                              <p:par>
                                <p:cTn id="250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0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1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12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3" fill="hold">
                      <p:stCondLst>
                        <p:cond delay="indefinite"/>
                      </p:stCondLst>
                      <p:childTnLst>
                        <p:par>
                          <p:cTn id="2514" fill="hold">
                            <p:stCondLst>
                              <p:cond delay="0"/>
                            </p:stCondLst>
                            <p:childTnLst>
                              <p:par>
                                <p:cTn id="251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7" dur="5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8" dur="5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19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0" fill="hold">
                      <p:stCondLst>
                        <p:cond delay="indefinite"/>
                      </p:stCondLst>
                      <p:childTnLst>
                        <p:par>
                          <p:cTn id="2521" fill="hold">
                            <p:stCondLst>
                              <p:cond delay="0"/>
                            </p:stCondLst>
                            <p:childTnLst>
                              <p:par>
                                <p:cTn id="252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24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5" fill="hold">
                      <p:stCondLst>
                        <p:cond delay="indefinite"/>
                      </p:stCondLst>
                      <p:childTnLst>
                        <p:par>
                          <p:cTn id="2526" fill="hold">
                            <p:stCondLst>
                              <p:cond delay="0"/>
                            </p:stCondLst>
                            <p:childTnLst>
                              <p:par>
                                <p:cTn id="2527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2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0" fill="hold">
                      <p:stCondLst>
                        <p:cond delay="indefinite"/>
                      </p:stCondLst>
                      <p:childTnLst>
                        <p:par>
                          <p:cTn id="2531" fill="hold">
                            <p:stCondLst>
                              <p:cond delay="0"/>
                            </p:stCondLst>
                            <p:childTnLst>
                              <p:par>
                                <p:cTn id="2532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34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PlaceHolder 1"/>
          <p:cNvSpPr>
            <a:spLocks noGrp="1"/>
          </p:cNvSpPr>
          <p:nvPr>
            <p:ph type="title"/>
          </p:nvPr>
        </p:nvSpPr>
        <p:spPr>
          <a:xfrm>
            <a:off x="1855440" y="1318680"/>
            <a:ext cx="5049720" cy="5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Type Questions</a:t>
            </a:r>
            <a:endParaRPr lang="en-US" sz="2400" b="1" u="none" strike="noStrike">
              <a:solidFill>
                <a:srgbClr val="FFFF00"/>
              </a:solidFill>
              <a:effectLst/>
              <a:uFillTx/>
              <a:latin typeface="Comic Sans MS"/>
            </a:endParaRPr>
          </a:p>
        </p:txBody>
      </p:sp>
      <p:pic>
        <p:nvPicPr>
          <p:cNvPr id="1227" name="Picture 3"/>
          <p:cNvPicPr/>
          <p:nvPr/>
        </p:nvPicPr>
        <p:blipFill>
          <a:blip r:embed="rId1"/>
          <a:srcRect l="0" t="0" r="20028" b="0"/>
          <a:stretch/>
        </p:blipFill>
        <p:spPr>
          <a:xfrm>
            <a:off x="1030320" y="1952640"/>
            <a:ext cx="6445080" cy="4836960"/>
          </a:xfrm>
          <a:prstGeom prst="rect">
            <a:avLst/>
          </a:prstGeom>
          <a:noFill/>
          <a:ln w="50760">
            <a:solidFill>
              <a:srgbClr val="A3A3A3"/>
            </a:solidFill>
            <a:miter/>
          </a:ln>
        </p:spPr>
      </p:pic>
      <p:sp>
        <p:nvSpPr>
          <p:cNvPr id="1228" name="TextBox 8"/>
          <p:cNvSpPr/>
          <p:nvPr/>
        </p:nvSpPr>
        <p:spPr>
          <a:xfrm>
            <a:off x="5971320" y="6373800"/>
            <a:ext cx="112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(4marks)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1229" name="Text Box 1038"/>
          <p:cNvSpPr/>
          <p:nvPr/>
        </p:nvSpPr>
        <p:spPr>
          <a:xfrm>
            <a:off x="5554800" y="2619360"/>
            <a:ext cx="3589200" cy="703440"/>
          </a:xfrm>
          <a:prstGeom prst="rect">
            <a:avLst/>
          </a:prstGeom>
          <a:solidFill>
            <a:srgbClr val="171717"/>
          </a:solidFill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S</a:t>
            </a:r>
            <a:r>
              <a:rPr lang="en-GB" sz="4000" b="0" u="none" strike="noStrike" baseline="30000">
                <a:solidFill>
                  <a:srgbClr val="FF0000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H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 C</a:t>
            </a:r>
            <a:r>
              <a:rPr lang="en-GB" sz="4000" b="0" u="none" strike="noStrike" baseline="30000">
                <a:solidFill>
                  <a:srgbClr val="00CC00"/>
                </a:solidFill>
                <a:effectLst/>
                <a:uFillTx/>
                <a:latin typeface="Comic Sans MS"/>
              </a:rPr>
              <a:t>A</a:t>
            </a:r>
            <a:r>
              <a:rPr lang="en-GB" sz="4000" b="0" u="none" strike="noStrike">
                <a:solidFill>
                  <a:srgbClr val="00CC00"/>
                </a:solidFill>
                <a:effectLst/>
                <a:uFillTx/>
                <a:latin typeface="Comic Sans MS"/>
              </a:rPr>
              <a:t>H 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T</a:t>
            </a:r>
            <a:r>
              <a:rPr lang="en-GB" sz="4000" b="0" u="none" strike="noStrike" baseline="30000">
                <a:solidFill>
                  <a:srgbClr val="CC00CC"/>
                </a:solidFill>
                <a:effectLst/>
                <a:uFillTx/>
                <a:latin typeface="Comic Sans MS"/>
              </a:rPr>
              <a:t>O</a:t>
            </a:r>
            <a:r>
              <a:rPr lang="en-GB" sz="4000" b="0" u="none" strike="noStrike">
                <a:solidFill>
                  <a:srgbClr val="CC00CC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30" name="Picture 6" descr="TICK.jpg"/>
          <p:cNvPicPr/>
          <p:nvPr/>
        </p:nvPicPr>
        <p:blipFill>
          <a:blip r:embed="rId2"/>
          <a:stretch/>
        </p:blipFill>
        <p:spPr>
          <a:xfrm>
            <a:off x="8132760" y="312120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1" name="Picture 7" descr="question mark.jpg"/>
          <p:cNvPicPr/>
          <p:nvPr/>
        </p:nvPicPr>
        <p:blipFill>
          <a:blip r:embed="rId3"/>
          <a:stretch/>
        </p:blipFill>
        <p:spPr>
          <a:xfrm>
            <a:off x="7796160" y="2292480"/>
            <a:ext cx="57312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2" name="Picture 9" descr="question mark.jpg"/>
          <p:cNvPicPr/>
          <p:nvPr/>
        </p:nvPicPr>
        <p:blipFill>
          <a:blip r:embed="rId4"/>
          <a:stretch/>
        </p:blipFill>
        <p:spPr>
          <a:xfrm>
            <a:off x="5535720" y="2292480"/>
            <a:ext cx="573120" cy="53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3" name="Picture 10" descr="TICK.jpg"/>
          <p:cNvPicPr/>
          <p:nvPr/>
        </p:nvPicPr>
        <p:blipFill>
          <a:blip r:embed="rId5"/>
          <a:stretch/>
        </p:blipFill>
        <p:spPr>
          <a:xfrm>
            <a:off x="8431200" y="3121200"/>
            <a:ext cx="49356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4" name="Picture 11" descr="TICK.jpg"/>
          <p:cNvPicPr/>
          <p:nvPr/>
        </p:nvPicPr>
        <p:blipFill>
          <a:blip r:embed="rId6"/>
          <a:stretch/>
        </p:blipFill>
        <p:spPr>
          <a:xfrm>
            <a:off x="6943680" y="3121200"/>
            <a:ext cx="493920" cy="4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5" name="Picture 12" descr="question mark.jpg"/>
          <p:cNvPicPr/>
          <p:nvPr/>
        </p:nvPicPr>
        <p:blipFill>
          <a:blip r:embed="rId7"/>
          <a:stretch/>
        </p:blipFill>
        <p:spPr>
          <a:xfrm>
            <a:off x="6669000" y="2292480"/>
            <a:ext cx="573120" cy="53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6" name="TextBox 13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535" dur="indefinite" restart="never" nodeType="tmRoot">
          <p:childTnLst>
            <p:seq>
              <p:cTn id="2536" dur="indefinite" nodeType="mainSeq">
                <p:childTnLst>
                  <p:par>
                    <p:cTn id="2537" fill="hold">
                      <p:stCondLst>
                        <p:cond delay="indefinite"/>
                      </p:stCondLst>
                      <p:childTnLst>
                        <p:par>
                          <p:cTn id="2538" fill="hold">
                            <p:stCondLst>
                              <p:cond delay="0"/>
                            </p:stCondLst>
                            <p:childTnLst>
                              <p:par>
                                <p:cTn id="2539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1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2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3" fill="hold">
                      <p:stCondLst>
                        <p:cond delay="indefinite"/>
                      </p:stCondLst>
                      <p:childTnLst>
                        <p:par>
                          <p:cTn id="2544" fill="hold">
                            <p:stCondLst>
                              <p:cond delay="0"/>
                            </p:stCondLst>
                            <p:childTnLst>
                              <p:par>
                                <p:cTn id="254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47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8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49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0" fill="hold">
                      <p:stCondLst>
                        <p:cond delay="indefinite"/>
                      </p:stCondLst>
                      <p:childTnLst>
                        <p:par>
                          <p:cTn id="2551" fill="hold">
                            <p:stCondLst>
                              <p:cond delay="0"/>
                            </p:stCondLst>
                            <p:childTnLst>
                              <p:par>
                                <p:cTn id="255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4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5" dur="500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56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7" fill="hold">
                      <p:stCondLst>
                        <p:cond delay="indefinite"/>
                      </p:stCondLst>
                      <p:childTnLst>
                        <p:par>
                          <p:cTn id="2558" fill="hold">
                            <p:stCondLst>
                              <p:cond delay="0"/>
                            </p:stCondLst>
                            <p:childTnLst>
                              <p:par>
                                <p:cTn id="255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61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2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63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4" fill="hold">
                      <p:stCondLst>
                        <p:cond delay="indefinite"/>
                      </p:stCondLst>
                      <p:childTnLst>
                        <p:par>
                          <p:cTn id="2565" fill="hold">
                            <p:stCondLst>
                              <p:cond delay="0"/>
                            </p:stCondLst>
                            <p:childTnLst>
                              <p:par>
                                <p:cTn id="256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68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9" fill="hold">
                      <p:stCondLst>
                        <p:cond delay="indefinite"/>
                      </p:stCondLst>
                      <p:childTnLst>
                        <p:par>
                          <p:cTn id="2570" fill="hold">
                            <p:stCondLst>
                              <p:cond delay="0"/>
                            </p:stCondLst>
                            <p:childTnLst>
                              <p:par>
                                <p:cTn id="2571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73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4" fill="hold">
                      <p:stCondLst>
                        <p:cond delay="indefinite"/>
                      </p:stCondLst>
                      <p:childTnLst>
                        <p:par>
                          <p:cTn id="2575" fill="hold">
                            <p:stCondLst>
                              <p:cond delay="0"/>
                            </p:stCondLst>
                            <p:childTnLst>
                              <p:par>
                                <p:cTn id="257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78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Text Box 2"/>
          <p:cNvSpPr/>
          <p:nvPr/>
        </p:nvSpPr>
        <p:spPr>
          <a:xfrm>
            <a:off x="2454120" y="2157480"/>
            <a:ext cx="5718240" cy="3019680"/>
          </a:xfrm>
          <a:prstGeom prst="rect">
            <a:avLst/>
          </a:prstGeom>
          <a:solidFill>
            <a:srgbClr val="000000"/>
          </a:solidFill>
          <a:ln w="76320">
            <a:solidFill>
              <a:srgbClr val="CC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Now try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Extension Booklet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Ex7E (page 91)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6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pic>
        <p:nvPicPr>
          <p:cNvPr id="1238" name="Picture 3" descr="ag00463_"/>
          <p:cNvPicPr/>
          <p:nvPr/>
        </p:nvPicPr>
        <p:blipFill>
          <a:blip r:embed="rId1"/>
          <a:stretch/>
        </p:blipFill>
        <p:spPr>
          <a:xfrm>
            <a:off x="639720" y="3065400"/>
            <a:ext cx="3016440" cy="3100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ooter Placeholder 3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5" name="Rectangle 26"/>
          <p:cNvSpPr/>
          <p:nvPr/>
        </p:nvSpPr>
        <p:spPr>
          <a:xfrm>
            <a:off x="3683160" y="5316480"/>
            <a:ext cx="158400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6" name="Rectangle 27"/>
          <p:cNvSpPr/>
          <p:nvPr/>
        </p:nvSpPr>
        <p:spPr>
          <a:xfrm>
            <a:off x="6172200" y="5316480"/>
            <a:ext cx="15843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20440" y="603360"/>
            <a:ext cx="6931080" cy="95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Using a calculator to find tan ratio What Goes In The Box ?</a:t>
            </a:r>
            <a:endParaRPr lang="en-US" sz="30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18" name="Text Box 3"/>
          <p:cNvSpPr/>
          <p:nvPr/>
        </p:nvSpPr>
        <p:spPr>
          <a:xfrm>
            <a:off x="1042920" y="1989000"/>
            <a:ext cx="81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Find the tan ratio to 3 decimal places.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19" name="Text Box 4"/>
          <p:cNvSpPr/>
          <p:nvPr/>
        </p:nvSpPr>
        <p:spPr>
          <a:xfrm>
            <a:off x="968400" y="2822400"/>
            <a:ext cx="200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30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0" name="Text Box 5"/>
          <p:cNvSpPr/>
          <p:nvPr/>
        </p:nvSpPr>
        <p:spPr>
          <a:xfrm>
            <a:off x="3552840" y="2746440"/>
            <a:ext cx="184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1" name="Text Box 6"/>
          <p:cNvSpPr/>
          <p:nvPr/>
        </p:nvSpPr>
        <p:spPr>
          <a:xfrm>
            <a:off x="5997600" y="2746440"/>
            <a:ext cx="1932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45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2" name="Text Box 7"/>
          <p:cNvSpPr/>
          <p:nvPr/>
        </p:nvSpPr>
        <p:spPr>
          <a:xfrm>
            <a:off x="1023840" y="4689360"/>
            <a:ext cx="189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60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3" name="Text Box 9"/>
          <p:cNvSpPr/>
          <p:nvPr/>
        </p:nvSpPr>
        <p:spPr>
          <a:xfrm>
            <a:off x="3624120" y="4689360"/>
            <a:ext cx="170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20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4" name="Text Box 10"/>
          <p:cNvSpPr/>
          <p:nvPr/>
        </p:nvSpPr>
        <p:spPr>
          <a:xfrm>
            <a:off x="6141960" y="4689360"/>
            <a:ext cx="1644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70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5" name="Rectangle 11"/>
          <p:cNvSpPr/>
          <p:nvPr/>
        </p:nvSpPr>
        <p:spPr>
          <a:xfrm>
            <a:off x="113364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6" name="Rectangle 12"/>
          <p:cNvSpPr/>
          <p:nvPr/>
        </p:nvSpPr>
        <p:spPr>
          <a:xfrm>
            <a:off x="3637080" y="3429000"/>
            <a:ext cx="167616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7" name="Rectangle 13"/>
          <p:cNvSpPr/>
          <p:nvPr/>
        </p:nvSpPr>
        <p:spPr>
          <a:xfrm>
            <a:off x="6126120" y="3429000"/>
            <a:ext cx="1676520" cy="57636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8" name="Rectangle 14"/>
          <p:cNvSpPr/>
          <p:nvPr/>
        </p:nvSpPr>
        <p:spPr>
          <a:xfrm>
            <a:off x="1133640" y="5353200"/>
            <a:ext cx="1676160" cy="504720"/>
          </a:xfrm>
          <a:prstGeom prst="rect">
            <a:avLst/>
          </a:prstGeom>
          <a:solidFill>
            <a:srgbClr val="4D4D4D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29" name="Rectangle 15"/>
          <p:cNvSpPr/>
          <p:nvPr/>
        </p:nvSpPr>
        <p:spPr>
          <a:xfrm>
            <a:off x="3637080" y="5140440"/>
            <a:ext cx="1676160" cy="76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0" name="Rectangle 16"/>
          <p:cNvSpPr/>
          <p:nvPr/>
        </p:nvSpPr>
        <p:spPr>
          <a:xfrm>
            <a:off x="6140520" y="5337000"/>
            <a:ext cx="167616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1" name="Text Box 17"/>
          <p:cNvSpPr/>
          <p:nvPr/>
        </p:nvSpPr>
        <p:spPr>
          <a:xfrm>
            <a:off x="1092240" y="3459240"/>
            <a:ext cx="174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0.577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2" name="Text Box 20"/>
          <p:cNvSpPr/>
          <p:nvPr/>
        </p:nvSpPr>
        <p:spPr>
          <a:xfrm>
            <a:off x="3575160" y="3459240"/>
            <a:ext cx="173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0.000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3" name="Text Box 21"/>
          <p:cNvSpPr/>
          <p:nvPr/>
        </p:nvSpPr>
        <p:spPr>
          <a:xfrm>
            <a:off x="6045120" y="3467160"/>
            <a:ext cx="17748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1.000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4" name="Text Box 22"/>
          <p:cNvSpPr/>
          <p:nvPr/>
        </p:nvSpPr>
        <p:spPr>
          <a:xfrm>
            <a:off x="103680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1.732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5" name="Text Box 24"/>
          <p:cNvSpPr/>
          <p:nvPr/>
        </p:nvSpPr>
        <p:spPr>
          <a:xfrm>
            <a:off x="3562200" y="5376960"/>
            <a:ext cx="1787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0.364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6" name="Text Box 25"/>
          <p:cNvSpPr/>
          <p:nvPr/>
        </p:nvSpPr>
        <p:spPr>
          <a:xfrm>
            <a:off x="6073920" y="5376960"/>
            <a:ext cx="1760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=  2.747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7" name="TextBox 25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Box 28"/>
          <p:cNvSpPr/>
          <p:nvPr/>
        </p:nvSpPr>
        <p:spPr>
          <a:xfrm>
            <a:off x="6816600" y="2870280"/>
            <a:ext cx="12956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Adj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39" name="AutoShape 4"/>
          <p:cNvSpPr/>
          <p:nvPr/>
        </p:nvSpPr>
        <p:spPr>
          <a:xfrm>
            <a:off x="2819520" y="3276720"/>
            <a:ext cx="4038480" cy="2666880"/>
          </a:xfrm>
          <a:prstGeom prst="rtTriangle">
            <a:avLst/>
          </a:prstGeom>
          <a:solidFill>
            <a:srgbClr val="00FF99">
              <a:alpha val="50000"/>
            </a:srgbClr>
          </a:solidFill>
          <a:ln cap="sq"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0" name="Text Box 7"/>
          <p:cNvSpPr/>
          <p:nvPr/>
        </p:nvSpPr>
        <p:spPr>
          <a:xfrm>
            <a:off x="5830200" y="5486400"/>
            <a:ext cx="61128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x°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1" name="Rectangle 8"/>
          <p:cNvSpPr/>
          <p:nvPr/>
        </p:nvSpPr>
        <p:spPr>
          <a:xfrm>
            <a:off x="2819520" y="5562720"/>
            <a:ext cx="380880" cy="380880"/>
          </a:xfrm>
          <a:prstGeom prst="rect">
            <a:avLst/>
          </a:prstGeom>
          <a:noFill/>
          <a:ln cap="sq"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2" name="AutoShape 10"/>
          <p:cNvSpPr/>
          <p:nvPr/>
        </p:nvSpPr>
        <p:spPr>
          <a:xfrm rot="1261800">
            <a:off x="2905200" y="4822560"/>
            <a:ext cx="2666880" cy="457200"/>
          </a:xfrm>
          <a:prstGeom prst="leftArrow">
            <a:avLst>
              <a:gd name="adj1" fmla="val 26963"/>
              <a:gd name="adj2" fmla="val 121144"/>
            </a:avLst>
          </a:pr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3" name="Text Box 25"/>
          <p:cNvSpPr/>
          <p:nvPr/>
        </p:nvSpPr>
        <p:spPr>
          <a:xfrm>
            <a:off x="4284720" y="2565360"/>
            <a:ext cx="22096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Tan x</a:t>
            </a: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  <a:ea typeface="Times New Roman"/>
              </a:rPr>
              <a:t>° =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4" name="Line 26"/>
          <p:cNvSpPr/>
          <p:nvPr/>
        </p:nvSpPr>
        <p:spPr>
          <a:xfrm>
            <a:off x="6723000" y="2924280"/>
            <a:ext cx="1295640" cy="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endParaRPr lang="en-US" sz="4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5" name="Text Box 6"/>
          <p:cNvSpPr/>
          <p:nvPr/>
        </p:nvSpPr>
        <p:spPr>
          <a:xfrm>
            <a:off x="2268360" y="3741840"/>
            <a:ext cx="611640" cy="15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6080" tIns="92160" rIns="46080" bIns="92160" anchor="ctr" anchorCtr="1" vert="eaVert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00"/>
                </a:solidFill>
                <a:effectLst/>
                <a:uFillTx/>
                <a:latin typeface="Comic Sans MS"/>
                <a:ea typeface="PMingLiU"/>
              </a:rPr>
              <a:t>Opposite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6" name="Text Box 27"/>
          <p:cNvSpPr/>
          <p:nvPr/>
        </p:nvSpPr>
        <p:spPr>
          <a:xfrm>
            <a:off x="6723000" y="2184480"/>
            <a:ext cx="11430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Opp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7" name="Text Box 5"/>
          <p:cNvSpPr/>
          <p:nvPr/>
        </p:nvSpPr>
        <p:spPr>
          <a:xfrm>
            <a:off x="3802320" y="6019920"/>
            <a:ext cx="17280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tIns="46080" rIns="92160" bIns="46080" anchor="ctr">
            <a:spAutoFit/>
          </a:bodyPr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Comic Sans MS"/>
                <a:ea typeface="PMingLiU"/>
              </a:rPr>
              <a:t>Adjacent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  <p:sp>
        <p:nvSpPr>
          <p:cNvPr id="248" name="TextBox 12"/>
          <p:cNvSpPr/>
          <p:nvPr/>
        </p:nvSpPr>
        <p:spPr>
          <a:xfrm>
            <a:off x="-84960" y="1163520"/>
            <a:ext cx="1090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National 4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1.3a 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REL 1.3b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Comic Sans MS"/>
            </a:endParaRPr>
          </a:p>
        </p:txBody>
      </p:sp>
    </p:spTree>
  </p:cSld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3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4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set>
                                <p:cBhvr>
                                  <p:cTn id="30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242"/>
                                  </p:tgtEl>
                                  <p:attrNameLst>
                                    <p:attrName>style.visibility</p:attrName>
                                  </p:attrNameLst>
                                </p:cBhvr>
                                <p:to>
                                  <p:strVal val="hidden"/>
                                </p:to>
                              </p:set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11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2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8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4" dur="8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5" dur="8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8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1" dur="8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32" dur="8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8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Application>LibreOffice/26.2.3.2$Linux_X86_64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2001-04-02T22:12:35Z</dcterms:created>
  <dc:creator>K Hughes</dc:creator>
  <dc:description/>
  <dc:language>en-US</dc:language>
  <cp:lastModifiedBy>blafferty</cp:lastModifiedBy>
  <dcterms:modified xsi:type="dcterms:W3CDTF">2012-05-14T07:10:33Z</dcterms:modified>
  <cp:revision>289</cp:revision>
  <dc:subject>Maths</dc:subject>
  <dc:title>Introduction to Trigonometry</dc:title>
</cp:coreProperties>
</file>