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54"/>
  </p:notesMasterIdLst>
  <p:sldIdLst>
    <p:sldId id="298" r:id="rId2"/>
    <p:sldId id="451" r:id="rId3"/>
    <p:sldId id="468" r:id="rId4"/>
    <p:sldId id="453" r:id="rId5"/>
    <p:sldId id="454" r:id="rId6"/>
    <p:sldId id="326" r:id="rId7"/>
    <p:sldId id="456" r:id="rId8"/>
    <p:sldId id="457" r:id="rId9"/>
    <p:sldId id="458" r:id="rId10"/>
    <p:sldId id="459" r:id="rId11"/>
    <p:sldId id="460" r:id="rId12"/>
    <p:sldId id="461" r:id="rId13"/>
    <p:sldId id="462" r:id="rId14"/>
    <p:sldId id="463" r:id="rId15"/>
    <p:sldId id="464" r:id="rId16"/>
    <p:sldId id="465" r:id="rId17"/>
    <p:sldId id="466" r:id="rId18"/>
    <p:sldId id="469" r:id="rId19"/>
    <p:sldId id="471" r:id="rId20"/>
    <p:sldId id="290" r:id="rId21"/>
    <p:sldId id="431" r:id="rId22"/>
    <p:sldId id="432" r:id="rId23"/>
    <p:sldId id="472" r:id="rId24"/>
    <p:sldId id="470" r:id="rId25"/>
    <p:sldId id="447" r:id="rId26"/>
    <p:sldId id="384" r:id="rId27"/>
    <p:sldId id="443" r:id="rId28"/>
    <p:sldId id="474" r:id="rId29"/>
    <p:sldId id="475" r:id="rId30"/>
    <p:sldId id="444" r:id="rId31"/>
    <p:sldId id="440" r:id="rId32"/>
    <p:sldId id="327" r:id="rId33"/>
    <p:sldId id="332" r:id="rId34"/>
    <p:sldId id="324" r:id="rId35"/>
    <p:sldId id="434" r:id="rId36"/>
    <p:sldId id="325" r:id="rId37"/>
    <p:sldId id="446" r:id="rId38"/>
    <p:sldId id="436" r:id="rId39"/>
    <p:sldId id="438" r:id="rId40"/>
    <p:sldId id="448" r:id="rId41"/>
    <p:sldId id="449" r:id="rId42"/>
    <p:sldId id="450" r:id="rId43"/>
    <p:sldId id="441" r:id="rId44"/>
    <p:sldId id="473" r:id="rId45"/>
    <p:sldId id="442" r:id="rId46"/>
    <p:sldId id="367" r:id="rId47"/>
    <p:sldId id="477" r:id="rId48"/>
    <p:sldId id="478" r:id="rId49"/>
    <p:sldId id="480" r:id="rId50"/>
    <p:sldId id="482" r:id="rId51"/>
    <p:sldId id="481" r:id="rId52"/>
    <p:sldId id="476" r:id="rId53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0808"/>
    <a:srgbClr val="00FFFF"/>
    <a:srgbClr val="FFFF00"/>
    <a:srgbClr val="3333FF"/>
    <a:srgbClr val="CC0099"/>
    <a:srgbClr val="FFFFCC"/>
    <a:srgbClr val="FF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86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9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F1F8113D-22C7-4005-97A0-C0A5C4D8CE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1F13007-8348-4C76-954B-C770548639B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4FD226AE-31E1-4083-B959-E4BE0944C96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230227CE-06DB-4B1C-AE1F-9DA44E9179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8823735B-04EA-454F-A8C5-88F481F7465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0B085992-04B4-4B46-9884-A5203D63DA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3518DE2-42FD-4793-8C36-F6994B0D9370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16CDA2AD-0EA8-43FB-904B-A9E1D4020C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FA721336-49A3-44E2-8FA0-66E4485FF7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E267D120-8F64-4CBA-8476-E2F5B4F102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1862D50-89ED-4C88-B51F-778741071908}" type="slidenum">
              <a:rPr lang="en-GB" altLang="en-US" sz="1200">
                <a:latin typeface="Arial" panose="020B0604020202020204" pitchFamily="34" charset="0"/>
              </a:rPr>
              <a:pPr eaLnBrk="1" hangingPunct="1"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F7C6E20-AC19-4D8C-A510-5ED31720DE2E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A0E16C03-8458-4218-90B6-B286B60CD09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4" name="Freeform 4">
                <a:extLst>
                  <a:ext uri="{FF2B5EF4-FFF2-40B4-BE49-F238E27FC236}">
                    <a16:creationId xmlns:a16="http://schemas.microsoft.com/office/drawing/2014/main" id="{8D82A126-4B8D-4D21-BB97-06A6ECCC554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15" name="Freeform 5">
                <a:extLst>
                  <a:ext uri="{FF2B5EF4-FFF2-40B4-BE49-F238E27FC236}">
                    <a16:creationId xmlns:a16="http://schemas.microsoft.com/office/drawing/2014/main" id="{8F3934CC-DE3E-48CB-9EE3-7A1BEF9DDCD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</p:grp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7414B4F3-829B-4BE9-969A-091F35FCA3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F059E7E2-F9C1-4120-91F2-CBAA6302C7A5}"/>
                </a:ext>
              </a:extLst>
            </p:cNvPr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E79906CE-3E91-45B9-A0DD-E4E8F9C39AB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D01124B5-0281-431E-A6AE-5DC5CC0A25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8" name="Freeform 10">
                <a:extLst>
                  <a:ext uri="{FF2B5EF4-FFF2-40B4-BE49-F238E27FC236}">
                    <a16:creationId xmlns:a16="http://schemas.microsoft.com/office/drawing/2014/main" id="{2FABC6AE-4A5A-4D03-9BEC-956AB957590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9" name="Freeform 11">
                <a:extLst>
                  <a:ext uri="{FF2B5EF4-FFF2-40B4-BE49-F238E27FC236}">
                    <a16:creationId xmlns:a16="http://schemas.microsoft.com/office/drawing/2014/main" id="{2F45D337-1D33-4D53-8919-14CEB8B0DA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10" name="Freeform 12">
                <a:extLst>
                  <a:ext uri="{FF2B5EF4-FFF2-40B4-BE49-F238E27FC236}">
                    <a16:creationId xmlns:a16="http://schemas.microsoft.com/office/drawing/2014/main" id="{15EE5214-CEB5-4B28-9291-A1DB68BEBEE8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11" name="Freeform 13">
                <a:extLst>
                  <a:ext uri="{FF2B5EF4-FFF2-40B4-BE49-F238E27FC236}">
                    <a16:creationId xmlns:a16="http://schemas.microsoft.com/office/drawing/2014/main" id="{29261FD7-148C-4B39-8393-80536180576E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12" name="Freeform 14">
                <a:extLst>
                  <a:ext uri="{FF2B5EF4-FFF2-40B4-BE49-F238E27FC236}">
                    <a16:creationId xmlns:a16="http://schemas.microsoft.com/office/drawing/2014/main" id="{B7E8A6B1-570C-4D4F-AD96-720B6715A6E7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13" name="Freeform 15">
                <a:extLst>
                  <a:ext uri="{FF2B5EF4-FFF2-40B4-BE49-F238E27FC236}">
                    <a16:creationId xmlns:a16="http://schemas.microsoft.com/office/drawing/2014/main" id="{2427C9B0-BDB0-4F94-A46F-FDD5138B1550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</p:grpSp>
      </p:grpSp>
      <p:sp>
        <p:nvSpPr>
          <p:cNvPr id="16" name="Text Box 21">
            <a:extLst>
              <a:ext uri="{FF2B5EF4-FFF2-40B4-BE49-F238E27FC236}">
                <a16:creationId xmlns:a16="http://schemas.microsoft.com/office/drawing/2014/main" id="{C0C2DCB6-86EE-4E12-820D-70FE593CA1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 rot="16200000">
            <a:off x="-1849437" y="3957637"/>
            <a:ext cx="4433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www.mathsrevision.com</a:t>
            </a:r>
          </a:p>
        </p:txBody>
      </p:sp>
      <p:sp>
        <p:nvSpPr>
          <p:cNvPr id="17" name="Text Box 22">
            <a:extLst>
              <a:ext uri="{FF2B5EF4-FFF2-40B4-BE49-F238E27FC236}">
                <a16:creationId xmlns:a16="http://schemas.microsoft.com/office/drawing/2014/main" id="{2BE65422-EF2A-4469-ABC4-6544309D909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76200" y="1371600"/>
            <a:ext cx="1046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400" dirty="0">
                <a:solidFill>
                  <a:srgbClr val="FFFF00"/>
                </a:solidFill>
                <a:cs typeface="+mn-cs"/>
              </a:rPr>
              <a:t>National 4</a:t>
            </a:r>
          </a:p>
          <a:p>
            <a:pPr algn="ctr">
              <a:defRPr/>
            </a:pPr>
            <a:r>
              <a:rPr lang="en-US" sz="1400" dirty="0">
                <a:solidFill>
                  <a:srgbClr val="FFFF00"/>
                </a:solidFill>
                <a:cs typeface="+mn-cs"/>
              </a:rPr>
              <a:t>EF 1.2a</a:t>
            </a:r>
            <a:endParaRPr lang="en-GB" sz="1400" dirty="0">
              <a:solidFill>
                <a:srgbClr val="FFFF00"/>
              </a:solidFill>
              <a:cs typeface="+mn-cs"/>
            </a:endParaRPr>
          </a:p>
        </p:txBody>
      </p:sp>
      <p:pic>
        <p:nvPicPr>
          <p:cNvPr id="18" name="Picture 23" descr="scottishflag">
            <a:extLst>
              <a:ext uri="{FF2B5EF4-FFF2-40B4-BE49-F238E27FC236}">
                <a16:creationId xmlns:a16="http://schemas.microsoft.com/office/drawing/2014/main" id="{8794C0B2-CFA2-411C-BB1C-6688AA628AA6}"/>
              </a:ext>
            </a:extLst>
          </p:cNvPr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794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2E2C319B-A857-45EF-9FF8-9C55409332D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F717CD6-D730-4921-AA69-DFBC931543B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B1C4F97-7B12-464B-98F1-4E249812F1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6A057A5C-BD9C-48BE-B35E-63CDD3388F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B9CDEC48-1F41-4C4D-A3F8-C148BDC4EDA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6742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>
            <a:extLst>
              <a:ext uri="{FF2B5EF4-FFF2-40B4-BE49-F238E27FC236}">
                <a16:creationId xmlns:a16="http://schemas.microsoft.com/office/drawing/2014/main" id="{720A0C72-8B71-4E2B-8892-FB9D15442C43}"/>
              </a:ext>
            </a:extLst>
          </p:cNvPr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1747" name="Freeform 3">
              <a:extLst>
                <a:ext uri="{FF2B5EF4-FFF2-40B4-BE49-F238E27FC236}">
                  <a16:creationId xmlns:a16="http://schemas.microsoft.com/office/drawing/2014/main" id="{EC7D8643-1F59-4AF2-AEEA-1D1102F27D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31748" name="Freeform 4">
              <a:extLst>
                <a:ext uri="{FF2B5EF4-FFF2-40B4-BE49-F238E27FC236}">
                  <a16:creationId xmlns:a16="http://schemas.microsoft.com/office/drawing/2014/main" id="{DC1F2E40-4666-44B4-A1B8-24E8B35A08C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grpSp>
          <p:nvGrpSpPr>
            <p:cNvPr id="29706" name="Group 5">
              <a:extLst>
                <a:ext uri="{FF2B5EF4-FFF2-40B4-BE49-F238E27FC236}">
                  <a16:creationId xmlns:a16="http://schemas.microsoft.com/office/drawing/2014/main" id="{5E12D262-F96E-4889-B9D1-A1AA0250D8A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1750" name="Freeform 6">
                <a:extLst>
                  <a:ext uri="{FF2B5EF4-FFF2-40B4-BE49-F238E27FC236}">
                    <a16:creationId xmlns:a16="http://schemas.microsoft.com/office/drawing/2014/main" id="{9AC72169-3380-40C6-B0A3-0F5ABDBDCB9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1" name="Freeform 7">
                <a:extLst>
                  <a:ext uri="{FF2B5EF4-FFF2-40B4-BE49-F238E27FC236}">
                    <a16:creationId xmlns:a16="http://schemas.microsoft.com/office/drawing/2014/main" id="{449B134D-C2BA-4502-9D73-86EB5DE68AFB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2" name="Freeform 8">
                <a:extLst>
                  <a:ext uri="{FF2B5EF4-FFF2-40B4-BE49-F238E27FC236}">
                    <a16:creationId xmlns:a16="http://schemas.microsoft.com/office/drawing/2014/main" id="{980092DC-242F-4E4B-BB55-4B3E4559B375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3" name="Freeform 9">
                <a:extLst>
                  <a:ext uri="{FF2B5EF4-FFF2-40B4-BE49-F238E27FC236}">
                    <a16:creationId xmlns:a16="http://schemas.microsoft.com/office/drawing/2014/main" id="{84ECED8D-0C2F-445B-B63C-F9DEEB941CB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4" name="Freeform 10">
                <a:extLst>
                  <a:ext uri="{FF2B5EF4-FFF2-40B4-BE49-F238E27FC236}">
                    <a16:creationId xmlns:a16="http://schemas.microsoft.com/office/drawing/2014/main" id="{9F22C2DF-0CC0-475E-A9CD-F979E3FE9AED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5" name="Freeform 11">
                <a:extLst>
                  <a:ext uri="{FF2B5EF4-FFF2-40B4-BE49-F238E27FC236}">
                    <a16:creationId xmlns:a16="http://schemas.microsoft.com/office/drawing/2014/main" id="{6E87F23A-3A22-4095-8673-9E18FD9D5F4F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6" name="Freeform 12">
                <a:extLst>
                  <a:ext uri="{FF2B5EF4-FFF2-40B4-BE49-F238E27FC236}">
                    <a16:creationId xmlns:a16="http://schemas.microsoft.com/office/drawing/2014/main" id="{D8369DF0-ADB8-488E-9D14-95D1E38DFF3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7" name="Freeform 13">
                <a:extLst>
                  <a:ext uri="{FF2B5EF4-FFF2-40B4-BE49-F238E27FC236}">
                    <a16:creationId xmlns:a16="http://schemas.microsoft.com/office/drawing/2014/main" id="{FEFDAEF6-53C0-4C20-8844-29D87AC565F4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31758" name="Freeform 14">
                <a:extLst>
                  <a:ext uri="{FF2B5EF4-FFF2-40B4-BE49-F238E27FC236}">
                    <a16:creationId xmlns:a16="http://schemas.microsoft.com/office/drawing/2014/main" id="{425CE166-73C4-4D00-9BC5-10E73003A872}"/>
                  </a:ext>
                </a:extLst>
              </p:cNvPr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</p:grpSp>
      </p:grpSp>
      <p:sp>
        <p:nvSpPr>
          <p:cNvPr id="31759" name="Rectangle 15">
            <a:extLst>
              <a:ext uri="{FF2B5EF4-FFF2-40B4-BE49-F238E27FC236}">
                <a16:creationId xmlns:a16="http://schemas.microsoft.com/office/drawing/2014/main" id="{A3FA5894-3E1F-4060-87D1-787352336C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1760" name="Rectangle 16">
            <a:extLst>
              <a:ext uri="{FF2B5EF4-FFF2-40B4-BE49-F238E27FC236}">
                <a16:creationId xmlns:a16="http://schemas.microsoft.com/office/drawing/2014/main" id="{724947DA-AFA2-40A0-82AB-E2515CAD3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31761" name="Rectangle 17">
            <a:extLst>
              <a:ext uri="{FF2B5EF4-FFF2-40B4-BE49-F238E27FC236}">
                <a16:creationId xmlns:a16="http://schemas.microsoft.com/office/drawing/2014/main" id="{ED2C5A40-4395-4A5B-824D-F003E28551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fld id="{54AABE28-E377-448D-9B30-799C03FA9BFF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31762" name="Rectangle 18">
            <a:extLst>
              <a:ext uri="{FF2B5EF4-FFF2-40B4-BE49-F238E27FC236}">
                <a16:creationId xmlns:a16="http://schemas.microsoft.com/office/drawing/2014/main" id="{53C10B39-0B8E-4658-8E0F-57EF6449A4B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31763" name="Rectangle 19">
            <a:extLst>
              <a:ext uri="{FF2B5EF4-FFF2-40B4-BE49-F238E27FC236}">
                <a16:creationId xmlns:a16="http://schemas.microsoft.com/office/drawing/2014/main" id="{153267D4-1A64-49D3-A005-6A8EF34CB3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E2E92386-6BF4-4391-9C59-FF6C502DE41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41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19.xml"/><Relationship Id="rId7" Type="http://schemas.openxmlformats.org/officeDocument/2006/relationships/slide" Target="slide4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7.xml"/><Relationship Id="rId5" Type="http://schemas.openxmlformats.org/officeDocument/2006/relationships/image" Target="../media/image2.png"/><Relationship Id="rId10" Type="http://schemas.openxmlformats.org/officeDocument/2006/relationships/slide" Target="slide25.xml"/><Relationship Id="rId4" Type="http://schemas.openxmlformats.org/officeDocument/2006/relationships/slide" Target="slide32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12" Type="http://schemas.openxmlformats.org/officeDocument/2006/relationships/image" Target="../media/image2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emf"/><Relationship Id="rId11" Type="http://schemas.openxmlformats.org/officeDocument/2006/relationships/image" Target="../media/image24.emf"/><Relationship Id="rId5" Type="http://schemas.openxmlformats.org/officeDocument/2006/relationships/image" Target="../media/image18.emf"/><Relationship Id="rId10" Type="http://schemas.openxmlformats.org/officeDocument/2006/relationships/image" Target="../media/image23.emf"/><Relationship Id="rId4" Type="http://schemas.openxmlformats.org/officeDocument/2006/relationships/image" Target="../media/image17.emf"/><Relationship Id="rId9" Type="http://schemas.openxmlformats.org/officeDocument/2006/relationships/image" Target="../media/image22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.png"/><Relationship Id="rId5" Type="http://schemas.openxmlformats.org/officeDocument/2006/relationships/image" Target="../media/image26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4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34.wmf"/><Relationship Id="rId18" Type="http://schemas.openxmlformats.org/officeDocument/2006/relationships/image" Target="../media/image2.png"/><Relationship Id="rId3" Type="http://schemas.openxmlformats.org/officeDocument/2006/relationships/image" Target="../media/image31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17.bin"/><Relationship Id="rId16" Type="http://schemas.openxmlformats.org/officeDocument/2006/relationships/oleObject" Target="../embeddings/oleObject24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3.wmf"/><Relationship Id="rId5" Type="http://schemas.openxmlformats.org/officeDocument/2006/relationships/image" Target="../media/image7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2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2.png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42.wmf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2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4.wmf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2.png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emf"/><Relationship Id="rId11" Type="http://schemas.openxmlformats.org/officeDocument/2006/relationships/image" Target="../media/image49.png"/><Relationship Id="rId5" Type="http://schemas.openxmlformats.org/officeDocument/2006/relationships/image" Target="../media/image45.wmf"/><Relationship Id="rId10" Type="http://schemas.openxmlformats.org/officeDocument/2006/relationships/image" Target="../media/image48.wmf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4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wmf"/><Relationship Id="rId11" Type="http://schemas.openxmlformats.org/officeDocument/2006/relationships/image" Target="../media/image2.png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38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54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8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50.bin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63.wmf"/><Relationship Id="rId14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oleObject" Target="../embeddings/oleObject52.bin"/><Relationship Id="rId7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8.wmf"/><Relationship Id="rId11" Type="http://schemas.openxmlformats.org/officeDocument/2006/relationships/image" Target="../media/image70.wmf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5.bin"/><Relationship Id="rId4" Type="http://schemas.openxmlformats.org/officeDocument/2006/relationships/image" Target="../media/image67.wmf"/><Relationship Id="rId9" Type="http://schemas.openxmlformats.org/officeDocument/2006/relationships/image" Target="../media/image69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2.png"/><Relationship Id="rId3" Type="http://schemas.openxmlformats.org/officeDocument/2006/relationships/image" Target="../media/image70.wmf"/><Relationship Id="rId7" Type="http://schemas.openxmlformats.org/officeDocument/2006/relationships/image" Target="../media/image71.wmf"/><Relationship Id="rId12" Type="http://schemas.openxmlformats.org/officeDocument/2006/relationships/image" Target="../media/image73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58.bin"/><Relationship Id="rId11" Type="http://schemas.openxmlformats.org/officeDocument/2006/relationships/oleObject" Target="../embeddings/oleObject60.bin"/><Relationship Id="rId5" Type="http://schemas.openxmlformats.org/officeDocument/2006/relationships/image" Target="../media/image69.wmf"/><Relationship Id="rId10" Type="http://schemas.openxmlformats.org/officeDocument/2006/relationships/image" Target="../media/image12.png"/><Relationship Id="rId4" Type="http://schemas.openxmlformats.org/officeDocument/2006/relationships/oleObject" Target="../embeddings/oleObject57.bin"/><Relationship Id="rId9" Type="http://schemas.openxmlformats.org/officeDocument/2006/relationships/image" Target="../media/image7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5.png"/><Relationship Id="rId7" Type="http://schemas.openxmlformats.org/officeDocument/2006/relationships/oleObject" Target="../embeddings/oleObject62.bin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77.png"/><Relationship Id="rId9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image" Target="../media/image2.png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84.wmf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66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85.wmf"/><Relationship Id="rId7" Type="http://schemas.openxmlformats.org/officeDocument/2006/relationships/image" Target="../media/image87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0.bin"/><Relationship Id="rId5" Type="http://schemas.openxmlformats.org/officeDocument/2006/relationships/image" Target="../media/image86.wmf"/><Relationship Id="rId4" Type="http://schemas.openxmlformats.org/officeDocument/2006/relationships/oleObject" Target="../embeddings/oleObject69.bin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image" Target="../media/image88.wmf"/><Relationship Id="rId7" Type="http://schemas.openxmlformats.org/officeDocument/2006/relationships/image" Target="../media/image90.wmf"/><Relationship Id="rId2" Type="http://schemas.openxmlformats.org/officeDocument/2006/relationships/oleObject" Target="../embeddings/oleObject7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3.bin"/><Relationship Id="rId5" Type="http://schemas.openxmlformats.org/officeDocument/2006/relationships/image" Target="../media/image89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72.bin"/><Relationship Id="rId9" Type="http://schemas.openxmlformats.org/officeDocument/2006/relationships/image" Target="../media/image91.w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image" Target="../media/image92.wmf"/><Relationship Id="rId7" Type="http://schemas.openxmlformats.org/officeDocument/2006/relationships/image" Target="../media/image94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93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76.bin"/><Relationship Id="rId9" Type="http://schemas.openxmlformats.org/officeDocument/2006/relationships/image" Target="../media/image95.wmf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8.wmf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100.wmf"/><Relationship Id="rId4" Type="http://schemas.openxmlformats.org/officeDocument/2006/relationships/image" Target="../media/image97.wmf"/><Relationship Id="rId9" Type="http://schemas.openxmlformats.org/officeDocument/2006/relationships/oleObject" Target="../embeddings/oleObject8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10" Type="http://schemas.openxmlformats.org/officeDocument/2006/relationships/image" Target="../media/image2.png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2.wmf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87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6.wmf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108.wmf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91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scienceworld.wolfram.com/biography/photo-credits.html#Archimed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Rectangle 8">
            <a:extLst>
              <a:ext uri="{FF2B5EF4-FFF2-40B4-BE49-F238E27FC236}">
                <a16:creationId xmlns:a16="http://schemas.microsoft.com/office/drawing/2014/main" id="{26CC7827-2967-45A9-9E1F-066C05AC392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289050" y="404813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dirty="0">
                <a:solidFill>
                  <a:srgbClr val="FFFF00"/>
                </a:solidFill>
                <a:latin typeface="Comic Sans MS" pitchFamily="66" charset="0"/>
              </a:rPr>
              <a:t>The Circle</a:t>
            </a:r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id="{4E01E160-78B6-440F-98EA-59D86EC4E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3305175"/>
            <a:ext cx="428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Circumference of the circle</a:t>
            </a:r>
          </a:p>
        </p:txBody>
      </p:sp>
      <p:sp>
        <p:nvSpPr>
          <p:cNvPr id="31748" name="Text Box 5">
            <a:extLst>
              <a:ext uri="{FF2B5EF4-FFF2-40B4-BE49-F238E27FC236}">
                <a16:creationId xmlns:a16="http://schemas.microsoft.com/office/drawing/2014/main" id="{70CDA153-2A28-41EA-AD99-FE6506226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4529138"/>
            <a:ext cx="52260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Diameter </a:t>
            </a:r>
            <a:r>
              <a:rPr lang="en-GB" altLang="en-US" sz="3200" b="1">
                <a:solidFill>
                  <a:srgbClr val="F9F911"/>
                </a:solidFill>
              </a:rPr>
              <a:t>=</a:t>
            </a:r>
            <a:r>
              <a:rPr lang="en-GB" altLang="en-US" sz="2400" b="1">
                <a:solidFill>
                  <a:srgbClr val="F9F911"/>
                </a:solidFill>
              </a:rPr>
              <a:t> Circumference </a:t>
            </a:r>
            <a:r>
              <a:rPr lang="en-US" altLang="en-US" sz="2800" b="1">
                <a:solidFill>
                  <a:srgbClr val="F9F911"/>
                </a:solidFill>
              </a:rPr>
              <a:t>÷</a:t>
            </a:r>
            <a:r>
              <a:rPr lang="en-US" altLang="en-US" sz="2400" b="1">
                <a:solidFill>
                  <a:srgbClr val="F9F911"/>
                </a:solidFill>
              </a:rPr>
              <a:t> </a:t>
            </a:r>
            <a:r>
              <a:rPr lang="el-GR" altLang="en-US" sz="3200">
                <a:solidFill>
                  <a:srgbClr val="F9F911"/>
                </a:solidFill>
                <a:sym typeface="Times New Roman Special G2" pitchFamily="18" charset="2"/>
              </a:rPr>
              <a:t>π</a:t>
            </a:r>
            <a:endParaRPr lang="en-GB" altLang="en-US" sz="3200">
              <a:solidFill>
                <a:srgbClr val="F9F911"/>
              </a:solidFill>
            </a:endParaRPr>
          </a:p>
        </p:txBody>
      </p:sp>
      <p:sp>
        <p:nvSpPr>
          <p:cNvPr id="31749" name="AutoShape 6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F641F971-9E50-4A5D-9178-4482FC473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3284538"/>
            <a:ext cx="546100" cy="457200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AutoShape 7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724D4E1E-D000-4758-BB6F-7C60C79336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4597400"/>
            <a:ext cx="533400" cy="44450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1751" name="Picture 11" descr="Office Objects 0572">
            <a:extLst>
              <a:ext uri="{FF2B5EF4-FFF2-40B4-BE49-F238E27FC236}">
                <a16:creationId xmlns:a16="http://schemas.microsoft.com/office/drawing/2014/main" id="{22797FD0-AC11-4E4E-B881-7830A529DD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2" name="Text Box 12">
            <a:extLst>
              <a:ext uri="{FF2B5EF4-FFF2-40B4-BE49-F238E27FC236}">
                <a16:creationId xmlns:a16="http://schemas.microsoft.com/office/drawing/2014/main" id="{F9876AEA-A5EE-4186-8AB4-36AED3854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5316538"/>
            <a:ext cx="25733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Area of a circle</a:t>
            </a:r>
          </a:p>
        </p:txBody>
      </p:sp>
      <p:sp>
        <p:nvSpPr>
          <p:cNvPr id="31753" name="AutoShape 13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A68B43DF-F59E-4D78-B6F0-483CE73C3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5276850"/>
            <a:ext cx="546100" cy="45720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4" name="Text Box 14">
            <a:extLst>
              <a:ext uri="{FF2B5EF4-FFF2-40B4-BE49-F238E27FC236}">
                <a16:creationId xmlns:a16="http://schemas.microsoft.com/office/drawing/2014/main" id="{8A01CF41-4744-4DD5-A04F-04A959EA6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5981700"/>
            <a:ext cx="2501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Composite Area</a:t>
            </a:r>
          </a:p>
        </p:txBody>
      </p:sp>
      <p:sp>
        <p:nvSpPr>
          <p:cNvPr id="31755" name="AutoShape 1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A4CF2BC6-B787-465B-9D11-08F3B7599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5967413"/>
            <a:ext cx="554037" cy="48260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6" name="Text Box 4">
            <a:extLst>
              <a:ext uri="{FF2B5EF4-FFF2-40B4-BE49-F238E27FC236}">
                <a16:creationId xmlns:a16="http://schemas.microsoft.com/office/drawing/2014/main" id="{54663C0B-6F87-4F23-B966-E566B31F4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1965325"/>
            <a:ext cx="35163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Main Parts of a Circle</a:t>
            </a:r>
          </a:p>
        </p:txBody>
      </p:sp>
      <p:sp>
        <p:nvSpPr>
          <p:cNvPr id="31757" name="AutoShape 6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1162F9EC-0958-4B3E-8F2D-F61984E24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1965325"/>
            <a:ext cx="546100" cy="457200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8" name="Text Box 4">
            <a:extLst>
              <a:ext uri="{FF2B5EF4-FFF2-40B4-BE49-F238E27FC236}">
                <a16:creationId xmlns:a16="http://schemas.microsoft.com/office/drawing/2014/main" id="{EDBF1CB4-EAF5-4575-B3B0-481D384E0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2635250"/>
            <a:ext cx="5503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Investigation of the Ratio of Circle</a:t>
            </a:r>
          </a:p>
        </p:txBody>
      </p:sp>
      <p:sp>
        <p:nvSpPr>
          <p:cNvPr id="31759" name="AutoShape 6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26FA6049-0891-4B96-9353-758DC0056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2655888"/>
            <a:ext cx="546100" cy="457200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60" name="Text Box 4">
            <a:extLst>
              <a:ext uri="{FF2B5EF4-FFF2-40B4-BE49-F238E27FC236}">
                <a16:creationId xmlns:a16="http://schemas.microsoft.com/office/drawing/2014/main" id="{2813744F-52E5-4043-906D-378FDD686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3902075"/>
            <a:ext cx="43481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b="1">
                <a:solidFill>
                  <a:srgbClr val="F9F911"/>
                </a:solidFill>
              </a:rPr>
              <a:t>Composite shapes Perimeter</a:t>
            </a:r>
          </a:p>
        </p:txBody>
      </p:sp>
      <p:sp>
        <p:nvSpPr>
          <p:cNvPr id="31761" name="AutoShape 6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008062DF-4467-4EB2-9637-7DB78A709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238" y="3944938"/>
            <a:ext cx="546100" cy="457200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1">
            <a:extLst>
              <a:ext uri="{FF2B5EF4-FFF2-40B4-BE49-F238E27FC236}">
                <a16:creationId xmlns:a16="http://schemas.microsoft.com/office/drawing/2014/main" id="{1F3AB482-A6E9-456A-ABE5-F2B0CDF39B7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2493EF8-414C-46B7-ABD2-A34BB25CB358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30" name="Footer Placeholder 2">
            <a:extLst>
              <a:ext uri="{FF2B5EF4-FFF2-40B4-BE49-F238E27FC236}">
                <a16:creationId xmlns:a16="http://schemas.microsoft.com/office/drawing/2014/main" id="{9072031A-6E2D-4BE6-9983-82E9AA81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31" name="Slide Number Placeholder 3">
            <a:extLst>
              <a:ext uri="{FF2B5EF4-FFF2-40B4-BE49-F238E27FC236}">
                <a16:creationId xmlns:a16="http://schemas.microsoft.com/office/drawing/2014/main" id="{A56F6D33-7545-406A-AFD7-FB5FA151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1426C80-F6F0-40F8-9C6B-089EA75E4745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10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5298" name="Text Box 2">
            <a:extLst>
              <a:ext uri="{FF2B5EF4-FFF2-40B4-BE49-F238E27FC236}">
                <a16:creationId xmlns:a16="http://schemas.microsoft.com/office/drawing/2014/main" id="{3713D086-3D53-45FC-896A-5BFCD42CC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8063" y="254000"/>
            <a:ext cx="45735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Parts of the Circle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8A87324B-A95F-4470-B332-FED28339AC28}"/>
              </a:ext>
            </a:extLst>
          </p:cNvPr>
          <p:cNvGrpSpPr>
            <a:grpSpLocks/>
          </p:cNvGrpSpPr>
          <p:nvPr/>
        </p:nvGrpSpPr>
        <p:grpSpPr bwMode="auto">
          <a:xfrm>
            <a:off x="758825" y="1133475"/>
            <a:ext cx="2695575" cy="1314450"/>
            <a:chOff x="358" y="817"/>
            <a:chExt cx="1698" cy="828"/>
          </a:xfrm>
        </p:grpSpPr>
        <p:sp>
          <p:nvSpPr>
            <p:cNvPr id="55300" name="Line 4">
              <a:extLst>
                <a:ext uri="{FF2B5EF4-FFF2-40B4-BE49-F238E27FC236}">
                  <a16:creationId xmlns:a16="http://schemas.microsoft.com/office/drawing/2014/main" id="{B18B6887-9C24-48A1-AAD8-59C277019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1" y="1089"/>
              <a:ext cx="500" cy="5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5301" name="Text Box 5">
              <a:extLst>
                <a:ext uri="{FF2B5EF4-FFF2-40B4-BE49-F238E27FC236}">
                  <a16:creationId xmlns:a16="http://schemas.microsoft.com/office/drawing/2014/main" id="{F7E7304A-CADD-41AA-B1AB-C42D41C782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" y="817"/>
              <a:ext cx="16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2800">
                  <a:solidFill>
                    <a:srgbClr val="FF00FF"/>
                  </a:solidFill>
                  <a:cs typeface="+mn-cs"/>
                </a:rPr>
                <a:t>Circumference</a:t>
              </a:r>
            </a:p>
          </p:txBody>
        </p:sp>
      </p:grpSp>
      <p:sp>
        <p:nvSpPr>
          <p:cNvPr id="55302" name="Line 6">
            <a:extLst>
              <a:ext uri="{FF2B5EF4-FFF2-40B4-BE49-F238E27FC236}">
                <a16:creationId xmlns:a16="http://schemas.microsoft.com/office/drawing/2014/main" id="{31586D88-2791-4503-ABB2-ECAF2F4DD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9663" y="3467100"/>
            <a:ext cx="347027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5303" name="Line 7">
            <a:extLst>
              <a:ext uri="{FF2B5EF4-FFF2-40B4-BE49-F238E27FC236}">
                <a16:creationId xmlns:a16="http://schemas.microsoft.com/office/drawing/2014/main" id="{5244B8D6-7091-4E7F-A811-5D2695B1B1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4800" y="2241550"/>
            <a:ext cx="1216025" cy="120015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36873" name="Group 8">
            <a:extLst>
              <a:ext uri="{FF2B5EF4-FFF2-40B4-BE49-F238E27FC236}">
                <a16:creationId xmlns:a16="http://schemas.microsoft.com/office/drawing/2014/main" id="{FE90B8B2-45D6-48AA-99B5-F5D38AF5001F}"/>
              </a:ext>
            </a:extLst>
          </p:cNvPr>
          <p:cNvGrpSpPr>
            <a:grpSpLocks/>
          </p:cNvGrpSpPr>
          <p:nvPr/>
        </p:nvGrpSpPr>
        <p:grpSpPr bwMode="auto">
          <a:xfrm>
            <a:off x="2379663" y="1712913"/>
            <a:ext cx="3470275" cy="3522662"/>
            <a:chOff x="344" y="725"/>
            <a:chExt cx="1872" cy="1872"/>
          </a:xfrm>
        </p:grpSpPr>
        <p:sp>
          <p:nvSpPr>
            <p:cNvPr id="55305" name="Oval 9">
              <a:extLst>
                <a:ext uri="{FF2B5EF4-FFF2-40B4-BE49-F238E27FC236}">
                  <a16:creationId xmlns:a16="http://schemas.microsoft.com/office/drawing/2014/main" id="{B8BDAA11-0D3C-4B28-9846-F4A1726A64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" y="725"/>
              <a:ext cx="1872" cy="1872"/>
            </a:xfrm>
            <a:prstGeom prst="ellips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5306" name="Oval 10">
              <a:extLst>
                <a:ext uri="{FF2B5EF4-FFF2-40B4-BE49-F238E27FC236}">
                  <a16:creationId xmlns:a16="http://schemas.microsoft.com/office/drawing/2014/main" id="{8B2D6AA9-5834-4AA2-A617-5AB0ECF80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1632"/>
              <a:ext cx="48" cy="48"/>
            </a:xfrm>
            <a:prstGeom prst="ellipse">
              <a:avLst/>
            </a:prstGeom>
            <a:solidFill>
              <a:schemeClr val="tx1"/>
            </a:solidFill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</p:grpSp>
      <p:sp>
        <p:nvSpPr>
          <p:cNvPr id="55307" name="Text Box 11">
            <a:extLst>
              <a:ext uri="{FF2B5EF4-FFF2-40B4-BE49-F238E27FC236}">
                <a16:creationId xmlns:a16="http://schemas.microsoft.com/office/drawing/2014/main" id="{9DE6FD6C-DB06-4E94-8C03-B63098399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3052763"/>
            <a:ext cx="346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600">
                <a:solidFill>
                  <a:srgbClr val="FFFFFF"/>
                </a:solidFill>
                <a:cs typeface="+mn-cs"/>
              </a:rPr>
              <a:t>O</a:t>
            </a:r>
          </a:p>
        </p:txBody>
      </p:sp>
      <p:sp>
        <p:nvSpPr>
          <p:cNvPr id="55308" name="Text Box 12">
            <a:extLst>
              <a:ext uri="{FF2B5EF4-FFF2-40B4-BE49-F238E27FC236}">
                <a16:creationId xmlns:a16="http://schemas.microsoft.com/office/drawing/2014/main" id="{8404EEA1-D83F-4577-989B-0F5B4ADEF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9963" y="3962400"/>
            <a:ext cx="229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O = centre of circle</a:t>
            </a:r>
          </a:p>
        </p:txBody>
      </p:sp>
      <p:grpSp>
        <p:nvGrpSpPr>
          <p:cNvPr id="4" name="Group 13">
            <a:extLst>
              <a:ext uri="{FF2B5EF4-FFF2-40B4-BE49-F238E27FC236}">
                <a16:creationId xmlns:a16="http://schemas.microsoft.com/office/drawing/2014/main" id="{57F05D3C-D6DB-4EA3-B377-790FE7033382}"/>
              </a:ext>
            </a:extLst>
          </p:cNvPr>
          <p:cNvGrpSpPr>
            <a:grpSpLocks/>
          </p:cNvGrpSpPr>
          <p:nvPr/>
        </p:nvGrpSpPr>
        <p:grpSpPr bwMode="auto">
          <a:xfrm>
            <a:off x="4684713" y="1041400"/>
            <a:ext cx="4459287" cy="2201863"/>
            <a:chOff x="2951" y="656"/>
            <a:chExt cx="2809" cy="1387"/>
          </a:xfrm>
        </p:grpSpPr>
        <p:sp>
          <p:nvSpPr>
            <p:cNvPr id="55310" name="AutoShape 14">
              <a:extLst>
                <a:ext uri="{FF2B5EF4-FFF2-40B4-BE49-F238E27FC236}">
                  <a16:creationId xmlns:a16="http://schemas.microsoft.com/office/drawing/2014/main" id="{3509B746-5A03-4A1E-BF0B-F8F1F7C8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1" y="656"/>
              <a:ext cx="2659" cy="737"/>
            </a:xfrm>
            <a:prstGeom prst="cloudCallout">
              <a:avLst>
                <a:gd name="adj1" fmla="val -9949"/>
                <a:gd name="adj2" fmla="val 9844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latin typeface="Verdana" pitchFamily="34" charset="0"/>
                <a:cs typeface="+mn-cs"/>
              </a:endParaRPr>
            </a:p>
          </p:txBody>
        </p:sp>
        <p:sp>
          <p:nvSpPr>
            <p:cNvPr id="55311" name="Text Box 15">
              <a:extLst>
                <a:ext uri="{FF2B5EF4-FFF2-40B4-BE49-F238E27FC236}">
                  <a16:creationId xmlns:a16="http://schemas.microsoft.com/office/drawing/2014/main" id="{F4775A4B-4CFB-4BDD-B69B-3481E1FD28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2" y="770"/>
              <a:ext cx="2044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1800" dirty="0">
                  <a:solidFill>
                    <a:srgbClr val="FFFFFF"/>
                  </a:solidFill>
                  <a:cs typeface="+mn-cs"/>
                </a:rPr>
                <a:t>The </a:t>
              </a:r>
              <a:r>
                <a:rPr lang="en-GB" sz="1800" dirty="0">
                  <a:solidFill>
                    <a:srgbClr val="00FFFF"/>
                  </a:solidFill>
                  <a:cs typeface="+mn-cs"/>
                </a:rPr>
                <a:t>radius</a:t>
              </a:r>
              <a:r>
                <a:rPr lang="en-GB" sz="1800" dirty="0">
                  <a:solidFill>
                    <a:srgbClr val="FFFFFF"/>
                  </a:solidFill>
                  <a:cs typeface="+mn-cs"/>
                </a:rPr>
                <a:t> is measured from</a:t>
              </a:r>
            </a:p>
            <a:p>
              <a:pPr algn="ctr">
                <a:defRPr/>
              </a:pPr>
              <a:r>
                <a:rPr lang="en-GB" sz="1800" dirty="0">
                  <a:solidFill>
                    <a:srgbClr val="FFFFFF"/>
                  </a:solidFill>
                  <a:cs typeface="+mn-cs"/>
                </a:rPr>
                <a:t>the centre of the circle </a:t>
              </a:r>
            </a:p>
            <a:p>
              <a:pPr algn="ctr">
                <a:defRPr/>
              </a:pPr>
              <a:r>
                <a:rPr lang="en-GB" sz="1800" dirty="0">
                  <a:solidFill>
                    <a:srgbClr val="FFFFFF"/>
                  </a:solidFill>
                  <a:cs typeface="+mn-cs"/>
                </a:rPr>
                <a:t>to the edge.</a:t>
              </a:r>
            </a:p>
          </p:txBody>
        </p:sp>
        <p:grpSp>
          <p:nvGrpSpPr>
            <p:cNvPr id="36886" name="Group 16">
              <a:extLst>
                <a:ext uri="{FF2B5EF4-FFF2-40B4-BE49-F238E27FC236}">
                  <a16:creationId xmlns:a16="http://schemas.microsoft.com/office/drawing/2014/main" id="{855E754F-EED4-4F4A-940A-8161D5E326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51" y="1716"/>
              <a:ext cx="1719" cy="327"/>
              <a:chOff x="1880" y="935"/>
              <a:chExt cx="1040" cy="276"/>
            </a:xfrm>
          </p:grpSpPr>
          <p:sp>
            <p:nvSpPr>
              <p:cNvPr id="55313" name="Text Box 17">
                <a:extLst>
                  <a:ext uri="{FF2B5EF4-FFF2-40B4-BE49-F238E27FC236}">
                    <a16:creationId xmlns:a16="http://schemas.microsoft.com/office/drawing/2014/main" id="{406852F1-DBC9-4646-B4FD-81B7B0A655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8" y="935"/>
                <a:ext cx="632" cy="2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800">
                    <a:solidFill>
                      <a:srgbClr val="00FFFF"/>
                    </a:solidFill>
                    <a:cs typeface="+mn-cs"/>
                  </a:rPr>
                  <a:t>radius</a:t>
                </a:r>
              </a:p>
            </p:txBody>
          </p:sp>
          <p:sp>
            <p:nvSpPr>
              <p:cNvPr id="55314" name="Line 18">
                <a:extLst>
                  <a:ext uri="{FF2B5EF4-FFF2-40B4-BE49-F238E27FC236}">
                    <a16:creationId xmlns:a16="http://schemas.microsoft.com/office/drawing/2014/main" id="{6239A91B-6141-4D8C-9037-C7311B2DD6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880" y="1060"/>
                <a:ext cx="408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</p:grp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47BF6C21-41AD-4CEA-88C8-71A9D9F4769B}"/>
              </a:ext>
            </a:extLst>
          </p:cNvPr>
          <p:cNvGrpSpPr>
            <a:grpSpLocks/>
          </p:cNvGrpSpPr>
          <p:nvPr/>
        </p:nvGrpSpPr>
        <p:grpSpPr bwMode="auto">
          <a:xfrm>
            <a:off x="2452688" y="3589338"/>
            <a:ext cx="6691312" cy="2652712"/>
            <a:chOff x="1545" y="2261"/>
            <a:chExt cx="4215" cy="1671"/>
          </a:xfrm>
        </p:grpSpPr>
        <p:grpSp>
          <p:nvGrpSpPr>
            <p:cNvPr id="36878" name="Group 20">
              <a:extLst>
                <a:ext uri="{FF2B5EF4-FFF2-40B4-BE49-F238E27FC236}">
                  <a16:creationId xmlns:a16="http://schemas.microsoft.com/office/drawing/2014/main" id="{A7AA13CF-1D99-42AF-99F4-9B4773BEA6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45" y="2261"/>
              <a:ext cx="2089" cy="327"/>
              <a:chOff x="1545" y="2261"/>
              <a:chExt cx="2089" cy="327"/>
            </a:xfrm>
          </p:grpSpPr>
          <p:sp>
            <p:nvSpPr>
              <p:cNvPr id="55317" name="Line 21">
                <a:extLst>
                  <a:ext uri="{FF2B5EF4-FFF2-40B4-BE49-F238E27FC236}">
                    <a16:creationId xmlns:a16="http://schemas.microsoft.com/office/drawing/2014/main" id="{92B6C1D4-A782-45F1-AF52-7E91D27A65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45" y="2277"/>
                <a:ext cx="2089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latin typeface="Tahoma" pitchFamily="34" charset="0"/>
                  <a:cs typeface="+mn-cs"/>
                </a:endParaRPr>
              </a:p>
            </p:txBody>
          </p:sp>
          <p:sp>
            <p:nvSpPr>
              <p:cNvPr id="55318" name="Text Box 22">
                <a:extLst>
                  <a:ext uri="{FF2B5EF4-FFF2-40B4-BE49-F238E27FC236}">
                    <a16:creationId xmlns:a16="http://schemas.microsoft.com/office/drawing/2014/main" id="{DB20C88A-322E-482E-B204-8284A1FD3F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56" y="2261"/>
                <a:ext cx="1090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GB" sz="2800" dirty="0">
                    <a:solidFill>
                      <a:srgbClr val="FFFF00"/>
                    </a:solidFill>
                    <a:cs typeface="+mn-cs"/>
                  </a:rPr>
                  <a:t>diameter</a:t>
                </a:r>
              </a:p>
            </p:txBody>
          </p:sp>
        </p:grpSp>
        <p:grpSp>
          <p:nvGrpSpPr>
            <p:cNvPr id="36879" name="Group 23">
              <a:extLst>
                <a:ext uri="{FF2B5EF4-FFF2-40B4-BE49-F238E27FC236}">
                  <a16:creationId xmlns:a16="http://schemas.microsoft.com/office/drawing/2014/main" id="{8690BEA9-D11D-4967-8386-CFFD02E7537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05" y="2897"/>
              <a:ext cx="2955" cy="1035"/>
              <a:chOff x="2805" y="2897"/>
              <a:chExt cx="2955" cy="1035"/>
            </a:xfrm>
          </p:grpSpPr>
          <p:sp>
            <p:nvSpPr>
              <p:cNvPr id="55320" name="Text Box 24">
                <a:extLst>
                  <a:ext uri="{FF2B5EF4-FFF2-40B4-BE49-F238E27FC236}">
                    <a16:creationId xmlns:a16="http://schemas.microsoft.com/office/drawing/2014/main" id="{7A2378D7-814B-4F8B-A5BB-0A45073ED12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10" y="3005"/>
                <a:ext cx="2850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FFFFFF"/>
                    </a:solidFill>
                    <a:cs typeface="+mn-cs"/>
                  </a:rPr>
                  <a:t>The </a:t>
                </a:r>
                <a:r>
                  <a:rPr lang="en-GB" sz="1800" dirty="0">
                    <a:solidFill>
                      <a:srgbClr val="FFFF00"/>
                    </a:solidFill>
                    <a:cs typeface="+mn-cs"/>
                  </a:rPr>
                  <a:t>diameter</a:t>
                </a:r>
                <a:r>
                  <a:rPr lang="en-GB" sz="1800" dirty="0">
                    <a:solidFill>
                      <a:srgbClr val="FFFFFF"/>
                    </a:solidFill>
                    <a:cs typeface="+mn-cs"/>
                  </a:rPr>
                  <a:t> is measured </a:t>
                </a:r>
              </a:p>
              <a:p>
                <a:pPr algn="ctr">
                  <a:defRPr/>
                </a:pPr>
                <a:r>
                  <a:rPr lang="en-GB" sz="1800" dirty="0">
                    <a:solidFill>
                      <a:srgbClr val="FFFFFF"/>
                    </a:solidFill>
                    <a:cs typeface="+mn-cs"/>
                  </a:rPr>
                  <a:t>from one edge to the other </a:t>
                </a:r>
              </a:p>
              <a:p>
                <a:pPr algn="ctr">
                  <a:defRPr/>
                </a:pPr>
                <a:r>
                  <a:rPr lang="en-GB" sz="1800" dirty="0">
                    <a:solidFill>
                      <a:srgbClr val="FFFFFF"/>
                    </a:solidFill>
                    <a:cs typeface="+mn-cs"/>
                  </a:rPr>
                  <a:t>passing through the centre of the circle.</a:t>
                </a:r>
              </a:p>
            </p:txBody>
          </p:sp>
          <p:sp>
            <p:nvSpPr>
              <p:cNvPr id="55321" name="AutoShape 25">
                <a:extLst>
                  <a:ext uri="{FF2B5EF4-FFF2-40B4-BE49-F238E27FC236}">
                    <a16:creationId xmlns:a16="http://schemas.microsoft.com/office/drawing/2014/main" id="{8057C752-1059-48B9-AB8D-924A2BF009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05" y="2897"/>
                <a:ext cx="2955" cy="1035"/>
              </a:xfrm>
              <a:prstGeom prst="wedgeEllipseCallout">
                <a:avLst>
                  <a:gd name="adj1" fmla="val -48546"/>
                  <a:gd name="adj2" fmla="val -8091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en-US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5144E6A-60E8-44B7-9122-BF224F54A7C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2294BBD-DA52-4693-993C-616A0C7533F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354BAB3-9016-4541-B5F1-47D5525FE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D7DF7274-31FC-4482-AA15-48CAE3BBF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9D81897-2BA4-4AE1-9D2B-8BDB8FBC9066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11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2F505EF4-6BEA-46E7-BF81-959E2A07AA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787525" y="304800"/>
            <a:ext cx="495935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Circle Investigation</a:t>
            </a:r>
          </a:p>
        </p:txBody>
      </p:sp>
      <p:sp>
        <p:nvSpPr>
          <p:cNvPr id="56323" name="Text Box 3">
            <a:extLst>
              <a:ext uri="{FF2B5EF4-FFF2-40B4-BE49-F238E27FC236}">
                <a16:creationId xmlns:a16="http://schemas.microsoft.com/office/drawing/2014/main" id="{5CA69A30-741E-4156-8F11-3A5B91F2D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100" y="1966913"/>
            <a:ext cx="6737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57200" indent="-457200">
              <a:buFontTx/>
              <a:buBlip>
                <a:blip r:embed="rId2"/>
              </a:buBlip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Construct a table shown below to enable us</a:t>
            </a:r>
          </a:p>
          <a:p>
            <a:pPr marL="457200" indent="-457200"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	to record our results.</a:t>
            </a:r>
          </a:p>
        </p:txBody>
      </p:sp>
      <p:pic>
        <p:nvPicPr>
          <p:cNvPr id="37895" name="Picture 4">
            <a:extLst>
              <a:ext uri="{FF2B5EF4-FFF2-40B4-BE49-F238E27FC236}">
                <a16:creationId xmlns:a16="http://schemas.microsoft.com/office/drawing/2014/main" id="{469E562C-2C76-4486-A79D-8E0C6E52D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2943225"/>
            <a:ext cx="7867650" cy="302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6" name="Picture 5" descr="Office Objects 0572">
            <a:extLst>
              <a:ext uri="{FF2B5EF4-FFF2-40B4-BE49-F238E27FC236}">
                <a16:creationId xmlns:a16="http://schemas.microsoft.com/office/drawing/2014/main" id="{7E55BA10-309C-4E59-98EA-B498BB4B1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1">
            <a:extLst>
              <a:ext uri="{FF2B5EF4-FFF2-40B4-BE49-F238E27FC236}">
                <a16:creationId xmlns:a16="http://schemas.microsoft.com/office/drawing/2014/main" id="{36E77070-B10A-4903-9C97-AFD08C5F1DA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29650F-A936-421A-894F-F088500B7CCC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9" name="Footer Placeholder 2">
            <a:extLst>
              <a:ext uri="{FF2B5EF4-FFF2-40B4-BE49-F238E27FC236}">
                <a16:creationId xmlns:a16="http://schemas.microsoft.com/office/drawing/2014/main" id="{7D03FAF2-5725-4F34-98CA-3C56DAB6F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0" name="Slide Number Placeholder 3">
            <a:extLst>
              <a:ext uri="{FF2B5EF4-FFF2-40B4-BE49-F238E27FC236}">
                <a16:creationId xmlns:a16="http://schemas.microsoft.com/office/drawing/2014/main" id="{0F37C9FE-9D83-43B2-8B8C-6E43063D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A11F2B-5DDA-4292-9F06-2DA9178381E8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12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7346" name="Text Box 2">
            <a:extLst>
              <a:ext uri="{FF2B5EF4-FFF2-40B4-BE49-F238E27FC236}">
                <a16:creationId xmlns:a16="http://schemas.microsoft.com/office/drawing/2014/main" id="{6F50DB9D-745C-4542-8E79-18AC7E2ED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138" y="630238"/>
            <a:ext cx="54276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Investigation of the Circle</a:t>
            </a:r>
          </a:p>
        </p:txBody>
      </p:sp>
      <p:sp>
        <p:nvSpPr>
          <p:cNvPr id="57347" name="Text Box 3">
            <a:extLst>
              <a:ext uri="{FF2B5EF4-FFF2-40B4-BE49-F238E27FC236}">
                <a16:creationId xmlns:a16="http://schemas.microsoft.com/office/drawing/2014/main" id="{2D3A7ABC-A807-4096-8D67-268396D2A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263" y="3051175"/>
            <a:ext cx="7932737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To find a relationship between</a:t>
            </a:r>
          </a:p>
          <a:p>
            <a:pPr algn="ctr"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 </a:t>
            </a:r>
          </a:p>
          <a:p>
            <a:pPr algn="ctr"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the 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diameter</a:t>
            </a:r>
            <a:r>
              <a:rPr lang="en-GB" sz="2400" dirty="0">
                <a:solidFill>
                  <a:srgbClr val="FFFFFF"/>
                </a:solidFill>
                <a:cs typeface="+mn-cs"/>
              </a:rPr>
              <a:t> and </a:t>
            </a:r>
            <a:r>
              <a:rPr lang="en-GB" sz="2800" dirty="0">
                <a:solidFill>
                  <a:srgbClr val="FF00FF"/>
                </a:solidFill>
                <a:cs typeface="+mn-cs"/>
              </a:rPr>
              <a:t>circumference</a:t>
            </a:r>
            <a:r>
              <a:rPr lang="en-GB" sz="2400" dirty="0">
                <a:solidFill>
                  <a:srgbClr val="FFFFFF"/>
                </a:solidFill>
                <a:cs typeface="+mn-cs"/>
              </a:rPr>
              <a:t> of a given circle.</a:t>
            </a:r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24D457BC-D633-46DB-80E4-98C07BD55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463" y="5083175"/>
            <a:ext cx="55514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How can we measure 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the 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diameter</a:t>
            </a:r>
            <a:r>
              <a:rPr lang="en-GB" sz="2800" dirty="0">
                <a:solidFill>
                  <a:srgbClr val="FFFFFF"/>
                </a:solidFill>
                <a:cs typeface="+mn-cs"/>
              </a:rPr>
              <a:t> and </a:t>
            </a:r>
            <a:r>
              <a:rPr lang="en-GB" sz="2800" dirty="0">
                <a:solidFill>
                  <a:srgbClr val="FF00FF"/>
                </a:solidFill>
                <a:cs typeface="+mn-cs"/>
              </a:rPr>
              <a:t>circumference</a:t>
            </a:r>
          </a:p>
        </p:txBody>
      </p:sp>
      <p:grpSp>
        <p:nvGrpSpPr>
          <p:cNvPr id="38920" name="Group 5">
            <a:extLst>
              <a:ext uri="{FF2B5EF4-FFF2-40B4-BE49-F238E27FC236}">
                <a16:creationId xmlns:a16="http://schemas.microsoft.com/office/drawing/2014/main" id="{BE33DB98-BB2B-4346-A825-DE8CA6DC30AB}"/>
              </a:ext>
            </a:extLst>
          </p:cNvPr>
          <p:cNvGrpSpPr>
            <a:grpSpLocks/>
          </p:cNvGrpSpPr>
          <p:nvPr/>
        </p:nvGrpSpPr>
        <p:grpSpPr bwMode="auto">
          <a:xfrm>
            <a:off x="909638" y="1974850"/>
            <a:ext cx="1830387" cy="1852613"/>
            <a:chOff x="113" y="281"/>
            <a:chExt cx="1153" cy="1167"/>
          </a:xfrm>
        </p:grpSpPr>
        <p:sp>
          <p:nvSpPr>
            <p:cNvPr id="57350" name="Line 6">
              <a:extLst>
                <a:ext uri="{FF2B5EF4-FFF2-40B4-BE49-F238E27FC236}">
                  <a16:creationId xmlns:a16="http://schemas.microsoft.com/office/drawing/2014/main" id="{E0039C13-3E4B-4657-B35C-A8E0EF7104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5" y="444"/>
              <a:ext cx="420" cy="42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7351" name="Line 7">
              <a:extLst>
                <a:ext uri="{FF2B5EF4-FFF2-40B4-BE49-F238E27FC236}">
                  <a16:creationId xmlns:a16="http://schemas.microsoft.com/office/drawing/2014/main" id="{58CD156B-C0A7-4653-B9BA-36BF1E28C7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" y="862"/>
              <a:ext cx="1153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7352" name="Oval 8">
              <a:extLst>
                <a:ext uri="{FF2B5EF4-FFF2-40B4-BE49-F238E27FC236}">
                  <a16:creationId xmlns:a16="http://schemas.microsoft.com/office/drawing/2014/main" id="{0B8FFB8F-511B-4BD0-A750-9D387D5A17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281"/>
              <a:ext cx="1153" cy="1167"/>
            </a:xfrm>
            <a:prstGeom prst="ellips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7353" name="Oval 9">
              <a:extLst>
                <a:ext uri="{FF2B5EF4-FFF2-40B4-BE49-F238E27FC236}">
                  <a16:creationId xmlns:a16="http://schemas.microsoft.com/office/drawing/2014/main" id="{89CD5333-752B-4A98-93BB-5ECDC7596A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" y="846"/>
              <a:ext cx="29" cy="3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7354" name="Line 10">
              <a:extLst>
                <a:ext uri="{FF2B5EF4-FFF2-40B4-BE49-F238E27FC236}">
                  <a16:creationId xmlns:a16="http://schemas.microsoft.com/office/drawing/2014/main" id="{E2F93EC3-E607-4EA3-967E-1B42E05761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911"/>
              <a:ext cx="11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7355" name="Text Box 11">
              <a:extLst>
                <a:ext uri="{FF2B5EF4-FFF2-40B4-BE49-F238E27FC236}">
                  <a16:creationId xmlns:a16="http://schemas.microsoft.com/office/drawing/2014/main" id="{12CA20E2-F953-4D53-B414-F22DC7C70F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" y="644"/>
              <a:ext cx="21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>
                  <a:solidFill>
                    <a:srgbClr val="FFFFFF"/>
                  </a:solidFill>
                  <a:cs typeface="+mn-cs"/>
                </a:rPr>
                <a:t>O</a:t>
              </a:r>
            </a:p>
          </p:txBody>
        </p:sp>
      </p:grp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579C77AF-A9FA-4CAA-8D48-3039B067C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3975" y="1778000"/>
            <a:ext cx="3971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u="sng">
                <a:solidFill>
                  <a:srgbClr val="FFFFFF"/>
                </a:solidFill>
                <a:cs typeface="+mn-cs"/>
              </a:rPr>
              <a:t>Our Investigation</a:t>
            </a:r>
          </a:p>
        </p:txBody>
      </p:sp>
      <p:sp>
        <p:nvSpPr>
          <p:cNvPr id="57357" name="Rectangle 13">
            <a:extLst>
              <a:ext uri="{FF2B5EF4-FFF2-40B4-BE49-F238E27FC236}">
                <a16:creationId xmlns:a16="http://schemas.microsoft.com/office/drawing/2014/main" id="{241EF980-DA5C-440B-9507-2877F1FF85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5638" y="4487863"/>
            <a:ext cx="2495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Question ?</a:t>
            </a:r>
          </a:p>
        </p:txBody>
      </p:sp>
      <p:pic>
        <p:nvPicPr>
          <p:cNvPr id="38923" name="Picture 14" descr="Office Objects 0572">
            <a:extLst>
              <a:ext uri="{FF2B5EF4-FFF2-40B4-BE49-F238E27FC236}">
                <a16:creationId xmlns:a16="http://schemas.microsoft.com/office/drawing/2014/main" id="{4DEB2464-98EE-4D28-8C8E-A2400A7F0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autoUpdateAnimBg="0"/>
      <p:bldP spid="57348" grpId="0" autoUpdateAnimBg="0"/>
      <p:bldP spid="57357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4DA1340C-D461-46BF-AFA0-D2DF790E7D3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3CB7F05-0DD4-4A1F-994E-38602918797C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DDD9E7C9-2967-486C-AB89-1441C261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EC7CCE91-AC9A-40E2-A3B6-7B22A363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1BC343-C357-47F6-84D8-71C2B2A436CC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13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8370" name="Text Box 2">
            <a:extLst>
              <a:ext uri="{FF2B5EF4-FFF2-40B4-BE49-F238E27FC236}">
                <a16:creationId xmlns:a16="http://schemas.microsoft.com/office/drawing/2014/main" id="{0A480EC2-E6F5-41D4-BDF6-F4D7BA169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76250"/>
            <a:ext cx="8312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Measuring the Diameter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of a circle</a:t>
            </a:r>
          </a:p>
        </p:txBody>
      </p:sp>
      <p:sp>
        <p:nvSpPr>
          <p:cNvPr id="58371" name="Oval 3">
            <a:extLst>
              <a:ext uri="{FF2B5EF4-FFF2-40B4-BE49-F238E27FC236}">
                <a16:creationId xmlns:a16="http://schemas.microsoft.com/office/drawing/2014/main" id="{3EB54323-AF8C-420E-9D1E-43AB7A980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2117725"/>
            <a:ext cx="1906588" cy="1752600"/>
          </a:xfrm>
          <a:prstGeom prst="ellipse">
            <a:avLst/>
          </a:prstGeom>
          <a:solidFill>
            <a:schemeClr val="accent1"/>
          </a:solidFill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8372" name="Text Box 4">
            <a:extLst>
              <a:ext uri="{FF2B5EF4-FFF2-40B4-BE49-F238E27FC236}">
                <a16:creationId xmlns:a16="http://schemas.microsoft.com/office/drawing/2014/main" id="{88B69101-A51C-4FDA-9F0D-92BDC797B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4394200"/>
            <a:ext cx="700563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The </a:t>
            </a:r>
            <a:r>
              <a:rPr lang="en-GB" sz="2800" dirty="0">
                <a:solidFill>
                  <a:srgbClr val="FFFF00"/>
                </a:solidFill>
                <a:cs typeface="+mn-cs"/>
              </a:rPr>
              <a:t>diameter</a:t>
            </a:r>
            <a:r>
              <a:rPr lang="en-GB" sz="2800" dirty="0">
                <a:solidFill>
                  <a:srgbClr val="FFFFFF"/>
                </a:solidFill>
                <a:cs typeface="+mn-cs"/>
              </a:rPr>
              <a:t> is the largest distance 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between one side of a circle to the other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 passing through the centre O.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9ABB5C80-4057-499C-BEF1-BF98F9B38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2643188"/>
            <a:ext cx="387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80808"/>
                </a:solidFill>
                <a:cs typeface="+mn-cs"/>
              </a:rPr>
              <a:t>O</a:t>
            </a:r>
          </a:p>
        </p:txBody>
      </p:sp>
      <p:sp>
        <p:nvSpPr>
          <p:cNvPr id="58374" name="Oval 6">
            <a:extLst>
              <a:ext uri="{FF2B5EF4-FFF2-40B4-BE49-F238E27FC236}">
                <a16:creationId xmlns:a16="http://schemas.microsoft.com/office/drawing/2014/main" id="{FB3CDFB4-5A29-4903-8660-CA340D8E1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5600" y="2984500"/>
            <a:ext cx="88900" cy="88900"/>
          </a:xfrm>
          <a:prstGeom prst="ellipse">
            <a:avLst/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39946" name="Group 7">
            <a:extLst>
              <a:ext uri="{FF2B5EF4-FFF2-40B4-BE49-F238E27FC236}">
                <a16:creationId xmlns:a16="http://schemas.microsoft.com/office/drawing/2014/main" id="{DC5642EF-B6D7-46AE-90C0-BE97BB2BE11E}"/>
              </a:ext>
            </a:extLst>
          </p:cNvPr>
          <p:cNvGrpSpPr>
            <a:grpSpLocks/>
          </p:cNvGrpSpPr>
          <p:nvPr/>
        </p:nvGrpSpPr>
        <p:grpSpPr bwMode="auto">
          <a:xfrm>
            <a:off x="1036638" y="2579688"/>
            <a:ext cx="1830387" cy="1852612"/>
            <a:chOff x="113" y="281"/>
            <a:chExt cx="1153" cy="1167"/>
          </a:xfrm>
        </p:grpSpPr>
        <p:sp>
          <p:nvSpPr>
            <p:cNvPr id="58376" name="Line 8">
              <a:extLst>
                <a:ext uri="{FF2B5EF4-FFF2-40B4-BE49-F238E27FC236}">
                  <a16:creationId xmlns:a16="http://schemas.microsoft.com/office/drawing/2014/main" id="{8F73D306-840E-4C44-8F57-98AAE9A281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85" y="444"/>
              <a:ext cx="420" cy="42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8377" name="Line 9">
              <a:extLst>
                <a:ext uri="{FF2B5EF4-FFF2-40B4-BE49-F238E27FC236}">
                  <a16:creationId xmlns:a16="http://schemas.microsoft.com/office/drawing/2014/main" id="{EAC4F44C-4308-4552-A0E5-54F7BDFB3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" y="862"/>
              <a:ext cx="1153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8378" name="Oval 10">
              <a:extLst>
                <a:ext uri="{FF2B5EF4-FFF2-40B4-BE49-F238E27FC236}">
                  <a16:creationId xmlns:a16="http://schemas.microsoft.com/office/drawing/2014/main" id="{CA449BBC-92A3-44EE-AA61-B5F8111FB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" y="281"/>
              <a:ext cx="1153" cy="1167"/>
            </a:xfrm>
            <a:prstGeom prst="ellips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8379" name="Oval 11">
              <a:extLst>
                <a:ext uri="{FF2B5EF4-FFF2-40B4-BE49-F238E27FC236}">
                  <a16:creationId xmlns:a16="http://schemas.microsoft.com/office/drawing/2014/main" id="{CDDFAFFE-FCFA-4A2F-A8F1-B4C5365DD0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" y="846"/>
              <a:ext cx="29" cy="3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8380" name="Line 12">
              <a:extLst>
                <a:ext uri="{FF2B5EF4-FFF2-40B4-BE49-F238E27FC236}">
                  <a16:creationId xmlns:a16="http://schemas.microsoft.com/office/drawing/2014/main" id="{56B607AA-4099-4C86-9C4B-B5C11F6765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" y="911"/>
              <a:ext cx="11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8381" name="Text Box 13">
              <a:extLst>
                <a:ext uri="{FF2B5EF4-FFF2-40B4-BE49-F238E27FC236}">
                  <a16:creationId xmlns:a16="http://schemas.microsoft.com/office/drawing/2014/main" id="{4BC9B96D-8978-4654-80A6-D64838239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" y="644"/>
              <a:ext cx="21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>
                  <a:solidFill>
                    <a:srgbClr val="FFFFFF"/>
                  </a:solidFill>
                  <a:cs typeface="+mn-cs"/>
                </a:rPr>
                <a:t>O</a:t>
              </a: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95E4A890-F299-4F3D-9672-2D8EC3C2FF1E}"/>
              </a:ext>
            </a:extLst>
          </p:cNvPr>
          <p:cNvGrpSpPr>
            <a:grpSpLocks/>
          </p:cNvGrpSpPr>
          <p:nvPr/>
        </p:nvGrpSpPr>
        <p:grpSpPr bwMode="auto">
          <a:xfrm>
            <a:off x="3270250" y="2982913"/>
            <a:ext cx="4322763" cy="957262"/>
            <a:chOff x="2060" y="1623"/>
            <a:chExt cx="2723" cy="603"/>
          </a:xfrm>
        </p:grpSpPr>
        <p:sp>
          <p:nvSpPr>
            <p:cNvPr id="58383" name="Text Box 15">
              <a:extLst>
                <a:ext uri="{FF2B5EF4-FFF2-40B4-BE49-F238E27FC236}">
                  <a16:creationId xmlns:a16="http://schemas.microsoft.com/office/drawing/2014/main" id="{25B64CCD-9D3E-4A86-8ED4-11037C8FE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" y="1623"/>
              <a:ext cx="110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FFFFFF"/>
                  </a:solidFill>
                  <a:cs typeface="+mn-cs"/>
                </a:rPr>
                <a:t>Use a ruler</a:t>
              </a:r>
            </a:p>
          </p:txBody>
        </p:sp>
        <p:pic>
          <p:nvPicPr>
            <p:cNvPr id="39950" name="Picture 16">
              <a:extLst>
                <a:ext uri="{FF2B5EF4-FFF2-40B4-BE49-F238E27FC236}">
                  <a16:creationId xmlns:a16="http://schemas.microsoft.com/office/drawing/2014/main" id="{6EBA527C-F8DF-4001-B505-D3535DA00A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34" t="5710" r="39000" b="8797"/>
            <a:stretch>
              <a:fillRect/>
            </a:stretch>
          </p:blipFill>
          <p:spPr bwMode="auto">
            <a:xfrm>
              <a:off x="2060" y="1672"/>
              <a:ext cx="1560" cy="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9948" name="Picture 17" descr="Office Objects 0572">
            <a:extLst>
              <a:ext uri="{FF2B5EF4-FFF2-40B4-BE49-F238E27FC236}">
                <a16:creationId xmlns:a16="http://schemas.microsoft.com/office/drawing/2014/main" id="{2FCD1510-1445-4698-960B-C6E72E8699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4D79A576-CCD0-4678-962B-79CD3A6A9FD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2217AC6-63E9-4E94-B030-155BCA2B1A76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83CD5E14-6059-4EDB-BF78-2F7329679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2D73AB3-360A-4E13-83F7-31E25713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D9B40C6-D365-4C70-B06B-1AB6459520CB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14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9394" name="Text Box 2">
            <a:extLst>
              <a:ext uri="{FF2B5EF4-FFF2-40B4-BE49-F238E27FC236}">
                <a16:creationId xmlns:a16="http://schemas.microsoft.com/office/drawing/2014/main" id="{3E91698F-2975-46DD-AF76-C5A9A3DC0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3488" y="476250"/>
            <a:ext cx="6691312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Measuring the Circumference 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of a circle</a:t>
            </a:r>
          </a:p>
        </p:txBody>
      </p:sp>
      <p:sp>
        <p:nvSpPr>
          <p:cNvPr id="59395" name="Oval 3">
            <a:extLst>
              <a:ext uri="{FF2B5EF4-FFF2-40B4-BE49-F238E27FC236}">
                <a16:creationId xmlns:a16="http://schemas.microsoft.com/office/drawing/2014/main" id="{E2F4B701-41B5-41AD-AFE2-CE3F3BFDA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2105025"/>
            <a:ext cx="1906588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B9130E59-BC6B-4CF8-AAB1-516B458B304C}"/>
              </a:ext>
            </a:extLst>
          </p:cNvPr>
          <p:cNvGrpSpPr>
            <a:grpSpLocks/>
          </p:cNvGrpSpPr>
          <p:nvPr/>
        </p:nvGrpSpPr>
        <p:grpSpPr bwMode="auto">
          <a:xfrm>
            <a:off x="5516563" y="2282825"/>
            <a:ext cx="3621087" cy="1144588"/>
            <a:chOff x="3475" y="1190"/>
            <a:chExt cx="2281" cy="721"/>
          </a:xfrm>
        </p:grpSpPr>
        <p:sp>
          <p:nvSpPr>
            <p:cNvPr id="59397" name="Freeform 5">
              <a:extLst>
                <a:ext uri="{FF2B5EF4-FFF2-40B4-BE49-F238E27FC236}">
                  <a16:creationId xmlns:a16="http://schemas.microsoft.com/office/drawing/2014/main" id="{1E0B5F1A-627F-4F0E-9038-72258E39E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5" y="1190"/>
              <a:ext cx="264" cy="670"/>
            </a:xfrm>
            <a:custGeom>
              <a:avLst/>
              <a:gdLst/>
              <a:ahLst/>
              <a:cxnLst>
                <a:cxn ang="0">
                  <a:pos x="163" y="0"/>
                </a:cxn>
                <a:cxn ang="0">
                  <a:pos x="220" y="32"/>
                </a:cxn>
                <a:cxn ang="0">
                  <a:pos x="238" y="44"/>
                </a:cxn>
                <a:cxn ang="0">
                  <a:pos x="220" y="113"/>
                </a:cxn>
                <a:cxn ang="0">
                  <a:pos x="151" y="182"/>
                </a:cxn>
                <a:cxn ang="0">
                  <a:pos x="113" y="219"/>
                </a:cxn>
                <a:cxn ang="0">
                  <a:pos x="107" y="238"/>
                </a:cxn>
                <a:cxn ang="0">
                  <a:pos x="207" y="269"/>
                </a:cxn>
                <a:cxn ang="0">
                  <a:pos x="213" y="320"/>
                </a:cxn>
                <a:cxn ang="0">
                  <a:pos x="63" y="482"/>
                </a:cxn>
                <a:cxn ang="0">
                  <a:pos x="38" y="520"/>
                </a:cxn>
                <a:cxn ang="0">
                  <a:pos x="0" y="595"/>
                </a:cxn>
                <a:cxn ang="0">
                  <a:pos x="57" y="639"/>
                </a:cxn>
                <a:cxn ang="0">
                  <a:pos x="107" y="658"/>
                </a:cxn>
                <a:cxn ang="0">
                  <a:pos x="126" y="670"/>
                </a:cxn>
              </a:cxnLst>
              <a:rect l="0" t="0" r="r" b="b"/>
              <a:pathLst>
                <a:path w="264" h="670">
                  <a:moveTo>
                    <a:pt x="163" y="0"/>
                  </a:moveTo>
                  <a:cubicBezTo>
                    <a:pt x="196" y="12"/>
                    <a:pt x="177" y="3"/>
                    <a:pt x="220" y="32"/>
                  </a:cubicBezTo>
                  <a:cubicBezTo>
                    <a:pt x="226" y="36"/>
                    <a:pt x="238" y="44"/>
                    <a:pt x="238" y="44"/>
                  </a:cubicBezTo>
                  <a:cubicBezTo>
                    <a:pt x="250" y="77"/>
                    <a:pt x="264" y="98"/>
                    <a:pt x="220" y="113"/>
                  </a:cubicBezTo>
                  <a:cubicBezTo>
                    <a:pt x="197" y="140"/>
                    <a:pt x="177" y="159"/>
                    <a:pt x="151" y="182"/>
                  </a:cubicBezTo>
                  <a:cubicBezTo>
                    <a:pt x="138" y="194"/>
                    <a:pt x="113" y="219"/>
                    <a:pt x="113" y="219"/>
                  </a:cubicBezTo>
                  <a:cubicBezTo>
                    <a:pt x="111" y="225"/>
                    <a:pt x="104" y="232"/>
                    <a:pt x="107" y="238"/>
                  </a:cubicBezTo>
                  <a:cubicBezTo>
                    <a:pt x="118" y="256"/>
                    <a:pt x="189" y="263"/>
                    <a:pt x="207" y="269"/>
                  </a:cubicBezTo>
                  <a:cubicBezTo>
                    <a:pt x="209" y="286"/>
                    <a:pt x="213" y="303"/>
                    <a:pt x="213" y="320"/>
                  </a:cubicBezTo>
                  <a:cubicBezTo>
                    <a:pt x="213" y="403"/>
                    <a:pt x="109" y="432"/>
                    <a:pt x="63" y="482"/>
                  </a:cubicBezTo>
                  <a:cubicBezTo>
                    <a:pt x="53" y="493"/>
                    <a:pt x="45" y="507"/>
                    <a:pt x="38" y="520"/>
                  </a:cubicBezTo>
                  <a:cubicBezTo>
                    <a:pt x="24" y="544"/>
                    <a:pt x="0" y="595"/>
                    <a:pt x="0" y="595"/>
                  </a:cubicBezTo>
                  <a:cubicBezTo>
                    <a:pt x="15" y="618"/>
                    <a:pt x="31" y="628"/>
                    <a:pt x="57" y="639"/>
                  </a:cubicBezTo>
                  <a:cubicBezTo>
                    <a:pt x="73" y="646"/>
                    <a:pt x="92" y="648"/>
                    <a:pt x="107" y="658"/>
                  </a:cubicBezTo>
                  <a:cubicBezTo>
                    <a:pt x="113" y="662"/>
                    <a:pt x="126" y="670"/>
                    <a:pt x="126" y="670"/>
                  </a:cubicBezTo>
                </a:path>
              </a:pathLst>
            </a:custGeom>
            <a:noFill/>
            <a:ln w="38100" cmpd="sng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398" name="Text Box 6">
              <a:extLst>
                <a:ext uri="{FF2B5EF4-FFF2-40B4-BE49-F238E27FC236}">
                  <a16:creationId xmlns:a16="http://schemas.microsoft.com/office/drawing/2014/main" id="{E6DE4164-62CE-4C29-B120-426403678A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" y="1623"/>
              <a:ext cx="20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FFFFFF"/>
                  </a:solidFill>
                  <a:cs typeface="+mn-cs"/>
                </a:rPr>
                <a:t>Flexible tape measure</a:t>
              </a:r>
            </a:p>
          </p:txBody>
        </p:sp>
      </p:grpSp>
      <p:sp>
        <p:nvSpPr>
          <p:cNvPr id="59399" name="Oval 7">
            <a:extLst>
              <a:ext uri="{FF2B5EF4-FFF2-40B4-BE49-F238E27FC236}">
                <a16:creationId xmlns:a16="http://schemas.microsoft.com/office/drawing/2014/main" id="{D8988538-BE32-4767-AD19-9BA41F2841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1200" y="2114550"/>
            <a:ext cx="1917700" cy="173990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D75732FD-2B31-4FB3-9427-D5ABE31D329F}"/>
              </a:ext>
            </a:extLst>
          </p:cNvPr>
          <p:cNvGrpSpPr>
            <a:grpSpLocks/>
          </p:cNvGrpSpPr>
          <p:nvPr/>
        </p:nvGrpSpPr>
        <p:grpSpPr bwMode="auto">
          <a:xfrm>
            <a:off x="2195513" y="4332288"/>
            <a:ext cx="7113587" cy="1263650"/>
            <a:chOff x="280" y="2481"/>
            <a:chExt cx="4481" cy="796"/>
          </a:xfrm>
        </p:grpSpPr>
        <p:sp>
          <p:nvSpPr>
            <p:cNvPr id="59401" name="Text Box 9">
              <a:extLst>
                <a:ext uri="{FF2B5EF4-FFF2-40B4-BE49-F238E27FC236}">
                  <a16:creationId xmlns:a16="http://schemas.microsoft.com/office/drawing/2014/main" id="{36CF7AB5-35F8-4C22-A9BC-0BFE89F658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0" y="2481"/>
              <a:ext cx="448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FFFFFF"/>
                  </a:solidFill>
                  <a:cs typeface="+mn-cs"/>
                </a:rPr>
                <a:t>Take a tape measure and put it round the circle  </a:t>
              </a:r>
            </a:p>
          </p:txBody>
        </p:sp>
        <p:sp>
          <p:nvSpPr>
            <p:cNvPr id="59402" name="Text Box 10">
              <a:extLst>
                <a:ext uri="{FF2B5EF4-FFF2-40B4-BE49-F238E27FC236}">
                  <a16:creationId xmlns:a16="http://schemas.microsoft.com/office/drawing/2014/main" id="{358FA974-2802-4F48-8126-67D5081EC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" y="2989"/>
              <a:ext cx="25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2400">
                  <a:solidFill>
                    <a:srgbClr val="FFFFFF"/>
                  </a:solidFill>
                  <a:cs typeface="+mn-cs"/>
                </a:rPr>
                <a:t>Read off the measurement</a:t>
              </a:r>
            </a:p>
          </p:txBody>
        </p:sp>
      </p:grpSp>
      <p:grpSp>
        <p:nvGrpSpPr>
          <p:cNvPr id="40970" name="Group 18">
            <a:extLst>
              <a:ext uri="{FF2B5EF4-FFF2-40B4-BE49-F238E27FC236}">
                <a16:creationId xmlns:a16="http://schemas.microsoft.com/office/drawing/2014/main" id="{1B66E20D-1962-400E-BF1A-9C46ECC4A528}"/>
              </a:ext>
            </a:extLst>
          </p:cNvPr>
          <p:cNvGrpSpPr>
            <a:grpSpLocks/>
          </p:cNvGrpSpPr>
          <p:nvPr/>
        </p:nvGrpSpPr>
        <p:grpSpPr bwMode="auto">
          <a:xfrm>
            <a:off x="1012825" y="2379663"/>
            <a:ext cx="1843088" cy="1852612"/>
            <a:chOff x="92" y="712"/>
            <a:chExt cx="1161" cy="1167"/>
          </a:xfrm>
        </p:grpSpPr>
        <p:sp>
          <p:nvSpPr>
            <p:cNvPr id="59403" name="Line 11">
              <a:extLst>
                <a:ext uri="{FF2B5EF4-FFF2-40B4-BE49-F238E27FC236}">
                  <a16:creationId xmlns:a16="http://schemas.microsoft.com/office/drawing/2014/main" id="{5469F979-7615-4016-829E-738F7E2454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" y="1300"/>
              <a:ext cx="1153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404" name="Line 12">
              <a:extLst>
                <a:ext uri="{FF2B5EF4-FFF2-40B4-BE49-F238E27FC236}">
                  <a16:creationId xmlns:a16="http://schemas.microsoft.com/office/drawing/2014/main" id="{B4B725FE-7619-4711-80BA-BB5384B22F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886"/>
              <a:ext cx="403" cy="414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405" name="Oval 13">
              <a:extLst>
                <a:ext uri="{FF2B5EF4-FFF2-40B4-BE49-F238E27FC236}">
                  <a16:creationId xmlns:a16="http://schemas.microsoft.com/office/drawing/2014/main" id="{9F785EDD-3985-4277-8346-EEDF9BD6C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" y="712"/>
              <a:ext cx="1153" cy="1167"/>
            </a:xfrm>
            <a:prstGeom prst="ellipse">
              <a:avLst/>
            </a:prstGeom>
            <a:noFill/>
            <a:ln w="190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406" name="Oval 14">
              <a:extLst>
                <a:ext uri="{FF2B5EF4-FFF2-40B4-BE49-F238E27FC236}">
                  <a16:creationId xmlns:a16="http://schemas.microsoft.com/office/drawing/2014/main" id="{8657C32B-C093-4C16-AB47-E658248C6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" y="1284"/>
              <a:ext cx="29" cy="3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407" name="Line 15">
              <a:extLst>
                <a:ext uri="{FF2B5EF4-FFF2-40B4-BE49-F238E27FC236}">
                  <a16:creationId xmlns:a16="http://schemas.microsoft.com/office/drawing/2014/main" id="{F6D7D1C0-3AFA-4EDE-A9ED-7CF04C27CD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" y="1349"/>
              <a:ext cx="11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59408" name="Text Box 16">
              <a:extLst>
                <a:ext uri="{FF2B5EF4-FFF2-40B4-BE49-F238E27FC236}">
                  <a16:creationId xmlns:a16="http://schemas.microsoft.com/office/drawing/2014/main" id="{AF0E6D01-0F61-4DBB-8408-D3938559B6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2" y="1082"/>
              <a:ext cx="21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>
                  <a:solidFill>
                    <a:srgbClr val="FFFFFF"/>
                  </a:solidFill>
                  <a:cs typeface="+mn-cs"/>
                </a:rPr>
                <a:t>O</a:t>
              </a:r>
            </a:p>
          </p:txBody>
        </p:sp>
      </p:grpSp>
      <p:pic>
        <p:nvPicPr>
          <p:cNvPr id="40971" name="Picture 17" descr="Office Objects 0572">
            <a:extLst>
              <a:ext uri="{FF2B5EF4-FFF2-40B4-BE49-F238E27FC236}">
                <a16:creationId xmlns:a16="http://schemas.microsoft.com/office/drawing/2014/main" id="{858BD55E-A95A-41FC-BA75-A15276053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25D6690-69D1-4364-ADD8-6AE6494CD60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F02FF35-119C-40BC-A3AE-FD35130D9CCA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20833826-99E5-4D43-9000-9ADC67272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1CAE648A-6547-4792-BC13-9C718D6C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215683-FC6F-4122-8217-71ACB817BF2B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15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60418" name="Text Box 2">
            <a:extLst>
              <a:ext uri="{FF2B5EF4-FFF2-40B4-BE49-F238E27FC236}">
                <a16:creationId xmlns:a16="http://schemas.microsoft.com/office/drawing/2014/main" id="{63D33DF2-28BA-491F-9ED4-881B571FD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338" y="642938"/>
            <a:ext cx="78597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Measuring the Circumference of a circle</a:t>
            </a:r>
          </a:p>
        </p:txBody>
      </p:sp>
      <p:sp>
        <p:nvSpPr>
          <p:cNvPr id="60419" name="Line 3">
            <a:extLst>
              <a:ext uri="{FF2B5EF4-FFF2-40B4-BE49-F238E27FC236}">
                <a16:creationId xmlns:a16="http://schemas.microsoft.com/office/drawing/2014/main" id="{2F0A9540-4415-49E1-9CAA-EFD77A6AEC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12925" y="2093913"/>
            <a:ext cx="3557588" cy="9525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60420" name="Text Box 4">
            <a:extLst>
              <a:ext uri="{FF2B5EF4-FFF2-40B4-BE49-F238E27FC236}">
                <a16:creationId xmlns:a16="http://schemas.microsoft.com/office/drawing/2014/main" id="{FADDA94B-B828-41F7-A6DE-E8AC8D96C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1488" y="1538288"/>
            <a:ext cx="3833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Roll along an even surface</a:t>
            </a:r>
          </a:p>
        </p:txBody>
      </p:sp>
      <p:sp>
        <p:nvSpPr>
          <p:cNvPr id="60421" name="Text Box 5">
            <a:extLst>
              <a:ext uri="{FF2B5EF4-FFF2-40B4-BE49-F238E27FC236}">
                <a16:creationId xmlns:a16="http://schemas.microsoft.com/office/drawing/2014/main" id="{9CED81E2-D1EA-438C-9831-BDCB458E9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113" y="4824413"/>
            <a:ext cx="83708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200" dirty="0">
                <a:solidFill>
                  <a:srgbClr val="FFFFFF"/>
                </a:solidFill>
                <a:cs typeface="+mn-cs"/>
              </a:rPr>
              <a:t>One complete rotation equals the length of the circumference</a:t>
            </a:r>
          </a:p>
        </p:txBody>
      </p:sp>
      <p:sp>
        <p:nvSpPr>
          <p:cNvPr id="60422" name="Text Box 6">
            <a:extLst>
              <a:ext uri="{FF2B5EF4-FFF2-40B4-BE49-F238E27FC236}">
                <a16:creationId xmlns:a16="http://schemas.microsoft.com/office/drawing/2014/main" id="{51A483F1-B740-43C0-B061-ABFF05687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1913" y="5670550"/>
            <a:ext cx="3514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Be careful to avoid slip!</a:t>
            </a:r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01FE0231-319C-4810-AC2C-668187B4EF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49675" y="4227513"/>
            <a:ext cx="2297113" cy="1587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38592E7C-1FBF-42A6-9CD5-6F4D69BD49F9}"/>
              </a:ext>
            </a:extLst>
          </p:cNvPr>
          <p:cNvGrpSpPr>
            <a:grpSpLocks/>
          </p:cNvGrpSpPr>
          <p:nvPr/>
        </p:nvGrpSpPr>
        <p:grpSpPr bwMode="auto">
          <a:xfrm>
            <a:off x="3059113" y="2182813"/>
            <a:ext cx="1368425" cy="1392237"/>
            <a:chOff x="476" y="1253"/>
            <a:chExt cx="862" cy="816"/>
          </a:xfrm>
        </p:grpSpPr>
        <p:sp>
          <p:nvSpPr>
            <p:cNvPr id="60425" name="Oval 9">
              <a:extLst>
                <a:ext uri="{FF2B5EF4-FFF2-40B4-BE49-F238E27FC236}">
                  <a16:creationId xmlns:a16="http://schemas.microsoft.com/office/drawing/2014/main" id="{F6D0C3E7-DF8A-4AE4-AA86-272F5FBF2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" y="1253"/>
              <a:ext cx="862" cy="816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60426" name="Line 10">
              <a:extLst>
                <a:ext uri="{FF2B5EF4-FFF2-40B4-BE49-F238E27FC236}">
                  <a16:creationId xmlns:a16="http://schemas.microsoft.com/office/drawing/2014/main" id="{8AC18FDE-55D9-4AB9-AAA8-5B6E6AE36D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97" y="1882"/>
              <a:ext cx="0" cy="18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</p:grpSp>
      <p:grpSp>
        <p:nvGrpSpPr>
          <p:cNvPr id="3" name="Group 11">
            <a:extLst>
              <a:ext uri="{FF2B5EF4-FFF2-40B4-BE49-F238E27FC236}">
                <a16:creationId xmlns:a16="http://schemas.microsoft.com/office/drawing/2014/main" id="{02D2A5DB-D508-4781-AA3D-2F5C7F1A83F7}"/>
              </a:ext>
            </a:extLst>
          </p:cNvPr>
          <p:cNvGrpSpPr>
            <a:grpSpLocks/>
          </p:cNvGrpSpPr>
          <p:nvPr/>
        </p:nvGrpSpPr>
        <p:grpSpPr bwMode="auto">
          <a:xfrm>
            <a:off x="1409700" y="3552825"/>
            <a:ext cx="2325688" cy="746125"/>
            <a:chOff x="700" y="2084"/>
            <a:chExt cx="1262" cy="470"/>
          </a:xfrm>
        </p:grpSpPr>
        <p:sp>
          <p:nvSpPr>
            <p:cNvPr id="60428" name="Text Box 12">
              <a:extLst>
                <a:ext uri="{FF2B5EF4-FFF2-40B4-BE49-F238E27FC236}">
                  <a16:creationId xmlns:a16="http://schemas.microsoft.com/office/drawing/2014/main" id="{A3927D02-B034-493B-B107-AC8C6B0F4C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0" y="2263"/>
              <a:ext cx="11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2400" dirty="0">
                  <a:solidFill>
                    <a:srgbClr val="FFFF00"/>
                  </a:solidFill>
                  <a:cs typeface="+mn-cs"/>
                </a:rPr>
                <a:t>Starting point</a:t>
              </a:r>
            </a:p>
          </p:txBody>
        </p:sp>
        <p:sp>
          <p:nvSpPr>
            <p:cNvPr id="60429" name="Line 13">
              <a:extLst>
                <a:ext uri="{FF2B5EF4-FFF2-40B4-BE49-F238E27FC236}">
                  <a16:creationId xmlns:a16="http://schemas.microsoft.com/office/drawing/2014/main" id="{1827EEA2-D9D6-48EF-8E43-862507FB29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57" y="2084"/>
              <a:ext cx="5" cy="43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00"/>
                </a:solidFill>
                <a:latin typeface="Tahoma" pitchFamily="34" charset="0"/>
                <a:cs typeface="+mn-cs"/>
              </a:endParaRPr>
            </a:p>
          </p:txBody>
        </p:sp>
      </p:grpSp>
      <p:grpSp>
        <p:nvGrpSpPr>
          <p:cNvPr id="4" name="Group 14">
            <a:extLst>
              <a:ext uri="{FF2B5EF4-FFF2-40B4-BE49-F238E27FC236}">
                <a16:creationId xmlns:a16="http://schemas.microsoft.com/office/drawing/2014/main" id="{0E3DE16B-B08D-4485-B2A0-B627F8984998}"/>
              </a:ext>
            </a:extLst>
          </p:cNvPr>
          <p:cNvGrpSpPr>
            <a:grpSpLocks/>
          </p:cNvGrpSpPr>
          <p:nvPr/>
        </p:nvGrpSpPr>
        <p:grpSpPr bwMode="auto">
          <a:xfrm>
            <a:off x="6022975" y="3565525"/>
            <a:ext cx="1982788" cy="711200"/>
            <a:chOff x="3423" y="2092"/>
            <a:chExt cx="563" cy="448"/>
          </a:xfrm>
        </p:grpSpPr>
        <p:sp>
          <p:nvSpPr>
            <p:cNvPr id="60431" name="Text Box 15">
              <a:extLst>
                <a:ext uri="{FF2B5EF4-FFF2-40B4-BE49-F238E27FC236}">
                  <a16:creationId xmlns:a16="http://schemas.microsoft.com/office/drawing/2014/main" id="{4790EAA4-FE2D-4051-8DCE-C0D44EEA5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1" y="2249"/>
              <a:ext cx="435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GB" sz="2400" dirty="0">
                  <a:solidFill>
                    <a:srgbClr val="FFFF00"/>
                  </a:solidFill>
                  <a:cs typeface="+mn-cs"/>
                </a:rPr>
                <a:t>End point</a:t>
              </a:r>
            </a:p>
          </p:txBody>
        </p:sp>
        <p:sp>
          <p:nvSpPr>
            <p:cNvPr id="60432" name="Line 16">
              <a:extLst>
                <a:ext uri="{FF2B5EF4-FFF2-40B4-BE49-F238E27FC236}">
                  <a16:creationId xmlns:a16="http://schemas.microsoft.com/office/drawing/2014/main" id="{15E30812-977B-445E-B0CC-BA7220D277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3" y="2092"/>
              <a:ext cx="0" cy="41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GB" sz="24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/>
      <p:bldP spid="604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4" name="Picture 4">
            <a:extLst>
              <a:ext uri="{FF2B5EF4-FFF2-40B4-BE49-F238E27FC236}">
                <a16:creationId xmlns:a16="http://schemas.microsoft.com/office/drawing/2014/main" id="{D26711C8-C43F-449B-AB34-944E6E7495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5" name="Picture 5">
            <a:extLst>
              <a:ext uri="{FF2B5EF4-FFF2-40B4-BE49-F238E27FC236}">
                <a16:creationId xmlns:a16="http://schemas.microsoft.com/office/drawing/2014/main" id="{E1A4C5F1-4664-44B0-8B3C-33260715D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6" name="Picture 6">
            <a:extLst>
              <a:ext uri="{FF2B5EF4-FFF2-40B4-BE49-F238E27FC236}">
                <a16:creationId xmlns:a16="http://schemas.microsoft.com/office/drawing/2014/main" id="{60238A5A-E8E0-4611-91D1-26AB7DD46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6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7" name="Picture 7">
            <a:extLst>
              <a:ext uri="{FF2B5EF4-FFF2-40B4-BE49-F238E27FC236}">
                <a16:creationId xmlns:a16="http://schemas.microsoft.com/office/drawing/2014/main" id="{041C755F-7D56-486D-B56D-1E0089106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9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8" name="Picture 8">
            <a:extLst>
              <a:ext uri="{FF2B5EF4-FFF2-40B4-BE49-F238E27FC236}">
                <a16:creationId xmlns:a16="http://schemas.microsoft.com/office/drawing/2014/main" id="{CD6ACCE8-A87C-47F7-ADE4-32ACFCCBB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7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9" name="Picture 9">
            <a:extLst>
              <a:ext uri="{FF2B5EF4-FFF2-40B4-BE49-F238E27FC236}">
                <a16:creationId xmlns:a16="http://schemas.microsoft.com/office/drawing/2014/main" id="{F005D7FE-C5A1-47D0-A6DB-21F15B808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0" name="Picture 10">
            <a:extLst>
              <a:ext uri="{FF2B5EF4-FFF2-40B4-BE49-F238E27FC236}">
                <a16:creationId xmlns:a16="http://schemas.microsoft.com/office/drawing/2014/main" id="{443DE8FA-890C-4E6C-B07E-68188CC76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1" name="Picture 11">
            <a:extLst>
              <a:ext uri="{FF2B5EF4-FFF2-40B4-BE49-F238E27FC236}">
                <a16:creationId xmlns:a16="http://schemas.microsoft.com/office/drawing/2014/main" id="{C67E1323-D3AB-47A2-9CD3-82F493044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52" name="Picture 12">
            <a:extLst>
              <a:ext uri="{FF2B5EF4-FFF2-40B4-BE49-F238E27FC236}">
                <a16:creationId xmlns:a16="http://schemas.microsoft.com/office/drawing/2014/main" id="{C0B4C72B-8E87-42B8-B977-A4E7FBAA6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Date Placeholder 4">
            <a:extLst>
              <a:ext uri="{FF2B5EF4-FFF2-40B4-BE49-F238E27FC236}">
                <a16:creationId xmlns:a16="http://schemas.microsoft.com/office/drawing/2014/main" id="{9C7416CB-1B1D-44CB-BEC6-58B2A508A89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078D609-4D1A-4686-B308-70EFDF5F98C1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8" name="Footer Placeholder 5">
            <a:extLst>
              <a:ext uri="{FF2B5EF4-FFF2-40B4-BE49-F238E27FC236}">
                <a16:creationId xmlns:a16="http://schemas.microsoft.com/office/drawing/2014/main" id="{20C74950-18DC-4111-8496-61ED9AFD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9" name="Slide Number Placeholder 6">
            <a:extLst>
              <a:ext uri="{FF2B5EF4-FFF2-40B4-BE49-F238E27FC236}">
                <a16:creationId xmlns:a16="http://schemas.microsoft.com/office/drawing/2014/main" id="{50587A39-1B47-43CD-8DC9-A5B7C590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4557F9-807F-4A49-B624-44DCC01766EA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16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93195" name="Rectangle 2">
            <a:extLst>
              <a:ext uri="{FF2B5EF4-FFF2-40B4-BE49-F238E27FC236}">
                <a16:creationId xmlns:a16="http://schemas.microsoft.com/office/drawing/2014/main" id="{E7A7CE0F-1059-4A13-BBC9-46DF459862D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33488" y="277813"/>
            <a:ext cx="61087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latin typeface="Comic Sans MS" pitchFamily="66" charset="0"/>
              </a:rPr>
              <a:t>Circle Investigation</a:t>
            </a:r>
          </a:p>
        </p:txBody>
      </p:sp>
      <p:pic>
        <p:nvPicPr>
          <p:cNvPr id="61443" name="Picture 3">
            <a:extLst>
              <a:ext uri="{FF2B5EF4-FFF2-40B4-BE49-F238E27FC236}">
                <a16:creationId xmlns:a16="http://schemas.microsoft.com/office/drawing/2014/main" id="{9CFBEC2B-17DE-44ED-A659-1897F39C1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1440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4" name="Picture 13" descr="Office Objects 0572">
            <a:extLst>
              <a:ext uri="{FF2B5EF4-FFF2-40B4-BE49-F238E27FC236}">
                <a16:creationId xmlns:a16="http://schemas.microsoft.com/office/drawing/2014/main" id="{B2420E80-47A0-4270-A4B3-0731993EBD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6">
            <a:extLst>
              <a:ext uri="{FF2B5EF4-FFF2-40B4-BE49-F238E27FC236}">
                <a16:creationId xmlns:a16="http://schemas.microsoft.com/office/drawing/2014/main" id="{51ACFB85-4424-4A12-8438-CFC26324574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530173F-BA14-4D1A-B6F2-0A4409F5254B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F0928DD9-A3A6-448C-BBC5-D50500318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F583AF1D-88E0-4A9F-B38B-694755FA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D00162-6D33-499A-BA06-D00EFF24210D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17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64B12EF9-52D7-46B8-ABA3-79504B4BB574}"/>
              </a:ext>
            </a:extLst>
          </p:cNvPr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1600200" y="304800"/>
            <a:ext cx="5659438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Circle Investigation</a:t>
            </a:r>
          </a:p>
        </p:txBody>
      </p:sp>
      <p:graphicFrame>
        <p:nvGraphicFramePr>
          <p:cNvPr id="62468" name="Object 4">
            <a:extLst>
              <a:ext uri="{FF2B5EF4-FFF2-40B4-BE49-F238E27FC236}">
                <a16:creationId xmlns:a16="http://schemas.microsoft.com/office/drawing/2014/main" id="{2EAA3BCF-D68B-4659-94FA-44172273D828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424113" y="3937000"/>
          <a:ext cx="1670050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177480" progId="Equation.DSMT4">
                  <p:embed/>
                </p:oleObj>
              </mc:Choice>
              <mc:Fallback>
                <p:oleObj name="Equation" r:id="rId2" imgW="5205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937000"/>
                        <a:ext cx="1670050" cy="569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>
            <a:extLst>
              <a:ext uri="{FF2B5EF4-FFF2-40B4-BE49-F238E27FC236}">
                <a16:creationId xmlns:a16="http://schemas.microsoft.com/office/drawing/2014/main" id="{448529D0-2A14-4183-B993-08795827E829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141538" y="4519613"/>
          <a:ext cx="32893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203040" progId="Equation.DSMT4">
                  <p:embed/>
                </p:oleObj>
              </mc:Choice>
              <mc:Fallback>
                <p:oleObj name="Equation" r:id="rId4" imgW="1218960" imgH="203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4519613"/>
                        <a:ext cx="32893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>
            <a:extLst>
              <a:ext uri="{FF2B5EF4-FFF2-40B4-BE49-F238E27FC236}">
                <a16:creationId xmlns:a16="http://schemas.microsoft.com/office/drawing/2014/main" id="{BA1D81AE-F60F-4E1D-BF9B-A2B20C96EF61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3395663" y="5165725"/>
          <a:ext cx="2035175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14400" imgH="177480" progId="Equation.DSMT4">
                  <p:embed/>
                </p:oleObj>
              </mc:Choice>
              <mc:Fallback>
                <p:oleObj name="Equation" r:id="rId6" imgW="91440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5663" y="5165725"/>
                        <a:ext cx="2035175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>
            <a:extLst>
              <a:ext uri="{FF2B5EF4-FFF2-40B4-BE49-F238E27FC236}">
                <a16:creationId xmlns:a16="http://schemas.microsoft.com/office/drawing/2014/main" id="{EFAE725E-9093-412F-9F10-8206B6A0F020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3983038" y="5807075"/>
          <a:ext cx="144780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177480" progId="Equation.DSMT4">
                  <p:embed/>
                </p:oleObj>
              </mc:Choice>
              <mc:Fallback>
                <p:oleObj name="Equation" r:id="rId8" imgW="609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3038" y="5807075"/>
                        <a:ext cx="144780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67" name="Text Box 3">
            <a:extLst>
              <a:ext uri="{FF2B5EF4-FFF2-40B4-BE49-F238E27FC236}">
                <a16:creationId xmlns:a16="http://schemas.microsoft.com/office/drawing/2014/main" id="{62B37D6B-F0CB-4CF2-BB4F-FD9CB0C9A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038" y="1958975"/>
            <a:ext cx="70040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179388" lvl="1">
              <a:buFontTx/>
              <a:buBlip>
                <a:blip r:embed="rId10"/>
              </a:buBlip>
              <a:defRPr/>
            </a:pPr>
            <a:r>
              <a:rPr lang="en-GB" dirty="0">
                <a:solidFill>
                  <a:srgbClr val="FFFFCC"/>
                </a:solidFill>
                <a:latin typeface="Arial" charset="0"/>
                <a:cs typeface="+mn-cs"/>
              </a:rPr>
              <a:t>  	</a:t>
            </a:r>
            <a:r>
              <a:rPr lang="en-GB" dirty="0">
                <a:solidFill>
                  <a:srgbClr val="FFFFCC"/>
                </a:solidFill>
                <a:cs typeface="+mn-cs"/>
              </a:rPr>
              <a:t>Using your results write down, in your own words, </a:t>
            </a:r>
          </a:p>
          <a:p>
            <a:pPr marL="179388" lvl="1">
              <a:defRPr/>
            </a:pPr>
            <a:r>
              <a:rPr lang="en-GB" dirty="0">
                <a:solidFill>
                  <a:srgbClr val="FFFFCC"/>
                </a:solidFill>
                <a:cs typeface="+mn-cs"/>
              </a:rPr>
              <a:t>	an approximate relationship between the </a:t>
            </a:r>
          </a:p>
          <a:p>
            <a:pPr marL="179388" lvl="1">
              <a:defRPr/>
            </a:pPr>
            <a:r>
              <a:rPr lang="en-GB" dirty="0">
                <a:solidFill>
                  <a:srgbClr val="FFFFCC"/>
                </a:solidFill>
                <a:cs typeface="+mn-cs"/>
              </a:rPr>
              <a:t>	</a:t>
            </a:r>
            <a:r>
              <a:rPr lang="en-GB" dirty="0">
                <a:solidFill>
                  <a:srgbClr val="CC0099"/>
                </a:solidFill>
                <a:cs typeface="+mn-cs"/>
              </a:rPr>
              <a:t>circumference</a:t>
            </a:r>
            <a:r>
              <a:rPr lang="en-GB" dirty="0">
                <a:solidFill>
                  <a:srgbClr val="FFFFCC"/>
                </a:solidFill>
                <a:cs typeface="+mn-cs"/>
              </a:rPr>
              <a:t> and </a:t>
            </a:r>
            <a:r>
              <a:rPr lang="en-GB" dirty="0">
                <a:solidFill>
                  <a:srgbClr val="FFFF00"/>
                </a:solidFill>
                <a:cs typeface="+mn-cs"/>
              </a:rPr>
              <a:t>diameter</a:t>
            </a:r>
            <a:r>
              <a:rPr lang="en-GB" dirty="0">
                <a:solidFill>
                  <a:srgbClr val="FFFFCC"/>
                </a:solidFill>
                <a:cs typeface="+mn-cs"/>
              </a:rPr>
              <a:t> for a given circle.</a:t>
            </a:r>
          </a:p>
        </p:txBody>
      </p:sp>
      <p:sp>
        <p:nvSpPr>
          <p:cNvPr id="62471" name="Text Box 7">
            <a:extLst>
              <a:ext uri="{FF2B5EF4-FFF2-40B4-BE49-F238E27FC236}">
                <a16:creationId xmlns:a16="http://schemas.microsoft.com/office/drawing/2014/main" id="{2CBC14C0-0523-460C-8145-AF5FA50EE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625" y="3024188"/>
            <a:ext cx="765968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“Circumference approximately equals three and bit diameters”</a:t>
            </a:r>
          </a:p>
          <a:p>
            <a:pPr>
              <a:defRPr/>
            </a:pPr>
            <a:r>
              <a:rPr lang="en-GB" dirty="0">
                <a:solidFill>
                  <a:srgbClr val="FFFFFF"/>
                </a:solidFill>
                <a:cs typeface="+mn-cs"/>
              </a:rPr>
              <a:t>Actual value is 3.14 which we write as </a:t>
            </a:r>
            <a:r>
              <a:rPr lang="el-GR" sz="2400" dirty="0">
                <a:solidFill>
                  <a:srgbClr val="FFFF00"/>
                </a:solidFill>
                <a:latin typeface="Comic Sans MS"/>
                <a:cs typeface="+mn-cs"/>
              </a:rPr>
              <a:t>π</a:t>
            </a:r>
            <a:endParaRPr lang="en-GB" sz="2400" dirty="0">
              <a:solidFill>
                <a:srgbClr val="FFFF00"/>
              </a:solidFill>
              <a:cs typeface="+mn-cs"/>
              <a:sym typeface="Times New Roman Special G2" pitchFamily="18" charset="2"/>
            </a:endParaRPr>
          </a:p>
        </p:txBody>
      </p:sp>
      <p:sp>
        <p:nvSpPr>
          <p:cNvPr id="62474" name="AutoShape 10">
            <a:extLst>
              <a:ext uri="{FF2B5EF4-FFF2-40B4-BE49-F238E27FC236}">
                <a16:creationId xmlns:a16="http://schemas.microsoft.com/office/drawing/2014/main" id="{F7D53AF2-C179-4085-AB9E-8B3632ABC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3630613"/>
            <a:ext cx="2146300" cy="850900"/>
          </a:xfrm>
          <a:prstGeom prst="cloudCallout">
            <a:avLst>
              <a:gd name="adj1" fmla="val -65236"/>
              <a:gd name="adj2" fmla="val -44588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GB" sz="1800">
                <a:solidFill>
                  <a:srgbClr val="080808"/>
                </a:solidFill>
                <a:cs typeface="+mn-cs"/>
              </a:rPr>
              <a:t>Pronounced “Pi”</a:t>
            </a:r>
          </a:p>
        </p:txBody>
      </p:sp>
      <p:pic>
        <p:nvPicPr>
          <p:cNvPr id="5133" name="Picture 11" descr="Office Objects 0572">
            <a:extLst>
              <a:ext uri="{FF2B5EF4-FFF2-40B4-BE49-F238E27FC236}">
                <a16:creationId xmlns:a16="http://schemas.microsoft.com/office/drawing/2014/main" id="{622E7556-C777-4419-869B-360598FA7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71" grpId="0"/>
      <p:bldP spid="624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7A78B9D4-4EE0-454E-8F20-688D947379D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797C26-3709-4F00-8DD3-B86F262BDA43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A44ABE72-650A-4F16-A130-B38E6ABA8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E9D82A06-7C8C-40B6-9F7D-DA24E9454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37" name="Text Box 3">
            <a:extLst>
              <a:ext uri="{FF2B5EF4-FFF2-40B4-BE49-F238E27FC236}">
                <a16:creationId xmlns:a16="http://schemas.microsoft.com/office/drawing/2014/main" id="{82223899-6A5F-4A21-B9EC-322922626A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554287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No Exercise</a:t>
            </a:r>
          </a:p>
          <a:p>
            <a:pPr algn="ctr" eaLnBrk="1" hangingPunct="1"/>
            <a:endParaRPr lang="en-GB" altLang="en-US" sz="4000"/>
          </a:p>
          <a:p>
            <a:pPr algn="ctr" eaLnBrk="1" hangingPunct="1"/>
            <a:endParaRPr lang="en-GB" altLang="en-US" sz="4000"/>
          </a:p>
        </p:txBody>
      </p:sp>
      <p:pic>
        <p:nvPicPr>
          <p:cNvPr id="44038" name="Picture 4" descr="ag00463_">
            <a:extLst>
              <a:ext uri="{FF2B5EF4-FFF2-40B4-BE49-F238E27FC236}">
                <a16:creationId xmlns:a16="http://schemas.microsoft.com/office/drawing/2014/main" id="{38D85B9C-8E03-469F-A189-1FB022BA35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9" name="Picture 6" descr="Office Objects 0572">
            <a:extLst>
              <a:ext uri="{FF2B5EF4-FFF2-40B4-BE49-F238E27FC236}">
                <a16:creationId xmlns:a16="http://schemas.microsoft.com/office/drawing/2014/main" id="{6D3286F9-E9A9-472C-A3E9-0A358D2261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9" name="Rectangle 11">
            <a:extLst>
              <a:ext uri="{FF2B5EF4-FFF2-40B4-BE49-F238E27FC236}">
                <a16:creationId xmlns:a16="http://schemas.microsoft.com/office/drawing/2014/main" id="{9952E758-A5BD-4280-A419-936E78F4C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088" y="5905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Circle Investigation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22089652-F9C8-4648-8707-F3B26A01AFA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7250CB-6E05-4BC8-931B-3CA8CE4B0C5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1C95EC2-8AC9-4B1E-ABC2-23E4E74742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3EBF41DC-B660-478B-9850-26B1A23F896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289050" y="444500"/>
            <a:ext cx="60531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graphicFrame>
        <p:nvGraphicFramePr>
          <p:cNvPr id="6146" name="Object 5">
            <a:extLst>
              <a:ext uri="{FF2B5EF4-FFF2-40B4-BE49-F238E27FC236}">
                <a16:creationId xmlns:a16="http://schemas.microsoft.com/office/drawing/2014/main" id="{9E7D5E6C-1996-4F82-B497-278C74CC90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9113" y="2314575"/>
          <a:ext cx="5992812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79760" imgH="2628720" progId="Equation.DSMT4">
                  <p:embed/>
                </p:oleObj>
              </mc:Choice>
              <mc:Fallback>
                <p:oleObj name="Equation" r:id="rId2" imgW="3479760" imgH="262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2314575"/>
                        <a:ext cx="5992812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 descr="Office Objects 0572">
            <a:extLst>
              <a:ext uri="{FF2B5EF4-FFF2-40B4-BE49-F238E27FC236}">
                <a16:creationId xmlns:a16="http://schemas.microsoft.com/office/drawing/2014/main" id="{C19A45B1-6E5D-4CB7-BA83-076DA2872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Text Box 9">
            <a:extLst>
              <a:ext uri="{FF2B5EF4-FFF2-40B4-BE49-F238E27FC236}">
                <a16:creationId xmlns:a16="http://schemas.microsoft.com/office/drawing/2014/main" id="{8FA1C7DB-2094-417D-8225-F3991DAE18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5100" y="3724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</a:t>
            </a:r>
          </a:p>
        </p:txBody>
      </p:sp>
      <p:sp>
        <p:nvSpPr>
          <p:cNvPr id="6152" name="AutoShape 18">
            <a:extLst>
              <a:ext uri="{FF2B5EF4-FFF2-40B4-BE49-F238E27FC236}">
                <a16:creationId xmlns:a16="http://schemas.microsoft.com/office/drawing/2014/main" id="{A942F8AA-C368-45DC-9F33-4EDF2428E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5200" y="3035300"/>
            <a:ext cx="1422400" cy="749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B20F1F8-083D-4151-BAB0-EDCD78DFA04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FBAFF70-C8E2-4283-BFEA-86230C175C1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DF4221D-C344-45E2-B28A-CD314F398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7BBB2AB-F2FC-44FD-BA6A-6A09C2FB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69E3EFE-C8D6-4BBE-8E6D-2F4AE4DD8183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2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AF86B4F4-FB38-427E-9DEB-52D4410DC2A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Starter Questions </a:t>
            </a:r>
          </a:p>
        </p:txBody>
      </p:sp>
      <p:graphicFrame>
        <p:nvGraphicFramePr>
          <p:cNvPr id="1026" name="Object 12">
            <a:extLst>
              <a:ext uri="{FF2B5EF4-FFF2-40B4-BE49-F238E27FC236}">
                <a16:creationId xmlns:a16="http://schemas.microsoft.com/office/drawing/2014/main" id="{D1E0ED3A-08F9-4C30-B000-BF26639CD167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1057275" y="2105025"/>
          <a:ext cx="6129338" cy="289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1600200" progId="Equation.DSMT4">
                  <p:embed/>
                </p:oleObj>
              </mc:Choice>
              <mc:Fallback>
                <p:oleObj name="Equation" r:id="rId2" imgW="3390840" imgH="1600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2105025"/>
                        <a:ext cx="6129338" cy="289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539" name="Rectangle 3">
            <a:extLst>
              <a:ext uri="{FF2B5EF4-FFF2-40B4-BE49-F238E27FC236}">
                <a16:creationId xmlns:a16="http://schemas.microsoft.com/office/drawing/2014/main" id="{BF6B8CF9-5543-45DA-AE15-D5E2EDE4F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29125" y="241935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br>
              <a:rPr lang="en-GB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1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GB" sz="2400">
              <a:solidFill>
                <a:srgbClr val="FFFF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65549" name="AutoShape 13">
            <a:extLst>
              <a:ext uri="{FF2B5EF4-FFF2-40B4-BE49-F238E27FC236}">
                <a16:creationId xmlns:a16="http://schemas.microsoft.com/office/drawing/2014/main" id="{ADB8910A-B1BD-4BD9-BD4B-5826F37BF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5725" y="3376613"/>
            <a:ext cx="2724150" cy="2838450"/>
          </a:xfrm>
          <a:prstGeom prst="star5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65550" name="Text Box 14">
            <a:extLst>
              <a:ext uri="{FF2B5EF4-FFF2-40B4-BE49-F238E27FC236}">
                <a16:creationId xmlns:a16="http://schemas.microsoft.com/office/drawing/2014/main" id="{7BB94B9D-EAC9-43FE-96D5-173989BC2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3902075"/>
            <a:ext cx="76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7cm</a:t>
            </a:r>
          </a:p>
        </p:txBody>
      </p:sp>
      <p:sp>
        <p:nvSpPr>
          <p:cNvPr id="65551" name="Line 15">
            <a:extLst>
              <a:ext uri="{FF2B5EF4-FFF2-40B4-BE49-F238E27FC236}">
                <a16:creationId xmlns:a16="http://schemas.microsoft.com/office/drawing/2014/main" id="{16456803-5F1A-45EB-8AF5-70F555BD1CD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5250" y="4370388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pic>
        <p:nvPicPr>
          <p:cNvPr id="1035" name="Picture 16" descr="Office Objects 0572">
            <a:extLst>
              <a:ext uri="{FF2B5EF4-FFF2-40B4-BE49-F238E27FC236}">
                <a16:creationId xmlns:a16="http://schemas.microsoft.com/office/drawing/2014/main" id="{56037EB7-8AE6-4BE3-B1D0-52EB722AA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5711A47A-9704-498A-BBE3-2E360BACB58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1B6B5D-BD7F-40E2-A63C-A67F72093AC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65F041FB-651C-4D19-91AA-7FE788003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5060" name="Picture 5" descr="Office Objects 0572">
            <a:extLst>
              <a:ext uri="{FF2B5EF4-FFF2-40B4-BE49-F238E27FC236}">
                <a16:creationId xmlns:a16="http://schemas.microsoft.com/office/drawing/2014/main" id="{CB271446-8579-4380-8187-94EE0ADD9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87ABEAF3-A5D0-4753-B80E-AF8DDFF22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68774CFF-0E48-4688-AAEB-FA4DB0B01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5063" name="Line 9">
            <a:extLst>
              <a:ext uri="{FF2B5EF4-FFF2-40B4-BE49-F238E27FC236}">
                <a16:creationId xmlns:a16="http://schemas.microsoft.com/office/drawing/2014/main" id="{A19CF54C-DB6F-4086-B5CC-42C6FA4A2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224B4EEF-ED2C-43EC-8FFC-0ECD18A8D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00"/>
                </a:solidFill>
                <a:cs typeface="Arial" charset="0"/>
              </a:rPr>
              <a:t>To revise the basics of the circle.</a:t>
            </a: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5065" name="Text Box 23">
            <a:extLst>
              <a:ext uri="{FF2B5EF4-FFF2-40B4-BE49-F238E27FC236}">
                <a16:creationId xmlns:a16="http://schemas.microsoft.com/office/drawing/2014/main" id="{00A59C50-6ED0-43F5-9C76-D533BC151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631825"/>
            <a:ext cx="4803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Main Parts of a Circle</a:t>
            </a:r>
          </a:p>
        </p:txBody>
      </p:sp>
      <p:sp>
        <p:nvSpPr>
          <p:cNvPr id="59416" name="Text Box 24">
            <a:extLst>
              <a:ext uri="{FF2B5EF4-FFF2-40B4-BE49-F238E27FC236}">
                <a16:creationId xmlns:a16="http://schemas.microsoft.com/office/drawing/2014/main" id="{A5F7256A-128C-439D-9C58-E1882C0B1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8100" y="3005138"/>
            <a:ext cx="40259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Know the terms 	circumference, diameter 	and radius.</a:t>
            </a:r>
          </a:p>
          <a:p>
            <a:pPr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Identify them on a 	circle.</a:t>
            </a:r>
          </a:p>
          <a:p>
            <a:pPr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Calculate the 	circumference using 	formula.</a:t>
            </a:r>
          </a:p>
          <a:p>
            <a:pPr>
              <a:buFontTx/>
              <a:buAutoNum type="arabicPeriod"/>
              <a:defRPr/>
            </a:pP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/>
      <p:bldP spid="594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8">
            <a:extLst>
              <a:ext uri="{FF2B5EF4-FFF2-40B4-BE49-F238E27FC236}">
                <a16:creationId xmlns:a16="http://schemas.microsoft.com/office/drawing/2014/main" id="{0D042599-6067-4A7B-A29A-0E21216E3D2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3C96B8-C977-4B60-9651-3D4496E179A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B5889F45-014A-474D-93D7-F04B77AEEC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7175" name="Picture 4" descr="Office Objects 0572">
            <a:extLst>
              <a:ext uri="{FF2B5EF4-FFF2-40B4-BE49-F238E27FC236}">
                <a16:creationId xmlns:a16="http://schemas.microsoft.com/office/drawing/2014/main" id="{3D489504-3213-452E-863D-5D1AF8AF8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6" name="Text Box 9">
            <a:extLst>
              <a:ext uri="{FF2B5EF4-FFF2-40B4-BE49-F238E27FC236}">
                <a16:creationId xmlns:a16="http://schemas.microsoft.com/office/drawing/2014/main" id="{04385885-469D-4574-AA83-E700B371E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538" y="604838"/>
            <a:ext cx="4803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Main Parts of a Circle</a:t>
            </a:r>
          </a:p>
        </p:txBody>
      </p:sp>
      <p:sp>
        <p:nvSpPr>
          <p:cNvPr id="234507" name="Line 11">
            <a:extLst>
              <a:ext uri="{FF2B5EF4-FFF2-40B4-BE49-F238E27FC236}">
                <a16:creationId xmlns:a16="http://schemas.microsoft.com/office/drawing/2014/main" id="{982B96B2-11DB-41CE-84B6-0374BB8B7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3650" y="4200525"/>
            <a:ext cx="2741613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4508" name="Line 12">
            <a:extLst>
              <a:ext uri="{FF2B5EF4-FFF2-40B4-BE49-F238E27FC236}">
                <a16:creationId xmlns:a16="http://schemas.microsoft.com/office/drawing/2014/main" id="{323203FC-59A7-4ED8-A69B-41F06F0C84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0013" y="3232150"/>
            <a:ext cx="987425" cy="950913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Text Box 13">
            <a:extLst>
              <a:ext uri="{FF2B5EF4-FFF2-40B4-BE49-F238E27FC236}">
                <a16:creationId xmlns:a16="http://schemas.microsoft.com/office/drawing/2014/main" id="{EDB5EB80-D20C-425C-9FC7-AA9260616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138" y="2119313"/>
            <a:ext cx="47101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/>
              <a:t>Main parts of the circle</a:t>
            </a:r>
          </a:p>
        </p:txBody>
      </p:sp>
      <p:sp>
        <p:nvSpPr>
          <p:cNvPr id="7180" name="Oval 14">
            <a:extLst>
              <a:ext uri="{FF2B5EF4-FFF2-40B4-BE49-F238E27FC236}">
                <a16:creationId xmlns:a16="http://schemas.microsoft.com/office/drawing/2014/main" id="{C66DE228-6FEB-4B79-BC8E-DE71B4292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513" y="41370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1" name="Oval 15">
            <a:extLst>
              <a:ext uri="{FF2B5EF4-FFF2-40B4-BE49-F238E27FC236}">
                <a16:creationId xmlns:a16="http://schemas.microsoft.com/office/drawing/2014/main" id="{12BC506C-D07C-47A2-88B2-F3738528A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238" y="2816225"/>
            <a:ext cx="2741612" cy="2690813"/>
          </a:xfrm>
          <a:prstGeom prst="ellipse">
            <a:avLst/>
          </a:prstGeom>
          <a:noFill/>
          <a:ln w="38100" cap="rnd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0C5042FF-B850-4DAA-B06B-ED4A226AF442}"/>
              </a:ext>
            </a:extLst>
          </p:cNvPr>
          <p:cNvGrpSpPr>
            <a:grpSpLocks/>
          </p:cNvGrpSpPr>
          <p:nvPr/>
        </p:nvGrpSpPr>
        <p:grpSpPr bwMode="auto">
          <a:xfrm>
            <a:off x="6589713" y="2179638"/>
            <a:ext cx="2298700" cy="2012950"/>
            <a:chOff x="4151" y="1373"/>
            <a:chExt cx="1448" cy="1268"/>
          </a:xfrm>
          <a:solidFill>
            <a:srgbClr val="00FFFF"/>
          </a:solidFill>
        </p:grpSpPr>
        <p:sp>
          <p:nvSpPr>
            <p:cNvPr id="2073" name="AutoShape 17">
              <a:extLst>
                <a:ext uri="{FF2B5EF4-FFF2-40B4-BE49-F238E27FC236}">
                  <a16:creationId xmlns:a16="http://schemas.microsoft.com/office/drawing/2014/main" id="{63BD8B9E-985F-4853-BF81-35F1F88D37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" y="1373"/>
              <a:ext cx="1448" cy="1268"/>
            </a:xfrm>
            <a:prstGeom prst="cloudCallout">
              <a:avLst>
                <a:gd name="adj1" fmla="val -132458"/>
                <a:gd name="adj2" fmla="val 16088"/>
              </a:avLst>
            </a:prstGeom>
            <a:grpFill/>
            <a:ln w="9525">
              <a:solidFill>
                <a:srgbClr val="080808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sz="1800">
                <a:latin typeface="Tahoma" pitchFamily="34" charset="0"/>
                <a:cs typeface="Arial" charset="0"/>
              </a:endParaRPr>
            </a:p>
          </p:txBody>
        </p:sp>
        <p:sp>
          <p:nvSpPr>
            <p:cNvPr id="2074" name="Text Box 18">
              <a:extLst>
                <a:ext uri="{FF2B5EF4-FFF2-40B4-BE49-F238E27FC236}">
                  <a16:creationId xmlns:a16="http://schemas.microsoft.com/office/drawing/2014/main" id="{C6140788-0933-4CCE-8B4A-7AAF1382A8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" y="1512"/>
              <a:ext cx="850" cy="3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>
                  <a:solidFill>
                    <a:srgbClr val="FF0000"/>
                  </a:solidFill>
                  <a:cs typeface="Arial" charset="0"/>
                </a:rPr>
                <a:t>radius</a:t>
              </a:r>
            </a:p>
          </p:txBody>
        </p:sp>
      </p:grpSp>
      <p:sp>
        <p:nvSpPr>
          <p:cNvPr id="7183" name="Text Box 19">
            <a:extLst>
              <a:ext uri="{FF2B5EF4-FFF2-40B4-BE49-F238E27FC236}">
                <a16:creationId xmlns:a16="http://schemas.microsoft.com/office/drawing/2014/main" id="{6BD6F805-6D8C-490E-AF2E-8A2D40F19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3830638"/>
            <a:ext cx="346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latin typeface="Tahoma" panose="020B0604030504040204" pitchFamily="34" charset="0"/>
              </a:rPr>
              <a:t>O</a:t>
            </a:r>
          </a:p>
        </p:txBody>
      </p:sp>
      <p:grpSp>
        <p:nvGrpSpPr>
          <p:cNvPr id="3" name="Group 20">
            <a:extLst>
              <a:ext uri="{FF2B5EF4-FFF2-40B4-BE49-F238E27FC236}">
                <a16:creationId xmlns:a16="http://schemas.microsoft.com/office/drawing/2014/main" id="{E8BC6EF6-E581-40E4-AD4F-5621BC04C477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5016500"/>
            <a:ext cx="2244725" cy="1228725"/>
            <a:chOff x="542" y="3160"/>
            <a:chExt cx="1414" cy="774"/>
          </a:xfrm>
        </p:grpSpPr>
        <p:sp>
          <p:nvSpPr>
            <p:cNvPr id="7186" name="AutoShape 22">
              <a:extLst>
                <a:ext uri="{FF2B5EF4-FFF2-40B4-BE49-F238E27FC236}">
                  <a16:creationId xmlns:a16="http://schemas.microsoft.com/office/drawing/2014/main" id="{9725F5C6-060E-4B16-B608-54B93BEDA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3160"/>
              <a:ext cx="1414" cy="774"/>
            </a:xfrm>
            <a:prstGeom prst="cloudCallout">
              <a:avLst>
                <a:gd name="adj1" fmla="val 23481"/>
                <a:gd name="adj2" fmla="val -94056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800">
                <a:latin typeface="Tahoma" panose="020B0604030504040204" pitchFamily="34" charset="0"/>
              </a:endParaRPr>
            </a:p>
          </p:txBody>
        </p:sp>
        <p:sp>
          <p:nvSpPr>
            <p:cNvPr id="7187" name="Text Box 21">
              <a:extLst>
                <a:ext uri="{FF2B5EF4-FFF2-40B4-BE49-F238E27FC236}">
                  <a16:creationId xmlns:a16="http://schemas.microsoft.com/office/drawing/2014/main" id="{DA7D4C82-3885-4CE2-A742-D5E0E1F10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9" y="3299"/>
              <a:ext cx="121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rgbClr val="FF00FF"/>
                  </a:solidFill>
                </a:rPr>
                <a:t>Circumference</a:t>
              </a:r>
            </a:p>
          </p:txBody>
        </p:sp>
      </p:grpSp>
      <p:grpSp>
        <p:nvGrpSpPr>
          <p:cNvPr id="4" name="Group 23">
            <a:extLst>
              <a:ext uri="{FF2B5EF4-FFF2-40B4-BE49-F238E27FC236}">
                <a16:creationId xmlns:a16="http://schemas.microsoft.com/office/drawing/2014/main" id="{E348F3F3-1983-4D2A-AE8B-BA1D680647FE}"/>
              </a:ext>
            </a:extLst>
          </p:cNvPr>
          <p:cNvGrpSpPr>
            <a:grpSpLocks/>
          </p:cNvGrpSpPr>
          <p:nvPr/>
        </p:nvGrpSpPr>
        <p:grpSpPr bwMode="auto">
          <a:xfrm>
            <a:off x="6119813" y="4670425"/>
            <a:ext cx="2298700" cy="1524000"/>
            <a:chOff x="3855" y="2942"/>
            <a:chExt cx="1448" cy="960"/>
          </a:xfrm>
          <a:solidFill>
            <a:srgbClr val="080808"/>
          </a:solidFill>
        </p:grpSpPr>
        <p:sp>
          <p:nvSpPr>
            <p:cNvPr id="2069" name="AutoShape 24">
              <a:extLst>
                <a:ext uri="{FF2B5EF4-FFF2-40B4-BE49-F238E27FC236}">
                  <a16:creationId xmlns:a16="http://schemas.microsoft.com/office/drawing/2014/main" id="{5891594D-94F3-47B5-B49E-88CF83623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2942"/>
              <a:ext cx="1448" cy="960"/>
            </a:xfrm>
            <a:prstGeom prst="cloudCallout">
              <a:avLst>
                <a:gd name="adj1" fmla="val -134875"/>
                <a:gd name="adj2" fmla="val -7625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>
                <a:defRPr/>
              </a:pPr>
              <a:endParaRPr lang="en-US" sz="1800">
                <a:latin typeface="Tahoma" pitchFamily="34" charset="0"/>
                <a:cs typeface="Arial" charset="0"/>
              </a:endParaRPr>
            </a:p>
          </p:txBody>
        </p:sp>
        <p:sp>
          <p:nvSpPr>
            <p:cNvPr id="2070" name="Text Box 25">
              <a:extLst>
                <a:ext uri="{FF2B5EF4-FFF2-40B4-BE49-F238E27FC236}">
                  <a16:creationId xmlns:a16="http://schemas.microsoft.com/office/drawing/2014/main" id="{F1BA28FE-8618-4CDF-9B41-6CCFF5D60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" y="3166"/>
              <a:ext cx="1227" cy="3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>
                  <a:solidFill>
                    <a:srgbClr val="FFFF00"/>
                  </a:solidFill>
                  <a:cs typeface="Arial" charset="0"/>
                </a:rPr>
                <a:t>Diameter</a:t>
              </a:r>
            </a:p>
          </p:txBody>
        </p:sp>
      </p:grpSp>
      <p:graphicFrame>
        <p:nvGraphicFramePr>
          <p:cNvPr id="234522" name="Object 26">
            <a:extLst>
              <a:ext uri="{FF2B5EF4-FFF2-40B4-BE49-F238E27FC236}">
                <a16:creationId xmlns:a16="http://schemas.microsoft.com/office/drawing/2014/main" id="{2C4CBAA1-FEC6-4461-A368-55998AB47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4638" y="553085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190440" progId="Equation.DSMT4">
                  <p:embed/>
                </p:oleObj>
              </mc:Choice>
              <mc:Fallback>
                <p:oleObj name="Equation" r:id="rId3" imgW="507960" imgH="19044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638" y="5530850"/>
                        <a:ext cx="1143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523" name="Object 27">
            <a:extLst>
              <a:ext uri="{FF2B5EF4-FFF2-40B4-BE49-F238E27FC236}">
                <a16:creationId xmlns:a16="http://schemas.microsoft.com/office/drawing/2014/main" id="{D4150C77-DB38-4A76-85D0-44991A47E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7700" y="2963863"/>
          <a:ext cx="12287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760" imgH="393480" progId="Equation.DSMT4">
                  <p:embed/>
                </p:oleObj>
              </mc:Choice>
              <mc:Fallback>
                <p:oleObj name="Equation" r:id="rId5" imgW="54576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963863"/>
                        <a:ext cx="12287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4524" name="Object 28">
            <a:extLst>
              <a:ext uri="{FF2B5EF4-FFF2-40B4-BE49-F238E27FC236}">
                <a16:creationId xmlns:a16="http://schemas.microsoft.com/office/drawing/2014/main" id="{45B4A141-58CE-4E67-BC7C-E878E6E7DD0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11275" y="5624513"/>
          <a:ext cx="12287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45760" imgH="190440" progId="Equation.DSMT4">
                  <p:embed/>
                </p:oleObj>
              </mc:Choice>
              <mc:Fallback>
                <p:oleObj name="Equation" r:id="rId7" imgW="545760" imgH="19044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5624513"/>
                        <a:ext cx="12287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34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34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>
            <a:extLst>
              <a:ext uri="{FF2B5EF4-FFF2-40B4-BE49-F238E27FC236}">
                <a16:creationId xmlns:a16="http://schemas.microsoft.com/office/drawing/2014/main" id="{752CA2E2-014E-4862-9BC8-D7A3A26D2B7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FE92C52-F27B-49D9-ABCD-247CA7D2A39D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A2123D25-6F16-43CB-821A-358D3D4C1C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8204" name="Line 2">
            <a:extLst>
              <a:ext uri="{FF2B5EF4-FFF2-40B4-BE49-F238E27FC236}">
                <a16:creationId xmlns:a16="http://schemas.microsoft.com/office/drawing/2014/main" id="{BA9F3012-4157-48A5-BA77-28F075201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9913" y="2873375"/>
            <a:ext cx="714375" cy="512763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3">
            <a:extLst>
              <a:ext uri="{FF2B5EF4-FFF2-40B4-BE49-F238E27FC236}">
                <a16:creationId xmlns:a16="http://schemas.microsoft.com/office/drawing/2014/main" id="{F5C19C74-06FB-4DA7-9D53-17289AE5F7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8825" y="3013075"/>
            <a:ext cx="1724025" cy="15335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24" name="Rectangle 4">
            <a:extLst>
              <a:ext uri="{FF2B5EF4-FFF2-40B4-BE49-F238E27FC236}">
                <a16:creationId xmlns:a16="http://schemas.microsoft.com/office/drawing/2014/main" id="{CA187E46-A59A-4D1C-9DC7-285BC466E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735013"/>
            <a:ext cx="527843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the Circumference</a:t>
            </a:r>
          </a:p>
        </p:txBody>
      </p:sp>
      <p:sp>
        <p:nvSpPr>
          <p:cNvPr id="8207" name="Oval 5">
            <a:extLst>
              <a:ext uri="{FF2B5EF4-FFF2-40B4-BE49-F238E27FC236}">
                <a16:creationId xmlns:a16="http://schemas.microsoft.com/office/drawing/2014/main" id="{688DD14A-270F-4725-8597-CA9FC921F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595563"/>
            <a:ext cx="2351087" cy="2316162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8" name="Oval 6">
            <a:extLst>
              <a:ext uri="{FF2B5EF4-FFF2-40B4-BE49-F238E27FC236}">
                <a16:creationId xmlns:a16="http://schemas.microsoft.com/office/drawing/2014/main" id="{1EC0DDE6-0EA0-4556-96EA-AA8B21BD3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37274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09" name="Text Box 7">
            <a:extLst>
              <a:ext uri="{FF2B5EF4-FFF2-40B4-BE49-F238E27FC236}">
                <a16:creationId xmlns:a16="http://schemas.microsoft.com/office/drawing/2014/main" id="{A752A212-4134-4B7B-AF18-1C0043BDBB6F}"/>
              </a:ext>
            </a:extLst>
          </p:cNvPr>
          <p:cNvSpPr txBox="1">
            <a:spLocks noChangeArrowheads="1"/>
          </p:cNvSpPr>
          <p:nvPr/>
        </p:nvSpPr>
        <p:spPr bwMode="auto">
          <a:xfrm rot="-2691200">
            <a:off x="2730500" y="3795713"/>
            <a:ext cx="7223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10cm</a:t>
            </a:r>
          </a:p>
        </p:txBody>
      </p:sp>
      <p:sp>
        <p:nvSpPr>
          <p:cNvPr id="8210" name="Line 8">
            <a:extLst>
              <a:ext uri="{FF2B5EF4-FFF2-40B4-BE49-F238E27FC236}">
                <a16:creationId xmlns:a16="http://schemas.microsoft.com/office/drawing/2014/main" id="{A069F7C8-170A-4C3A-81B1-0FDE6BB0EA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7850" y="2986088"/>
            <a:ext cx="617538" cy="460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diamond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Oval 9">
            <a:extLst>
              <a:ext uri="{FF2B5EF4-FFF2-40B4-BE49-F238E27FC236}">
                <a16:creationId xmlns:a16="http://schemas.microsoft.com/office/drawing/2014/main" id="{84C6E524-2984-4631-8930-FCE87C57E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8" y="2481263"/>
            <a:ext cx="1784350" cy="178435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12" name="Oval 10">
            <a:extLst>
              <a:ext uri="{FF2B5EF4-FFF2-40B4-BE49-F238E27FC236}">
                <a16:creationId xmlns:a16="http://schemas.microsoft.com/office/drawing/2014/main" id="{D47F8B87-8667-4605-8D67-BE6878E001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3512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213" name="Text Box 11">
            <a:extLst>
              <a:ext uri="{FF2B5EF4-FFF2-40B4-BE49-F238E27FC236}">
                <a16:creationId xmlns:a16="http://schemas.microsoft.com/office/drawing/2014/main" id="{5D670409-D13B-4311-8AFF-3700D6C25382}"/>
              </a:ext>
            </a:extLst>
          </p:cNvPr>
          <p:cNvSpPr txBox="1">
            <a:spLocks noChangeArrowheads="1"/>
          </p:cNvSpPr>
          <p:nvPr/>
        </p:nvSpPr>
        <p:spPr bwMode="auto">
          <a:xfrm rot="2321828">
            <a:off x="5902325" y="2862263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2cm</a:t>
            </a:r>
          </a:p>
        </p:txBody>
      </p:sp>
      <p:graphicFrame>
        <p:nvGraphicFramePr>
          <p:cNvPr id="235532" name="Object 12">
            <a:extLst>
              <a:ext uri="{FF2B5EF4-FFF2-40B4-BE49-F238E27FC236}">
                <a16:creationId xmlns:a16="http://schemas.microsoft.com/office/drawing/2014/main" id="{196E0424-CEEC-4861-B601-76712E5F7D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7500" y="5000625"/>
          <a:ext cx="17160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190440" progId="Equation.DSMT4">
                  <p:embed/>
                </p:oleObj>
              </mc:Choice>
              <mc:Fallback>
                <p:oleObj name="Equation" r:id="rId2" imgW="672840" imgH="1904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5000625"/>
                        <a:ext cx="17160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4" name="Object 14">
            <a:extLst>
              <a:ext uri="{FF2B5EF4-FFF2-40B4-BE49-F238E27FC236}">
                <a16:creationId xmlns:a16="http://schemas.microsoft.com/office/drawing/2014/main" id="{0DC40528-0B27-43BF-A962-4CE3F12820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68975" y="454660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190440" progId="Equation.DSMT4">
                  <p:embed/>
                </p:oleObj>
              </mc:Choice>
              <mc:Fallback>
                <p:oleObj name="Equation" r:id="rId4" imgW="507960" imgH="1904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8975" y="4546600"/>
                        <a:ext cx="1143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5" name="Object 15">
            <a:extLst>
              <a:ext uri="{FF2B5EF4-FFF2-40B4-BE49-F238E27FC236}">
                <a16:creationId xmlns:a16="http://schemas.microsoft.com/office/drawing/2014/main" id="{DF1B619F-224B-44CD-948D-9C1396C73C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94550" y="4524375"/>
          <a:ext cx="1400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190440" progId="Equation.DSMT4">
                  <p:embed/>
                </p:oleObj>
              </mc:Choice>
              <mc:Fallback>
                <p:oleObj name="Equation" r:id="rId6" imgW="622080" imgH="190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4550" y="4524375"/>
                        <a:ext cx="1400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4" name="Text Box 16">
            <a:extLst>
              <a:ext uri="{FF2B5EF4-FFF2-40B4-BE49-F238E27FC236}">
                <a16:creationId xmlns:a16="http://schemas.microsoft.com/office/drawing/2014/main" id="{7647603A-1685-420D-AA69-43D68011F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25" y="1820863"/>
            <a:ext cx="82613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</a:t>
            </a:r>
            <a:r>
              <a:rPr lang="en-GB" altLang="en-US" sz="2400"/>
              <a:t> : Find the length of the circumference </a:t>
            </a:r>
            <a:r>
              <a:rPr lang="en-GB" altLang="en-US" sz="1600">
                <a:solidFill>
                  <a:srgbClr val="FFFF00"/>
                </a:solidFill>
              </a:rPr>
              <a:t>(Perimeter) </a:t>
            </a:r>
            <a:endParaRPr lang="en-GB" altLang="en-US" sz="2400">
              <a:solidFill>
                <a:srgbClr val="FFFF00"/>
              </a:solidFill>
            </a:endParaRPr>
          </a:p>
          <a:p>
            <a:pPr eaLnBrk="1" hangingPunct="1"/>
            <a:r>
              <a:rPr lang="en-GB" altLang="en-US" sz="2400"/>
              <a:t>                of each circle</a:t>
            </a:r>
            <a:endParaRPr lang="en-GB" altLang="en-US" sz="2400" u="sng"/>
          </a:p>
        </p:txBody>
      </p:sp>
      <p:graphicFrame>
        <p:nvGraphicFramePr>
          <p:cNvPr id="235537" name="Object 17">
            <a:extLst>
              <a:ext uri="{FF2B5EF4-FFF2-40B4-BE49-F238E27FC236}">
                <a16:creationId xmlns:a16="http://schemas.microsoft.com/office/drawing/2014/main" id="{1BDAFBF4-8E77-4091-8CF6-DDE61D8F79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45163" y="5205413"/>
          <a:ext cx="175577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190440" progId="Equation.DSMT4">
                  <p:embed/>
                </p:oleObj>
              </mc:Choice>
              <mc:Fallback>
                <p:oleObj name="Equation" r:id="rId8" imgW="672840" imgH="1904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5163" y="5205413"/>
                        <a:ext cx="1755775" cy="496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8" name="Object 18">
            <a:extLst>
              <a:ext uri="{FF2B5EF4-FFF2-40B4-BE49-F238E27FC236}">
                <a16:creationId xmlns:a16="http://schemas.microsoft.com/office/drawing/2014/main" id="{B8013C77-CB52-40EA-ABA4-D9924B19D6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5013325"/>
          <a:ext cx="115093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77480" progId="Equation.DSMT4">
                  <p:embed/>
                </p:oleObj>
              </mc:Choice>
              <mc:Fallback>
                <p:oleObj name="Equation" r:id="rId10" imgW="43164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5013325"/>
                        <a:ext cx="115093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39" name="Object 19">
            <a:extLst>
              <a:ext uri="{FF2B5EF4-FFF2-40B4-BE49-F238E27FC236}">
                <a16:creationId xmlns:a16="http://schemas.microsoft.com/office/drawing/2014/main" id="{0904404F-6A35-4675-B9D9-A3DBBCCA20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33588" y="5616575"/>
          <a:ext cx="17033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60240" imgH="190440" progId="Equation.DSMT4">
                  <p:embed/>
                </p:oleObj>
              </mc:Choice>
              <mc:Fallback>
                <p:oleObj name="Equation" r:id="rId12" imgW="660240" imgH="19044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3588" y="5616575"/>
                        <a:ext cx="17033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0" name="Object 20">
            <a:extLst>
              <a:ext uri="{FF2B5EF4-FFF2-40B4-BE49-F238E27FC236}">
                <a16:creationId xmlns:a16="http://schemas.microsoft.com/office/drawing/2014/main" id="{D0A450C6-FAFA-4C5E-A237-AFD11F846D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12050" y="5221288"/>
          <a:ext cx="962025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190440" progId="Equation.DSMT4">
                  <p:embed/>
                </p:oleObj>
              </mc:Choice>
              <mc:Fallback>
                <p:oleObj name="Equation" r:id="rId14" imgW="380880" imgH="19044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2050" y="5221288"/>
                        <a:ext cx="962025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41" name="Object 21">
            <a:extLst>
              <a:ext uri="{FF2B5EF4-FFF2-40B4-BE49-F238E27FC236}">
                <a16:creationId xmlns:a16="http://schemas.microsoft.com/office/drawing/2014/main" id="{86332B4B-1185-43AE-B315-FE7C33AC41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4425" y="5805488"/>
          <a:ext cx="1760538" cy="417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49160" imgH="177480" progId="Equation.DSMT4">
                  <p:embed/>
                </p:oleObj>
              </mc:Choice>
              <mc:Fallback>
                <p:oleObj name="Equation" r:id="rId16" imgW="749160" imgH="177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4425" y="5805488"/>
                        <a:ext cx="1760538" cy="417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5" name="Picture 24" descr="Office Objects 0572">
            <a:extLst>
              <a:ext uri="{FF2B5EF4-FFF2-40B4-BE49-F238E27FC236}">
                <a16:creationId xmlns:a16="http://schemas.microsoft.com/office/drawing/2014/main" id="{25C5E7FD-1BA8-4DAB-8D8B-3C8BC5597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3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ED4D7F5D-C628-4952-99CD-C7812FF4B60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D87C99-9577-4A31-92DD-B6F3751069E0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D82B9869-D018-4234-8EF8-734F6E9B59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58E1C41C-48CC-4A38-B600-E213B8DD70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3CAAF6-872A-4A4E-B4F9-388E1AAA00BF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23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pic>
        <p:nvPicPr>
          <p:cNvPr id="9226" name="Picture 15">
            <a:extLst>
              <a:ext uri="{FF2B5EF4-FFF2-40B4-BE49-F238E27FC236}">
                <a16:creationId xmlns:a16="http://schemas.microsoft.com/office/drawing/2014/main" id="{635DE80C-D391-45C5-8454-E5414A1CA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08" b="48610"/>
          <a:stretch>
            <a:fillRect/>
          </a:stretch>
        </p:blipFill>
        <p:spPr bwMode="auto">
          <a:xfrm>
            <a:off x="1414463" y="2722563"/>
            <a:ext cx="1411287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Line 22">
            <a:extLst>
              <a:ext uri="{FF2B5EF4-FFF2-40B4-BE49-F238E27FC236}">
                <a16:creationId xmlns:a16="http://schemas.microsoft.com/office/drawing/2014/main" id="{CF7BFF3E-A0BA-41B5-A55B-3998F9DE9E1A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2057400" y="3411538"/>
            <a:ext cx="17463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08" name="Line 21">
            <a:extLst>
              <a:ext uri="{FF2B5EF4-FFF2-40B4-BE49-F238E27FC236}">
                <a16:creationId xmlns:a16="http://schemas.microsoft.com/office/drawing/2014/main" id="{6B28BB05-D39C-4352-B69D-627B53E92C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9063" y="2760663"/>
            <a:ext cx="17462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09" name="Rectangle 25">
            <a:extLst>
              <a:ext uri="{FF2B5EF4-FFF2-40B4-BE49-F238E27FC236}">
                <a16:creationId xmlns:a16="http://schemas.microsoft.com/office/drawing/2014/main" id="{2197F5C5-645B-4211-A484-39B2A04BF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3956050"/>
            <a:ext cx="177800" cy="17938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0" name="Line 2">
            <a:extLst>
              <a:ext uri="{FF2B5EF4-FFF2-40B4-BE49-F238E27FC236}">
                <a16:creationId xmlns:a16="http://schemas.microsoft.com/office/drawing/2014/main" id="{3D14B02E-5FAE-4A98-8CC6-D4096049E4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6050" y="4117975"/>
            <a:ext cx="1368425" cy="142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3" name="Text Box 7">
            <a:extLst>
              <a:ext uri="{FF2B5EF4-FFF2-40B4-BE49-F238E27FC236}">
                <a16:creationId xmlns:a16="http://schemas.microsoft.com/office/drawing/2014/main" id="{59EB142E-457F-4BF7-AE3C-C778D0A92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64039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Q.  Calculate the curved part of this shape.</a:t>
            </a: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8AA4891B-C41C-4982-A3E2-0B5DE9E42675}"/>
              </a:ext>
            </a:extLst>
          </p:cNvPr>
          <p:cNvGrpSpPr>
            <a:grpSpLocks/>
          </p:cNvGrpSpPr>
          <p:nvPr/>
        </p:nvGrpSpPr>
        <p:grpSpPr bwMode="auto">
          <a:xfrm>
            <a:off x="3846513" y="2428875"/>
            <a:ext cx="1323975" cy="895350"/>
            <a:chOff x="4184" y="1947"/>
            <a:chExt cx="834" cy="564"/>
          </a:xfrm>
        </p:grpSpPr>
        <p:sp>
          <p:nvSpPr>
            <p:cNvPr id="4121" name="Text Box 8">
              <a:extLst>
                <a:ext uri="{FF2B5EF4-FFF2-40B4-BE49-F238E27FC236}">
                  <a16:creationId xmlns:a16="http://schemas.microsoft.com/office/drawing/2014/main" id="{A69D9EBD-1E01-489A-B681-A9E116EE12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1947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solidFill>
                    <a:srgbClr val="FFFFFF"/>
                  </a:solidFill>
                  <a:cs typeface="+mn-cs"/>
                </a:rPr>
                <a:t>Solution</a:t>
              </a:r>
            </a:p>
          </p:txBody>
        </p:sp>
        <p:graphicFrame>
          <p:nvGraphicFramePr>
            <p:cNvPr id="9222" name="Object 9">
              <a:extLst>
                <a:ext uri="{FF2B5EF4-FFF2-40B4-BE49-F238E27FC236}">
                  <a16:creationId xmlns:a16="http://schemas.microsoft.com/office/drawing/2014/main" id="{5BE740EF-6E0E-4F4D-8286-906FBC8BBEC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84" y="2220"/>
            <a:ext cx="834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545760" imgH="190440" progId="Equation.DSMT4">
                    <p:embed/>
                  </p:oleObj>
                </mc:Choice>
                <mc:Fallback>
                  <p:oleObj name="Equation" r:id="rId3" imgW="545760" imgH="19044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4" y="2220"/>
                          <a:ext cx="834" cy="2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1780E3AD-7D94-4AFE-8D04-F8D2575399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4117975"/>
          <a:ext cx="44386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828800" imgH="393480" progId="Equation.DSMT4">
                  <p:embed/>
                </p:oleObj>
              </mc:Choice>
              <mc:Fallback>
                <p:oleObj name="Equation" r:id="rId5" imgW="182880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4117975"/>
                        <a:ext cx="443865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8E64EAEA-B8B4-4E7F-8E9C-70F030A1DD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5657850"/>
          <a:ext cx="37909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62040" imgH="228600" progId="Equation.DSMT4">
                  <p:embed/>
                </p:oleObj>
              </mc:Choice>
              <mc:Fallback>
                <p:oleObj name="Equation" r:id="rId7" imgW="1562040" imgH="2286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5657850"/>
                        <a:ext cx="379095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5" name="Text Box 13">
            <a:extLst>
              <a:ext uri="{FF2B5EF4-FFF2-40B4-BE49-F238E27FC236}">
                <a16:creationId xmlns:a16="http://schemas.microsoft.com/office/drawing/2014/main" id="{01A0C197-F1CB-49D5-B980-D727F9C2B3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3236913"/>
            <a:ext cx="611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6m</a:t>
            </a:r>
          </a:p>
        </p:txBody>
      </p:sp>
      <p:graphicFrame>
        <p:nvGraphicFramePr>
          <p:cNvPr id="35864" name="Object 24">
            <a:extLst>
              <a:ext uri="{FF2B5EF4-FFF2-40B4-BE49-F238E27FC236}">
                <a16:creationId xmlns:a16="http://schemas.microsoft.com/office/drawing/2014/main" id="{B6A95CC0-0F1A-45DA-9850-AFF8320FF8A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3200400"/>
          <a:ext cx="349408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3880" imgH="393480" progId="Equation.DSMT4">
                  <p:embed/>
                </p:oleObj>
              </mc:Choice>
              <mc:Fallback>
                <p:oleObj name="Equation" r:id="rId9" imgW="1523880" imgH="393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3200400"/>
                        <a:ext cx="349408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Text Box 26">
            <a:extLst>
              <a:ext uri="{FF2B5EF4-FFF2-40B4-BE49-F238E27FC236}">
                <a16:creationId xmlns:a16="http://schemas.microsoft.com/office/drawing/2014/main" id="{AD7B935F-AC22-4FBF-8051-39992229B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3733800"/>
            <a:ext cx="557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FF"/>
                </a:solidFill>
                <a:latin typeface="Tahoma" pitchFamily="34" charset="0"/>
                <a:cs typeface="+mn-cs"/>
              </a:rPr>
              <a:t>90</a:t>
            </a:r>
            <a:r>
              <a:rPr lang="en-GB" baseline="60000" dirty="0">
                <a:solidFill>
                  <a:srgbClr val="FFFFFF"/>
                </a:solidFill>
                <a:latin typeface="Tahoma" pitchFamily="34" charset="0"/>
                <a:cs typeface="+mn-cs"/>
              </a:rPr>
              <a:t>o</a:t>
            </a:r>
            <a:endParaRPr lang="en-GB" dirty="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8" name="Line 27">
            <a:extLst>
              <a:ext uri="{FF2B5EF4-FFF2-40B4-BE49-F238E27FC236}">
                <a16:creationId xmlns:a16="http://schemas.microsoft.com/office/drawing/2014/main" id="{90AD8780-895C-4E87-9FD3-B6EE9E7AA7AC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16756" y="3410744"/>
            <a:ext cx="1368425" cy="142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9" name="Oval 12">
            <a:extLst>
              <a:ext uri="{FF2B5EF4-FFF2-40B4-BE49-F238E27FC236}">
                <a16:creationId xmlns:a16="http://schemas.microsoft.com/office/drawing/2014/main" id="{43684327-7F26-441B-9C9A-D50CF617D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550" y="40719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aphicFrame>
        <p:nvGraphicFramePr>
          <p:cNvPr id="35869" name="Object 29">
            <a:extLst>
              <a:ext uri="{FF2B5EF4-FFF2-40B4-BE49-F238E27FC236}">
                <a16:creationId xmlns:a16="http://schemas.microsoft.com/office/drawing/2014/main" id="{A4D00E38-41C4-4979-8981-83E3FB16BC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46513" y="5089525"/>
          <a:ext cx="3300412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58640" imgH="228600" progId="Equation.DSMT4">
                  <p:embed/>
                </p:oleObj>
              </mc:Choice>
              <mc:Fallback>
                <p:oleObj name="Equation" r:id="rId11" imgW="135864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5089525"/>
                        <a:ext cx="3300412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37" name="Picture 24" descr="Office Objects 0572">
            <a:extLst>
              <a:ext uri="{FF2B5EF4-FFF2-40B4-BE49-F238E27FC236}">
                <a16:creationId xmlns:a16="http://schemas.microsoft.com/office/drawing/2014/main" id="{78A53A0C-345C-4B3A-B688-185A0ACA4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4">
            <a:extLst>
              <a:ext uri="{FF2B5EF4-FFF2-40B4-BE49-F238E27FC236}">
                <a16:creationId xmlns:a16="http://schemas.microsoft.com/office/drawing/2014/main" id="{4F3EA881-C2C3-49B9-907D-B3F5F7A51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4663" y="722313"/>
            <a:ext cx="5278437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the Circumference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3AD7082D-9457-4035-A3FA-F19F828CE60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7BDCA29-1AEE-4C43-93EA-E626EAB38BE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ECB3F992-61F9-4737-92DD-68F729F6D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6084" name="Rectangle 2">
            <a:extLst>
              <a:ext uri="{FF2B5EF4-FFF2-40B4-BE49-F238E27FC236}">
                <a16:creationId xmlns:a16="http://schemas.microsoft.com/office/drawing/2014/main" id="{B027A4EF-1B41-4AF0-A77C-5A0D0B22D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085" name="Text Box 3">
            <a:extLst>
              <a:ext uri="{FF2B5EF4-FFF2-40B4-BE49-F238E27FC236}">
                <a16:creationId xmlns:a16="http://schemas.microsoft.com/office/drawing/2014/main" id="{9F1BDCEB-50F1-4BD0-875F-C713DDB3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Now try Exercise 2</a:t>
            </a:r>
          </a:p>
          <a:p>
            <a:pPr algn="ctr" eaLnBrk="1" hangingPunct="1"/>
            <a:r>
              <a:rPr lang="en-GB" altLang="en-US" sz="4000"/>
              <a:t>Ch9 (page 100)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46086" name="Picture 4" descr="ag00463_">
            <a:extLst>
              <a:ext uri="{FF2B5EF4-FFF2-40B4-BE49-F238E27FC236}">
                <a16:creationId xmlns:a16="http://schemas.microsoft.com/office/drawing/2014/main" id="{60DA84AC-CD6B-4783-8EC5-129F420A3DD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6" descr="Office Objects 0572">
            <a:extLst>
              <a:ext uri="{FF2B5EF4-FFF2-40B4-BE49-F238E27FC236}">
                <a16:creationId xmlns:a16="http://schemas.microsoft.com/office/drawing/2014/main" id="{3D872E7A-A43D-4503-BDAF-CECB425DB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04" name="Rectangle 12">
            <a:extLst>
              <a:ext uri="{FF2B5EF4-FFF2-40B4-BE49-F238E27FC236}">
                <a16:creationId xmlns:a16="http://schemas.microsoft.com/office/drawing/2014/main" id="{30886592-4D50-411E-B50B-BC96FA7F5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713" y="485775"/>
            <a:ext cx="5418137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Main part of a Circle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987B17A2-CAE0-4A4A-85F8-055F9324D0F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472948-97A6-4A14-B465-66E0C428BCCB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4ACB7766-EED8-4E61-A483-146FEFA400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1906" name="Rectangle 2">
            <a:extLst>
              <a:ext uri="{FF2B5EF4-FFF2-40B4-BE49-F238E27FC236}">
                <a16:creationId xmlns:a16="http://schemas.microsoft.com/office/drawing/2014/main" id="{F4DA4C1C-7582-4F9B-9EDB-A91D5A11B05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579563" y="374650"/>
            <a:ext cx="5568950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sp>
        <p:nvSpPr>
          <p:cNvPr id="10246" name="Oval 12">
            <a:extLst>
              <a:ext uri="{FF2B5EF4-FFF2-40B4-BE49-F238E27FC236}">
                <a16:creationId xmlns:a16="http://schemas.microsoft.com/office/drawing/2014/main" id="{2D29A935-4D96-4E14-BF3C-D7F27029C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2882900"/>
            <a:ext cx="914400" cy="9144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42" name="Object 5">
            <a:extLst>
              <a:ext uri="{FF2B5EF4-FFF2-40B4-BE49-F238E27FC236}">
                <a16:creationId xmlns:a16="http://schemas.microsoft.com/office/drawing/2014/main" id="{F6AB2DB4-DE56-4105-8EA7-156C47390B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0763" y="2154238"/>
          <a:ext cx="8123237" cy="446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06480" imgH="2349360" progId="Equation.DSMT4">
                  <p:embed/>
                </p:oleObj>
              </mc:Choice>
              <mc:Fallback>
                <p:oleObj name="Equation" r:id="rId2" imgW="3606480" imgH="2349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2154238"/>
                        <a:ext cx="8123237" cy="446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6" descr="Office Objects 0572">
            <a:extLst>
              <a:ext uri="{FF2B5EF4-FFF2-40B4-BE49-F238E27FC236}">
                <a16:creationId xmlns:a16="http://schemas.microsoft.com/office/drawing/2014/main" id="{08C64B4C-8094-4391-9611-83C350BCD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8" name="Line 10">
            <a:extLst>
              <a:ext uri="{FF2B5EF4-FFF2-40B4-BE49-F238E27FC236}">
                <a16:creationId xmlns:a16="http://schemas.microsoft.com/office/drawing/2014/main" id="{3312FB00-67E7-452E-8555-D75D4FDDA150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806950" y="2851150"/>
            <a:ext cx="0" cy="838200"/>
          </a:xfrm>
          <a:prstGeom prst="line">
            <a:avLst/>
          </a:prstGeom>
          <a:noFill/>
          <a:ln w="38100">
            <a:solidFill>
              <a:srgbClr val="08080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Line 13">
            <a:extLst>
              <a:ext uri="{FF2B5EF4-FFF2-40B4-BE49-F238E27FC236}">
                <a16:creationId xmlns:a16="http://schemas.microsoft.com/office/drawing/2014/main" id="{96F6AE4F-0857-47AD-9F27-89F3A4854E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56100" y="3352800"/>
            <a:ext cx="927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" name="Text Box 8">
            <a:extLst>
              <a:ext uri="{FF2B5EF4-FFF2-40B4-BE49-F238E27FC236}">
                <a16:creationId xmlns:a16="http://schemas.microsoft.com/office/drawing/2014/main" id="{C10D59A1-364D-4EBC-88A9-B0B57EA6F2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3343275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080808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4F96DF4-CDD5-4F9C-879D-C8A2BF3231F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88EDA0-2A14-45FC-B357-D7FE739E6727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0E263D4D-8216-44FD-8DDB-E78D7B932E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7108" name="Picture 4" descr="Office Objects 0572">
            <a:extLst>
              <a:ext uri="{FF2B5EF4-FFF2-40B4-BE49-F238E27FC236}">
                <a16:creationId xmlns:a16="http://schemas.microsoft.com/office/drawing/2014/main" id="{689EAD6A-CB96-4A2E-A52E-942FC446E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7" name="Rectangle 5">
            <a:extLst>
              <a:ext uri="{FF2B5EF4-FFF2-40B4-BE49-F238E27FC236}">
                <a16:creationId xmlns:a16="http://schemas.microsoft.com/office/drawing/2014/main" id="{43E75B14-D78D-4F43-B035-159DE7C2A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>
            <a:extLst>
              <a:ext uri="{FF2B5EF4-FFF2-40B4-BE49-F238E27FC236}">
                <a16:creationId xmlns:a16="http://schemas.microsoft.com/office/drawing/2014/main" id="{811A27A8-2830-4418-B34E-7C2F686FE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>
            <a:extLst>
              <a:ext uri="{FF2B5EF4-FFF2-40B4-BE49-F238E27FC236}">
                <a16:creationId xmlns:a16="http://schemas.microsoft.com/office/drawing/2014/main" id="{D71FA8DF-8179-453E-AAC6-5D2E55EBA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Recall knowledge of circles so far.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7112" name="Line 8">
            <a:extLst>
              <a:ext uri="{FF2B5EF4-FFF2-40B4-BE49-F238E27FC236}">
                <a16:creationId xmlns:a16="http://schemas.microsoft.com/office/drawing/2014/main" id="{A7A1C18A-7214-4E4E-8F73-01A25F722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>
            <a:extLst>
              <a:ext uri="{FF2B5EF4-FFF2-40B4-BE49-F238E27FC236}">
                <a16:creationId xmlns:a16="http://schemas.microsoft.com/office/drawing/2014/main" id="{BE33D6A4-5C51-423D-ABE9-A88A00D62B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To give some examples of problems that we can solve by applying our knowledge of circles and of the course so far.</a:t>
            </a:r>
          </a:p>
        </p:txBody>
      </p:sp>
      <p:sp>
        <p:nvSpPr>
          <p:cNvPr id="177162" name="Rectangle 10">
            <a:extLst>
              <a:ext uri="{FF2B5EF4-FFF2-40B4-BE49-F238E27FC236}">
                <a16:creationId xmlns:a16="http://schemas.microsoft.com/office/drawing/2014/main" id="{9C02D7A7-6E0A-4720-8A67-49930189E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138" y="5207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  <p:sp>
        <p:nvSpPr>
          <p:cNvPr id="177164" name="Text Box 12">
            <a:extLst>
              <a:ext uri="{FF2B5EF4-FFF2-40B4-BE49-F238E27FC236}">
                <a16:creationId xmlns:a16="http://schemas.microsoft.com/office/drawing/2014/main" id="{3FF654C3-1A36-4EA3-8572-47FCDC147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56025"/>
            <a:ext cx="4114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mixed problems by applying all our knowledge so far.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771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>
            <a:extLst>
              <a:ext uri="{FF2B5EF4-FFF2-40B4-BE49-F238E27FC236}">
                <a16:creationId xmlns:a16="http://schemas.microsoft.com/office/drawing/2014/main" id="{4384CE05-9F32-45FB-944F-2ED903D6EB2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EE5124-4C04-481B-9F6A-67DE69D18608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4196A5B7-012A-4820-988D-3E9F8B3EAA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48132" name="Picture 4" descr="Office Objects 0572">
            <a:extLst>
              <a:ext uri="{FF2B5EF4-FFF2-40B4-BE49-F238E27FC236}">
                <a16:creationId xmlns:a16="http://schemas.microsoft.com/office/drawing/2014/main" id="{C97F6AAA-7943-4100-897C-A03BF9A0A3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3" name="Text Box 13">
            <a:extLst>
              <a:ext uri="{FF2B5EF4-FFF2-40B4-BE49-F238E27FC236}">
                <a16:creationId xmlns:a16="http://schemas.microsoft.com/office/drawing/2014/main" id="{C5B1463E-DC7A-4EB9-A480-EA2AFFD81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1338" y="2387600"/>
            <a:ext cx="62499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Things to think about when doing exercise.</a:t>
            </a:r>
          </a:p>
        </p:txBody>
      </p:sp>
      <p:sp>
        <p:nvSpPr>
          <p:cNvPr id="48134" name="Text Box 14">
            <a:extLst>
              <a:ext uri="{FF2B5EF4-FFF2-40B4-BE49-F238E27FC236}">
                <a16:creationId xmlns:a16="http://schemas.microsoft.com/office/drawing/2014/main" id="{4B6E7A40-A90F-4074-8406-9D2F563C26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3073400"/>
            <a:ext cx="4322763" cy="70802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perimeter of a semicircle ……. 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 whole circle then half it !</a:t>
            </a:r>
          </a:p>
        </p:txBody>
      </p:sp>
      <p:sp>
        <p:nvSpPr>
          <p:cNvPr id="48135" name="Text Box 15">
            <a:extLst>
              <a:ext uri="{FF2B5EF4-FFF2-40B4-BE49-F238E27FC236}">
                <a16:creationId xmlns:a16="http://schemas.microsoft.com/office/drawing/2014/main" id="{737956B5-A425-41CD-9C4A-1963D7343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4425" y="4173538"/>
            <a:ext cx="4691063" cy="70802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The perimeter of a quarter circle …….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 whole circle then quarter it !</a:t>
            </a:r>
          </a:p>
        </p:txBody>
      </p:sp>
      <p:sp>
        <p:nvSpPr>
          <p:cNvPr id="48136" name="Text Box 16">
            <a:extLst>
              <a:ext uri="{FF2B5EF4-FFF2-40B4-BE49-F238E27FC236}">
                <a16:creationId xmlns:a16="http://schemas.microsoft.com/office/drawing/2014/main" id="{42507D92-A9E4-413C-821C-FD5C3A8CB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5275263"/>
            <a:ext cx="5570537" cy="708025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Composite perimeter …….</a:t>
            </a:r>
          </a:p>
          <a:p>
            <a:pPr algn="ctr" eaLnBrk="1" hangingPunct="1"/>
            <a:r>
              <a:rPr lang="en-GB" altLang="en-US">
                <a:solidFill>
                  <a:srgbClr val="FFFF00"/>
                </a:solidFill>
              </a:rPr>
              <a:t>Find each perimeter and add them together !</a:t>
            </a: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7C3B4ABE-7ED7-4541-9567-AB8B1A483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57626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93EAF90A-E62B-42B2-996E-C1537E2FACF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4412D1-051F-462B-A593-466F721059C7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B3E820FA-045D-4BCC-972F-67F9AAC81C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8D69194E-350F-4E40-B9DF-63CE1A5FC6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906D57C-5C7A-471B-8B16-23BAB34812ED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28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3084" name="Text Box 8">
            <a:extLst>
              <a:ext uri="{FF2B5EF4-FFF2-40B4-BE49-F238E27FC236}">
                <a16:creationId xmlns:a16="http://schemas.microsoft.com/office/drawing/2014/main" id="{779C4D13-D126-44BB-8AB6-CAC572AD3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78025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dirty="0">
                <a:solidFill>
                  <a:srgbClr val="FFFFFF"/>
                </a:solidFill>
                <a:cs typeface="+mn-cs"/>
              </a:rPr>
              <a:t>Q.	</a:t>
            </a:r>
            <a:r>
              <a:rPr lang="en-GB" sz="2400" dirty="0">
                <a:solidFill>
                  <a:srgbClr val="FFFFFF"/>
                </a:solidFill>
                <a:cs typeface="+mn-cs"/>
              </a:rPr>
              <a:t>Find the perimeter for the semi-circle shape ?</a:t>
            </a:r>
          </a:p>
        </p:txBody>
      </p:sp>
      <p:sp>
        <p:nvSpPr>
          <p:cNvPr id="34825" name="Text Box 9">
            <a:extLst>
              <a:ext uri="{FF2B5EF4-FFF2-40B4-BE49-F238E27FC236}">
                <a16:creationId xmlns:a16="http://schemas.microsoft.com/office/drawing/2014/main" id="{717B15A7-67A4-4194-805C-9862BFAA4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3375" y="2505075"/>
            <a:ext cx="1055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cs typeface="+mn-cs"/>
              </a:rPr>
              <a:t>Solution</a:t>
            </a:r>
          </a:p>
        </p:txBody>
      </p:sp>
      <p:graphicFrame>
        <p:nvGraphicFramePr>
          <p:cNvPr id="34826" name="Object 10">
            <a:extLst>
              <a:ext uri="{FF2B5EF4-FFF2-40B4-BE49-F238E27FC236}">
                <a16:creationId xmlns:a16="http://schemas.microsoft.com/office/drawing/2014/main" id="{65EEB80D-94EB-4CB6-AF4D-2C14A5963F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2919413"/>
          <a:ext cx="24003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393480" progId="Equation.DSMT4">
                  <p:embed/>
                </p:oleObj>
              </mc:Choice>
              <mc:Fallback>
                <p:oleObj name="Equation" r:id="rId2" imgW="9903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2919413"/>
                        <a:ext cx="24003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45" name="Object 29">
            <a:extLst>
              <a:ext uri="{FF2B5EF4-FFF2-40B4-BE49-F238E27FC236}">
                <a16:creationId xmlns:a16="http://schemas.microsoft.com/office/drawing/2014/main" id="{42B85E58-6EF2-4DF5-8FBF-A43EEBADFA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02163" y="4075113"/>
          <a:ext cx="295592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393480" progId="Equation.DSMT4">
                  <p:embed/>
                </p:oleObj>
              </mc:Choice>
              <mc:Fallback>
                <p:oleObj name="Equation" r:id="rId4" imgW="1282680" imgH="39348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2163" y="4075113"/>
                        <a:ext cx="2955925" cy="90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5" name="Picture 33">
            <a:extLst>
              <a:ext uri="{FF2B5EF4-FFF2-40B4-BE49-F238E27FC236}">
                <a16:creationId xmlns:a16="http://schemas.microsoft.com/office/drawing/2014/main" id="{E17F5DF1-3902-4543-876F-AB240268AA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70"/>
          <a:stretch>
            <a:fillRect/>
          </a:stretch>
        </p:blipFill>
        <p:spPr bwMode="auto">
          <a:xfrm>
            <a:off x="1420813" y="3937000"/>
            <a:ext cx="292100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9" name="Text Box 34">
            <a:extLst>
              <a:ext uri="{FF2B5EF4-FFF2-40B4-BE49-F238E27FC236}">
                <a16:creationId xmlns:a16="http://schemas.microsoft.com/office/drawing/2014/main" id="{EB50C954-069E-45AA-B043-6D34E44E4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8450" y="4241800"/>
            <a:ext cx="4937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200">
                <a:solidFill>
                  <a:srgbClr val="FFFFFF"/>
                </a:solidFill>
                <a:cs typeface="+mn-cs"/>
              </a:rPr>
              <a:t>180</a:t>
            </a:r>
            <a:r>
              <a:rPr lang="en-GB" sz="1200" baseline="60000">
                <a:solidFill>
                  <a:srgbClr val="FFFFFF"/>
                </a:solidFill>
                <a:cs typeface="+mn-cs"/>
              </a:rPr>
              <a:t>o</a:t>
            </a:r>
            <a:endParaRPr lang="en-GB" sz="1200">
              <a:solidFill>
                <a:srgbClr val="FFFFFF"/>
              </a:solidFill>
              <a:cs typeface="+mn-cs"/>
            </a:endParaRPr>
          </a:p>
        </p:txBody>
      </p:sp>
      <p:graphicFrame>
        <p:nvGraphicFramePr>
          <p:cNvPr id="34851" name="Object 35">
            <a:extLst>
              <a:ext uri="{FF2B5EF4-FFF2-40B4-BE49-F238E27FC236}">
                <a16:creationId xmlns:a16="http://schemas.microsoft.com/office/drawing/2014/main" id="{887EFFDD-EC6F-47AA-883A-290D349FF3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67300" y="5183188"/>
          <a:ext cx="202723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76240" imgH="177480" progId="Equation.DSMT4">
                  <p:embed/>
                </p:oleObj>
              </mc:Choice>
              <mc:Fallback>
                <p:oleObj name="Equation" r:id="rId7" imgW="876240" imgH="17748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7300" y="5183188"/>
                        <a:ext cx="2027238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729717BC-AFA8-48E1-B804-7FEA22B391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4775" y="5794375"/>
          <a:ext cx="17907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74360" imgH="190440" progId="Equation.DSMT4">
                  <p:embed/>
                </p:oleObj>
              </mc:Choice>
              <mc:Fallback>
                <p:oleObj name="Equation" r:id="rId9" imgW="774360" imgH="190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5794375"/>
                        <a:ext cx="17907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277" name="Group 22">
            <a:extLst>
              <a:ext uri="{FF2B5EF4-FFF2-40B4-BE49-F238E27FC236}">
                <a16:creationId xmlns:a16="http://schemas.microsoft.com/office/drawing/2014/main" id="{274BBC3D-6C1A-4D48-B4E9-08C818018100}"/>
              </a:ext>
            </a:extLst>
          </p:cNvPr>
          <p:cNvGrpSpPr>
            <a:grpSpLocks/>
          </p:cNvGrpSpPr>
          <p:nvPr/>
        </p:nvGrpSpPr>
        <p:grpSpPr bwMode="auto">
          <a:xfrm>
            <a:off x="1368425" y="2754313"/>
            <a:ext cx="1562100" cy="2800350"/>
            <a:chOff x="1368425" y="2754313"/>
            <a:chExt cx="1562100" cy="2800350"/>
          </a:xfrm>
        </p:grpSpPr>
        <p:pic>
          <p:nvPicPr>
            <p:cNvPr id="11280" name="Picture 28">
              <a:extLst>
                <a:ext uri="{FF2B5EF4-FFF2-40B4-BE49-F238E27FC236}">
                  <a16:creationId xmlns:a16="http://schemas.microsoft.com/office/drawing/2014/main" id="{FC9A1117-316A-4459-B1DE-FA571AE24D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8425" y="2754313"/>
              <a:ext cx="1562100" cy="2800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520D9E3-F5D3-41BA-BB5A-5ABE75248AF2}"/>
                </a:ext>
              </a:extLst>
            </p:cNvPr>
            <p:cNvCxnSpPr/>
            <p:nvPr/>
          </p:nvCxnSpPr>
          <p:spPr>
            <a:xfrm rot="5400000">
              <a:off x="46037" y="4132263"/>
              <a:ext cx="2727325" cy="0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0">
            <a:extLst>
              <a:ext uri="{FF2B5EF4-FFF2-40B4-BE49-F238E27FC236}">
                <a16:creationId xmlns:a16="http://schemas.microsoft.com/office/drawing/2014/main" id="{1E353A9F-8DD6-4291-A56A-254A6B680A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7825" y="576263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  <p:pic>
        <p:nvPicPr>
          <p:cNvPr id="11279" name="Picture 4" descr="Office Objects 0572">
            <a:extLst>
              <a:ext uri="{FF2B5EF4-FFF2-40B4-BE49-F238E27FC236}">
                <a16:creationId xmlns:a16="http://schemas.microsoft.com/office/drawing/2014/main" id="{53A49F48-20F7-4B9E-94CB-E7CB16309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BDE1D340-CF54-4AF0-B368-F07B4E31BA3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D87C99-9577-4A31-92DD-B6F3751069E0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5BE0D540-2BB8-477F-88CA-38D431DA67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350629B7-EE32-4D61-9133-9DE7B79A15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255534-3632-453B-84A1-A5BC6DBE0C02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29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pic>
        <p:nvPicPr>
          <p:cNvPr id="12297" name="Picture 15">
            <a:extLst>
              <a:ext uri="{FF2B5EF4-FFF2-40B4-BE49-F238E27FC236}">
                <a16:creationId xmlns:a16="http://schemas.microsoft.com/office/drawing/2014/main" id="{6921F05C-9EE0-4236-93CE-4DEC2CF2C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808" b="48610"/>
          <a:stretch>
            <a:fillRect/>
          </a:stretch>
        </p:blipFill>
        <p:spPr bwMode="auto">
          <a:xfrm>
            <a:off x="1414463" y="2722563"/>
            <a:ext cx="1411287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Line 22">
            <a:extLst>
              <a:ext uri="{FF2B5EF4-FFF2-40B4-BE49-F238E27FC236}">
                <a16:creationId xmlns:a16="http://schemas.microsoft.com/office/drawing/2014/main" id="{C2D10BE3-6AB3-4B0D-B99D-8488849EDBBA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2057400" y="3411538"/>
            <a:ext cx="17463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08" name="Line 21">
            <a:extLst>
              <a:ext uri="{FF2B5EF4-FFF2-40B4-BE49-F238E27FC236}">
                <a16:creationId xmlns:a16="http://schemas.microsoft.com/office/drawing/2014/main" id="{CE90B1D1-BD8A-4D02-819D-1CF380C51B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89063" y="2760663"/>
            <a:ext cx="17462" cy="14112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09" name="Rectangle 25">
            <a:extLst>
              <a:ext uri="{FF2B5EF4-FFF2-40B4-BE49-F238E27FC236}">
                <a16:creationId xmlns:a16="http://schemas.microsoft.com/office/drawing/2014/main" id="{885AA64B-AF52-49C3-863D-9564E8C57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25" y="3956050"/>
            <a:ext cx="177800" cy="17938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0" name="Line 2">
            <a:extLst>
              <a:ext uri="{FF2B5EF4-FFF2-40B4-BE49-F238E27FC236}">
                <a16:creationId xmlns:a16="http://schemas.microsoft.com/office/drawing/2014/main" id="{8BDED64C-EEAD-4577-8713-47A327B97E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6050" y="4117975"/>
            <a:ext cx="1368425" cy="14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3" name="Text Box 7">
            <a:extLst>
              <a:ext uri="{FF2B5EF4-FFF2-40B4-BE49-F238E27FC236}">
                <a16:creationId xmlns:a16="http://schemas.microsoft.com/office/drawing/2014/main" id="{5A016B33-3079-4E0E-B12D-6F2A0D28C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06588"/>
            <a:ext cx="7451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Q. Find the perimeter of the shape below ?</a:t>
            </a:r>
            <a:endParaRPr lang="en-GB" sz="3600" dirty="0">
              <a:solidFill>
                <a:srgbClr val="FFFFFF"/>
              </a:solidFill>
              <a:cs typeface="+mn-cs"/>
            </a:endParaRPr>
          </a:p>
        </p:txBody>
      </p:sp>
      <p:grpSp>
        <p:nvGrpSpPr>
          <p:cNvPr id="2" name="Group 23">
            <a:extLst>
              <a:ext uri="{FF2B5EF4-FFF2-40B4-BE49-F238E27FC236}">
                <a16:creationId xmlns:a16="http://schemas.microsoft.com/office/drawing/2014/main" id="{132111D7-2E54-4D3C-852D-45D253C48D82}"/>
              </a:ext>
            </a:extLst>
          </p:cNvPr>
          <p:cNvGrpSpPr>
            <a:grpSpLocks/>
          </p:cNvGrpSpPr>
          <p:nvPr/>
        </p:nvGrpSpPr>
        <p:grpSpPr bwMode="auto">
          <a:xfrm>
            <a:off x="4683125" y="2428875"/>
            <a:ext cx="2771775" cy="1143000"/>
            <a:chOff x="3728" y="1947"/>
            <a:chExt cx="1746" cy="720"/>
          </a:xfrm>
        </p:grpSpPr>
        <p:sp>
          <p:nvSpPr>
            <p:cNvPr id="4121" name="Text Box 8">
              <a:extLst>
                <a:ext uri="{FF2B5EF4-FFF2-40B4-BE49-F238E27FC236}">
                  <a16:creationId xmlns:a16="http://schemas.microsoft.com/office/drawing/2014/main" id="{CA5254BC-D4BA-4CA5-AF36-BE8224348E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1" y="1947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solidFill>
                    <a:srgbClr val="FFFFFF"/>
                  </a:solidFill>
                  <a:cs typeface="+mn-cs"/>
                </a:rPr>
                <a:t>Solution</a:t>
              </a:r>
            </a:p>
          </p:txBody>
        </p:sp>
        <p:graphicFrame>
          <p:nvGraphicFramePr>
            <p:cNvPr id="12293" name="Object 9">
              <a:extLst>
                <a:ext uri="{FF2B5EF4-FFF2-40B4-BE49-F238E27FC236}">
                  <a16:creationId xmlns:a16="http://schemas.microsoft.com/office/drawing/2014/main" id="{A875B8B8-EC29-48CD-9B9E-CC259635717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28" y="2065"/>
            <a:ext cx="1746" cy="6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143000" imgH="393480" progId="Equation.DSMT4">
                    <p:embed/>
                  </p:oleObj>
                </mc:Choice>
                <mc:Fallback>
                  <p:oleObj name="Equation" r:id="rId3" imgW="1143000" imgH="393480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8" y="2065"/>
                          <a:ext cx="1746" cy="60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850" name="Object 10">
            <a:extLst>
              <a:ext uri="{FF2B5EF4-FFF2-40B4-BE49-F238E27FC236}">
                <a16:creationId xmlns:a16="http://schemas.microsoft.com/office/drawing/2014/main" id="{C0F9C2C1-341D-4B6E-9581-82A872E72E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24350" y="3668713"/>
          <a:ext cx="34829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393480" progId="Equation.DSMT4">
                  <p:embed/>
                </p:oleObj>
              </mc:Choice>
              <mc:Fallback>
                <p:oleObj name="Equation" r:id="rId5" imgW="1434960" imgH="393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668713"/>
                        <a:ext cx="34829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51" name="Object 11">
            <a:extLst>
              <a:ext uri="{FF2B5EF4-FFF2-40B4-BE49-F238E27FC236}">
                <a16:creationId xmlns:a16="http://schemas.microsoft.com/office/drawing/2014/main" id="{CDA125BB-7594-4BD4-BEDA-DC24FAAAFD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68913" y="5678488"/>
          <a:ext cx="200183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8913" y="5678488"/>
                        <a:ext cx="2001837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5" name="Text Box 13">
            <a:extLst>
              <a:ext uri="{FF2B5EF4-FFF2-40B4-BE49-F238E27FC236}">
                <a16:creationId xmlns:a16="http://schemas.microsoft.com/office/drawing/2014/main" id="{3EF20462-4648-4D62-8380-68D94EAF2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22625"/>
            <a:ext cx="769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8cm</a:t>
            </a:r>
          </a:p>
        </p:txBody>
      </p:sp>
      <p:sp>
        <p:nvSpPr>
          <p:cNvPr id="4117" name="Text Box 26">
            <a:extLst>
              <a:ext uri="{FF2B5EF4-FFF2-40B4-BE49-F238E27FC236}">
                <a16:creationId xmlns:a16="http://schemas.microsoft.com/office/drawing/2014/main" id="{CE0BCA2F-2A20-4FCC-8F9C-C78C495CA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588" y="3748088"/>
            <a:ext cx="5572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latin typeface="Tahoma" pitchFamily="34" charset="0"/>
                <a:cs typeface="+mn-cs"/>
              </a:rPr>
              <a:t>90</a:t>
            </a:r>
            <a:r>
              <a:rPr lang="en-GB" baseline="60000">
                <a:solidFill>
                  <a:srgbClr val="FFFFFF"/>
                </a:solidFill>
                <a:latin typeface="Tahoma" pitchFamily="34" charset="0"/>
                <a:cs typeface="+mn-cs"/>
              </a:rPr>
              <a:t>o</a:t>
            </a:r>
            <a:endParaRPr lang="en-GB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8" name="Line 27">
            <a:extLst>
              <a:ext uri="{FF2B5EF4-FFF2-40B4-BE49-F238E27FC236}">
                <a16:creationId xmlns:a16="http://schemas.microsoft.com/office/drawing/2014/main" id="{92E87968-72D3-4A21-90A1-4C8A462DBB3C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16756" y="3410744"/>
            <a:ext cx="1368425" cy="14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19" name="Oval 12">
            <a:extLst>
              <a:ext uri="{FF2B5EF4-FFF2-40B4-BE49-F238E27FC236}">
                <a16:creationId xmlns:a16="http://schemas.microsoft.com/office/drawing/2014/main" id="{192F8958-99F8-42A6-922A-121605965B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550" y="40719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aphicFrame>
        <p:nvGraphicFramePr>
          <p:cNvPr id="35869" name="Object 29">
            <a:extLst>
              <a:ext uri="{FF2B5EF4-FFF2-40B4-BE49-F238E27FC236}">
                <a16:creationId xmlns:a16="http://schemas.microsoft.com/office/drawing/2014/main" id="{E94D82B3-2457-4717-ABCD-04285FAE37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8738" y="4865688"/>
          <a:ext cx="1971675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812520" imgH="190440" progId="Equation.DSMT4">
                  <p:embed/>
                </p:oleObj>
              </mc:Choice>
              <mc:Fallback>
                <p:oleObj name="Equation" r:id="rId9" imgW="812520" imgH="19044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8738" y="4865688"/>
                        <a:ext cx="1971675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08" name="Picture 4" descr="Office Objects 0572">
            <a:extLst>
              <a:ext uri="{FF2B5EF4-FFF2-40B4-BE49-F238E27FC236}">
                <a16:creationId xmlns:a16="http://schemas.microsoft.com/office/drawing/2014/main" id="{F2978CBE-A19E-44C1-BCB6-5963954523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10">
            <a:extLst>
              <a:ext uri="{FF2B5EF4-FFF2-40B4-BE49-F238E27FC236}">
                <a16:creationId xmlns:a16="http://schemas.microsoft.com/office/drawing/2014/main" id="{1BCEC399-148A-4740-BA70-52861CF26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2263" y="46513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F83CBD00-90F0-413B-969E-2DF8344B178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B1B6B5D-BD7F-40E2-A63C-A67F72093AC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73B29116-410B-446A-940C-35032C6D75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32772" name="Picture 5" descr="Office Objects 0572">
            <a:extLst>
              <a:ext uri="{FF2B5EF4-FFF2-40B4-BE49-F238E27FC236}">
                <a16:creationId xmlns:a16="http://schemas.microsoft.com/office/drawing/2014/main" id="{D340E72F-0661-4927-A20C-47100EDE4D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Rectangle 6">
            <a:extLst>
              <a:ext uri="{FF2B5EF4-FFF2-40B4-BE49-F238E27FC236}">
                <a16:creationId xmlns:a16="http://schemas.microsoft.com/office/drawing/2014/main" id="{4E765EB4-DB2F-4F9B-BE5B-5492437B2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59399" name="Rectangle 7">
            <a:extLst>
              <a:ext uri="{FF2B5EF4-FFF2-40B4-BE49-F238E27FC236}">
                <a16:creationId xmlns:a16="http://schemas.microsoft.com/office/drawing/2014/main" id="{BA8915BE-D9E0-4760-A446-ED5E97B37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2775" name="Line 9">
            <a:extLst>
              <a:ext uri="{FF2B5EF4-FFF2-40B4-BE49-F238E27FC236}">
                <a16:creationId xmlns:a16="http://schemas.microsoft.com/office/drawing/2014/main" id="{9C175987-A299-47FC-BFEF-2082ADB7C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>
            <a:extLst>
              <a:ext uri="{FF2B5EF4-FFF2-40B4-BE49-F238E27FC236}">
                <a16:creationId xmlns:a16="http://schemas.microsoft.com/office/drawing/2014/main" id="{4F4A26A4-F6F2-42F2-99BA-E4268A55F5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051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00"/>
                </a:solidFill>
                <a:cs typeface="Arial" charset="0"/>
              </a:rPr>
              <a:t>To revise the basics of the circle.</a:t>
            </a: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32777" name="Text Box 23">
            <a:extLst>
              <a:ext uri="{FF2B5EF4-FFF2-40B4-BE49-F238E27FC236}">
                <a16:creationId xmlns:a16="http://schemas.microsoft.com/office/drawing/2014/main" id="{E85F45B8-BC21-4412-A618-106230136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463" y="742950"/>
            <a:ext cx="4803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solidFill>
                  <a:srgbClr val="FFFF00"/>
                </a:solidFill>
              </a:rPr>
              <a:t>Main Parts of a Circle</a:t>
            </a:r>
          </a:p>
        </p:txBody>
      </p:sp>
      <p:sp>
        <p:nvSpPr>
          <p:cNvPr id="59416" name="Text Box 24">
            <a:extLst>
              <a:ext uri="{FF2B5EF4-FFF2-40B4-BE49-F238E27FC236}">
                <a16:creationId xmlns:a16="http://schemas.microsoft.com/office/drawing/2014/main" id="{995FD5C8-7954-4CB5-B009-9D62EFF7B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8100" y="3005138"/>
            <a:ext cx="4025900" cy="311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Know the terms 	circumference, diameter 	and radius.</a:t>
            </a:r>
          </a:p>
          <a:p>
            <a:pPr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Identify them on a 	circle.</a:t>
            </a:r>
          </a:p>
          <a:p>
            <a:pPr>
              <a:defRPr/>
            </a:pP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3.	Calculate the 	circumference using 	formula.</a:t>
            </a:r>
          </a:p>
          <a:p>
            <a:pPr>
              <a:buFontTx/>
              <a:buAutoNum type="arabicPeriod"/>
              <a:defRPr/>
            </a:pPr>
            <a:endParaRPr lang="en-GB" sz="1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2" grpId="0"/>
      <p:bldP spid="5941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5C844A32-BDE1-4103-95F2-5FE4351326C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23219C-FE0C-448A-85A8-F0A7045EF15C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54F4A541-4398-4AFC-BAC0-498B8373CB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9" name="Picture 4" descr="Office Objects 0572">
            <a:extLst>
              <a:ext uri="{FF2B5EF4-FFF2-40B4-BE49-F238E27FC236}">
                <a16:creationId xmlns:a16="http://schemas.microsoft.com/office/drawing/2014/main" id="{B79D74D6-3526-4D7D-B76E-0290BB890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Text Box 7">
            <a:extLst>
              <a:ext uri="{FF2B5EF4-FFF2-40B4-BE49-F238E27FC236}">
                <a16:creationId xmlns:a16="http://schemas.microsoft.com/office/drawing/2014/main" id="{910ED1B0-1389-4CF8-93E6-3F1D04AF8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6569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perimeter of this shape</a:t>
            </a:r>
          </a:p>
        </p:txBody>
      </p:sp>
      <p:grpSp>
        <p:nvGrpSpPr>
          <p:cNvPr id="13321" name="Group 20">
            <a:extLst>
              <a:ext uri="{FF2B5EF4-FFF2-40B4-BE49-F238E27FC236}">
                <a16:creationId xmlns:a16="http://schemas.microsoft.com/office/drawing/2014/main" id="{7B42270C-E311-4707-8879-A46AA9FF9E46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593975"/>
            <a:ext cx="3609975" cy="3497263"/>
            <a:chOff x="662" y="1770"/>
            <a:chExt cx="2274" cy="2203"/>
          </a:xfrm>
        </p:grpSpPr>
        <p:sp>
          <p:nvSpPr>
            <p:cNvPr id="13324" name="Text Box 14">
              <a:extLst>
                <a:ext uri="{FF2B5EF4-FFF2-40B4-BE49-F238E27FC236}">
                  <a16:creationId xmlns:a16="http://schemas.microsoft.com/office/drawing/2014/main" id="{F1B5B9E1-1707-4CCA-BEE0-89144761E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3723"/>
              <a:ext cx="5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20cm</a:t>
              </a:r>
            </a:p>
          </p:txBody>
        </p:sp>
        <p:grpSp>
          <p:nvGrpSpPr>
            <p:cNvPr id="13325" name="Group 19">
              <a:extLst>
                <a:ext uri="{FF2B5EF4-FFF2-40B4-BE49-F238E27FC236}">
                  <a16:creationId xmlns:a16="http://schemas.microsoft.com/office/drawing/2014/main" id="{DC5AAA23-0785-4009-91E5-2911FFCB3D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" y="1770"/>
              <a:ext cx="2274" cy="1878"/>
              <a:chOff x="1694" y="1762"/>
              <a:chExt cx="2274" cy="1878"/>
            </a:xfrm>
          </p:grpSpPr>
          <p:grpSp>
            <p:nvGrpSpPr>
              <p:cNvPr id="13326" name="Group 13">
                <a:extLst>
                  <a:ext uri="{FF2B5EF4-FFF2-40B4-BE49-F238E27FC236}">
                    <a16:creationId xmlns:a16="http://schemas.microsoft.com/office/drawing/2014/main" id="{0977C76F-4C35-40A8-A1C3-FF4C0B60CF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4" y="1762"/>
                <a:ext cx="1621" cy="1727"/>
                <a:chOff x="2344" y="1762"/>
                <a:chExt cx="1621" cy="1727"/>
              </a:xfrm>
            </p:grpSpPr>
            <p:sp>
              <p:nvSpPr>
                <p:cNvPr id="13331" name="Oval 12">
                  <a:extLst>
                    <a:ext uri="{FF2B5EF4-FFF2-40B4-BE49-F238E27FC236}">
                      <a16:creationId xmlns:a16="http://schemas.microsoft.com/office/drawing/2014/main" id="{9080D77D-F9FF-4254-99E5-DD317A42FD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1762"/>
                  <a:ext cx="1621" cy="1613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3332" name="Rectangle 11">
                  <a:extLst>
                    <a:ext uri="{FF2B5EF4-FFF2-40B4-BE49-F238E27FC236}">
                      <a16:creationId xmlns:a16="http://schemas.microsoft.com/office/drawing/2014/main" id="{3FCA5513-FE9A-40F0-B4A2-0B53360210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2554"/>
                  <a:ext cx="1619" cy="935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13327" name="Line 15">
                <a:extLst>
                  <a:ext uri="{FF2B5EF4-FFF2-40B4-BE49-F238E27FC236}">
                    <a16:creationId xmlns:a16="http://schemas.microsoft.com/office/drawing/2014/main" id="{A07479B4-5BF9-43D9-8986-340FE012B9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640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8" name="Oval 16">
                <a:extLst>
                  <a:ext uri="{FF2B5EF4-FFF2-40B4-BE49-F238E27FC236}">
                    <a16:creationId xmlns:a16="http://schemas.microsoft.com/office/drawing/2014/main" id="{5E6A22CE-3AB2-42EA-B737-C0B79C3AD1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2504"/>
                <a:ext cx="88" cy="96"/>
              </a:xfrm>
              <a:prstGeom prst="ellipse">
                <a:avLst/>
              </a:prstGeom>
              <a:solidFill>
                <a:srgbClr val="4D4D4D"/>
              </a:solidFill>
              <a:ln w="952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3329" name="Text Box 17">
                <a:extLst>
                  <a:ext uri="{FF2B5EF4-FFF2-40B4-BE49-F238E27FC236}">
                    <a16:creationId xmlns:a16="http://schemas.microsoft.com/office/drawing/2014/main" id="{E2CA6F05-37FB-4BAB-B943-F3B176AE56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4" y="2899"/>
                <a:ext cx="4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5 cm</a:t>
                </a:r>
              </a:p>
            </p:txBody>
          </p:sp>
          <p:sp>
            <p:nvSpPr>
              <p:cNvPr id="13330" name="Line 18">
                <a:extLst>
                  <a:ext uri="{FF2B5EF4-FFF2-40B4-BE49-F238E27FC236}">
                    <a16:creationId xmlns:a16="http://schemas.microsoft.com/office/drawing/2014/main" id="{AB3E02C4-F50A-4379-979D-A01D280693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4" y="2552"/>
                <a:ext cx="0" cy="9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8853" name="Text Box 21">
            <a:extLst>
              <a:ext uri="{FF2B5EF4-FFF2-40B4-BE49-F238E27FC236}">
                <a16:creationId xmlns:a16="http://schemas.microsoft.com/office/drawing/2014/main" id="{78297EA4-1F5B-4C9F-882D-BB595F174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1525" y="2392363"/>
            <a:ext cx="413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Perimeter = 3 sides + semicircle</a:t>
            </a:r>
          </a:p>
        </p:txBody>
      </p:sp>
      <p:graphicFrame>
        <p:nvGraphicFramePr>
          <p:cNvPr id="248855" name="Object 23">
            <a:extLst>
              <a:ext uri="{FF2B5EF4-FFF2-40B4-BE49-F238E27FC236}">
                <a16:creationId xmlns:a16="http://schemas.microsoft.com/office/drawing/2014/main" id="{02C9013E-74EE-4622-B412-5EA0F65E87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29138" y="2863850"/>
          <a:ext cx="457676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60360" imgH="596880" progId="Equation.DSMT4">
                  <p:embed/>
                </p:oleObj>
              </mc:Choice>
              <mc:Fallback>
                <p:oleObj name="Equation" r:id="rId3" imgW="3060360" imgH="596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9138" y="2863850"/>
                        <a:ext cx="4576762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6" name="Object 24">
            <a:extLst>
              <a:ext uri="{FF2B5EF4-FFF2-40B4-BE49-F238E27FC236}">
                <a16:creationId xmlns:a16="http://schemas.microsoft.com/office/drawing/2014/main" id="{51036420-7D5E-4C41-A76E-6662842CC5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094163"/>
          <a:ext cx="263048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84200" imgH="241200" progId="Equation.DSMT4">
                  <p:embed/>
                </p:oleObj>
              </mc:Choice>
              <mc:Fallback>
                <p:oleObj name="Equation" r:id="rId5" imgW="1384200" imgH="241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094163"/>
                        <a:ext cx="263048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7" name="Object 25">
            <a:extLst>
              <a:ext uri="{FF2B5EF4-FFF2-40B4-BE49-F238E27FC236}">
                <a16:creationId xmlns:a16="http://schemas.microsoft.com/office/drawing/2014/main" id="{33395D19-32E6-49A1-AAD3-03B7499F97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4775" y="5005388"/>
          <a:ext cx="2670175" cy="522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241200" progId="Equation.DSMT4">
                  <p:embed/>
                </p:oleObj>
              </mc:Choice>
              <mc:Fallback>
                <p:oleObj name="Equation" r:id="rId7" imgW="1231560" imgH="241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4775" y="5005388"/>
                        <a:ext cx="2670175" cy="522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0D71AB91-68D9-4468-91DF-F5BA3717F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688" y="534988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62D4E43-38BF-488B-B491-7593BE9157B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567271-3779-4792-9DEE-7A025DA97122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CB084F91-EC5E-4ED1-9769-D1E9DB043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id="{20F3DBA2-8EDD-438F-BD7D-CE5A3B11B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23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9157" name="Text Box 3">
            <a:extLst>
              <a:ext uri="{FF2B5EF4-FFF2-40B4-BE49-F238E27FC236}">
                <a16:creationId xmlns:a16="http://schemas.microsoft.com/office/drawing/2014/main" id="{25A3CE91-69EE-4E11-88E8-A5CB9C7CF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1800"/>
          </a:p>
          <a:p>
            <a:pPr algn="ctr" eaLnBrk="1" hangingPunct="1"/>
            <a:r>
              <a:rPr lang="en-GB" altLang="en-US" sz="4000"/>
              <a:t>Now try Extension Booklet</a:t>
            </a:r>
          </a:p>
          <a:p>
            <a:pPr algn="ctr" eaLnBrk="1" hangingPunct="1"/>
            <a:r>
              <a:rPr lang="en-GB" altLang="en-US" sz="4000"/>
              <a:t>6E (page 125)</a:t>
            </a:r>
          </a:p>
          <a:p>
            <a:pPr algn="ctr" eaLnBrk="1" hangingPunct="1"/>
            <a:endParaRPr lang="en-GB" altLang="en-US" sz="1800"/>
          </a:p>
        </p:txBody>
      </p:sp>
      <p:pic>
        <p:nvPicPr>
          <p:cNvPr id="49158" name="Picture 4" descr="ag00463_">
            <a:extLst>
              <a:ext uri="{FF2B5EF4-FFF2-40B4-BE49-F238E27FC236}">
                <a16:creationId xmlns:a16="http://schemas.microsoft.com/office/drawing/2014/main" id="{EE039E82-5DC9-4F42-8A07-95A4BD3702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9" name="Picture 6" descr="Office Objects 0572">
            <a:extLst>
              <a:ext uri="{FF2B5EF4-FFF2-40B4-BE49-F238E27FC236}">
                <a16:creationId xmlns:a16="http://schemas.microsoft.com/office/drawing/2014/main" id="{F838F2A7-E56D-448E-84EA-83DE26EC9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0">
            <a:extLst>
              <a:ext uri="{FF2B5EF4-FFF2-40B4-BE49-F238E27FC236}">
                <a16:creationId xmlns:a16="http://schemas.microsoft.com/office/drawing/2014/main" id="{700F42BE-016F-4F5E-BF2F-91CA0CB45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549275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Perimeter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4FBBBDE8-2E90-46BF-8706-2B9FDBAFB5E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7250CB-6E05-4BC8-931B-3CA8CE4B0C50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7490038C-4E93-4443-A2DF-87194A86B2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11618" name="Rectangle 2">
            <a:extLst>
              <a:ext uri="{FF2B5EF4-FFF2-40B4-BE49-F238E27FC236}">
                <a16:creationId xmlns:a16="http://schemas.microsoft.com/office/drawing/2014/main" id="{3FDD963E-F399-451B-AF95-65770490251C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36650" y="388938"/>
            <a:ext cx="5832475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graphicFrame>
        <p:nvGraphicFramePr>
          <p:cNvPr id="14338" name="Object 5">
            <a:extLst>
              <a:ext uri="{FF2B5EF4-FFF2-40B4-BE49-F238E27FC236}">
                <a16:creationId xmlns:a16="http://schemas.microsoft.com/office/drawing/2014/main" id="{FA065DE8-CAC9-40BC-B60A-7DDE4127CB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89113" y="2314575"/>
          <a:ext cx="5992812" cy="381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79760" imgH="2628720" progId="Equation.DSMT4">
                  <p:embed/>
                </p:oleObj>
              </mc:Choice>
              <mc:Fallback>
                <p:oleObj name="Equation" r:id="rId2" imgW="3479760" imgH="262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2314575"/>
                        <a:ext cx="5992812" cy="3816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2" name="Picture 6" descr="Office Objects 0572">
            <a:extLst>
              <a:ext uri="{FF2B5EF4-FFF2-40B4-BE49-F238E27FC236}">
                <a16:creationId xmlns:a16="http://schemas.microsoft.com/office/drawing/2014/main" id="{B98B3C58-5799-4E66-9B74-E20881186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arallelogram 13">
            <a:extLst>
              <a:ext uri="{FF2B5EF4-FFF2-40B4-BE49-F238E27FC236}">
                <a16:creationId xmlns:a16="http://schemas.microsoft.com/office/drawing/2014/main" id="{8B077BF1-EA26-4735-B963-ED5711D15DEE}"/>
              </a:ext>
            </a:extLst>
          </p:cNvPr>
          <p:cNvSpPr/>
          <p:nvPr/>
        </p:nvSpPr>
        <p:spPr>
          <a:xfrm>
            <a:off x="3746500" y="2908300"/>
            <a:ext cx="2501900" cy="1054100"/>
          </a:xfrm>
          <a:prstGeom prst="parallelogram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6FF43F36-DF8A-410C-B520-A729338AD10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4008B80-6488-405C-9893-60C3A8F18EC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4A8F9730-BF49-476B-A9EF-4EF974D0B8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0180" name="Picture 4" descr="Office Objects 0572">
            <a:extLst>
              <a:ext uri="{FF2B5EF4-FFF2-40B4-BE49-F238E27FC236}">
                <a16:creationId xmlns:a16="http://schemas.microsoft.com/office/drawing/2014/main" id="{241231AC-6298-498A-B231-27E8B08FD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1" name="Rectangle 5">
            <a:extLst>
              <a:ext uri="{FF2B5EF4-FFF2-40B4-BE49-F238E27FC236}">
                <a16:creationId xmlns:a16="http://schemas.microsoft.com/office/drawing/2014/main" id="{E8DDECB5-D4EE-4AED-8892-43DC4E89A5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26E1CCA0-4702-4C70-BD42-43FAA502E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50183" name="Line 8">
            <a:extLst>
              <a:ext uri="{FF2B5EF4-FFF2-40B4-BE49-F238E27FC236}">
                <a16:creationId xmlns:a16="http://schemas.microsoft.com/office/drawing/2014/main" id="{2EF86200-BB5F-4684-9A1A-D9A638E42F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>
            <a:extLst>
              <a:ext uri="{FF2B5EF4-FFF2-40B4-BE49-F238E27FC236}">
                <a16:creationId xmlns:a16="http://schemas.microsoft.com/office/drawing/2014/main" id="{8ABEF1F1-0FCC-4B16-A3AF-CDE132FAC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To explain how we can find  diameter of a circle if we know the circumference.</a:t>
            </a:r>
          </a:p>
        </p:txBody>
      </p:sp>
      <p:sp>
        <p:nvSpPr>
          <p:cNvPr id="116746" name="Rectangle 10">
            <a:extLst>
              <a:ext uri="{FF2B5EF4-FFF2-40B4-BE49-F238E27FC236}">
                <a16:creationId xmlns:a16="http://schemas.microsoft.com/office/drawing/2014/main" id="{1D0CB1C1-BEAE-457B-BF49-607B52B24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452438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Finding the Diameter</a:t>
            </a:r>
          </a:p>
        </p:txBody>
      </p:sp>
      <p:sp>
        <p:nvSpPr>
          <p:cNvPr id="50186" name="Text Box 12">
            <a:extLst>
              <a:ext uri="{FF2B5EF4-FFF2-40B4-BE49-F238E27FC236}">
                <a16:creationId xmlns:a16="http://schemas.microsoft.com/office/drawing/2014/main" id="{12373038-2682-4441-97C3-3496AC689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1362075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 The Circle</a:t>
            </a:r>
          </a:p>
        </p:txBody>
      </p:sp>
      <p:sp>
        <p:nvSpPr>
          <p:cNvPr id="116749" name="Text Box 13">
            <a:extLst>
              <a:ext uri="{FF2B5EF4-FFF2-40B4-BE49-F238E27FC236}">
                <a16:creationId xmlns:a16="http://schemas.microsoft.com/office/drawing/2014/main" id="{9B343EE4-FA81-46A8-BE88-9BCA4D37F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152900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diameter problems.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16750" name="Text Box 14">
            <a:extLst>
              <a:ext uri="{FF2B5EF4-FFF2-40B4-BE49-F238E27FC236}">
                <a16:creationId xmlns:a16="http://schemas.microsoft.com/office/drawing/2014/main" id="{EE22EE0A-4C44-488A-8087-4A1CF6D615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how to rearrange circumference formula to find diameter.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5" grpId="0"/>
      <p:bldP spid="116749" grpId="0"/>
      <p:bldP spid="1167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AE327C1E-B6AF-4870-9955-4EDD808D1843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9B7FD35-A00B-4F83-8742-0419CA04ACE5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75BE992A-6B1F-4599-8F52-9A08AECCB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5366" name="Text Box 25">
            <a:extLst>
              <a:ext uri="{FF2B5EF4-FFF2-40B4-BE49-F238E27FC236}">
                <a16:creationId xmlns:a16="http://schemas.microsoft.com/office/drawing/2014/main" id="{D7765819-C8D8-446D-A124-6109A8960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5238" y="1766888"/>
            <a:ext cx="184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800">
              <a:latin typeface="Tahoma" panose="020B0604030504040204" pitchFamily="34" charset="0"/>
            </a:endParaRPr>
          </a:p>
        </p:txBody>
      </p:sp>
      <p:pic>
        <p:nvPicPr>
          <p:cNvPr id="15367" name="Picture 38" descr="Office Objects 0572">
            <a:extLst>
              <a:ext uri="{FF2B5EF4-FFF2-40B4-BE49-F238E27FC236}">
                <a16:creationId xmlns:a16="http://schemas.microsoft.com/office/drawing/2014/main" id="{CDA1CAA9-9C2B-40DA-BB4D-D05696888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62" name="Text Box 42">
            <a:extLst>
              <a:ext uri="{FF2B5EF4-FFF2-40B4-BE49-F238E27FC236}">
                <a16:creationId xmlns:a16="http://schemas.microsoft.com/office/drawing/2014/main" id="{D4A11285-12F5-42CF-9FA5-5D4ECA299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363" y="2085975"/>
            <a:ext cx="75311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We can easily rearrange the circumference formula</a:t>
            </a:r>
          </a:p>
          <a:p>
            <a:pPr eaLnBrk="1" hangingPunct="1"/>
            <a:r>
              <a:rPr lang="en-GB" altLang="en-US" sz="2400"/>
              <a:t> so that we have the diameter D on one side.</a:t>
            </a:r>
            <a:endParaRPr lang="en-GB" altLang="en-US" sz="2400">
              <a:solidFill>
                <a:srgbClr val="FFFF00"/>
              </a:solidFill>
            </a:endParaRPr>
          </a:p>
        </p:txBody>
      </p:sp>
      <p:sp>
        <p:nvSpPr>
          <p:cNvPr id="107629" name="Rectangle 109">
            <a:extLst>
              <a:ext uri="{FF2B5EF4-FFF2-40B4-BE49-F238E27FC236}">
                <a16:creationId xmlns:a16="http://schemas.microsoft.com/office/drawing/2014/main" id="{70440F9A-96F8-4C27-A385-E3856CCBD0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Finding the Diameter</a:t>
            </a:r>
          </a:p>
        </p:txBody>
      </p:sp>
      <p:sp>
        <p:nvSpPr>
          <p:cNvPr id="15370" name="Text Box 110">
            <a:extLst>
              <a:ext uri="{FF2B5EF4-FFF2-40B4-BE49-F238E27FC236}">
                <a16:creationId xmlns:a16="http://schemas.microsoft.com/office/drawing/2014/main" id="{AD6962F1-5219-4B3F-8209-59A3E90BB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1362075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 The Circle</a:t>
            </a:r>
          </a:p>
        </p:txBody>
      </p:sp>
      <p:sp>
        <p:nvSpPr>
          <p:cNvPr id="107631" name="AutoShape 111">
            <a:extLst>
              <a:ext uri="{FF2B5EF4-FFF2-40B4-BE49-F238E27FC236}">
                <a16:creationId xmlns:a16="http://schemas.microsoft.com/office/drawing/2014/main" id="{470302EA-C829-4960-8793-0C3F786EA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8238" y="3152775"/>
            <a:ext cx="2787650" cy="1795463"/>
          </a:xfrm>
          <a:prstGeom prst="cloudCallout">
            <a:avLst>
              <a:gd name="adj1" fmla="val -99431"/>
              <a:gd name="adj2" fmla="val -28338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You have 1 minute to rearrange equation.</a:t>
            </a:r>
          </a:p>
        </p:txBody>
      </p:sp>
      <p:graphicFrame>
        <p:nvGraphicFramePr>
          <p:cNvPr id="107632" name="Object 112">
            <a:extLst>
              <a:ext uri="{FF2B5EF4-FFF2-40B4-BE49-F238E27FC236}">
                <a16:creationId xmlns:a16="http://schemas.microsoft.com/office/drawing/2014/main" id="{AC5C6701-1F41-4D8D-894E-F087FC34EF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3000" y="3168650"/>
          <a:ext cx="2363788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63280" imgH="241200" progId="Equation.DSMT4">
                  <p:embed/>
                </p:oleObj>
              </mc:Choice>
              <mc:Fallback>
                <p:oleObj name="Equation" r:id="rId3" imgW="863280" imgH="241200" progId="Equation.DSMT4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168650"/>
                        <a:ext cx="2363788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633" name="Object 113">
            <a:extLst>
              <a:ext uri="{FF2B5EF4-FFF2-40B4-BE49-F238E27FC236}">
                <a16:creationId xmlns:a16="http://schemas.microsoft.com/office/drawing/2014/main" id="{BF8FA90B-58A6-4AE0-AF65-4968946E4D0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4435475"/>
          <a:ext cx="1701800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23600" imgH="596880" progId="Equation.DSMT4">
                  <p:embed/>
                </p:oleObj>
              </mc:Choice>
              <mc:Fallback>
                <p:oleObj name="Equation" r:id="rId5" imgW="723600" imgH="596880" progId="Equation.DSMT4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35475"/>
                        <a:ext cx="1701800" cy="1403350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634" name="AutoShape 114">
            <a:extLst>
              <a:ext uri="{FF2B5EF4-FFF2-40B4-BE49-F238E27FC236}">
                <a16:creationId xmlns:a16="http://schemas.microsoft.com/office/drawing/2014/main" id="{80C2199B-4855-47C6-A956-612D5DA9B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0763" y="4486275"/>
            <a:ext cx="2787650" cy="1504950"/>
          </a:xfrm>
          <a:prstGeom prst="cloudCallout">
            <a:avLst>
              <a:gd name="adj1" fmla="val -97097"/>
              <a:gd name="adj2" fmla="val -9694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>
                <a:solidFill>
                  <a:srgbClr val="080808"/>
                </a:solidFill>
              </a:rPr>
              <a:t>Remember change side change 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7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7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7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107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7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7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2" grpId="0"/>
      <p:bldP spid="107631" grpId="0" animBg="1"/>
      <p:bldP spid="107631" grpId="1" animBg="1"/>
      <p:bldP spid="10763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8">
            <a:extLst>
              <a:ext uri="{FF2B5EF4-FFF2-40B4-BE49-F238E27FC236}">
                <a16:creationId xmlns:a16="http://schemas.microsoft.com/office/drawing/2014/main" id="{D1008034-BD02-4DF5-9FA9-FC0FEB422B0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C64789F-03BE-4DF8-99E6-49A055AC3ABF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E5415806-AF72-45D8-BB1E-D806E0AB0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37596" name="Line 28">
            <a:extLst>
              <a:ext uri="{FF2B5EF4-FFF2-40B4-BE49-F238E27FC236}">
                <a16:creationId xmlns:a16="http://schemas.microsoft.com/office/drawing/2014/main" id="{67B672AA-5AC4-47CC-AB16-0E21D9A9682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76913" y="2701925"/>
            <a:ext cx="1162050" cy="136525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590" name="Line 22">
            <a:extLst>
              <a:ext uri="{FF2B5EF4-FFF2-40B4-BE49-F238E27FC236}">
                <a16:creationId xmlns:a16="http://schemas.microsoft.com/office/drawing/2014/main" id="{7BAC1A26-7269-487F-95DE-161D6F295E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09738" y="3582988"/>
            <a:ext cx="2324100" cy="3540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Oval 5">
            <a:extLst>
              <a:ext uri="{FF2B5EF4-FFF2-40B4-BE49-F238E27FC236}">
                <a16:creationId xmlns:a16="http://schemas.microsoft.com/office/drawing/2014/main" id="{8F6108E7-EE3C-440B-AF3D-1A0775DEFC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595563"/>
            <a:ext cx="2351087" cy="2316162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7" name="Text Box 7">
            <a:extLst>
              <a:ext uri="{FF2B5EF4-FFF2-40B4-BE49-F238E27FC236}">
                <a16:creationId xmlns:a16="http://schemas.microsoft.com/office/drawing/2014/main" id="{673AD3F4-E5A4-42F6-BDD4-AABF192F4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175" y="2513013"/>
            <a:ext cx="1414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 = 62.8 cm</a:t>
            </a:r>
          </a:p>
        </p:txBody>
      </p:sp>
      <p:sp>
        <p:nvSpPr>
          <p:cNvPr id="16398" name="Oval 9">
            <a:extLst>
              <a:ext uri="{FF2B5EF4-FFF2-40B4-BE49-F238E27FC236}">
                <a16:creationId xmlns:a16="http://schemas.microsoft.com/office/drawing/2014/main" id="{2EE341DB-6D5D-41DC-8942-429102A84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8" y="2481263"/>
            <a:ext cx="1784350" cy="178435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399" name="Oval 10">
            <a:extLst>
              <a:ext uri="{FF2B5EF4-FFF2-40B4-BE49-F238E27FC236}">
                <a16:creationId xmlns:a16="http://schemas.microsoft.com/office/drawing/2014/main" id="{DF98F308-44AE-4FE1-BEEF-DA6B55555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3512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37580" name="Object 12">
            <a:extLst>
              <a:ext uri="{FF2B5EF4-FFF2-40B4-BE49-F238E27FC236}">
                <a16:creationId xmlns:a16="http://schemas.microsoft.com/office/drawing/2014/main" id="{D882CBE5-5436-48C3-A9E0-255C011926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11325" y="4929188"/>
          <a:ext cx="10572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393480" progId="Equation.DSMT4">
                  <p:embed/>
                </p:oleObj>
              </mc:Choice>
              <mc:Fallback>
                <p:oleObj name="Equation" r:id="rId2" imgW="46980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929188"/>
                        <a:ext cx="10572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0" name="Text Box 15">
            <a:extLst>
              <a:ext uri="{FF2B5EF4-FFF2-40B4-BE49-F238E27FC236}">
                <a16:creationId xmlns:a16="http://schemas.microsoft.com/office/drawing/2014/main" id="{1AB3667E-A0FA-4409-B46A-BEE25B894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025" y="1820863"/>
            <a:ext cx="82438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u="sng"/>
              <a:t>Example</a:t>
            </a:r>
            <a:r>
              <a:rPr lang="en-GB" altLang="en-US"/>
              <a:t> : Find the diameter of each circle given the circumference.</a:t>
            </a:r>
            <a:endParaRPr lang="en-GB" altLang="en-US" u="sng"/>
          </a:p>
        </p:txBody>
      </p:sp>
      <p:graphicFrame>
        <p:nvGraphicFramePr>
          <p:cNvPr id="237585" name="Object 17">
            <a:extLst>
              <a:ext uri="{FF2B5EF4-FFF2-40B4-BE49-F238E27FC236}">
                <a16:creationId xmlns:a16="http://schemas.microsoft.com/office/drawing/2014/main" id="{F930CBF7-584D-4883-BEE8-C5E86E2E3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8288" y="4995863"/>
          <a:ext cx="10493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7960" imgH="393480" progId="Equation.DSMT4">
                  <p:embed/>
                </p:oleObj>
              </mc:Choice>
              <mc:Fallback>
                <p:oleObj name="Equation" r:id="rId4" imgW="507960" imgH="393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4995863"/>
                        <a:ext cx="1049337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86" name="Object 18">
            <a:extLst>
              <a:ext uri="{FF2B5EF4-FFF2-40B4-BE49-F238E27FC236}">
                <a16:creationId xmlns:a16="http://schemas.microsoft.com/office/drawing/2014/main" id="{6B05AA23-066E-4D14-AA9C-038377417E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1213" y="5918200"/>
          <a:ext cx="13493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09480" imgH="177480" progId="Equation.DSMT4">
                  <p:embed/>
                </p:oleObj>
              </mc:Choice>
              <mc:Fallback>
                <p:oleObj name="Equation" r:id="rId6" imgW="60948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5918200"/>
                        <a:ext cx="1349375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88" name="Object 20">
            <a:extLst>
              <a:ext uri="{FF2B5EF4-FFF2-40B4-BE49-F238E27FC236}">
                <a16:creationId xmlns:a16="http://schemas.microsoft.com/office/drawing/2014/main" id="{32606E92-A984-4670-92D1-CA52B5CC7A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3438" y="5559425"/>
          <a:ext cx="1214437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177480" progId="Equation.DSMT4">
                  <p:embed/>
                </p:oleObj>
              </mc:Choice>
              <mc:Fallback>
                <p:oleObj name="Equation" r:id="rId8" imgW="520560" imgH="1774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38" y="5559425"/>
                        <a:ext cx="1214437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1" name="Oval 6">
            <a:extLst>
              <a:ext uri="{FF2B5EF4-FFF2-40B4-BE49-F238E27FC236}">
                <a16:creationId xmlns:a16="http://schemas.microsoft.com/office/drawing/2014/main" id="{304844A0-B343-4C2B-A27E-1BB224F471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37274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7592" name="Text Box 24">
            <a:extLst>
              <a:ext uri="{FF2B5EF4-FFF2-40B4-BE49-F238E27FC236}">
                <a16:creationId xmlns:a16="http://schemas.microsoft.com/office/drawing/2014/main" id="{5E85D3A4-6BB1-43B8-B0C0-B6727E505FF3}"/>
              </a:ext>
            </a:extLst>
          </p:cNvPr>
          <p:cNvSpPr txBox="1">
            <a:spLocks noChangeArrowheads="1"/>
          </p:cNvSpPr>
          <p:nvPr/>
        </p:nvSpPr>
        <p:spPr bwMode="auto">
          <a:xfrm rot="552486">
            <a:off x="2565400" y="3370263"/>
            <a:ext cx="8223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20cm</a:t>
            </a:r>
          </a:p>
        </p:txBody>
      </p:sp>
      <p:sp>
        <p:nvSpPr>
          <p:cNvPr id="16403" name="Text Box 25">
            <a:extLst>
              <a:ext uri="{FF2B5EF4-FFF2-40B4-BE49-F238E27FC236}">
                <a16:creationId xmlns:a16="http://schemas.microsoft.com/office/drawing/2014/main" id="{508FD395-D84D-4208-8953-BF8A995B6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1525" y="2663825"/>
            <a:ext cx="1309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 =15.7 cm</a:t>
            </a:r>
          </a:p>
        </p:txBody>
      </p:sp>
      <p:graphicFrame>
        <p:nvGraphicFramePr>
          <p:cNvPr id="237594" name="Object 26">
            <a:extLst>
              <a:ext uri="{FF2B5EF4-FFF2-40B4-BE49-F238E27FC236}">
                <a16:creationId xmlns:a16="http://schemas.microsoft.com/office/drawing/2014/main" id="{A3A75994-6D64-443D-BADF-B0B7D9A760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6875" y="4435475"/>
          <a:ext cx="10572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393480" progId="Equation.DSMT4">
                  <p:embed/>
                </p:oleObj>
              </mc:Choice>
              <mc:Fallback>
                <p:oleObj name="Equation" r:id="rId10" imgW="469800" imgH="3934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4435475"/>
                        <a:ext cx="10572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7595" name="Object 27">
            <a:extLst>
              <a:ext uri="{FF2B5EF4-FFF2-40B4-BE49-F238E27FC236}">
                <a16:creationId xmlns:a16="http://schemas.microsoft.com/office/drawing/2014/main" id="{DE342EB9-A034-451D-A4F9-5CC6764CDE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6538" y="4502150"/>
          <a:ext cx="1023937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95000" imgH="393480" progId="Equation.DSMT4">
                  <p:embed/>
                </p:oleObj>
              </mc:Choice>
              <mc:Fallback>
                <p:oleObj name="Equation" r:id="rId12" imgW="495000" imgH="3934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502150"/>
                        <a:ext cx="1023937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7597" name="Text Box 29">
            <a:extLst>
              <a:ext uri="{FF2B5EF4-FFF2-40B4-BE49-F238E27FC236}">
                <a16:creationId xmlns:a16="http://schemas.microsoft.com/office/drawing/2014/main" id="{A24EED22-EDAC-4C33-9CCB-6FBCFB6E1181}"/>
              </a:ext>
            </a:extLst>
          </p:cNvPr>
          <p:cNvSpPr txBox="1">
            <a:spLocks noChangeArrowheads="1"/>
          </p:cNvSpPr>
          <p:nvPr/>
        </p:nvSpPr>
        <p:spPr bwMode="auto">
          <a:xfrm rot="2940820">
            <a:off x="6226176" y="3074987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5cm</a:t>
            </a:r>
          </a:p>
        </p:txBody>
      </p:sp>
      <p:sp>
        <p:nvSpPr>
          <p:cNvPr id="237598" name="Rectangle 30">
            <a:extLst>
              <a:ext uri="{FF2B5EF4-FFF2-40B4-BE49-F238E27FC236}">
                <a16:creationId xmlns:a16="http://schemas.microsoft.com/office/drawing/2014/main" id="{855A7BA2-9BFB-4C25-90DD-72D7A7BBF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54063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Finding the Diameter</a:t>
            </a:r>
          </a:p>
        </p:txBody>
      </p:sp>
      <p:sp>
        <p:nvSpPr>
          <p:cNvPr id="16406" name="Text Box 31">
            <a:extLst>
              <a:ext uri="{FF2B5EF4-FFF2-40B4-BE49-F238E27FC236}">
                <a16:creationId xmlns:a16="http://schemas.microsoft.com/office/drawing/2014/main" id="{A9F2315D-82E6-462C-A496-5D9D5348FC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688" y="1373188"/>
            <a:ext cx="1739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 The Circle</a:t>
            </a:r>
          </a:p>
        </p:txBody>
      </p:sp>
      <p:pic>
        <p:nvPicPr>
          <p:cNvPr id="16407" name="Picture 33" descr="Office Objects 0572">
            <a:extLst>
              <a:ext uri="{FF2B5EF4-FFF2-40B4-BE49-F238E27FC236}">
                <a16:creationId xmlns:a16="http://schemas.microsoft.com/office/drawing/2014/main" id="{62DC7FD5-D2AF-4026-AC6F-ABF4CFEB1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7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23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2375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3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3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23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375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375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375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92" grpId="0"/>
      <p:bldP spid="23759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9C058647-10E7-42FA-8E0D-B2FA32C8762D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6797C26-3709-4F00-8DD3-B86F262BDA43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6269B205-1A04-4B35-BD33-6B37C8969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id="{2E970896-D41D-49D4-801E-A0FE18659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196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05" name="Text Box 3">
            <a:extLst>
              <a:ext uri="{FF2B5EF4-FFF2-40B4-BE49-F238E27FC236}">
                <a16:creationId xmlns:a16="http://schemas.microsoft.com/office/drawing/2014/main" id="{C94CC3A3-9061-453C-A55B-5A1366F9B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1800"/>
          </a:p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Extension Booklet 4E (page 32)</a:t>
            </a:r>
          </a:p>
          <a:p>
            <a:pPr algn="ctr" eaLnBrk="1" hangingPunct="1"/>
            <a:endParaRPr lang="en-GB" altLang="en-US" sz="1800"/>
          </a:p>
        </p:txBody>
      </p:sp>
      <p:pic>
        <p:nvPicPr>
          <p:cNvPr id="51206" name="Picture 4" descr="ag00463_">
            <a:extLst>
              <a:ext uri="{FF2B5EF4-FFF2-40B4-BE49-F238E27FC236}">
                <a16:creationId xmlns:a16="http://schemas.microsoft.com/office/drawing/2014/main" id="{D8D6012C-670E-49EC-B984-75EE0B9D076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7" name="Picture 6" descr="Office Objects 0572">
            <a:extLst>
              <a:ext uri="{FF2B5EF4-FFF2-40B4-BE49-F238E27FC236}">
                <a16:creationId xmlns:a16="http://schemas.microsoft.com/office/drawing/2014/main" id="{21D1AE89-30D9-46BC-BF7A-1A81808583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9" name="Rectangle 11">
            <a:extLst>
              <a:ext uri="{FF2B5EF4-FFF2-40B4-BE49-F238E27FC236}">
                <a16:creationId xmlns:a16="http://schemas.microsoft.com/office/drawing/2014/main" id="{BDEA4CAD-34BE-44E8-AA43-A15743819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Finding the Diameter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8">
            <a:extLst>
              <a:ext uri="{FF2B5EF4-FFF2-40B4-BE49-F238E27FC236}">
                <a16:creationId xmlns:a16="http://schemas.microsoft.com/office/drawing/2014/main" id="{15D73A54-D48F-4617-87C7-907B207A078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F908236-CA95-4D8E-ADCE-50864DF62C7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413FDADE-F30C-461B-9A6E-04E6604166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0882" name="Rectangle 2">
            <a:extLst>
              <a:ext uri="{FF2B5EF4-FFF2-40B4-BE49-F238E27FC236}">
                <a16:creationId xmlns:a16="http://schemas.microsoft.com/office/drawing/2014/main" id="{C35004F2-FBE4-4E46-935E-D7BCE5CAD13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025525" y="411163"/>
            <a:ext cx="616426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graphicFrame>
        <p:nvGraphicFramePr>
          <p:cNvPr id="17410" name="Object 5">
            <a:extLst>
              <a:ext uri="{FF2B5EF4-FFF2-40B4-BE49-F238E27FC236}">
                <a16:creationId xmlns:a16="http://schemas.microsoft.com/office/drawing/2014/main" id="{A54A55D9-EDB4-4EEC-BC9A-8727A4553F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60525" y="1911350"/>
          <a:ext cx="5751513" cy="418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20760" imgH="1828800" progId="Equation.DSMT4">
                  <p:embed/>
                </p:oleObj>
              </mc:Choice>
              <mc:Fallback>
                <p:oleObj name="Equation" r:id="rId2" imgW="2120760" imgH="1828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525" y="1911350"/>
                        <a:ext cx="5751513" cy="418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Picture 6" descr="Office Objects 0572">
            <a:extLst>
              <a:ext uri="{FF2B5EF4-FFF2-40B4-BE49-F238E27FC236}">
                <a16:creationId xmlns:a16="http://schemas.microsoft.com/office/drawing/2014/main" id="{582C2ABC-5102-42CE-970B-1E531340E0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5" name="AutoShape 12">
            <a:extLst>
              <a:ext uri="{FF2B5EF4-FFF2-40B4-BE49-F238E27FC236}">
                <a16:creationId xmlns:a16="http://schemas.microsoft.com/office/drawing/2014/main" id="{4FDB0965-8BFC-4C2E-AF01-F64EF78DD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2949575"/>
            <a:ext cx="2579688" cy="1054100"/>
          </a:xfrm>
          <a:prstGeom prst="parallelogram">
            <a:avLst>
              <a:gd name="adj" fmla="val 73940"/>
            </a:avLst>
          </a:prstGeom>
          <a:solidFill>
            <a:schemeClr val="accent1"/>
          </a:solidFill>
          <a:ln w="9525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27" name="Oval 11">
            <a:extLst>
              <a:ext uri="{FF2B5EF4-FFF2-40B4-BE49-F238E27FC236}">
                <a16:creationId xmlns:a16="http://schemas.microsoft.com/office/drawing/2014/main" id="{1EF32D44-621B-4B2D-9F3B-96FDAEE61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5350" y="2593975"/>
            <a:ext cx="1355725" cy="136842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6" name="Oval 10">
            <a:extLst>
              <a:ext uri="{FF2B5EF4-FFF2-40B4-BE49-F238E27FC236}">
                <a16:creationId xmlns:a16="http://schemas.microsoft.com/office/drawing/2014/main" id="{61088E0C-9340-4474-A4D4-30901FE47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513" y="2498725"/>
            <a:ext cx="1531937" cy="15525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5" name="Oval 9">
            <a:extLst>
              <a:ext uri="{FF2B5EF4-FFF2-40B4-BE49-F238E27FC236}">
                <a16:creationId xmlns:a16="http://schemas.microsoft.com/office/drawing/2014/main" id="{D0423506-EEF8-445E-BBF7-20B5DBE99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3263" y="2403475"/>
            <a:ext cx="1733550" cy="173831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4" name="Oval 8">
            <a:extLst>
              <a:ext uri="{FF2B5EF4-FFF2-40B4-BE49-F238E27FC236}">
                <a16:creationId xmlns:a16="http://schemas.microsoft.com/office/drawing/2014/main" id="{7CAF414E-608E-41D0-8BA2-4CE3464DC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2308225"/>
            <a:ext cx="1936750" cy="1922463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3" name="Oval 7">
            <a:extLst>
              <a:ext uri="{FF2B5EF4-FFF2-40B4-BE49-F238E27FC236}">
                <a16:creationId xmlns:a16="http://schemas.microsoft.com/office/drawing/2014/main" id="{4AA00973-2780-4235-90D6-810E37F3F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2212975"/>
            <a:ext cx="2139950" cy="2098675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18" name="Text Box 2">
            <a:extLst>
              <a:ext uri="{FF2B5EF4-FFF2-40B4-BE49-F238E27FC236}">
                <a16:creationId xmlns:a16="http://schemas.microsoft.com/office/drawing/2014/main" id="{A94E6D80-A5BC-4FE8-B838-854DF3F56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5740400"/>
            <a:ext cx="66151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179388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AB in terms of 	the large circle.</a:t>
            </a:r>
          </a:p>
        </p:txBody>
      </p:sp>
      <p:sp>
        <p:nvSpPr>
          <p:cNvPr id="239619" name="AutoShape 3">
            <a:extLst>
              <a:ext uri="{FF2B5EF4-FFF2-40B4-BE49-F238E27FC236}">
                <a16:creationId xmlns:a16="http://schemas.microsoft.com/office/drawing/2014/main" id="{B76E3D76-BAC9-4B2B-9D57-4F57E8465FC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037263" y="1857375"/>
            <a:ext cx="1079500" cy="1765300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9620" name="Line 4">
            <a:extLst>
              <a:ext uri="{FF2B5EF4-FFF2-40B4-BE49-F238E27FC236}">
                <a16:creationId xmlns:a16="http://schemas.microsoft.com/office/drawing/2014/main" id="{88B5D9D8-02D1-4736-ADD4-BD65060B47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150" y="2205038"/>
            <a:ext cx="17732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CE4C8097-D55C-4B00-99FA-9C1BBF4597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95500" y="425450"/>
            <a:ext cx="4789488" cy="8096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>
                <a:solidFill>
                  <a:srgbClr val="FFFF00"/>
                </a:solidFill>
                <a:latin typeface="Comic Sans MS" pitchFamily="66" charset="0"/>
              </a:rPr>
              <a:t>Area of a Circle</a:t>
            </a:r>
          </a:p>
        </p:txBody>
      </p:sp>
      <p:graphicFrame>
        <p:nvGraphicFramePr>
          <p:cNvPr id="239622" name="Object 6">
            <a:extLst>
              <a:ext uri="{FF2B5EF4-FFF2-40B4-BE49-F238E27FC236}">
                <a16:creationId xmlns:a16="http://schemas.microsoft.com/office/drawing/2014/main" id="{4C686C39-E888-43B7-8C28-46CAEDA683F1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6540500" y="6176963"/>
          <a:ext cx="26035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880" imgH="203040" progId="Equation.DSMT4">
                  <p:embed/>
                </p:oleObj>
              </mc:Choice>
              <mc:Fallback>
                <p:oleObj name="Equation" r:id="rId3" imgW="130788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6176963"/>
                        <a:ext cx="26035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51" name="Object 35">
            <a:extLst>
              <a:ext uri="{FF2B5EF4-FFF2-40B4-BE49-F238E27FC236}">
                <a16:creationId xmlns:a16="http://schemas.microsoft.com/office/drawing/2014/main" id="{166EE537-B628-45BB-9F76-405BB5708597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7953375" y="5367338"/>
          <a:ext cx="11906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2840" imgH="203040" progId="Equation.DSMT4">
                  <p:embed/>
                </p:oleObj>
              </mc:Choice>
              <mc:Fallback>
                <p:oleObj name="Equation" r:id="rId5" imgW="672840" imgH="20304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75" y="5367338"/>
                        <a:ext cx="11906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47" name="Group 12">
            <a:extLst>
              <a:ext uri="{FF2B5EF4-FFF2-40B4-BE49-F238E27FC236}">
                <a16:creationId xmlns:a16="http://schemas.microsoft.com/office/drawing/2014/main" id="{D448232F-ED30-437E-A5E4-AD4C847F2863}"/>
              </a:ext>
            </a:extLst>
          </p:cNvPr>
          <p:cNvGrpSpPr>
            <a:grpSpLocks/>
          </p:cNvGrpSpPr>
          <p:nvPr/>
        </p:nvGrpSpPr>
        <p:grpSpPr bwMode="auto">
          <a:xfrm>
            <a:off x="1349375" y="1778000"/>
            <a:ext cx="3049588" cy="3049588"/>
            <a:chOff x="874" y="848"/>
            <a:chExt cx="1921" cy="1921"/>
          </a:xfrm>
        </p:grpSpPr>
        <p:sp>
          <p:nvSpPr>
            <p:cNvPr id="18478" name="Line 13">
              <a:extLst>
                <a:ext uri="{FF2B5EF4-FFF2-40B4-BE49-F238E27FC236}">
                  <a16:creationId xmlns:a16="http://schemas.microsoft.com/office/drawing/2014/main" id="{3BFCA3FB-151D-472E-91F1-78ADB15D43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15" y="848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9" name="Line 14">
              <a:extLst>
                <a:ext uri="{FF2B5EF4-FFF2-40B4-BE49-F238E27FC236}">
                  <a16:creationId xmlns:a16="http://schemas.microsoft.com/office/drawing/2014/main" id="{8D0F2DFA-8522-4709-B0BA-FFD31F10E44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 flipH="1" flipV="1">
              <a:off x="1834" y="856"/>
              <a:ext cx="1" cy="1921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48" name="Text Box 15">
            <a:extLst>
              <a:ext uri="{FF2B5EF4-FFF2-40B4-BE49-F238E27FC236}">
                <a16:creationId xmlns:a16="http://schemas.microsoft.com/office/drawing/2014/main" id="{4F05CCA2-5899-4119-B14A-BB41F77A2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1588" y="2995613"/>
            <a:ext cx="3667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O</a:t>
            </a:r>
          </a:p>
        </p:txBody>
      </p:sp>
      <p:sp>
        <p:nvSpPr>
          <p:cNvPr id="18449" name="Text Box 16">
            <a:extLst>
              <a:ext uri="{FF2B5EF4-FFF2-40B4-BE49-F238E27FC236}">
                <a16:creationId xmlns:a16="http://schemas.microsoft.com/office/drawing/2014/main" id="{477D487F-E5B3-4ACC-B27F-5854E78F0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1575" y="1889125"/>
            <a:ext cx="3508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A</a:t>
            </a:r>
          </a:p>
        </p:txBody>
      </p:sp>
      <p:sp>
        <p:nvSpPr>
          <p:cNvPr id="18450" name="Text Box 17">
            <a:extLst>
              <a:ext uri="{FF2B5EF4-FFF2-40B4-BE49-F238E27FC236}">
                <a16:creationId xmlns:a16="http://schemas.microsoft.com/office/drawing/2014/main" id="{C0D0BD4E-8FA0-4E9B-9820-CEA3BD021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7163" y="2005013"/>
            <a:ext cx="3190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18451" name="Line 18">
            <a:extLst>
              <a:ext uri="{FF2B5EF4-FFF2-40B4-BE49-F238E27FC236}">
                <a16:creationId xmlns:a16="http://schemas.microsoft.com/office/drawing/2014/main" id="{9971580C-9F33-4543-872E-BDD9880A799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80075" y="1762125"/>
            <a:ext cx="1588" cy="304958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2" name="Line 19">
            <a:extLst>
              <a:ext uri="{FF2B5EF4-FFF2-40B4-BE49-F238E27FC236}">
                <a16:creationId xmlns:a16="http://schemas.microsoft.com/office/drawing/2014/main" id="{97B8471C-44FF-4A5F-ABE7-C313BF90E0C9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6002338" y="2065338"/>
            <a:ext cx="17462" cy="2449512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Text Box 20">
            <a:extLst>
              <a:ext uri="{FF2B5EF4-FFF2-40B4-BE49-F238E27FC236}">
                <a16:creationId xmlns:a16="http://schemas.microsoft.com/office/drawing/2014/main" id="{EC2DB8B5-F268-4BE4-8545-B60F04A0C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8450" y="2978150"/>
            <a:ext cx="3667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O</a:t>
            </a:r>
          </a:p>
        </p:txBody>
      </p:sp>
      <p:sp>
        <p:nvSpPr>
          <p:cNvPr id="18454" name="Text Box 21">
            <a:extLst>
              <a:ext uri="{FF2B5EF4-FFF2-40B4-BE49-F238E27FC236}">
                <a16:creationId xmlns:a16="http://schemas.microsoft.com/office/drawing/2014/main" id="{940CFA85-9A33-41F7-9ECA-189174F13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8438" y="1873250"/>
            <a:ext cx="350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A</a:t>
            </a:r>
          </a:p>
        </p:txBody>
      </p:sp>
      <p:sp>
        <p:nvSpPr>
          <p:cNvPr id="18455" name="Text Box 22">
            <a:extLst>
              <a:ext uri="{FF2B5EF4-FFF2-40B4-BE49-F238E27FC236}">
                <a16:creationId xmlns:a16="http://schemas.microsoft.com/office/drawing/2014/main" id="{C95DBB73-C634-481E-BEC0-EA6ABDD34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4500" y="2006600"/>
            <a:ext cx="319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239639" name="Line 23">
            <a:extLst>
              <a:ext uri="{FF2B5EF4-FFF2-40B4-BE49-F238E27FC236}">
                <a16:creationId xmlns:a16="http://schemas.microsoft.com/office/drawing/2014/main" id="{DE0290E4-4586-4B9D-9815-3916F0BA83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35275" y="21955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0" name="Line 24">
            <a:extLst>
              <a:ext uri="{FF2B5EF4-FFF2-40B4-BE49-F238E27FC236}">
                <a16:creationId xmlns:a16="http://schemas.microsoft.com/office/drawing/2014/main" id="{127ACFF7-E492-4C51-94AD-3FE0FFD7E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7975" y="2309813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1" name="Line 25">
            <a:extLst>
              <a:ext uri="{FF2B5EF4-FFF2-40B4-BE49-F238E27FC236}">
                <a16:creationId xmlns:a16="http://schemas.microsoft.com/office/drawing/2014/main" id="{C7A051CE-110C-4BBE-AAAD-1D827876E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41617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2" name="Line 26">
            <a:extLst>
              <a:ext uri="{FF2B5EF4-FFF2-40B4-BE49-F238E27FC236}">
                <a16:creationId xmlns:a16="http://schemas.microsoft.com/office/drawing/2014/main" id="{4B343F3A-F312-447B-B283-8CF846217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2860675" y="2516188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3" name="Line 27">
            <a:extLst>
              <a:ext uri="{FF2B5EF4-FFF2-40B4-BE49-F238E27FC236}">
                <a16:creationId xmlns:a16="http://schemas.microsoft.com/office/drawing/2014/main" id="{8CE12658-722B-46C2-8940-26DB91CC2F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2600325"/>
            <a:ext cx="281781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4" name="Line 28">
            <a:extLst>
              <a:ext uri="{FF2B5EF4-FFF2-40B4-BE49-F238E27FC236}">
                <a16:creationId xmlns:a16="http://schemas.microsoft.com/office/drawing/2014/main" id="{276B6558-FE10-4DCF-B36D-0D9692F70E4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9600" y="2314575"/>
            <a:ext cx="1589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5" name="Line 29">
            <a:extLst>
              <a:ext uri="{FF2B5EF4-FFF2-40B4-BE49-F238E27FC236}">
                <a16:creationId xmlns:a16="http://schemas.microsoft.com/office/drawing/2014/main" id="{CE33B28D-4893-44AE-BC8F-833CDE0EF7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7375" y="2409825"/>
            <a:ext cx="14589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6" name="Line 30">
            <a:extLst>
              <a:ext uri="{FF2B5EF4-FFF2-40B4-BE49-F238E27FC236}">
                <a16:creationId xmlns:a16="http://schemas.microsoft.com/office/drawing/2014/main" id="{883DC468-DA71-43EA-9C33-A84F0B81DA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97538" y="2505075"/>
            <a:ext cx="1265237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47" name="Line 31">
            <a:extLst>
              <a:ext uri="{FF2B5EF4-FFF2-40B4-BE49-F238E27FC236}">
                <a16:creationId xmlns:a16="http://schemas.microsoft.com/office/drawing/2014/main" id="{8080D08B-BD84-4BEC-BA24-4F34A602A4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0075" y="2601913"/>
            <a:ext cx="11080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Text Box 32">
            <a:extLst>
              <a:ext uri="{FF2B5EF4-FFF2-40B4-BE49-F238E27FC236}">
                <a16:creationId xmlns:a16="http://schemas.microsoft.com/office/drawing/2014/main" id="{0EDBB9AF-C634-40AA-82B1-D5748A554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138" y="192722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B</a:t>
            </a:r>
          </a:p>
        </p:txBody>
      </p:sp>
      <p:sp>
        <p:nvSpPr>
          <p:cNvPr id="239649" name="Text Box 33">
            <a:extLst>
              <a:ext uri="{FF2B5EF4-FFF2-40B4-BE49-F238E27FC236}">
                <a16:creationId xmlns:a16="http://schemas.microsoft.com/office/drawing/2014/main" id="{AFA20AE9-E87C-4018-949B-61365DAEB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0" y="4843463"/>
            <a:ext cx="63976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179388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Blip>
                <a:blip r:embed="rId2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do we call the distance OA in terms of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large circle.</a:t>
            </a:r>
          </a:p>
        </p:txBody>
      </p:sp>
      <p:sp>
        <p:nvSpPr>
          <p:cNvPr id="239650" name="Text Box 34">
            <a:extLst>
              <a:ext uri="{FF2B5EF4-FFF2-40B4-BE49-F238E27FC236}">
                <a16:creationId xmlns:a16="http://schemas.microsoft.com/office/drawing/2014/main" id="{5D97377F-91CB-403A-8D12-9C151CC9F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1874838"/>
            <a:ext cx="1727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/>
              <a:t>circumference</a:t>
            </a:r>
          </a:p>
        </p:txBody>
      </p:sp>
      <p:grpSp>
        <p:nvGrpSpPr>
          <p:cNvPr id="3" name="Group 40">
            <a:extLst>
              <a:ext uri="{FF2B5EF4-FFF2-40B4-BE49-F238E27FC236}">
                <a16:creationId xmlns:a16="http://schemas.microsoft.com/office/drawing/2014/main" id="{1A24758D-2308-42A0-A3D2-3942ACE437DE}"/>
              </a:ext>
            </a:extLst>
          </p:cNvPr>
          <p:cNvGrpSpPr>
            <a:grpSpLocks/>
          </p:cNvGrpSpPr>
          <p:nvPr/>
        </p:nvGrpSpPr>
        <p:grpSpPr bwMode="auto">
          <a:xfrm>
            <a:off x="0" y="1016000"/>
            <a:ext cx="2063750" cy="879475"/>
            <a:chOff x="214" y="164"/>
            <a:chExt cx="1300" cy="554"/>
          </a:xfrm>
        </p:grpSpPr>
        <p:sp>
          <p:nvSpPr>
            <p:cNvPr id="18476" name="AutoShape 36">
              <a:extLst>
                <a:ext uri="{FF2B5EF4-FFF2-40B4-BE49-F238E27FC236}">
                  <a16:creationId xmlns:a16="http://schemas.microsoft.com/office/drawing/2014/main" id="{DFB47882-BCCA-45BC-8144-9F935BB36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" y="164"/>
              <a:ext cx="1300" cy="554"/>
            </a:xfrm>
            <a:prstGeom prst="cloudCallout">
              <a:avLst>
                <a:gd name="adj1" fmla="val 110694"/>
                <a:gd name="adj2" fmla="val 79241"/>
              </a:avLst>
            </a:prstGeom>
            <a:solidFill>
              <a:srgbClr val="4D4D4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800"/>
            </a:p>
          </p:txBody>
        </p:sp>
        <p:sp>
          <p:nvSpPr>
            <p:cNvPr id="18477" name="Text Box 37">
              <a:extLst>
                <a:ext uri="{FF2B5EF4-FFF2-40B4-BE49-F238E27FC236}">
                  <a16:creationId xmlns:a16="http://schemas.microsoft.com/office/drawing/2014/main" id="{90854295-D1A7-4816-B3FD-3F7F2FBEC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" y="239"/>
              <a:ext cx="77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sz="1800">
                  <a:solidFill>
                    <a:schemeClr val="tx2"/>
                  </a:solidFill>
                </a:rPr>
                <a:t>Peeling an</a:t>
              </a:r>
            </a:p>
            <a:p>
              <a:pPr algn="ctr" eaLnBrk="1" hangingPunct="1"/>
              <a:r>
                <a:rPr lang="en-GB" altLang="en-US" sz="1800">
                  <a:solidFill>
                    <a:schemeClr val="tx2"/>
                  </a:solidFill>
                </a:rPr>
                <a:t>orange</a:t>
              </a:r>
            </a:p>
          </p:txBody>
        </p:sp>
      </p:grpSp>
      <p:pic>
        <p:nvPicPr>
          <p:cNvPr id="18469" name="Picture 39" descr="Office Objects 0572">
            <a:extLst>
              <a:ext uri="{FF2B5EF4-FFF2-40B4-BE49-F238E27FC236}">
                <a16:creationId xmlns:a16="http://schemas.microsoft.com/office/drawing/2014/main" id="{7AA9E4CD-7680-4EE1-91F3-E915166A20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44">
            <a:extLst>
              <a:ext uri="{FF2B5EF4-FFF2-40B4-BE49-F238E27FC236}">
                <a16:creationId xmlns:a16="http://schemas.microsoft.com/office/drawing/2014/main" id="{008952F9-75C6-435B-9920-7D7EF2B805E9}"/>
              </a:ext>
            </a:extLst>
          </p:cNvPr>
          <p:cNvGrpSpPr>
            <a:grpSpLocks/>
          </p:cNvGrpSpPr>
          <p:nvPr/>
        </p:nvGrpSpPr>
        <p:grpSpPr bwMode="auto">
          <a:xfrm>
            <a:off x="5680075" y="2749550"/>
            <a:ext cx="871538" cy="323850"/>
            <a:chOff x="3578" y="1484"/>
            <a:chExt cx="549" cy="204"/>
          </a:xfrm>
        </p:grpSpPr>
        <p:sp>
          <p:nvSpPr>
            <p:cNvPr id="18473" name="Line 41">
              <a:extLst>
                <a:ext uri="{FF2B5EF4-FFF2-40B4-BE49-F238E27FC236}">
                  <a16:creationId xmlns:a16="http://schemas.microsoft.com/office/drawing/2014/main" id="{39FF567B-B68C-43B4-9097-6B83EB252F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78" y="1484"/>
              <a:ext cx="549" cy="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4" name="Line 42">
              <a:extLst>
                <a:ext uri="{FF2B5EF4-FFF2-40B4-BE49-F238E27FC236}">
                  <a16:creationId xmlns:a16="http://schemas.microsoft.com/office/drawing/2014/main" id="{CC426180-090B-4F50-8FD2-128A0658EB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85" y="1588"/>
              <a:ext cx="386" cy="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75" name="Line 43">
              <a:extLst>
                <a:ext uri="{FF2B5EF4-FFF2-40B4-BE49-F238E27FC236}">
                  <a16:creationId xmlns:a16="http://schemas.microsoft.com/office/drawing/2014/main" id="{51CB6DC1-A81B-4B51-AFC3-C17CADD9F4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92" y="1685"/>
              <a:ext cx="196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39662" name="Object 46">
            <a:extLst>
              <a:ext uri="{FF2B5EF4-FFF2-40B4-BE49-F238E27FC236}">
                <a16:creationId xmlns:a16="http://schemas.microsoft.com/office/drawing/2014/main" id="{DA74AAA6-E2F2-4952-965F-6245DDAC00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19838" y="1636713"/>
          <a:ext cx="70008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9838" y="1636713"/>
                        <a:ext cx="70008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3" name="Line 47">
            <a:extLst>
              <a:ext uri="{FF2B5EF4-FFF2-40B4-BE49-F238E27FC236}">
                <a16:creationId xmlns:a16="http://schemas.microsoft.com/office/drawing/2014/main" id="{A197D977-4FB3-45A4-9DB3-6EFF615D4D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2938" y="2092325"/>
            <a:ext cx="17970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9661" name="Object 45">
            <a:extLst>
              <a:ext uri="{FF2B5EF4-FFF2-40B4-BE49-F238E27FC236}">
                <a16:creationId xmlns:a16="http://schemas.microsoft.com/office/drawing/2014/main" id="{F4C93AAD-8847-49E3-B9A2-A5988A868B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6813" y="2547938"/>
          <a:ext cx="3841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120" imgH="126720" progId="Equation.DSMT4">
                  <p:embed/>
                </p:oleObj>
              </mc:Choice>
              <mc:Fallback>
                <p:oleObj name="Equation" r:id="rId10" imgW="114120" imgH="12672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13" y="2547938"/>
                        <a:ext cx="38417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64" name="Line 48">
            <a:extLst>
              <a:ext uri="{FF2B5EF4-FFF2-40B4-BE49-F238E27FC236}">
                <a16:creationId xmlns:a16="http://schemas.microsoft.com/office/drawing/2014/main" id="{977B17D5-5F4A-4484-B71A-674CF2A3D884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4814094" y="2731294"/>
            <a:ext cx="108585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9" dur="5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39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3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7" grpId="0" animBg="1"/>
      <p:bldP spid="239626" grpId="0" animBg="1"/>
      <p:bldP spid="239625" grpId="0" animBg="1"/>
      <p:bldP spid="239624" grpId="0" animBg="1"/>
      <p:bldP spid="239623" grpId="0" animBg="1"/>
      <p:bldP spid="239618" grpId="0"/>
      <p:bldP spid="239619" grpId="0" animBg="1"/>
      <p:bldP spid="239649" grpId="0"/>
      <p:bldP spid="23965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6">
            <a:extLst>
              <a:ext uri="{FF2B5EF4-FFF2-40B4-BE49-F238E27FC236}">
                <a16:creationId xmlns:a16="http://schemas.microsoft.com/office/drawing/2014/main" id="{BF660667-345C-4B1E-90C2-99FD888DA512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F825E4C-B1A5-4661-BCAA-EF5FA2589859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9" name="Footer Placeholder 7">
            <a:extLst>
              <a:ext uri="{FF2B5EF4-FFF2-40B4-BE49-F238E27FC236}">
                <a16:creationId xmlns:a16="http://schemas.microsoft.com/office/drawing/2014/main" id="{46794B3C-E73D-4584-8B0C-215C73335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E5959B4B-2951-45CE-85CB-B3C3A432BE82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1371600" y="2482850"/>
          <a:ext cx="3841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20" imgH="126720" progId="Equation.DSMT4">
                  <p:embed/>
                </p:oleObj>
              </mc:Choice>
              <mc:Fallback>
                <p:oleObj name="Equation" r:id="rId2" imgW="114120" imgH="126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82850"/>
                        <a:ext cx="38417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7821C2F9-C5E0-4D27-B988-9DAFB04862DF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2784475" y="1476375"/>
          <a:ext cx="70008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60" imgH="177480" progId="Equation.DSMT4">
                  <p:embed/>
                </p:oleObj>
              </mc:Choice>
              <mc:Fallback>
                <p:oleObj name="Equation" r:id="rId4" imgW="2919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475" y="1476375"/>
                        <a:ext cx="700088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3" name="Object 19">
            <a:extLst>
              <a:ext uri="{FF2B5EF4-FFF2-40B4-BE49-F238E27FC236}">
                <a16:creationId xmlns:a16="http://schemas.microsoft.com/office/drawing/2014/main" id="{A3BB74CE-E81F-438B-A06D-7CCBB4435A7B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6580188" y="3219450"/>
          <a:ext cx="2563812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07880" imgH="393480" progId="Equation.DSMT4">
                  <p:embed/>
                </p:oleObj>
              </mc:Choice>
              <mc:Fallback>
                <p:oleObj name="Equation" r:id="rId6" imgW="1307880" imgH="3934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3219450"/>
                        <a:ext cx="2563812" cy="77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86" name="Object 22">
            <a:extLst>
              <a:ext uri="{FF2B5EF4-FFF2-40B4-BE49-F238E27FC236}">
                <a16:creationId xmlns:a16="http://schemas.microsoft.com/office/drawing/2014/main" id="{46287A4C-F06B-4969-B9E2-751DCD816F2A}"/>
              </a:ext>
            </a:extLst>
          </p:cNvPr>
          <p:cNvGraphicFramePr>
            <a:graphicFrameLocks noChangeAspect="1"/>
          </p:cNvGraphicFramePr>
          <p:nvPr>
            <p:ph sz="quarter" idx="4294967295"/>
          </p:nvPr>
        </p:nvGraphicFramePr>
        <p:xfrm>
          <a:off x="7935913" y="5726113"/>
          <a:ext cx="1208087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0560" imgH="203040" progId="Equation.DSMT4">
                  <p:embed/>
                </p:oleObj>
              </mc:Choice>
              <mc:Fallback>
                <p:oleObj name="Equation" r:id="rId8" imgW="520560" imgH="20304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5913" y="5726113"/>
                        <a:ext cx="1208087" cy="471487"/>
                      </a:xfrm>
                      <a:prstGeom prst="rect">
                        <a:avLst/>
                      </a:prstGeom>
                      <a:solidFill>
                        <a:srgbClr val="4D4D4D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82" name="Text Box 18">
            <a:extLst>
              <a:ext uri="{FF2B5EF4-FFF2-40B4-BE49-F238E27FC236}">
                <a16:creationId xmlns:a16="http://schemas.microsoft.com/office/drawing/2014/main" id="{20C452EC-75E2-469C-A1C7-1EE139FA4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2374900"/>
            <a:ext cx="51149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179388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Blip>
                <a:blip r:embed="rId10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What is the formula for the area 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of a right-angle triangle.</a:t>
            </a:r>
          </a:p>
        </p:txBody>
      </p:sp>
      <p:grpSp>
        <p:nvGrpSpPr>
          <p:cNvPr id="19466" name="Group 5">
            <a:extLst>
              <a:ext uri="{FF2B5EF4-FFF2-40B4-BE49-F238E27FC236}">
                <a16:creationId xmlns:a16="http://schemas.microsoft.com/office/drawing/2014/main" id="{4A237244-3156-4CC4-B100-AAB1B9D4D3ED}"/>
              </a:ext>
            </a:extLst>
          </p:cNvPr>
          <p:cNvGrpSpPr>
            <a:grpSpLocks/>
          </p:cNvGrpSpPr>
          <p:nvPr/>
        </p:nvGrpSpPr>
        <p:grpSpPr bwMode="auto">
          <a:xfrm>
            <a:off x="703263" y="1570038"/>
            <a:ext cx="3862387" cy="3746500"/>
            <a:chOff x="1048" y="982"/>
            <a:chExt cx="2433" cy="2360"/>
          </a:xfrm>
        </p:grpSpPr>
        <p:sp>
          <p:nvSpPr>
            <p:cNvPr id="19472" name="AutoShape 6">
              <a:extLst>
                <a:ext uri="{FF2B5EF4-FFF2-40B4-BE49-F238E27FC236}">
                  <a16:creationId xmlns:a16="http://schemas.microsoft.com/office/drawing/2014/main" id="{F705D52A-4F4E-4752-BED0-4C42AB842BA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2127" y="1001"/>
              <a:ext cx="835" cy="1475"/>
            </a:xfrm>
            <a:prstGeom prst="rtTriangle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473" name="Line 7">
              <a:extLst>
                <a:ext uri="{FF2B5EF4-FFF2-40B4-BE49-F238E27FC236}">
                  <a16:creationId xmlns:a16="http://schemas.microsoft.com/office/drawing/2014/main" id="{32364BC0-EE16-4D29-8750-85043D08B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331"/>
              <a:ext cx="148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Line 8">
              <a:extLst>
                <a:ext uri="{FF2B5EF4-FFF2-40B4-BE49-F238E27FC236}">
                  <a16:creationId xmlns:a16="http://schemas.microsoft.com/office/drawing/2014/main" id="{4FE9D079-DB43-4F58-83F4-EDA8702D02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95" y="982"/>
              <a:ext cx="1" cy="236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9">
              <a:extLst>
                <a:ext uri="{FF2B5EF4-FFF2-40B4-BE49-F238E27FC236}">
                  <a16:creationId xmlns:a16="http://schemas.microsoft.com/office/drawing/2014/main" id="{B370109E-1402-4F41-9523-8EACBF28538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2065" y="1141"/>
              <a:ext cx="13" cy="204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Text Box 10">
              <a:extLst>
                <a:ext uri="{FF2B5EF4-FFF2-40B4-BE49-F238E27FC236}">
                  <a16:creationId xmlns:a16="http://schemas.microsoft.com/office/drawing/2014/main" id="{88795111-0EBC-4DE5-ABEB-A7B945082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3" y="1923"/>
              <a:ext cx="23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/>
                <a:t>O</a:t>
              </a:r>
            </a:p>
          </p:txBody>
        </p:sp>
        <p:sp>
          <p:nvSpPr>
            <p:cNvPr id="19477" name="Text Box 11">
              <a:extLst>
                <a:ext uri="{FF2B5EF4-FFF2-40B4-BE49-F238E27FC236}">
                  <a16:creationId xmlns:a16="http://schemas.microsoft.com/office/drawing/2014/main" id="{7949D793-B36A-45E9-A90F-01741EDEF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9" y="1068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/>
                <a:t>A</a:t>
              </a:r>
            </a:p>
          </p:txBody>
        </p:sp>
        <p:sp>
          <p:nvSpPr>
            <p:cNvPr id="19478" name="Text Box 12">
              <a:extLst>
                <a:ext uri="{FF2B5EF4-FFF2-40B4-BE49-F238E27FC236}">
                  <a16:creationId xmlns:a16="http://schemas.microsoft.com/office/drawing/2014/main" id="{17DFF23E-53D3-457A-97E8-C5C083C3CC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9" y="1194"/>
              <a:ext cx="20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9479" name="Line 13">
              <a:extLst>
                <a:ext uri="{FF2B5EF4-FFF2-40B4-BE49-F238E27FC236}">
                  <a16:creationId xmlns:a16="http://schemas.microsoft.com/office/drawing/2014/main" id="{03817A90-CD1E-4E53-9277-340F570B3B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03" y="1410"/>
              <a:ext cx="13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Line 14">
              <a:extLst>
                <a:ext uri="{FF2B5EF4-FFF2-40B4-BE49-F238E27FC236}">
                  <a16:creationId xmlns:a16="http://schemas.microsoft.com/office/drawing/2014/main" id="{FB39AD38-6A00-48EB-A50D-5F573B57FE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4" y="1483"/>
              <a:ext cx="12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1" name="Line 15">
              <a:extLst>
                <a:ext uri="{FF2B5EF4-FFF2-40B4-BE49-F238E27FC236}">
                  <a16:creationId xmlns:a16="http://schemas.microsoft.com/office/drawing/2014/main" id="{671AE229-A0C5-4B8C-A0E6-A994B932B5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09" y="1557"/>
              <a:ext cx="105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2" name="Line 16">
              <a:extLst>
                <a:ext uri="{FF2B5EF4-FFF2-40B4-BE49-F238E27FC236}">
                  <a16:creationId xmlns:a16="http://schemas.microsoft.com/office/drawing/2014/main" id="{38D234ED-F31E-44CC-AF49-AE8DDA927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95" y="1632"/>
              <a:ext cx="9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Text Box 17">
              <a:extLst>
                <a:ext uri="{FF2B5EF4-FFF2-40B4-BE49-F238E27FC236}">
                  <a16:creationId xmlns:a16="http://schemas.microsoft.com/office/drawing/2014/main" id="{5311534E-F6B0-4219-9486-8E303D80D6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4" y="1110"/>
              <a:ext cx="20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1800"/>
                <a:t>B</a:t>
              </a:r>
            </a:p>
          </p:txBody>
        </p:sp>
      </p:grpSp>
      <p:sp>
        <p:nvSpPr>
          <p:cNvPr id="241684" name="Text Box 20">
            <a:extLst>
              <a:ext uri="{FF2B5EF4-FFF2-40B4-BE49-F238E27FC236}">
                <a16:creationId xmlns:a16="http://schemas.microsoft.com/office/drawing/2014/main" id="{06B34210-1E92-4D26-9B20-FDC00F338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438" y="4086225"/>
            <a:ext cx="45053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179388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buFontTx/>
              <a:buBlip>
                <a:blip r:embed="rId10"/>
              </a:buBlip>
            </a:pPr>
            <a:r>
              <a:rPr lang="en-GB" altLang="en-US">
                <a:latin typeface="Arial" panose="020B0604020202020204" pitchFamily="34" charset="0"/>
              </a:rPr>
              <a:t>  	</a:t>
            </a:r>
            <a:r>
              <a:rPr lang="en-GB" altLang="en-US">
                <a:solidFill>
                  <a:srgbClr val="FFFF00"/>
                </a:solidFill>
              </a:rPr>
              <a:t>Use this formula to work out</a:t>
            </a:r>
          </a:p>
          <a:p>
            <a:pPr lvl="1" eaLnBrk="1" hangingPunct="1"/>
            <a:r>
              <a:rPr lang="en-GB" altLang="en-US">
                <a:solidFill>
                  <a:srgbClr val="FFFF00"/>
                </a:solidFill>
              </a:rPr>
              <a:t>	the area for a circle. </a:t>
            </a:r>
          </a:p>
        </p:txBody>
      </p:sp>
      <p:graphicFrame>
        <p:nvGraphicFramePr>
          <p:cNvPr id="241685" name="Object 21">
            <a:extLst>
              <a:ext uri="{FF2B5EF4-FFF2-40B4-BE49-F238E27FC236}">
                <a16:creationId xmlns:a16="http://schemas.microsoft.com/office/drawing/2014/main" id="{CBC7DCB0-D9AC-4D6A-ADDE-040024AC78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87975" y="4822825"/>
          <a:ext cx="2665413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52200" imgH="393480" progId="Equation.DSMT4">
                  <p:embed/>
                </p:oleObj>
              </mc:Choice>
              <mc:Fallback>
                <p:oleObj name="Equation" r:id="rId11" imgW="952200" imgH="39348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7975" y="4822825"/>
                        <a:ext cx="2665413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Line 24">
            <a:extLst>
              <a:ext uri="{FF2B5EF4-FFF2-40B4-BE49-F238E27FC236}">
                <a16:creationId xmlns:a16="http://schemas.microsoft.com/office/drawing/2014/main" id="{19738FF1-0DDB-44E8-8AAC-A113AD685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0725" y="1979613"/>
            <a:ext cx="2216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25">
            <a:extLst>
              <a:ext uri="{FF2B5EF4-FFF2-40B4-BE49-F238E27FC236}">
                <a16:creationId xmlns:a16="http://schemas.microsoft.com/office/drawing/2014/main" id="{C9816B1C-6304-45A3-A8D3-52A49319F8F6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1183482" y="2753519"/>
            <a:ext cx="122555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70" name="Picture 27" descr="Office Objects 0572">
            <a:extLst>
              <a:ext uri="{FF2B5EF4-FFF2-40B4-BE49-F238E27FC236}">
                <a16:creationId xmlns:a16="http://schemas.microsoft.com/office/drawing/2014/main" id="{5ADC4968-5F37-431A-99B7-B9580270BD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1693" name="Rectangle 29">
            <a:extLst>
              <a:ext uri="{FF2B5EF4-FFF2-40B4-BE49-F238E27FC236}">
                <a16:creationId xmlns:a16="http://schemas.microsoft.com/office/drawing/2014/main" id="{AA5B5A89-8A05-4963-8C3C-7411F1E34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82" grpId="0"/>
      <p:bldP spid="2416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>
            <a:extLst>
              <a:ext uri="{FF2B5EF4-FFF2-40B4-BE49-F238E27FC236}">
                <a16:creationId xmlns:a16="http://schemas.microsoft.com/office/drawing/2014/main" id="{4DEDE884-72D3-4CE9-8141-FB176FC995C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9FF220-ECAF-4C85-8050-BD04BD308940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C06EDE05-D6C6-444A-B1D6-26691FD19A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4" name="Rectangle 20">
            <a:extLst>
              <a:ext uri="{FF2B5EF4-FFF2-40B4-BE49-F238E27FC236}">
                <a16:creationId xmlns:a16="http://schemas.microsoft.com/office/drawing/2014/main" id="{6EF5307B-B20B-4B27-8528-8B2703B222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AFB75B-BFFA-40B8-A8FB-D413B0C0810E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4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41986" name="Line 2">
            <a:extLst>
              <a:ext uri="{FF2B5EF4-FFF2-40B4-BE49-F238E27FC236}">
                <a16:creationId xmlns:a16="http://schemas.microsoft.com/office/drawing/2014/main" id="{6411DE74-DE4E-4E00-9C31-18F6255805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33650" y="4200525"/>
            <a:ext cx="2741613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987" name="Line 3">
            <a:extLst>
              <a:ext uri="{FF2B5EF4-FFF2-40B4-BE49-F238E27FC236}">
                <a16:creationId xmlns:a16="http://schemas.microsoft.com/office/drawing/2014/main" id="{452FAB5F-C053-4058-AA32-1329D8FFE9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10013" y="3232150"/>
            <a:ext cx="987425" cy="950913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2122CCB1-909C-4E42-846F-C1298DB2D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9138" y="2119313"/>
            <a:ext cx="4710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FF"/>
                </a:solidFill>
                <a:cs typeface="+mn-cs"/>
              </a:rPr>
              <a:t>Main parts of the circle</a:t>
            </a:r>
          </a:p>
        </p:txBody>
      </p:sp>
      <p:sp>
        <p:nvSpPr>
          <p:cNvPr id="41992" name="Oval 8">
            <a:extLst>
              <a:ext uri="{FF2B5EF4-FFF2-40B4-BE49-F238E27FC236}">
                <a16:creationId xmlns:a16="http://schemas.microsoft.com/office/drawing/2014/main" id="{DCDB67B8-8E22-489F-AC14-12B30ABC2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513" y="41370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41994" name="Rectangle 10">
            <a:extLst>
              <a:ext uri="{FF2B5EF4-FFF2-40B4-BE49-F238E27FC236}">
                <a16:creationId xmlns:a16="http://schemas.microsoft.com/office/drawing/2014/main" id="{45C42AD7-160F-4588-A460-B5A81F247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0625" y="541338"/>
            <a:ext cx="658018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Main part of a Circle</a:t>
            </a:r>
          </a:p>
        </p:txBody>
      </p:sp>
      <p:sp>
        <p:nvSpPr>
          <p:cNvPr id="41995" name="Oval 11">
            <a:extLst>
              <a:ext uri="{FF2B5EF4-FFF2-40B4-BE49-F238E27FC236}">
                <a16:creationId xmlns:a16="http://schemas.microsoft.com/office/drawing/2014/main" id="{6285357F-9352-4D4D-AE00-C7BFDAF5AC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5238" y="2816225"/>
            <a:ext cx="2741612" cy="2690813"/>
          </a:xfrm>
          <a:prstGeom prst="ellipse">
            <a:avLst/>
          </a:prstGeom>
          <a:noFill/>
          <a:ln w="38100" cap="rnd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pSp>
        <p:nvGrpSpPr>
          <p:cNvPr id="2" name="Group 49">
            <a:extLst>
              <a:ext uri="{FF2B5EF4-FFF2-40B4-BE49-F238E27FC236}">
                <a16:creationId xmlns:a16="http://schemas.microsoft.com/office/drawing/2014/main" id="{61446840-791C-4F08-AB2A-07F93647B974}"/>
              </a:ext>
            </a:extLst>
          </p:cNvPr>
          <p:cNvGrpSpPr>
            <a:grpSpLocks/>
          </p:cNvGrpSpPr>
          <p:nvPr/>
        </p:nvGrpSpPr>
        <p:grpSpPr bwMode="auto">
          <a:xfrm>
            <a:off x="6589713" y="2179638"/>
            <a:ext cx="2298700" cy="2012950"/>
            <a:chOff x="4151" y="1373"/>
            <a:chExt cx="1448" cy="1268"/>
          </a:xfrm>
          <a:solidFill>
            <a:srgbClr val="00FFFF"/>
          </a:solidFill>
        </p:grpSpPr>
        <p:sp>
          <p:nvSpPr>
            <p:cNvPr id="42011" name="AutoShape 27">
              <a:extLst>
                <a:ext uri="{FF2B5EF4-FFF2-40B4-BE49-F238E27FC236}">
                  <a16:creationId xmlns:a16="http://schemas.microsoft.com/office/drawing/2014/main" id="{37114A28-BAD6-4247-A549-841303878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" y="1373"/>
              <a:ext cx="1448" cy="1268"/>
            </a:xfrm>
            <a:prstGeom prst="cloudCallout">
              <a:avLst>
                <a:gd name="adj1" fmla="val -132458"/>
                <a:gd name="adj2" fmla="val 16088"/>
              </a:avLst>
            </a:prstGeom>
            <a:grpFill/>
            <a:ln w="9525">
              <a:solidFill>
                <a:srgbClr val="080808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42012" name="Text Box 28">
              <a:extLst>
                <a:ext uri="{FF2B5EF4-FFF2-40B4-BE49-F238E27FC236}">
                  <a16:creationId xmlns:a16="http://schemas.microsoft.com/office/drawing/2014/main" id="{4185657C-80E0-408E-B2F9-380BD09F66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" y="1512"/>
              <a:ext cx="850" cy="3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>
                  <a:solidFill>
                    <a:srgbClr val="FF0000"/>
                  </a:solidFill>
                  <a:cs typeface="+mn-cs"/>
                </a:rPr>
                <a:t>radius</a:t>
              </a:r>
            </a:p>
          </p:txBody>
        </p:sp>
      </p:grpSp>
      <p:sp>
        <p:nvSpPr>
          <p:cNvPr id="42018" name="Text Box 34">
            <a:extLst>
              <a:ext uri="{FF2B5EF4-FFF2-40B4-BE49-F238E27FC236}">
                <a16:creationId xmlns:a16="http://schemas.microsoft.com/office/drawing/2014/main" id="{1DC18767-E9DC-40E8-823A-A5FA388BE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4900" y="3830638"/>
            <a:ext cx="346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latin typeface="Tahoma" pitchFamily="34" charset="0"/>
                <a:cs typeface="+mn-cs"/>
              </a:rPr>
              <a:t>O</a:t>
            </a:r>
          </a:p>
        </p:txBody>
      </p:sp>
      <p:grpSp>
        <p:nvGrpSpPr>
          <p:cNvPr id="3" name="Group 51">
            <a:extLst>
              <a:ext uri="{FF2B5EF4-FFF2-40B4-BE49-F238E27FC236}">
                <a16:creationId xmlns:a16="http://schemas.microsoft.com/office/drawing/2014/main" id="{DBD7EE87-6113-4B9F-8BF7-0A848BBE4933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5168901"/>
            <a:ext cx="2244725" cy="825500"/>
            <a:chOff x="542" y="3160"/>
            <a:chExt cx="1414" cy="774"/>
          </a:xfrm>
          <a:solidFill>
            <a:schemeClr val="tx1"/>
          </a:solidFill>
        </p:grpSpPr>
        <p:sp>
          <p:nvSpPr>
            <p:cNvPr id="42013" name="AutoShape 29">
              <a:extLst>
                <a:ext uri="{FF2B5EF4-FFF2-40B4-BE49-F238E27FC236}">
                  <a16:creationId xmlns:a16="http://schemas.microsoft.com/office/drawing/2014/main" id="{D5A3C0EB-6329-47BE-81BD-05F6C06B6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3160"/>
              <a:ext cx="1414" cy="774"/>
            </a:xfrm>
            <a:prstGeom prst="cloudCallout">
              <a:avLst>
                <a:gd name="adj1" fmla="val 29704"/>
                <a:gd name="adj2" fmla="val -98671"/>
              </a:avLst>
            </a:prstGeom>
            <a:grpFill/>
            <a:ln w="9525">
              <a:solidFill>
                <a:srgbClr val="080808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42014" name="Text Box 30">
              <a:extLst>
                <a:ext uri="{FF2B5EF4-FFF2-40B4-BE49-F238E27FC236}">
                  <a16:creationId xmlns:a16="http://schemas.microsoft.com/office/drawing/2014/main" id="{8C580C2F-BC2D-4EED-9983-214C9466F4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" y="3311"/>
              <a:ext cx="1211" cy="25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rgbClr val="FF00FF"/>
                  </a:solidFill>
                  <a:cs typeface="+mn-cs"/>
                </a:rPr>
                <a:t>Circumference</a:t>
              </a:r>
            </a:p>
          </p:txBody>
        </p:sp>
      </p:grpSp>
      <p:grpSp>
        <p:nvGrpSpPr>
          <p:cNvPr id="4" name="Group 50">
            <a:extLst>
              <a:ext uri="{FF2B5EF4-FFF2-40B4-BE49-F238E27FC236}">
                <a16:creationId xmlns:a16="http://schemas.microsoft.com/office/drawing/2014/main" id="{469E7602-55EC-445C-916F-EB66A2D7C584}"/>
              </a:ext>
            </a:extLst>
          </p:cNvPr>
          <p:cNvGrpSpPr>
            <a:grpSpLocks/>
          </p:cNvGrpSpPr>
          <p:nvPr/>
        </p:nvGrpSpPr>
        <p:grpSpPr bwMode="auto">
          <a:xfrm>
            <a:off x="6119813" y="4670425"/>
            <a:ext cx="2298700" cy="1524000"/>
            <a:chOff x="3855" y="2942"/>
            <a:chExt cx="1448" cy="960"/>
          </a:xfrm>
          <a:solidFill>
            <a:srgbClr val="080808"/>
          </a:solidFill>
        </p:grpSpPr>
        <p:sp>
          <p:nvSpPr>
            <p:cNvPr id="42008" name="AutoShape 24">
              <a:extLst>
                <a:ext uri="{FF2B5EF4-FFF2-40B4-BE49-F238E27FC236}">
                  <a16:creationId xmlns:a16="http://schemas.microsoft.com/office/drawing/2014/main" id="{FBEA850F-7990-48F7-8000-CB0695F4D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2942"/>
              <a:ext cx="1448" cy="960"/>
            </a:xfrm>
            <a:prstGeom prst="cloudCallout">
              <a:avLst>
                <a:gd name="adj1" fmla="val -134875"/>
                <a:gd name="adj2" fmla="val -7625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42009" name="Text Box 25">
              <a:extLst>
                <a:ext uri="{FF2B5EF4-FFF2-40B4-BE49-F238E27FC236}">
                  <a16:creationId xmlns:a16="http://schemas.microsoft.com/office/drawing/2014/main" id="{71CFA09E-522D-4985-9430-D7D38F1212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" y="3166"/>
              <a:ext cx="1227" cy="3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3200">
                  <a:solidFill>
                    <a:srgbClr val="FFFF00"/>
                  </a:solidFill>
                  <a:cs typeface="+mn-cs"/>
                </a:rPr>
                <a:t>Diameter</a:t>
              </a:r>
            </a:p>
          </p:txBody>
        </p:sp>
      </p:grpSp>
      <p:graphicFrame>
        <p:nvGraphicFramePr>
          <p:cNvPr id="42029" name="Object 45">
            <a:extLst>
              <a:ext uri="{FF2B5EF4-FFF2-40B4-BE49-F238E27FC236}">
                <a16:creationId xmlns:a16="http://schemas.microsoft.com/office/drawing/2014/main" id="{E56187EB-D18A-4B0B-A1C8-9E597CEBAB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24638" y="553085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190440" progId="Equation.DSMT4">
                  <p:embed/>
                </p:oleObj>
              </mc:Choice>
              <mc:Fallback>
                <p:oleObj name="Equation" r:id="rId2" imgW="507960" imgH="19044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4638" y="5530850"/>
                        <a:ext cx="11430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31" name="Object 47">
            <a:extLst>
              <a:ext uri="{FF2B5EF4-FFF2-40B4-BE49-F238E27FC236}">
                <a16:creationId xmlns:a16="http://schemas.microsoft.com/office/drawing/2014/main" id="{0F3B0FAB-6657-4BB2-8FA0-F9D479DA8A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7700" y="2963863"/>
          <a:ext cx="12287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393480" progId="Equation.DSMT4">
                  <p:embed/>
                </p:oleObj>
              </mc:Choice>
              <mc:Fallback>
                <p:oleObj name="Equation" r:id="rId4" imgW="545760" imgH="393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7700" y="2963863"/>
                        <a:ext cx="122872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5" name="Picture 5" descr="Office Objects 0572">
            <a:extLst>
              <a:ext uri="{FF2B5EF4-FFF2-40B4-BE49-F238E27FC236}">
                <a16:creationId xmlns:a16="http://schemas.microsoft.com/office/drawing/2014/main" id="{CD741259-769E-4BFA-8858-A8F9D8A4D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8">
            <a:extLst>
              <a:ext uri="{FF2B5EF4-FFF2-40B4-BE49-F238E27FC236}">
                <a16:creationId xmlns:a16="http://schemas.microsoft.com/office/drawing/2014/main" id="{F4DF0327-80C5-466C-BAF9-6EFD7D7192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7D9EB00-728D-4062-A14B-AA670C9556DF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45" name="Rectangle 19">
            <a:extLst>
              <a:ext uri="{FF2B5EF4-FFF2-40B4-BE49-F238E27FC236}">
                <a16:creationId xmlns:a16="http://schemas.microsoft.com/office/drawing/2014/main" id="{3778E712-0187-4447-B505-EB03AE61CE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46" name="Rectangle 20">
            <a:extLst>
              <a:ext uri="{FF2B5EF4-FFF2-40B4-BE49-F238E27FC236}">
                <a16:creationId xmlns:a16="http://schemas.microsoft.com/office/drawing/2014/main" id="{FDD17E84-6E6F-43D3-AE29-27DC638910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207310-E0E8-46E9-9EBE-E1C06182AA78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40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grpSp>
        <p:nvGrpSpPr>
          <p:cNvPr id="2" name="Group 2">
            <a:extLst>
              <a:ext uri="{FF2B5EF4-FFF2-40B4-BE49-F238E27FC236}">
                <a16:creationId xmlns:a16="http://schemas.microsoft.com/office/drawing/2014/main" id="{118CB6FE-3CE4-4AF0-ABA8-8FDF4ACD11A0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4127500"/>
            <a:ext cx="930275" cy="958850"/>
            <a:chOff x="3282" y="1778"/>
            <a:chExt cx="586" cy="604"/>
          </a:xfrm>
        </p:grpSpPr>
        <p:pic>
          <p:nvPicPr>
            <p:cNvPr id="52268" name="Picture 3">
              <a:extLst>
                <a:ext uri="{FF2B5EF4-FFF2-40B4-BE49-F238E27FC236}">
                  <a16:creationId xmlns:a16="http://schemas.microsoft.com/office/drawing/2014/main" id="{C4FD6B20-2169-4700-A503-0F7AD9CC1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69" name="Text Box 4">
              <a:extLst>
                <a:ext uri="{FF2B5EF4-FFF2-40B4-BE49-F238E27FC236}">
                  <a16:creationId xmlns:a16="http://schemas.microsoft.com/office/drawing/2014/main" id="{EEB0EE05-ED85-4AE8-AEBA-62F782D9E7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7" y="195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" name="Group 5">
            <a:extLst>
              <a:ext uri="{FF2B5EF4-FFF2-40B4-BE49-F238E27FC236}">
                <a16:creationId xmlns:a16="http://schemas.microsoft.com/office/drawing/2014/main" id="{EE5CF902-CC0F-40E3-A3E6-8B94EE851AED}"/>
              </a:ext>
            </a:extLst>
          </p:cNvPr>
          <p:cNvGrpSpPr>
            <a:grpSpLocks/>
          </p:cNvGrpSpPr>
          <p:nvPr/>
        </p:nvGrpSpPr>
        <p:grpSpPr bwMode="auto">
          <a:xfrm>
            <a:off x="5738813" y="4400550"/>
            <a:ext cx="847725" cy="981075"/>
            <a:chOff x="3615" y="2772"/>
            <a:chExt cx="534" cy="618"/>
          </a:xfrm>
        </p:grpSpPr>
        <p:pic>
          <p:nvPicPr>
            <p:cNvPr id="52266" name="Picture 6">
              <a:extLst>
                <a:ext uri="{FF2B5EF4-FFF2-40B4-BE49-F238E27FC236}">
                  <a16:creationId xmlns:a16="http://schemas.microsoft.com/office/drawing/2014/main" id="{F3641EA3-7690-4D6B-87D8-7FCD80B862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615" y="2772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67" name="Text Box 7">
              <a:extLst>
                <a:ext uri="{FF2B5EF4-FFF2-40B4-BE49-F238E27FC236}">
                  <a16:creationId xmlns:a16="http://schemas.microsoft.com/office/drawing/2014/main" id="{056C4BF9-C4D5-4DF5-92EF-8041E4156D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6" y="2920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</p:grpSp>
      <p:grpSp>
        <p:nvGrpSpPr>
          <p:cNvPr id="4" name="Group 8">
            <a:extLst>
              <a:ext uri="{FF2B5EF4-FFF2-40B4-BE49-F238E27FC236}">
                <a16:creationId xmlns:a16="http://schemas.microsoft.com/office/drawing/2014/main" id="{C7DB7D28-BCE7-4DB8-8C03-4F720781E0ED}"/>
              </a:ext>
            </a:extLst>
          </p:cNvPr>
          <p:cNvGrpSpPr>
            <a:grpSpLocks/>
          </p:cNvGrpSpPr>
          <p:nvPr/>
        </p:nvGrpSpPr>
        <p:grpSpPr bwMode="auto">
          <a:xfrm>
            <a:off x="6202363" y="4081463"/>
            <a:ext cx="960437" cy="1006475"/>
            <a:chOff x="3907" y="2571"/>
            <a:chExt cx="605" cy="634"/>
          </a:xfrm>
        </p:grpSpPr>
        <p:pic>
          <p:nvPicPr>
            <p:cNvPr id="52264" name="Picture 9">
              <a:extLst>
                <a:ext uri="{FF2B5EF4-FFF2-40B4-BE49-F238E27FC236}">
                  <a16:creationId xmlns:a16="http://schemas.microsoft.com/office/drawing/2014/main" id="{137E0E4E-9E70-46BE-8186-B1C61B7411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907" y="2571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65" name="Text Box 10">
              <a:extLst>
                <a:ext uri="{FF2B5EF4-FFF2-40B4-BE49-F238E27FC236}">
                  <a16:creationId xmlns:a16="http://schemas.microsoft.com/office/drawing/2014/main" id="{BC3D7FD6-939E-4B02-8359-C402545EBA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" y="276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</p:grpSp>
      <p:pic>
        <p:nvPicPr>
          <p:cNvPr id="52232" name="Picture 14">
            <a:extLst>
              <a:ext uri="{FF2B5EF4-FFF2-40B4-BE49-F238E27FC236}">
                <a16:creationId xmlns:a16="http://schemas.microsoft.com/office/drawing/2014/main" id="{52C21AFF-034A-41D5-99DE-BEE9860D2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600" y="2628900"/>
            <a:ext cx="23907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5">
            <a:extLst>
              <a:ext uri="{FF2B5EF4-FFF2-40B4-BE49-F238E27FC236}">
                <a16:creationId xmlns:a16="http://schemas.microsoft.com/office/drawing/2014/main" id="{87A12E4B-2B35-4179-9056-0EE1607BFC4B}"/>
              </a:ext>
            </a:extLst>
          </p:cNvPr>
          <p:cNvGrpSpPr>
            <a:grpSpLocks/>
          </p:cNvGrpSpPr>
          <p:nvPr/>
        </p:nvGrpSpPr>
        <p:grpSpPr bwMode="auto">
          <a:xfrm>
            <a:off x="1874838" y="2879725"/>
            <a:ext cx="1746250" cy="1960563"/>
            <a:chOff x="1181" y="1814"/>
            <a:chExt cx="1100" cy="1235"/>
          </a:xfrm>
        </p:grpSpPr>
        <p:sp>
          <p:nvSpPr>
            <p:cNvPr id="52256" name="Text Box 16">
              <a:extLst>
                <a:ext uri="{FF2B5EF4-FFF2-40B4-BE49-F238E27FC236}">
                  <a16:creationId xmlns:a16="http://schemas.microsoft.com/office/drawing/2014/main" id="{3F3A2422-274C-4429-9B04-3B6C3EE8DA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9" y="1814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52257" name="Text Box 17">
              <a:extLst>
                <a:ext uri="{FF2B5EF4-FFF2-40B4-BE49-F238E27FC236}">
                  <a16:creationId xmlns:a16="http://schemas.microsoft.com/office/drawing/2014/main" id="{7D5E69AF-F46A-4C7B-86FC-58C67E05D4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8" y="2087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52258" name="Text Box 18">
              <a:extLst>
                <a:ext uri="{FF2B5EF4-FFF2-40B4-BE49-F238E27FC236}">
                  <a16:creationId xmlns:a16="http://schemas.microsoft.com/office/drawing/2014/main" id="{29E92B30-A7CF-463A-B53B-13492FC3A2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3" y="247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52259" name="Text Box 19">
              <a:extLst>
                <a:ext uri="{FF2B5EF4-FFF2-40B4-BE49-F238E27FC236}">
                  <a16:creationId xmlns:a16="http://schemas.microsoft.com/office/drawing/2014/main" id="{2DCC2833-F556-4A84-83C4-8EDD710BA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4" y="276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52260" name="Text Box 20">
              <a:extLst>
                <a:ext uri="{FF2B5EF4-FFF2-40B4-BE49-F238E27FC236}">
                  <a16:creationId xmlns:a16="http://schemas.microsoft.com/office/drawing/2014/main" id="{E1C2F2BD-E8F3-4AEB-9194-0F86E685A5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0" y="271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52261" name="Text Box 21">
              <a:extLst>
                <a:ext uri="{FF2B5EF4-FFF2-40B4-BE49-F238E27FC236}">
                  <a16:creationId xmlns:a16="http://schemas.microsoft.com/office/drawing/2014/main" id="{A4FA733C-241D-453E-ACB7-5E4FD8EC1FF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50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52262" name="Text Box 22">
              <a:extLst>
                <a:ext uri="{FF2B5EF4-FFF2-40B4-BE49-F238E27FC236}">
                  <a16:creationId xmlns:a16="http://schemas.microsoft.com/office/drawing/2014/main" id="{BF3A47F8-9D3A-4C21-A32C-8E7E691909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" y="2111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52263" name="Text Box 23">
              <a:extLst>
                <a:ext uri="{FF2B5EF4-FFF2-40B4-BE49-F238E27FC236}">
                  <a16:creationId xmlns:a16="http://schemas.microsoft.com/office/drawing/2014/main" id="{25C1F813-3F70-4E90-90E2-5D479F0B7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6" y="1826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869DF34A-EED4-4196-9DFC-B7DB608094E3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4457700"/>
            <a:ext cx="711200" cy="944563"/>
            <a:chOff x="2903" y="1986"/>
            <a:chExt cx="448" cy="595"/>
          </a:xfrm>
        </p:grpSpPr>
        <p:pic>
          <p:nvPicPr>
            <p:cNvPr id="52254" name="Picture 25">
              <a:extLst>
                <a:ext uri="{FF2B5EF4-FFF2-40B4-BE49-F238E27FC236}">
                  <a16:creationId xmlns:a16="http://schemas.microsoft.com/office/drawing/2014/main" id="{9777ACC4-2097-4624-8FBA-1C88A939198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55" name="Text Box 26">
              <a:extLst>
                <a:ext uri="{FF2B5EF4-FFF2-40B4-BE49-F238E27FC236}">
                  <a16:creationId xmlns:a16="http://schemas.microsoft.com/office/drawing/2014/main" id="{3EF9F7BC-2905-4495-A75C-67E1D3DAC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4" y="2136"/>
              <a:ext cx="2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FC4F1591-5D52-4EEE-9D00-9793EAA91031}"/>
              </a:ext>
            </a:extLst>
          </p:cNvPr>
          <p:cNvGrpSpPr>
            <a:grpSpLocks/>
          </p:cNvGrpSpPr>
          <p:nvPr/>
        </p:nvGrpSpPr>
        <p:grpSpPr bwMode="auto">
          <a:xfrm>
            <a:off x="6684963" y="4032250"/>
            <a:ext cx="2281237" cy="1352550"/>
            <a:chOff x="4211" y="2540"/>
            <a:chExt cx="1437" cy="852"/>
          </a:xfrm>
        </p:grpSpPr>
        <p:pic>
          <p:nvPicPr>
            <p:cNvPr id="52246" name="Picture 28">
              <a:extLst>
                <a:ext uri="{FF2B5EF4-FFF2-40B4-BE49-F238E27FC236}">
                  <a16:creationId xmlns:a16="http://schemas.microsoft.com/office/drawing/2014/main" id="{612C957E-D570-4576-AE6D-745034853D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211" y="2773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7" name="Picture 29">
              <a:extLst>
                <a:ext uri="{FF2B5EF4-FFF2-40B4-BE49-F238E27FC236}">
                  <a16:creationId xmlns:a16="http://schemas.microsoft.com/office/drawing/2014/main" id="{16E2F5F5-D37F-46FA-B4FA-FB909EB501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75" y="2565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8" name="Picture 30">
              <a:extLst>
                <a:ext uri="{FF2B5EF4-FFF2-40B4-BE49-F238E27FC236}">
                  <a16:creationId xmlns:a16="http://schemas.microsoft.com/office/drawing/2014/main" id="{DC79C4EC-B65B-4C00-972B-87B243624E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79" y="2768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2249" name="Picture 31">
              <a:extLst>
                <a:ext uri="{FF2B5EF4-FFF2-40B4-BE49-F238E27FC236}">
                  <a16:creationId xmlns:a16="http://schemas.microsoft.com/office/drawing/2014/main" id="{69E0E97D-8741-46EC-953D-B322AB57EB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58" y="2540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2250" name="Text Box 32">
              <a:extLst>
                <a:ext uri="{FF2B5EF4-FFF2-40B4-BE49-F238E27FC236}">
                  <a16:creationId xmlns:a16="http://schemas.microsoft.com/office/drawing/2014/main" id="{9C984DC8-40E9-4D91-9A67-43905BD1E73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5" y="2958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52251" name="Text Box 33">
              <a:extLst>
                <a:ext uri="{FF2B5EF4-FFF2-40B4-BE49-F238E27FC236}">
                  <a16:creationId xmlns:a16="http://schemas.microsoft.com/office/drawing/2014/main" id="{FBABA03A-60FD-4F42-BE86-A81AA1DF9E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" y="275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52252" name="Text Box 34">
              <a:extLst>
                <a:ext uri="{FF2B5EF4-FFF2-40B4-BE49-F238E27FC236}">
                  <a16:creationId xmlns:a16="http://schemas.microsoft.com/office/drawing/2014/main" id="{D6E498F4-BACA-4994-BF12-C8204E500D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9" y="2945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52253" name="Text Box 35">
              <a:extLst>
                <a:ext uri="{FF2B5EF4-FFF2-40B4-BE49-F238E27FC236}">
                  <a16:creationId xmlns:a16="http://schemas.microsoft.com/office/drawing/2014/main" id="{7262B1B6-5B42-4BB3-8F50-89E9139F75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12" y="2723"/>
              <a:ext cx="2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</p:grpSp>
      <p:grpSp>
        <p:nvGrpSpPr>
          <p:cNvPr id="8" name="Group 36">
            <a:extLst>
              <a:ext uri="{FF2B5EF4-FFF2-40B4-BE49-F238E27FC236}">
                <a16:creationId xmlns:a16="http://schemas.microsoft.com/office/drawing/2014/main" id="{885CF31C-C852-460F-9CA5-4EF619CB550C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4127500"/>
            <a:ext cx="4090987" cy="1228725"/>
            <a:chOff x="2941" y="1778"/>
            <a:chExt cx="2577" cy="774"/>
          </a:xfrm>
        </p:grpSpPr>
        <p:sp>
          <p:nvSpPr>
            <p:cNvPr id="52242" name="Line 37">
              <a:extLst>
                <a:ext uri="{FF2B5EF4-FFF2-40B4-BE49-F238E27FC236}">
                  <a16:creationId xmlns:a16="http://schemas.microsoft.com/office/drawing/2014/main" id="{45B2D11B-2EE8-4B73-A22F-7FB30B5802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71" y="1784"/>
              <a:ext cx="2347" cy="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38">
              <a:extLst>
                <a:ext uri="{FF2B5EF4-FFF2-40B4-BE49-F238E27FC236}">
                  <a16:creationId xmlns:a16="http://schemas.microsoft.com/office/drawing/2014/main" id="{7D5A8EE7-3B1F-4F8D-AB17-DC39732252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1" y="2509"/>
              <a:ext cx="2316" cy="4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39">
              <a:extLst>
                <a:ext uri="{FF2B5EF4-FFF2-40B4-BE49-F238E27FC236}">
                  <a16:creationId xmlns:a16="http://schemas.microsoft.com/office/drawing/2014/main" id="{35FC2154-FD98-4406-9B55-BE724E0EF0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47" y="1826"/>
              <a:ext cx="230" cy="71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40">
              <a:extLst>
                <a:ext uri="{FF2B5EF4-FFF2-40B4-BE49-F238E27FC236}">
                  <a16:creationId xmlns:a16="http://schemas.microsoft.com/office/drawing/2014/main" id="{0CE848F6-895F-45B3-95C7-5B6124B833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40" y="1778"/>
              <a:ext cx="278" cy="7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1">
            <a:extLst>
              <a:ext uri="{FF2B5EF4-FFF2-40B4-BE49-F238E27FC236}">
                <a16:creationId xmlns:a16="http://schemas.microsoft.com/office/drawing/2014/main" id="{6D26EE3C-57AD-48CD-85C1-5077353D6EE5}"/>
              </a:ext>
            </a:extLst>
          </p:cNvPr>
          <p:cNvGrpSpPr>
            <a:grpSpLocks/>
          </p:cNvGrpSpPr>
          <p:nvPr/>
        </p:nvGrpSpPr>
        <p:grpSpPr bwMode="auto">
          <a:xfrm>
            <a:off x="4103688" y="1335088"/>
            <a:ext cx="3913187" cy="2182812"/>
            <a:chOff x="2531" y="499"/>
            <a:chExt cx="2465" cy="1375"/>
          </a:xfrm>
        </p:grpSpPr>
        <p:sp>
          <p:nvSpPr>
            <p:cNvPr id="52240" name="AutoShape 42">
              <a:extLst>
                <a:ext uri="{FF2B5EF4-FFF2-40B4-BE49-F238E27FC236}">
                  <a16:creationId xmlns:a16="http://schemas.microsoft.com/office/drawing/2014/main" id="{B8179973-33CF-440B-B3CF-96A0F1C9A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31" y="499"/>
              <a:ext cx="2465" cy="1375"/>
            </a:xfrm>
            <a:prstGeom prst="cloudCallout">
              <a:avLst>
                <a:gd name="adj1" fmla="val -50606"/>
                <a:gd name="adj2" fmla="val 375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800"/>
            </a:p>
          </p:txBody>
        </p:sp>
        <p:sp>
          <p:nvSpPr>
            <p:cNvPr id="52241" name="Text Box 43">
              <a:extLst>
                <a:ext uri="{FF2B5EF4-FFF2-40B4-BE49-F238E27FC236}">
                  <a16:creationId xmlns:a16="http://schemas.microsoft.com/office/drawing/2014/main" id="{7E88B1DE-863B-4903-807F-734D251B49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58" y="674"/>
              <a:ext cx="2139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sz="1800"/>
                <a:t>If we break the circle</a:t>
              </a:r>
            </a:p>
            <a:p>
              <a:pPr algn="ctr" eaLnBrk="1" hangingPunct="1"/>
              <a:r>
                <a:rPr lang="en-GB" altLang="en-US" sz="1800"/>
                <a:t>into equal sectors</a:t>
              </a:r>
            </a:p>
            <a:p>
              <a:pPr algn="ctr" eaLnBrk="1" hangingPunct="1"/>
              <a:r>
                <a:rPr lang="en-GB" altLang="en-US" sz="1800"/>
                <a:t>And lay them out side by side </a:t>
              </a:r>
            </a:p>
            <a:p>
              <a:pPr algn="ctr" eaLnBrk="1" hangingPunct="1"/>
              <a:r>
                <a:rPr lang="en-GB" altLang="en-US" sz="1800"/>
                <a:t>We get very close </a:t>
              </a:r>
            </a:p>
            <a:p>
              <a:pPr algn="ctr" eaLnBrk="1" hangingPunct="1"/>
              <a:r>
                <a:rPr lang="en-GB" altLang="en-US" sz="1800"/>
                <a:t>to a rectangle.</a:t>
              </a:r>
            </a:p>
          </p:txBody>
        </p:sp>
      </p:grpSp>
      <p:pic>
        <p:nvPicPr>
          <p:cNvPr id="52238" name="Picture 27" descr="Office Objects 0572">
            <a:extLst>
              <a:ext uri="{FF2B5EF4-FFF2-40B4-BE49-F238E27FC236}">
                <a16:creationId xmlns:a16="http://schemas.microsoft.com/office/drawing/2014/main" id="{BF9ABE0B-B7A6-4BEE-AD99-F06B6D586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29">
            <a:extLst>
              <a:ext uri="{FF2B5EF4-FFF2-40B4-BE49-F238E27FC236}">
                <a16:creationId xmlns:a16="http://schemas.microsoft.com/office/drawing/2014/main" id="{15290904-3F5C-4F4D-B755-AA3B65071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18">
            <a:extLst>
              <a:ext uri="{FF2B5EF4-FFF2-40B4-BE49-F238E27FC236}">
                <a16:creationId xmlns:a16="http://schemas.microsoft.com/office/drawing/2014/main" id="{CE983D56-C933-41F4-9C3D-7BFC23AC3FC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8CA5E63-7E49-43FC-8A84-5893BD594F78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77" name="Rectangle 19">
            <a:extLst>
              <a:ext uri="{FF2B5EF4-FFF2-40B4-BE49-F238E27FC236}">
                <a16:creationId xmlns:a16="http://schemas.microsoft.com/office/drawing/2014/main" id="{05D8037D-8323-4960-B228-F22C5A3FF5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78" name="Rectangle 20">
            <a:extLst>
              <a:ext uri="{FF2B5EF4-FFF2-40B4-BE49-F238E27FC236}">
                <a16:creationId xmlns:a16="http://schemas.microsoft.com/office/drawing/2014/main" id="{9BDE2A46-5BB7-43E4-98ED-A0EE3458D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0341C84-A176-4958-AC5F-BA13DF704383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41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grpSp>
        <p:nvGrpSpPr>
          <p:cNvPr id="20487" name="Group 5">
            <a:extLst>
              <a:ext uri="{FF2B5EF4-FFF2-40B4-BE49-F238E27FC236}">
                <a16:creationId xmlns:a16="http://schemas.microsoft.com/office/drawing/2014/main" id="{18E6A878-5174-4C00-9E90-870D347D82DD}"/>
              </a:ext>
            </a:extLst>
          </p:cNvPr>
          <p:cNvGrpSpPr>
            <a:grpSpLocks/>
          </p:cNvGrpSpPr>
          <p:nvPr/>
        </p:nvGrpSpPr>
        <p:grpSpPr bwMode="auto">
          <a:xfrm>
            <a:off x="1225550" y="2135188"/>
            <a:ext cx="3729038" cy="1008062"/>
            <a:chOff x="2903" y="1724"/>
            <a:chExt cx="2715" cy="857"/>
          </a:xfrm>
        </p:grpSpPr>
        <p:pic>
          <p:nvPicPr>
            <p:cNvPr id="20537" name="Picture 6">
              <a:extLst>
                <a:ext uri="{FF2B5EF4-FFF2-40B4-BE49-F238E27FC236}">
                  <a16:creationId xmlns:a16="http://schemas.microsoft.com/office/drawing/2014/main" id="{EFC0D70B-0024-4A14-9F84-7206BB3BF3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085" t="11583" r="8565" b="12083"/>
            <a:stretch>
              <a:fillRect/>
            </a:stretch>
          </p:blipFill>
          <p:spPr bwMode="auto">
            <a:xfrm rot="9211454" flipH="1">
              <a:off x="3282" y="1778"/>
              <a:ext cx="586" cy="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38" name="Picture 7">
              <a:extLst>
                <a:ext uri="{FF2B5EF4-FFF2-40B4-BE49-F238E27FC236}">
                  <a16:creationId xmlns:a16="http://schemas.microsoft.com/office/drawing/2014/main" id="{E3AEEBA4-EB1B-4BF8-8A19-7490A0427A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9181275">
              <a:off x="2903" y="1986"/>
              <a:ext cx="448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39" name="Picture 8">
              <a:extLst>
                <a:ext uri="{FF2B5EF4-FFF2-40B4-BE49-F238E27FC236}">
                  <a16:creationId xmlns:a16="http://schemas.microsoft.com/office/drawing/2014/main" id="{D8810E0D-42FD-44FE-8F22-0149C9E7C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54746" flipV="1">
              <a:off x="3585" y="1956"/>
              <a:ext cx="534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0" name="Picture 9">
              <a:extLst>
                <a:ext uri="{FF2B5EF4-FFF2-40B4-BE49-F238E27FC236}">
                  <a16:creationId xmlns:a16="http://schemas.microsoft.com/office/drawing/2014/main" id="{1D3BD16A-7801-413D-AC0F-98439D66F5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176655" flipH="1">
              <a:off x="3877" y="1755"/>
              <a:ext cx="605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1" name="Picture 10">
              <a:extLst>
                <a:ext uri="{FF2B5EF4-FFF2-40B4-BE49-F238E27FC236}">
                  <a16:creationId xmlns:a16="http://schemas.microsoft.com/office/drawing/2014/main" id="{7F98BE42-95FE-4B36-A797-F87803B788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493354" flipV="1">
              <a:off x="4181" y="1957"/>
              <a:ext cx="512" cy="6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2" name="Picture 11">
              <a:extLst>
                <a:ext uri="{FF2B5EF4-FFF2-40B4-BE49-F238E27FC236}">
                  <a16:creationId xmlns:a16="http://schemas.microsoft.com/office/drawing/2014/main" id="{FA3B1E84-3058-4CC1-BC7E-FD73B984F8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4445" y="1749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3" name="Picture 12">
              <a:extLst>
                <a:ext uri="{FF2B5EF4-FFF2-40B4-BE49-F238E27FC236}">
                  <a16:creationId xmlns:a16="http://schemas.microsoft.com/office/drawing/2014/main" id="{6261C680-641D-4156-8450-37FD67E512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76942" flipV="1">
              <a:off x="4749" y="1952"/>
              <a:ext cx="514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4" name="Picture 13">
              <a:extLst>
                <a:ext uri="{FF2B5EF4-FFF2-40B4-BE49-F238E27FC236}">
                  <a16:creationId xmlns:a16="http://schemas.microsoft.com/office/drawing/2014/main" id="{864CE530-7B51-4990-B872-29E649DA37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237" t="11583" r="8565" b="12083"/>
            <a:stretch>
              <a:fillRect/>
            </a:stretch>
          </p:blipFill>
          <p:spPr bwMode="auto">
            <a:xfrm rot="9227562" flipH="1">
              <a:off x="5028" y="1724"/>
              <a:ext cx="590" cy="6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45" name="Text Box 14">
              <a:extLst>
                <a:ext uri="{FF2B5EF4-FFF2-40B4-BE49-F238E27FC236}">
                  <a16:creationId xmlns:a16="http://schemas.microsoft.com/office/drawing/2014/main" id="{54B1DE1E-4886-4D8D-BF36-806C5E1366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5" y="2136"/>
              <a:ext cx="233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1</a:t>
              </a:r>
            </a:p>
          </p:txBody>
        </p:sp>
        <p:sp>
          <p:nvSpPr>
            <p:cNvPr id="20546" name="Text Box 15">
              <a:extLst>
                <a:ext uri="{FF2B5EF4-FFF2-40B4-BE49-F238E27FC236}">
                  <a16:creationId xmlns:a16="http://schemas.microsoft.com/office/drawing/2014/main" id="{4688997B-DF15-4146-AD50-A42FCB3FC4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6" y="1956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2</a:t>
              </a:r>
            </a:p>
          </p:txBody>
        </p:sp>
        <p:sp>
          <p:nvSpPr>
            <p:cNvPr id="20547" name="Text Box 16">
              <a:extLst>
                <a:ext uri="{FF2B5EF4-FFF2-40B4-BE49-F238E27FC236}">
                  <a16:creationId xmlns:a16="http://schemas.microsoft.com/office/drawing/2014/main" id="{1A8D1C02-0F30-4A2B-B4A3-D98916712D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6" y="2105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3</a:t>
              </a:r>
            </a:p>
          </p:txBody>
        </p:sp>
        <p:sp>
          <p:nvSpPr>
            <p:cNvPr id="20548" name="Text Box 17">
              <a:extLst>
                <a:ext uri="{FF2B5EF4-FFF2-40B4-BE49-F238E27FC236}">
                  <a16:creationId xmlns:a16="http://schemas.microsoft.com/office/drawing/2014/main" id="{72A15F6C-8D14-4A77-BC59-EDAF84400C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49" y="194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4</a:t>
              </a:r>
            </a:p>
          </p:txBody>
        </p:sp>
        <p:sp>
          <p:nvSpPr>
            <p:cNvPr id="20549" name="Text Box 18">
              <a:extLst>
                <a:ext uri="{FF2B5EF4-FFF2-40B4-BE49-F238E27FC236}">
                  <a16:creationId xmlns:a16="http://schemas.microsoft.com/office/drawing/2014/main" id="{00019F2F-78FF-4B4F-9607-18B86110A4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5" y="2142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5</a:t>
              </a:r>
            </a:p>
          </p:txBody>
        </p:sp>
        <p:sp>
          <p:nvSpPr>
            <p:cNvPr id="20550" name="Text Box 19">
              <a:extLst>
                <a:ext uri="{FF2B5EF4-FFF2-40B4-BE49-F238E27FC236}">
                  <a16:creationId xmlns:a16="http://schemas.microsoft.com/office/drawing/2014/main" id="{EAE0632B-B814-47B3-B200-484BE9401D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0" y="1937"/>
              <a:ext cx="270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6</a:t>
              </a:r>
            </a:p>
          </p:txBody>
        </p:sp>
        <p:sp>
          <p:nvSpPr>
            <p:cNvPr id="20551" name="Text Box 20">
              <a:extLst>
                <a:ext uri="{FF2B5EF4-FFF2-40B4-BE49-F238E27FC236}">
                  <a16:creationId xmlns:a16="http://schemas.microsoft.com/office/drawing/2014/main" id="{4325871E-2174-4F60-97C5-6289C4E7C3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79" y="2129"/>
              <a:ext cx="269" cy="3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7</a:t>
              </a:r>
            </a:p>
          </p:txBody>
        </p:sp>
        <p:sp>
          <p:nvSpPr>
            <p:cNvPr id="20552" name="Text Box 21">
              <a:extLst>
                <a:ext uri="{FF2B5EF4-FFF2-40B4-BE49-F238E27FC236}">
                  <a16:creationId xmlns:a16="http://schemas.microsoft.com/office/drawing/2014/main" id="{EB340865-6E6B-4F18-9B2D-0F2AF89689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2" y="1908"/>
              <a:ext cx="269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>
                  <a:solidFill>
                    <a:schemeClr val="bg2"/>
                  </a:solidFill>
                </a:rPr>
                <a:t>8</a:t>
              </a:r>
            </a:p>
          </p:txBody>
        </p:sp>
        <p:grpSp>
          <p:nvGrpSpPr>
            <p:cNvPr id="20553" name="Group 22">
              <a:extLst>
                <a:ext uri="{FF2B5EF4-FFF2-40B4-BE49-F238E27FC236}">
                  <a16:creationId xmlns:a16="http://schemas.microsoft.com/office/drawing/2014/main" id="{987B2BC7-0F5E-461F-9267-642C0A8D47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41" y="1778"/>
              <a:ext cx="2577" cy="774"/>
              <a:chOff x="2941" y="1778"/>
              <a:chExt cx="2577" cy="774"/>
            </a:xfrm>
          </p:grpSpPr>
          <p:sp>
            <p:nvSpPr>
              <p:cNvPr id="20554" name="Line 23">
                <a:extLst>
                  <a:ext uri="{FF2B5EF4-FFF2-40B4-BE49-F238E27FC236}">
                    <a16:creationId xmlns:a16="http://schemas.microsoft.com/office/drawing/2014/main" id="{9DAB9809-4AA3-480B-9314-0BC6D4918B0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71" y="1784"/>
                <a:ext cx="2347" cy="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5" name="Line 24">
                <a:extLst>
                  <a:ext uri="{FF2B5EF4-FFF2-40B4-BE49-F238E27FC236}">
                    <a16:creationId xmlns:a16="http://schemas.microsoft.com/office/drawing/2014/main" id="{FB076A4E-44A5-4AB3-878A-4BE0A068AC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1" y="2509"/>
                <a:ext cx="2316" cy="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6" name="Line 25">
                <a:extLst>
                  <a:ext uri="{FF2B5EF4-FFF2-40B4-BE49-F238E27FC236}">
                    <a16:creationId xmlns:a16="http://schemas.microsoft.com/office/drawing/2014/main" id="{15278323-5EE9-4A1A-BFE8-5F4E7FD232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7" y="1826"/>
                <a:ext cx="230" cy="719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57" name="Line 26">
                <a:extLst>
                  <a:ext uri="{FF2B5EF4-FFF2-40B4-BE49-F238E27FC236}">
                    <a16:creationId xmlns:a16="http://schemas.microsoft.com/office/drawing/2014/main" id="{780326D0-BB7F-4B08-92CE-B43A797C9C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240" y="1778"/>
                <a:ext cx="278" cy="737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27">
            <a:extLst>
              <a:ext uri="{FF2B5EF4-FFF2-40B4-BE49-F238E27FC236}">
                <a16:creationId xmlns:a16="http://schemas.microsoft.com/office/drawing/2014/main" id="{0E2DBA25-6FFF-4706-B81B-800568B230E8}"/>
              </a:ext>
            </a:extLst>
          </p:cNvPr>
          <p:cNvGrpSpPr>
            <a:grpSpLocks/>
          </p:cNvGrpSpPr>
          <p:nvPr/>
        </p:nvGrpSpPr>
        <p:grpSpPr bwMode="auto">
          <a:xfrm>
            <a:off x="854075" y="3167063"/>
            <a:ext cx="2244725" cy="1000125"/>
            <a:chOff x="538" y="1995"/>
            <a:chExt cx="1414" cy="630"/>
          </a:xfrm>
        </p:grpSpPr>
        <p:sp>
          <p:nvSpPr>
            <p:cNvPr id="20535" name="Line 28">
              <a:extLst>
                <a:ext uri="{FF2B5EF4-FFF2-40B4-BE49-F238E27FC236}">
                  <a16:creationId xmlns:a16="http://schemas.microsoft.com/office/drawing/2014/main" id="{AC9C19CE-CA35-418F-A88F-C6A19E12D8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995"/>
              <a:ext cx="0" cy="5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6" name="Text Box 29">
              <a:extLst>
                <a:ext uri="{FF2B5EF4-FFF2-40B4-BE49-F238E27FC236}">
                  <a16:creationId xmlns:a16="http://schemas.microsoft.com/office/drawing/2014/main" id="{B36BA375-0A53-480B-B12C-CB80B44272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8" y="2221"/>
              <a:ext cx="141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sz="1800"/>
                <a:t>thinner and thinner</a:t>
              </a:r>
            </a:p>
            <a:p>
              <a:pPr algn="ctr" eaLnBrk="1" hangingPunct="1"/>
              <a:r>
                <a:rPr lang="en-GB" altLang="en-US" sz="1800"/>
                <a:t>sectors</a:t>
              </a:r>
            </a:p>
          </p:txBody>
        </p:sp>
      </p:grpSp>
      <p:grpSp>
        <p:nvGrpSpPr>
          <p:cNvPr id="5" name="Group 30">
            <a:extLst>
              <a:ext uri="{FF2B5EF4-FFF2-40B4-BE49-F238E27FC236}">
                <a16:creationId xmlns:a16="http://schemas.microsoft.com/office/drawing/2014/main" id="{5B1BDF38-DE15-4A5C-B638-9413A2E0DB6F}"/>
              </a:ext>
            </a:extLst>
          </p:cNvPr>
          <p:cNvGrpSpPr>
            <a:grpSpLocks/>
          </p:cNvGrpSpPr>
          <p:nvPr/>
        </p:nvGrpSpPr>
        <p:grpSpPr bwMode="auto">
          <a:xfrm>
            <a:off x="1203325" y="4244975"/>
            <a:ext cx="3627438" cy="828675"/>
            <a:chOff x="824" y="2830"/>
            <a:chExt cx="2285" cy="522"/>
          </a:xfrm>
        </p:grpSpPr>
        <p:sp>
          <p:nvSpPr>
            <p:cNvPr id="20495" name="Rectangle 31">
              <a:extLst>
                <a:ext uri="{FF2B5EF4-FFF2-40B4-BE49-F238E27FC236}">
                  <a16:creationId xmlns:a16="http://schemas.microsoft.com/office/drawing/2014/main" id="{B80658E5-8589-4982-A6E4-5F9D4072AC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0496" name="Group 32">
              <a:extLst>
                <a:ext uri="{FF2B5EF4-FFF2-40B4-BE49-F238E27FC236}">
                  <a16:creationId xmlns:a16="http://schemas.microsoft.com/office/drawing/2014/main" id="{EA71AB0C-5144-4DF6-B10A-143C30CB9BB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20523" name="Group 33">
                <a:extLst>
                  <a:ext uri="{FF2B5EF4-FFF2-40B4-BE49-F238E27FC236}">
                    <a16:creationId xmlns:a16="http://schemas.microsoft.com/office/drawing/2014/main" id="{5D8124F9-AC46-4FF7-AF04-9BFD338611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20532" name="Line 34">
                  <a:extLst>
                    <a:ext uri="{FF2B5EF4-FFF2-40B4-BE49-F238E27FC236}">
                      <a16:creationId xmlns:a16="http://schemas.microsoft.com/office/drawing/2014/main" id="{9E4400BC-43E4-4498-83A7-4EF5566FF6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33" name="Line 35">
                  <a:extLst>
                    <a:ext uri="{FF2B5EF4-FFF2-40B4-BE49-F238E27FC236}">
                      <a16:creationId xmlns:a16="http://schemas.microsoft.com/office/drawing/2014/main" id="{B7DC60ED-53FE-4CCF-90BA-820E7CD0E8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34" name="Arc 36">
                  <a:extLst>
                    <a:ext uri="{FF2B5EF4-FFF2-40B4-BE49-F238E27FC236}">
                      <a16:creationId xmlns:a16="http://schemas.microsoft.com/office/drawing/2014/main" id="{37A1286C-CB0E-4B8F-999B-E1D93932F1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20524" name="Picture 37">
                <a:extLst>
                  <a:ext uri="{FF2B5EF4-FFF2-40B4-BE49-F238E27FC236}">
                    <a16:creationId xmlns:a16="http://schemas.microsoft.com/office/drawing/2014/main" id="{59C4C005-9471-4560-A5D8-8B06BD4C01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25" name="Picture 38">
                <a:extLst>
                  <a:ext uri="{FF2B5EF4-FFF2-40B4-BE49-F238E27FC236}">
                    <a16:creationId xmlns:a16="http://schemas.microsoft.com/office/drawing/2014/main" id="{FF6232A7-802D-4FF8-B880-762A4766434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26" name="Picture 39">
                <a:extLst>
                  <a:ext uri="{FF2B5EF4-FFF2-40B4-BE49-F238E27FC236}">
                    <a16:creationId xmlns:a16="http://schemas.microsoft.com/office/drawing/2014/main" id="{FFDCEB0F-5E52-4EB4-8D79-22BA411274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27" name="Picture 40">
                <a:extLst>
                  <a:ext uri="{FF2B5EF4-FFF2-40B4-BE49-F238E27FC236}">
                    <a16:creationId xmlns:a16="http://schemas.microsoft.com/office/drawing/2014/main" id="{A692F1A8-5A40-4D91-B240-A7974C812A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28" name="Picture 41">
                <a:extLst>
                  <a:ext uri="{FF2B5EF4-FFF2-40B4-BE49-F238E27FC236}">
                    <a16:creationId xmlns:a16="http://schemas.microsoft.com/office/drawing/2014/main" id="{A63BB584-063A-4C92-BB9F-1B2D2AD34F7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29" name="Picture 42">
                <a:extLst>
                  <a:ext uri="{FF2B5EF4-FFF2-40B4-BE49-F238E27FC236}">
                    <a16:creationId xmlns:a16="http://schemas.microsoft.com/office/drawing/2014/main" id="{632023DE-4BF4-4596-876C-7702010C939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30" name="Picture 43">
                <a:extLst>
                  <a:ext uri="{FF2B5EF4-FFF2-40B4-BE49-F238E27FC236}">
                    <a16:creationId xmlns:a16="http://schemas.microsoft.com/office/drawing/2014/main" id="{82050F2C-063F-4071-A51E-91C380E6B8F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31" name="Picture 44">
                <a:extLst>
                  <a:ext uri="{FF2B5EF4-FFF2-40B4-BE49-F238E27FC236}">
                    <a16:creationId xmlns:a16="http://schemas.microsoft.com/office/drawing/2014/main" id="{1F53061C-FDFF-42D7-AAC7-0CE95913D8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497" name="Group 45">
              <a:extLst>
                <a:ext uri="{FF2B5EF4-FFF2-40B4-BE49-F238E27FC236}">
                  <a16:creationId xmlns:a16="http://schemas.microsoft.com/office/drawing/2014/main" id="{12C3E613-0F07-4E59-AFD0-6F684EA06E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20511" name="Group 46">
                <a:extLst>
                  <a:ext uri="{FF2B5EF4-FFF2-40B4-BE49-F238E27FC236}">
                    <a16:creationId xmlns:a16="http://schemas.microsoft.com/office/drawing/2014/main" id="{358B09ED-D23E-4C41-88F2-D3791BA7081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20520" name="Line 47">
                  <a:extLst>
                    <a:ext uri="{FF2B5EF4-FFF2-40B4-BE49-F238E27FC236}">
                      <a16:creationId xmlns:a16="http://schemas.microsoft.com/office/drawing/2014/main" id="{2E722FEF-4087-4724-8700-9DE8C21B8B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1" name="Line 48">
                  <a:extLst>
                    <a:ext uri="{FF2B5EF4-FFF2-40B4-BE49-F238E27FC236}">
                      <a16:creationId xmlns:a16="http://schemas.microsoft.com/office/drawing/2014/main" id="{A474A140-B9B2-4D83-98F3-21B03E3601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522" name="Arc 49">
                  <a:extLst>
                    <a:ext uri="{FF2B5EF4-FFF2-40B4-BE49-F238E27FC236}">
                      <a16:creationId xmlns:a16="http://schemas.microsoft.com/office/drawing/2014/main" id="{D01744FD-1F36-4606-8AF8-FB99D9E8EC7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20512" name="Picture 50">
                <a:extLst>
                  <a:ext uri="{FF2B5EF4-FFF2-40B4-BE49-F238E27FC236}">
                    <a16:creationId xmlns:a16="http://schemas.microsoft.com/office/drawing/2014/main" id="{6BA505DE-C5D1-488F-9F76-BEF7522253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3" name="Picture 51">
                <a:extLst>
                  <a:ext uri="{FF2B5EF4-FFF2-40B4-BE49-F238E27FC236}">
                    <a16:creationId xmlns:a16="http://schemas.microsoft.com/office/drawing/2014/main" id="{2641EB89-F9E5-4204-9CE2-6C3A94BDE8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4" name="Picture 52">
                <a:extLst>
                  <a:ext uri="{FF2B5EF4-FFF2-40B4-BE49-F238E27FC236}">
                    <a16:creationId xmlns:a16="http://schemas.microsoft.com/office/drawing/2014/main" id="{1E207D28-022E-43B5-9E60-5EF1D4132E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5" name="Picture 53">
                <a:extLst>
                  <a:ext uri="{FF2B5EF4-FFF2-40B4-BE49-F238E27FC236}">
                    <a16:creationId xmlns:a16="http://schemas.microsoft.com/office/drawing/2014/main" id="{C1DBAD64-177C-4D37-84FD-C1BC70D8FC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6" name="Picture 54">
                <a:extLst>
                  <a:ext uri="{FF2B5EF4-FFF2-40B4-BE49-F238E27FC236}">
                    <a16:creationId xmlns:a16="http://schemas.microsoft.com/office/drawing/2014/main" id="{1F264663-43F9-49F8-8CF0-14E569742E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7" name="Picture 55">
                <a:extLst>
                  <a:ext uri="{FF2B5EF4-FFF2-40B4-BE49-F238E27FC236}">
                    <a16:creationId xmlns:a16="http://schemas.microsoft.com/office/drawing/2014/main" id="{1F844C4A-B281-473A-AD94-493B3B22387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8" name="Picture 56">
                <a:extLst>
                  <a:ext uri="{FF2B5EF4-FFF2-40B4-BE49-F238E27FC236}">
                    <a16:creationId xmlns:a16="http://schemas.microsoft.com/office/drawing/2014/main" id="{55B0FF6D-FD62-45F3-BEC8-35622C69190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19" name="Picture 57">
                <a:extLst>
                  <a:ext uri="{FF2B5EF4-FFF2-40B4-BE49-F238E27FC236}">
                    <a16:creationId xmlns:a16="http://schemas.microsoft.com/office/drawing/2014/main" id="{6B50D2F7-5074-48BA-92C0-7175DF2DFC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498" name="Group 58">
              <a:extLst>
                <a:ext uri="{FF2B5EF4-FFF2-40B4-BE49-F238E27FC236}">
                  <a16:creationId xmlns:a16="http://schemas.microsoft.com/office/drawing/2014/main" id="{A0736C3D-5B8D-42A2-A66B-B855422984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20508" name="Line 59">
                <a:extLst>
                  <a:ext uri="{FF2B5EF4-FFF2-40B4-BE49-F238E27FC236}">
                    <a16:creationId xmlns:a16="http://schemas.microsoft.com/office/drawing/2014/main" id="{0A149C5D-EC18-4462-96AD-5703D12172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9" name="Line 60">
                <a:extLst>
                  <a:ext uri="{FF2B5EF4-FFF2-40B4-BE49-F238E27FC236}">
                    <a16:creationId xmlns:a16="http://schemas.microsoft.com/office/drawing/2014/main" id="{7483B8FB-0B24-4187-BC47-87F9DF3BBF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0" name="Arc 61">
                <a:extLst>
                  <a:ext uri="{FF2B5EF4-FFF2-40B4-BE49-F238E27FC236}">
                    <a16:creationId xmlns:a16="http://schemas.microsoft.com/office/drawing/2014/main" id="{C1059A8F-D181-4B6F-9B95-180FD869139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pic>
          <p:nvPicPr>
            <p:cNvPr id="20499" name="Picture 62">
              <a:extLst>
                <a:ext uri="{FF2B5EF4-FFF2-40B4-BE49-F238E27FC236}">
                  <a16:creationId xmlns:a16="http://schemas.microsoft.com/office/drawing/2014/main" id="{E5EB36F2-8DCA-463E-A23E-6FA451A403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0" name="Picture 63">
              <a:extLst>
                <a:ext uri="{FF2B5EF4-FFF2-40B4-BE49-F238E27FC236}">
                  <a16:creationId xmlns:a16="http://schemas.microsoft.com/office/drawing/2014/main" id="{244B21E9-633F-4170-8963-5501311B21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1" name="Picture 64">
              <a:extLst>
                <a:ext uri="{FF2B5EF4-FFF2-40B4-BE49-F238E27FC236}">
                  <a16:creationId xmlns:a16="http://schemas.microsoft.com/office/drawing/2014/main" id="{A9D50F37-42C7-443F-94F9-A5A7BAA1F4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2" name="Picture 65">
              <a:extLst>
                <a:ext uri="{FF2B5EF4-FFF2-40B4-BE49-F238E27FC236}">
                  <a16:creationId xmlns:a16="http://schemas.microsoft.com/office/drawing/2014/main" id="{559D4820-0EE5-4CCD-86EB-88A7D3FEEA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3" name="Picture 66">
              <a:extLst>
                <a:ext uri="{FF2B5EF4-FFF2-40B4-BE49-F238E27FC236}">
                  <a16:creationId xmlns:a16="http://schemas.microsoft.com/office/drawing/2014/main" id="{DB773134-40DC-48EC-A431-150CC8D052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4" name="Picture 67">
              <a:extLst>
                <a:ext uri="{FF2B5EF4-FFF2-40B4-BE49-F238E27FC236}">
                  <a16:creationId xmlns:a16="http://schemas.microsoft.com/office/drawing/2014/main" id="{941503EE-D598-49C0-B12D-0838463B5E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5" name="Picture 68">
              <a:extLst>
                <a:ext uri="{FF2B5EF4-FFF2-40B4-BE49-F238E27FC236}">
                  <a16:creationId xmlns:a16="http://schemas.microsoft.com/office/drawing/2014/main" id="{C5D9E84A-293A-4FAD-B507-6B488B1150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6" name="Picture 69">
              <a:extLst>
                <a:ext uri="{FF2B5EF4-FFF2-40B4-BE49-F238E27FC236}">
                  <a16:creationId xmlns:a16="http://schemas.microsoft.com/office/drawing/2014/main" id="{B03D29D2-3CDF-4062-8B70-BAAAC4234A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7" name="Picture 70">
              <a:extLst>
                <a:ext uri="{FF2B5EF4-FFF2-40B4-BE49-F238E27FC236}">
                  <a16:creationId xmlns:a16="http://schemas.microsoft.com/office/drawing/2014/main" id="{56857698-52FA-46D6-8FF5-0B2C977F75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71">
            <a:extLst>
              <a:ext uri="{FF2B5EF4-FFF2-40B4-BE49-F238E27FC236}">
                <a16:creationId xmlns:a16="http://schemas.microsoft.com/office/drawing/2014/main" id="{C3EAACFB-2A55-4145-9D18-11425D6869D1}"/>
              </a:ext>
            </a:extLst>
          </p:cNvPr>
          <p:cNvGrpSpPr>
            <a:grpSpLocks/>
          </p:cNvGrpSpPr>
          <p:nvPr/>
        </p:nvGrpSpPr>
        <p:grpSpPr bwMode="auto">
          <a:xfrm>
            <a:off x="5051425" y="1765300"/>
            <a:ext cx="4286250" cy="3182938"/>
            <a:chOff x="3182" y="1112"/>
            <a:chExt cx="2700" cy="2005"/>
          </a:xfrm>
        </p:grpSpPr>
        <p:sp>
          <p:nvSpPr>
            <p:cNvPr id="20493" name="Text Box 72">
              <a:extLst>
                <a:ext uri="{FF2B5EF4-FFF2-40B4-BE49-F238E27FC236}">
                  <a16:creationId xmlns:a16="http://schemas.microsoft.com/office/drawing/2014/main" id="{B1890D0C-4B50-47D5-8919-F3362DC34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2" y="1436"/>
              <a:ext cx="2700" cy="10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sz="1800"/>
                <a:t>If we cut the sectors </a:t>
              </a:r>
            </a:p>
            <a:p>
              <a:pPr algn="ctr" eaLnBrk="1" hangingPunct="1"/>
              <a:r>
                <a:rPr lang="en-GB" altLang="en-US" sz="1800"/>
                <a:t>Thinner and thinner then </a:t>
              </a:r>
            </a:p>
            <a:p>
              <a:pPr algn="ctr" eaLnBrk="1" hangingPunct="1"/>
              <a:r>
                <a:rPr lang="en-GB" altLang="en-US" sz="1800"/>
                <a:t>we get closer and closer </a:t>
              </a:r>
            </a:p>
            <a:p>
              <a:pPr algn="ctr" eaLnBrk="1" hangingPunct="1"/>
              <a:r>
                <a:rPr lang="en-GB" altLang="en-US" sz="1800"/>
                <a:t>to a rectangle. Hence we can represent the area of a circle </a:t>
              </a:r>
            </a:p>
            <a:p>
              <a:pPr algn="ctr" eaLnBrk="1" hangingPunct="1"/>
              <a:r>
                <a:rPr lang="en-GB" altLang="en-US" sz="1800"/>
                <a:t>by a rectangle.</a:t>
              </a:r>
            </a:p>
          </p:txBody>
        </p:sp>
        <p:sp>
          <p:nvSpPr>
            <p:cNvPr id="20494" name="AutoShape 73">
              <a:extLst>
                <a:ext uri="{FF2B5EF4-FFF2-40B4-BE49-F238E27FC236}">
                  <a16:creationId xmlns:a16="http://schemas.microsoft.com/office/drawing/2014/main" id="{CF09D07E-469A-488D-96AF-3829027E38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8" y="1112"/>
              <a:ext cx="2382" cy="2005"/>
            </a:xfrm>
            <a:prstGeom prst="cloudCallout">
              <a:avLst>
                <a:gd name="adj1" fmla="val -82157"/>
                <a:gd name="adj2" fmla="val 1149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GB" altLang="en-US" sz="1800"/>
                <a:t> </a:t>
              </a:r>
            </a:p>
          </p:txBody>
        </p:sp>
      </p:grpSp>
      <p:graphicFrame>
        <p:nvGraphicFramePr>
          <p:cNvPr id="94282" name="Object 2">
            <a:extLst>
              <a:ext uri="{FF2B5EF4-FFF2-40B4-BE49-F238E27FC236}">
                <a16:creationId xmlns:a16="http://schemas.microsoft.com/office/drawing/2014/main" id="{1DBEC027-6A5D-4547-84BD-2BA9D8DA6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00350" y="5143500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8600" imgH="152280" progId="Equation.DSMT4">
                  <p:embed/>
                </p:oleObj>
              </mc:Choice>
              <mc:Fallback>
                <p:oleObj name="Equation" r:id="rId5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0350" y="5143500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83" name="Object 3">
            <a:extLst>
              <a:ext uri="{FF2B5EF4-FFF2-40B4-BE49-F238E27FC236}">
                <a16:creationId xmlns:a16="http://schemas.microsoft.com/office/drawing/2014/main" id="{94ECFDEF-0B6D-430E-B5BA-7D86B7169B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9975" y="4483100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80" imgH="152280" progId="Equation.DSMT4">
                  <p:embed/>
                </p:oleObj>
              </mc:Choice>
              <mc:Fallback>
                <p:oleObj name="Equation" r:id="rId7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4483100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491" name="Picture 27" descr="Office Objects 0572">
            <a:extLst>
              <a:ext uri="{FF2B5EF4-FFF2-40B4-BE49-F238E27FC236}">
                <a16:creationId xmlns:a16="http://schemas.microsoft.com/office/drawing/2014/main" id="{41565305-7C56-491D-AAFA-F83234A82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" name="Rectangle 29">
            <a:extLst>
              <a:ext uri="{FF2B5EF4-FFF2-40B4-BE49-F238E27FC236}">
                <a16:creationId xmlns:a16="http://schemas.microsoft.com/office/drawing/2014/main" id="{C101524C-5EE0-4B69-AE11-5597AD733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18">
            <a:extLst>
              <a:ext uri="{FF2B5EF4-FFF2-40B4-BE49-F238E27FC236}">
                <a16:creationId xmlns:a16="http://schemas.microsoft.com/office/drawing/2014/main" id="{1C6B2F21-7327-425E-AAB6-CD81084B0FF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61EE157-3C2F-469F-8DB6-DCB3B33CACC9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53" name="Rectangle 19">
            <a:extLst>
              <a:ext uri="{FF2B5EF4-FFF2-40B4-BE49-F238E27FC236}">
                <a16:creationId xmlns:a16="http://schemas.microsoft.com/office/drawing/2014/main" id="{ED582A9F-8E17-485E-AB84-8D4F27A8BA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54" name="Rectangle 20">
            <a:extLst>
              <a:ext uri="{FF2B5EF4-FFF2-40B4-BE49-F238E27FC236}">
                <a16:creationId xmlns:a16="http://schemas.microsoft.com/office/drawing/2014/main" id="{08B3D719-4EBF-41FF-A376-578867155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B28A04A-926F-42BF-97F4-3FFD49FB3DE2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42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grpSp>
        <p:nvGrpSpPr>
          <p:cNvPr id="21514" name="Group 5">
            <a:extLst>
              <a:ext uri="{FF2B5EF4-FFF2-40B4-BE49-F238E27FC236}">
                <a16:creationId xmlns:a16="http://schemas.microsoft.com/office/drawing/2014/main" id="{D9B9E262-6948-4744-92F7-6F1CDDD0C6CD}"/>
              </a:ext>
            </a:extLst>
          </p:cNvPr>
          <p:cNvGrpSpPr>
            <a:grpSpLocks/>
          </p:cNvGrpSpPr>
          <p:nvPr/>
        </p:nvGrpSpPr>
        <p:grpSpPr bwMode="auto">
          <a:xfrm>
            <a:off x="2679700" y="2006600"/>
            <a:ext cx="3627438" cy="828675"/>
            <a:chOff x="824" y="2830"/>
            <a:chExt cx="2285" cy="522"/>
          </a:xfrm>
        </p:grpSpPr>
        <p:sp>
          <p:nvSpPr>
            <p:cNvPr id="21518" name="Rectangle 6">
              <a:extLst>
                <a:ext uri="{FF2B5EF4-FFF2-40B4-BE49-F238E27FC236}">
                  <a16:creationId xmlns:a16="http://schemas.microsoft.com/office/drawing/2014/main" id="{5A920491-3284-4DBD-B137-C5A0E9AA1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830"/>
              <a:ext cx="2281" cy="50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1519" name="Group 7">
              <a:extLst>
                <a:ext uri="{FF2B5EF4-FFF2-40B4-BE49-F238E27FC236}">
                  <a16:creationId xmlns:a16="http://schemas.microsoft.com/office/drawing/2014/main" id="{F95D390F-204C-4374-B615-248C9BC8B9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7" y="2834"/>
              <a:ext cx="729" cy="510"/>
              <a:chOff x="837" y="2834"/>
              <a:chExt cx="729" cy="510"/>
            </a:xfrm>
          </p:grpSpPr>
          <p:grpSp>
            <p:nvGrpSpPr>
              <p:cNvPr id="21546" name="Group 8">
                <a:extLst>
                  <a:ext uri="{FF2B5EF4-FFF2-40B4-BE49-F238E27FC236}">
                    <a16:creationId xmlns:a16="http://schemas.microsoft.com/office/drawing/2014/main" id="{D0F41B12-73FD-427A-85CA-569FBEE7E07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21555" name="Line 9">
                  <a:extLst>
                    <a:ext uri="{FF2B5EF4-FFF2-40B4-BE49-F238E27FC236}">
                      <a16:creationId xmlns:a16="http://schemas.microsoft.com/office/drawing/2014/main" id="{007F2C3A-8E37-49F6-87DD-7941FD247F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6" name="Line 10">
                  <a:extLst>
                    <a:ext uri="{FF2B5EF4-FFF2-40B4-BE49-F238E27FC236}">
                      <a16:creationId xmlns:a16="http://schemas.microsoft.com/office/drawing/2014/main" id="{CA3A2522-C2D5-43F1-8B7A-83E269B0BC7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57" name="Arc 11">
                  <a:extLst>
                    <a:ext uri="{FF2B5EF4-FFF2-40B4-BE49-F238E27FC236}">
                      <a16:creationId xmlns:a16="http://schemas.microsoft.com/office/drawing/2014/main" id="{7479CEF2-701F-445C-886F-EA47AC92A86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21547" name="Picture 12">
                <a:extLst>
                  <a:ext uri="{FF2B5EF4-FFF2-40B4-BE49-F238E27FC236}">
                    <a16:creationId xmlns:a16="http://schemas.microsoft.com/office/drawing/2014/main" id="{E40D2B7D-656D-443B-98D1-FAFC205E1C6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48" name="Picture 13">
                <a:extLst>
                  <a:ext uri="{FF2B5EF4-FFF2-40B4-BE49-F238E27FC236}">
                    <a16:creationId xmlns:a16="http://schemas.microsoft.com/office/drawing/2014/main" id="{A7EFF220-8668-465C-AC43-3D9E54CC8A3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49" name="Picture 14">
                <a:extLst>
                  <a:ext uri="{FF2B5EF4-FFF2-40B4-BE49-F238E27FC236}">
                    <a16:creationId xmlns:a16="http://schemas.microsoft.com/office/drawing/2014/main" id="{43363EAA-CB9A-4418-91FB-1DD21B82B2E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50" name="Picture 15">
                <a:extLst>
                  <a:ext uri="{FF2B5EF4-FFF2-40B4-BE49-F238E27FC236}">
                    <a16:creationId xmlns:a16="http://schemas.microsoft.com/office/drawing/2014/main" id="{C50B369D-2D2C-419B-81AA-6D5071B338C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51" name="Picture 16">
                <a:extLst>
                  <a:ext uri="{FF2B5EF4-FFF2-40B4-BE49-F238E27FC236}">
                    <a16:creationId xmlns:a16="http://schemas.microsoft.com/office/drawing/2014/main" id="{E332E287-5E13-434A-BB54-E42E2B44E5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52" name="Picture 17">
                <a:extLst>
                  <a:ext uri="{FF2B5EF4-FFF2-40B4-BE49-F238E27FC236}">
                    <a16:creationId xmlns:a16="http://schemas.microsoft.com/office/drawing/2014/main" id="{95F566CE-0C34-4949-862C-9713F4C7DF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53" name="Picture 18">
                <a:extLst>
                  <a:ext uri="{FF2B5EF4-FFF2-40B4-BE49-F238E27FC236}">
                    <a16:creationId xmlns:a16="http://schemas.microsoft.com/office/drawing/2014/main" id="{E9F6B235-E9BD-4F6B-9204-7D325211C41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54" name="Picture 19">
                <a:extLst>
                  <a:ext uri="{FF2B5EF4-FFF2-40B4-BE49-F238E27FC236}">
                    <a16:creationId xmlns:a16="http://schemas.microsoft.com/office/drawing/2014/main" id="{05451EF1-1F2A-4865-A868-D87D170AB85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520" name="Group 20">
              <a:extLst>
                <a:ext uri="{FF2B5EF4-FFF2-40B4-BE49-F238E27FC236}">
                  <a16:creationId xmlns:a16="http://schemas.microsoft.com/office/drawing/2014/main" id="{FE7B3E38-664C-425C-A0B3-19D0EDEF1B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64" y="2832"/>
              <a:ext cx="729" cy="510"/>
              <a:chOff x="837" y="2834"/>
              <a:chExt cx="729" cy="510"/>
            </a:xfrm>
          </p:grpSpPr>
          <p:grpSp>
            <p:nvGrpSpPr>
              <p:cNvPr id="21534" name="Group 21">
                <a:extLst>
                  <a:ext uri="{FF2B5EF4-FFF2-40B4-BE49-F238E27FC236}">
                    <a16:creationId xmlns:a16="http://schemas.microsoft.com/office/drawing/2014/main" id="{0FA0F235-7ECE-4A71-957B-C246C043DB5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40" y="2834"/>
                <a:ext cx="72" cy="484"/>
                <a:chOff x="945" y="3444"/>
                <a:chExt cx="72" cy="484"/>
              </a:xfrm>
            </p:grpSpPr>
            <p:sp>
              <p:nvSpPr>
                <p:cNvPr id="21543" name="Line 22">
                  <a:extLst>
                    <a:ext uri="{FF2B5EF4-FFF2-40B4-BE49-F238E27FC236}">
                      <a16:creationId xmlns:a16="http://schemas.microsoft.com/office/drawing/2014/main" id="{275E9E78-1B88-4AB7-AE30-874026C516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7" y="3447"/>
                  <a:ext cx="68" cy="461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4" name="Line 23">
                  <a:extLst>
                    <a:ext uri="{FF2B5EF4-FFF2-40B4-BE49-F238E27FC236}">
                      <a16:creationId xmlns:a16="http://schemas.microsoft.com/office/drawing/2014/main" id="{1C1D1B73-63F2-4D15-AAE9-7565ADFF1A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45" y="3444"/>
                  <a:ext cx="3" cy="483"/>
                </a:xfrm>
                <a:prstGeom prst="line">
                  <a:avLst/>
                </a:pr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545" name="Arc 24">
                  <a:extLst>
                    <a:ext uri="{FF2B5EF4-FFF2-40B4-BE49-F238E27FC236}">
                      <a16:creationId xmlns:a16="http://schemas.microsoft.com/office/drawing/2014/main" id="{6469C9D0-BEEE-4E53-88F9-E2A3609401C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951" y="3901"/>
                  <a:ext cx="66" cy="27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9525">
                  <a:solidFill>
                    <a:srgbClr val="FFFF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pic>
            <p:nvPicPr>
              <p:cNvPr id="21535" name="Picture 25">
                <a:extLst>
                  <a:ext uri="{FF2B5EF4-FFF2-40B4-BE49-F238E27FC236}">
                    <a16:creationId xmlns:a16="http://schemas.microsoft.com/office/drawing/2014/main" id="{7E222EC7-C538-4C35-877B-0020F607E5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1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6" name="Picture 26">
                <a:extLst>
                  <a:ext uri="{FF2B5EF4-FFF2-40B4-BE49-F238E27FC236}">
                    <a16:creationId xmlns:a16="http://schemas.microsoft.com/office/drawing/2014/main" id="{A1A9FC87-71DE-44A3-84A5-E8EA3D36712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7" name="Picture 27">
                <a:extLst>
                  <a:ext uri="{FF2B5EF4-FFF2-40B4-BE49-F238E27FC236}">
                    <a16:creationId xmlns:a16="http://schemas.microsoft.com/office/drawing/2014/main" id="{035AF48B-EB1A-4940-8FA2-4C9937A847E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2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8" name="Picture 28">
                <a:extLst>
                  <a:ext uri="{FF2B5EF4-FFF2-40B4-BE49-F238E27FC236}">
                    <a16:creationId xmlns:a16="http://schemas.microsoft.com/office/drawing/2014/main" id="{58A25234-37E3-47C0-9C01-62535925293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3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9" name="Picture 29">
                <a:extLst>
                  <a:ext uri="{FF2B5EF4-FFF2-40B4-BE49-F238E27FC236}">
                    <a16:creationId xmlns:a16="http://schemas.microsoft.com/office/drawing/2014/main" id="{C29C19D4-EE90-4AE7-BF72-D7E726D21DE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97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40" name="Picture 30">
                <a:extLst>
                  <a:ext uri="{FF2B5EF4-FFF2-40B4-BE49-F238E27FC236}">
                    <a16:creationId xmlns:a16="http://schemas.microsoft.com/office/drawing/2014/main" id="{FCD38BFF-C09B-40C1-BF08-CCBD4B82BDB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88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41" name="Picture 31">
                <a:extLst>
                  <a:ext uri="{FF2B5EF4-FFF2-40B4-BE49-F238E27FC236}">
                    <a16:creationId xmlns:a16="http://schemas.microsoft.com/office/drawing/2014/main" id="{5808ED70-E733-4EDB-9021-A39B0D4378A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79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42" name="Picture 32">
                <a:extLst>
                  <a:ext uri="{FF2B5EF4-FFF2-40B4-BE49-F238E27FC236}">
                    <a16:creationId xmlns:a16="http://schemas.microsoft.com/office/drawing/2014/main" id="{D105BF12-A740-433F-B3CD-C5B6ECA5C33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0" y="2834"/>
                <a:ext cx="96" cy="5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1521" name="Group 33">
              <a:extLst>
                <a:ext uri="{FF2B5EF4-FFF2-40B4-BE49-F238E27FC236}">
                  <a16:creationId xmlns:a16="http://schemas.microsoft.com/office/drawing/2014/main" id="{697648FA-CECA-480F-B9E2-EC6D243A13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90" y="2841"/>
              <a:ext cx="72" cy="484"/>
              <a:chOff x="945" y="3444"/>
              <a:chExt cx="72" cy="484"/>
            </a:xfrm>
          </p:grpSpPr>
          <p:sp>
            <p:nvSpPr>
              <p:cNvPr id="21531" name="Line 34">
                <a:extLst>
                  <a:ext uri="{FF2B5EF4-FFF2-40B4-BE49-F238E27FC236}">
                    <a16:creationId xmlns:a16="http://schemas.microsoft.com/office/drawing/2014/main" id="{AA66D002-6C4B-4A4D-86CE-62C1354AE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7" y="3447"/>
                <a:ext cx="68" cy="461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2" name="Line 35">
                <a:extLst>
                  <a:ext uri="{FF2B5EF4-FFF2-40B4-BE49-F238E27FC236}">
                    <a16:creationId xmlns:a16="http://schemas.microsoft.com/office/drawing/2014/main" id="{44F325C1-BF5B-4ACC-ACD2-5130847A03C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5" y="3444"/>
                <a:ext cx="3" cy="483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3" name="Arc 36">
                <a:extLst>
                  <a:ext uri="{FF2B5EF4-FFF2-40B4-BE49-F238E27FC236}">
                    <a16:creationId xmlns:a16="http://schemas.microsoft.com/office/drawing/2014/main" id="{37B0E0EB-A7E5-4B26-84FC-FFF89DBBA61D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951" y="3901"/>
                <a:ext cx="66" cy="2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pic>
          <p:nvPicPr>
            <p:cNvPr id="21522" name="Picture 37">
              <a:extLst>
                <a:ext uri="{FF2B5EF4-FFF2-40B4-BE49-F238E27FC236}">
                  <a16:creationId xmlns:a16="http://schemas.microsoft.com/office/drawing/2014/main" id="{EF9210C8-DE8F-45FB-A71A-DB0590CB9E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1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3" name="Picture 38">
              <a:extLst>
                <a:ext uri="{FF2B5EF4-FFF2-40B4-BE49-F238E27FC236}">
                  <a16:creationId xmlns:a16="http://schemas.microsoft.com/office/drawing/2014/main" id="{A095D07E-8FA9-4732-BB7F-FA3D54222F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4" name="Picture 39">
              <a:extLst>
                <a:ext uri="{FF2B5EF4-FFF2-40B4-BE49-F238E27FC236}">
                  <a16:creationId xmlns:a16="http://schemas.microsoft.com/office/drawing/2014/main" id="{D60BC41E-8579-403E-9374-727911FFAC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5" name="Picture 40">
              <a:extLst>
                <a:ext uri="{FF2B5EF4-FFF2-40B4-BE49-F238E27FC236}">
                  <a16:creationId xmlns:a16="http://schemas.microsoft.com/office/drawing/2014/main" id="{FBD36138-E9F1-413B-98E9-98487E64A09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3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6" name="Picture 41">
              <a:extLst>
                <a:ext uri="{FF2B5EF4-FFF2-40B4-BE49-F238E27FC236}">
                  <a16:creationId xmlns:a16="http://schemas.microsoft.com/office/drawing/2014/main" id="{919B64EA-CCF2-4FB5-9836-3FAAC06D6A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7" name="Picture 42">
              <a:extLst>
                <a:ext uri="{FF2B5EF4-FFF2-40B4-BE49-F238E27FC236}">
                  <a16:creationId xmlns:a16="http://schemas.microsoft.com/office/drawing/2014/main" id="{4696FDFC-5667-49A7-8B37-C84084DA0C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8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8" name="Picture 43">
              <a:extLst>
                <a:ext uri="{FF2B5EF4-FFF2-40B4-BE49-F238E27FC236}">
                  <a16:creationId xmlns:a16="http://schemas.microsoft.com/office/drawing/2014/main" id="{8B91A7BC-660F-4C4C-847B-B7CF8F1081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29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29" name="Picture 44">
              <a:extLst>
                <a:ext uri="{FF2B5EF4-FFF2-40B4-BE49-F238E27FC236}">
                  <a16:creationId xmlns:a16="http://schemas.microsoft.com/office/drawing/2014/main" id="{D057B18E-988F-4AB7-81FC-872048B1849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" y="2841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30" name="Picture 45">
              <a:extLst>
                <a:ext uri="{FF2B5EF4-FFF2-40B4-BE49-F238E27FC236}">
                  <a16:creationId xmlns:a16="http://schemas.microsoft.com/office/drawing/2014/main" id="{5ADBA2BE-E2A1-4919-8111-BF7132EF8FA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3" y="2842"/>
              <a:ext cx="96" cy="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37793788-EE01-49A2-81C3-D18D4D7E40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76725" y="2905125"/>
          <a:ext cx="57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152280" progId="Equation.DSMT4">
                  <p:embed/>
                </p:oleObj>
              </mc:Choice>
              <mc:Fallback>
                <p:oleObj name="Equation" r:id="rId3" imgW="228600" imgH="152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6725" y="2905125"/>
                        <a:ext cx="57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3AF2AEE0-97E0-4447-81DC-E0DCD83859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56350" y="2244725"/>
          <a:ext cx="3492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80" imgH="152280" progId="Equation.DSMT4">
                  <p:embed/>
                </p:oleObj>
              </mc:Choice>
              <mc:Fallback>
                <p:oleObj name="Equation" r:id="rId5" imgW="139680" imgH="152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6350" y="2244725"/>
                        <a:ext cx="3492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0" name="Object 4">
            <a:extLst>
              <a:ext uri="{FF2B5EF4-FFF2-40B4-BE49-F238E27FC236}">
                <a16:creationId xmlns:a16="http://schemas.microsoft.com/office/drawing/2014/main" id="{54B318F7-7B27-4BE3-B3D2-D379C82880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43225" y="5467350"/>
          <a:ext cx="3937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74640" imgH="203040" progId="Equation.DSMT4">
                  <p:embed/>
                </p:oleObj>
              </mc:Choice>
              <mc:Fallback>
                <p:oleObj name="Equation" r:id="rId7" imgW="157464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225" y="5467350"/>
                        <a:ext cx="3937000" cy="5080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381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1" name="Object 5">
            <a:extLst>
              <a:ext uri="{FF2B5EF4-FFF2-40B4-BE49-F238E27FC236}">
                <a16:creationId xmlns:a16="http://schemas.microsoft.com/office/drawing/2014/main" id="{C053E621-EB26-44FA-9C0D-32A235F998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87600" y="3689350"/>
          <a:ext cx="4794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17360" imgH="228600" progId="Equation.DSMT4">
                  <p:embed/>
                </p:oleObj>
              </mc:Choice>
              <mc:Fallback>
                <p:oleObj name="Equation" r:id="rId9" imgW="191736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3689350"/>
                        <a:ext cx="4794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82" name="Object 6">
            <a:extLst>
              <a:ext uri="{FF2B5EF4-FFF2-40B4-BE49-F238E27FC236}">
                <a16:creationId xmlns:a16="http://schemas.microsoft.com/office/drawing/2014/main" id="{C48432B7-04B9-478A-820D-981B0DF194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43075" y="4346575"/>
          <a:ext cx="60960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38280" imgH="241200" progId="Equation.DSMT4">
                  <p:embed/>
                </p:oleObj>
              </mc:Choice>
              <mc:Fallback>
                <p:oleObj name="Equation" r:id="rId11" imgW="2438280" imgH="241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4346575"/>
                        <a:ext cx="60960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83" name="Text Box 51">
            <a:extLst>
              <a:ext uri="{FF2B5EF4-FFF2-40B4-BE49-F238E27FC236}">
                <a16:creationId xmlns:a16="http://schemas.microsoft.com/office/drawing/2014/main" id="{9EBEEC5B-1099-4F9F-9E08-0DF0E4E58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0" y="5018088"/>
            <a:ext cx="76152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But the area inside this rectangle is also the area of the circle</a:t>
            </a:r>
          </a:p>
        </p:txBody>
      </p:sp>
      <p:pic>
        <p:nvPicPr>
          <p:cNvPr id="21516" name="Picture 27" descr="Office Objects 0572">
            <a:extLst>
              <a:ext uri="{FF2B5EF4-FFF2-40B4-BE49-F238E27FC236}">
                <a16:creationId xmlns:a16="http://schemas.microsoft.com/office/drawing/2014/main" id="{8584A55B-8D7B-4FA0-BC67-97260955F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29">
            <a:extLst>
              <a:ext uri="{FF2B5EF4-FFF2-40B4-BE49-F238E27FC236}">
                <a16:creationId xmlns:a16="http://schemas.microsoft.com/office/drawing/2014/main" id="{C96B7641-DE49-4D01-BF27-CBE627741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a Circle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8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0EA7BAC4-4EAD-4BFA-8457-12B19379393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D8892B2-1BA0-4133-94FE-F898FA307918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8B600A6B-94CD-4B72-9154-E4DB550110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5764" name="Rectangle 4">
            <a:extLst>
              <a:ext uri="{FF2B5EF4-FFF2-40B4-BE49-F238E27FC236}">
                <a16:creationId xmlns:a16="http://schemas.microsoft.com/office/drawing/2014/main" id="{A2D3E627-D923-41F9-AF7E-08974C564A8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590675" y="374650"/>
            <a:ext cx="5240338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Area of a circle</a:t>
            </a:r>
          </a:p>
        </p:txBody>
      </p:sp>
      <p:sp>
        <p:nvSpPr>
          <p:cNvPr id="22536" name="Oval 2">
            <a:extLst>
              <a:ext uri="{FF2B5EF4-FFF2-40B4-BE49-F238E27FC236}">
                <a16:creationId xmlns:a16="http://schemas.microsoft.com/office/drawing/2014/main" id="{61B7BB90-D6EA-4036-8342-52FE5986D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25" y="2906713"/>
            <a:ext cx="2743200" cy="2687637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7" name="Line 3">
            <a:extLst>
              <a:ext uri="{FF2B5EF4-FFF2-40B4-BE49-F238E27FC236}">
                <a16:creationId xmlns:a16="http://schemas.microsoft.com/office/drawing/2014/main" id="{96439378-144B-4DCC-B088-EE3B174B5AF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8988" y="3313113"/>
            <a:ext cx="960437" cy="9604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Text Box 8">
            <a:extLst>
              <a:ext uri="{FF2B5EF4-FFF2-40B4-BE49-F238E27FC236}">
                <a16:creationId xmlns:a16="http://schemas.microsoft.com/office/drawing/2014/main" id="{B3AFF993-D81A-4D73-B70F-1DCB5DFA7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12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Q.</a:t>
            </a:r>
            <a:r>
              <a:rPr lang="en-GB" altLang="en-US" sz="1800"/>
              <a:t>	</a:t>
            </a:r>
            <a:r>
              <a:rPr lang="en-GB" altLang="en-US" sz="2400"/>
              <a:t>Find the area of the circle 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4C0F907-FF16-44AB-8870-28FA6197B583}"/>
              </a:ext>
            </a:extLst>
          </p:cNvPr>
          <p:cNvGrpSpPr>
            <a:grpSpLocks/>
          </p:cNvGrpSpPr>
          <p:nvPr/>
        </p:nvGrpSpPr>
        <p:grpSpPr bwMode="auto">
          <a:xfrm>
            <a:off x="6400800" y="2679700"/>
            <a:ext cx="1595438" cy="1220788"/>
            <a:chOff x="4165" y="1910"/>
            <a:chExt cx="872" cy="611"/>
          </a:xfrm>
        </p:grpSpPr>
        <p:sp>
          <p:nvSpPr>
            <p:cNvPr id="245770" name="Text Box 10">
              <a:extLst>
                <a:ext uri="{FF2B5EF4-FFF2-40B4-BE49-F238E27FC236}">
                  <a16:creationId xmlns:a16="http://schemas.microsoft.com/office/drawing/2014/main" id="{A436EAC6-1FAD-47E6-9CC6-B371875C57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5" y="1910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Solution</a:t>
              </a:r>
            </a:p>
          </p:txBody>
        </p:sp>
        <p:graphicFrame>
          <p:nvGraphicFramePr>
            <p:cNvPr id="22532" name="Object 11">
              <a:extLst>
                <a:ext uri="{FF2B5EF4-FFF2-40B4-BE49-F238E27FC236}">
                  <a16:creationId xmlns:a16="http://schemas.microsoft.com/office/drawing/2014/main" id="{075C88F7-1313-419A-BFF0-80E7C686147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65" y="2211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65" y="2211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45772" name="Object 12">
            <a:extLst>
              <a:ext uri="{FF2B5EF4-FFF2-40B4-BE49-F238E27FC236}">
                <a16:creationId xmlns:a16="http://schemas.microsoft.com/office/drawing/2014/main" id="{EC4B9DE8-B4C0-44FD-8754-297E97857C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3813" y="3995738"/>
          <a:ext cx="2103437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1000" imgH="203040" progId="Equation.DSMT4">
                  <p:embed/>
                </p:oleObj>
              </mc:Choice>
              <mc:Fallback>
                <p:oleObj name="Equation" r:id="rId4" imgW="711000" imgH="2030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3813" y="3995738"/>
                        <a:ext cx="2103437" cy="601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73" name="Object 13">
            <a:extLst>
              <a:ext uri="{FF2B5EF4-FFF2-40B4-BE49-F238E27FC236}">
                <a16:creationId xmlns:a16="http://schemas.microsoft.com/office/drawing/2014/main" id="{358187DB-DCFD-4A69-812B-BC94734ED9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27788" y="4749800"/>
          <a:ext cx="2546350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60" imgH="203040" progId="Equation.DSMT4">
                  <p:embed/>
                </p:oleObj>
              </mc:Choice>
              <mc:Fallback>
                <p:oleObj name="Equation" r:id="rId6" imgW="977760" imgH="2030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7788" y="4749800"/>
                        <a:ext cx="2546350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Oval 14">
            <a:extLst>
              <a:ext uri="{FF2B5EF4-FFF2-40B4-BE49-F238E27FC236}">
                <a16:creationId xmlns:a16="http://schemas.microsoft.com/office/drawing/2014/main" id="{1145C57B-F428-40DC-AF82-AC913CB4F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5488" y="42275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41" name="Text Box 15">
            <a:extLst>
              <a:ext uri="{FF2B5EF4-FFF2-40B4-BE49-F238E27FC236}">
                <a16:creationId xmlns:a16="http://schemas.microsoft.com/office/drawing/2014/main" id="{DBB0ABB2-89EA-4302-8C6D-E0587309D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388" y="3449638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800">
                <a:solidFill>
                  <a:srgbClr val="FF0000"/>
                </a:solidFill>
              </a:rPr>
              <a:t>4cm</a:t>
            </a:r>
          </a:p>
        </p:txBody>
      </p:sp>
      <p:pic>
        <p:nvPicPr>
          <p:cNvPr id="22542" name="Picture 16" descr="Office Objects 0572">
            <a:extLst>
              <a:ext uri="{FF2B5EF4-FFF2-40B4-BE49-F238E27FC236}">
                <a16:creationId xmlns:a16="http://schemas.microsoft.com/office/drawing/2014/main" id="{0EEAB370-05A2-4A89-9E6A-2ED416D4B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8">
            <a:extLst>
              <a:ext uri="{FF2B5EF4-FFF2-40B4-BE49-F238E27FC236}">
                <a16:creationId xmlns:a16="http://schemas.microsoft.com/office/drawing/2014/main" id="{4A0BD859-5754-44CC-B3B8-CDF3FEBA5D0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6C469F1-15EA-4215-8031-E42E7C8F489A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7" name="Rectangle 19">
            <a:extLst>
              <a:ext uri="{FF2B5EF4-FFF2-40B4-BE49-F238E27FC236}">
                <a16:creationId xmlns:a16="http://schemas.microsoft.com/office/drawing/2014/main" id="{DC30D2AD-C9BA-4ECA-9C17-FF4366EF0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DB4C1694-E3A2-4783-B0EC-F328270541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426F21-1F51-4BEF-9ABE-6281845B953D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44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05519110-745A-486F-9380-6A8B677AE49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414463" y="388938"/>
            <a:ext cx="6580187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The Area of a circle</a:t>
            </a:r>
          </a:p>
        </p:txBody>
      </p:sp>
      <p:sp>
        <p:nvSpPr>
          <p:cNvPr id="6153" name="Oval 2">
            <a:extLst>
              <a:ext uri="{FF2B5EF4-FFF2-40B4-BE49-F238E27FC236}">
                <a16:creationId xmlns:a16="http://schemas.microsoft.com/office/drawing/2014/main" id="{837C8CC1-9583-45D2-A8D4-0197DEF93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6154" name="Line 3">
            <a:extLst>
              <a:ext uri="{FF2B5EF4-FFF2-40B4-BE49-F238E27FC236}">
                <a16:creationId xmlns:a16="http://schemas.microsoft.com/office/drawing/2014/main" id="{AB6C4FD6-F5D9-40DF-8DD3-8BC9E5CF33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7950" y="4633913"/>
            <a:ext cx="660400" cy="10795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6158" name="Text Box 8">
            <a:extLst>
              <a:ext uri="{FF2B5EF4-FFF2-40B4-BE49-F238E27FC236}">
                <a16:creationId xmlns:a16="http://schemas.microsoft.com/office/drawing/2014/main" id="{2CD80892-F745-4638-A852-C2FBA9D9F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2689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lphaUcPeriod" startAt="17"/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 </a:t>
            </a:r>
            <a:r>
              <a:rPr lang="en-GB" sz="2400">
                <a:solidFill>
                  <a:srgbClr val="FFFFFF"/>
                </a:solidFill>
                <a:cs typeface="+mn-cs"/>
              </a:rPr>
              <a:t>The area of a circle is 12.64 cm</a:t>
            </a:r>
            <a:r>
              <a:rPr lang="en-GB" sz="2400" baseline="60000">
                <a:solidFill>
                  <a:srgbClr val="FFFFFF"/>
                </a:solidFill>
                <a:cs typeface="+mn-cs"/>
              </a:rPr>
              <a:t>2</a:t>
            </a:r>
            <a:r>
              <a:rPr lang="en-GB" sz="2400">
                <a:solidFill>
                  <a:srgbClr val="FFFFFF"/>
                </a:solidFill>
                <a:cs typeface="+mn-cs"/>
              </a:rPr>
              <a:t>.</a:t>
            </a:r>
          </a:p>
          <a:p>
            <a:pPr marL="342900" indent="-342900"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	 Find its radius?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9430EC44-C052-465C-93D4-42F332F9AE02}"/>
              </a:ext>
            </a:extLst>
          </p:cNvPr>
          <p:cNvGrpSpPr>
            <a:grpSpLocks/>
          </p:cNvGrpSpPr>
          <p:nvPr/>
        </p:nvGrpSpPr>
        <p:grpSpPr bwMode="auto">
          <a:xfrm>
            <a:off x="5784850" y="2830513"/>
            <a:ext cx="1384300" cy="969962"/>
            <a:chOff x="3644" y="1783"/>
            <a:chExt cx="872" cy="611"/>
          </a:xfrm>
        </p:grpSpPr>
        <p:sp>
          <p:nvSpPr>
            <p:cNvPr id="50186" name="Text Box 10">
              <a:extLst>
                <a:ext uri="{FF2B5EF4-FFF2-40B4-BE49-F238E27FC236}">
                  <a16:creationId xmlns:a16="http://schemas.microsoft.com/office/drawing/2014/main" id="{FEDE23EC-725B-4CFE-A4FC-F72006A47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+mn-cs"/>
                </a:rPr>
                <a:t>Solution</a:t>
              </a:r>
            </a:p>
          </p:txBody>
        </p:sp>
        <p:graphicFrame>
          <p:nvGraphicFramePr>
            <p:cNvPr id="23557" name="Object 11">
              <a:extLst>
                <a:ext uri="{FF2B5EF4-FFF2-40B4-BE49-F238E27FC236}">
                  <a16:creationId xmlns:a16="http://schemas.microsoft.com/office/drawing/2014/main" id="{F96C00B0-AA7A-4A9C-99C0-6201138465E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160" name="Oval 12">
            <a:extLst>
              <a:ext uri="{FF2B5EF4-FFF2-40B4-BE49-F238E27FC236}">
                <a16:creationId xmlns:a16="http://schemas.microsoft.com/office/drawing/2014/main" id="{1D95B090-110A-4A73-B524-6464A070A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45529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graphicFrame>
        <p:nvGraphicFramePr>
          <p:cNvPr id="50189" name="Object 13">
            <a:extLst>
              <a:ext uri="{FF2B5EF4-FFF2-40B4-BE49-F238E27FC236}">
                <a16:creationId xmlns:a16="http://schemas.microsoft.com/office/drawing/2014/main" id="{330A02D6-619F-4F78-A4E2-6B781E7CB8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1613" y="4481513"/>
          <a:ext cx="274955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393480" progId="Equation.DSMT4">
                  <p:embed/>
                </p:oleObj>
              </mc:Choice>
              <mc:Fallback>
                <p:oleObj name="Equation" r:id="rId4" imgW="124452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4481513"/>
                        <a:ext cx="274955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1" name="Object 15">
            <a:extLst>
              <a:ext uri="{FF2B5EF4-FFF2-40B4-BE49-F238E27FC236}">
                <a16:creationId xmlns:a16="http://schemas.microsoft.com/office/drawing/2014/main" id="{C81E50EF-54C8-444F-A4E5-0393B2F8B0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1613" y="5476875"/>
          <a:ext cx="2339975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28600" progId="Equation.DSMT4">
                  <p:embed/>
                </p:oleObj>
              </mc:Choice>
              <mc:Fallback>
                <p:oleObj name="Equation" r:id="rId6" imgW="96516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5476875"/>
                        <a:ext cx="2339975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2" name="Object 16">
            <a:extLst>
              <a:ext uri="{FF2B5EF4-FFF2-40B4-BE49-F238E27FC236}">
                <a16:creationId xmlns:a16="http://schemas.microsoft.com/office/drawing/2014/main" id="{E3E0F9BA-6177-4C11-AACE-F853CB0723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97513" y="3849688"/>
          <a:ext cx="2371725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77760" imgH="203040" progId="Equation.DSMT4">
                  <p:embed/>
                </p:oleObj>
              </mc:Choice>
              <mc:Fallback>
                <p:oleObj name="Equation" r:id="rId8" imgW="977760" imgH="20304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3849688"/>
                        <a:ext cx="2371725" cy="493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567" name="Picture 16" descr="Office Objects 0572">
            <a:extLst>
              <a:ext uri="{FF2B5EF4-FFF2-40B4-BE49-F238E27FC236}">
                <a16:creationId xmlns:a16="http://schemas.microsoft.com/office/drawing/2014/main" id="{CE40F041-DBD1-4C2D-9063-4D135160A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4CE39E70-83F8-4DCA-82AE-F7BBEEDE7C6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15A7848-BB66-446D-BF9C-36D4D32BE3C3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033F5BCE-6B17-4126-B357-2E02F65C2E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46788" name="Rectangle 4">
            <a:extLst>
              <a:ext uri="{FF2B5EF4-FFF2-40B4-BE49-F238E27FC236}">
                <a16:creationId xmlns:a16="http://schemas.microsoft.com/office/drawing/2014/main" id="{7D7B4A99-C4A3-4E5E-B59F-F9F93579E6D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724025" y="374650"/>
            <a:ext cx="530066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Area of a circle</a:t>
            </a:r>
          </a:p>
        </p:txBody>
      </p:sp>
      <p:sp>
        <p:nvSpPr>
          <p:cNvPr id="24585" name="Oval 2">
            <a:extLst>
              <a:ext uri="{FF2B5EF4-FFF2-40B4-BE49-F238E27FC236}">
                <a16:creationId xmlns:a16="http://schemas.microsoft.com/office/drawing/2014/main" id="{3D7BA1C8-D22F-4F93-AC68-EA90151B7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3232150"/>
            <a:ext cx="2743200" cy="2687638"/>
          </a:xfrm>
          <a:prstGeom prst="ellipse">
            <a:avLst/>
          </a:prstGeom>
          <a:solidFill>
            <a:srgbClr val="C0C0C0"/>
          </a:solidFill>
          <a:ln w="5715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4586" name="Line 3">
            <a:extLst>
              <a:ext uri="{FF2B5EF4-FFF2-40B4-BE49-F238E27FC236}">
                <a16:creationId xmlns:a16="http://schemas.microsoft.com/office/drawing/2014/main" id="{CEABD929-AAE9-4BC9-968A-72388FA54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4450" y="4586288"/>
            <a:ext cx="2698750" cy="3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8">
            <a:extLst>
              <a:ext uri="{FF2B5EF4-FFF2-40B4-BE49-F238E27FC236}">
                <a16:creationId xmlns:a16="http://schemas.microsoft.com/office/drawing/2014/main" id="{529BB0F8-9BF3-4826-8DC8-49DEBC8C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788" y="1963738"/>
            <a:ext cx="56419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UcPeriod" startAt="17"/>
            </a:pPr>
            <a:r>
              <a:rPr lang="en-GB" altLang="en-US" sz="1800"/>
              <a:t> </a:t>
            </a:r>
            <a:r>
              <a:rPr lang="en-GB" altLang="en-US" sz="2400"/>
              <a:t>The diameter of the circle is 60cm.</a:t>
            </a:r>
          </a:p>
          <a:p>
            <a:pPr eaLnBrk="1" hangingPunct="1"/>
            <a:r>
              <a:rPr lang="en-GB" altLang="en-US" sz="2400"/>
              <a:t>	 Find area of the circle?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2D6FFCE3-34F4-43D5-8499-74EE6BA88597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2628900"/>
            <a:ext cx="1593850" cy="1171575"/>
            <a:chOff x="3644" y="1783"/>
            <a:chExt cx="872" cy="611"/>
          </a:xfrm>
        </p:grpSpPr>
        <p:sp>
          <p:nvSpPr>
            <p:cNvPr id="246794" name="Text Box 10">
              <a:extLst>
                <a:ext uri="{FF2B5EF4-FFF2-40B4-BE49-F238E27FC236}">
                  <a16:creationId xmlns:a16="http://schemas.microsoft.com/office/drawing/2014/main" id="{F7126715-8937-429F-9C5F-70D75FE07E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4" y="1783"/>
              <a:ext cx="66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u="sng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Solution</a:t>
              </a:r>
            </a:p>
          </p:txBody>
        </p:sp>
        <p:graphicFrame>
          <p:nvGraphicFramePr>
            <p:cNvPr id="24581" name="Object 11">
              <a:extLst>
                <a:ext uri="{FF2B5EF4-FFF2-40B4-BE49-F238E27FC236}">
                  <a16:creationId xmlns:a16="http://schemas.microsoft.com/office/drawing/2014/main" id="{8C406685-53A8-43C8-B2D9-82FFA07C84C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44" y="2084"/>
            <a:ext cx="872" cy="3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71320" imgH="203040" progId="Equation.DSMT4">
                    <p:embed/>
                  </p:oleObj>
                </mc:Choice>
                <mc:Fallback>
                  <p:oleObj name="Equation" r:id="rId2" imgW="571320" imgH="203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4" y="2084"/>
                          <a:ext cx="872" cy="3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589" name="Oval 12">
            <a:extLst>
              <a:ext uri="{FF2B5EF4-FFF2-40B4-BE49-F238E27FC236}">
                <a16:creationId xmlns:a16="http://schemas.microsoft.com/office/drawing/2014/main" id="{EF6EEEF8-FD50-46A2-A5C9-DE956F1FE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45529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246797" name="Object 13">
            <a:extLst>
              <a:ext uri="{FF2B5EF4-FFF2-40B4-BE49-F238E27FC236}">
                <a16:creationId xmlns:a16="http://schemas.microsoft.com/office/drawing/2014/main" id="{A88286A8-F324-4F75-BEDC-C2D7A47DF2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3894138"/>
          <a:ext cx="3030537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93480" progId="Equation.DSMT4">
                  <p:embed/>
                </p:oleObj>
              </mc:Choice>
              <mc:Fallback>
                <p:oleObj name="Equation" r:id="rId4" imgW="1371600" imgH="393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3894138"/>
                        <a:ext cx="3030537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8" name="Object 14">
            <a:extLst>
              <a:ext uri="{FF2B5EF4-FFF2-40B4-BE49-F238E27FC236}">
                <a16:creationId xmlns:a16="http://schemas.microsoft.com/office/drawing/2014/main" id="{86829E4F-BDBC-4D54-9B3B-0E06AB68BD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10213" y="4857750"/>
          <a:ext cx="22352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99920" imgH="203040" progId="Equation.DSMT4">
                  <p:embed/>
                </p:oleObj>
              </mc:Choice>
              <mc:Fallback>
                <p:oleObj name="Equation" r:id="rId6" imgW="799920" imgH="2030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0213" y="4857750"/>
                        <a:ext cx="22352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799" name="Object 15">
            <a:extLst>
              <a:ext uri="{FF2B5EF4-FFF2-40B4-BE49-F238E27FC236}">
                <a16:creationId xmlns:a16="http://schemas.microsoft.com/office/drawing/2014/main" id="{06403C04-1961-484E-8AC8-85F3B2525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51488" y="5519738"/>
          <a:ext cx="26527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03040" progId="Equation.DSMT4">
                  <p:embed/>
                </p:oleObj>
              </mc:Choice>
              <mc:Fallback>
                <p:oleObj name="Equation" r:id="rId8" imgW="1002960" imgH="2030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1488" y="5519738"/>
                        <a:ext cx="2652712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590" name="Picture 16" descr="Office Objects 0572">
            <a:extLst>
              <a:ext uri="{FF2B5EF4-FFF2-40B4-BE49-F238E27FC236}">
                <a16:creationId xmlns:a16="http://schemas.microsoft.com/office/drawing/2014/main" id="{A90C31B6-B3C5-4BEB-AD69-147A238DF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670EEAB9-41D5-402B-9801-80F124145669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5A7B7AE-8286-4DCB-86E8-C0CEDD2ACE6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6B11E94A-39B6-4CFB-81C7-00B3466E3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id="{AACEE187-0A56-4651-856B-5312D3A99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23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3" name="Text Box 3">
            <a:extLst>
              <a:ext uri="{FF2B5EF4-FFF2-40B4-BE49-F238E27FC236}">
                <a16:creationId xmlns:a16="http://schemas.microsoft.com/office/drawing/2014/main" id="{4E009615-6A7D-49E2-980F-090F1F754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1800"/>
          </a:p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Extension booklet</a:t>
            </a:r>
          </a:p>
          <a:p>
            <a:pPr algn="ctr" eaLnBrk="1" hangingPunct="1"/>
            <a:r>
              <a:rPr lang="en-GB" altLang="en-US" sz="4000"/>
              <a:t>5E (page 35)</a:t>
            </a:r>
          </a:p>
          <a:p>
            <a:pPr algn="ctr" eaLnBrk="1" hangingPunct="1"/>
            <a:endParaRPr lang="en-GB" altLang="en-US" sz="1800"/>
          </a:p>
        </p:txBody>
      </p:sp>
      <p:pic>
        <p:nvPicPr>
          <p:cNvPr id="53254" name="Picture 4" descr="ag00463_">
            <a:extLst>
              <a:ext uri="{FF2B5EF4-FFF2-40B4-BE49-F238E27FC236}">
                <a16:creationId xmlns:a16="http://schemas.microsoft.com/office/drawing/2014/main" id="{AA456C89-2615-41C3-980B-E2001181DF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6" descr="Office Objects 0572">
            <a:extLst>
              <a:ext uri="{FF2B5EF4-FFF2-40B4-BE49-F238E27FC236}">
                <a16:creationId xmlns:a16="http://schemas.microsoft.com/office/drawing/2014/main" id="{8FD5B32F-DD1A-4ECC-A81F-CABBD98ED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8" name="Rectangle 14">
            <a:extLst>
              <a:ext uri="{FF2B5EF4-FFF2-40B4-BE49-F238E27FC236}">
                <a16:creationId xmlns:a16="http://schemas.microsoft.com/office/drawing/2014/main" id="{1F7913A8-E8E1-4678-9A38-2804D1528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Area of a Circle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5">
            <a:extLst>
              <a:ext uri="{FF2B5EF4-FFF2-40B4-BE49-F238E27FC236}">
                <a16:creationId xmlns:a16="http://schemas.microsoft.com/office/drawing/2014/main" id="{8818A225-9B51-459F-BE24-C6A9A3A7E9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0" y="2159000"/>
          <a:ext cx="7750175" cy="397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2095200" progId="Equation.DSMT4">
                  <p:embed/>
                </p:oleObj>
              </mc:Choice>
              <mc:Fallback>
                <p:oleObj name="Equation" r:id="rId2" imgW="3441600" imgH="2095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159000"/>
                        <a:ext cx="7750175" cy="3979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8">
            <a:extLst>
              <a:ext uri="{FF2B5EF4-FFF2-40B4-BE49-F238E27FC236}">
                <a16:creationId xmlns:a16="http://schemas.microsoft.com/office/drawing/2014/main" id="{A1809592-4C53-4CF1-9871-DD931017D15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D472948-97A6-4A14-B465-66E0C428BCCB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2B9725E0-CAA0-4423-97B9-AD349DAB4C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51906" name="Rectangle 2">
            <a:extLst>
              <a:ext uri="{FF2B5EF4-FFF2-40B4-BE49-F238E27FC236}">
                <a16:creationId xmlns:a16="http://schemas.microsoft.com/office/drawing/2014/main" id="{FC780462-C924-4712-9E10-05263FC97B2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49350" y="374650"/>
            <a:ext cx="6124575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pic>
        <p:nvPicPr>
          <p:cNvPr id="25606" name="Picture 6" descr="Office Objects 0572">
            <a:extLst>
              <a:ext uri="{FF2B5EF4-FFF2-40B4-BE49-F238E27FC236}">
                <a16:creationId xmlns:a16="http://schemas.microsoft.com/office/drawing/2014/main" id="{F8DAC5B3-1640-43F1-B636-023C52C410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27013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5607" name="Group 19">
            <a:extLst>
              <a:ext uri="{FF2B5EF4-FFF2-40B4-BE49-F238E27FC236}">
                <a16:creationId xmlns:a16="http://schemas.microsoft.com/office/drawing/2014/main" id="{8B38933A-6587-4BF6-A22B-4A4C1FE4E28C}"/>
              </a:ext>
            </a:extLst>
          </p:cNvPr>
          <p:cNvGrpSpPr>
            <a:grpSpLocks/>
          </p:cNvGrpSpPr>
          <p:nvPr/>
        </p:nvGrpSpPr>
        <p:grpSpPr bwMode="auto">
          <a:xfrm>
            <a:off x="3906838" y="2784475"/>
            <a:ext cx="1527175" cy="1385888"/>
            <a:chOff x="3906937" y="2784759"/>
            <a:chExt cx="1526886" cy="1385455"/>
          </a:xfrm>
        </p:grpSpPr>
        <p:sp>
          <p:nvSpPr>
            <p:cNvPr id="25608" name="Line 10">
              <a:extLst>
                <a:ext uri="{FF2B5EF4-FFF2-40B4-BE49-F238E27FC236}">
                  <a16:creationId xmlns:a16="http://schemas.microsoft.com/office/drawing/2014/main" id="{D3E41E1E-7097-45F9-A6C6-A0C9EC62399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400000">
              <a:off x="5014723" y="3183654"/>
              <a:ext cx="0" cy="838200"/>
            </a:xfrm>
            <a:prstGeom prst="line">
              <a:avLst/>
            </a:prstGeom>
            <a:noFill/>
            <a:ln w="38100">
              <a:solidFill>
                <a:srgbClr val="00FFFF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Text Box 8">
              <a:extLst>
                <a:ext uri="{FF2B5EF4-FFF2-40B4-BE49-F238E27FC236}">
                  <a16:creationId xmlns:a16="http://schemas.microsoft.com/office/drawing/2014/main" id="{6A55AF62-C0D1-4C78-B304-4A904C6DA3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63164" y="3592653"/>
              <a:ext cx="7697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 sz="2400"/>
                <a:t>2cm</a:t>
              </a:r>
            </a:p>
          </p:txBody>
        </p:sp>
        <p:sp>
          <p:nvSpPr>
            <p:cNvPr id="13" name="Arc 12">
              <a:extLst>
                <a:ext uri="{FF2B5EF4-FFF2-40B4-BE49-F238E27FC236}">
                  <a16:creationId xmlns:a16="http://schemas.microsoft.com/office/drawing/2014/main" id="{7B4B7C29-2C11-4DD5-98B9-7895413AE942}"/>
                </a:ext>
              </a:extLst>
            </p:cNvPr>
            <p:cNvSpPr/>
            <p:nvPr/>
          </p:nvSpPr>
          <p:spPr>
            <a:xfrm>
              <a:off x="3906937" y="2784759"/>
              <a:ext cx="1468159" cy="1385455"/>
            </a:xfrm>
            <a:prstGeom prst="arc">
              <a:avLst/>
            </a:prstGeom>
            <a:solidFill>
              <a:srgbClr val="00FFFF"/>
            </a:solidFill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930195A-2F44-4696-BB79-EB6307B58DF8}"/>
                </a:ext>
              </a:extLst>
            </p:cNvPr>
            <p:cNvCxnSpPr/>
            <p:nvPr/>
          </p:nvCxnSpPr>
          <p:spPr>
            <a:xfrm rot="10800000">
              <a:off x="4641810" y="3476693"/>
              <a:ext cx="74757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21F2A37-891C-4F13-8250-BD5214EAF2A4}"/>
                </a:ext>
              </a:extLst>
            </p:cNvPr>
            <p:cNvCxnSpPr>
              <a:endCxn id="13" idx="0"/>
            </p:cNvCxnSpPr>
            <p:nvPr/>
          </p:nvCxnSpPr>
          <p:spPr>
            <a:xfrm rot="16200000" flipV="1">
              <a:off x="4302192" y="3124377"/>
              <a:ext cx="691934" cy="12698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8">
            <a:extLst>
              <a:ext uri="{FF2B5EF4-FFF2-40B4-BE49-F238E27FC236}">
                <a16:creationId xmlns:a16="http://schemas.microsoft.com/office/drawing/2014/main" id="{CD0622EE-407E-4B99-95C4-1FFAECD30E1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C88EDA0-2A14-45FC-B357-D7FE739E6727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41B0591E-5D0D-4E34-9596-AD0C8AE13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54276" name="Picture 4" descr="Office Objects 0572">
            <a:extLst>
              <a:ext uri="{FF2B5EF4-FFF2-40B4-BE49-F238E27FC236}">
                <a16:creationId xmlns:a16="http://schemas.microsoft.com/office/drawing/2014/main" id="{99ED87D3-EC69-43C3-8AFF-908DB0251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7157" name="Rectangle 5">
            <a:extLst>
              <a:ext uri="{FF2B5EF4-FFF2-40B4-BE49-F238E27FC236}">
                <a16:creationId xmlns:a16="http://schemas.microsoft.com/office/drawing/2014/main" id="{2E064990-9162-406F-AB7A-96738D993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>
            <a:extLst>
              <a:ext uri="{FF2B5EF4-FFF2-40B4-BE49-F238E27FC236}">
                <a16:creationId xmlns:a16="http://schemas.microsoft.com/office/drawing/2014/main" id="{2F98A315-0325-4DAC-9AFD-6ACC3B354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>
            <a:extLst>
              <a:ext uri="{FF2B5EF4-FFF2-40B4-BE49-F238E27FC236}">
                <a16:creationId xmlns:a16="http://schemas.microsoft.com/office/drawing/2014/main" id="{38FF090D-3AA6-479D-9B2A-54C25C950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Recall knowledge of circles so far.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4280" name="Line 8">
            <a:extLst>
              <a:ext uri="{FF2B5EF4-FFF2-40B4-BE49-F238E27FC236}">
                <a16:creationId xmlns:a16="http://schemas.microsoft.com/office/drawing/2014/main" id="{DAAB51B3-4257-412C-ABBE-F44868D5B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>
            <a:extLst>
              <a:ext uri="{FF2B5EF4-FFF2-40B4-BE49-F238E27FC236}">
                <a16:creationId xmlns:a16="http://schemas.microsoft.com/office/drawing/2014/main" id="{51155B73-B2D6-4A62-B249-0A32F0FA8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900" y="3044825"/>
            <a:ext cx="3852863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800100" indent="-3429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1" eaLnBrk="1" hangingPunct="1"/>
            <a:r>
              <a:rPr lang="en-GB" altLang="en-US" sz="1800">
                <a:solidFill>
                  <a:srgbClr val="FFFF00"/>
                </a:solidFill>
              </a:rPr>
              <a:t>1.   To give some examples of problems that we can solve by applying our knowledge of circles and of the course so far.</a:t>
            </a:r>
          </a:p>
        </p:txBody>
      </p:sp>
      <p:sp>
        <p:nvSpPr>
          <p:cNvPr id="177162" name="Rectangle 10">
            <a:extLst>
              <a:ext uri="{FF2B5EF4-FFF2-40B4-BE49-F238E27FC236}">
                <a16:creationId xmlns:a16="http://schemas.microsoft.com/office/drawing/2014/main" id="{E7BBDD12-62AB-4F57-BE5F-2EC2F2E5A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Area </a:t>
            </a:r>
          </a:p>
        </p:txBody>
      </p:sp>
      <p:sp>
        <p:nvSpPr>
          <p:cNvPr id="177164" name="Text Box 12">
            <a:extLst>
              <a:ext uri="{FF2B5EF4-FFF2-40B4-BE49-F238E27FC236}">
                <a16:creationId xmlns:a16="http://schemas.microsoft.com/office/drawing/2014/main" id="{20A2231F-C28C-418A-8645-8E47B9484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756025"/>
            <a:ext cx="41148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Solve mixed problems by applying all our knowledge so far.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77164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18">
            <a:extLst>
              <a:ext uri="{FF2B5EF4-FFF2-40B4-BE49-F238E27FC236}">
                <a16:creationId xmlns:a16="http://schemas.microsoft.com/office/drawing/2014/main" id="{F21886D6-0586-41B6-B3BC-D132EA1CE9DA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23219C-FE0C-448A-85A8-F0A7045EF15C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E11954BD-BE22-43B2-B23F-7F62FBF85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6632" name="Picture 4" descr="Office Objects 0572">
            <a:extLst>
              <a:ext uri="{FF2B5EF4-FFF2-40B4-BE49-F238E27FC236}">
                <a16:creationId xmlns:a16="http://schemas.microsoft.com/office/drawing/2014/main" id="{C4AD696E-C8FE-4C37-922B-F0C60EB93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7">
            <a:extLst>
              <a:ext uri="{FF2B5EF4-FFF2-40B4-BE49-F238E27FC236}">
                <a16:creationId xmlns:a16="http://schemas.microsoft.com/office/drawing/2014/main" id="{6ED02416-B3B3-40DA-978D-2DAFEA971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564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shape</a:t>
            </a:r>
          </a:p>
        </p:txBody>
      </p:sp>
      <p:grpSp>
        <p:nvGrpSpPr>
          <p:cNvPr id="26634" name="Group 20">
            <a:extLst>
              <a:ext uri="{FF2B5EF4-FFF2-40B4-BE49-F238E27FC236}">
                <a16:creationId xmlns:a16="http://schemas.microsoft.com/office/drawing/2014/main" id="{231170C5-5691-4305-B1E5-0CAEA6295AF8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593975"/>
            <a:ext cx="3609975" cy="3497263"/>
            <a:chOff x="662" y="1770"/>
            <a:chExt cx="2274" cy="2203"/>
          </a:xfrm>
        </p:grpSpPr>
        <p:sp>
          <p:nvSpPr>
            <p:cNvPr id="26637" name="Text Box 14">
              <a:extLst>
                <a:ext uri="{FF2B5EF4-FFF2-40B4-BE49-F238E27FC236}">
                  <a16:creationId xmlns:a16="http://schemas.microsoft.com/office/drawing/2014/main" id="{24EE2083-8232-495D-8082-C96B86BFE6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4" y="3723"/>
              <a:ext cx="51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GB" altLang="en-US"/>
                <a:t>20cm</a:t>
              </a:r>
            </a:p>
          </p:txBody>
        </p:sp>
        <p:grpSp>
          <p:nvGrpSpPr>
            <p:cNvPr id="26638" name="Group 19">
              <a:extLst>
                <a:ext uri="{FF2B5EF4-FFF2-40B4-BE49-F238E27FC236}">
                  <a16:creationId xmlns:a16="http://schemas.microsoft.com/office/drawing/2014/main" id="{2E4B074D-EC9D-4E9F-863D-F1206791F4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" y="1770"/>
              <a:ext cx="2274" cy="1878"/>
              <a:chOff x="1694" y="1762"/>
              <a:chExt cx="2274" cy="1878"/>
            </a:xfrm>
          </p:grpSpPr>
          <p:grpSp>
            <p:nvGrpSpPr>
              <p:cNvPr id="26639" name="Group 13">
                <a:extLst>
                  <a:ext uri="{FF2B5EF4-FFF2-40B4-BE49-F238E27FC236}">
                    <a16:creationId xmlns:a16="http://schemas.microsoft.com/office/drawing/2014/main" id="{F1D97AB9-CAD3-4964-BCD8-950095C0A37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44" y="1762"/>
                <a:ext cx="1621" cy="1727"/>
                <a:chOff x="2344" y="1762"/>
                <a:chExt cx="1621" cy="1727"/>
              </a:xfrm>
            </p:grpSpPr>
            <p:sp>
              <p:nvSpPr>
                <p:cNvPr id="26644" name="Oval 12">
                  <a:extLst>
                    <a:ext uri="{FF2B5EF4-FFF2-40B4-BE49-F238E27FC236}">
                      <a16:creationId xmlns:a16="http://schemas.microsoft.com/office/drawing/2014/main" id="{D89F9503-767D-4167-9421-E3FB911148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1762"/>
                  <a:ext cx="1621" cy="1613"/>
                </a:xfrm>
                <a:prstGeom prst="ellipse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26645" name="Rectangle 11">
                  <a:extLst>
                    <a:ext uri="{FF2B5EF4-FFF2-40B4-BE49-F238E27FC236}">
                      <a16:creationId xmlns:a16="http://schemas.microsoft.com/office/drawing/2014/main" id="{0C92A01C-2882-4E3F-B291-1EA422BB35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44" y="2554"/>
                  <a:ext cx="1619" cy="935"/>
                </a:xfrm>
                <a:prstGeom prst="rect">
                  <a:avLst/>
                </a:prstGeom>
                <a:solidFill>
                  <a:schemeClr val="accent1"/>
                </a:solidFill>
                <a:ln w="381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panose="030F0702030302020204" pitchFamily="66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</p:grpSp>
          <p:sp>
            <p:nvSpPr>
              <p:cNvPr id="26640" name="Line 15">
                <a:extLst>
                  <a:ext uri="{FF2B5EF4-FFF2-40B4-BE49-F238E27FC236}">
                    <a16:creationId xmlns:a16="http://schemas.microsoft.com/office/drawing/2014/main" id="{22B7ADC1-0289-496C-AD83-ADCDA17C0D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36" y="3640"/>
                <a:ext cx="163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1" name="Oval 16">
                <a:extLst>
                  <a:ext uri="{FF2B5EF4-FFF2-40B4-BE49-F238E27FC236}">
                    <a16:creationId xmlns:a16="http://schemas.microsoft.com/office/drawing/2014/main" id="{05B4F490-EF6D-41E2-B8F0-43BBE9F646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2" y="2504"/>
                <a:ext cx="88" cy="96"/>
              </a:xfrm>
              <a:prstGeom prst="ellipse">
                <a:avLst/>
              </a:prstGeom>
              <a:solidFill>
                <a:srgbClr val="4D4D4D"/>
              </a:solidFill>
              <a:ln w="9525">
                <a:solidFill>
                  <a:srgbClr val="4D4D4D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26642" name="Text Box 17">
                <a:extLst>
                  <a:ext uri="{FF2B5EF4-FFF2-40B4-BE49-F238E27FC236}">
                    <a16:creationId xmlns:a16="http://schemas.microsoft.com/office/drawing/2014/main" id="{F43B4C13-EEF9-4292-BD32-441A925E23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4" y="2899"/>
                <a:ext cx="4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/>
                  <a:t>5 cm</a:t>
                </a:r>
              </a:p>
            </p:txBody>
          </p:sp>
          <p:sp>
            <p:nvSpPr>
              <p:cNvPr id="26643" name="Line 18">
                <a:extLst>
                  <a:ext uri="{FF2B5EF4-FFF2-40B4-BE49-F238E27FC236}">
                    <a16:creationId xmlns:a16="http://schemas.microsoft.com/office/drawing/2014/main" id="{07E88847-C093-40DC-B97A-13C6FF0C345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24" y="2552"/>
                <a:ext cx="0" cy="9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48853" name="Text Box 21">
            <a:extLst>
              <a:ext uri="{FF2B5EF4-FFF2-40B4-BE49-F238E27FC236}">
                <a16:creationId xmlns:a16="http://schemas.microsoft.com/office/drawing/2014/main" id="{BEF57473-1204-4D64-9284-669EFC86D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2392363"/>
            <a:ext cx="36337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Area = rectangle + semicircle</a:t>
            </a:r>
          </a:p>
        </p:txBody>
      </p:sp>
      <p:graphicFrame>
        <p:nvGraphicFramePr>
          <p:cNvPr id="248855" name="Object 23">
            <a:extLst>
              <a:ext uri="{FF2B5EF4-FFF2-40B4-BE49-F238E27FC236}">
                <a16:creationId xmlns:a16="http://schemas.microsoft.com/office/drawing/2014/main" id="{958D7E46-7470-4877-AFEA-799D0E8974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2863850"/>
          <a:ext cx="3378200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44440" imgH="596880" progId="Equation.DSMT4">
                  <p:embed/>
                </p:oleObj>
              </mc:Choice>
              <mc:Fallback>
                <p:oleObj name="Equation" r:id="rId3" imgW="2044440" imgH="5968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2863850"/>
                        <a:ext cx="3378200" cy="98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6" name="Object 24">
            <a:extLst>
              <a:ext uri="{FF2B5EF4-FFF2-40B4-BE49-F238E27FC236}">
                <a16:creationId xmlns:a16="http://schemas.microsoft.com/office/drawing/2014/main" id="{B390EAA5-E200-4CC1-8333-2978F30C3A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3924300"/>
          <a:ext cx="377348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14600" imgH="596880" progId="Equation.DSMT4">
                  <p:embed/>
                </p:oleObj>
              </mc:Choice>
              <mc:Fallback>
                <p:oleObj name="Equation" r:id="rId5" imgW="2514600" imgH="5968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924300"/>
                        <a:ext cx="3773488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7" name="Object 25">
            <a:extLst>
              <a:ext uri="{FF2B5EF4-FFF2-40B4-BE49-F238E27FC236}">
                <a16:creationId xmlns:a16="http://schemas.microsoft.com/office/drawing/2014/main" id="{B7AD4539-97E9-4592-AA97-E6D488D92F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4894263"/>
          <a:ext cx="2744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28800" imgH="241200" progId="Equation.DSMT4">
                  <p:embed/>
                </p:oleObj>
              </mc:Choice>
              <mc:Fallback>
                <p:oleObj name="Equation" r:id="rId7" imgW="1828800" imgH="241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4894263"/>
                        <a:ext cx="2744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8" name="Object 26">
            <a:extLst>
              <a:ext uri="{FF2B5EF4-FFF2-40B4-BE49-F238E27FC236}">
                <a16:creationId xmlns:a16="http://schemas.microsoft.com/office/drawing/2014/main" id="{6B6249DB-54C9-4847-B45E-13949E89952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5332413"/>
          <a:ext cx="20208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46040" imgH="291960" progId="Equation.DSMT4">
                  <p:embed/>
                </p:oleObj>
              </mc:Choice>
              <mc:Fallback>
                <p:oleObj name="Equation" r:id="rId9" imgW="134604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5332413"/>
                        <a:ext cx="20208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63140F38-7A77-4312-AA95-AA41684EC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Area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8">
            <a:extLst>
              <a:ext uri="{FF2B5EF4-FFF2-40B4-BE49-F238E27FC236}">
                <a16:creationId xmlns:a16="http://schemas.microsoft.com/office/drawing/2014/main" id="{42C5BF85-C7FE-4387-AC3D-95698ACF26A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CB220E3-3589-4E47-8DE8-D1A068101833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397B969A-F968-432D-A7A7-20F52CF1AD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9" name="Rectangle 20">
            <a:extLst>
              <a:ext uri="{FF2B5EF4-FFF2-40B4-BE49-F238E27FC236}">
                <a16:creationId xmlns:a16="http://schemas.microsoft.com/office/drawing/2014/main" id="{E3EA5840-1D1B-4861-9073-569B2A4E19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9AC607C-E53B-45DB-ABEF-4EE5CFD2533D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5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1213" name="Line 13">
            <a:extLst>
              <a:ext uri="{FF2B5EF4-FFF2-40B4-BE49-F238E27FC236}">
                <a16:creationId xmlns:a16="http://schemas.microsoft.com/office/drawing/2014/main" id="{4D2C6266-74CD-4492-8405-F45CA030EE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9913" y="2873375"/>
            <a:ext cx="714375" cy="512763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06" name="Line 6">
            <a:extLst>
              <a:ext uri="{FF2B5EF4-FFF2-40B4-BE49-F238E27FC236}">
                <a16:creationId xmlns:a16="http://schemas.microsoft.com/office/drawing/2014/main" id="{0DDBB8B5-246E-4E13-B58F-5200C6A33D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28825" y="3013075"/>
            <a:ext cx="1724025" cy="153352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DCCED59-0A13-4AA0-8898-266036471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900" y="541338"/>
            <a:ext cx="520858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Main part of a Circle</a:t>
            </a:r>
          </a:p>
        </p:txBody>
      </p:sp>
      <p:sp>
        <p:nvSpPr>
          <p:cNvPr id="51204" name="Oval 4">
            <a:extLst>
              <a:ext uri="{FF2B5EF4-FFF2-40B4-BE49-F238E27FC236}">
                <a16:creationId xmlns:a16="http://schemas.microsoft.com/office/drawing/2014/main" id="{C743D900-5E60-437F-82D3-B9463971C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595563"/>
            <a:ext cx="2351087" cy="2316162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05" name="Oval 5">
            <a:extLst>
              <a:ext uri="{FF2B5EF4-FFF2-40B4-BE49-F238E27FC236}">
                <a16:creationId xmlns:a16="http://schemas.microsoft.com/office/drawing/2014/main" id="{FB7AA0F4-E0E9-4A4A-991F-C49176F1F8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6388" y="37274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07" name="Text Box 7">
            <a:extLst>
              <a:ext uri="{FF2B5EF4-FFF2-40B4-BE49-F238E27FC236}">
                <a16:creationId xmlns:a16="http://schemas.microsoft.com/office/drawing/2014/main" id="{86D27290-AACA-4248-BCD2-EC87D3DC99C0}"/>
              </a:ext>
            </a:extLst>
          </p:cNvPr>
          <p:cNvSpPr txBox="1">
            <a:spLocks noChangeArrowheads="1"/>
          </p:cNvSpPr>
          <p:nvPr/>
        </p:nvSpPr>
        <p:spPr bwMode="auto">
          <a:xfrm rot="-2691200">
            <a:off x="2638425" y="3748088"/>
            <a:ext cx="906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10cm</a:t>
            </a:r>
          </a:p>
        </p:txBody>
      </p:sp>
      <p:sp>
        <p:nvSpPr>
          <p:cNvPr id="51209" name="Line 9">
            <a:extLst>
              <a:ext uri="{FF2B5EF4-FFF2-40B4-BE49-F238E27FC236}">
                <a16:creationId xmlns:a16="http://schemas.microsoft.com/office/drawing/2014/main" id="{187CAD3D-544C-40FD-8801-553A8F3937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7850" y="2986088"/>
            <a:ext cx="617538" cy="460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diamond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10" name="Oval 10">
            <a:extLst>
              <a:ext uri="{FF2B5EF4-FFF2-40B4-BE49-F238E27FC236}">
                <a16:creationId xmlns:a16="http://schemas.microsoft.com/office/drawing/2014/main" id="{F1713B54-F009-4C96-858C-CD85B590E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5288" y="2481263"/>
            <a:ext cx="1784350" cy="1784350"/>
          </a:xfrm>
          <a:prstGeom prst="ellips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11" name="Oval 11">
            <a:extLst>
              <a:ext uri="{FF2B5EF4-FFF2-40B4-BE49-F238E27FC236}">
                <a16:creationId xmlns:a16="http://schemas.microsoft.com/office/drawing/2014/main" id="{00E7D537-571A-4D39-B837-FEBB34357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33512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1212" name="Text Box 12">
            <a:extLst>
              <a:ext uri="{FF2B5EF4-FFF2-40B4-BE49-F238E27FC236}">
                <a16:creationId xmlns:a16="http://schemas.microsoft.com/office/drawing/2014/main" id="{EAE70E0D-D78A-47CE-81F6-6B7C5E9C5BC2}"/>
              </a:ext>
            </a:extLst>
          </p:cNvPr>
          <p:cNvSpPr txBox="1">
            <a:spLocks noChangeArrowheads="1"/>
          </p:cNvSpPr>
          <p:nvPr/>
        </p:nvSpPr>
        <p:spPr bwMode="auto">
          <a:xfrm rot="2321828">
            <a:off x="5827713" y="2814638"/>
            <a:ext cx="768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 dirty="0">
                <a:solidFill>
                  <a:srgbClr val="FFFFFF"/>
                </a:solidFill>
                <a:cs typeface="+mn-cs"/>
              </a:rPr>
              <a:t>2cm</a:t>
            </a:r>
          </a:p>
        </p:txBody>
      </p:sp>
      <p:graphicFrame>
        <p:nvGraphicFramePr>
          <p:cNvPr id="51215" name="Object 15">
            <a:extLst>
              <a:ext uri="{FF2B5EF4-FFF2-40B4-BE49-F238E27FC236}">
                <a16:creationId xmlns:a16="http://schemas.microsoft.com/office/drawing/2014/main" id="{195883BA-E937-4C0F-90EA-A21C154CCD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2525" y="5078413"/>
          <a:ext cx="122872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760" imgH="393480" progId="Equation.DSMT4">
                  <p:embed/>
                </p:oleObj>
              </mc:Choice>
              <mc:Fallback>
                <p:oleObj name="Equation" r:id="rId2" imgW="545760" imgH="393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5078413"/>
                        <a:ext cx="1228725" cy="885825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080808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>
            <a:extLst>
              <a:ext uri="{FF2B5EF4-FFF2-40B4-BE49-F238E27FC236}">
                <a16:creationId xmlns:a16="http://schemas.microsoft.com/office/drawing/2014/main" id="{23756E3E-C760-44CA-8E45-686C20658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4925" y="5310188"/>
          <a:ext cx="134302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177480" progId="Equation.DSMT4">
                  <p:embed/>
                </p:oleObj>
              </mc:Choice>
              <mc:Fallback>
                <p:oleObj name="Equation" r:id="rId4" imgW="59688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4925" y="5310188"/>
                        <a:ext cx="1343025" cy="400050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9525">
                        <a:solidFill>
                          <a:srgbClr val="080808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7" name="Object 17">
            <a:extLst>
              <a:ext uri="{FF2B5EF4-FFF2-40B4-BE49-F238E27FC236}">
                <a16:creationId xmlns:a16="http://schemas.microsoft.com/office/drawing/2014/main" id="{67980975-7DB0-44C0-8073-D809214F41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8463" y="4686300"/>
          <a:ext cx="11430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7960" imgH="190440" progId="Equation.DSMT4">
                  <p:embed/>
                </p:oleObj>
              </mc:Choice>
              <mc:Fallback>
                <p:oleObj name="Equation" r:id="rId6" imgW="507960" imgH="19044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4686300"/>
                        <a:ext cx="1143000" cy="428625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>
            <a:extLst>
              <a:ext uri="{FF2B5EF4-FFF2-40B4-BE49-F238E27FC236}">
                <a16:creationId xmlns:a16="http://schemas.microsoft.com/office/drawing/2014/main" id="{6FE69F9D-3FD3-442E-9437-043933B773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29425" y="4675188"/>
          <a:ext cx="1400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22080" imgH="190440" progId="Equation.DSMT4">
                  <p:embed/>
                </p:oleObj>
              </mc:Choice>
              <mc:Fallback>
                <p:oleObj name="Equation" r:id="rId8" imgW="622080" imgH="1904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425" y="4675188"/>
                        <a:ext cx="1400175" cy="428625"/>
                      </a:xfrm>
                      <a:prstGeom prst="rect">
                        <a:avLst/>
                      </a:prstGeom>
                      <a:solidFill>
                        <a:srgbClr val="080808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91" name="Picture 19" descr="Office Objects 0572">
            <a:extLst>
              <a:ext uri="{FF2B5EF4-FFF2-40B4-BE49-F238E27FC236}">
                <a16:creationId xmlns:a16="http://schemas.microsoft.com/office/drawing/2014/main" id="{A2C052CA-0CAC-486F-B121-8B2376FA41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Oval 12">
            <a:extLst>
              <a:ext uri="{FF2B5EF4-FFF2-40B4-BE49-F238E27FC236}">
                <a16:creationId xmlns:a16="http://schemas.microsoft.com/office/drawing/2014/main" id="{EA377410-1353-4170-8CC5-B2BCC5351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2300" y="2593975"/>
            <a:ext cx="2573338" cy="2560638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7655" name="Oval 12">
            <a:extLst>
              <a:ext uri="{FF2B5EF4-FFF2-40B4-BE49-F238E27FC236}">
                <a16:creationId xmlns:a16="http://schemas.microsoft.com/office/drawing/2014/main" id="{9BF885BB-7787-4E19-87EB-F93E6F2BA5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6350" y="3259138"/>
            <a:ext cx="1265238" cy="1230312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D0664479-3CDE-4D75-8BC3-87E37DEAE29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23219C-FE0C-448A-85A8-F0A7045EF15C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1B9D75FC-8C01-4174-B4D5-F75E18700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27658" name="Picture 4" descr="Office Objects 0572">
            <a:extLst>
              <a:ext uri="{FF2B5EF4-FFF2-40B4-BE49-F238E27FC236}">
                <a16:creationId xmlns:a16="http://schemas.microsoft.com/office/drawing/2014/main" id="{A2181777-D518-408C-BA12-FD4593C3C8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9" name="Text Box 7">
            <a:extLst>
              <a:ext uri="{FF2B5EF4-FFF2-40B4-BE49-F238E27FC236}">
                <a16:creationId xmlns:a16="http://schemas.microsoft.com/office/drawing/2014/main" id="{BB7A620D-0B42-4709-B86F-0E3DFE443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62499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 1</a:t>
            </a:r>
            <a:r>
              <a:rPr lang="en-GB" altLang="en-US" sz="2400"/>
              <a:t> : Find the area of the red part.</a:t>
            </a:r>
          </a:p>
        </p:txBody>
      </p:sp>
      <p:sp>
        <p:nvSpPr>
          <p:cNvPr id="27660" name="Text Box 14">
            <a:extLst>
              <a:ext uri="{FF2B5EF4-FFF2-40B4-BE49-F238E27FC236}">
                <a16:creationId xmlns:a16="http://schemas.microsoft.com/office/drawing/2014/main" id="{B03D31B2-E81A-4476-B860-AE24B60906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9225" y="5308600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10cm</a:t>
            </a:r>
          </a:p>
        </p:txBody>
      </p:sp>
      <p:sp>
        <p:nvSpPr>
          <p:cNvPr id="27661" name="Line 15">
            <a:extLst>
              <a:ext uri="{FF2B5EF4-FFF2-40B4-BE49-F238E27FC236}">
                <a16:creationId xmlns:a16="http://schemas.microsoft.com/office/drawing/2014/main" id="{CAFB7722-87E0-4775-9FCC-1189FD570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9600" y="5289550"/>
            <a:ext cx="2590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Text Box 17">
            <a:extLst>
              <a:ext uri="{FF2B5EF4-FFF2-40B4-BE49-F238E27FC236}">
                <a16:creationId xmlns:a16="http://schemas.microsoft.com/office/drawing/2014/main" id="{5A038E99-CEB6-4857-84DE-9CC2D25B5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0638" y="3684588"/>
            <a:ext cx="671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080808"/>
                </a:solidFill>
              </a:rPr>
              <a:t>4cm</a:t>
            </a:r>
          </a:p>
        </p:txBody>
      </p:sp>
      <p:sp>
        <p:nvSpPr>
          <p:cNvPr id="27663" name="Line 18">
            <a:extLst>
              <a:ext uri="{FF2B5EF4-FFF2-40B4-BE49-F238E27FC236}">
                <a16:creationId xmlns:a16="http://schemas.microsoft.com/office/drawing/2014/main" id="{7843A39B-2E1D-4128-8D30-04AB77F7BF8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86113" y="3271838"/>
            <a:ext cx="0" cy="1200150"/>
          </a:xfrm>
          <a:prstGeom prst="line">
            <a:avLst/>
          </a:prstGeom>
          <a:noFill/>
          <a:ln w="28575">
            <a:solidFill>
              <a:srgbClr val="080808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8853" name="Text Box 21">
            <a:extLst>
              <a:ext uri="{FF2B5EF4-FFF2-40B4-BE49-F238E27FC236}">
                <a16:creationId xmlns:a16="http://schemas.microsoft.com/office/drawing/2014/main" id="{A2BE1D44-FBF2-437A-96D4-952A7AA8D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263" y="2520950"/>
            <a:ext cx="461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solidFill>
                  <a:srgbClr val="FFFF00"/>
                </a:solidFill>
              </a:rPr>
              <a:t>Area = Big Circle – Small Circle</a:t>
            </a:r>
          </a:p>
        </p:txBody>
      </p:sp>
      <p:graphicFrame>
        <p:nvGraphicFramePr>
          <p:cNvPr id="248855" name="Object 23">
            <a:extLst>
              <a:ext uri="{FF2B5EF4-FFF2-40B4-BE49-F238E27FC236}">
                <a16:creationId xmlns:a16="http://schemas.microsoft.com/office/drawing/2014/main" id="{2832D8DF-A017-4BE9-ABA6-4E45770881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3117850"/>
          <a:ext cx="29019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60160" imgH="355320" progId="Equation.DSMT4">
                  <p:embed/>
                </p:oleObj>
              </mc:Choice>
              <mc:Fallback>
                <p:oleObj name="Equation" r:id="rId3" imgW="1460160" imgH="3553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117850"/>
                        <a:ext cx="2901950" cy="706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6" name="Object 24">
            <a:extLst>
              <a:ext uri="{FF2B5EF4-FFF2-40B4-BE49-F238E27FC236}">
                <a16:creationId xmlns:a16="http://schemas.microsoft.com/office/drawing/2014/main" id="{EF7DB1FA-96B2-4566-93EE-E1D296707D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3922713"/>
          <a:ext cx="3771900" cy="534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57400" imgH="291960" progId="Equation.DSMT4">
                  <p:embed/>
                </p:oleObj>
              </mc:Choice>
              <mc:Fallback>
                <p:oleObj name="Equation" r:id="rId5" imgW="205740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922713"/>
                        <a:ext cx="3771900" cy="534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7" name="Object 25">
            <a:extLst>
              <a:ext uri="{FF2B5EF4-FFF2-40B4-BE49-F238E27FC236}">
                <a16:creationId xmlns:a16="http://schemas.microsoft.com/office/drawing/2014/main" id="{CA12C44D-94DF-455B-8630-A9FA7F712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4668838"/>
          <a:ext cx="183356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977760" imgH="241200" progId="Equation.DSMT4">
                  <p:embed/>
                </p:oleObj>
              </mc:Choice>
              <mc:Fallback>
                <p:oleObj name="Equation" r:id="rId7" imgW="977760" imgH="241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4668838"/>
                        <a:ext cx="183356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8" name="Object 26">
            <a:extLst>
              <a:ext uri="{FF2B5EF4-FFF2-40B4-BE49-F238E27FC236}">
                <a16:creationId xmlns:a16="http://schemas.microsoft.com/office/drawing/2014/main" id="{65C9CE9B-55E6-4D99-ABBB-9AAA2976B9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00625" y="5332413"/>
          <a:ext cx="18303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18960" imgH="291960" progId="Equation.DSMT4">
                  <p:embed/>
                </p:oleObj>
              </mc:Choice>
              <mc:Fallback>
                <p:oleObj name="Equation" r:id="rId9" imgW="1218960" imgH="2919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5332413"/>
                        <a:ext cx="1830388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23D52C95-AEE5-45BA-BB52-E3064C736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Area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53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8">
            <a:extLst>
              <a:ext uri="{FF2B5EF4-FFF2-40B4-BE49-F238E27FC236}">
                <a16:creationId xmlns:a16="http://schemas.microsoft.com/office/drawing/2014/main" id="{16C50347-60B8-4648-B20F-4C1D6FBCE92D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48D1F97D-AB56-4D82-943D-5605C361E3D2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6053D6E8-6099-4985-B612-E4C056528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8680" name="Rectangle 25">
            <a:extLst>
              <a:ext uri="{FF2B5EF4-FFF2-40B4-BE49-F238E27FC236}">
                <a16:creationId xmlns:a16="http://schemas.microsoft.com/office/drawing/2014/main" id="{C1A1A6F4-5FB8-4C8D-BE7C-5D7876BE1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403600"/>
            <a:ext cx="1498600" cy="1447800"/>
          </a:xfrm>
          <a:prstGeom prst="rect">
            <a:avLst/>
          </a:prstGeom>
          <a:solidFill>
            <a:srgbClr val="4D4D4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8681" name="Picture 4" descr="Office Objects 0572">
            <a:extLst>
              <a:ext uri="{FF2B5EF4-FFF2-40B4-BE49-F238E27FC236}">
                <a16:creationId xmlns:a16="http://schemas.microsoft.com/office/drawing/2014/main" id="{002F8775-FC1C-4603-A1F3-CF11D997F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2" name="Text Box 7">
            <a:extLst>
              <a:ext uri="{FF2B5EF4-FFF2-40B4-BE49-F238E27FC236}">
                <a16:creationId xmlns:a16="http://schemas.microsoft.com/office/drawing/2014/main" id="{790BE8A2-337A-4CC0-866A-094C372B8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38" y="1943100"/>
            <a:ext cx="67008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 u="sng"/>
              <a:t>Example 2</a:t>
            </a:r>
            <a:r>
              <a:rPr lang="en-GB" altLang="en-US" sz="2400"/>
              <a:t> : 	A circle is contained in a square.</a:t>
            </a:r>
          </a:p>
          <a:p>
            <a:pPr eaLnBrk="1" hangingPunct="1"/>
            <a:r>
              <a:rPr lang="en-GB" altLang="en-US" sz="2400"/>
              <a:t>		Find the grey shaded area below.</a:t>
            </a:r>
          </a:p>
        </p:txBody>
      </p:sp>
      <p:sp>
        <p:nvSpPr>
          <p:cNvPr id="249874" name="Text Box 18">
            <a:extLst>
              <a:ext uri="{FF2B5EF4-FFF2-40B4-BE49-F238E27FC236}">
                <a16:creationId xmlns:a16="http://schemas.microsoft.com/office/drawing/2014/main" id="{236949E7-FD95-4265-A9BC-ACC31B291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2798763"/>
            <a:ext cx="2746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rgbClr val="FFFF00"/>
                </a:solidFill>
              </a:rPr>
              <a:t>Area = square - circle</a:t>
            </a:r>
          </a:p>
        </p:txBody>
      </p:sp>
      <p:graphicFrame>
        <p:nvGraphicFramePr>
          <p:cNvPr id="249875" name="Object 19">
            <a:extLst>
              <a:ext uri="{FF2B5EF4-FFF2-40B4-BE49-F238E27FC236}">
                <a16:creationId xmlns:a16="http://schemas.microsoft.com/office/drawing/2014/main" id="{097F63E2-DFB0-4ABB-A4AA-07C72704F8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3414713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36480" imgH="291960" progId="Equation.DSMT4">
                  <p:embed/>
                </p:oleObj>
              </mc:Choice>
              <mc:Fallback>
                <p:oleObj name="Equation" r:id="rId3" imgW="1536480" imgH="29196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414713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6" name="Object 20">
            <a:extLst>
              <a:ext uri="{FF2B5EF4-FFF2-40B4-BE49-F238E27FC236}">
                <a16:creationId xmlns:a16="http://schemas.microsoft.com/office/drawing/2014/main" id="{F13259DC-C052-4849-AB46-AAC6682D42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117975"/>
          <a:ext cx="299085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93680" imgH="342720" progId="Equation.DSMT4">
                  <p:embed/>
                </p:oleObj>
              </mc:Choice>
              <mc:Fallback>
                <p:oleObj name="Equation" r:id="rId5" imgW="1993680" imgH="34272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117975"/>
                        <a:ext cx="2990850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7" name="Object 21">
            <a:extLst>
              <a:ext uri="{FF2B5EF4-FFF2-40B4-BE49-F238E27FC236}">
                <a16:creationId xmlns:a16="http://schemas.microsoft.com/office/drawing/2014/main" id="{3E0E0CC5-1E0B-4D61-8610-54FF31730D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4851400"/>
          <a:ext cx="249713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63560" imgH="241200" progId="Equation.DSMT4">
                  <p:embed/>
                </p:oleObj>
              </mc:Choice>
              <mc:Fallback>
                <p:oleObj name="Equation" r:id="rId7" imgW="1663560" imgH="2412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4851400"/>
                        <a:ext cx="249713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9878" name="Object 22">
            <a:extLst>
              <a:ext uri="{FF2B5EF4-FFF2-40B4-BE49-F238E27FC236}">
                <a16:creationId xmlns:a16="http://schemas.microsoft.com/office/drawing/2014/main" id="{4635A92D-1FD6-4651-A221-316950D39A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5434013"/>
          <a:ext cx="22701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291960" progId="Equation.DSMT4">
                  <p:embed/>
                </p:oleObj>
              </mc:Choice>
              <mc:Fallback>
                <p:oleObj name="Equation" r:id="rId9" imgW="1511280" imgH="2919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5434013"/>
                        <a:ext cx="22701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24">
            <a:extLst>
              <a:ext uri="{FF2B5EF4-FFF2-40B4-BE49-F238E27FC236}">
                <a16:creationId xmlns:a16="http://schemas.microsoft.com/office/drawing/2014/main" id="{9186D05A-BBE2-48B9-877D-861F7DDA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9100" y="3416300"/>
            <a:ext cx="1460500" cy="14351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5" name="Text Box 26">
            <a:extLst>
              <a:ext uri="{FF2B5EF4-FFF2-40B4-BE49-F238E27FC236}">
                <a16:creationId xmlns:a16="http://schemas.microsoft.com/office/drawing/2014/main" id="{C866CB50-E580-421A-9E1E-6A921D938A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5" y="2836863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/>
              <a:t>8cm</a:t>
            </a:r>
          </a:p>
        </p:txBody>
      </p:sp>
      <p:sp>
        <p:nvSpPr>
          <p:cNvPr id="28686" name="Line 27">
            <a:extLst>
              <a:ext uri="{FF2B5EF4-FFF2-40B4-BE49-F238E27FC236}">
                <a16:creationId xmlns:a16="http://schemas.microsoft.com/office/drawing/2014/main" id="{A7C002AB-4854-4784-AF90-3A0B9F4CAB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238500"/>
            <a:ext cx="1460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Oval 28">
            <a:extLst>
              <a:ext uri="{FF2B5EF4-FFF2-40B4-BE49-F238E27FC236}">
                <a16:creationId xmlns:a16="http://schemas.microsoft.com/office/drawing/2014/main" id="{3CDB3A6B-1C2D-4272-BC9B-2FCF22FBF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800" y="4076700"/>
            <a:ext cx="127000" cy="127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23B75B32-F6B1-4815-B252-8031D235C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Area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98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24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4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74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>
            <a:extLst>
              <a:ext uri="{FF2B5EF4-FFF2-40B4-BE49-F238E27FC236}">
                <a16:creationId xmlns:a16="http://schemas.microsoft.com/office/drawing/2014/main" id="{E8FB69A5-C0E4-4C8D-92F1-D115D6CCAD4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5A7B7AE-8286-4DCB-86E8-C0CEDD2ACE6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70508B95-46FB-41EC-B1B1-1871DAF5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id="{9A025983-190D-49E0-A03E-19637CB2D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323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5301" name="Text Box 3">
            <a:extLst>
              <a:ext uri="{FF2B5EF4-FFF2-40B4-BE49-F238E27FC236}">
                <a16:creationId xmlns:a16="http://schemas.microsoft.com/office/drawing/2014/main" id="{72E21D4F-7955-4F04-8826-7BD405B12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4923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1800"/>
          </a:p>
          <a:p>
            <a:pPr algn="ctr" eaLnBrk="1" hangingPunct="1"/>
            <a:r>
              <a:rPr lang="en-GB" altLang="en-US" sz="4000"/>
              <a:t>Now try </a:t>
            </a:r>
          </a:p>
          <a:p>
            <a:pPr algn="ctr" eaLnBrk="1" hangingPunct="1"/>
            <a:r>
              <a:rPr lang="en-GB" altLang="en-US" sz="4000"/>
              <a:t>Extension booklet</a:t>
            </a:r>
          </a:p>
          <a:p>
            <a:pPr algn="ctr" eaLnBrk="1" hangingPunct="1"/>
            <a:r>
              <a:rPr lang="en-GB" altLang="en-US" sz="4000"/>
              <a:t>6E (page 38)</a:t>
            </a:r>
          </a:p>
          <a:p>
            <a:pPr algn="ctr" eaLnBrk="1" hangingPunct="1"/>
            <a:endParaRPr lang="en-GB" altLang="en-US" sz="1800"/>
          </a:p>
        </p:txBody>
      </p:sp>
      <p:pic>
        <p:nvPicPr>
          <p:cNvPr id="55302" name="Picture 4" descr="ag00463_">
            <a:extLst>
              <a:ext uri="{FF2B5EF4-FFF2-40B4-BE49-F238E27FC236}">
                <a16:creationId xmlns:a16="http://schemas.microsoft.com/office/drawing/2014/main" id="{24E7BC4E-CFAA-4EB3-A40C-B0C20786F3D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3" name="Picture 6" descr="Office Objects 0572">
            <a:extLst>
              <a:ext uri="{FF2B5EF4-FFF2-40B4-BE49-F238E27FC236}">
                <a16:creationId xmlns:a16="http://schemas.microsoft.com/office/drawing/2014/main" id="{D3D6F1D6-683E-456C-AA0A-E09FF138CF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9758" name="Rectangle 14">
            <a:extLst>
              <a:ext uri="{FF2B5EF4-FFF2-40B4-BE49-F238E27FC236}">
                <a16:creationId xmlns:a16="http://schemas.microsoft.com/office/drawing/2014/main" id="{96334FA1-A75A-44C3-A669-E2476D425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1888" y="595313"/>
            <a:ext cx="4789487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Composite Area 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1">
            <a:extLst>
              <a:ext uri="{FF2B5EF4-FFF2-40B4-BE49-F238E27FC236}">
                <a16:creationId xmlns:a16="http://schemas.microsoft.com/office/drawing/2014/main" id="{2288F8F9-EF1D-4A99-80D9-44B647C14EF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7BDCA29-1AEE-4C43-93EA-E626EAB38BEE}" type="datetime5">
              <a:rPr lang="en-GB"/>
              <a:pPr>
                <a:defRPr/>
              </a:pPr>
              <a:t>12-Jul-26</a:t>
            </a:fld>
            <a:endParaRPr lang="en-GB"/>
          </a:p>
        </p:txBody>
      </p:sp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27B2789-5A83-4DFE-AF9B-78014AE6D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847EA02D-B00D-4EC3-B02D-155217555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83138"/>
            <a:ext cx="5626100" cy="98425"/>
          </a:xfrm>
          <a:prstGeom prst="rect">
            <a:avLst/>
          </a:prstGeom>
          <a:solidFill>
            <a:srgbClr val="FF33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3797" name="Text Box 3">
            <a:extLst>
              <a:ext uri="{FF2B5EF4-FFF2-40B4-BE49-F238E27FC236}">
                <a16:creationId xmlns:a16="http://schemas.microsoft.com/office/drawing/2014/main" id="{03F46FB4-46EE-4250-A958-13FC4106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2675" y="2220913"/>
            <a:ext cx="5195888" cy="2606675"/>
          </a:xfrm>
          <a:prstGeom prst="rect">
            <a:avLst/>
          </a:prstGeom>
          <a:solidFill>
            <a:srgbClr val="000000"/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GB" altLang="en-US" sz="4000"/>
          </a:p>
          <a:p>
            <a:pPr algn="ctr" eaLnBrk="1" hangingPunct="1"/>
            <a:r>
              <a:rPr lang="en-GB" altLang="en-US" sz="4000"/>
              <a:t>Now try Exercise 1</a:t>
            </a:r>
          </a:p>
          <a:p>
            <a:pPr algn="ctr" eaLnBrk="1" hangingPunct="1"/>
            <a:r>
              <a:rPr lang="en-GB" altLang="en-US" sz="4000"/>
              <a:t>Ch9 (page 100)</a:t>
            </a:r>
          </a:p>
          <a:p>
            <a:pPr algn="ctr" eaLnBrk="1" hangingPunct="1"/>
            <a:endParaRPr lang="en-GB" altLang="en-US" sz="4000"/>
          </a:p>
        </p:txBody>
      </p:sp>
      <p:pic>
        <p:nvPicPr>
          <p:cNvPr id="33798" name="Picture 4" descr="ag00463_">
            <a:extLst>
              <a:ext uri="{FF2B5EF4-FFF2-40B4-BE49-F238E27FC236}">
                <a16:creationId xmlns:a16="http://schemas.microsoft.com/office/drawing/2014/main" id="{E7A07623-FDED-487F-A02B-05B26E48B70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3059113"/>
            <a:ext cx="3016250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6" descr="Office Objects 0572">
            <a:extLst>
              <a:ext uri="{FF2B5EF4-FFF2-40B4-BE49-F238E27FC236}">
                <a16:creationId xmlns:a16="http://schemas.microsoft.com/office/drawing/2014/main" id="{91C935A6-B0D6-4B76-86D0-D83F937F61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604" name="Rectangle 12">
            <a:extLst>
              <a:ext uri="{FF2B5EF4-FFF2-40B4-BE49-F238E27FC236}">
                <a16:creationId xmlns:a16="http://schemas.microsoft.com/office/drawing/2014/main" id="{83FBF0E2-6F9E-44A6-9F00-61EFEB23A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3900" y="541338"/>
            <a:ext cx="5418138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Main part of a Circle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A8C62202-784F-4AB5-B76B-2E97055725F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873897E-34C9-41A3-9F7B-C4361253789B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4C18A3F4-8EA8-4AA3-B59B-487CA7EBD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D22E8DF4-342C-4150-AFBC-FD958ABF4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A860DA6-CEA4-4470-BF4C-E692062AC348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7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3C4071EA-344B-4B83-9B20-AB2988966A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accent1"/>
                </a:solidFill>
                <a:latin typeface="Comic Sans MS" pitchFamily="66" charset="0"/>
              </a:rPr>
              <a:t>Starter Questions</a:t>
            </a: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  <p:graphicFrame>
        <p:nvGraphicFramePr>
          <p:cNvPr id="4098" name="Object 12">
            <a:extLst>
              <a:ext uri="{FF2B5EF4-FFF2-40B4-BE49-F238E27FC236}">
                <a16:creationId xmlns:a16="http://schemas.microsoft.com/office/drawing/2014/main" id="{A2A96AF1-19A6-49A6-8613-9A04FC00A211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1154113" y="2105025"/>
          <a:ext cx="7989887" cy="289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19360" imgH="1600200" progId="Equation.DSMT4">
                  <p:embed/>
                </p:oleObj>
              </mc:Choice>
              <mc:Fallback>
                <p:oleObj name="Equation" r:id="rId2" imgW="4419360" imgH="1600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2105025"/>
                        <a:ext cx="7989887" cy="289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27" name="Rectangle 3">
            <a:extLst>
              <a:ext uri="{FF2B5EF4-FFF2-40B4-BE49-F238E27FC236}">
                <a16:creationId xmlns:a16="http://schemas.microsoft.com/office/drawing/2014/main" id="{070D1C17-F21D-4502-86A7-D65AC43611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29125" y="241935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br>
              <a:rPr lang="en-GB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1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GB" sz="2400">
              <a:solidFill>
                <a:srgbClr val="FFFF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2228" name="AutoShape 4">
            <a:extLst>
              <a:ext uri="{FF2B5EF4-FFF2-40B4-BE49-F238E27FC236}">
                <a16:creationId xmlns:a16="http://schemas.microsoft.com/office/drawing/2014/main" id="{5ED5B8A0-874F-4F66-886B-40E66B34C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265113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29" name="AutoShape 5">
            <a:extLst>
              <a:ext uri="{FF2B5EF4-FFF2-40B4-BE49-F238E27FC236}">
                <a16:creationId xmlns:a16="http://schemas.microsoft.com/office/drawing/2014/main" id="{4495EE5A-B3BF-4561-8B17-9A1884C506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588" y="385763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0" name="AutoShape 6">
            <a:extLst>
              <a:ext uri="{FF2B5EF4-FFF2-40B4-BE49-F238E27FC236}">
                <a16:creationId xmlns:a16="http://schemas.microsoft.com/office/drawing/2014/main" id="{AAE99CF4-BE8F-4A5C-9335-1B76C1724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25" y="1493838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1" name="AutoShape 7">
            <a:extLst>
              <a:ext uri="{FF2B5EF4-FFF2-40B4-BE49-F238E27FC236}">
                <a16:creationId xmlns:a16="http://schemas.microsoft.com/office/drawing/2014/main" id="{7C75E30F-A1D3-493C-90F6-ACDD36956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8" y="1428750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2" name="AutoShape 8">
            <a:extLst>
              <a:ext uri="{FF2B5EF4-FFF2-40B4-BE49-F238E27FC236}">
                <a16:creationId xmlns:a16="http://schemas.microsoft.com/office/drawing/2014/main" id="{C5CF977F-5C72-42F4-804C-E23E7B9D76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1365250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3" name="AutoShape 9">
            <a:extLst>
              <a:ext uri="{FF2B5EF4-FFF2-40B4-BE49-F238E27FC236}">
                <a16:creationId xmlns:a16="http://schemas.microsoft.com/office/drawing/2014/main" id="{AE71FC1A-CC81-4195-91CE-F1F677FDB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9913" y="369888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4" name="AutoShape 10">
            <a:extLst>
              <a:ext uri="{FF2B5EF4-FFF2-40B4-BE49-F238E27FC236}">
                <a16:creationId xmlns:a16="http://schemas.microsoft.com/office/drawing/2014/main" id="{6FF702D7-EF4B-42E8-9FFD-4FC65F77C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388" y="1049338"/>
            <a:ext cx="338137" cy="2492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5" name="AutoShape 11">
            <a:extLst>
              <a:ext uri="{FF2B5EF4-FFF2-40B4-BE49-F238E27FC236}">
                <a16:creationId xmlns:a16="http://schemas.microsoft.com/office/drawing/2014/main" id="{0D82CDB4-5003-4DB9-800B-62A90CB372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1322388"/>
            <a:ext cx="338138" cy="2492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2237" name="AutoShape 13">
            <a:extLst>
              <a:ext uri="{FF2B5EF4-FFF2-40B4-BE49-F238E27FC236}">
                <a16:creationId xmlns:a16="http://schemas.microsoft.com/office/drawing/2014/main" id="{873A317F-FCC8-48CE-9EC0-3F50F1659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5725" y="3376613"/>
            <a:ext cx="2724150" cy="2838450"/>
          </a:xfrm>
          <a:prstGeom prst="star5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2238" name="Text Box 14">
            <a:extLst>
              <a:ext uri="{FF2B5EF4-FFF2-40B4-BE49-F238E27FC236}">
                <a16:creationId xmlns:a16="http://schemas.microsoft.com/office/drawing/2014/main" id="{FC43524B-2C30-4228-B724-93CB2BEFE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2725" y="3902075"/>
            <a:ext cx="763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5cm</a:t>
            </a:r>
          </a:p>
        </p:txBody>
      </p:sp>
      <p:sp>
        <p:nvSpPr>
          <p:cNvPr id="52239" name="Line 15">
            <a:extLst>
              <a:ext uri="{FF2B5EF4-FFF2-40B4-BE49-F238E27FC236}">
                <a16:creationId xmlns:a16="http://schemas.microsoft.com/office/drawing/2014/main" id="{3F0DDBA6-D3BC-4757-92B0-D891E12B35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5250" y="4370388"/>
            <a:ext cx="990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pic>
        <p:nvPicPr>
          <p:cNvPr id="4115" name="Picture 16" descr="Office Objects 0572">
            <a:extLst>
              <a:ext uri="{FF2B5EF4-FFF2-40B4-BE49-F238E27FC236}">
                <a16:creationId xmlns:a16="http://schemas.microsoft.com/office/drawing/2014/main" id="{AF6C487A-EDF4-4FD5-8FB0-CBA503C55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AAC2A128-7CBD-443A-929E-EE2000384B3E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14B075D-60FB-4C1F-9578-C683503CB02E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2445E6F4-3280-422A-A197-8ABD4C3F2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564E5C16-DA4C-410D-A145-14BE269D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5498C98-0F0D-4175-9C4B-6B689E3BA803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8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E030FF74-DD85-42EF-9FA0-5FA2E6D0102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30480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accent1"/>
                </a:solidFill>
                <a:latin typeface="Comic Sans MS" pitchFamily="66" charset="0"/>
              </a:rPr>
              <a:t>Stars In Your Eyes</a:t>
            </a:r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18CA942B-2B40-41AD-9B94-156BB6AF7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29125" y="241935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br>
              <a:rPr lang="en-GB" sz="12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endParaRPr lang="en-GB" sz="120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en-GB" sz="2400">
              <a:solidFill>
                <a:srgbClr val="FFFF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53252" name="Text Box 4">
            <a:extLst>
              <a:ext uri="{FF2B5EF4-FFF2-40B4-BE49-F238E27FC236}">
                <a16:creationId xmlns:a16="http://schemas.microsoft.com/office/drawing/2014/main" id="{2BA5D2CD-619F-438D-ABCA-A69493597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1175" y="2181225"/>
            <a:ext cx="6184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“Today Matthew we are going to be”</a:t>
            </a:r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C91C36EA-6699-4BC5-B8D9-C641CA82E1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3121025"/>
            <a:ext cx="7340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GB" sz="4800">
                <a:solidFill>
                  <a:srgbClr val="FFFF00"/>
                </a:solidFill>
                <a:cs typeface="+mn-cs"/>
              </a:rPr>
              <a:t>Archimedes of Syracuse</a:t>
            </a:r>
            <a:r>
              <a:rPr lang="en-GB" sz="4800">
                <a:solidFill>
                  <a:srgbClr val="FFFFFF"/>
                </a:solidFill>
                <a:cs typeface="+mn-cs"/>
              </a:rPr>
              <a:t> </a:t>
            </a:r>
          </a:p>
        </p:txBody>
      </p:sp>
      <p:sp>
        <p:nvSpPr>
          <p:cNvPr id="53254" name="AutoShape 6">
            <a:extLst>
              <a:ext uri="{FF2B5EF4-FFF2-40B4-BE49-F238E27FC236}">
                <a16:creationId xmlns:a16="http://schemas.microsoft.com/office/drawing/2014/main" id="{21A6287E-0F05-44CE-8673-E690D71A7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675" y="265113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55" name="AutoShape 7">
            <a:extLst>
              <a:ext uri="{FF2B5EF4-FFF2-40B4-BE49-F238E27FC236}">
                <a16:creationId xmlns:a16="http://schemas.microsoft.com/office/drawing/2014/main" id="{D9B06F34-E735-4D87-8DA6-367747F9C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9588" y="385763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56" name="AutoShape 8">
            <a:extLst>
              <a:ext uri="{FF2B5EF4-FFF2-40B4-BE49-F238E27FC236}">
                <a16:creationId xmlns:a16="http://schemas.microsoft.com/office/drawing/2014/main" id="{86491728-2B8C-4950-967B-00DB363E6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25" y="1493838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57" name="AutoShape 9">
            <a:extLst>
              <a:ext uri="{FF2B5EF4-FFF2-40B4-BE49-F238E27FC236}">
                <a16:creationId xmlns:a16="http://schemas.microsoft.com/office/drawing/2014/main" id="{5B04649C-8377-47F9-A2C9-6E20455FF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0288" y="1428750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58" name="AutoShape 10">
            <a:extLst>
              <a:ext uri="{FF2B5EF4-FFF2-40B4-BE49-F238E27FC236}">
                <a16:creationId xmlns:a16="http://schemas.microsoft.com/office/drawing/2014/main" id="{14542818-394A-460F-BB9C-11C2CC464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8025" y="1365250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59" name="AutoShape 11">
            <a:extLst>
              <a:ext uri="{FF2B5EF4-FFF2-40B4-BE49-F238E27FC236}">
                <a16:creationId xmlns:a16="http://schemas.microsoft.com/office/drawing/2014/main" id="{CF3FD753-6995-4A21-8C7D-09B555C73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19913" y="369888"/>
            <a:ext cx="425450" cy="3683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60" name="AutoShape 12">
            <a:extLst>
              <a:ext uri="{FF2B5EF4-FFF2-40B4-BE49-F238E27FC236}">
                <a16:creationId xmlns:a16="http://schemas.microsoft.com/office/drawing/2014/main" id="{F3A498CB-8DF9-4196-B80A-56C40BB3F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388" y="1049338"/>
            <a:ext cx="338137" cy="2492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sp>
        <p:nvSpPr>
          <p:cNvPr id="53261" name="AutoShape 13">
            <a:extLst>
              <a:ext uri="{FF2B5EF4-FFF2-40B4-BE49-F238E27FC236}">
                <a16:creationId xmlns:a16="http://schemas.microsoft.com/office/drawing/2014/main" id="{01A7BC7B-65E2-47FB-BFBA-6FF38F57B9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1322388"/>
            <a:ext cx="338138" cy="249237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1800">
              <a:solidFill>
                <a:srgbClr val="FFFF00"/>
              </a:solidFill>
              <a:cs typeface="+mn-cs"/>
            </a:endParaRPr>
          </a:p>
        </p:txBody>
      </p:sp>
      <p:pic>
        <p:nvPicPr>
          <p:cNvPr id="34833" name="Picture 14" descr="Office Objects 0572">
            <a:extLst>
              <a:ext uri="{FF2B5EF4-FFF2-40B4-BE49-F238E27FC236}">
                <a16:creationId xmlns:a16="http://schemas.microsoft.com/office/drawing/2014/main" id="{7A71A60F-BE25-4C20-B605-256900E6A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3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46716FFC-D187-466A-8AEB-E5C2C51D5C5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544FE6-6036-44EF-8964-2119822DD51D}" type="datetime2">
              <a:rPr lang="en-GB"/>
              <a:pPr>
                <a:defRPr/>
              </a:pPr>
              <a:t>Sunday, 12 July 2026</a:t>
            </a:fld>
            <a:endParaRPr lang="en-GB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A014ABB7-C625-4411-B02C-390897E52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 Lafferty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BE1A2ECB-5F13-4A7E-B6B2-ABFA2CD0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CE5211-E745-40BA-899A-0ED04ABF5F91}" type="slidenum">
              <a:rPr lang="en-GB" altLang="en-US" sz="1000">
                <a:solidFill>
                  <a:srgbClr val="FFFF00"/>
                </a:solidFill>
              </a:rPr>
              <a:pPr eaLnBrk="1" hangingPunct="1"/>
              <a:t>9</a:t>
            </a:fld>
            <a:endParaRPr lang="en-GB" altLang="en-US" sz="1000">
              <a:solidFill>
                <a:srgbClr val="FFFF00"/>
              </a:solidFill>
            </a:endParaRPr>
          </a:p>
        </p:txBody>
      </p:sp>
      <p:grpSp>
        <p:nvGrpSpPr>
          <p:cNvPr id="35845" name="Group 2">
            <a:extLst>
              <a:ext uri="{FF2B5EF4-FFF2-40B4-BE49-F238E27FC236}">
                <a16:creationId xmlns:a16="http://schemas.microsoft.com/office/drawing/2014/main" id="{D9971E43-ADF1-4201-8569-D9B2FB35E533}"/>
              </a:ext>
            </a:extLst>
          </p:cNvPr>
          <p:cNvGrpSpPr>
            <a:grpSpLocks/>
          </p:cNvGrpSpPr>
          <p:nvPr/>
        </p:nvGrpSpPr>
        <p:grpSpPr bwMode="auto">
          <a:xfrm>
            <a:off x="5876925" y="4346575"/>
            <a:ext cx="2154238" cy="1946275"/>
            <a:chOff x="2294" y="985"/>
            <a:chExt cx="1357" cy="1226"/>
          </a:xfrm>
        </p:grpSpPr>
        <p:sp>
          <p:nvSpPr>
            <p:cNvPr id="54275" name="Rectangle 3">
              <a:extLst>
                <a:ext uri="{FF2B5EF4-FFF2-40B4-BE49-F238E27FC236}">
                  <a16:creationId xmlns:a16="http://schemas.microsoft.com/office/drawing/2014/main" id="{01861E4C-B0DE-4533-AD9A-6743C744F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4" y="985"/>
              <a:ext cx="1357" cy="122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latin typeface="Tahoma" pitchFamily="34" charset="0"/>
                <a:cs typeface="+mn-cs"/>
              </a:endParaRPr>
            </a:p>
          </p:txBody>
        </p:sp>
        <p:pic>
          <p:nvPicPr>
            <p:cNvPr id="35852" name="Picture 4" descr="Archimedes">
              <a:hlinkClick r:id="rId2"/>
              <a:extLst>
                <a:ext uri="{FF2B5EF4-FFF2-40B4-BE49-F238E27FC236}">
                  <a16:creationId xmlns:a16="http://schemas.microsoft.com/office/drawing/2014/main" id="{C6295A51-8D3D-4712-A2EB-65208BA448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23" y="1019"/>
              <a:ext cx="1296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277" name="Rectangle 5">
            <a:extLst>
              <a:ext uri="{FF2B5EF4-FFF2-40B4-BE49-F238E27FC236}">
                <a16:creationId xmlns:a16="http://schemas.microsoft.com/office/drawing/2014/main" id="{BB718BE8-1C6C-432C-AA10-F3744330A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29125" y="2962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4278" name="Rectangle 6">
            <a:extLst>
              <a:ext uri="{FF2B5EF4-FFF2-40B4-BE49-F238E27FC236}">
                <a16:creationId xmlns:a16="http://schemas.microsoft.com/office/drawing/2014/main" id="{B2808900-330A-475A-BF61-FFB0D3128C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429125" y="2962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GB" sz="1800">
              <a:solidFill>
                <a:srgbClr val="FFFFFF"/>
              </a:solidFill>
              <a:latin typeface="Tahoma" pitchFamily="34" charset="0"/>
              <a:cs typeface="+mn-cs"/>
            </a:endParaRPr>
          </a:p>
        </p:txBody>
      </p:sp>
      <p:sp>
        <p:nvSpPr>
          <p:cNvPr id="54279" name="Rectangle 7">
            <a:extLst>
              <a:ext uri="{FF2B5EF4-FFF2-40B4-BE49-F238E27FC236}">
                <a16:creationId xmlns:a16="http://schemas.microsoft.com/office/drawing/2014/main" id="{74FEB0AD-6E46-45F7-99A8-4496141B6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3" y="1938338"/>
            <a:ext cx="7927975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The Greek mathematician Archimedes of Syracuse (287- 212 BC)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who flourished in Sicily is generally considered to be the greatest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mathematician of ancient times. He is credited with determining the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relationship between the diameter and the circumference of a circle.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This was first recorded by </a:t>
            </a:r>
            <a:r>
              <a:rPr lang="en-GB" sz="1800" dirty="0">
                <a:solidFill>
                  <a:srgbClr val="FFFFFF"/>
                </a:solidFill>
                <a:cs typeface="+mn-cs"/>
              </a:rPr>
              <a:t>Archimedes </a:t>
            </a: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in the book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Measurement of a Circle (225 BC).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In this investigation we are going to attempt to follow Archimedes steps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and arrive at the equation for determining the circumference for </a:t>
            </a:r>
          </a:p>
          <a:p>
            <a:pPr algn="ctr">
              <a:defRPr/>
            </a:pPr>
            <a:r>
              <a:rPr lang="en-GB" sz="1800" dirty="0">
                <a:solidFill>
                  <a:srgbClr val="FFFFFF"/>
                </a:solidFill>
                <a:cs typeface="Times New Roman" pitchFamily="18" charset="0"/>
              </a:rPr>
              <a:t>any given circle.</a:t>
            </a:r>
          </a:p>
        </p:txBody>
      </p:sp>
      <p:sp>
        <p:nvSpPr>
          <p:cNvPr id="54280" name="Text Box 8">
            <a:extLst>
              <a:ext uri="{FF2B5EF4-FFF2-40B4-BE49-F238E27FC236}">
                <a16:creationId xmlns:a16="http://schemas.microsoft.com/office/drawing/2014/main" id="{DA35282D-7D60-4BBB-8B41-FEAD733D0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0475" y="514350"/>
            <a:ext cx="4000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History of Circles</a:t>
            </a:r>
          </a:p>
        </p:txBody>
      </p:sp>
      <p:sp>
        <p:nvSpPr>
          <p:cNvPr id="54281" name="Text Box 9">
            <a:extLst>
              <a:ext uri="{FF2B5EF4-FFF2-40B4-BE49-F238E27FC236}">
                <a16:creationId xmlns:a16="http://schemas.microsoft.com/office/drawing/2014/main" id="{340404F1-3DE7-4821-9C22-EB0FF19A7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0688" y="1128713"/>
            <a:ext cx="2233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75 years 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1" grpId="0"/>
    </p:bldLst>
  </p:timing>
</p:sld>
</file>

<file path=ppt/theme/theme1.xml><?xml version="1.0" encoding="utf-8"?>
<a:theme xmlns:a="http://schemas.openxmlformats.org/drawingml/2006/main" name="2_Maths_starter">
  <a:themeElements>
    <a:clrScheme name="Maths_start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Maths_start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aths_start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hs_start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s_start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hs_start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3175</TotalTime>
  <Words>1681</Words>
  <Application>Microsoft Office PowerPoint</Application>
  <PresentationFormat>On-screen Show (4:3)</PresentationFormat>
  <Paragraphs>428</Paragraphs>
  <Slides>52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1" baseType="lpstr">
      <vt:lpstr>Comic Sans MS</vt:lpstr>
      <vt:lpstr>Arial</vt:lpstr>
      <vt:lpstr>Tahoma</vt:lpstr>
      <vt:lpstr>Wingdings</vt:lpstr>
      <vt:lpstr>Times New Roman Special G2</vt:lpstr>
      <vt:lpstr>Times New Roman</vt:lpstr>
      <vt:lpstr>Verdana</vt:lpstr>
      <vt:lpstr>2_Maths_starter</vt:lpstr>
      <vt:lpstr>MathType 5.0 Equation</vt:lpstr>
      <vt:lpstr>The Circle</vt:lpstr>
      <vt:lpstr>Starter Questions </vt:lpstr>
      <vt:lpstr>PowerPoint Presentation</vt:lpstr>
      <vt:lpstr>PowerPoint Presentation</vt:lpstr>
      <vt:lpstr>PowerPoint Presentation</vt:lpstr>
      <vt:lpstr>PowerPoint Presentation</vt:lpstr>
      <vt:lpstr>Starter Questions </vt:lpstr>
      <vt:lpstr>Stars In Your Eyes </vt:lpstr>
      <vt:lpstr>PowerPoint Presentation</vt:lpstr>
      <vt:lpstr>PowerPoint Presentation</vt:lpstr>
      <vt:lpstr>Circle Investigation</vt:lpstr>
      <vt:lpstr>PowerPoint Presentation</vt:lpstr>
      <vt:lpstr>PowerPoint Presentation</vt:lpstr>
      <vt:lpstr>PowerPoint Presentation</vt:lpstr>
      <vt:lpstr>PowerPoint Presentation</vt:lpstr>
      <vt:lpstr>Circle Investigation</vt:lpstr>
      <vt:lpstr>Circle Investigation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 Starter Questions</vt:lpstr>
      <vt:lpstr>Area of a Circle</vt:lpstr>
      <vt:lpstr>PowerPoint Presentation</vt:lpstr>
      <vt:lpstr>PowerPoint Presentation</vt:lpstr>
      <vt:lpstr>PowerPoint Presentation</vt:lpstr>
      <vt:lpstr>PowerPoint Presentation</vt:lpstr>
      <vt:lpstr>Area of a circle</vt:lpstr>
      <vt:lpstr>The Area of a circle</vt:lpstr>
      <vt:lpstr>Area of a circle</vt:lpstr>
      <vt:lpstr>PowerPoint Presentation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app</cp:lastModifiedBy>
  <cp:revision>300</cp:revision>
  <dcterms:created xsi:type="dcterms:W3CDTF">2005-04-06T16:52:43Z</dcterms:created>
  <dcterms:modified xsi:type="dcterms:W3CDTF">2026-07-12T16:24:32Z</dcterms:modified>
</cp:coreProperties>
</file>