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media/image1.gif" ContentType="image/gif"/>
  <Override PartName="/ppt/media/image4.gif" ContentType="image/gif"/>
  <Override PartName="/ppt/media/image7.wmf" ContentType="image/x-wmf"/>
  <Override PartName="/ppt/media/image5.wmf" ContentType="image/x-wmf"/>
  <Override PartName="/ppt/media/image6.wmf" ContentType="image/x-wmf"/>
  <Override PartName="/ppt/media/image8.gif" ContentType="image/gif"/>
  <Override PartName="/ppt/media/image9.wmf" ContentType="image/x-wmf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9B57B02-6862-40D4-A508-694F723F777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80B2E84-15B5-404E-B81D-6FEA45B69DC3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2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2DEF5B5-331B-4B85-87DB-402C7494486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D98E920-2EF4-4E4F-ABFC-9EB0376049A9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40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41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2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43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6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47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6B9ED84-EE8D-4BB1-8DFC-5E2A15D2BAC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ftr" idx="8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8FCB335-CA10-4DBA-8ED2-49B4674F9B22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6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59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60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1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62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5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66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1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dt" idx="1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814812A-2DEB-4782-BB3C-55F3B2FB17E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ftr" idx="11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sldNum" idx="1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BBC1439-D250-48AD-9355-7FE1F5B736F2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2.xml"/><Relationship Id="rId4" Type="http://schemas.openxmlformats.org/officeDocument/2006/relationships/slide" Target="slide7.xml"/><Relationship Id="rId5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5" Type="http://schemas.openxmlformats.org/officeDocument/2006/relationships/image" Target="../media/image8.gif"/><Relationship Id="rId6" Type="http://schemas.openxmlformats.org/officeDocument/2006/relationships/image" Target="../media/image8.gif"/><Relationship Id="rId7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B21C082-C91F-4EB0-99F3-E61C6EC3442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Rectangle 20"/>
          <p:cNvSpPr/>
          <p:nvPr/>
        </p:nvSpPr>
        <p:spPr>
          <a:xfrm>
            <a:off x="6705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2B6EE8A-B7F9-46DC-ADFE-646783FED6B7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937880" y="74268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Statistics</a:t>
            </a:r>
            <a:endParaRPr lang="en-US" sz="4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1" name="Picture 3" descr="scottishflag"/>
          <p:cNvPicPr/>
          <p:nvPr/>
        </p:nvPicPr>
        <p:blipFill>
          <a:blip r:embed="rId1"/>
          <a:stretch/>
        </p:blipFill>
        <p:spPr>
          <a:xfrm>
            <a:off x="160200" y="7682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Text Box 6"/>
          <p:cNvSpPr/>
          <p:nvPr/>
        </p:nvSpPr>
        <p:spPr>
          <a:xfrm>
            <a:off x="2875320" y="2922480"/>
            <a:ext cx="2993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Probability Line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AutoShape 9">
            <a:hlinkClick r:id="rId3" action="ppaction://hlinksldjump"/>
          </p:cNvPr>
          <p:cNvSpPr/>
          <p:nvPr/>
        </p:nvSpPr>
        <p:spPr>
          <a:xfrm>
            <a:off x="1897200" y="2925720"/>
            <a:ext cx="555480" cy="517680"/>
          </a:xfrm>
          <a:custGeom>
            <a:avLst/>
            <a:gdLst>
              <a:gd name="textAreaLeft" fmla="*/ 33480 w 555480"/>
              <a:gd name="textAreaRight" fmla="*/ 522000 w 555480"/>
              <a:gd name="textAreaTop" fmla="*/ 33480 h 517680"/>
              <a:gd name="textAreaBottom" fmla="*/ 484200 h 517680"/>
            </a:gdLst>
            <a:ahLst/>
            <a:cxnLst/>
            <a:rect l="textAreaLeft" t="textAreaTop" r="textAreaRight" b="textAreaBottom"/>
            <a:pathLst>
              <a:path w="23176" h="21600">
                <a:moveTo>
                  <a:pt x="0" y="0"/>
                </a:moveTo>
                <a:lnTo>
                  <a:pt x="23176" y="0"/>
                </a:lnTo>
                <a:lnTo>
                  <a:pt x="23176" y="21600"/>
                </a:lnTo>
                <a:lnTo>
                  <a:pt x="0" y="21600"/>
                </a:lnTo>
                <a:close/>
              </a:path>
              <a:path fill="lightenLess" w="23176" h="21600">
                <a:moveTo>
                  <a:pt x="0" y="0"/>
                </a:moveTo>
                <a:lnTo>
                  <a:pt x="23176" y="0"/>
                </a:lnTo>
                <a:lnTo>
                  <a:pt x="21776" y="1400"/>
                </a:lnTo>
                <a:lnTo>
                  <a:pt x="1400" y="1400"/>
                </a:lnTo>
                <a:close/>
              </a:path>
              <a:path fill="darken" w="23176" h="21600">
                <a:moveTo>
                  <a:pt x="23176" y="0"/>
                </a:moveTo>
                <a:lnTo>
                  <a:pt x="23176" y="21600"/>
                </a:lnTo>
                <a:lnTo>
                  <a:pt x="21776" y="20200"/>
                </a:lnTo>
                <a:lnTo>
                  <a:pt x="21776" y="1400"/>
                </a:lnTo>
                <a:close/>
              </a:path>
              <a:path fill="darkenLess" w="23176" h="21600">
                <a:moveTo>
                  <a:pt x="23176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1776" y="20200"/>
                </a:lnTo>
                <a:close/>
              </a:path>
              <a:path fill="lighten" w="23176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3176" h="21600">
                <a:moveTo>
                  <a:pt x="4582" y="3794"/>
                </a:moveTo>
                <a:lnTo>
                  <a:pt x="18595" y="10800"/>
                </a:lnTo>
                <a:lnTo>
                  <a:pt x="4582" y="17806"/>
                </a:lnTo>
                <a:close/>
              </a:path>
            </a:pathLst>
          </a:custGeom>
          <a:solidFill>
            <a:srgbClr val="FF0000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" name="Text Box 6"/>
          <p:cNvSpPr/>
          <p:nvPr/>
        </p:nvSpPr>
        <p:spPr>
          <a:xfrm>
            <a:off x="2887200" y="3740040"/>
            <a:ext cx="5238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Arial"/>
              </a:rPr>
              <a:t>Calculating Simple Probability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AutoShape 9">
            <a:hlinkClick r:id="rId4" action="ppaction://hlinksldjump"/>
          </p:cNvPr>
          <p:cNvSpPr/>
          <p:nvPr/>
        </p:nvSpPr>
        <p:spPr>
          <a:xfrm>
            <a:off x="1897200" y="3732120"/>
            <a:ext cx="542880" cy="540000"/>
          </a:xfrm>
          <a:custGeom>
            <a:avLst/>
            <a:gdLst>
              <a:gd name="textAreaLeft" fmla="*/ 34920 w 542880"/>
              <a:gd name="textAreaRight" fmla="*/ 507960 w 542880"/>
              <a:gd name="textAreaTop" fmla="*/ 34920 h 540000"/>
              <a:gd name="textAreaBottom" fmla="*/ 505080 h 540000"/>
            </a:gdLst>
            <a:ahLst/>
            <a:cxnLst/>
            <a:rect l="textAreaLeft" t="textAreaTop" r="textAreaRight" b="textAreaBottom"/>
            <a:pathLst>
              <a:path w="21715" h="21600">
                <a:moveTo>
                  <a:pt x="0" y="0"/>
                </a:moveTo>
                <a:lnTo>
                  <a:pt x="21715" y="0"/>
                </a:lnTo>
                <a:lnTo>
                  <a:pt x="21715" y="21600"/>
                </a:lnTo>
                <a:lnTo>
                  <a:pt x="0" y="21600"/>
                </a:lnTo>
                <a:close/>
              </a:path>
              <a:path fill="lightenLess" w="21715" h="21600">
                <a:moveTo>
                  <a:pt x="0" y="0"/>
                </a:moveTo>
                <a:lnTo>
                  <a:pt x="21715" y="0"/>
                </a:lnTo>
                <a:lnTo>
                  <a:pt x="20315" y="1400"/>
                </a:lnTo>
                <a:lnTo>
                  <a:pt x="1400" y="1400"/>
                </a:lnTo>
                <a:close/>
              </a:path>
              <a:path fill="darken" w="21715" h="21600">
                <a:moveTo>
                  <a:pt x="21715" y="0"/>
                </a:moveTo>
                <a:lnTo>
                  <a:pt x="21715" y="21600"/>
                </a:lnTo>
                <a:lnTo>
                  <a:pt x="20315" y="20200"/>
                </a:lnTo>
                <a:lnTo>
                  <a:pt x="20315" y="1400"/>
                </a:lnTo>
                <a:close/>
              </a:path>
              <a:path fill="darkenLess" w="21715" h="21600">
                <a:moveTo>
                  <a:pt x="21715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0315" y="20200"/>
                </a:lnTo>
                <a:close/>
              </a:path>
              <a:path fill="lighten" w="21715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1715" h="21600">
                <a:moveTo>
                  <a:pt x="3851" y="3794"/>
                </a:moveTo>
                <a:lnTo>
                  <a:pt x="17864" y="10800"/>
                </a:lnTo>
                <a:lnTo>
                  <a:pt x="3851" y="17806"/>
                </a:lnTo>
                <a:close/>
              </a:path>
            </a:pathLst>
          </a:custGeom>
          <a:solidFill>
            <a:srgbClr val="7030A0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1907640" y="552600"/>
            <a:ext cx="5256360" cy="1063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Probability</a:t>
            </a:r>
            <a:br>
              <a:rPr sz="3200"/>
            </a:b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Number Likelihood Line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30" name="Picture 3" descr="scottishflag"/>
          <p:cNvPicPr/>
          <p:nvPr/>
        </p:nvPicPr>
        <p:blipFill>
          <a:blip r:embed="rId1"/>
          <a:stretch/>
        </p:blipFill>
        <p:spPr>
          <a:xfrm>
            <a:off x="160200" y="7142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1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2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33" name="Group 6"/>
          <p:cNvGrpSpPr/>
          <p:nvPr/>
        </p:nvGrpSpPr>
        <p:grpSpPr>
          <a:xfrm>
            <a:off x="1366560" y="2573280"/>
            <a:ext cx="7515360" cy="855720"/>
            <a:chOff x="1366560" y="2573280"/>
            <a:chExt cx="7515360" cy="855720"/>
          </a:xfrm>
        </p:grpSpPr>
        <p:sp>
          <p:nvSpPr>
            <p:cNvPr id="234" name="Line 7"/>
            <p:cNvSpPr/>
            <p:nvPr/>
          </p:nvSpPr>
          <p:spPr>
            <a:xfrm>
              <a:off x="1501560" y="3419640"/>
              <a:ext cx="72201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5" name="Line 8"/>
            <p:cNvSpPr/>
            <p:nvPr/>
          </p:nvSpPr>
          <p:spPr>
            <a:xfrm flipV="1">
              <a:off x="87026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6" name="Line 9"/>
            <p:cNvSpPr/>
            <p:nvPr/>
          </p:nvSpPr>
          <p:spPr>
            <a:xfrm flipV="1">
              <a:off x="79754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7" name="Line 10"/>
            <p:cNvSpPr/>
            <p:nvPr/>
          </p:nvSpPr>
          <p:spPr>
            <a:xfrm flipV="1">
              <a:off x="727056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8" name="Line 11"/>
            <p:cNvSpPr/>
            <p:nvPr/>
          </p:nvSpPr>
          <p:spPr>
            <a:xfrm flipV="1">
              <a:off x="654336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9" name="Line 12"/>
            <p:cNvSpPr/>
            <p:nvPr/>
          </p:nvSpPr>
          <p:spPr>
            <a:xfrm flipV="1">
              <a:off x="582588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0" name="Line 13"/>
            <p:cNvSpPr/>
            <p:nvPr/>
          </p:nvSpPr>
          <p:spPr>
            <a:xfrm flipV="1">
              <a:off x="50990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1" name="Line 14"/>
            <p:cNvSpPr/>
            <p:nvPr/>
          </p:nvSpPr>
          <p:spPr>
            <a:xfrm flipV="1">
              <a:off x="1517400" y="3086280"/>
              <a:ext cx="0" cy="34272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2" name="Line 15"/>
            <p:cNvSpPr/>
            <p:nvPr/>
          </p:nvSpPr>
          <p:spPr>
            <a:xfrm flipV="1">
              <a:off x="223812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3" name="Line 16"/>
            <p:cNvSpPr/>
            <p:nvPr/>
          </p:nvSpPr>
          <p:spPr>
            <a:xfrm flipV="1">
              <a:off x="29304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4" name="Line 17"/>
            <p:cNvSpPr/>
            <p:nvPr/>
          </p:nvSpPr>
          <p:spPr>
            <a:xfrm flipV="1">
              <a:off x="36702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5" name="Line 18"/>
            <p:cNvSpPr/>
            <p:nvPr/>
          </p:nvSpPr>
          <p:spPr>
            <a:xfrm flipV="1">
              <a:off x="43812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6" name="Text Box 19"/>
            <p:cNvSpPr/>
            <p:nvPr/>
          </p:nvSpPr>
          <p:spPr>
            <a:xfrm>
              <a:off x="8564040" y="2573280"/>
              <a:ext cx="317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7" name="Text Box 20"/>
            <p:cNvSpPr/>
            <p:nvPr/>
          </p:nvSpPr>
          <p:spPr>
            <a:xfrm>
              <a:off x="4827240" y="2573280"/>
              <a:ext cx="62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0.5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8" name="Text Box 21"/>
            <p:cNvSpPr/>
            <p:nvPr/>
          </p:nvSpPr>
          <p:spPr>
            <a:xfrm>
              <a:off x="1366560" y="257328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49" name="Text Box 22"/>
          <p:cNvSpPr/>
          <p:nvPr/>
        </p:nvSpPr>
        <p:spPr>
          <a:xfrm>
            <a:off x="8180280" y="3457440"/>
            <a:ext cx="961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Certain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 Box 23"/>
          <p:cNvSpPr/>
          <p:nvPr/>
        </p:nvSpPr>
        <p:spPr>
          <a:xfrm>
            <a:off x="4748040" y="3457440"/>
            <a:ext cx="790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Evens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1" name="Text Box 24"/>
          <p:cNvSpPr/>
          <p:nvPr/>
        </p:nvSpPr>
        <p:spPr>
          <a:xfrm>
            <a:off x="912600" y="3457440"/>
            <a:ext cx="1335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Impossible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52" name="Group 56"/>
          <p:cNvGrpSpPr/>
          <p:nvPr/>
        </p:nvGrpSpPr>
        <p:grpSpPr>
          <a:xfrm>
            <a:off x="1231920" y="2031840"/>
            <a:ext cx="6362640" cy="533160"/>
            <a:chOff x="1231920" y="2031840"/>
            <a:chExt cx="6362640" cy="533160"/>
          </a:xfrm>
        </p:grpSpPr>
        <p:grpSp>
          <p:nvGrpSpPr>
            <p:cNvPr id="253" name="Group 34"/>
            <p:cNvGrpSpPr/>
            <p:nvPr/>
          </p:nvGrpSpPr>
          <p:grpSpPr>
            <a:xfrm>
              <a:off x="1231920" y="2031840"/>
              <a:ext cx="546120" cy="533160"/>
              <a:chOff x="1231920" y="2031840"/>
              <a:chExt cx="546120" cy="533160"/>
            </a:xfrm>
          </p:grpSpPr>
          <p:sp>
            <p:nvSpPr>
              <p:cNvPr id="254" name="Oval 32"/>
              <p:cNvSpPr/>
              <p:nvPr/>
            </p:nvSpPr>
            <p:spPr>
              <a:xfrm>
                <a:off x="1231920" y="2031840"/>
                <a:ext cx="546120" cy="533160"/>
              </a:xfrm>
              <a:prstGeom prst="ellipse">
                <a:avLst/>
              </a:prstGeom>
              <a:solidFill>
                <a:srgbClr val="66CCFF"/>
              </a:solidFill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5" name="Text Box 33"/>
              <p:cNvSpPr/>
              <p:nvPr/>
            </p:nvSpPr>
            <p:spPr>
              <a:xfrm>
                <a:off x="1344600" y="2064960"/>
                <a:ext cx="31788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1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56" name="Oval 36"/>
            <p:cNvSpPr/>
            <p:nvPr/>
          </p:nvSpPr>
          <p:spPr>
            <a:xfrm>
              <a:off x="2062080" y="2031840"/>
              <a:ext cx="546120" cy="533160"/>
            </a:xfrm>
            <a:prstGeom prst="ellips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7" name="Text Box 37"/>
            <p:cNvSpPr/>
            <p:nvPr/>
          </p:nvSpPr>
          <p:spPr>
            <a:xfrm>
              <a:off x="2149560" y="206496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8" name="Oval 39"/>
            <p:cNvSpPr/>
            <p:nvPr/>
          </p:nvSpPr>
          <p:spPr>
            <a:xfrm>
              <a:off x="2892600" y="2031840"/>
              <a:ext cx="546120" cy="533160"/>
            </a:xfrm>
            <a:prstGeom prst="ellips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9" name="Text Box 40"/>
            <p:cNvSpPr/>
            <p:nvPr/>
          </p:nvSpPr>
          <p:spPr>
            <a:xfrm>
              <a:off x="2967120" y="206496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3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0" name="Oval 42"/>
            <p:cNvSpPr/>
            <p:nvPr/>
          </p:nvSpPr>
          <p:spPr>
            <a:xfrm>
              <a:off x="4554720" y="2031840"/>
              <a:ext cx="546120" cy="533160"/>
            </a:xfrm>
            <a:prstGeom prst="ellips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1" name="Text Box 43"/>
            <p:cNvSpPr/>
            <p:nvPr/>
          </p:nvSpPr>
          <p:spPr>
            <a:xfrm>
              <a:off x="4629240" y="206496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5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2" name="Oval 45"/>
            <p:cNvSpPr/>
            <p:nvPr/>
          </p:nvSpPr>
          <p:spPr>
            <a:xfrm>
              <a:off x="3724200" y="2031840"/>
              <a:ext cx="546120" cy="533160"/>
            </a:xfrm>
            <a:prstGeom prst="ellips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3" name="Text Box 46"/>
            <p:cNvSpPr/>
            <p:nvPr/>
          </p:nvSpPr>
          <p:spPr>
            <a:xfrm>
              <a:off x="3798720" y="206496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4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4" name="Oval 48"/>
            <p:cNvSpPr/>
            <p:nvPr/>
          </p:nvSpPr>
          <p:spPr>
            <a:xfrm>
              <a:off x="6216840" y="2031840"/>
              <a:ext cx="546120" cy="533160"/>
            </a:xfrm>
            <a:prstGeom prst="ellips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5" name="Text Box 49"/>
            <p:cNvSpPr/>
            <p:nvPr/>
          </p:nvSpPr>
          <p:spPr>
            <a:xfrm>
              <a:off x="6291000" y="207792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7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6" name="Oval 51"/>
            <p:cNvSpPr/>
            <p:nvPr/>
          </p:nvSpPr>
          <p:spPr>
            <a:xfrm>
              <a:off x="5386320" y="2031840"/>
              <a:ext cx="546120" cy="533160"/>
            </a:xfrm>
            <a:prstGeom prst="ellips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7" name="Text Box 52"/>
            <p:cNvSpPr/>
            <p:nvPr/>
          </p:nvSpPr>
          <p:spPr>
            <a:xfrm>
              <a:off x="5473440" y="206496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6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8" name="Oval 54"/>
            <p:cNvSpPr/>
            <p:nvPr/>
          </p:nvSpPr>
          <p:spPr>
            <a:xfrm>
              <a:off x="7048440" y="2031840"/>
              <a:ext cx="546120" cy="533160"/>
            </a:xfrm>
            <a:prstGeom prst="ellipse">
              <a:avLst/>
            </a:prstGeom>
            <a:solidFill>
              <a:srgbClr val="66CC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9" name="Text Box 55"/>
            <p:cNvSpPr/>
            <p:nvPr/>
          </p:nvSpPr>
          <p:spPr>
            <a:xfrm>
              <a:off x="7135560" y="206496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8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70" name="Text Box 57"/>
          <p:cNvSpPr/>
          <p:nvPr/>
        </p:nvSpPr>
        <p:spPr>
          <a:xfrm>
            <a:off x="1967040" y="2759040"/>
            <a:ext cx="480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0.1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1" name="Text Box 58"/>
          <p:cNvSpPr/>
          <p:nvPr/>
        </p:nvSpPr>
        <p:spPr>
          <a:xfrm>
            <a:off x="266580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2" name="Text Box 59"/>
          <p:cNvSpPr/>
          <p:nvPr/>
        </p:nvSpPr>
        <p:spPr>
          <a:xfrm>
            <a:off x="342792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0.3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3" name="Text Box 60"/>
          <p:cNvSpPr/>
          <p:nvPr/>
        </p:nvSpPr>
        <p:spPr>
          <a:xfrm>
            <a:off x="410076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4" name="Text Box 61"/>
          <p:cNvSpPr/>
          <p:nvPr/>
        </p:nvSpPr>
        <p:spPr>
          <a:xfrm>
            <a:off x="558684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5" name="Text Box 62"/>
          <p:cNvSpPr/>
          <p:nvPr/>
        </p:nvSpPr>
        <p:spPr>
          <a:xfrm>
            <a:off x="629784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0.7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6" name="Text Box 63"/>
          <p:cNvSpPr/>
          <p:nvPr/>
        </p:nvSpPr>
        <p:spPr>
          <a:xfrm>
            <a:off x="703440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0.8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7" name="Text Box 64"/>
          <p:cNvSpPr/>
          <p:nvPr/>
        </p:nvSpPr>
        <p:spPr>
          <a:xfrm>
            <a:off x="770760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0.9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 Box 65"/>
          <p:cNvSpPr/>
          <p:nvPr/>
        </p:nvSpPr>
        <p:spPr>
          <a:xfrm>
            <a:off x="987840" y="4422600"/>
            <a:ext cx="6420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Q. What is the chance of picking a number between 1 – 8 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9" name="Text Box 66"/>
          <p:cNvSpPr/>
          <p:nvPr/>
        </p:nvSpPr>
        <p:spPr>
          <a:xfrm>
            <a:off x="1000080" y="5159520"/>
            <a:ext cx="6234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Q. What is the chance of picking a number that is even 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0" name="Text Box 67"/>
          <p:cNvSpPr/>
          <p:nvPr/>
        </p:nvSpPr>
        <p:spPr>
          <a:xfrm>
            <a:off x="1000080" y="5756400"/>
            <a:ext cx="5327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Q. What is the chance of picking the number 1 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1" name="Object 2"/>
          <p:cNvGraphicFramePr/>
          <p:nvPr/>
        </p:nvGraphicFramePr>
        <p:xfrm>
          <a:off x="4514760" y="3340080"/>
          <a:ext cx="114480" cy="177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82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14760" y="3340080"/>
                    <a:ext cx="114480" cy="17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3" name="Text Box 69"/>
          <p:cNvSpPr/>
          <p:nvPr/>
        </p:nvSpPr>
        <p:spPr>
          <a:xfrm>
            <a:off x="8081640" y="417024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4" name="Text Box 71"/>
          <p:cNvSpPr/>
          <p:nvPr/>
        </p:nvSpPr>
        <p:spPr>
          <a:xfrm>
            <a:off x="8081640" y="457668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5" name="Text Box 72"/>
          <p:cNvSpPr/>
          <p:nvPr/>
        </p:nvSpPr>
        <p:spPr>
          <a:xfrm>
            <a:off x="8471880" y="4363920"/>
            <a:ext cx="56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6" name="Line 74"/>
          <p:cNvSpPr/>
          <p:nvPr/>
        </p:nvSpPr>
        <p:spPr>
          <a:xfrm>
            <a:off x="8020080" y="4581360"/>
            <a:ext cx="50796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7" name="Text Box 75"/>
          <p:cNvSpPr/>
          <p:nvPr/>
        </p:nvSpPr>
        <p:spPr>
          <a:xfrm>
            <a:off x="7846920" y="504684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8" name="Text Box 76"/>
          <p:cNvSpPr/>
          <p:nvPr/>
        </p:nvSpPr>
        <p:spPr>
          <a:xfrm>
            <a:off x="7846920" y="545292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9" name="Text Box 77"/>
          <p:cNvSpPr/>
          <p:nvPr/>
        </p:nvSpPr>
        <p:spPr>
          <a:xfrm>
            <a:off x="8237160" y="5240160"/>
            <a:ext cx="875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0" name="Line 78"/>
          <p:cNvSpPr/>
          <p:nvPr/>
        </p:nvSpPr>
        <p:spPr>
          <a:xfrm>
            <a:off x="7785000" y="5457960"/>
            <a:ext cx="50796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1" name="Text Box 79"/>
          <p:cNvSpPr/>
          <p:nvPr/>
        </p:nvSpPr>
        <p:spPr>
          <a:xfrm>
            <a:off x="7135560" y="5834160"/>
            <a:ext cx="31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2" name="Text Box 80"/>
          <p:cNvSpPr/>
          <p:nvPr/>
        </p:nvSpPr>
        <p:spPr>
          <a:xfrm>
            <a:off x="7122960" y="620244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3" name="Text Box 81"/>
          <p:cNvSpPr/>
          <p:nvPr/>
        </p:nvSpPr>
        <p:spPr>
          <a:xfrm>
            <a:off x="7553880" y="6027840"/>
            <a:ext cx="119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0.125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4" name="Line 82"/>
          <p:cNvSpPr/>
          <p:nvPr/>
        </p:nvSpPr>
        <p:spPr>
          <a:xfrm>
            <a:off x="7074000" y="6245280"/>
            <a:ext cx="50796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5" name="Line 83"/>
          <p:cNvSpPr/>
          <p:nvPr/>
        </p:nvSpPr>
        <p:spPr>
          <a:xfrm>
            <a:off x="8712360" y="3060720"/>
            <a:ext cx="0" cy="38088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6" name="Line 84"/>
          <p:cNvSpPr/>
          <p:nvPr/>
        </p:nvSpPr>
        <p:spPr>
          <a:xfrm>
            <a:off x="5105520" y="3060720"/>
            <a:ext cx="0" cy="38088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7" name="Line 85"/>
          <p:cNvSpPr/>
          <p:nvPr/>
        </p:nvSpPr>
        <p:spPr>
          <a:xfrm>
            <a:off x="2451240" y="3035160"/>
            <a:ext cx="0" cy="38124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98" name="Picture 89" descr="bag_of_money_mc"/>
          <p:cNvPicPr/>
          <p:nvPr/>
        </p:nvPicPr>
        <p:blipFill>
          <a:blip r:embed="rId5"/>
          <a:stretch/>
        </p:blipFill>
        <p:spPr>
          <a:xfrm>
            <a:off x="5935680" y="3759120"/>
            <a:ext cx="523800" cy="762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9" name="Picture 90" descr="bag_of_money_mc"/>
          <p:cNvPicPr/>
          <p:nvPr/>
        </p:nvPicPr>
        <p:blipFill>
          <a:blip r:embed="rId6"/>
          <a:stretch/>
        </p:blipFill>
        <p:spPr>
          <a:xfrm>
            <a:off x="5999040" y="4597560"/>
            <a:ext cx="524160" cy="761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0" name="Text Box 91"/>
          <p:cNvSpPr/>
          <p:nvPr/>
        </p:nvSpPr>
        <p:spPr>
          <a:xfrm>
            <a:off x="7319880" y="4351320"/>
            <a:ext cx="58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 =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1" name="Text Box 92"/>
          <p:cNvSpPr/>
          <p:nvPr/>
        </p:nvSpPr>
        <p:spPr>
          <a:xfrm>
            <a:off x="7005960" y="5272200"/>
            <a:ext cx="794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P(E) =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2" name="Text Box 93"/>
          <p:cNvSpPr/>
          <p:nvPr/>
        </p:nvSpPr>
        <p:spPr>
          <a:xfrm>
            <a:off x="6212160" y="6049800"/>
            <a:ext cx="754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P(1) =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680C1FF-3A78-488C-8599-7C8611DFB840}" type="datetime5"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5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  <p:timing>
    <p:tnLst>
      <p:par>
        <p:cTn id="149" dur="indefinite" restart="never" nodeType="tmRoot">
          <p:childTnLst>
            <p:seq>
              <p:cTn id="150" dur="indefinite" nodeType="mainSeq">
                <p:childTnLst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5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6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7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2" dur="2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166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2" dur="8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73" dur="8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80"/>
                                        <p:tgtEl>
                                          <p:spTgt spid="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9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4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9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4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99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4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5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06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11" dur="2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xit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 additive="repl">
                                        <p:cTn id="215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1" dur="8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2" dur="8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8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8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3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8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3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48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53" dur="2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58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9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8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65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70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75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80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85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1907640" y="552600"/>
            <a:ext cx="5256360" cy="1063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Probability</a:t>
            </a:r>
            <a:br>
              <a:rPr sz="3200"/>
            </a:b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Likelihood Line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07" name="Picture 3" descr="scottishflag"/>
          <p:cNvPicPr/>
          <p:nvPr/>
        </p:nvPicPr>
        <p:blipFill>
          <a:blip r:embed="rId1"/>
          <a:stretch/>
        </p:blipFill>
        <p:spPr>
          <a:xfrm>
            <a:off x="133200" y="7142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8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09" name="Group 6"/>
          <p:cNvGrpSpPr/>
          <p:nvPr/>
        </p:nvGrpSpPr>
        <p:grpSpPr>
          <a:xfrm>
            <a:off x="1366560" y="2573280"/>
            <a:ext cx="7515360" cy="855720"/>
            <a:chOff x="1366560" y="2573280"/>
            <a:chExt cx="7515360" cy="855720"/>
          </a:xfrm>
        </p:grpSpPr>
        <p:sp>
          <p:nvSpPr>
            <p:cNvPr id="310" name="Line 7"/>
            <p:cNvSpPr/>
            <p:nvPr/>
          </p:nvSpPr>
          <p:spPr>
            <a:xfrm>
              <a:off x="1501560" y="3419640"/>
              <a:ext cx="72201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1" name="Line 8"/>
            <p:cNvSpPr/>
            <p:nvPr/>
          </p:nvSpPr>
          <p:spPr>
            <a:xfrm flipV="1">
              <a:off x="87026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2" name="Line 9"/>
            <p:cNvSpPr/>
            <p:nvPr/>
          </p:nvSpPr>
          <p:spPr>
            <a:xfrm flipV="1">
              <a:off x="79754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3" name="Line 10"/>
            <p:cNvSpPr/>
            <p:nvPr/>
          </p:nvSpPr>
          <p:spPr>
            <a:xfrm flipV="1">
              <a:off x="727056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4" name="Line 11"/>
            <p:cNvSpPr/>
            <p:nvPr/>
          </p:nvSpPr>
          <p:spPr>
            <a:xfrm flipV="1">
              <a:off x="654336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5" name="Line 12"/>
            <p:cNvSpPr/>
            <p:nvPr/>
          </p:nvSpPr>
          <p:spPr>
            <a:xfrm flipV="1">
              <a:off x="582588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6" name="Line 13"/>
            <p:cNvSpPr/>
            <p:nvPr/>
          </p:nvSpPr>
          <p:spPr>
            <a:xfrm flipV="1">
              <a:off x="50990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7" name="Line 14"/>
            <p:cNvSpPr/>
            <p:nvPr/>
          </p:nvSpPr>
          <p:spPr>
            <a:xfrm flipV="1">
              <a:off x="1517400" y="3086280"/>
              <a:ext cx="0" cy="34272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8" name="Line 15"/>
            <p:cNvSpPr/>
            <p:nvPr/>
          </p:nvSpPr>
          <p:spPr>
            <a:xfrm flipV="1">
              <a:off x="223812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9" name="Line 16"/>
            <p:cNvSpPr/>
            <p:nvPr/>
          </p:nvSpPr>
          <p:spPr>
            <a:xfrm flipV="1">
              <a:off x="29304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0" name="Line 17"/>
            <p:cNvSpPr/>
            <p:nvPr/>
          </p:nvSpPr>
          <p:spPr>
            <a:xfrm flipV="1">
              <a:off x="36702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1" name="Line 18"/>
            <p:cNvSpPr/>
            <p:nvPr/>
          </p:nvSpPr>
          <p:spPr>
            <a:xfrm flipV="1">
              <a:off x="43812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2" name="Text Box 19"/>
            <p:cNvSpPr/>
            <p:nvPr/>
          </p:nvSpPr>
          <p:spPr>
            <a:xfrm>
              <a:off x="8564040" y="2573280"/>
              <a:ext cx="317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3" name="Text Box 20"/>
            <p:cNvSpPr/>
            <p:nvPr/>
          </p:nvSpPr>
          <p:spPr>
            <a:xfrm>
              <a:off x="4827240" y="2573280"/>
              <a:ext cx="62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0.5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4" name="Text Box 21"/>
            <p:cNvSpPr/>
            <p:nvPr/>
          </p:nvSpPr>
          <p:spPr>
            <a:xfrm>
              <a:off x="1366560" y="257328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25" name="Text Box 22"/>
          <p:cNvSpPr/>
          <p:nvPr/>
        </p:nvSpPr>
        <p:spPr>
          <a:xfrm>
            <a:off x="8180280" y="3457440"/>
            <a:ext cx="961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Certain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6" name="Text Box 23"/>
          <p:cNvSpPr/>
          <p:nvPr/>
        </p:nvSpPr>
        <p:spPr>
          <a:xfrm>
            <a:off x="4748040" y="3457440"/>
            <a:ext cx="790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Evens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7" name="Text Box 24"/>
          <p:cNvSpPr/>
          <p:nvPr/>
        </p:nvSpPr>
        <p:spPr>
          <a:xfrm>
            <a:off x="912600" y="3457440"/>
            <a:ext cx="1335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Impossible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8" name="Text Box 25"/>
          <p:cNvSpPr/>
          <p:nvPr/>
        </p:nvSpPr>
        <p:spPr>
          <a:xfrm>
            <a:off x="2886480" y="3597120"/>
            <a:ext cx="1124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Not very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likely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9" name="Text Box 26"/>
          <p:cNvSpPr/>
          <p:nvPr/>
        </p:nvSpPr>
        <p:spPr>
          <a:xfrm>
            <a:off x="6673320" y="3597120"/>
            <a:ext cx="737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Very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likely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30" name="Picture 32" descr="Men Disabled 001"/>
          <p:cNvPicPr/>
          <p:nvPr/>
        </p:nvPicPr>
        <p:blipFill>
          <a:blip r:embed="rId2"/>
          <a:stretch/>
        </p:blipFill>
        <p:spPr>
          <a:xfrm>
            <a:off x="6730920" y="401760"/>
            <a:ext cx="2222640" cy="212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1" name="Text Box 33"/>
          <p:cNvSpPr/>
          <p:nvPr/>
        </p:nvSpPr>
        <p:spPr>
          <a:xfrm>
            <a:off x="988560" y="4422600"/>
            <a:ext cx="5037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Q. What is the chance of picking a red card 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2" name="Text Box 34"/>
          <p:cNvSpPr/>
          <p:nvPr/>
        </p:nvSpPr>
        <p:spPr>
          <a:xfrm>
            <a:off x="1001160" y="5159520"/>
            <a:ext cx="4988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Q. What is the chance of picking a diamond 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3" name="Text Box 35"/>
          <p:cNvSpPr/>
          <p:nvPr/>
        </p:nvSpPr>
        <p:spPr>
          <a:xfrm>
            <a:off x="1000440" y="5756400"/>
            <a:ext cx="4296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Q. What is the chance of picking ace ?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4" name="Text Box 36"/>
          <p:cNvSpPr/>
          <p:nvPr/>
        </p:nvSpPr>
        <p:spPr>
          <a:xfrm>
            <a:off x="7427520" y="4579920"/>
            <a:ext cx="55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5" name="Text Box 37"/>
          <p:cNvSpPr/>
          <p:nvPr/>
        </p:nvSpPr>
        <p:spPr>
          <a:xfrm>
            <a:off x="8214840" y="4363920"/>
            <a:ext cx="875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6" name="Line 38"/>
          <p:cNvSpPr/>
          <p:nvPr/>
        </p:nvSpPr>
        <p:spPr>
          <a:xfrm>
            <a:off x="7429680" y="4572000"/>
            <a:ext cx="50796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7" name="Text Box 39"/>
          <p:cNvSpPr/>
          <p:nvPr/>
        </p:nvSpPr>
        <p:spPr>
          <a:xfrm>
            <a:off x="7274880" y="5037120"/>
            <a:ext cx="50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8" name="Text Box 40"/>
          <p:cNvSpPr/>
          <p:nvPr/>
        </p:nvSpPr>
        <p:spPr>
          <a:xfrm>
            <a:off x="7275240" y="5443560"/>
            <a:ext cx="55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9" name="Text Box 41"/>
          <p:cNvSpPr/>
          <p:nvPr/>
        </p:nvSpPr>
        <p:spPr>
          <a:xfrm>
            <a:off x="7998840" y="5240160"/>
            <a:ext cx="106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0.25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0" name="Line 42"/>
          <p:cNvSpPr/>
          <p:nvPr/>
        </p:nvSpPr>
        <p:spPr>
          <a:xfrm>
            <a:off x="7264440" y="5448240"/>
            <a:ext cx="50796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1" name="Text Box 43"/>
          <p:cNvSpPr/>
          <p:nvPr/>
        </p:nvSpPr>
        <p:spPr>
          <a:xfrm>
            <a:off x="6373800" y="56721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2" name="Text Box 44"/>
          <p:cNvSpPr/>
          <p:nvPr/>
        </p:nvSpPr>
        <p:spPr>
          <a:xfrm>
            <a:off x="6284520" y="6053040"/>
            <a:ext cx="55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3" name="Text Box 45"/>
          <p:cNvSpPr/>
          <p:nvPr/>
        </p:nvSpPr>
        <p:spPr>
          <a:xfrm>
            <a:off x="7097040" y="5875200"/>
            <a:ext cx="106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0.08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4" name="Line 46"/>
          <p:cNvSpPr/>
          <p:nvPr/>
        </p:nvSpPr>
        <p:spPr>
          <a:xfrm>
            <a:off x="6311880" y="6083280"/>
            <a:ext cx="50796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5" name="Text Box 48"/>
          <p:cNvSpPr/>
          <p:nvPr/>
        </p:nvSpPr>
        <p:spPr>
          <a:xfrm>
            <a:off x="7414920" y="4148280"/>
            <a:ext cx="55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6" name="Line 49"/>
          <p:cNvSpPr/>
          <p:nvPr/>
        </p:nvSpPr>
        <p:spPr>
          <a:xfrm>
            <a:off x="5105520" y="3060720"/>
            <a:ext cx="0" cy="38088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7" name="Line 50"/>
          <p:cNvSpPr/>
          <p:nvPr/>
        </p:nvSpPr>
        <p:spPr>
          <a:xfrm>
            <a:off x="3327480" y="3060720"/>
            <a:ext cx="0" cy="38088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8" name="Line 51"/>
          <p:cNvSpPr/>
          <p:nvPr/>
        </p:nvSpPr>
        <p:spPr>
          <a:xfrm>
            <a:off x="2082960" y="3048120"/>
            <a:ext cx="0" cy="38088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9" name="Text Box 52"/>
          <p:cNvSpPr/>
          <p:nvPr/>
        </p:nvSpPr>
        <p:spPr>
          <a:xfrm>
            <a:off x="1967040" y="2759040"/>
            <a:ext cx="480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0.1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0" name="Text Box 53"/>
          <p:cNvSpPr/>
          <p:nvPr/>
        </p:nvSpPr>
        <p:spPr>
          <a:xfrm>
            <a:off x="266580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0.2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1" name="Text Box 54"/>
          <p:cNvSpPr/>
          <p:nvPr/>
        </p:nvSpPr>
        <p:spPr>
          <a:xfrm>
            <a:off x="342792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0.3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2" name="Text Box 55"/>
          <p:cNvSpPr/>
          <p:nvPr/>
        </p:nvSpPr>
        <p:spPr>
          <a:xfrm>
            <a:off x="410076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0.4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3" name="Text Box 56"/>
          <p:cNvSpPr/>
          <p:nvPr/>
        </p:nvSpPr>
        <p:spPr>
          <a:xfrm>
            <a:off x="558684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0.6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4" name="Text Box 57"/>
          <p:cNvSpPr/>
          <p:nvPr/>
        </p:nvSpPr>
        <p:spPr>
          <a:xfrm>
            <a:off x="629784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0.7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5" name="Text Box 58"/>
          <p:cNvSpPr/>
          <p:nvPr/>
        </p:nvSpPr>
        <p:spPr>
          <a:xfrm>
            <a:off x="703440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0.8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6" name="Text Box 59"/>
          <p:cNvSpPr/>
          <p:nvPr/>
        </p:nvSpPr>
        <p:spPr>
          <a:xfrm>
            <a:off x="7707600" y="2759040"/>
            <a:ext cx="516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0.9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7" name="Text Box 60"/>
          <p:cNvSpPr/>
          <p:nvPr/>
        </p:nvSpPr>
        <p:spPr>
          <a:xfrm>
            <a:off x="6220080" y="4389480"/>
            <a:ext cx="1123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 (Red) =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8" name="Text Box 61"/>
          <p:cNvSpPr/>
          <p:nvPr/>
        </p:nvSpPr>
        <p:spPr>
          <a:xfrm>
            <a:off x="6263640" y="5243400"/>
            <a:ext cx="88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 (D) =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9" name="Text Box 62"/>
          <p:cNvSpPr/>
          <p:nvPr/>
        </p:nvSpPr>
        <p:spPr>
          <a:xfrm>
            <a:off x="5146560" y="5850000"/>
            <a:ext cx="113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 (Ace) =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0" name="Text Box 63"/>
          <p:cNvSpPr/>
          <p:nvPr/>
        </p:nvSpPr>
        <p:spPr>
          <a:xfrm>
            <a:off x="2346480" y="1808280"/>
            <a:ext cx="4028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66"/>
                </a:solidFill>
                <a:effectLst/>
                <a:uFillTx/>
                <a:latin typeface="Comic Sans MS"/>
              </a:rPr>
              <a:t>52 cards in a pack of cards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02A8FB9-01B8-4BD6-9989-EAD4512770D8}" type="datetime5"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3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  <p:timing>
    <p:tnLst>
      <p:par>
        <p:cTn id="286" dur="indefinite" restart="never" nodeType="tmRoot">
          <p:childTnLst>
            <p:seq>
              <p:cTn id="287" dur="indefinite" nodeType="mainSeq">
                <p:childTnLst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2" dur="2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97" dur="8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98" dur="8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9" dur="8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4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09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4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19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24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29" dur="2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34" dur="8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35" dur="8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6" dur="8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41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46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1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6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61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66" dur="2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71" dur="8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2" dur="8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3" dur="8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4" fill="hold">
                      <p:stCondLst>
                        <p:cond delay="indefinite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78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83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88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93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98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47A646-144D-4F1C-9D2C-6A9FB8FB8CA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6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7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Ch18 (page 215)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6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9" name="Picture 5" descr="scottishflag"/>
          <p:cNvPicPr/>
          <p:nvPr/>
        </p:nvPicPr>
        <p:blipFill>
          <a:blip r:embed="rId2"/>
          <a:stretch/>
        </p:blipFill>
        <p:spPr>
          <a:xfrm>
            <a:off x="119160" y="8366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2" name="Rectangle 2"/>
          <p:cNvSpPr/>
          <p:nvPr/>
        </p:nvSpPr>
        <p:spPr>
          <a:xfrm>
            <a:off x="2043000" y="353880"/>
            <a:ext cx="5338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Probability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3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D2B5347-267A-4368-A7A5-314C6DCF950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Arial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Arial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92" name="Picture 3" descr="scottishflag"/>
          <p:cNvPicPr/>
          <p:nvPr/>
        </p:nvPicPr>
        <p:blipFill>
          <a:blip r:embed="rId1"/>
          <a:stretch/>
        </p:blipFill>
        <p:spPr>
          <a:xfrm>
            <a:off x="133200" y="7142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4" name="Text Box 8"/>
          <p:cNvSpPr/>
          <p:nvPr/>
        </p:nvSpPr>
        <p:spPr>
          <a:xfrm>
            <a:off x="1115640" y="4687920"/>
            <a:ext cx="7742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Expand and simplify 4( 3 + 2x) – 3(x + 1)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5" name="Picture 1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Picture 2" descr="msoA4BBD"/>
          <p:cNvPicPr/>
          <p:nvPr/>
        </p:nvPicPr>
        <p:blipFill>
          <a:blip r:embed="rId3"/>
          <a:srcRect l="8837" t="0" r="2613" b="91961"/>
          <a:stretch/>
        </p:blipFill>
        <p:spPr>
          <a:xfrm>
            <a:off x="973080" y="2289240"/>
            <a:ext cx="7980480" cy="111420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  <p:sp>
        <p:nvSpPr>
          <p:cNvPr id="97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6E86CEE-1EF4-487B-90B4-5A7216EBF915}" type="datetime5"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907640" y="55224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Probability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01" name="Picture 3" descr="scottishflag"/>
          <p:cNvPicPr/>
          <p:nvPr/>
        </p:nvPicPr>
        <p:blipFill>
          <a:blip r:embed="rId1"/>
          <a:stretch/>
        </p:blipFill>
        <p:spPr>
          <a:xfrm>
            <a:off x="133200" y="67320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3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 Box 8"/>
          <p:cNvSpPr/>
          <p:nvPr/>
        </p:nvSpPr>
        <p:spPr>
          <a:xfrm>
            <a:off x="5029200" y="3025800"/>
            <a:ext cx="411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Understand the probability line.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understand probability in terms of the number line.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Rectangle 11"/>
          <p:cNvSpPr/>
          <p:nvPr/>
        </p:nvSpPr>
        <p:spPr>
          <a:xfrm>
            <a:off x="5464080" y="4351320"/>
            <a:ext cx="3679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simply probabilities.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 Box 1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907640" y="552600"/>
            <a:ext cx="5256360" cy="1063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Probability</a:t>
            </a:r>
            <a:br>
              <a:rPr sz="3200"/>
            </a:b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Likelihood Line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12" name="Picture 3" descr="scottishflag"/>
          <p:cNvPicPr/>
          <p:nvPr/>
        </p:nvPicPr>
        <p:blipFill>
          <a:blip r:embed="rId1"/>
          <a:stretch/>
        </p:blipFill>
        <p:spPr>
          <a:xfrm>
            <a:off x="160200" y="7142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15" name="Group 29"/>
          <p:cNvGrpSpPr/>
          <p:nvPr/>
        </p:nvGrpSpPr>
        <p:grpSpPr>
          <a:xfrm>
            <a:off x="1366560" y="2573280"/>
            <a:ext cx="7515360" cy="855720"/>
            <a:chOff x="1366560" y="2573280"/>
            <a:chExt cx="7515360" cy="855720"/>
          </a:xfrm>
        </p:grpSpPr>
        <p:sp>
          <p:nvSpPr>
            <p:cNvPr id="116" name="Line 12"/>
            <p:cNvSpPr/>
            <p:nvPr/>
          </p:nvSpPr>
          <p:spPr>
            <a:xfrm>
              <a:off x="1501560" y="3419640"/>
              <a:ext cx="72201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" name="Line 13"/>
            <p:cNvSpPr/>
            <p:nvPr/>
          </p:nvSpPr>
          <p:spPr>
            <a:xfrm flipV="1">
              <a:off x="87026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Line 15"/>
            <p:cNvSpPr/>
            <p:nvPr/>
          </p:nvSpPr>
          <p:spPr>
            <a:xfrm flipV="1">
              <a:off x="79754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" name="Line 16"/>
            <p:cNvSpPr/>
            <p:nvPr/>
          </p:nvSpPr>
          <p:spPr>
            <a:xfrm flipV="1">
              <a:off x="727056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" name="Line 17"/>
            <p:cNvSpPr/>
            <p:nvPr/>
          </p:nvSpPr>
          <p:spPr>
            <a:xfrm flipV="1">
              <a:off x="654336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Line 18"/>
            <p:cNvSpPr/>
            <p:nvPr/>
          </p:nvSpPr>
          <p:spPr>
            <a:xfrm flipV="1">
              <a:off x="582588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Line 19"/>
            <p:cNvSpPr/>
            <p:nvPr/>
          </p:nvSpPr>
          <p:spPr>
            <a:xfrm flipV="1">
              <a:off x="50990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" name="Line 20"/>
            <p:cNvSpPr/>
            <p:nvPr/>
          </p:nvSpPr>
          <p:spPr>
            <a:xfrm flipV="1">
              <a:off x="1517400" y="3086280"/>
              <a:ext cx="0" cy="34272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4" name="Line 21"/>
            <p:cNvSpPr/>
            <p:nvPr/>
          </p:nvSpPr>
          <p:spPr>
            <a:xfrm flipV="1">
              <a:off x="223812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5" name="Line 22"/>
            <p:cNvSpPr/>
            <p:nvPr/>
          </p:nvSpPr>
          <p:spPr>
            <a:xfrm flipV="1">
              <a:off x="29304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6" name="Line 23"/>
            <p:cNvSpPr/>
            <p:nvPr/>
          </p:nvSpPr>
          <p:spPr>
            <a:xfrm flipV="1">
              <a:off x="36702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7" name="Line 24"/>
            <p:cNvSpPr/>
            <p:nvPr/>
          </p:nvSpPr>
          <p:spPr>
            <a:xfrm flipV="1">
              <a:off x="43812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8" name="Text Box 26"/>
            <p:cNvSpPr/>
            <p:nvPr/>
          </p:nvSpPr>
          <p:spPr>
            <a:xfrm>
              <a:off x="8564040" y="2573280"/>
              <a:ext cx="317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9" name="Text Box 27"/>
            <p:cNvSpPr/>
            <p:nvPr/>
          </p:nvSpPr>
          <p:spPr>
            <a:xfrm>
              <a:off x="4827240" y="2573280"/>
              <a:ext cx="62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0.5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0" name="Text Box 28"/>
            <p:cNvSpPr/>
            <p:nvPr/>
          </p:nvSpPr>
          <p:spPr>
            <a:xfrm>
              <a:off x="1366560" y="257328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31" name="Text Box 30"/>
          <p:cNvSpPr/>
          <p:nvPr/>
        </p:nvSpPr>
        <p:spPr>
          <a:xfrm>
            <a:off x="8180280" y="3457440"/>
            <a:ext cx="961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Certain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Text Box 31"/>
          <p:cNvSpPr/>
          <p:nvPr/>
        </p:nvSpPr>
        <p:spPr>
          <a:xfrm>
            <a:off x="4748040" y="3457440"/>
            <a:ext cx="790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Evens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 Box 32"/>
          <p:cNvSpPr/>
          <p:nvPr/>
        </p:nvSpPr>
        <p:spPr>
          <a:xfrm>
            <a:off x="912600" y="3457440"/>
            <a:ext cx="1335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Impossible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" name="Text Box 33"/>
          <p:cNvSpPr/>
          <p:nvPr/>
        </p:nvSpPr>
        <p:spPr>
          <a:xfrm>
            <a:off x="2886480" y="3597120"/>
            <a:ext cx="1124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Not very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likely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Text Box 34"/>
          <p:cNvSpPr/>
          <p:nvPr/>
        </p:nvSpPr>
        <p:spPr>
          <a:xfrm>
            <a:off x="6673320" y="3597120"/>
            <a:ext cx="737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Very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likely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Text Box 35"/>
          <p:cNvSpPr/>
          <p:nvPr/>
        </p:nvSpPr>
        <p:spPr>
          <a:xfrm>
            <a:off x="4272120" y="5418000"/>
            <a:ext cx="1460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Winning the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Lottery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Box 36"/>
          <p:cNvSpPr/>
          <p:nvPr/>
        </p:nvSpPr>
        <p:spPr>
          <a:xfrm>
            <a:off x="2754720" y="5418000"/>
            <a:ext cx="1084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School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Holidays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Box 37"/>
          <p:cNvSpPr/>
          <p:nvPr/>
        </p:nvSpPr>
        <p:spPr>
          <a:xfrm>
            <a:off x="6123240" y="5418000"/>
            <a:ext cx="1258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Baby Born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Boy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 Box 38"/>
          <p:cNvSpPr/>
          <p:nvPr/>
        </p:nvSpPr>
        <p:spPr>
          <a:xfrm>
            <a:off x="954000" y="5280120"/>
            <a:ext cx="13687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Seeing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 butterfly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 July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0" name="Text Box 39"/>
          <p:cNvSpPr/>
          <p:nvPr/>
        </p:nvSpPr>
        <p:spPr>
          <a:xfrm>
            <a:off x="7777800" y="5423040"/>
            <a:ext cx="1018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Go back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in time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49E99DB-B802-4874-B24B-26C76D71437C}" type="datetime5"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8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" dur="156" fill="hold" autoRev="1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4.07407E-006 L 0.59166 -0.14444 E">
                                      <p:cBhvr>
                                        <p:cTn id="81" dur="2000" fill="hold"/>
                                        <p:tgtEl>
                                          <p:spTgt spid="13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006 -2.96296E-006 L 0.58472 -0.15555 E">
                                      <p:cBhvr>
                                        <p:cTn id="85" dur="2000" fill="hold"/>
                                        <p:tgtEl>
                                          <p:spTgt spid="13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5.92593E-006 L -0.175 -0.13705 E">
                                      <p:cBhvr>
                                        <p:cTn id="89" dur="2000" fill="hold"/>
                                        <p:tgtEl>
                                          <p:spTgt spid="13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3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006 4.44444E-006 L -0.18194 -0.1463 E">
                                      <p:cBhvr>
                                        <p:cTn id="93" dur="2000" fill="hold"/>
                                        <p:tgtEl>
                                          <p:spTgt spid="13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0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006 2.96296E-006 L -0.72083 -0.15556 E">
                                      <p:cBhvr>
                                        <p:cTn id="97" dur="2000" fill="hold"/>
                                        <p:tgtEl>
                                          <p:spTgt spid="14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1907640" y="552600"/>
            <a:ext cx="5256360" cy="1063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Probability</a:t>
            </a:r>
            <a:br>
              <a:rPr sz="3200"/>
            </a:b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Likelihood Line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45" name="Picture 3" descr="scottishflag"/>
          <p:cNvPicPr/>
          <p:nvPr/>
        </p:nvPicPr>
        <p:blipFill>
          <a:blip r:embed="rId1"/>
          <a:stretch/>
        </p:blipFill>
        <p:spPr>
          <a:xfrm>
            <a:off x="133200" y="7142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6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7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48" name="Group 6"/>
          <p:cNvGrpSpPr/>
          <p:nvPr/>
        </p:nvGrpSpPr>
        <p:grpSpPr>
          <a:xfrm>
            <a:off x="1366560" y="2573280"/>
            <a:ext cx="7515360" cy="855720"/>
            <a:chOff x="1366560" y="2573280"/>
            <a:chExt cx="7515360" cy="855720"/>
          </a:xfrm>
        </p:grpSpPr>
        <p:sp>
          <p:nvSpPr>
            <p:cNvPr id="149" name="Line 7"/>
            <p:cNvSpPr/>
            <p:nvPr/>
          </p:nvSpPr>
          <p:spPr>
            <a:xfrm>
              <a:off x="1501560" y="3419640"/>
              <a:ext cx="7220160" cy="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" name="Line 8"/>
            <p:cNvSpPr/>
            <p:nvPr/>
          </p:nvSpPr>
          <p:spPr>
            <a:xfrm flipV="1">
              <a:off x="87026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" name="Line 9"/>
            <p:cNvSpPr/>
            <p:nvPr/>
          </p:nvSpPr>
          <p:spPr>
            <a:xfrm flipV="1">
              <a:off x="79754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" name="Line 10"/>
            <p:cNvSpPr/>
            <p:nvPr/>
          </p:nvSpPr>
          <p:spPr>
            <a:xfrm flipV="1">
              <a:off x="727056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" name="Line 11"/>
            <p:cNvSpPr/>
            <p:nvPr/>
          </p:nvSpPr>
          <p:spPr>
            <a:xfrm flipV="1">
              <a:off x="654336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" name="Line 12"/>
            <p:cNvSpPr/>
            <p:nvPr/>
          </p:nvSpPr>
          <p:spPr>
            <a:xfrm flipV="1">
              <a:off x="582588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" name="Line 13"/>
            <p:cNvSpPr/>
            <p:nvPr/>
          </p:nvSpPr>
          <p:spPr>
            <a:xfrm flipV="1">
              <a:off x="509904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Line 14"/>
            <p:cNvSpPr/>
            <p:nvPr/>
          </p:nvSpPr>
          <p:spPr>
            <a:xfrm flipV="1">
              <a:off x="1517400" y="3086280"/>
              <a:ext cx="0" cy="34272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Line 15"/>
            <p:cNvSpPr/>
            <p:nvPr/>
          </p:nvSpPr>
          <p:spPr>
            <a:xfrm flipV="1">
              <a:off x="223812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Line 16"/>
            <p:cNvSpPr/>
            <p:nvPr/>
          </p:nvSpPr>
          <p:spPr>
            <a:xfrm flipV="1">
              <a:off x="29304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Line 17"/>
            <p:cNvSpPr/>
            <p:nvPr/>
          </p:nvSpPr>
          <p:spPr>
            <a:xfrm flipV="1">
              <a:off x="36702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Line 18"/>
            <p:cNvSpPr/>
            <p:nvPr/>
          </p:nvSpPr>
          <p:spPr>
            <a:xfrm flipV="1">
              <a:off x="4381200" y="3076200"/>
              <a:ext cx="0" cy="34308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Text Box 19"/>
            <p:cNvSpPr/>
            <p:nvPr/>
          </p:nvSpPr>
          <p:spPr>
            <a:xfrm>
              <a:off x="8564040" y="2573280"/>
              <a:ext cx="317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Text Box 20"/>
            <p:cNvSpPr/>
            <p:nvPr/>
          </p:nvSpPr>
          <p:spPr>
            <a:xfrm>
              <a:off x="4827240" y="2573280"/>
              <a:ext cx="628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0.5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" name="Text Box 21"/>
            <p:cNvSpPr/>
            <p:nvPr/>
          </p:nvSpPr>
          <p:spPr>
            <a:xfrm>
              <a:off x="1366560" y="257328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0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64" name="Text Box 22"/>
          <p:cNvSpPr/>
          <p:nvPr/>
        </p:nvSpPr>
        <p:spPr>
          <a:xfrm>
            <a:off x="8180280" y="3457440"/>
            <a:ext cx="961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Certain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5" name="Text Box 23"/>
          <p:cNvSpPr/>
          <p:nvPr/>
        </p:nvSpPr>
        <p:spPr>
          <a:xfrm>
            <a:off x="4748040" y="3457440"/>
            <a:ext cx="790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Evens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6" name="Text Box 24"/>
          <p:cNvSpPr/>
          <p:nvPr/>
        </p:nvSpPr>
        <p:spPr>
          <a:xfrm>
            <a:off x="912600" y="3457440"/>
            <a:ext cx="1335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Impossible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7" name="Text Box 25"/>
          <p:cNvSpPr/>
          <p:nvPr/>
        </p:nvSpPr>
        <p:spPr>
          <a:xfrm>
            <a:off x="2886480" y="3597120"/>
            <a:ext cx="1124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Not very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likely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8" name="Text Box 26"/>
          <p:cNvSpPr/>
          <p:nvPr/>
        </p:nvSpPr>
        <p:spPr>
          <a:xfrm>
            <a:off x="6673320" y="3597120"/>
            <a:ext cx="737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Very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likely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9" name="Text Box 27"/>
          <p:cNvSpPr/>
          <p:nvPr/>
        </p:nvSpPr>
        <p:spPr>
          <a:xfrm>
            <a:off x="4014000" y="5418000"/>
            <a:ext cx="1989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Everyone getting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100 % in test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0" name="Text Box 28"/>
          <p:cNvSpPr/>
          <p:nvPr/>
        </p:nvSpPr>
        <p:spPr>
          <a:xfrm>
            <a:off x="2604240" y="5418000"/>
            <a:ext cx="1387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Homework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Every week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1" name="Text Box 29"/>
          <p:cNvSpPr/>
          <p:nvPr/>
        </p:nvSpPr>
        <p:spPr>
          <a:xfrm>
            <a:off x="6072120" y="5418000"/>
            <a:ext cx="13539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Toss a coin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That land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Heads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2" name="Text Box 30"/>
          <p:cNvSpPr/>
          <p:nvPr/>
        </p:nvSpPr>
        <p:spPr>
          <a:xfrm>
            <a:off x="775800" y="5280120"/>
            <a:ext cx="1738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It will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Snow in winter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3" name="Text Box 31"/>
          <p:cNvSpPr/>
          <p:nvPr/>
        </p:nvSpPr>
        <p:spPr>
          <a:xfrm>
            <a:off x="7470720" y="5423040"/>
            <a:ext cx="16365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Going without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Food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 a year.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4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61E4DBB-FA89-41CF-9989-4BE005CCC2E1}" type="datetime5"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5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6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  <p:timing>
    <p:tnLst>
      <p:par>
        <p:cTn id="98" dur="indefinite" restart="never" nodeType="tmRoot">
          <p:childTnLst>
            <p:seq>
              <p:cTn id="99" dur="indefinite" nodeType="mainSeq">
                <p:childTnLst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4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3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0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4.07407E-006 L 0.59166 -0.14444 E">
                                      <p:cBhvr>
                                        <p:cTn id="120" dur="2000" fill="hold"/>
                                        <p:tgtEl>
                                          <p:spTgt spid="17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0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7 4.44444E-006 L 0.56806 -0.16297 E">
                                      <p:cBhvr>
                                        <p:cTn id="124" dur="2000" fill="hold"/>
                                        <p:tgtEl>
                                          <p:spTgt spid="17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5.92593E-006 L -0.175 -0.13705 E">
                                      <p:cBhvr>
                                        <p:cTn id="128" dur="2000" fill="hold"/>
                                        <p:tgtEl>
                                          <p:spTgt spid="16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3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006 4.44444E-006 L -0.18194 -0.1463 E">
                                      <p:cBhvr>
                                        <p:cTn id="132" dur="2000" fill="hold"/>
                                        <p:tgtEl>
                                          <p:spTgt spid="17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0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006 2.96296E-006 L -0.72083 -0.15556 E">
                                      <p:cBhvr>
                                        <p:cTn id="136" dur="2000" fill="hold"/>
                                        <p:tgtEl>
                                          <p:spTgt spid="17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A33819-4707-4E19-9906-7C503457B14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9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0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Intro.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Ch18 (page 214)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81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2" name="Picture 5" descr="scottishflag"/>
          <p:cNvPicPr/>
          <p:nvPr/>
        </p:nvPicPr>
        <p:blipFill>
          <a:blip r:embed="rId2"/>
          <a:stretch/>
        </p:blipFill>
        <p:spPr>
          <a:xfrm>
            <a:off x="119160" y="8366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3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5" name="Rectangle 2"/>
          <p:cNvSpPr/>
          <p:nvPr/>
        </p:nvSpPr>
        <p:spPr>
          <a:xfrm>
            <a:off x="2043000" y="353880"/>
            <a:ext cx="5338800" cy="14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Probability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6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AEEFEA9-265F-4A4D-9D94-CF761A90721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Arial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Arial"/>
              </a:rPr>
              <a:t>Created by Mr.Lafferty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90" name="Picture 3" descr="scottishflag"/>
          <p:cNvPicPr/>
          <p:nvPr/>
        </p:nvPicPr>
        <p:blipFill>
          <a:blip r:embed="rId1"/>
          <a:stretch/>
        </p:blipFill>
        <p:spPr>
          <a:xfrm>
            <a:off x="133200" y="71424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2" name="Text Box 6"/>
          <p:cNvSpPr/>
          <p:nvPr/>
        </p:nvSpPr>
        <p:spPr>
          <a:xfrm>
            <a:off x="1037880" y="2000160"/>
            <a:ext cx="4053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Q1.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Calculate 7 – 5 </a:t>
            </a:r>
            <a:r>
              <a:rPr lang="en-GB" sz="20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x 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3" name="Text Box 7"/>
          <p:cNvSpPr/>
          <p:nvPr/>
        </p:nvSpPr>
        <p:spPr>
          <a:xfrm>
            <a:off x="1029960" y="3416400"/>
            <a:ext cx="2702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Q2.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Calculate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94" name="Picture 10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95" name="Object 3"/>
          <p:cNvGraphicFramePr/>
          <p:nvPr/>
        </p:nvGraphicFramePr>
        <p:xfrm>
          <a:off x="4454640" y="3232080"/>
          <a:ext cx="858600" cy="806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6" name="Object 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54640" y="3232080"/>
                    <a:ext cx="858600" cy="806400"/>
                  </a:xfrm>
                  <a:prstGeom prst="rect">
                    <a:avLst/>
                  </a:prstGeom>
                  <a:solidFill>
                    <a:srgbClr val="FFFFFF"/>
                  </a:solidFill>
                  <a:ln w="38160">
                    <a:solidFill>
                      <a:srgbClr val="969696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97" name="Right Triangle 24"/>
          <p:cNvSpPr/>
          <p:nvPr/>
        </p:nvSpPr>
        <p:spPr>
          <a:xfrm>
            <a:off x="7518240" y="4635360"/>
            <a:ext cx="1447920" cy="1206720"/>
          </a:xfrm>
          <a:prstGeom prst="rtTriangle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8" name="TextBox 25"/>
          <p:cNvSpPr/>
          <p:nvPr/>
        </p:nvSpPr>
        <p:spPr>
          <a:xfrm>
            <a:off x="8320680" y="4863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TextBox 27"/>
          <p:cNvSpPr/>
          <p:nvPr/>
        </p:nvSpPr>
        <p:spPr>
          <a:xfrm>
            <a:off x="7063200" y="504180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TextBox 28"/>
          <p:cNvSpPr/>
          <p:nvPr/>
        </p:nvSpPr>
        <p:spPr>
          <a:xfrm>
            <a:off x="8028720" y="581652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Text Box 7"/>
          <p:cNvSpPr/>
          <p:nvPr/>
        </p:nvSpPr>
        <p:spPr>
          <a:xfrm>
            <a:off x="1100880" y="4699080"/>
            <a:ext cx="5996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Q3.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Is this triangle right angled ?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	</a:t>
            </a:r>
            <a:r>
              <a:rPr lang="en-GB" sz="2800" b="0" u="none" strike="noStrike">
                <a:solidFill>
                  <a:srgbClr val="FFFFCC"/>
                </a:solidFill>
                <a:effectLst/>
                <a:uFillTx/>
                <a:latin typeface="Comic Sans MS"/>
              </a:rPr>
              <a:t>Explain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2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1CA6659-5BBE-4C5C-AB4E-AF4CB2B8C058}" type="datetime5"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907640" y="55224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Probability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06" name="Picture 3" descr="scottishflag"/>
          <p:cNvPicPr/>
          <p:nvPr/>
        </p:nvPicPr>
        <p:blipFill>
          <a:blip r:embed="rId1"/>
          <a:stretch/>
        </p:blipFill>
        <p:spPr>
          <a:xfrm>
            <a:off x="133200" y="64620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8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9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0" name="Text Box 8"/>
          <p:cNvSpPr/>
          <p:nvPr/>
        </p:nvSpPr>
        <p:spPr>
          <a:xfrm>
            <a:off x="4913280" y="3025800"/>
            <a:ext cx="423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simply probabilities.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2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understand probability calculate simple probabilities.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" name="Text Box 1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4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  <p:timing>
    <p:tnLst>
      <p:par>
        <p:cTn id="137" dur="indefinite" restart="never" nodeType="tmRoot">
          <p:childTnLst>
            <p:seq>
              <p:cTn id="138" dur="indefinite" nodeType="mainSeq">
                <p:childTnLst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3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48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Rectangle 38"/>
          <p:cNvSpPr/>
          <p:nvPr/>
        </p:nvSpPr>
        <p:spPr>
          <a:xfrm>
            <a:off x="2139840" y="3927600"/>
            <a:ext cx="6058080" cy="1143000"/>
          </a:xfrm>
          <a:prstGeom prst="rect">
            <a:avLst/>
          </a:prstGeom>
          <a:solidFill>
            <a:srgbClr val="666699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1744200" y="477720"/>
            <a:ext cx="5256360" cy="851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Probability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17" name="Picture 3" descr="scottishflag"/>
          <p:cNvPicPr/>
          <p:nvPr/>
        </p:nvPicPr>
        <p:blipFill>
          <a:blip r:embed="rId1"/>
          <a:stretch/>
        </p:blipFill>
        <p:spPr>
          <a:xfrm>
            <a:off x="1476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8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9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0" name="Text Box 35"/>
          <p:cNvSpPr/>
          <p:nvPr/>
        </p:nvSpPr>
        <p:spPr>
          <a:xfrm>
            <a:off x="1070640" y="3224160"/>
            <a:ext cx="3754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To work out a probability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1" name="Text Box 36"/>
          <p:cNvSpPr/>
          <p:nvPr/>
        </p:nvSpPr>
        <p:spPr>
          <a:xfrm>
            <a:off x="2124360" y="4268880"/>
            <a:ext cx="112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P(A) =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2" name="Object 2"/>
          <p:cNvGraphicFramePr/>
          <p:nvPr/>
        </p:nvGraphicFramePr>
        <p:xfrm>
          <a:off x="3127320" y="4121280"/>
          <a:ext cx="5016600" cy="812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23" name="Object 2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127320" y="4121280"/>
                    <a:ext cx="5016600" cy="81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4" name="Text Box 39"/>
          <p:cNvSpPr/>
          <p:nvPr/>
        </p:nvSpPr>
        <p:spPr>
          <a:xfrm>
            <a:off x="1087200" y="5621400"/>
            <a:ext cx="616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Probability is ALWAYS in the range 0 to 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FE9644D-91B2-4C05-AD21-ABD0FB489C5D}" type="datetime5"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TextBox 16"/>
          <p:cNvSpPr/>
          <p:nvPr/>
        </p:nvSpPr>
        <p:spPr>
          <a:xfrm>
            <a:off x="1509480" y="1989000"/>
            <a:ext cx="6896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can normally attach a value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to the probability of an event happening.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8" name="TextBox 61"/>
          <p:cNvSpPr/>
          <p:nvPr/>
        </p:nvSpPr>
        <p:spPr>
          <a:xfrm>
            <a:off x="-78840" y="1347840"/>
            <a:ext cx="1090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EF 1.3e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2003-11-18T18:37:33Z</dcterms:created>
  <dc:creator>MrLafferty</dc:creator>
  <dc:description/>
  <dc:language>en-US</dc:language>
  <cp:lastModifiedBy>blafferty</cp:lastModifiedBy>
  <dcterms:modified xsi:type="dcterms:W3CDTF">2012-05-14T07:38:29Z</dcterms:modified>
  <cp:revision>145</cp:revision>
  <dc:subject/>
  <dc:title>PowerPoint Presentation</dc:title>
</cp:coreProperties>
</file>