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4"/>
    <p:sldMasterId id="2147483685" r:id="rId5"/>
    <p:sldMasterId id="2147483687" r:id="rId6"/>
    <p:sldMasterId id="2147483691" r:id="rId7"/>
  </p:sldMasterIdLst>
  <p:sldIdLst>
    <p:sldId id="277" r:id="rId8"/>
    <p:sldId id="257" r:id="rId9"/>
    <p:sldId id="260" r:id="rId10"/>
    <p:sldId id="261" r:id="rId11"/>
    <p:sldId id="264" r:id="rId12"/>
    <p:sldId id="265" r:id="rId13"/>
    <p:sldId id="266" r:id="rId14"/>
    <p:sldId id="275" r:id="rId15"/>
    <p:sldId id="267" r:id="rId16"/>
    <p:sldId id="268" r:id="rId17"/>
    <p:sldId id="269" r:id="rId18"/>
    <p:sldId id="270" r:id="rId19"/>
    <p:sldId id="271" r:id="rId20"/>
    <p:sldId id="272" r:id="rId21"/>
    <p:sldId id="276" r:id="rId22"/>
    <p:sldId id="278" r:id="rId23"/>
    <p:sldId id="279" r:id="rId24"/>
    <p:sldId id="286" r:id="rId25"/>
    <p:sldId id="281" r:id="rId26"/>
    <p:sldId id="288" r:id="rId27"/>
    <p:sldId id="287" r:id="rId28"/>
    <p:sldId id="285" r:id="rId29"/>
    <p:sldId id="282" r:id="rId3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  <a:srgbClr val="000000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1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8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9734FAAF-88B1-4341-A121-97A7EA59A87D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9DE78B07-B778-41B5-B7DF-330C8D7CC9F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EA33892B-67CC-4538-ADE6-88A52E52875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3E52B5A2-9934-4CDB-B778-DFADC4EAA8B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6D98A55B-1B43-4F23-B6C1-D48FF57153D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EC9B0E79-443A-4FC4-85D5-B044AF1933B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C41B202B-2478-43ED-8B88-D1F37AFDB32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CD17AA8D-C8C8-4DFC-86F3-110DA6AAF5E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621B9914-C360-4F3A-90A7-0AC97BE41CB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4C6F5A63-7C7E-4B81-B23C-968B8B11F84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014BDF3D-8B1C-4E8E-BBF1-CA81B85843B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99393FF2-E801-4B33-83C4-4FEA76DB6BB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BFF987DC-D4F1-4115-8A2E-C2331A0BAE4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66E9BB79-5E2E-4423-8FFB-1248A1BBA7C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513F923F-78A0-4013-868C-B4E8911C666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2E72F479-2428-4C18-8A31-0A934F1E9F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520E441F-AEF5-4545-8C26-997EC0A2DE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A5F933C5-5D56-4912-A92B-2F7D1349F1B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38109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70133138-2A73-459C-A02E-C37DB4BD96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A2AB5536-FEB0-48D2-9CDC-51908437DA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F3236712-44C9-4CF4-8E2B-0DB4AE4BF8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0B8828-9F17-44BB-9A3F-75B6B827017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74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76FBBA02-370D-4BF5-BB06-7076607ED8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60EB85B5-D606-4974-A104-D61238FAE0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9AB25666-F95C-48F4-BF03-D4F0B6511F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87B4C8-1AE7-4C7B-BA24-8BE74349C73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6957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CAC0CAF1-A81E-41AE-AE26-563AFBE70B19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45391FF1-5972-4779-8413-4E1B74ED116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50E434C0-2134-45E2-BE24-44FD48A7070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2E16A3B9-3952-4BB9-8C93-69D89EA87EF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ECC186F3-5B83-4BC8-B731-31FE5178F7B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2400">
                <a:solidFill>
                  <a:srgbClr val="FFFFFF"/>
                </a:solidFill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18E66EBF-C4FF-442A-83F6-00F39C84798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2400">
                <a:solidFill>
                  <a:srgbClr val="FFFFFF"/>
                </a:solidFill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824681E2-6F3A-433D-8818-35AECC3DB16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2400">
                <a:solidFill>
                  <a:srgbClr val="FFFFFF"/>
                </a:solidFill>
              </a:endParaRPr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1EC4DADC-5C85-42BE-A1C4-7CB784F89B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F395535E-5C13-4D1E-954D-D1E029ECE1C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0733C302-9EDD-49FA-B8E3-BF5A8CFB93D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8B850813-29F5-41AA-936B-BE0BBB1118E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055B0CB5-E9F1-47CA-A2E3-EDBB7A88BB0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A650D924-DD42-4656-B795-E24EFD91FB6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466D4A21-3117-4AD7-BC39-19749EECE51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8448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5B51B344-8FA6-4B3E-87E6-50A33E20A47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B0900-DD6B-4995-B13E-11D5D3AC7077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DC0004FE-14EB-4B6C-96E2-4D498438AD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@www.mathsrevision.com</a:t>
            </a:r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A80394DB-71CF-469B-A9E8-914341D3EA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98F9FFA9-C1AD-4A8B-89CB-24663A0D20F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91376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EF6FBC7D-94C8-4DB8-B8B4-8DD00D27834A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1DCA9645-08A7-48F7-9B4E-0BEC42A853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8E48D28E-C700-4519-8E41-90D9EB2B9E6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798DFBB2-EA9B-41C0-BD12-C9803A422B9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66C9DCFF-AC59-48B6-89E1-5D74A6D09AF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2400">
                <a:solidFill>
                  <a:srgbClr val="FFFFFF"/>
                </a:solidFill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C501075C-D854-44F0-9877-AE69314FA82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2400">
                <a:solidFill>
                  <a:srgbClr val="FFFFFF"/>
                </a:solidFill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01986DF-A39B-4BE2-9617-52AC9180135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2400">
                <a:solidFill>
                  <a:srgbClr val="FFFFFF"/>
                </a:solidFill>
              </a:endParaRPr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0FB4B05F-6D09-4F99-AB2B-BAA61233ED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375BB6E9-CB23-47E9-A134-401FA068D83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0835545E-DBF1-4D33-815A-28D63CC6993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A5DD2A8A-85E8-4C9A-80FA-EDD6F246B05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9D1EF84B-A4BC-421C-AB9D-0499B660FF1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E9F9EF40-6DD4-4F06-B6A9-AFE1E75C1E0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DBA379AA-631D-4904-88C0-550210C38E2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8448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EF575091-1378-415B-9A2D-2846726FFE4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19E65-97B9-499D-931E-A5CD76DAC0D0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14C43F3C-C023-4B0D-B9A0-BD396718F1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@www.mathsrevision.com</a:t>
            </a:r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74392CEA-BAE9-4F21-B6A9-2AEE661C4E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27D36105-96D1-4EDA-8298-90757F39DC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52060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94528E3D-95DC-4A5E-B157-AAEBE81FEF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9AC89-863C-4B76-B43E-3E697A093707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748FD733-CF5C-4212-B594-110EF07455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@www.mathsrevision.com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17667F25-7957-4638-B9B5-6DBB2E8E53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CE2BEA-0FE1-4EBB-A731-2F8339CD7B2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449244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F8E61D3A-9291-4FBE-86FB-7DDF5AC285CD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9250565B-3AF7-4392-BA5B-2E424792EA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6CED18B9-9679-47FA-A6E8-355EB49EF0D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4400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C8F05DBB-5EAD-42C7-A49E-7E507BE5C56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4400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E6941259-BE7D-49FF-9D4C-F21AACC7CF8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4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503A611A-CD99-4B91-BE91-A3EABB04A34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4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52576BA3-0EAF-4DC2-BC85-6C2573826F4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4400" dirty="0">
                <a:solidFill>
                  <a:srgbClr val="FFFFFF"/>
                </a:solidFill>
                <a:cs typeface="Arial" charset="0"/>
              </a:endParaRPr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A6F15CF3-3318-4C4B-9A40-A7DED0BC08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4B009CEB-2116-4F8B-BD50-336C55D8BF5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4400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C4183A48-9654-426D-A04B-A9F03E1D623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4400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FFBC5FF3-614F-460A-9F18-7BDD85948D1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4400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7976AE13-5556-49E9-B726-007639FDF81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4400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B6955460-FB75-48C0-BE28-5CF25549084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4400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61BA7A00-29A8-4A30-A74F-85B8B221AA7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4400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</p:grpSp>
      <p:pic>
        <p:nvPicPr>
          <p:cNvPr id="18" name="Picture 21" descr="scottishflag">
            <a:extLst>
              <a:ext uri="{FF2B5EF4-FFF2-40B4-BE49-F238E27FC236}">
                <a16:creationId xmlns:a16="http://schemas.microsoft.com/office/drawing/2014/main" id="{3881B864-BA07-4A59-8061-86D38EC360D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Box 22">
            <a:extLst>
              <a:ext uri="{FF2B5EF4-FFF2-40B4-BE49-F238E27FC236}">
                <a16:creationId xmlns:a16="http://schemas.microsoft.com/office/drawing/2014/main" id="{3015C3AE-8444-4F60-80F4-03DEF97B93A6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1547812" y="4160837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00"/>
                </a:solidFill>
                <a:cs typeface="Arial" charset="0"/>
              </a:rPr>
              <a:t>www.mathsrevision.com</a:t>
            </a:r>
          </a:p>
        </p:txBody>
      </p:sp>
      <p:pic>
        <p:nvPicPr>
          <p:cNvPr id="20" name="Picture 23" descr="Office Objects 0572">
            <a:extLst>
              <a:ext uri="{FF2B5EF4-FFF2-40B4-BE49-F238E27FC236}">
                <a16:creationId xmlns:a16="http://schemas.microsoft.com/office/drawing/2014/main" id="{26C5D724-864F-4BA2-9350-73993B3A33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1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971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B4FE041D-74E5-46E2-96A6-EBC0E2EE9AF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Rectangle 19">
            <a:extLst>
              <a:ext uri="{FF2B5EF4-FFF2-40B4-BE49-F238E27FC236}">
                <a16:creationId xmlns:a16="http://schemas.microsoft.com/office/drawing/2014/main" id="{334599DB-35AD-499C-98A2-E383A17214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3" name="Rectangle 20">
            <a:extLst>
              <a:ext uri="{FF2B5EF4-FFF2-40B4-BE49-F238E27FC236}">
                <a16:creationId xmlns:a16="http://schemas.microsoft.com/office/drawing/2014/main" id="{4542C903-27B9-47F5-91C0-02399B807F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89531844-9B3E-4498-BBFB-E30ADBBEE8F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57074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DB881633-7F03-40D4-A788-D15EB0CA17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51F24620-8BF0-4A74-B55B-1FD2A35182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E0E5032B-5B76-4BDF-BA73-4E68D817BE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C87B5C-083A-4F4B-A50E-10E398A98D1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94178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81230AEF-D8C7-4A97-A6FE-4BBA0EFCB8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CEA0907A-9270-49C9-A9B6-56819CAEB9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53CD53C7-0665-42FE-A48F-C5DDBF82D8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5B1E12-ECA3-4023-BC16-6567E9B55D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71577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68AB7F29-45F2-4D66-8582-78E055A1D4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79664CCA-36D7-4F1F-A31A-8C50F9B87D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B96580E0-240A-457F-BD6F-223CB3886D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83A3CF-2101-4585-88B1-C44C0AA0642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48942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C3DB4234-24D8-4BB2-AEEC-4CDEB28EDF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9FE71503-61AE-45CA-99A0-598485BC1B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295F3374-625D-4C04-BA8D-4976081760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1575A9-3253-4AD3-A502-B59154D0BF5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22333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D21550CD-48B8-4A2A-9023-C3DCE21F96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50CC389B-E638-47BA-88C6-E7BB8F7E21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B1D5A275-97CB-4551-B8B8-A35829B961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C494DC-8EC4-4693-9586-6A6FB0D6DA3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71965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C2BF56E0-B2F3-450A-932A-674355EBF7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4C6D5229-8B85-4E83-84F6-578BA9BFD1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7C8DD8EA-985A-481E-89CD-ED154FE444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C51929-0D3C-4377-8760-0F6D40A8CFD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27507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47F9E55A-3443-4EE1-B2BE-7751ABD720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56E5C8CF-4CA4-4022-A903-C266C059B9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38D78BBF-AE96-4B21-AD37-3988A87CD2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CE587-AFBB-4B83-BC84-C4A7E52E423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26223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F335FCFC-0BA9-47D3-9114-E6374F6B6F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1AC5660D-0C8C-4B42-959D-713CAAEABD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D33A6F63-166C-4087-8221-59CDCD139D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0351BB-5F52-4071-A3A0-277CCC9F30B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75891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>
            <a:extLst>
              <a:ext uri="{FF2B5EF4-FFF2-40B4-BE49-F238E27FC236}">
                <a16:creationId xmlns:a16="http://schemas.microsoft.com/office/drawing/2014/main" id="{52DC8DB4-D29B-411E-8F89-6C3668852978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495E2DC1-6877-4FAC-8EE0-4721C85F526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8D02DAD5-B224-4C45-8EF4-5FF332AB74D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5130" name="Group 5">
              <a:extLst>
                <a:ext uri="{FF2B5EF4-FFF2-40B4-BE49-F238E27FC236}">
                  <a16:creationId xmlns:a16="http://schemas.microsoft.com/office/drawing/2014/main" id="{7A9928C6-6056-43A7-A403-F1159C2331D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0C80F68E-CAF2-432A-96CA-2F518CEE5AE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7038064D-6DBA-4689-85D2-C8ED8870EC0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75BEB8D0-791D-4B86-93F9-EDFC906111F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A97275E0-67A4-49C9-864B-7C4F2B0C438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6" name="Freeform 10">
                <a:extLst>
                  <a:ext uri="{FF2B5EF4-FFF2-40B4-BE49-F238E27FC236}">
                    <a16:creationId xmlns:a16="http://schemas.microsoft.com/office/drawing/2014/main" id="{0B8A3FF5-A19D-4360-8D11-1AB6313D7BF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0C008A03-D583-4FBB-B922-17A1D7E6443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83FCDD4E-4493-486D-93D8-37ACD566C46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5A5152AD-BE0D-43A3-85CD-D1E4D9DA2E3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F38E6F38-B252-40D1-A544-A42CDF0BDFC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A304F172-4DFA-46BD-AF7D-D624A6004D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712379EE-6D70-4A47-A9DE-108571749D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AA2D665E-90D9-4692-9481-5EA45021112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8BE8174D-667B-4B6D-ADED-6E2026530E9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2B7298FB-3252-46B6-B39D-A6A18B9F880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829C0D0-E62F-4F05-97A6-5BCDC1EAD15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3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>
            <a:extLst>
              <a:ext uri="{FF2B5EF4-FFF2-40B4-BE49-F238E27FC236}">
                <a16:creationId xmlns:a16="http://schemas.microsoft.com/office/drawing/2014/main" id="{37E45DB1-459C-4C34-A7A4-0BB242D8DD4A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7411" name="Freeform 3">
              <a:extLst>
                <a:ext uri="{FF2B5EF4-FFF2-40B4-BE49-F238E27FC236}">
                  <a16:creationId xmlns:a16="http://schemas.microsoft.com/office/drawing/2014/main" id="{5BD4DC04-B015-451B-87FB-DE2032374B7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2400">
                <a:solidFill>
                  <a:srgbClr val="FFFFFF"/>
                </a:solidFill>
              </a:endParaRPr>
            </a:p>
          </p:txBody>
        </p:sp>
        <p:sp>
          <p:nvSpPr>
            <p:cNvPr id="17412" name="Freeform 4">
              <a:extLst>
                <a:ext uri="{FF2B5EF4-FFF2-40B4-BE49-F238E27FC236}">
                  <a16:creationId xmlns:a16="http://schemas.microsoft.com/office/drawing/2014/main" id="{EB603C5C-37CA-4A03-B061-142FF272C35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2400">
                <a:solidFill>
                  <a:srgbClr val="FFFFFF"/>
                </a:solidFill>
              </a:endParaRPr>
            </a:p>
          </p:txBody>
        </p:sp>
        <p:grpSp>
          <p:nvGrpSpPr>
            <p:cNvPr id="6154" name="Group 5">
              <a:extLst>
                <a:ext uri="{FF2B5EF4-FFF2-40B4-BE49-F238E27FC236}">
                  <a16:creationId xmlns:a16="http://schemas.microsoft.com/office/drawing/2014/main" id="{3C3789B0-8CA3-44DD-9409-61FECB4CA4C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7414" name="Freeform 6">
                <a:extLst>
                  <a:ext uri="{FF2B5EF4-FFF2-40B4-BE49-F238E27FC236}">
                    <a16:creationId xmlns:a16="http://schemas.microsoft.com/office/drawing/2014/main" id="{E88C2BA5-8D3C-4433-986C-9C2340D7055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15" name="Freeform 7">
                <a:extLst>
                  <a:ext uri="{FF2B5EF4-FFF2-40B4-BE49-F238E27FC236}">
                    <a16:creationId xmlns:a16="http://schemas.microsoft.com/office/drawing/2014/main" id="{7795BF60-CA57-4E3B-B3BD-DBA4E6C1E11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16" name="Freeform 8">
                <a:extLst>
                  <a:ext uri="{FF2B5EF4-FFF2-40B4-BE49-F238E27FC236}">
                    <a16:creationId xmlns:a16="http://schemas.microsoft.com/office/drawing/2014/main" id="{AD683E97-3B36-4608-A9C0-432925BEE81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17" name="Freeform 9">
                <a:extLst>
                  <a:ext uri="{FF2B5EF4-FFF2-40B4-BE49-F238E27FC236}">
                    <a16:creationId xmlns:a16="http://schemas.microsoft.com/office/drawing/2014/main" id="{FB9B875B-EE0B-410D-9A5E-B832BD4BC2B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18" name="Freeform 10">
                <a:extLst>
                  <a:ext uri="{FF2B5EF4-FFF2-40B4-BE49-F238E27FC236}">
                    <a16:creationId xmlns:a16="http://schemas.microsoft.com/office/drawing/2014/main" id="{2E2AF8E9-E66A-4BF3-BD53-9EF5F93C174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19" name="Freeform 11">
                <a:extLst>
                  <a:ext uri="{FF2B5EF4-FFF2-40B4-BE49-F238E27FC236}">
                    <a16:creationId xmlns:a16="http://schemas.microsoft.com/office/drawing/2014/main" id="{E52E8778-1F8B-494D-B156-1D72C7B7A8C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20" name="Freeform 12">
                <a:extLst>
                  <a:ext uri="{FF2B5EF4-FFF2-40B4-BE49-F238E27FC236}">
                    <a16:creationId xmlns:a16="http://schemas.microsoft.com/office/drawing/2014/main" id="{B4715302-218C-4FA9-A353-3999DEB37FE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21" name="Freeform 13">
                <a:extLst>
                  <a:ext uri="{FF2B5EF4-FFF2-40B4-BE49-F238E27FC236}">
                    <a16:creationId xmlns:a16="http://schemas.microsoft.com/office/drawing/2014/main" id="{FC842F1B-B4C6-4EB6-9406-B2373B4E7CD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22" name="Freeform 14">
                <a:extLst>
                  <a:ext uri="{FF2B5EF4-FFF2-40B4-BE49-F238E27FC236}">
                    <a16:creationId xmlns:a16="http://schemas.microsoft.com/office/drawing/2014/main" id="{2D0743F4-D8DA-4694-A142-BC1C51B3B74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7423" name="Rectangle 15">
            <a:extLst>
              <a:ext uri="{FF2B5EF4-FFF2-40B4-BE49-F238E27FC236}">
                <a16:creationId xmlns:a16="http://schemas.microsoft.com/office/drawing/2014/main" id="{5F30EE9F-F5F5-418B-AE96-3D3EEF866D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7424" name="Rectangle 16">
            <a:extLst>
              <a:ext uri="{FF2B5EF4-FFF2-40B4-BE49-F238E27FC236}">
                <a16:creationId xmlns:a16="http://schemas.microsoft.com/office/drawing/2014/main" id="{E7682DB0-3B0C-43D5-8563-561F9782A7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7425" name="Rectangle 17">
            <a:extLst>
              <a:ext uri="{FF2B5EF4-FFF2-40B4-BE49-F238E27FC236}">
                <a16:creationId xmlns:a16="http://schemas.microsoft.com/office/drawing/2014/main" id="{F894CBF9-7A16-441A-8AF6-339F2BA2F51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EFABA522-DD2B-4357-A7AE-8A39DFC70884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17426" name="Rectangle 18">
            <a:extLst>
              <a:ext uri="{FF2B5EF4-FFF2-40B4-BE49-F238E27FC236}">
                <a16:creationId xmlns:a16="http://schemas.microsoft.com/office/drawing/2014/main" id="{CC0DBB1F-E348-405F-AE13-EBAB2174834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en-GB"/>
              <a:t>Created by Mr. Lafferty @www.mathsrevision.com</a:t>
            </a:r>
          </a:p>
        </p:txBody>
      </p:sp>
      <p:sp>
        <p:nvSpPr>
          <p:cNvPr id="17427" name="Rectangle 19">
            <a:extLst>
              <a:ext uri="{FF2B5EF4-FFF2-40B4-BE49-F238E27FC236}">
                <a16:creationId xmlns:a16="http://schemas.microsoft.com/office/drawing/2014/main" id="{D4EF2483-65FA-47D3-9F51-203B1FEAA79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F150BD94-DD9D-427F-A706-1BEB6D24B67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4" r:id="rId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D59BCFB9-C5DD-47C1-9332-C7D0B333D95E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7411" name="Freeform 3">
              <a:extLst>
                <a:ext uri="{FF2B5EF4-FFF2-40B4-BE49-F238E27FC236}">
                  <a16:creationId xmlns:a16="http://schemas.microsoft.com/office/drawing/2014/main" id="{DF7E52C3-0AED-40DE-A673-B169187C260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2400">
                <a:solidFill>
                  <a:srgbClr val="FFFFFF"/>
                </a:solidFill>
              </a:endParaRPr>
            </a:p>
          </p:txBody>
        </p:sp>
        <p:sp>
          <p:nvSpPr>
            <p:cNvPr id="17412" name="Freeform 4">
              <a:extLst>
                <a:ext uri="{FF2B5EF4-FFF2-40B4-BE49-F238E27FC236}">
                  <a16:creationId xmlns:a16="http://schemas.microsoft.com/office/drawing/2014/main" id="{83397C00-FE8E-489B-B861-6E6CEE86458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2400">
                <a:solidFill>
                  <a:srgbClr val="FFFFFF"/>
                </a:solidFill>
              </a:endParaRPr>
            </a:p>
          </p:txBody>
        </p:sp>
        <p:grpSp>
          <p:nvGrpSpPr>
            <p:cNvPr id="7178" name="Group 5">
              <a:extLst>
                <a:ext uri="{FF2B5EF4-FFF2-40B4-BE49-F238E27FC236}">
                  <a16:creationId xmlns:a16="http://schemas.microsoft.com/office/drawing/2014/main" id="{101E25DE-DB0C-494D-A7C2-D704E67916D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7414" name="Freeform 6">
                <a:extLst>
                  <a:ext uri="{FF2B5EF4-FFF2-40B4-BE49-F238E27FC236}">
                    <a16:creationId xmlns:a16="http://schemas.microsoft.com/office/drawing/2014/main" id="{837C63D0-C436-4ED8-9907-DA241D14540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15" name="Freeform 7">
                <a:extLst>
                  <a:ext uri="{FF2B5EF4-FFF2-40B4-BE49-F238E27FC236}">
                    <a16:creationId xmlns:a16="http://schemas.microsoft.com/office/drawing/2014/main" id="{ED0BA913-03F5-4FF6-935F-BFBB98CAA42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16" name="Freeform 8">
                <a:extLst>
                  <a:ext uri="{FF2B5EF4-FFF2-40B4-BE49-F238E27FC236}">
                    <a16:creationId xmlns:a16="http://schemas.microsoft.com/office/drawing/2014/main" id="{7382034F-3AFD-418C-9935-51518008FE7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17" name="Freeform 9">
                <a:extLst>
                  <a:ext uri="{FF2B5EF4-FFF2-40B4-BE49-F238E27FC236}">
                    <a16:creationId xmlns:a16="http://schemas.microsoft.com/office/drawing/2014/main" id="{B1A88C12-AD8E-4A5C-B317-7E4D6DB098B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18" name="Freeform 10">
                <a:extLst>
                  <a:ext uri="{FF2B5EF4-FFF2-40B4-BE49-F238E27FC236}">
                    <a16:creationId xmlns:a16="http://schemas.microsoft.com/office/drawing/2014/main" id="{7BD7FF32-071B-47F2-B28E-9B84E7A7AF8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19" name="Freeform 11">
                <a:extLst>
                  <a:ext uri="{FF2B5EF4-FFF2-40B4-BE49-F238E27FC236}">
                    <a16:creationId xmlns:a16="http://schemas.microsoft.com/office/drawing/2014/main" id="{EA86B879-4D4B-4CD0-A37D-2A32D8AFA1D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20" name="Freeform 12">
                <a:extLst>
                  <a:ext uri="{FF2B5EF4-FFF2-40B4-BE49-F238E27FC236}">
                    <a16:creationId xmlns:a16="http://schemas.microsoft.com/office/drawing/2014/main" id="{09E48DFB-70EF-4D1D-B72A-8724DC9644B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21" name="Freeform 13">
                <a:extLst>
                  <a:ext uri="{FF2B5EF4-FFF2-40B4-BE49-F238E27FC236}">
                    <a16:creationId xmlns:a16="http://schemas.microsoft.com/office/drawing/2014/main" id="{A6C24AB1-91DF-4192-8BC4-8B35CD6A3ED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22" name="Freeform 14">
                <a:extLst>
                  <a:ext uri="{FF2B5EF4-FFF2-40B4-BE49-F238E27FC236}">
                    <a16:creationId xmlns:a16="http://schemas.microsoft.com/office/drawing/2014/main" id="{CF23B2FC-A8FF-44E7-970E-1EFDF73A06A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7423" name="Rectangle 15">
            <a:extLst>
              <a:ext uri="{FF2B5EF4-FFF2-40B4-BE49-F238E27FC236}">
                <a16:creationId xmlns:a16="http://schemas.microsoft.com/office/drawing/2014/main" id="{674C2F17-C194-4C13-85D9-1C5BEF2ABF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7424" name="Rectangle 16">
            <a:extLst>
              <a:ext uri="{FF2B5EF4-FFF2-40B4-BE49-F238E27FC236}">
                <a16:creationId xmlns:a16="http://schemas.microsoft.com/office/drawing/2014/main" id="{656C8A51-A5B8-4109-861F-B04782EADF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7425" name="Rectangle 17">
            <a:extLst>
              <a:ext uri="{FF2B5EF4-FFF2-40B4-BE49-F238E27FC236}">
                <a16:creationId xmlns:a16="http://schemas.microsoft.com/office/drawing/2014/main" id="{096871B1-56B6-4A7B-9A41-53F49710F02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C7FC4399-DFDF-4AB5-83E8-B64DA5EDB959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17426" name="Rectangle 18">
            <a:extLst>
              <a:ext uri="{FF2B5EF4-FFF2-40B4-BE49-F238E27FC236}">
                <a16:creationId xmlns:a16="http://schemas.microsoft.com/office/drawing/2014/main" id="{6D74D769-F46D-4933-A0E7-F7AD89A895D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en-GB"/>
              <a:t>Created by Mr. Lafferty @www.mathsrevision.com</a:t>
            </a:r>
          </a:p>
        </p:txBody>
      </p:sp>
      <p:sp>
        <p:nvSpPr>
          <p:cNvPr id="17427" name="Rectangle 19">
            <a:extLst>
              <a:ext uri="{FF2B5EF4-FFF2-40B4-BE49-F238E27FC236}">
                <a16:creationId xmlns:a16="http://schemas.microsoft.com/office/drawing/2014/main" id="{74DBC509-7D8D-4995-BA71-133300A3C83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FBED310A-3231-4EE5-861B-6CCFE935522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5" r:id="rId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>
            <a:extLst>
              <a:ext uri="{FF2B5EF4-FFF2-40B4-BE49-F238E27FC236}">
                <a16:creationId xmlns:a16="http://schemas.microsoft.com/office/drawing/2014/main" id="{D325C8C0-A18E-473E-BA1B-B5A7A8D75329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7411" name="Freeform 3">
              <a:extLst>
                <a:ext uri="{FF2B5EF4-FFF2-40B4-BE49-F238E27FC236}">
                  <a16:creationId xmlns:a16="http://schemas.microsoft.com/office/drawing/2014/main" id="{2E468C1A-7566-47CD-A612-997E66F8359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2400">
                <a:solidFill>
                  <a:srgbClr val="FFFFFF"/>
                </a:solidFill>
              </a:endParaRPr>
            </a:p>
          </p:txBody>
        </p:sp>
        <p:sp>
          <p:nvSpPr>
            <p:cNvPr id="17412" name="Freeform 4">
              <a:extLst>
                <a:ext uri="{FF2B5EF4-FFF2-40B4-BE49-F238E27FC236}">
                  <a16:creationId xmlns:a16="http://schemas.microsoft.com/office/drawing/2014/main" id="{02B5C96F-3524-449E-846F-ED5D0BFF85B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2400">
                <a:solidFill>
                  <a:srgbClr val="FFFFFF"/>
                </a:solidFill>
              </a:endParaRPr>
            </a:p>
          </p:txBody>
        </p:sp>
        <p:grpSp>
          <p:nvGrpSpPr>
            <p:cNvPr id="8202" name="Group 5">
              <a:extLst>
                <a:ext uri="{FF2B5EF4-FFF2-40B4-BE49-F238E27FC236}">
                  <a16:creationId xmlns:a16="http://schemas.microsoft.com/office/drawing/2014/main" id="{D6829FFE-3981-4DC5-9033-A711AD70318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7414" name="Freeform 6">
                <a:extLst>
                  <a:ext uri="{FF2B5EF4-FFF2-40B4-BE49-F238E27FC236}">
                    <a16:creationId xmlns:a16="http://schemas.microsoft.com/office/drawing/2014/main" id="{2CB4F196-6586-41D8-896B-167EF94C1C0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15" name="Freeform 7">
                <a:extLst>
                  <a:ext uri="{FF2B5EF4-FFF2-40B4-BE49-F238E27FC236}">
                    <a16:creationId xmlns:a16="http://schemas.microsoft.com/office/drawing/2014/main" id="{7590781E-0704-45B7-97A7-B439E6BB466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16" name="Freeform 8">
                <a:extLst>
                  <a:ext uri="{FF2B5EF4-FFF2-40B4-BE49-F238E27FC236}">
                    <a16:creationId xmlns:a16="http://schemas.microsoft.com/office/drawing/2014/main" id="{028718CE-9678-411B-8D81-09027DDD139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17" name="Freeform 9">
                <a:extLst>
                  <a:ext uri="{FF2B5EF4-FFF2-40B4-BE49-F238E27FC236}">
                    <a16:creationId xmlns:a16="http://schemas.microsoft.com/office/drawing/2014/main" id="{452A6A0C-44F6-4749-B751-352A30E4CA9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18" name="Freeform 10">
                <a:extLst>
                  <a:ext uri="{FF2B5EF4-FFF2-40B4-BE49-F238E27FC236}">
                    <a16:creationId xmlns:a16="http://schemas.microsoft.com/office/drawing/2014/main" id="{CFBF3690-CA3D-4C5F-92ED-02F9FDF67DB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19" name="Freeform 11">
                <a:extLst>
                  <a:ext uri="{FF2B5EF4-FFF2-40B4-BE49-F238E27FC236}">
                    <a16:creationId xmlns:a16="http://schemas.microsoft.com/office/drawing/2014/main" id="{ADB69E79-F668-41BF-9837-7A45D9C742D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20" name="Freeform 12">
                <a:extLst>
                  <a:ext uri="{FF2B5EF4-FFF2-40B4-BE49-F238E27FC236}">
                    <a16:creationId xmlns:a16="http://schemas.microsoft.com/office/drawing/2014/main" id="{FC06ACB3-FAA9-4B18-8135-95FA85044CA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21" name="Freeform 13">
                <a:extLst>
                  <a:ext uri="{FF2B5EF4-FFF2-40B4-BE49-F238E27FC236}">
                    <a16:creationId xmlns:a16="http://schemas.microsoft.com/office/drawing/2014/main" id="{F44CDBB8-0B60-4700-9AC6-436111D8FA5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22" name="Freeform 14">
                <a:extLst>
                  <a:ext uri="{FF2B5EF4-FFF2-40B4-BE49-F238E27FC236}">
                    <a16:creationId xmlns:a16="http://schemas.microsoft.com/office/drawing/2014/main" id="{C20A4DEF-B1A8-4E1F-BDF2-8462510935B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7423" name="Rectangle 15">
            <a:extLst>
              <a:ext uri="{FF2B5EF4-FFF2-40B4-BE49-F238E27FC236}">
                <a16:creationId xmlns:a16="http://schemas.microsoft.com/office/drawing/2014/main" id="{5104AF5F-8FFB-4304-BE62-0726BC8AF3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7424" name="Rectangle 16">
            <a:extLst>
              <a:ext uri="{FF2B5EF4-FFF2-40B4-BE49-F238E27FC236}">
                <a16:creationId xmlns:a16="http://schemas.microsoft.com/office/drawing/2014/main" id="{C9CE41FA-C6F3-4270-A6A9-CF4C29284A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7425" name="Rectangle 17">
            <a:extLst>
              <a:ext uri="{FF2B5EF4-FFF2-40B4-BE49-F238E27FC236}">
                <a16:creationId xmlns:a16="http://schemas.microsoft.com/office/drawing/2014/main" id="{937DC09A-7FA9-4C74-85DA-13231156230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92FDA720-0904-4A1F-98B7-A6136BA5CE5F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17426" name="Rectangle 18">
            <a:extLst>
              <a:ext uri="{FF2B5EF4-FFF2-40B4-BE49-F238E27FC236}">
                <a16:creationId xmlns:a16="http://schemas.microsoft.com/office/drawing/2014/main" id="{970CC7E7-D120-4B70-AEA5-1B8B2EA6CBC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en-GB"/>
              <a:t>Created by Mr. Lafferty @www.mathsrevision.com</a:t>
            </a:r>
          </a:p>
        </p:txBody>
      </p:sp>
      <p:sp>
        <p:nvSpPr>
          <p:cNvPr id="17427" name="Rectangle 19">
            <a:extLst>
              <a:ext uri="{FF2B5EF4-FFF2-40B4-BE49-F238E27FC236}">
                <a16:creationId xmlns:a16="http://schemas.microsoft.com/office/drawing/2014/main" id="{577948EA-679A-4791-B12E-69B161094F2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1B5E052E-8AE6-4829-B2EB-31F0E2AF17E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2" r:id="rId1"/>
    <p:sldLayoutId id="2147483866" r:id="rId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gif"/><Relationship Id="rId5" Type="http://schemas.openxmlformats.org/officeDocument/2006/relationships/slide" Target="slide16.xml"/><Relationship Id="rId4" Type="http://schemas.openxmlformats.org/officeDocument/2006/relationships/slide" Target="slide2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6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2.png"/><Relationship Id="rId4" Type="http://schemas.openxmlformats.org/officeDocument/2006/relationships/image" Target="../media/image7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031">
            <a:extLst>
              <a:ext uri="{FF2B5EF4-FFF2-40B4-BE49-F238E27FC236}">
                <a16:creationId xmlns:a16="http://schemas.microsoft.com/office/drawing/2014/main" id="{74D59D12-AA21-4A09-AC1E-895A2F490C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9213" y="4411663"/>
            <a:ext cx="47069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FFF00"/>
                </a:solidFill>
              </a:rPr>
              <a:t>Simple Linear Patterns</a:t>
            </a:r>
          </a:p>
        </p:txBody>
      </p:sp>
      <p:sp>
        <p:nvSpPr>
          <p:cNvPr id="13315" name="AutoShape 103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14E49E88-0C7A-4D35-8EAA-86043D5EF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9900" y="4540250"/>
            <a:ext cx="530225" cy="454025"/>
          </a:xfrm>
          <a:prstGeom prst="actionButtonForwardNex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sz="2800">
              <a:solidFill>
                <a:srgbClr val="FFFFFF"/>
              </a:solidFill>
            </a:endParaRPr>
          </a:p>
        </p:txBody>
      </p:sp>
      <p:sp>
        <p:nvSpPr>
          <p:cNvPr id="13316" name="Text Box 1042">
            <a:extLst>
              <a:ext uri="{FF2B5EF4-FFF2-40B4-BE49-F238E27FC236}">
                <a16:creationId xmlns:a16="http://schemas.microsoft.com/office/drawing/2014/main" id="{88275168-A0CE-4C45-A64A-CD3C1E74C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9213" y="5473700"/>
            <a:ext cx="48339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FFF00"/>
                </a:solidFill>
              </a:rPr>
              <a:t>Harder Linear Patterns</a:t>
            </a:r>
          </a:p>
        </p:txBody>
      </p:sp>
      <p:sp>
        <p:nvSpPr>
          <p:cNvPr id="13317" name="AutoShape 1043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1946113C-FCE1-4423-A9EE-7CDADE2091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9900" y="5592763"/>
            <a:ext cx="530225" cy="468312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sz="4800">
              <a:solidFill>
                <a:srgbClr val="FFFFFF"/>
              </a:solidFill>
            </a:endParaRPr>
          </a:p>
        </p:txBody>
      </p:sp>
      <p:sp>
        <p:nvSpPr>
          <p:cNvPr id="13318" name="Text Box 1046">
            <a:extLst>
              <a:ext uri="{FF2B5EF4-FFF2-40B4-BE49-F238E27FC236}">
                <a16:creationId xmlns:a16="http://schemas.microsoft.com/office/drawing/2014/main" id="{AB4A70CB-323A-4330-BEBA-26D441EECF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9213" y="3349625"/>
            <a:ext cx="41068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FFF00"/>
                </a:solidFill>
              </a:rPr>
              <a:t>Triangular Numbers</a:t>
            </a:r>
          </a:p>
        </p:txBody>
      </p:sp>
      <p:sp>
        <p:nvSpPr>
          <p:cNvPr id="13319" name="AutoShape 1047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D9361CCB-A9FE-4892-9080-5D3CD918A4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9900" y="3473450"/>
            <a:ext cx="530225" cy="466725"/>
          </a:xfrm>
          <a:prstGeom prst="actionButtonForwardNex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sz="4800">
              <a:solidFill>
                <a:srgbClr val="FFFFFF"/>
              </a:solidFill>
            </a:endParaRPr>
          </a:p>
        </p:txBody>
      </p:sp>
      <p:sp>
        <p:nvSpPr>
          <p:cNvPr id="13320" name="Text Box 1042">
            <a:extLst>
              <a:ext uri="{FF2B5EF4-FFF2-40B4-BE49-F238E27FC236}">
                <a16:creationId xmlns:a16="http://schemas.microsoft.com/office/drawing/2014/main" id="{3FE05670-AEA4-4BCA-8630-F0AAFA46F1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9213" y="2286000"/>
            <a:ext cx="34639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FFF00"/>
                </a:solidFill>
              </a:rPr>
              <a:t>Square Numbers</a:t>
            </a:r>
          </a:p>
        </p:txBody>
      </p:sp>
      <p:sp>
        <p:nvSpPr>
          <p:cNvPr id="13321" name="AutoShape 1043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C022F351-C7BB-404E-912C-304BA7E27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9900" y="2405063"/>
            <a:ext cx="530225" cy="468312"/>
          </a:xfrm>
          <a:prstGeom prst="actionButtonForwardNext">
            <a:avLst/>
          </a:prstGeom>
          <a:solidFill>
            <a:srgbClr val="CC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sz="4800">
              <a:solidFill>
                <a:srgbClr val="FFFFFF"/>
              </a:solidFill>
            </a:endParaRPr>
          </a:p>
        </p:txBody>
      </p:sp>
      <p:pic>
        <p:nvPicPr>
          <p:cNvPr id="13322" name="Picture 3" descr="scottishflag">
            <a:extLst>
              <a:ext uri="{FF2B5EF4-FFF2-40B4-BE49-F238E27FC236}">
                <a16:creationId xmlns:a16="http://schemas.microsoft.com/office/drawing/2014/main" id="{01B75301-3D88-4268-9D13-695E04EAC03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3" name="Picture 34" descr="Office Objects 0572">
            <a:extLst>
              <a:ext uri="{FF2B5EF4-FFF2-40B4-BE49-F238E27FC236}">
                <a16:creationId xmlns:a16="http://schemas.microsoft.com/office/drawing/2014/main" id="{29309E0C-B906-4633-BEE2-3878D92F66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75" y="2000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4" name="Text Box 4">
            <a:extLst>
              <a:ext uri="{FF2B5EF4-FFF2-40B4-BE49-F238E27FC236}">
                <a16:creationId xmlns:a16="http://schemas.microsoft.com/office/drawing/2014/main" id="{49EF28BF-8F7D-4060-9C68-13A640373B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38263"/>
            <a:ext cx="109855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</a:t>
            </a:r>
          </a:p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EF 1.1e</a:t>
            </a: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C6DA8EA6-4713-4830-B4C7-E22D2DAAD39F}"/>
              </a:ext>
            </a:extLst>
          </p:cNvPr>
          <p:cNvSpPr txBox="1">
            <a:spLocks noChangeArrowheads="1"/>
          </p:cNvSpPr>
          <p:nvPr/>
        </p:nvSpPr>
        <p:spPr>
          <a:xfrm>
            <a:off x="1917700" y="447675"/>
            <a:ext cx="5522913" cy="12954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GB" sz="3200" b="1" ker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Simple Linear Patterns using diagrams and tables</a:t>
            </a:r>
          </a:p>
        </p:txBody>
      </p:sp>
      <p:sp>
        <p:nvSpPr>
          <p:cNvPr id="13326" name="Text Box 4">
            <a:extLst>
              <a:ext uri="{FF2B5EF4-FFF2-40B4-BE49-F238E27FC236}">
                <a16:creationId xmlns:a16="http://schemas.microsoft.com/office/drawing/2014/main" id="{12DF68F7-FDC2-464F-AFE4-5A1811175A6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66CDFA96-2B53-4B42-9C16-763A8B6D331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17700" y="447675"/>
            <a:ext cx="5522913" cy="12954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2800">
                <a:solidFill>
                  <a:srgbClr val="FFFF00"/>
                </a:solidFill>
              </a:rPr>
              <a:t>Complicated Linear Patterns using diagrams and tables</a:t>
            </a:r>
          </a:p>
        </p:txBody>
      </p:sp>
      <p:pic>
        <p:nvPicPr>
          <p:cNvPr id="20483" name="Picture 3" descr="scottishflag">
            <a:extLst>
              <a:ext uri="{FF2B5EF4-FFF2-40B4-BE49-F238E27FC236}">
                <a16:creationId xmlns:a16="http://schemas.microsoft.com/office/drawing/2014/main" id="{778D0AD0-A350-4F03-A8EC-FB00BF88A58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 Box 4">
            <a:extLst>
              <a:ext uri="{FF2B5EF4-FFF2-40B4-BE49-F238E27FC236}">
                <a16:creationId xmlns:a16="http://schemas.microsoft.com/office/drawing/2014/main" id="{E071EE24-E596-4731-A9AE-C488F8CB9CE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485" name="Picture 6" descr="Office Objects 0572">
            <a:extLst>
              <a:ext uri="{FF2B5EF4-FFF2-40B4-BE49-F238E27FC236}">
                <a16:creationId xmlns:a16="http://schemas.microsoft.com/office/drawing/2014/main" id="{1CF458BF-5C94-4ADF-A220-8CF7CCC398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5538" y="2476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7" name="Rectangle 7">
            <a:extLst>
              <a:ext uri="{FF2B5EF4-FFF2-40B4-BE49-F238E27FC236}">
                <a16:creationId xmlns:a16="http://schemas.microsoft.com/office/drawing/2014/main" id="{D0A7AF6E-62BF-402D-A590-E2FF63EA96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Intention</a:t>
            </a:r>
          </a:p>
        </p:txBody>
      </p:sp>
      <p:sp>
        <p:nvSpPr>
          <p:cNvPr id="20488" name="Rectangle 8">
            <a:extLst>
              <a:ext uri="{FF2B5EF4-FFF2-40B4-BE49-F238E27FC236}">
                <a16:creationId xmlns:a16="http://schemas.microsoft.com/office/drawing/2014/main" id="{99B20AEF-02BE-4083-A25B-260A0B6E1D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</a:rPr>
              <a:t>Success Criteria</a:t>
            </a:r>
          </a:p>
        </p:txBody>
      </p:sp>
      <p:sp>
        <p:nvSpPr>
          <p:cNvPr id="20489" name="Text Box 9">
            <a:extLst>
              <a:ext uri="{FF2B5EF4-FFF2-40B4-BE49-F238E27FC236}">
                <a16:creationId xmlns:a16="http://schemas.microsoft.com/office/drawing/2014/main" id="{7612E2F6-3F7A-42A1-984E-054FD36BD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Construct tables.</a:t>
            </a:r>
            <a:endParaRPr lang="en-GB" sz="3600">
              <a:solidFill>
                <a:srgbClr val="FFFF00"/>
              </a:solidFill>
            </a:endParaRPr>
          </a:p>
        </p:txBody>
      </p:sp>
      <p:sp>
        <p:nvSpPr>
          <p:cNvPr id="2" name="Line 10">
            <a:extLst>
              <a:ext uri="{FF2B5EF4-FFF2-40B4-BE49-F238E27FC236}">
                <a16:creationId xmlns:a16="http://schemas.microsoft.com/office/drawing/2014/main" id="{A53C5E87-D324-4723-A3B5-386CCCAE18C1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Rectangle 11">
            <a:extLst>
              <a:ext uri="{FF2B5EF4-FFF2-40B4-BE49-F238E27FC236}">
                <a16:creationId xmlns:a16="http://schemas.microsoft.com/office/drawing/2014/main" id="{6BC38AB4-D294-48D2-AACB-F11075E8B3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>
                <a:solidFill>
                  <a:srgbClr val="FFFF00"/>
                </a:solidFill>
              </a:rPr>
              <a:t>Using tables to help us come up with formulae for complicated Linear Patterns using diagrams and tables.</a:t>
            </a:r>
          </a:p>
        </p:txBody>
      </p:sp>
      <p:sp>
        <p:nvSpPr>
          <p:cNvPr id="20492" name="Rectangle 12">
            <a:extLst>
              <a:ext uri="{FF2B5EF4-FFF2-40B4-BE49-F238E27FC236}">
                <a16:creationId xmlns:a16="http://schemas.microsoft.com/office/drawing/2014/main" id="{7B673538-20AB-4093-AA75-7923325EA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4175" y="3830638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Find the difference value  in patterns.</a:t>
            </a:r>
          </a:p>
        </p:txBody>
      </p:sp>
      <p:sp>
        <p:nvSpPr>
          <p:cNvPr id="20493" name="Rectangle 13">
            <a:extLst>
              <a:ext uri="{FF2B5EF4-FFF2-40B4-BE49-F238E27FC236}">
                <a16:creationId xmlns:a16="http://schemas.microsoft.com/office/drawing/2014/main" id="{ADD3CAFB-72FE-4FF0-AE15-5C0E89395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0525" y="4910138"/>
            <a:ext cx="35401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 startAt="3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Work out correction  factor</a:t>
            </a:r>
          </a:p>
        </p:txBody>
      </p:sp>
      <p:sp>
        <p:nvSpPr>
          <p:cNvPr id="20494" name="Rectangle 14">
            <a:extLst>
              <a:ext uri="{FF2B5EF4-FFF2-40B4-BE49-F238E27FC236}">
                <a16:creationId xmlns:a16="http://schemas.microsoft.com/office/drawing/2014/main" id="{70808749-642D-4398-8C83-D6B5482C6C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5715000"/>
            <a:ext cx="3503612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4.	Using the  difference value </a:t>
            </a:r>
          </a:p>
          <a:p>
            <a:pPr marL="342900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	to write down a formula</a:t>
            </a:r>
          </a:p>
          <a:p>
            <a:pPr marL="342900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	connecting table values.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16136260-3A48-4674-96E5-49878B5682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38263"/>
            <a:ext cx="109855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</a:t>
            </a:r>
          </a:p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EF 1.1e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9" grpId="0"/>
      <p:bldP spid="20492" grpId="0"/>
      <p:bldP spid="20493" grpId="0"/>
      <p:bldP spid="2049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scottishflag">
            <a:extLst>
              <a:ext uri="{FF2B5EF4-FFF2-40B4-BE49-F238E27FC236}">
                <a16:creationId xmlns:a16="http://schemas.microsoft.com/office/drawing/2014/main" id="{52283B36-9656-484E-AF23-5099D52F18F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Text Box 3">
            <a:extLst>
              <a:ext uri="{FF2B5EF4-FFF2-40B4-BE49-F238E27FC236}">
                <a16:creationId xmlns:a16="http://schemas.microsoft.com/office/drawing/2014/main" id="{3C7204B6-8ABD-47B5-A1EA-3B3FC13143F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1508" name="Picture 5" descr="Office Objects 0572">
            <a:extLst>
              <a:ext uri="{FF2B5EF4-FFF2-40B4-BE49-F238E27FC236}">
                <a16:creationId xmlns:a16="http://schemas.microsoft.com/office/drawing/2014/main" id="{DEDA3C21-F4E7-49E1-92CA-8169F55681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75" y="2000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Text Box 7">
            <a:extLst>
              <a:ext uri="{FF2B5EF4-FFF2-40B4-BE49-F238E27FC236}">
                <a16:creationId xmlns:a16="http://schemas.microsoft.com/office/drawing/2014/main" id="{626B5BF1-843D-4920-A089-B3969A5F53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7625" y="1989138"/>
            <a:ext cx="7175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400">
                <a:solidFill>
                  <a:srgbClr val="FFFF00"/>
                </a:solidFill>
              </a:rPr>
              <a:t>A pattern is made up of pentagons.</a:t>
            </a:r>
            <a:endParaRPr lang="en-GB" altLang="en-US">
              <a:solidFill>
                <a:srgbClr val="FFFF00"/>
              </a:solidFill>
            </a:endParaRPr>
          </a:p>
        </p:txBody>
      </p:sp>
      <p:grpSp>
        <p:nvGrpSpPr>
          <p:cNvPr id="21510" name="Group 82">
            <a:extLst>
              <a:ext uri="{FF2B5EF4-FFF2-40B4-BE49-F238E27FC236}">
                <a16:creationId xmlns:a16="http://schemas.microsoft.com/office/drawing/2014/main" id="{03425B56-90B8-4389-A69D-AA2188C8E7EA}"/>
              </a:ext>
            </a:extLst>
          </p:cNvPr>
          <p:cNvGrpSpPr>
            <a:grpSpLocks/>
          </p:cNvGrpSpPr>
          <p:nvPr/>
        </p:nvGrpSpPr>
        <p:grpSpPr bwMode="auto">
          <a:xfrm>
            <a:off x="1270000" y="4130675"/>
            <a:ext cx="6040438" cy="388938"/>
            <a:chOff x="800" y="2602"/>
            <a:chExt cx="3805" cy="245"/>
          </a:xfrm>
        </p:grpSpPr>
        <p:sp>
          <p:nvSpPr>
            <p:cNvPr id="21523" name="Text Box 16">
              <a:extLst>
                <a:ext uri="{FF2B5EF4-FFF2-40B4-BE49-F238E27FC236}">
                  <a16:creationId xmlns:a16="http://schemas.microsoft.com/office/drawing/2014/main" id="{B5E1D840-1016-4EAB-931F-AA2E378D3C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" y="2608"/>
              <a:ext cx="73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Pattern 1</a:t>
              </a:r>
            </a:p>
          </p:txBody>
        </p:sp>
        <p:sp>
          <p:nvSpPr>
            <p:cNvPr id="21524" name="Text Box 33">
              <a:extLst>
                <a:ext uri="{FF2B5EF4-FFF2-40B4-BE49-F238E27FC236}">
                  <a16:creationId xmlns:a16="http://schemas.microsoft.com/office/drawing/2014/main" id="{5447ACA9-0C07-4C30-BA79-5D2EC032F4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3" y="2602"/>
              <a:ext cx="76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Pattern 3</a:t>
              </a:r>
            </a:p>
          </p:txBody>
        </p:sp>
        <p:sp>
          <p:nvSpPr>
            <p:cNvPr id="21525" name="Text Box 45">
              <a:extLst>
                <a:ext uri="{FF2B5EF4-FFF2-40B4-BE49-F238E27FC236}">
                  <a16:creationId xmlns:a16="http://schemas.microsoft.com/office/drawing/2014/main" id="{E429BE3A-60FD-41FD-98BA-97909BE42B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95" y="2614"/>
              <a:ext cx="76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Pattern 2</a:t>
              </a:r>
            </a:p>
          </p:txBody>
        </p:sp>
      </p:grpSp>
      <p:sp>
        <p:nvSpPr>
          <p:cNvPr id="2" name="Text Box 8">
            <a:extLst>
              <a:ext uri="{FF2B5EF4-FFF2-40B4-BE49-F238E27FC236}">
                <a16:creationId xmlns:a16="http://schemas.microsoft.com/office/drawing/2014/main" id="{244E36FD-788D-45EB-A7F3-E413290B2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7600" y="4732338"/>
            <a:ext cx="77708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400">
                <a:solidFill>
                  <a:srgbClr val="FFFF00"/>
                </a:solidFill>
              </a:rPr>
              <a:t>Task :	Find a formula connecting</a:t>
            </a:r>
            <a:r>
              <a:rPr lang="en-GB" altLang="en-US" sz="2400"/>
              <a:t> </a:t>
            </a:r>
          </a:p>
          <a:p>
            <a:pPr algn="ctr" eaLnBrk="1" hangingPunct="1"/>
            <a:endParaRPr lang="en-GB" altLang="en-US" sz="2400"/>
          </a:p>
          <a:p>
            <a:pPr algn="ctr" eaLnBrk="1" hangingPunct="1"/>
            <a:r>
              <a:rPr lang="en-GB" altLang="en-US" sz="2400">
                <a:solidFill>
                  <a:srgbClr val="FFFF00"/>
                </a:solidFill>
              </a:rPr>
              <a:t>the Pattern number </a:t>
            </a:r>
            <a:r>
              <a:rPr lang="en-GB" altLang="en-US" sz="2400"/>
              <a:t>and </a:t>
            </a:r>
            <a:r>
              <a:rPr lang="en-GB" altLang="en-US" sz="2400">
                <a:solidFill>
                  <a:srgbClr val="FFFF00"/>
                </a:solidFill>
              </a:rPr>
              <a:t>the number of sides</a:t>
            </a:r>
            <a:r>
              <a:rPr lang="en-GB" altLang="en-US" sz="2400"/>
              <a:t>.</a:t>
            </a:r>
            <a:r>
              <a:rPr lang="en-GB" altLang="en-US" sz="24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1587" name="Rectangle 83">
            <a:extLst>
              <a:ext uri="{FF2B5EF4-FFF2-40B4-BE49-F238E27FC236}">
                <a16:creationId xmlns:a16="http://schemas.microsoft.com/office/drawing/2014/main" id="{AEACB1FC-375D-40C6-B962-CE81F50C550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17700" y="447675"/>
            <a:ext cx="5522913" cy="12954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2800">
                <a:solidFill>
                  <a:srgbClr val="FFFF00"/>
                </a:solidFill>
              </a:rPr>
              <a:t>Complicated Linear Patterns using diagrams and tables</a:t>
            </a:r>
          </a:p>
        </p:txBody>
      </p:sp>
      <p:sp>
        <p:nvSpPr>
          <p:cNvPr id="21513" name="Text Box 4">
            <a:extLst>
              <a:ext uri="{FF2B5EF4-FFF2-40B4-BE49-F238E27FC236}">
                <a16:creationId xmlns:a16="http://schemas.microsoft.com/office/drawing/2014/main" id="{A5E3F36C-2BB6-431F-9550-14658DF3A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38263"/>
            <a:ext cx="109855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</a:t>
            </a:r>
          </a:p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EF 1.1e</a:t>
            </a:r>
          </a:p>
        </p:txBody>
      </p:sp>
      <p:sp>
        <p:nvSpPr>
          <p:cNvPr id="49" name="Regular Pentagon 48">
            <a:extLst>
              <a:ext uri="{FF2B5EF4-FFF2-40B4-BE49-F238E27FC236}">
                <a16:creationId xmlns:a16="http://schemas.microsoft.com/office/drawing/2014/main" id="{9AF21DF6-8C91-463D-BD73-347F3A3EE814}"/>
              </a:ext>
            </a:extLst>
          </p:cNvPr>
          <p:cNvSpPr/>
          <p:nvPr/>
        </p:nvSpPr>
        <p:spPr>
          <a:xfrm>
            <a:off x="1296988" y="3008313"/>
            <a:ext cx="960437" cy="914400"/>
          </a:xfrm>
          <a:prstGeom prst="pentagon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pSp>
        <p:nvGrpSpPr>
          <p:cNvPr id="21515" name="Group 49">
            <a:extLst>
              <a:ext uri="{FF2B5EF4-FFF2-40B4-BE49-F238E27FC236}">
                <a16:creationId xmlns:a16="http://schemas.microsoft.com/office/drawing/2014/main" id="{C268F45F-136B-427F-B498-CBE3C85EB3B7}"/>
              </a:ext>
            </a:extLst>
          </p:cNvPr>
          <p:cNvGrpSpPr>
            <a:grpSpLocks/>
          </p:cNvGrpSpPr>
          <p:nvPr/>
        </p:nvGrpSpPr>
        <p:grpSpPr bwMode="auto">
          <a:xfrm rot="-1146668">
            <a:off x="2981325" y="2832100"/>
            <a:ext cx="1735138" cy="1276350"/>
            <a:chOff x="3097618" y="1906772"/>
            <a:chExt cx="1736297" cy="1275907"/>
          </a:xfrm>
        </p:grpSpPr>
        <p:sp>
          <p:nvSpPr>
            <p:cNvPr id="51" name="Regular Pentagon 50">
              <a:extLst>
                <a:ext uri="{FF2B5EF4-FFF2-40B4-BE49-F238E27FC236}">
                  <a16:creationId xmlns:a16="http://schemas.microsoft.com/office/drawing/2014/main" id="{3D29544B-6210-454D-8C5E-424AFA83BAE3}"/>
                </a:ext>
              </a:extLst>
            </p:cNvPr>
            <p:cNvSpPr/>
            <p:nvPr/>
          </p:nvSpPr>
          <p:spPr>
            <a:xfrm>
              <a:off x="3097563" y="1906194"/>
              <a:ext cx="959490" cy="914083"/>
            </a:xfrm>
            <a:prstGeom prst="pentagon">
              <a:avLst/>
            </a:prstGeom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52" name="Regular Pentagon 51">
              <a:extLst>
                <a:ext uri="{FF2B5EF4-FFF2-40B4-BE49-F238E27FC236}">
                  <a16:creationId xmlns:a16="http://schemas.microsoft.com/office/drawing/2014/main" id="{D5C54ED4-0C03-4C7E-895E-89A83B6D2236}"/>
                </a:ext>
              </a:extLst>
            </p:cNvPr>
            <p:cNvSpPr/>
            <p:nvPr/>
          </p:nvSpPr>
          <p:spPr>
            <a:xfrm rot="10800000">
              <a:off x="3870496" y="2266116"/>
              <a:ext cx="959490" cy="914083"/>
            </a:xfrm>
            <a:prstGeom prst="pentagon">
              <a:avLst/>
            </a:prstGeom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grpSp>
        <p:nvGrpSpPr>
          <p:cNvPr id="21516" name="Group 52">
            <a:extLst>
              <a:ext uri="{FF2B5EF4-FFF2-40B4-BE49-F238E27FC236}">
                <a16:creationId xmlns:a16="http://schemas.microsoft.com/office/drawing/2014/main" id="{F78FDAA1-7E38-418C-839D-A5B8899FE765}"/>
              </a:ext>
            </a:extLst>
          </p:cNvPr>
          <p:cNvGrpSpPr>
            <a:grpSpLocks/>
          </p:cNvGrpSpPr>
          <p:nvPr/>
        </p:nvGrpSpPr>
        <p:grpSpPr bwMode="auto">
          <a:xfrm rot="-1041347">
            <a:off x="5472113" y="2687638"/>
            <a:ext cx="2403475" cy="1641475"/>
            <a:chOff x="4855535" y="1665769"/>
            <a:chExt cx="2403085" cy="1641333"/>
          </a:xfrm>
        </p:grpSpPr>
        <p:grpSp>
          <p:nvGrpSpPr>
            <p:cNvPr id="21517" name="Group 94">
              <a:extLst>
                <a:ext uri="{FF2B5EF4-FFF2-40B4-BE49-F238E27FC236}">
                  <a16:creationId xmlns:a16="http://schemas.microsoft.com/office/drawing/2014/main" id="{8AC22B97-E171-466A-9EF4-DA0B7F3B2D9C}"/>
                </a:ext>
              </a:extLst>
            </p:cNvPr>
            <p:cNvGrpSpPr>
              <a:grpSpLocks/>
            </p:cNvGrpSpPr>
            <p:nvPr/>
          </p:nvGrpSpPr>
          <p:grpSpPr bwMode="auto">
            <a:xfrm rot="-1038534">
              <a:off x="4855535" y="1665769"/>
              <a:ext cx="1736297" cy="1275907"/>
              <a:chOff x="3097618" y="1906772"/>
              <a:chExt cx="1736297" cy="1275907"/>
            </a:xfrm>
          </p:grpSpPr>
          <p:sp>
            <p:nvSpPr>
              <p:cNvPr id="56" name="Regular Pentagon 55">
                <a:extLst>
                  <a:ext uri="{FF2B5EF4-FFF2-40B4-BE49-F238E27FC236}">
                    <a16:creationId xmlns:a16="http://schemas.microsoft.com/office/drawing/2014/main" id="{A6D84A40-30D7-4FBC-BD39-8E28473A72C3}"/>
                  </a:ext>
                </a:extLst>
              </p:cNvPr>
              <p:cNvSpPr/>
              <p:nvPr/>
            </p:nvSpPr>
            <p:spPr>
              <a:xfrm>
                <a:off x="3097662" y="1898786"/>
                <a:ext cx="960282" cy="914321"/>
              </a:xfrm>
              <a:prstGeom prst="pentagon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57" name="Regular Pentagon 56">
                <a:extLst>
                  <a:ext uri="{FF2B5EF4-FFF2-40B4-BE49-F238E27FC236}">
                    <a16:creationId xmlns:a16="http://schemas.microsoft.com/office/drawing/2014/main" id="{2326791D-8368-408B-B9FC-9835382BE9FE}"/>
                  </a:ext>
                </a:extLst>
              </p:cNvPr>
              <p:cNvSpPr/>
              <p:nvPr/>
            </p:nvSpPr>
            <p:spPr>
              <a:xfrm rot="10800000">
                <a:off x="3874791" y="2258845"/>
                <a:ext cx="960282" cy="915909"/>
              </a:xfrm>
              <a:prstGeom prst="pentagon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  <p:sp>
          <p:nvSpPr>
            <p:cNvPr id="55" name="Regular Pentagon 54">
              <a:extLst>
                <a:ext uri="{FF2B5EF4-FFF2-40B4-BE49-F238E27FC236}">
                  <a16:creationId xmlns:a16="http://schemas.microsoft.com/office/drawing/2014/main" id="{D4838BCD-7F7B-4C6F-AC34-D7749D8D4258}"/>
                </a:ext>
              </a:extLst>
            </p:cNvPr>
            <p:cNvSpPr/>
            <p:nvPr/>
          </p:nvSpPr>
          <p:spPr>
            <a:xfrm rot="11898898">
              <a:off x="6297304" y="2387477"/>
              <a:ext cx="960282" cy="914321"/>
            </a:xfrm>
            <a:prstGeom prst="pentagon">
              <a:avLst/>
            </a:prstGeom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scottishflag">
            <a:extLst>
              <a:ext uri="{FF2B5EF4-FFF2-40B4-BE49-F238E27FC236}">
                <a16:creationId xmlns:a16="http://schemas.microsoft.com/office/drawing/2014/main" id="{54C3C3D6-3E70-46CC-BD0D-A76458314E6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Text Box 3">
            <a:extLst>
              <a:ext uri="{FF2B5EF4-FFF2-40B4-BE49-F238E27FC236}">
                <a16:creationId xmlns:a16="http://schemas.microsoft.com/office/drawing/2014/main" id="{DB8209F9-9B84-4339-8B47-BA1678E2665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2532" name="Picture 5" descr="Office Objects 0572">
            <a:extLst>
              <a:ext uri="{FF2B5EF4-FFF2-40B4-BE49-F238E27FC236}">
                <a16:creationId xmlns:a16="http://schemas.microsoft.com/office/drawing/2014/main" id="{060FC78C-E8A1-4BF6-B2F4-CF244EAAAE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063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533" name="Group 44">
            <a:extLst>
              <a:ext uri="{FF2B5EF4-FFF2-40B4-BE49-F238E27FC236}">
                <a16:creationId xmlns:a16="http://schemas.microsoft.com/office/drawing/2014/main" id="{DE1A0094-9DFC-4CE0-AB59-DC0D18950792}"/>
              </a:ext>
            </a:extLst>
          </p:cNvPr>
          <p:cNvGrpSpPr>
            <a:grpSpLocks/>
          </p:cNvGrpSpPr>
          <p:nvPr/>
        </p:nvGrpSpPr>
        <p:grpSpPr bwMode="auto">
          <a:xfrm>
            <a:off x="5908675" y="3413125"/>
            <a:ext cx="433388" cy="430213"/>
            <a:chOff x="3352" y="2492"/>
            <a:chExt cx="228" cy="248"/>
          </a:xfrm>
        </p:grpSpPr>
        <p:sp>
          <p:nvSpPr>
            <p:cNvPr id="2" name="Rectangle 45">
              <a:extLst>
                <a:ext uri="{FF2B5EF4-FFF2-40B4-BE49-F238E27FC236}">
                  <a16:creationId xmlns:a16="http://schemas.microsoft.com/office/drawing/2014/main" id="{854DD864-C106-45D4-9DB5-1760F1BD3A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2" y="2494"/>
              <a:ext cx="228" cy="246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96" name="Text Box 46">
              <a:extLst>
                <a:ext uri="{FF2B5EF4-FFF2-40B4-BE49-F238E27FC236}">
                  <a16:creationId xmlns:a16="http://schemas.microsoft.com/office/drawing/2014/main" id="{0995141C-26A7-49A0-84B0-183EC4C078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4" y="2492"/>
              <a:ext cx="170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2</a:t>
              </a:r>
            </a:p>
          </p:txBody>
        </p:sp>
      </p:grpSp>
      <p:grpSp>
        <p:nvGrpSpPr>
          <p:cNvPr id="22534" name="Group 47">
            <a:extLst>
              <a:ext uri="{FF2B5EF4-FFF2-40B4-BE49-F238E27FC236}">
                <a16:creationId xmlns:a16="http://schemas.microsoft.com/office/drawing/2014/main" id="{D13A5B00-4D36-4AF1-98AF-F02B5C036080}"/>
              </a:ext>
            </a:extLst>
          </p:cNvPr>
          <p:cNvGrpSpPr>
            <a:grpSpLocks/>
          </p:cNvGrpSpPr>
          <p:nvPr/>
        </p:nvGrpSpPr>
        <p:grpSpPr bwMode="auto">
          <a:xfrm>
            <a:off x="6869113" y="3413125"/>
            <a:ext cx="434975" cy="430213"/>
            <a:chOff x="3352" y="2492"/>
            <a:chExt cx="228" cy="248"/>
          </a:xfrm>
        </p:grpSpPr>
        <p:sp>
          <p:nvSpPr>
            <p:cNvPr id="3" name="Rectangle 48">
              <a:extLst>
                <a:ext uri="{FF2B5EF4-FFF2-40B4-BE49-F238E27FC236}">
                  <a16:creationId xmlns:a16="http://schemas.microsoft.com/office/drawing/2014/main" id="{F496353D-3450-421C-9843-4A41F6A187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2" y="2494"/>
              <a:ext cx="228" cy="246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94" name="Text Box 49">
              <a:extLst>
                <a:ext uri="{FF2B5EF4-FFF2-40B4-BE49-F238E27FC236}">
                  <a16:creationId xmlns:a16="http://schemas.microsoft.com/office/drawing/2014/main" id="{AB8096A7-1410-4E92-9538-14A3050F0D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4" y="2492"/>
              <a:ext cx="169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4</a:t>
              </a:r>
            </a:p>
          </p:txBody>
        </p:sp>
      </p:grpSp>
      <p:grpSp>
        <p:nvGrpSpPr>
          <p:cNvPr id="22535" name="Group 50">
            <a:extLst>
              <a:ext uri="{FF2B5EF4-FFF2-40B4-BE49-F238E27FC236}">
                <a16:creationId xmlns:a16="http://schemas.microsoft.com/office/drawing/2014/main" id="{EC16D59B-FF03-4D0B-A651-157F64A890A5}"/>
              </a:ext>
            </a:extLst>
          </p:cNvPr>
          <p:cNvGrpSpPr>
            <a:grpSpLocks/>
          </p:cNvGrpSpPr>
          <p:nvPr/>
        </p:nvGrpSpPr>
        <p:grpSpPr bwMode="auto">
          <a:xfrm>
            <a:off x="7350125" y="3413125"/>
            <a:ext cx="433388" cy="430213"/>
            <a:chOff x="3352" y="2492"/>
            <a:chExt cx="228" cy="248"/>
          </a:xfrm>
        </p:grpSpPr>
        <p:sp>
          <p:nvSpPr>
            <p:cNvPr id="22591" name="Rectangle 51">
              <a:extLst>
                <a:ext uri="{FF2B5EF4-FFF2-40B4-BE49-F238E27FC236}">
                  <a16:creationId xmlns:a16="http://schemas.microsoft.com/office/drawing/2014/main" id="{E3D4ED5F-A0E4-4833-953B-7006F54AF5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2" y="2494"/>
              <a:ext cx="228" cy="246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92" name="Text Box 52">
              <a:extLst>
                <a:ext uri="{FF2B5EF4-FFF2-40B4-BE49-F238E27FC236}">
                  <a16:creationId xmlns:a16="http://schemas.microsoft.com/office/drawing/2014/main" id="{EF39B7F4-87D6-461D-B2BD-DADA5C05DD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4" y="2492"/>
              <a:ext cx="170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5</a:t>
              </a:r>
            </a:p>
          </p:txBody>
        </p:sp>
      </p:grpSp>
      <p:grpSp>
        <p:nvGrpSpPr>
          <p:cNvPr id="22536" name="Group 53">
            <a:extLst>
              <a:ext uri="{FF2B5EF4-FFF2-40B4-BE49-F238E27FC236}">
                <a16:creationId xmlns:a16="http://schemas.microsoft.com/office/drawing/2014/main" id="{EB05EF90-B29E-4422-B067-38F790E07DD9}"/>
              </a:ext>
            </a:extLst>
          </p:cNvPr>
          <p:cNvGrpSpPr>
            <a:grpSpLocks/>
          </p:cNvGrpSpPr>
          <p:nvPr/>
        </p:nvGrpSpPr>
        <p:grpSpPr bwMode="auto">
          <a:xfrm>
            <a:off x="5429250" y="3413125"/>
            <a:ext cx="433388" cy="430213"/>
            <a:chOff x="3352" y="2492"/>
            <a:chExt cx="228" cy="248"/>
          </a:xfrm>
        </p:grpSpPr>
        <p:sp>
          <p:nvSpPr>
            <p:cNvPr id="22589" name="Rectangle 54">
              <a:extLst>
                <a:ext uri="{FF2B5EF4-FFF2-40B4-BE49-F238E27FC236}">
                  <a16:creationId xmlns:a16="http://schemas.microsoft.com/office/drawing/2014/main" id="{4C2F10EA-8A02-414C-8C02-A7E7E6D808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2" y="2494"/>
              <a:ext cx="228" cy="246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90" name="Text Box 55">
              <a:extLst>
                <a:ext uri="{FF2B5EF4-FFF2-40B4-BE49-F238E27FC236}">
                  <a16:creationId xmlns:a16="http://schemas.microsoft.com/office/drawing/2014/main" id="{8C9F9B50-8C3E-47DD-B294-BC98B38962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4" y="2492"/>
              <a:ext cx="151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1</a:t>
              </a:r>
            </a:p>
          </p:txBody>
        </p:sp>
      </p:grpSp>
      <p:grpSp>
        <p:nvGrpSpPr>
          <p:cNvPr id="22537" name="Group 56">
            <a:extLst>
              <a:ext uri="{FF2B5EF4-FFF2-40B4-BE49-F238E27FC236}">
                <a16:creationId xmlns:a16="http://schemas.microsoft.com/office/drawing/2014/main" id="{1D792281-1D47-46E4-B9AA-052CBECE1574}"/>
              </a:ext>
            </a:extLst>
          </p:cNvPr>
          <p:cNvGrpSpPr>
            <a:grpSpLocks/>
          </p:cNvGrpSpPr>
          <p:nvPr/>
        </p:nvGrpSpPr>
        <p:grpSpPr bwMode="auto">
          <a:xfrm>
            <a:off x="6389688" y="3413125"/>
            <a:ext cx="434975" cy="430213"/>
            <a:chOff x="3352" y="2492"/>
            <a:chExt cx="228" cy="248"/>
          </a:xfrm>
        </p:grpSpPr>
        <p:sp>
          <p:nvSpPr>
            <p:cNvPr id="22587" name="Rectangle 57">
              <a:extLst>
                <a:ext uri="{FF2B5EF4-FFF2-40B4-BE49-F238E27FC236}">
                  <a16:creationId xmlns:a16="http://schemas.microsoft.com/office/drawing/2014/main" id="{5F967D6E-2024-4B28-B930-6C2F720E3F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2" y="2494"/>
              <a:ext cx="228" cy="246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" name="Text Box 58">
              <a:extLst>
                <a:ext uri="{FF2B5EF4-FFF2-40B4-BE49-F238E27FC236}">
                  <a16:creationId xmlns:a16="http://schemas.microsoft.com/office/drawing/2014/main" id="{DA0EAB27-CEB4-4F5A-936D-2235C0E49C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4" y="2492"/>
              <a:ext cx="169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3</a:t>
              </a:r>
            </a:p>
          </p:txBody>
        </p:sp>
      </p:grpSp>
      <p:sp>
        <p:nvSpPr>
          <p:cNvPr id="22538" name="Rectangle 59">
            <a:extLst>
              <a:ext uri="{FF2B5EF4-FFF2-40B4-BE49-F238E27FC236}">
                <a16:creationId xmlns:a16="http://schemas.microsoft.com/office/drawing/2014/main" id="{74C58099-6469-47AB-B7E1-FBBBD929E6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250" y="3419475"/>
            <a:ext cx="3001963" cy="42703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88" name="Text Box 60">
            <a:extLst>
              <a:ext uri="{FF2B5EF4-FFF2-40B4-BE49-F238E27FC236}">
                <a16:creationId xmlns:a16="http://schemas.microsoft.com/office/drawing/2014/main" id="{ACFE8E5E-928F-4D67-90D4-8969102868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8725" y="3413125"/>
            <a:ext cx="285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00000"/>
                </a:solidFill>
              </a:rPr>
              <a:t>Pattern Number (P) </a:t>
            </a:r>
          </a:p>
        </p:txBody>
      </p:sp>
      <p:grpSp>
        <p:nvGrpSpPr>
          <p:cNvPr id="22540" name="Group 61">
            <a:extLst>
              <a:ext uri="{FF2B5EF4-FFF2-40B4-BE49-F238E27FC236}">
                <a16:creationId xmlns:a16="http://schemas.microsoft.com/office/drawing/2014/main" id="{8067419B-D9A0-48B3-ADD3-E5DCB4042C64}"/>
              </a:ext>
            </a:extLst>
          </p:cNvPr>
          <p:cNvGrpSpPr>
            <a:grpSpLocks/>
          </p:cNvGrpSpPr>
          <p:nvPr/>
        </p:nvGrpSpPr>
        <p:grpSpPr bwMode="auto">
          <a:xfrm>
            <a:off x="5910263" y="3873500"/>
            <a:ext cx="434975" cy="430213"/>
            <a:chOff x="3352" y="2492"/>
            <a:chExt cx="228" cy="248"/>
          </a:xfrm>
        </p:grpSpPr>
        <p:sp>
          <p:nvSpPr>
            <p:cNvPr id="22585" name="Rectangle 62">
              <a:extLst>
                <a:ext uri="{FF2B5EF4-FFF2-40B4-BE49-F238E27FC236}">
                  <a16:creationId xmlns:a16="http://schemas.microsoft.com/office/drawing/2014/main" id="{509DC274-21E2-4860-A8DD-EBDBB1529C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2" y="2494"/>
              <a:ext cx="228" cy="246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86" name="Text Box 63">
              <a:extLst>
                <a:ext uri="{FF2B5EF4-FFF2-40B4-BE49-F238E27FC236}">
                  <a16:creationId xmlns:a16="http://schemas.microsoft.com/office/drawing/2014/main" id="{224F92EE-E719-4D4D-B87E-95D8BED5B4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4" y="2492"/>
              <a:ext cx="171" cy="213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9</a:t>
              </a:r>
            </a:p>
          </p:txBody>
        </p:sp>
      </p:grpSp>
      <p:sp>
        <p:nvSpPr>
          <p:cNvPr id="22541" name="Rectangle 64">
            <a:extLst>
              <a:ext uri="{FF2B5EF4-FFF2-40B4-BE49-F238E27FC236}">
                <a16:creationId xmlns:a16="http://schemas.microsoft.com/office/drawing/2014/main" id="{63FE7D2E-023F-4A16-843E-920BDCD01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2288" y="3876675"/>
            <a:ext cx="433387" cy="427038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93" name="Text Box 65">
            <a:extLst>
              <a:ext uri="{FF2B5EF4-FFF2-40B4-BE49-F238E27FC236}">
                <a16:creationId xmlns:a16="http://schemas.microsoft.com/office/drawing/2014/main" id="{EE60C7AF-F945-45BC-BD87-EDDA443285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0700" y="3873500"/>
            <a:ext cx="4302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00000"/>
                </a:solidFill>
              </a:rPr>
              <a:t>17</a:t>
            </a:r>
          </a:p>
        </p:txBody>
      </p:sp>
      <p:sp>
        <p:nvSpPr>
          <p:cNvPr id="22543" name="Rectangle 66">
            <a:extLst>
              <a:ext uri="{FF2B5EF4-FFF2-40B4-BE49-F238E27FC236}">
                <a16:creationId xmlns:a16="http://schemas.microsoft.com/office/drawing/2014/main" id="{A5C4F7C3-FF17-444B-8C65-2900A8402D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1713" y="3876675"/>
            <a:ext cx="433387" cy="427038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95" name="Text Box 67">
            <a:extLst>
              <a:ext uri="{FF2B5EF4-FFF2-40B4-BE49-F238E27FC236}">
                <a16:creationId xmlns:a16="http://schemas.microsoft.com/office/drawing/2014/main" id="{2D760962-7E2E-42A8-B55B-8CB3C2AE8D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2988" y="3873500"/>
            <a:ext cx="4270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00000"/>
                </a:solidFill>
              </a:rPr>
              <a:t>21</a:t>
            </a:r>
          </a:p>
        </p:txBody>
      </p:sp>
      <p:grpSp>
        <p:nvGrpSpPr>
          <p:cNvPr id="22545" name="Group 68">
            <a:extLst>
              <a:ext uri="{FF2B5EF4-FFF2-40B4-BE49-F238E27FC236}">
                <a16:creationId xmlns:a16="http://schemas.microsoft.com/office/drawing/2014/main" id="{EEB64260-584B-4FE5-B063-9012C4637721}"/>
              </a:ext>
            </a:extLst>
          </p:cNvPr>
          <p:cNvGrpSpPr>
            <a:grpSpLocks/>
          </p:cNvGrpSpPr>
          <p:nvPr/>
        </p:nvGrpSpPr>
        <p:grpSpPr bwMode="auto">
          <a:xfrm>
            <a:off x="5430838" y="3873500"/>
            <a:ext cx="434975" cy="430213"/>
            <a:chOff x="3352" y="2492"/>
            <a:chExt cx="228" cy="248"/>
          </a:xfrm>
        </p:grpSpPr>
        <p:sp>
          <p:nvSpPr>
            <p:cNvPr id="22583" name="Rectangle 69">
              <a:extLst>
                <a:ext uri="{FF2B5EF4-FFF2-40B4-BE49-F238E27FC236}">
                  <a16:creationId xmlns:a16="http://schemas.microsoft.com/office/drawing/2014/main" id="{E18F4297-30B7-47F0-96E6-D9F6442854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2" y="2494"/>
              <a:ext cx="228" cy="246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84" name="Text Box 70">
              <a:extLst>
                <a:ext uri="{FF2B5EF4-FFF2-40B4-BE49-F238E27FC236}">
                  <a16:creationId xmlns:a16="http://schemas.microsoft.com/office/drawing/2014/main" id="{AF690073-B77A-4C97-B682-0F7D21E77F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4" y="2492"/>
              <a:ext cx="171" cy="213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5</a:t>
              </a:r>
            </a:p>
          </p:txBody>
        </p:sp>
      </p:grpSp>
      <p:grpSp>
        <p:nvGrpSpPr>
          <p:cNvPr id="22546" name="Group 71">
            <a:extLst>
              <a:ext uri="{FF2B5EF4-FFF2-40B4-BE49-F238E27FC236}">
                <a16:creationId xmlns:a16="http://schemas.microsoft.com/office/drawing/2014/main" id="{0A9520B3-5F0E-43B2-B3E2-84F6BC7EB29B}"/>
              </a:ext>
            </a:extLst>
          </p:cNvPr>
          <p:cNvGrpSpPr>
            <a:grpSpLocks/>
          </p:cNvGrpSpPr>
          <p:nvPr/>
        </p:nvGrpSpPr>
        <p:grpSpPr bwMode="auto">
          <a:xfrm>
            <a:off x="6370638" y="3873500"/>
            <a:ext cx="455612" cy="430213"/>
            <a:chOff x="3340" y="2492"/>
            <a:chExt cx="240" cy="248"/>
          </a:xfrm>
        </p:grpSpPr>
        <p:sp>
          <p:nvSpPr>
            <p:cNvPr id="22581" name="Rectangle 72">
              <a:extLst>
                <a:ext uri="{FF2B5EF4-FFF2-40B4-BE49-F238E27FC236}">
                  <a16:creationId xmlns:a16="http://schemas.microsoft.com/office/drawing/2014/main" id="{4B89D1A9-8D14-4F78-A9E0-04BDEFD252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2" y="2494"/>
              <a:ext cx="228" cy="246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82" name="Text Box 73">
              <a:extLst>
                <a:ext uri="{FF2B5EF4-FFF2-40B4-BE49-F238E27FC236}">
                  <a16:creationId xmlns:a16="http://schemas.microsoft.com/office/drawing/2014/main" id="{78AA1054-1E1B-4D6D-A9AE-474D7575F9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0" y="2492"/>
              <a:ext cx="226" cy="213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13</a:t>
              </a:r>
            </a:p>
          </p:txBody>
        </p:sp>
      </p:grpSp>
      <p:sp>
        <p:nvSpPr>
          <p:cNvPr id="22547" name="Rectangle 74">
            <a:extLst>
              <a:ext uri="{FF2B5EF4-FFF2-40B4-BE49-F238E27FC236}">
                <a16:creationId xmlns:a16="http://schemas.microsoft.com/office/drawing/2014/main" id="{D4F07766-4882-41B4-A16F-A5A45A244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838" y="3879850"/>
            <a:ext cx="3003550" cy="427038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603" name="Text Box 75">
            <a:extLst>
              <a:ext uri="{FF2B5EF4-FFF2-40B4-BE49-F238E27FC236}">
                <a16:creationId xmlns:a16="http://schemas.microsoft.com/office/drawing/2014/main" id="{AF8C7270-4259-424B-8A6E-A005FA4827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0313" y="3873500"/>
            <a:ext cx="2854325" cy="368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00000"/>
                </a:solidFill>
              </a:rPr>
              <a:t>Number of Sides (S)</a:t>
            </a:r>
          </a:p>
        </p:txBody>
      </p:sp>
      <p:sp>
        <p:nvSpPr>
          <p:cNvPr id="22549" name="Text Box 76">
            <a:extLst>
              <a:ext uri="{FF2B5EF4-FFF2-40B4-BE49-F238E27FC236}">
                <a16:creationId xmlns:a16="http://schemas.microsoft.com/office/drawing/2014/main" id="{7749611E-BE47-4D65-8B8D-78982DD81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3422650"/>
            <a:ext cx="1006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Step 1 :</a:t>
            </a:r>
          </a:p>
        </p:txBody>
      </p:sp>
      <p:sp>
        <p:nvSpPr>
          <p:cNvPr id="22605" name="AutoShape 77">
            <a:extLst>
              <a:ext uri="{FF2B5EF4-FFF2-40B4-BE49-F238E27FC236}">
                <a16:creationId xmlns:a16="http://schemas.microsoft.com/office/drawing/2014/main" id="{94C04C04-4AD9-42AA-95FB-B601B61075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9475" y="2276475"/>
            <a:ext cx="1914525" cy="914400"/>
          </a:xfrm>
          <a:prstGeom prst="cloudCallout">
            <a:avLst>
              <a:gd name="adj1" fmla="val -50606"/>
              <a:gd name="adj2" fmla="val 65801"/>
            </a:avLst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Fill empty boxes</a:t>
            </a:r>
          </a:p>
        </p:txBody>
      </p:sp>
      <p:grpSp>
        <p:nvGrpSpPr>
          <p:cNvPr id="13" name="Group 78">
            <a:extLst>
              <a:ext uri="{FF2B5EF4-FFF2-40B4-BE49-F238E27FC236}">
                <a16:creationId xmlns:a16="http://schemas.microsoft.com/office/drawing/2014/main" id="{299419BC-A507-428C-BB18-2C76C651F34B}"/>
              </a:ext>
            </a:extLst>
          </p:cNvPr>
          <p:cNvGrpSpPr>
            <a:grpSpLocks/>
          </p:cNvGrpSpPr>
          <p:nvPr/>
        </p:nvGrpSpPr>
        <p:grpSpPr bwMode="auto">
          <a:xfrm>
            <a:off x="5737225" y="4270375"/>
            <a:ext cx="334963" cy="584200"/>
            <a:chOff x="3614" y="2690"/>
            <a:chExt cx="211" cy="368"/>
          </a:xfrm>
        </p:grpSpPr>
        <p:sp>
          <p:nvSpPr>
            <p:cNvPr id="22579" name="Freeform 79">
              <a:extLst>
                <a:ext uri="{FF2B5EF4-FFF2-40B4-BE49-F238E27FC236}">
                  <a16:creationId xmlns:a16="http://schemas.microsoft.com/office/drawing/2014/main" id="{9F478ACD-374A-4831-AFE4-2BEA27CBB10F}"/>
                </a:ext>
              </a:extLst>
            </p:cNvPr>
            <p:cNvSpPr>
              <a:spLocks/>
            </p:cNvSpPr>
            <p:nvPr/>
          </p:nvSpPr>
          <p:spPr bwMode="auto">
            <a:xfrm rot="-1974315">
              <a:off x="3614" y="2690"/>
              <a:ext cx="198" cy="137"/>
            </a:xfrm>
            <a:custGeom>
              <a:avLst/>
              <a:gdLst>
                <a:gd name="T0" fmla="*/ 0 w 168"/>
                <a:gd name="T1" fmla="*/ 0 h 120"/>
                <a:gd name="T2" fmla="*/ 280 w 168"/>
                <a:gd name="T3" fmla="*/ 340 h 120"/>
                <a:gd name="T4" fmla="*/ 869 w 168"/>
                <a:gd name="T5" fmla="*/ 451 h 120"/>
                <a:gd name="T6" fmla="*/ 0 60000 65536"/>
                <a:gd name="T7" fmla="*/ 0 60000 65536"/>
                <a:gd name="T8" fmla="*/ 0 60000 65536"/>
                <a:gd name="T9" fmla="*/ 0 w 168"/>
                <a:gd name="T10" fmla="*/ 0 h 120"/>
                <a:gd name="T11" fmla="*/ 168 w 168"/>
                <a:gd name="T12" fmla="*/ 120 h 1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8" h="120">
                  <a:moveTo>
                    <a:pt x="0" y="0"/>
                  </a:moveTo>
                  <a:cubicBezTo>
                    <a:pt x="13" y="35"/>
                    <a:pt x="26" y="70"/>
                    <a:pt x="54" y="90"/>
                  </a:cubicBezTo>
                  <a:cubicBezTo>
                    <a:pt x="82" y="110"/>
                    <a:pt x="125" y="115"/>
                    <a:pt x="168" y="12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80" name="Text Box 80">
              <a:extLst>
                <a:ext uri="{FF2B5EF4-FFF2-40B4-BE49-F238E27FC236}">
                  <a16:creationId xmlns:a16="http://schemas.microsoft.com/office/drawing/2014/main" id="{E994FF6C-BF2D-491D-8835-20ED2984F9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0" y="2825"/>
              <a:ext cx="20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4</a:t>
              </a:r>
            </a:p>
          </p:txBody>
        </p:sp>
      </p:grpSp>
      <p:grpSp>
        <p:nvGrpSpPr>
          <p:cNvPr id="14" name="Group 81">
            <a:extLst>
              <a:ext uri="{FF2B5EF4-FFF2-40B4-BE49-F238E27FC236}">
                <a16:creationId xmlns:a16="http://schemas.microsoft.com/office/drawing/2014/main" id="{182BBA63-ED6B-4EE4-B83E-092AE69927BD}"/>
              </a:ext>
            </a:extLst>
          </p:cNvPr>
          <p:cNvGrpSpPr>
            <a:grpSpLocks/>
          </p:cNvGrpSpPr>
          <p:nvPr/>
        </p:nvGrpSpPr>
        <p:grpSpPr bwMode="auto">
          <a:xfrm>
            <a:off x="6205538" y="4270375"/>
            <a:ext cx="331787" cy="584200"/>
            <a:chOff x="3909" y="2690"/>
            <a:chExt cx="209" cy="368"/>
          </a:xfrm>
        </p:grpSpPr>
        <p:sp>
          <p:nvSpPr>
            <p:cNvPr id="22577" name="Freeform 82">
              <a:extLst>
                <a:ext uri="{FF2B5EF4-FFF2-40B4-BE49-F238E27FC236}">
                  <a16:creationId xmlns:a16="http://schemas.microsoft.com/office/drawing/2014/main" id="{072C72E1-FFDA-45E4-A988-48BA215B2FA9}"/>
                </a:ext>
              </a:extLst>
            </p:cNvPr>
            <p:cNvSpPr>
              <a:spLocks/>
            </p:cNvSpPr>
            <p:nvPr/>
          </p:nvSpPr>
          <p:spPr bwMode="auto">
            <a:xfrm rot="-1974315">
              <a:off x="3920" y="2690"/>
              <a:ext cx="198" cy="137"/>
            </a:xfrm>
            <a:custGeom>
              <a:avLst/>
              <a:gdLst>
                <a:gd name="T0" fmla="*/ 0 w 168"/>
                <a:gd name="T1" fmla="*/ 0 h 120"/>
                <a:gd name="T2" fmla="*/ 280 w 168"/>
                <a:gd name="T3" fmla="*/ 340 h 120"/>
                <a:gd name="T4" fmla="*/ 869 w 168"/>
                <a:gd name="T5" fmla="*/ 451 h 120"/>
                <a:gd name="T6" fmla="*/ 0 60000 65536"/>
                <a:gd name="T7" fmla="*/ 0 60000 65536"/>
                <a:gd name="T8" fmla="*/ 0 60000 65536"/>
                <a:gd name="T9" fmla="*/ 0 w 168"/>
                <a:gd name="T10" fmla="*/ 0 h 120"/>
                <a:gd name="T11" fmla="*/ 168 w 168"/>
                <a:gd name="T12" fmla="*/ 120 h 1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8" h="120">
                  <a:moveTo>
                    <a:pt x="0" y="0"/>
                  </a:moveTo>
                  <a:cubicBezTo>
                    <a:pt x="13" y="35"/>
                    <a:pt x="26" y="70"/>
                    <a:pt x="54" y="90"/>
                  </a:cubicBezTo>
                  <a:cubicBezTo>
                    <a:pt x="82" y="110"/>
                    <a:pt x="125" y="115"/>
                    <a:pt x="168" y="12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8" name="Text Box 83">
              <a:extLst>
                <a:ext uri="{FF2B5EF4-FFF2-40B4-BE49-F238E27FC236}">
                  <a16:creationId xmlns:a16="http://schemas.microsoft.com/office/drawing/2014/main" id="{99925A86-17F9-4C51-B3C3-F2D22D4015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9" y="2825"/>
              <a:ext cx="20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4</a:t>
              </a:r>
            </a:p>
          </p:txBody>
        </p:sp>
      </p:grpSp>
      <p:grpSp>
        <p:nvGrpSpPr>
          <p:cNvPr id="15" name="Group 84">
            <a:extLst>
              <a:ext uri="{FF2B5EF4-FFF2-40B4-BE49-F238E27FC236}">
                <a16:creationId xmlns:a16="http://schemas.microsoft.com/office/drawing/2014/main" id="{A4B875A9-9995-4E6C-A6B8-950ACC01B18A}"/>
              </a:ext>
            </a:extLst>
          </p:cNvPr>
          <p:cNvGrpSpPr>
            <a:grpSpLocks/>
          </p:cNvGrpSpPr>
          <p:nvPr/>
        </p:nvGrpSpPr>
        <p:grpSpPr bwMode="auto">
          <a:xfrm>
            <a:off x="6672263" y="4270375"/>
            <a:ext cx="336550" cy="584200"/>
            <a:chOff x="4203" y="2690"/>
            <a:chExt cx="212" cy="368"/>
          </a:xfrm>
        </p:grpSpPr>
        <p:sp>
          <p:nvSpPr>
            <p:cNvPr id="22575" name="Freeform 85">
              <a:extLst>
                <a:ext uri="{FF2B5EF4-FFF2-40B4-BE49-F238E27FC236}">
                  <a16:creationId xmlns:a16="http://schemas.microsoft.com/office/drawing/2014/main" id="{6C1025BC-AF68-47B2-95D2-DBB6BC3A96C9}"/>
                </a:ext>
              </a:extLst>
            </p:cNvPr>
            <p:cNvSpPr>
              <a:spLocks/>
            </p:cNvSpPr>
            <p:nvPr/>
          </p:nvSpPr>
          <p:spPr bwMode="auto">
            <a:xfrm rot="-1974315">
              <a:off x="4203" y="2690"/>
              <a:ext cx="198" cy="137"/>
            </a:xfrm>
            <a:custGeom>
              <a:avLst/>
              <a:gdLst>
                <a:gd name="T0" fmla="*/ 0 w 168"/>
                <a:gd name="T1" fmla="*/ 0 h 120"/>
                <a:gd name="T2" fmla="*/ 280 w 168"/>
                <a:gd name="T3" fmla="*/ 340 h 120"/>
                <a:gd name="T4" fmla="*/ 869 w 168"/>
                <a:gd name="T5" fmla="*/ 451 h 120"/>
                <a:gd name="T6" fmla="*/ 0 60000 65536"/>
                <a:gd name="T7" fmla="*/ 0 60000 65536"/>
                <a:gd name="T8" fmla="*/ 0 60000 65536"/>
                <a:gd name="T9" fmla="*/ 0 w 168"/>
                <a:gd name="T10" fmla="*/ 0 h 120"/>
                <a:gd name="T11" fmla="*/ 168 w 168"/>
                <a:gd name="T12" fmla="*/ 120 h 1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8" h="120">
                  <a:moveTo>
                    <a:pt x="0" y="0"/>
                  </a:moveTo>
                  <a:cubicBezTo>
                    <a:pt x="13" y="35"/>
                    <a:pt x="26" y="70"/>
                    <a:pt x="54" y="90"/>
                  </a:cubicBezTo>
                  <a:cubicBezTo>
                    <a:pt x="82" y="110"/>
                    <a:pt x="125" y="115"/>
                    <a:pt x="168" y="12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6" name="Text Box 86">
              <a:extLst>
                <a:ext uri="{FF2B5EF4-FFF2-40B4-BE49-F238E27FC236}">
                  <a16:creationId xmlns:a16="http://schemas.microsoft.com/office/drawing/2014/main" id="{656E364B-A70B-42C4-819E-EB220D5C7A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0" y="2825"/>
              <a:ext cx="20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4</a:t>
              </a:r>
            </a:p>
          </p:txBody>
        </p:sp>
      </p:grpSp>
      <p:grpSp>
        <p:nvGrpSpPr>
          <p:cNvPr id="16" name="Group 87">
            <a:extLst>
              <a:ext uri="{FF2B5EF4-FFF2-40B4-BE49-F238E27FC236}">
                <a16:creationId xmlns:a16="http://schemas.microsoft.com/office/drawing/2014/main" id="{44CE2ACE-C7B3-4777-90D7-F66575D58C1A}"/>
              </a:ext>
            </a:extLst>
          </p:cNvPr>
          <p:cNvGrpSpPr>
            <a:grpSpLocks/>
          </p:cNvGrpSpPr>
          <p:nvPr/>
        </p:nvGrpSpPr>
        <p:grpSpPr bwMode="auto">
          <a:xfrm>
            <a:off x="7180263" y="4270375"/>
            <a:ext cx="341312" cy="584200"/>
            <a:chOff x="4523" y="2690"/>
            <a:chExt cx="215" cy="368"/>
          </a:xfrm>
        </p:grpSpPr>
        <p:sp>
          <p:nvSpPr>
            <p:cNvPr id="22573" name="Freeform 88">
              <a:extLst>
                <a:ext uri="{FF2B5EF4-FFF2-40B4-BE49-F238E27FC236}">
                  <a16:creationId xmlns:a16="http://schemas.microsoft.com/office/drawing/2014/main" id="{115D69CF-31B8-45E2-93E5-1CD83D59FEB5}"/>
                </a:ext>
              </a:extLst>
            </p:cNvPr>
            <p:cNvSpPr>
              <a:spLocks/>
            </p:cNvSpPr>
            <p:nvPr/>
          </p:nvSpPr>
          <p:spPr bwMode="auto">
            <a:xfrm rot="-1974315">
              <a:off x="4540" y="2690"/>
              <a:ext cx="198" cy="137"/>
            </a:xfrm>
            <a:custGeom>
              <a:avLst/>
              <a:gdLst>
                <a:gd name="T0" fmla="*/ 0 w 168"/>
                <a:gd name="T1" fmla="*/ 0 h 120"/>
                <a:gd name="T2" fmla="*/ 280 w 168"/>
                <a:gd name="T3" fmla="*/ 340 h 120"/>
                <a:gd name="T4" fmla="*/ 869 w 168"/>
                <a:gd name="T5" fmla="*/ 451 h 120"/>
                <a:gd name="T6" fmla="*/ 0 60000 65536"/>
                <a:gd name="T7" fmla="*/ 0 60000 65536"/>
                <a:gd name="T8" fmla="*/ 0 60000 65536"/>
                <a:gd name="T9" fmla="*/ 0 w 168"/>
                <a:gd name="T10" fmla="*/ 0 h 120"/>
                <a:gd name="T11" fmla="*/ 168 w 168"/>
                <a:gd name="T12" fmla="*/ 120 h 1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8" h="120">
                  <a:moveTo>
                    <a:pt x="0" y="0"/>
                  </a:moveTo>
                  <a:cubicBezTo>
                    <a:pt x="13" y="35"/>
                    <a:pt x="26" y="70"/>
                    <a:pt x="54" y="90"/>
                  </a:cubicBezTo>
                  <a:cubicBezTo>
                    <a:pt x="82" y="110"/>
                    <a:pt x="125" y="115"/>
                    <a:pt x="168" y="12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4" name="Text Box 89">
              <a:extLst>
                <a:ext uri="{FF2B5EF4-FFF2-40B4-BE49-F238E27FC236}">
                  <a16:creationId xmlns:a16="http://schemas.microsoft.com/office/drawing/2014/main" id="{734DCB08-82FE-4BAE-9263-657DD66134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23" y="2825"/>
              <a:ext cx="20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4</a:t>
              </a:r>
            </a:p>
          </p:txBody>
        </p:sp>
      </p:grpSp>
      <p:sp>
        <p:nvSpPr>
          <p:cNvPr id="22618" name="AutoShape 90">
            <a:extLst>
              <a:ext uri="{FF2B5EF4-FFF2-40B4-BE49-F238E27FC236}">
                <a16:creationId xmlns:a16="http://schemas.microsoft.com/office/drawing/2014/main" id="{218537A3-D19C-4B39-BA76-A0A1C142C9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9463" y="5621338"/>
            <a:ext cx="3409950" cy="914400"/>
          </a:xfrm>
          <a:prstGeom prst="cloudCallout">
            <a:avLst>
              <a:gd name="adj1" fmla="val 54144"/>
              <a:gd name="adj2" fmla="val -143579"/>
            </a:avLst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Same difference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linear pattern</a:t>
            </a:r>
          </a:p>
        </p:txBody>
      </p:sp>
      <p:sp>
        <p:nvSpPr>
          <p:cNvPr id="22619" name="AutoShape 91">
            <a:extLst>
              <a:ext uri="{FF2B5EF4-FFF2-40B4-BE49-F238E27FC236}">
                <a16:creationId xmlns:a16="http://schemas.microsoft.com/office/drawing/2014/main" id="{6431083E-BC37-4C0B-97A0-BE7A22FCB8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3175" y="5238750"/>
            <a:ext cx="2314575" cy="1057275"/>
          </a:xfrm>
          <a:prstGeom prst="wedgeEllipseCallout">
            <a:avLst>
              <a:gd name="adj1" fmla="val 43144"/>
              <a:gd name="adj2" fmla="val 8438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What is the formula</a:t>
            </a:r>
          </a:p>
        </p:txBody>
      </p:sp>
      <p:grpSp>
        <p:nvGrpSpPr>
          <p:cNvPr id="22557" name="Group 129">
            <a:extLst>
              <a:ext uri="{FF2B5EF4-FFF2-40B4-BE49-F238E27FC236}">
                <a16:creationId xmlns:a16="http://schemas.microsoft.com/office/drawing/2014/main" id="{09CA2567-DC74-4004-B06D-6E79BE25FC12}"/>
              </a:ext>
            </a:extLst>
          </p:cNvPr>
          <p:cNvGrpSpPr>
            <a:grpSpLocks/>
          </p:cNvGrpSpPr>
          <p:nvPr/>
        </p:nvGrpSpPr>
        <p:grpSpPr bwMode="auto">
          <a:xfrm>
            <a:off x="931863" y="2922588"/>
            <a:ext cx="5719762" cy="387350"/>
            <a:chOff x="1076" y="1841"/>
            <a:chExt cx="3603" cy="244"/>
          </a:xfrm>
        </p:grpSpPr>
        <p:sp>
          <p:nvSpPr>
            <p:cNvPr id="22570" name="Text Box 93">
              <a:extLst>
                <a:ext uri="{FF2B5EF4-FFF2-40B4-BE49-F238E27FC236}">
                  <a16:creationId xmlns:a16="http://schemas.microsoft.com/office/drawing/2014/main" id="{BD1E6FB2-5EF1-4428-83DD-BF35F86931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6" y="1847"/>
              <a:ext cx="73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Pattern 1</a:t>
              </a:r>
            </a:p>
          </p:txBody>
        </p:sp>
        <p:sp>
          <p:nvSpPr>
            <p:cNvPr id="22571" name="Text Box 94">
              <a:extLst>
                <a:ext uri="{FF2B5EF4-FFF2-40B4-BE49-F238E27FC236}">
                  <a16:creationId xmlns:a16="http://schemas.microsoft.com/office/drawing/2014/main" id="{C7054658-339C-4957-94F8-4B582E3BF4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7" y="1841"/>
              <a:ext cx="76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Pattern 3</a:t>
              </a:r>
            </a:p>
          </p:txBody>
        </p:sp>
        <p:sp>
          <p:nvSpPr>
            <p:cNvPr id="22572" name="Text Box 95">
              <a:extLst>
                <a:ext uri="{FF2B5EF4-FFF2-40B4-BE49-F238E27FC236}">
                  <a16:creationId xmlns:a16="http://schemas.microsoft.com/office/drawing/2014/main" id="{1E4DC264-30DA-4C13-B61A-E2B9173755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5" y="1852"/>
              <a:ext cx="76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Pattern 2</a:t>
              </a:r>
            </a:p>
          </p:txBody>
        </p:sp>
      </p:grpSp>
      <p:sp>
        <p:nvSpPr>
          <p:cNvPr id="22659" name="Rectangle 131">
            <a:extLst>
              <a:ext uri="{FF2B5EF4-FFF2-40B4-BE49-F238E27FC236}">
                <a16:creationId xmlns:a16="http://schemas.microsoft.com/office/drawing/2014/main" id="{750EED58-5CFD-419D-8A1C-7E7C20F76ED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17700" y="447675"/>
            <a:ext cx="5522913" cy="12954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2800">
                <a:solidFill>
                  <a:srgbClr val="FFFF00"/>
                </a:solidFill>
              </a:rPr>
              <a:t>Complicated Linear Patterns using diagrams and tables</a:t>
            </a:r>
          </a:p>
        </p:txBody>
      </p:sp>
      <p:sp>
        <p:nvSpPr>
          <p:cNvPr id="22663" name="Text Box 135">
            <a:extLst>
              <a:ext uri="{FF2B5EF4-FFF2-40B4-BE49-F238E27FC236}">
                <a16:creationId xmlns:a16="http://schemas.microsoft.com/office/drawing/2014/main" id="{2AC6BEFF-9D58-4877-A8FB-ADDFA3973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6650" y="5022850"/>
            <a:ext cx="2787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Step 2 : Find difference</a:t>
            </a:r>
          </a:p>
        </p:txBody>
      </p:sp>
      <p:sp>
        <p:nvSpPr>
          <p:cNvPr id="22560" name="Text Box 4">
            <a:extLst>
              <a:ext uri="{FF2B5EF4-FFF2-40B4-BE49-F238E27FC236}">
                <a16:creationId xmlns:a16="http://schemas.microsoft.com/office/drawing/2014/main" id="{2E2D42A5-1B28-45F1-8D46-2BFEB1ED7A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38263"/>
            <a:ext cx="109855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</a:t>
            </a:r>
          </a:p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EF 1.1e</a:t>
            </a:r>
          </a:p>
        </p:txBody>
      </p:sp>
      <p:sp>
        <p:nvSpPr>
          <p:cNvPr id="91" name="Regular Pentagon 90">
            <a:extLst>
              <a:ext uri="{FF2B5EF4-FFF2-40B4-BE49-F238E27FC236}">
                <a16:creationId xmlns:a16="http://schemas.microsoft.com/office/drawing/2014/main" id="{3678FDDD-9F79-49BC-B0C8-2731EE5A3102}"/>
              </a:ext>
            </a:extLst>
          </p:cNvPr>
          <p:cNvSpPr/>
          <p:nvPr/>
        </p:nvSpPr>
        <p:spPr>
          <a:xfrm>
            <a:off x="1009650" y="1914525"/>
            <a:ext cx="960438" cy="914400"/>
          </a:xfrm>
          <a:prstGeom prst="pentagon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pSp>
        <p:nvGrpSpPr>
          <p:cNvPr id="22562" name="Group 93">
            <a:extLst>
              <a:ext uri="{FF2B5EF4-FFF2-40B4-BE49-F238E27FC236}">
                <a16:creationId xmlns:a16="http://schemas.microsoft.com/office/drawing/2014/main" id="{1E4C62C1-3261-479B-9F4F-1F3E10C6756C}"/>
              </a:ext>
            </a:extLst>
          </p:cNvPr>
          <p:cNvGrpSpPr>
            <a:grpSpLocks/>
          </p:cNvGrpSpPr>
          <p:nvPr/>
        </p:nvGrpSpPr>
        <p:grpSpPr bwMode="auto">
          <a:xfrm rot="-1146668">
            <a:off x="2693988" y="1736725"/>
            <a:ext cx="1735137" cy="1276350"/>
            <a:chOff x="3097618" y="1906772"/>
            <a:chExt cx="1736297" cy="1275907"/>
          </a:xfrm>
        </p:grpSpPr>
        <p:sp>
          <p:nvSpPr>
            <p:cNvPr id="92" name="Regular Pentagon 91">
              <a:extLst>
                <a:ext uri="{FF2B5EF4-FFF2-40B4-BE49-F238E27FC236}">
                  <a16:creationId xmlns:a16="http://schemas.microsoft.com/office/drawing/2014/main" id="{B77CC1CD-7E13-4657-BBBF-0E8DCB9C5464}"/>
                </a:ext>
              </a:extLst>
            </p:cNvPr>
            <p:cNvSpPr/>
            <p:nvPr/>
          </p:nvSpPr>
          <p:spPr>
            <a:xfrm>
              <a:off x="3097563" y="1906194"/>
              <a:ext cx="959491" cy="914083"/>
            </a:xfrm>
            <a:prstGeom prst="pentagon">
              <a:avLst/>
            </a:prstGeom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3" name="Regular Pentagon 92">
              <a:extLst>
                <a:ext uri="{FF2B5EF4-FFF2-40B4-BE49-F238E27FC236}">
                  <a16:creationId xmlns:a16="http://schemas.microsoft.com/office/drawing/2014/main" id="{A9F4BA8F-A190-4333-AD0B-C796B752E585}"/>
                </a:ext>
              </a:extLst>
            </p:cNvPr>
            <p:cNvSpPr/>
            <p:nvPr/>
          </p:nvSpPr>
          <p:spPr>
            <a:xfrm rot="10800000">
              <a:off x="3870496" y="2266117"/>
              <a:ext cx="959491" cy="914083"/>
            </a:xfrm>
            <a:prstGeom prst="pentagon">
              <a:avLst/>
            </a:prstGeom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grpSp>
        <p:nvGrpSpPr>
          <p:cNvPr id="22563" name="Group 98">
            <a:extLst>
              <a:ext uri="{FF2B5EF4-FFF2-40B4-BE49-F238E27FC236}">
                <a16:creationId xmlns:a16="http://schemas.microsoft.com/office/drawing/2014/main" id="{4311EC78-6842-468A-97E3-E4B9C0AB45C3}"/>
              </a:ext>
            </a:extLst>
          </p:cNvPr>
          <p:cNvGrpSpPr>
            <a:grpSpLocks/>
          </p:cNvGrpSpPr>
          <p:nvPr/>
        </p:nvGrpSpPr>
        <p:grpSpPr bwMode="auto">
          <a:xfrm rot="-1041347">
            <a:off x="4908550" y="1592263"/>
            <a:ext cx="2403475" cy="1641475"/>
            <a:chOff x="4855535" y="1665769"/>
            <a:chExt cx="2403085" cy="1641333"/>
          </a:xfrm>
        </p:grpSpPr>
        <p:grpSp>
          <p:nvGrpSpPr>
            <p:cNvPr id="22564" name="Group 94">
              <a:extLst>
                <a:ext uri="{FF2B5EF4-FFF2-40B4-BE49-F238E27FC236}">
                  <a16:creationId xmlns:a16="http://schemas.microsoft.com/office/drawing/2014/main" id="{65AE290D-0F7A-408F-B8AC-0300CE1C8D1E}"/>
                </a:ext>
              </a:extLst>
            </p:cNvPr>
            <p:cNvGrpSpPr>
              <a:grpSpLocks/>
            </p:cNvGrpSpPr>
            <p:nvPr/>
          </p:nvGrpSpPr>
          <p:grpSpPr bwMode="auto">
            <a:xfrm rot="-1038534">
              <a:off x="4855535" y="1665769"/>
              <a:ext cx="1736297" cy="1275907"/>
              <a:chOff x="3097618" y="1906772"/>
              <a:chExt cx="1736297" cy="1275907"/>
            </a:xfrm>
          </p:grpSpPr>
          <p:sp>
            <p:nvSpPr>
              <p:cNvPr id="96" name="Regular Pentagon 95">
                <a:extLst>
                  <a:ext uri="{FF2B5EF4-FFF2-40B4-BE49-F238E27FC236}">
                    <a16:creationId xmlns:a16="http://schemas.microsoft.com/office/drawing/2014/main" id="{24D56D4B-4A9F-47F9-89E7-92B0E46DBCEF}"/>
                  </a:ext>
                </a:extLst>
              </p:cNvPr>
              <p:cNvSpPr/>
              <p:nvPr/>
            </p:nvSpPr>
            <p:spPr>
              <a:xfrm>
                <a:off x="3097663" y="1898786"/>
                <a:ext cx="960281" cy="914321"/>
              </a:xfrm>
              <a:prstGeom prst="pentagon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97" name="Regular Pentagon 96">
                <a:extLst>
                  <a:ext uri="{FF2B5EF4-FFF2-40B4-BE49-F238E27FC236}">
                    <a16:creationId xmlns:a16="http://schemas.microsoft.com/office/drawing/2014/main" id="{64E0728D-D460-4339-AF51-F27A3339746B}"/>
                  </a:ext>
                </a:extLst>
              </p:cNvPr>
              <p:cNvSpPr/>
              <p:nvPr/>
            </p:nvSpPr>
            <p:spPr>
              <a:xfrm rot="10800000">
                <a:off x="3874792" y="2258846"/>
                <a:ext cx="960281" cy="915909"/>
              </a:xfrm>
              <a:prstGeom prst="pentagon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  <p:sp>
          <p:nvSpPr>
            <p:cNvPr id="98" name="Regular Pentagon 97">
              <a:extLst>
                <a:ext uri="{FF2B5EF4-FFF2-40B4-BE49-F238E27FC236}">
                  <a16:creationId xmlns:a16="http://schemas.microsoft.com/office/drawing/2014/main" id="{B1A803AD-A56E-4CB4-94C9-102AEAFA274A}"/>
                </a:ext>
              </a:extLst>
            </p:cNvPr>
            <p:cNvSpPr/>
            <p:nvPr/>
          </p:nvSpPr>
          <p:spPr>
            <a:xfrm rot="11898898">
              <a:off x="6297305" y="2387477"/>
              <a:ext cx="960281" cy="914321"/>
            </a:xfrm>
            <a:prstGeom prst="pentagon">
              <a:avLst/>
            </a:prstGeom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2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26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2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88" grpId="0"/>
      <p:bldP spid="22593" grpId="0"/>
      <p:bldP spid="22595" grpId="0"/>
      <p:bldP spid="22603" grpId="0" animBg="1"/>
      <p:bldP spid="22605" grpId="0" animBg="1"/>
      <p:bldP spid="22618" grpId="0" animBg="1"/>
      <p:bldP spid="22619" grpId="0" animBg="1"/>
      <p:bldP spid="2266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scottishflag">
            <a:extLst>
              <a:ext uri="{FF2B5EF4-FFF2-40B4-BE49-F238E27FC236}">
                <a16:creationId xmlns:a16="http://schemas.microsoft.com/office/drawing/2014/main" id="{16A7FF61-3FF8-4CB1-8857-A92133C6B5A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Text Box 3">
            <a:extLst>
              <a:ext uri="{FF2B5EF4-FFF2-40B4-BE49-F238E27FC236}">
                <a16:creationId xmlns:a16="http://schemas.microsoft.com/office/drawing/2014/main" id="{84ED31B3-34D6-469F-AF09-1222200F6F9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3556" name="Picture 5" descr="Office Objects 0572">
            <a:extLst>
              <a:ext uri="{FF2B5EF4-FFF2-40B4-BE49-F238E27FC236}">
                <a16:creationId xmlns:a16="http://schemas.microsoft.com/office/drawing/2014/main" id="{D6C1070C-DDFC-4E30-809A-54F13D78DB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2213" y="3143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3557" name="Group 7">
            <a:extLst>
              <a:ext uri="{FF2B5EF4-FFF2-40B4-BE49-F238E27FC236}">
                <a16:creationId xmlns:a16="http://schemas.microsoft.com/office/drawing/2014/main" id="{64477B1F-A2B2-414F-8A6D-968ED375BEBF}"/>
              </a:ext>
            </a:extLst>
          </p:cNvPr>
          <p:cNvGrpSpPr>
            <a:grpSpLocks/>
          </p:cNvGrpSpPr>
          <p:nvPr/>
        </p:nvGrpSpPr>
        <p:grpSpPr bwMode="auto">
          <a:xfrm>
            <a:off x="2401888" y="2319338"/>
            <a:ext cx="5403850" cy="893762"/>
            <a:chOff x="1513" y="1461"/>
            <a:chExt cx="3404" cy="563"/>
          </a:xfrm>
        </p:grpSpPr>
        <p:grpSp>
          <p:nvGrpSpPr>
            <p:cNvPr id="23583" name="Group 8">
              <a:extLst>
                <a:ext uri="{FF2B5EF4-FFF2-40B4-BE49-F238E27FC236}">
                  <a16:creationId xmlns:a16="http://schemas.microsoft.com/office/drawing/2014/main" id="{2D6D7B5D-1E84-4B47-B691-4F4EBD75E3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35" y="1461"/>
              <a:ext cx="273" cy="271"/>
              <a:chOff x="3352" y="2492"/>
              <a:chExt cx="228" cy="248"/>
            </a:xfrm>
          </p:grpSpPr>
          <p:sp>
            <p:nvSpPr>
              <p:cNvPr id="2" name="Rectangle 9">
                <a:extLst>
                  <a:ext uri="{FF2B5EF4-FFF2-40B4-BE49-F238E27FC236}">
                    <a16:creationId xmlns:a16="http://schemas.microsoft.com/office/drawing/2014/main" id="{947973D2-CCBE-4466-9828-7907DD2505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2" y="2494"/>
                <a:ext cx="228" cy="246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3614" name="Text Box 10">
                <a:extLst>
                  <a:ext uri="{FF2B5EF4-FFF2-40B4-BE49-F238E27FC236}">
                    <a16:creationId xmlns:a16="http://schemas.microsoft.com/office/drawing/2014/main" id="{444742A7-7E9C-4F23-8E02-0063E7EEB2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74" y="2492"/>
                <a:ext cx="170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grpSp>
          <p:nvGrpSpPr>
            <p:cNvPr id="23584" name="Group 11">
              <a:extLst>
                <a:ext uri="{FF2B5EF4-FFF2-40B4-BE49-F238E27FC236}">
                  <a16:creationId xmlns:a16="http://schemas.microsoft.com/office/drawing/2014/main" id="{080A5FD4-8540-4C4D-8627-2DDA580A0A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40" y="1461"/>
              <a:ext cx="274" cy="271"/>
              <a:chOff x="3352" y="2492"/>
              <a:chExt cx="228" cy="248"/>
            </a:xfrm>
          </p:grpSpPr>
          <p:sp>
            <p:nvSpPr>
              <p:cNvPr id="3" name="Rectangle 12">
                <a:extLst>
                  <a:ext uri="{FF2B5EF4-FFF2-40B4-BE49-F238E27FC236}">
                    <a16:creationId xmlns:a16="http://schemas.microsoft.com/office/drawing/2014/main" id="{A810D9B1-A315-478D-B35E-619D4D7F86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2" y="2494"/>
                <a:ext cx="228" cy="246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3612" name="Text Box 13">
                <a:extLst>
                  <a:ext uri="{FF2B5EF4-FFF2-40B4-BE49-F238E27FC236}">
                    <a16:creationId xmlns:a16="http://schemas.microsoft.com/office/drawing/2014/main" id="{E6934E22-730D-40F4-8A77-4FEAD195550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74" y="2492"/>
                <a:ext cx="169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>
                    <a:solidFill>
                      <a:srgbClr val="000000"/>
                    </a:solidFill>
                  </a:rPr>
                  <a:t>4</a:t>
                </a:r>
              </a:p>
            </p:txBody>
          </p:sp>
        </p:grpSp>
        <p:grpSp>
          <p:nvGrpSpPr>
            <p:cNvPr id="23585" name="Group 14">
              <a:extLst>
                <a:ext uri="{FF2B5EF4-FFF2-40B4-BE49-F238E27FC236}">
                  <a16:creationId xmlns:a16="http://schemas.microsoft.com/office/drawing/2014/main" id="{DF28E1E4-EE41-4E7B-A880-220080D909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43" y="1461"/>
              <a:ext cx="273" cy="271"/>
              <a:chOff x="3352" y="2492"/>
              <a:chExt cx="228" cy="248"/>
            </a:xfrm>
          </p:grpSpPr>
          <p:sp>
            <p:nvSpPr>
              <p:cNvPr id="23609" name="Rectangle 15">
                <a:extLst>
                  <a:ext uri="{FF2B5EF4-FFF2-40B4-BE49-F238E27FC236}">
                    <a16:creationId xmlns:a16="http://schemas.microsoft.com/office/drawing/2014/main" id="{98A771D3-3220-4C52-95E0-2D90143613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2" y="2494"/>
                <a:ext cx="228" cy="246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" name="Text Box 16">
                <a:extLst>
                  <a:ext uri="{FF2B5EF4-FFF2-40B4-BE49-F238E27FC236}">
                    <a16:creationId xmlns:a16="http://schemas.microsoft.com/office/drawing/2014/main" id="{ABE5F2C4-E7E7-4538-9600-5A6AD4CEFC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74" y="2492"/>
                <a:ext cx="170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>
                    <a:solidFill>
                      <a:srgbClr val="000000"/>
                    </a:solidFill>
                  </a:rPr>
                  <a:t>5</a:t>
                </a:r>
              </a:p>
            </p:txBody>
          </p:sp>
        </p:grpSp>
        <p:grpSp>
          <p:nvGrpSpPr>
            <p:cNvPr id="23586" name="Group 17">
              <a:extLst>
                <a:ext uri="{FF2B5EF4-FFF2-40B4-BE49-F238E27FC236}">
                  <a16:creationId xmlns:a16="http://schemas.microsoft.com/office/drawing/2014/main" id="{60F5F967-2246-4745-8C02-FE98CBE3D2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33" y="1461"/>
              <a:ext cx="273" cy="271"/>
              <a:chOff x="3352" y="2492"/>
              <a:chExt cx="228" cy="248"/>
            </a:xfrm>
          </p:grpSpPr>
          <p:sp>
            <p:nvSpPr>
              <p:cNvPr id="23607" name="Rectangle 18">
                <a:extLst>
                  <a:ext uri="{FF2B5EF4-FFF2-40B4-BE49-F238E27FC236}">
                    <a16:creationId xmlns:a16="http://schemas.microsoft.com/office/drawing/2014/main" id="{5D0ED5D8-0D5B-44E1-B748-A25E81ADAC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2" y="2494"/>
                <a:ext cx="228" cy="246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3608" name="Text Box 19">
                <a:extLst>
                  <a:ext uri="{FF2B5EF4-FFF2-40B4-BE49-F238E27FC236}">
                    <a16:creationId xmlns:a16="http://schemas.microsoft.com/office/drawing/2014/main" id="{E031F69A-4B34-4345-9AC3-D5712E15B26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74" y="2492"/>
                <a:ext cx="151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>
                    <a:solidFill>
                      <a:srgbClr val="000000"/>
                    </a:solidFill>
                  </a:rPr>
                  <a:t>1</a:t>
                </a:r>
              </a:p>
            </p:txBody>
          </p:sp>
        </p:grpSp>
        <p:grpSp>
          <p:nvGrpSpPr>
            <p:cNvPr id="23587" name="Group 20">
              <a:extLst>
                <a:ext uri="{FF2B5EF4-FFF2-40B4-BE49-F238E27FC236}">
                  <a16:creationId xmlns:a16="http://schemas.microsoft.com/office/drawing/2014/main" id="{4C78E497-266B-424E-8196-CCFBD753A4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38" y="1461"/>
              <a:ext cx="274" cy="271"/>
              <a:chOff x="3352" y="2492"/>
              <a:chExt cx="228" cy="248"/>
            </a:xfrm>
          </p:grpSpPr>
          <p:sp>
            <p:nvSpPr>
              <p:cNvPr id="23605" name="Rectangle 21">
                <a:extLst>
                  <a:ext uri="{FF2B5EF4-FFF2-40B4-BE49-F238E27FC236}">
                    <a16:creationId xmlns:a16="http://schemas.microsoft.com/office/drawing/2014/main" id="{8164646B-864D-4038-A7F2-BF2727D6D0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2" y="2494"/>
                <a:ext cx="228" cy="246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3606" name="Text Box 22">
                <a:extLst>
                  <a:ext uri="{FF2B5EF4-FFF2-40B4-BE49-F238E27FC236}">
                    <a16:creationId xmlns:a16="http://schemas.microsoft.com/office/drawing/2014/main" id="{35E58F56-0D2C-4B8C-9034-366A0888BB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74" y="2492"/>
                <a:ext cx="169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>
                    <a:solidFill>
                      <a:srgbClr val="000000"/>
                    </a:solidFill>
                  </a:rPr>
                  <a:t>3</a:t>
                </a:r>
              </a:p>
            </p:txBody>
          </p:sp>
        </p:grpSp>
        <p:sp>
          <p:nvSpPr>
            <p:cNvPr id="23588" name="Rectangle 23">
              <a:extLst>
                <a:ext uri="{FF2B5EF4-FFF2-40B4-BE49-F238E27FC236}">
                  <a16:creationId xmlns:a16="http://schemas.microsoft.com/office/drawing/2014/main" id="{E47244E2-E0FD-4CDA-BC6B-C271D08421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3" y="1465"/>
              <a:ext cx="1891" cy="269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589" name="Text Box 24">
              <a:extLst>
                <a:ext uri="{FF2B5EF4-FFF2-40B4-BE49-F238E27FC236}">
                  <a16:creationId xmlns:a16="http://schemas.microsoft.com/office/drawing/2014/main" id="{1207DA3B-6D8F-4538-84D6-010F619E61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7" y="1461"/>
              <a:ext cx="1797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Pattern Number (P) </a:t>
              </a:r>
            </a:p>
          </p:txBody>
        </p:sp>
        <p:grpSp>
          <p:nvGrpSpPr>
            <p:cNvPr id="23590" name="Group 25">
              <a:extLst>
                <a:ext uri="{FF2B5EF4-FFF2-40B4-BE49-F238E27FC236}">
                  <a16:creationId xmlns:a16="http://schemas.microsoft.com/office/drawing/2014/main" id="{6DE4EA64-D00F-43D0-8546-D11AF7A613C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36" y="1751"/>
              <a:ext cx="274" cy="271"/>
              <a:chOff x="3352" y="2492"/>
              <a:chExt cx="228" cy="248"/>
            </a:xfrm>
          </p:grpSpPr>
          <p:sp>
            <p:nvSpPr>
              <p:cNvPr id="23603" name="Rectangle 26">
                <a:extLst>
                  <a:ext uri="{FF2B5EF4-FFF2-40B4-BE49-F238E27FC236}">
                    <a16:creationId xmlns:a16="http://schemas.microsoft.com/office/drawing/2014/main" id="{4F705133-3B2C-4CB8-81C5-DDD8DA9CDF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2" y="2494"/>
                <a:ext cx="228" cy="246"/>
              </a:xfrm>
              <a:prstGeom prst="rect">
                <a:avLst/>
              </a:prstGeom>
              <a:solidFill>
                <a:srgbClr val="FFFF00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3604" name="Text Box 27">
                <a:extLst>
                  <a:ext uri="{FF2B5EF4-FFF2-40B4-BE49-F238E27FC236}">
                    <a16:creationId xmlns:a16="http://schemas.microsoft.com/office/drawing/2014/main" id="{9F391687-FEA6-42C8-A429-AFEEAF1189F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72" y="2492"/>
                <a:ext cx="171" cy="21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>
                    <a:solidFill>
                      <a:srgbClr val="000000"/>
                    </a:solidFill>
                  </a:rPr>
                  <a:t>9</a:t>
                </a:r>
              </a:p>
            </p:txBody>
          </p:sp>
        </p:grpSp>
        <p:sp>
          <p:nvSpPr>
            <p:cNvPr id="23591" name="Rectangle 28">
              <a:extLst>
                <a:ext uri="{FF2B5EF4-FFF2-40B4-BE49-F238E27FC236}">
                  <a16:creationId xmlns:a16="http://schemas.microsoft.com/office/drawing/2014/main" id="{30DDC7C1-FA99-43F2-891D-B42DB34101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2" y="1753"/>
              <a:ext cx="273" cy="269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592" name="Text Box 29">
              <a:extLst>
                <a:ext uri="{FF2B5EF4-FFF2-40B4-BE49-F238E27FC236}">
                  <a16:creationId xmlns:a16="http://schemas.microsoft.com/office/drawing/2014/main" id="{D57982AE-CE77-4EEA-A060-9B3C2B6C6A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5" y="1751"/>
              <a:ext cx="271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17</a:t>
              </a:r>
            </a:p>
          </p:txBody>
        </p:sp>
        <p:sp>
          <p:nvSpPr>
            <p:cNvPr id="23593" name="Rectangle 30">
              <a:extLst>
                <a:ext uri="{FF2B5EF4-FFF2-40B4-BE49-F238E27FC236}">
                  <a16:creationId xmlns:a16="http://schemas.microsoft.com/office/drawing/2014/main" id="{1C4152BC-9198-4C4B-9F24-FEA7C69C2C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4" y="1753"/>
              <a:ext cx="273" cy="269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594" name="Text Box 31">
              <a:extLst>
                <a:ext uri="{FF2B5EF4-FFF2-40B4-BE49-F238E27FC236}">
                  <a16:creationId xmlns:a16="http://schemas.microsoft.com/office/drawing/2014/main" id="{4EDE9A35-986C-46F1-B695-83DEA095D9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30" y="1751"/>
              <a:ext cx="26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21</a:t>
              </a:r>
            </a:p>
          </p:txBody>
        </p:sp>
        <p:grpSp>
          <p:nvGrpSpPr>
            <p:cNvPr id="23595" name="Group 32">
              <a:extLst>
                <a:ext uri="{FF2B5EF4-FFF2-40B4-BE49-F238E27FC236}">
                  <a16:creationId xmlns:a16="http://schemas.microsoft.com/office/drawing/2014/main" id="{6FB62653-6D21-427A-BBDA-1DD30C3E3BD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34" y="1751"/>
              <a:ext cx="274" cy="271"/>
              <a:chOff x="3352" y="2492"/>
              <a:chExt cx="228" cy="248"/>
            </a:xfrm>
          </p:grpSpPr>
          <p:sp>
            <p:nvSpPr>
              <p:cNvPr id="23601" name="Rectangle 33">
                <a:extLst>
                  <a:ext uri="{FF2B5EF4-FFF2-40B4-BE49-F238E27FC236}">
                    <a16:creationId xmlns:a16="http://schemas.microsoft.com/office/drawing/2014/main" id="{CA613850-6EDE-4502-A9F6-5AC1951E0F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2" y="2494"/>
                <a:ext cx="228" cy="246"/>
              </a:xfrm>
              <a:prstGeom prst="rect">
                <a:avLst/>
              </a:prstGeom>
              <a:solidFill>
                <a:srgbClr val="FFFF00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3602" name="Text Box 34">
                <a:extLst>
                  <a:ext uri="{FF2B5EF4-FFF2-40B4-BE49-F238E27FC236}">
                    <a16:creationId xmlns:a16="http://schemas.microsoft.com/office/drawing/2014/main" id="{65930593-3682-4E2C-992B-6D98DC07F9C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74" y="2492"/>
                <a:ext cx="171" cy="21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>
                    <a:solidFill>
                      <a:srgbClr val="000000"/>
                    </a:solidFill>
                  </a:rPr>
                  <a:t>5</a:t>
                </a:r>
              </a:p>
            </p:txBody>
          </p:sp>
        </p:grpSp>
        <p:grpSp>
          <p:nvGrpSpPr>
            <p:cNvPr id="23596" name="Group 35">
              <a:extLst>
                <a:ext uri="{FF2B5EF4-FFF2-40B4-BE49-F238E27FC236}">
                  <a16:creationId xmlns:a16="http://schemas.microsoft.com/office/drawing/2014/main" id="{F9C88F03-A8F6-46B8-8524-E72BEF57AA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32" y="1751"/>
              <a:ext cx="276" cy="271"/>
              <a:chOff x="3352" y="2492"/>
              <a:chExt cx="231" cy="248"/>
            </a:xfrm>
          </p:grpSpPr>
          <p:sp>
            <p:nvSpPr>
              <p:cNvPr id="23599" name="Rectangle 36">
                <a:extLst>
                  <a:ext uri="{FF2B5EF4-FFF2-40B4-BE49-F238E27FC236}">
                    <a16:creationId xmlns:a16="http://schemas.microsoft.com/office/drawing/2014/main" id="{8FF928F2-1A1F-4245-B0B9-70F2490B1D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2" y="2494"/>
                <a:ext cx="228" cy="246"/>
              </a:xfrm>
              <a:prstGeom prst="rect">
                <a:avLst/>
              </a:prstGeom>
              <a:solidFill>
                <a:srgbClr val="FFFF00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3600" name="Text Box 37">
                <a:extLst>
                  <a:ext uri="{FF2B5EF4-FFF2-40B4-BE49-F238E27FC236}">
                    <a16:creationId xmlns:a16="http://schemas.microsoft.com/office/drawing/2014/main" id="{7EAFB4C2-27E7-4A47-8631-FC43F66CE08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56" y="2492"/>
                <a:ext cx="227" cy="21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>
                    <a:solidFill>
                      <a:srgbClr val="000000"/>
                    </a:solidFill>
                  </a:rPr>
                  <a:t>13</a:t>
                </a:r>
              </a:p>
            </p:txBody>
          </p:sp>
        </p:grpSp>
        <p:sp>
          <p:nvSpPr>
            <p:cNvPr id="23597" name="Rectangle 38">
              <a:extLst>
                <a:ext uri="{FF2B5EF4-FFF2-40B4-BE49-F238E27FC236}">
                  <a16:creationId xmlns:a16="http://schemas.microsoft.com/office/drawing/2014/main" id="{5C9A97CF-589B-4A05-A003-C037F18E86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4" y="1755"/>
              <a:ext cx="1892" cy="269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598" name="Text Box 39">
              <a:extLst>
                <a:ext uri="{FF2B5EF4-FFF2-40B4-BE49-F238E27FC236}">
                  <a16:creationId xmlns:a16="http://schemas.microsoft.com/office/drawing/2014/main" id="{64CEC345-E9BF-4EBB-8462-1EF74ED1C7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8" y="1751"/>
              <a:ext cx="1798" cy="23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Number of Sides (S)</a:t>
              </a:r>
            </a:p>
          </p:txBody>
        </p:sp>
      </p:grpSp>
      <p:grpSp>
        <p:nvGrpSpPr>
          <p:cNvPr id="14" name="Group 62">
            <a:extLst>
              <a:ext uri="{FF2B5EF4-FFF2-40B4-BE49-F238E27FC236}">
                <a16:creationId xmlns:a16="http://schemas.microsoft.com/office/drawing/2014/main" id="{214990E6-F8E0-43C1-B1D9-D81F1715C7AB}"/>
              </a:ext>
            </a:extLst>
          </p:cNvPr>
          <p:cNvGrpSpPr>
            <a:grpSpLocks/>
          </p:cNvGrpSpPr>
          <p:nvPr/>
        </p:nvGrpSpPr>
        <p:grpSpPr bwMode="auto">
          <a:xfrm>
            <a:off x="5727700" y="3127375"/>
            <a:ext cx="1784350" cy="584200"/>
            <a:chOff x="3608" y="1970"/>
            <a:chExt cx="1124" cy="368"/>
          </a:xfrm>
        </p:grpSpPr>
        <p:grpSp>
          <p:nvGrpSpPr>
            <p:cNvPr id="23571" name="Group 40">
              <a:extLst>
                <a:ext uri="{FF2B5EF4-FFF2-40B4-BE49-F238E27FC236}">
                  <a16:creationId xmlns:a16="http://schemas.microsoft.com/office/drawing/2014/main" id="{72178A3E-3AFE-4705-9318-F6051687666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08" y="1970"/>
              <a:ext cx="211" cy="368"/>
              <a:chOff x="3614" y="2690"/>
              <a:chExt cx="211" cy="368"/>
            </a:xfrm>
          </p:grpSpPr>
          <p:sp>
            <p:nvSpPr>
              <p:cNvPr id="23581" name="Freeform 41">
                <a:extLst>
                  <a:ext uri="{FF2B5EF4-FFF2-40B4-BE49-F238E27FC236}">
                    <a16:creationId xmlns:a16="http://schemas.microsoft.com/office/drawing/2014/main" id="{279E6A07-73D8-4AE1-92E3-4479F2328917}"/>
                  </a:ext>
                </a:extLst>
              </p:cNvPr>
              <p:cNvSpPr>
                <a:spLocks/>
              </p:cNvSpPr>
              <p:nvPr/>
            </p:nvSpPr>
            <p:spPr bwMode="auto">
              <a:xfrm rot="-1974315">
                <a:off x="3614" y="2690"/>
                <a:ext cx="198" cy="137"/>
              </a:xfrm>
              <a:custGeom>
                <a:avLst/>
                <a:gdLst>
                  <a:gd name="T0" fmla="*/ 0 w 168"/>
                  <a:gd name="T1" fmla="*/ 0 h 120"/>
                  <a:gd name="T2" fmla="*/ 280 w 168"/>
                  <a:gd name="T3" fmla="*/ 340 h 120"/>
                  <a:gd name="T4" fmla="*/ 869 w 168"/>
                  <a:gd name="T5" fmla="*/ 451 h 120"/>
                  <a:gd name="T6" fmla="*/ 0 60000 65536"/>
                  <a:gd name="T7" fmla="*/ 0 60000 65536"/>
                  <a:gd name="T8" fmla="*/ 0 60000 65536"/>
                  <a:gd name="T9" fmla="*/ 0 w 168"/>
                  <a:gd name="T10" fmla="*/ 0 h 120"/>
                  <a:gd name="T11" fmla="*/ 168 w 168"/>
                  <a:gd name="T12" fmla="*/ 120 h 12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8" h="120">
                    <a:moveTo>
                      <a:pt x="0" y="0"/>
                    </a:moveTo>
                    <a:cubicBezTo>
                      <a:pt x="13" y="35"/>
                      <a:pt x="26" y="70"/>
                      <a:pt x="54" y="90"/>
                    </a:cubicBezTo>
                    <a:cubicBezTo>
                      <a:pt x="82" y="110"/>
                      <a:pt x="125" y="115"/>
                      <a:pt x="168" y="120"/>
                    </a:cubicBez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2" name="Text Box 42">
                <a:extLst>
                  <a:ext uri="{FF2B5EF4-FFF2-40B4-BE49-F238E27FC236}">
                    <a16:creationId xmlns:a16="http://schemas.microsoft.com/office/drawing/2014/main" id="{68B7CA6B-9CB4-4E8D-8E6C-21F3883CFF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20" y="2825"/>
                <a:ext cx="205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/>
                  <a:t>4</a:t>
                </a:r>
              </a:p>
            </p:txBody>
          </p:sp>
        </p:grpSp>
        <p:grpSp>
          <p:nvGrpSpPr>
            <p:cNvPr id="23572" name="Group 43">
              <a:extLst>
                <a:ext uri="{FF2B5EF4-FFF2-40B4-BE49-F238E27FC236}">
                  <a16:creationId xmlns:a16="http://schemas.microsoft.com/office/drawing/2014/main" id="{BCF23A23-7F8D-4DE1-B065-7ED864B8AC6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03" y="1970"/>
              <a:ext cx="209" cy="368"/>
              <a:chOff x="3909" y="2690"/>
              <a:chExt cx="209" cy="368"/>
            </a:xfrm>
          </p:grpSpPr>
          <p:sp>
            <p:nvSpPr>
              <p:cNvPr id="23579" name="Freeform 44">
                <a:extLst>
                  <a:ext uri="{FF2B5EF4-FFF2-40B4-BE49-F238E27FC236}">
                    <a16:creationId xmlns:a16="http://schemas.microsoft.com/office/drawing/2014/main" id="{D8493442-733C-4EAF-84F3-AFF3723AD939}"/>
                  </a:ext>
                </a:extLst>
              </p:cNvPr>
              <p:cNvSpPr>
                <a:spLocks/>
              </p:cNvSpPr>
              <p:nvPr/>
            </p:nvSpPr>
            <p:spPr bwMode="auto">
              <a:xfrm rot="-1974315">
                <a:off x="3920" y="2690"/>
                <a:ext cx="198" cy="137"/>
              </a:xfrm>
              <a:custGeom>
                <a:avLst/>
                <a:gdLst>
                  <a:gd name="T0" fmla="*/ 0 w 168"/>
                  <a:gd name="T1" fmla="*/ 0 h 120"/>
                  <a:gd name="T2" fmla="*/ 280 w 168"/>
                  <a:gd name="T3" fmla="*/ 340 h 120"/>
                  <a:gd name="T4" fmla="*/ 869 w 168"/>
                  <a:gd name="T5" fmla="*/ 451 h 120"/>
                  <a:gd name="T6" fmla="*/ 0 60000 65536"/>
                  <a:gd name="T7" fmla="*/ 0 60000 65536"/>
                  <a:gd name="T8" fmla="*/ 0 60000 65536"/>
                  <a:gd name="T9" fmla="*/ 0 w 168"/>
                  <a:gd name="T10" fmla="*/ 0 h 120"/>
                  <a:gd name="T11" fmla="*/ 168 w 168"/>
                  <a:gd name="T12" fmla="*/ 120 h 12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8" h="120">
                    <a:moveTo>
                      <a:pt x="0" y="0"/>
                    </a:moveTo>
                    <a:cubicBezTo>
                      <a:pt x="13" y="35"/>
                      <a:pt x="26" y="70"/>
                      <a:pt x="54" y="90"/>
                    </a:cubicBezTo>
                    <a:cubicBezTo>
                      <a:pt x="82" y="110"/>
                      <a:pt x="125" y="115"/>
                      <a:pt x="168" y="120"/>
                    </a:cubicBez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0" name="Text Box 45">
                <a:extLst>
                  <a:ext uri="{FF2B5EF4-FFF2-40B4-BE49-F238E27FC236}">
                    <a16:creationId xmlns:a16="http://schemas.microsoft.com/office/drawing/2014/main" id="{22208CEC-FEB8-47FF-BB61-DA35D323D5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09" y="2825"/>
                <a:ext cx="205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/>
                  <a:t>4</a:t>
                </a:r>
              </a:p>
            </p:txBody>
          </p:sp>
        </p:grpSp>
        <p:grpSp>
          <p:nvGrpSpPr>
            <p:cNvPr id="23573" name="Group 46">
              <a:extLst>
                <a:ext uri="{FF2B5EF4-FFF2-40B4-BE49-F238E27FC236}">
                  <a16:creationId xmlns:a16="http://schemas.microsoft.com/office/drawing/2014/main" id="{49665166-508C-40C0-805D-301299211C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97" y="1970"/>
              <a:ext cx="212" cy="368"/>
              <a:chOff x="4203" y="2690"/>
              <a:chExt cx="212" cy="368"/>
            </a:xfrm>
          </p:grpSpPr>
          <p:sp>
            <p:nvSpPr>
              <p:cNvPr id="23577" name="Freeform 47">
                <a:extLst>
                  <a:ext uri="{FF2B5EF4-FFF2-40B4-BE49-F238E27FC236}">
                    <a16:creationId xmlns:a16="http://schemas.microsoft.com/office/drawing/2014/main" id="{91A5CFC6-C064-4458-859C-832DFAA0B062}"/>
                  </a:ext>
                </a:extLst>
              </p:cNvPr>
              <p:cNvSpPr>
                <a:spLocks/>
              </p:cNvSpPr>
              <p:nvPr/>
            </p:nvSpPr>
            <p:spPr bwMode="auto">
              <a:xfrm rot="-1974315">
                <a:off x="4203" y="2690"/>
                <a:ext cx="198" cy="137"/>
              </a:xfrm>
              <a:custGeom>
                <a:avLst/>
                <a:gdLst>
                  <a:gd name="T0" fmla="*/ 0 w 168"/>
                  <a:gd name="T1" fmla="*/ 0 h 120"/>
                  <a:gd name="T2" fmla="*/ 280 w 168"/>
                  <a:gd name="T3" fmla="*/ 340 h 120"/>
                  <a:gd name="T4" fmla="*/ 869 w 168"/>
                  <a:gd name="T5" fmla="*/ 451 h 120"/>
                  <a:gd name="T6" fmla="*/ 0 60000 65536"/>
                  <a:gd name="T7" fmla="*/ 0 60000 65536"/>
                  <a:gd name="T8" fmla="*/ 0 60000 65536"/>
                  <a:gd name="T9" fmla="*/ 0 w 168"/>
                  <a:gd name="T10" fmla="*/ 0 h 120"/>
                  <a:gd name="T11" fmla="*/ 168 w 168"/>
                  <a:gd name="T12" fmla="*/ 120 h 12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8" h="120">
                    <a:moveTo>
                      <a:pt x="0" y="0"/>
                    </a:moveTo>
                    <a:cubicBezTo>
                      <a:pt x="13" y="35"/>
                      <a:pt x="26" y="70"/>
                      <a:pt x="54" y="90"/>
                    </a:cubicBezTo>
                    <a:cubicBezTo>
                      <a:pt x="82" y="110"/>
                      <a:pt x="125" y="115"/>
                      <a:pt x="168" y="120"/>
                    </a:cubicBez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8" name="Text Box 48">
                <a:extLst>
                  <a:ext uri="{FF2B5EF4-FFF2-40B4-BE49-F238E27FC236}">
                    <a16:creationId xmlns:a16="http://schemas.microsoft.com/office/drawing/2014/main" id="{5AE39CDA-4041-4059-A493-F2A8492263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10" y="2825"/>
                <a:ext cx="205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/>
                  <a:t>4</a:t>
                </a:r>
              </a:p>
            </p:txBody>
          </p:sp>
        </p:grpSp>
        <p:grpSp>
          <p:nvGrpSpPr>
            <p:cNvPr id="23574" name="Group 49">
              <a:extLst>
                <a:ext uri="{FF2B5EF4-FFF2-40B4-BE49-F238E27FC236}">
                  <a16:creationId xmlns:a16="http://schemas.microsoft.com/office/drawing/2014/main" id="{24A319D5-8A44-415B-805A-5A819D9720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7" y="1970"/>
              <a:ext cx="215" cy="368"/>
              <a:chOff x="4523" y="2690"/>
              <a:chExt cx="215" cy="368"/>
            </a:xfrm>
          </p:grpSpPr>
          <p:sp>
            <p:nvSpPr>
              <p:cNvPr id="23575" name="Freeform 50">
                <a:extLst>
                  <a:ext uri="{FF2B5EF4-FFF2-40B4-BE49-F238E27FC236}">
                    <a16:creationId xmlns:a16="http://schemas.microsoft.com/office/drawing/2014/main" id="{9112382F-2ABB-44AF-A708-C13F3318D1A9}"/>
                  </a:ext>
                </a:extLst>
              </p:cNvPr>
              <p:cNvSpPr>
                <a:spLocks/>
              </p:cNvSpPr>
              <p:nvPr/>
            </p:nvSpPr>
            <p:spPr bwMode="auto">
              <a:xfrm rot="-1974315">
                <a:off x="4540" y="2690"/>
                <a:ext cx="198" cy="137"/>
              </a:xfrm>
              <a:custGeom>
                <a:avLst/>
                <a:gdLst>
                  <a:gd name="T0" fmla="*/ 0 w 168"/>
                  <a:gd name="T1" fmla="*/ 0 h 120"/>
                  <a:gd name="T2" fmla="*/ 280 w 168"/>
                  <a:gd name="T3" fmla="*/ 340 h 120"/>
                  <a:gd name="T4" fmla="*/ 869 w 168"/>
                  <a:gd name="T5" fmla="*/ 451 h 120"/>
                  <a:gd name="T6" fmla="*/ 0 60000 65536"/>
                  <a:gd name="T7" fmla="*/ 0 60000 65536"/>
                  <a:gd name="T8" fmla="*/ 0 60000 65536"/>
                  <a:gd name="T9" fmla="*/ 0 w 168"/>
                  <a:gd name="T10" fmla="*/ 0 h 120"/>
                  <a:gd name="T11" fmla="*/ 168 w 168"/>
                  <a:gd name="T12" fmla="*/ 120 h 12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8" h="120">
                    <a:moveTo>
                      <a:pt x="0" y="0"/>
                    </a:moveTo>
                    <a:cubicBezTo>
                      <a:pt x="13" y="35"/>
                      <a:pt x="26" y="70"/>
                      <a:pt x="54" y="90"/>
                    </a:cubicBezTo>
                    <a:cubicBezTo>
                      <a:pt x="82" y="110"/>
                      <a:pt x="125" y="115"/>
                      <a:pt x="168" y="120"/>
                    </a:cubicBez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6" name="Text Box 51">
                <a:extLst>
                  <a:ext uri="{FF2B5EF4-FFF2-40B4-BE49-F238E27FC236}">
                    <a16:creationId xmlns:a16="http://schemas.microsoft.com/office/drawing/2014/main" id="{73B15601-FA0D-4742-A246-7C6FB493E03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23" y="2825"/>
                <a:ext cx="205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/>
                  <a:t>4</a:t>
                </a:r>
              </a:p>
            </p:txBody>
          </p:sp>
        </p:grpSp>
      </p:grpSp>
      <p:grpSp>
        <p:nvGrpSpPr>
          <p:cNvPr id="19" name="Group 54">
            <a:extLst>
              <a:ext uri="{FF2B5EF4-FFF2-40B4-BE49-F238E27FC236}">
                <a16:creationId xmlns:a16="http://schemas.microsoft.com/office/drawing/2014/main" id="{5349A44A-0158-4306-8F5E-0A395A130B5A}"/>
              </a:ext>
            </a:extLst>
          </p:cNvPr>
          <p:cNvGrpSpPr>
            <a:grpSpLocks/>
          </p:cNvGrpSpPr>
          <p:nvPr/>
        </p:nvGrpSpPr>
        <p:grpSpPr bwMode="auto">
          <a:xfrm>
            <a:off x="1948083" y="3644866"/>
            <a:ext cx="6985000" cy="1264768"/>
            <a:chOff x="1206" y="3402"/>
            <a:chExt cx="4400" cy="654"/>
          </a:xfrm>
          <a:solidFill>
            <a:srgbClr val="FFFF00"/>
          </a:solidFill>
        </p:grpSpPr>
        <p:sp>
          <p:nvSpPr>
            <p:cNvPr id="14355" name="AutoShape 55">
              <a:extLst>
                <a:ext uri="{FF2B5EF4-FFF2-40B4-BE49-F238E27FC236}">
                  <a16:creationId xmlns:a16="http://schemas.microsoft.com/office/drawing/2014/main" id="{478CA374-C79F-46C0-83E3-2B46B7803C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6" y="3402"/>
              <a:ext cx="4400" cy="654"/>
            </a:xfrm>
            <a:prstGeom prst="wedgeEllipseCallout">
              <a:avLst>
                <a:gd name="adj1" fmla="val -47088"/>
                <a:gd name="adj2" fmla="val 60398"/>
              </a:avLst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4356" name="Text Box 56">
              <a:extLst>
                <a:ext uri="{FF2B5EF4-FFF2-40B4-BE49-F238E27FC236}">
                  <a16:creationId xmlns:a16="http://schemas.microsoft.com/office/drawing/2014/main" id="{1E59DD5B-E2D4-49E2-AB88-6CBA36AB51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5" y="3562"/>
              <a:ext cx="3580" cy="36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000" dirty="0">
                  <a:solidFill>
                    <a:srgbClr val="000000"/>
                  </a:solidFill>
                </a:rPr>
                <a:t>Can you write down  formula connecting</a:t>
              </a:r>
            </a:p>
            <a:p>
              <a:pPr>
                <a:defRPr/>
              </a:pPr>
              <a:r>
                <a:rPr lang="en-GB" sz="2000" dirty="0">
                  <a:solidFill>
                    <a:srgbClr val="000000"/>
                  </a:solidFill>
                </a:rPr>
                <a:t>the Pattern number and the number of Sides.</a:t>
              </a:r>
            </a:p>
          </p:txBody>
        </p:sp>
      </p:grpSp>
      <p:sp>
        <p:nvSpPr>
          <p:cNvPr id="23610" name="Text Box 58">
            <a:extLst>
              <a:ext uri="{FF2B5EF4-FFF2-40B4-BE49-F238E27FC236}">
                <a16:creationId xmlns:a16="http://schemas.microsoft.com/office/drawing/2014/main" id="{2A4D5E30-F8EA-4D2C-9494-06C67B280F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5300" y="6142038"/>
            <a:ext cx="1554163" cy="461962"/>
          </a:xfrm>
          <a:prstGeom prst="rect">
            <a:avLst/>
          </a:prstGeom>
          <a:noFill/>
          <a:ln w="28575">
            <a:solidFill>
              <a:schemeClr val="accent3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FF00"/>
                </a:solidFill>
              </a:rPr>
              <a:t>S = 4P + 1</a:t>
            </a:r>
          </a:p>
        </p:txBody>
      </p:sp>
      <p:sp>
        <p:nvSpPr>
          <p:cNvPr id="23611" name="Rectangle 59">
            <a:extLst>
              <a:ext uri="{FF2B5EF4-FFF2-40B4-BE49-F238E27FC236}">
                <a16:creationId xmlns:a16="http://schemas.microsoft.com/office/drawing/2014/main" id="{A9815B8E-53EF-49CA-AD05-EA478C5A1EF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17700" y="447675"/>
            <a:ext cx="5522913" cy="12954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2800">
                <a:solidFill>
                  <a:srgbClr val="FFFF00"/>
                </a:solidFill>
              </a:rPr>
              <a:t>Complicated Linear Patterns using diagrams and tables</a:t>
            </a:r>
          </a:p>
        </p:txBody>
      </p:sp>
      <p:grpSp>
        <p:nvGrpSpPr>
          <p:cNvPr id="20" name="Group 64">
            <a:extLst>
              <a:ext uri="{FF2B5EF4-FFF2-40B4-BE49-F238E27FC236}">
                <a16:creationId xmlns:a16="http://schemas.microsoft.com/office/drawing/2014/main" id="{88E19192-8D63-4F38-A172-82B14A6A62E0}"/>
              </a:ext>
            </a:extLst>
          </p:cNvPr>
          <p:cNvGrpSpPr>
            <a:grpSpLocks/>
          </p:cNvGrpSpPr>
          <p:nvPr/>
        </p:nvGrpSpPr>
        <p:grpSpPr bwMode="auto">
          <a:xfrm>
            <a:off x="1381125" y="1895475"/>
            <a:ext cx="4583113" cy="3987800"/>
            <a:chOff x="870" y="1194"/>
            <a:chExt cx="2887" cy="2512"/>
          </a:xfrm>
        </p:grpSpPr>
        <p:sp>
          <p:nvSpPr>
            <p:cNvPr id="23568" name="Oval 53">
              <a:extLst>
                <a:ext uri="{FF2B5EF4-FFF2-40B4-BE49-F238E27FC236}">
                  <a16:creationId xmlns:a16="http://schemas.microsoft.com/office/drawing/2014/main" id="{94542668-44AF-4528-BC9C-C03352B439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8" y="1194"/>
              <a:ext cx="372" cy="1014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569" name="Text Box 57">
              <a:extLst>
                <a:ext uri="{FF2B5EF4-FFF2-40B4-BE49-F238E27FC236}">
                  <a16:creationId xmlns:a16="http://schemas.microsoft.com/office/drawing/2014/main" id="{9560E756-1F89-4F62-B76A-11387F40AD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56" y="3376"/>
              <a:ext cx="1001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800">
                  <a:solidFill>
                    <a:srgbClr val="FFFF00"/>
                  </a:solidFill>
                </a:rPr>
                <a:t>S = 4 </a:t>
              </a:r>
              <a:r>
                <a:rPr lang="en-GB" altLang="en-US">
                  <a:solidFill>
                    <a:srgbClr val="FFFF00"/>
                  </a:solidFill>
                </a:rPr>
                <a:t>x</a:t>
              </a:r>
              <a:r>
                <a:rPr lang="en-GB" altLang="en-US" sz="2800">
                  <a:solidFill>
                    <a:srgbClr val="FFFF00"/>
                  </a:solidFill>
                </a:rPr>
                <a:t> P</a:t>
              </a:r>
            </a:p>
          </p:txBody>
        </p:sp>
        <p:sp>
          <p:nvSpPr>
            <p:cNvPr id="23570" name="Text Box 60">
              <a:extLst>
                <a:ext uri="{FF2B5EF4-FFF2-40B4-BE49-F238E27FC236}">
                  <a16:creationId xmlns:a16="http://schemas.microsoft.com/office/drawing/2014/main" id="{4B2D56D1-D267-45D2-B049-7133995A44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0" y="3405"/>
              <a:ext cx="190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/>
                <a:t>Part of the Formula</a:t>
              </a:r>
            </a:p>
          </p:txBody>
        </p:sp>
      </p:grpSp>
      <p:sp>
        <p:nvSpPr>
          <p:cNvPr id="23613" name="Text Box 61">
            <a:extLst>
              <a:ext uri="{FF2B5EF4-FFF2-40B4-BE49-F238E27FC236}">
                <a16:creationId xmlns:a16="http://schemas.microsoft.com/office/drawing/2014/main" id="{A29AB8D0-0B87-44DA-BAEC-B2D93AFD47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4775" y="6156325"/>
            <a:ext cx="4225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Correction factor “add on 1”</a:t>
            </a:r>
          </a:p>
        </p:txBody>
      </p:sp>
      <p:sp>
        <p:nvSpPr>
          <p:cNvPr id="23617" name="AutoShape 65">
            <a:extLst>
              <a:ext uri="{FF2B5EF4-FFF2-40B4-BE49-F238E27FC236}">
                <a16:creationId xmlns:a16="http://schemas.microsoft.com/office/drawing/2014/main" id="{5E83987B-9861-43BD-B6C6-4456241956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4795838"/>
            <a:ext cx="2667000" cy="1209675"/>
          </a:xfrm>
          <a:prstGeom prst="cloudCallout">
            <a:avLst>
              <a:gd name="adj1" fmla="val -60000"/>
              <a:gd name="adj2" fmla="val 2532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Find a number</a:t>
            </a:r>
          </a:p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so formula works</a:t>
            </a:r>
          </a:p>
        </p:txBody>
      </p:sp>
      <p:sp>
        <p:nvSpPr>
          <p:cNvPr id="23565" name="Text Box 66">
            <a:extLst>
              <a:ext uri="{FF2B5EF4-FFF2-40B4-BE49-F238E27FC236}">
                <a16:creationId xmlns:a16="http://schemas.microsoft.com/office/drawing/2014/main" id="{96242318-29CF-48DF-B77B-F09F97C2B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4997450"/>
            <a:ext cx="13366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Step 3 :</a:t>
            </a:r>
          </a:p>
        </p:txBody>
      </p:sp>
      <p:sp>
        <p:nvSpPr>
          <p:cNvPr id="23566" name="Text Box 67">
            <a:extLst>
              <a:ext uri="{FF2B5EF4-FFF2-40B4-BE49-F238E27FC236}">
                <a16:creationId xmlns:a16="http://schemas.microsoft.com/office/drawing/2014/main" id="{3A8033BB-9993-4172-8535-46C47E1966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5815013"/>
            <a:ext cx="13366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Step 4 :</a:t>
            </a:r>
          </a:p>
        </p:txBody>
      </p:sp>
      <p:sp>
        <p:nvSpPr>
          <p:cNvPr id="23567" name="Text Box 4">
            <a:extLst>
              <a:ext uri="{FF2B5EF4-FFF2-40B4-BE49-F238E27FC236}">
                <a16:creationId xmlns:a16="http://schemas.microsoft.com/office/drawing/2014/main" id="{9A5DFFD1-AA51-4B03-B616-4491EA1FA9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38263"/>
            <a:ext cx="109855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</a:t>
            </a:r>
          </a:p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EF 1.1e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10" grpId="0" animBg="1"/>
      <p:bldP spid="23613" grpId="0"/>
      <p:bldP spid="236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scottishflag">
            <a:extLst>
              <a:ext uri="{FF2B5EF4-FFF2-40B4-BE49-F238E27FC236}">
                <a16:creationId xmlns:a16="http://schemas.microsoft.com/office/drawing/2014/main" id="{2C95DD8F-772F-47F8-928D-D6956A50F82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Text Box 3">
            <a:extLst>
              <a:ext uri="{FF2B5EF4-FFF2-40B4-BE49-F238E27FC236}">
                <a16:creationId xmlns:a16="http://schemas.microsoft.com/office/drawing/2014/main" id="{87EF21F5-4AF4-4470-8710-EDF41FEDD72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4580" name="Picture 5" descr="Office Objects 0572">
            <a:extLst>
              <a:ext uri="{FF2B5EF4-FFF2-40B4-BE49-F238E27FC236}">
                <a16:creationId xmlns:a16="http://schemas.microsoft.com/office/drawing/2014/main" id="{F7990FC3-7613-4B12-BED5-B460E3631C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2213" y="3143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3" name="Text Box 7">
            <a:extLst>
              <a:ext uri="{FF2B5EF4-FFF2-40B4-BE49-F238E27FC236}">
                <a16:creationId xmlns:a16="http://schemas.microsoft.com/office/drawing/2014/main" id="{35455437-340D-4BED-83A7-2B263160D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8413" y="2052638"/>
            <a:ext cx="24272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Key-Points</a:t>
            </a:r>
          </a:p>
        </p:txBody>
      </p:sp>
      <p:sp>
        <p:nvSpPr>
          <p:cNvPr id="24582" name="Text Box 8">
            <a:extLst>
              <a:ext uri="{FF2B5EF4-FFF2-40B4-BE49-F238E27FC236}">
                <a16:creationId xmlns:a16="http://schemas.microsoft.com/office/drawing/2014/main" id="{2C5F65B1-3E05-401F-8DE3-387878116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1313" y="2960688"/>
            <a:ext cx="428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Write down the 4 main steps</a:t>
            </a:r>
          </a:p>
        </p:txBody>
      </p:sp>
      <p:sp>
        <p:nvSpPr>
          <p:cNvPr id="24585" name="Text Box 9">
            <a:extLst>
              <a:ext uri="{FF2B5EF4-FFF2-40B4-BE49-F238E27FC236}">
                <a16:creationId xmlns:a16="http://schemas.microsoft.com/office/drawing/2014/main" id="{64829416-5128-44B9-99E3-D16BB75A63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1175" y="3713163"/>
            <a:ext cx="2922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1.	Make a table</a:t>
            </a:r>
          </a:p>
        </p:txBody>
      </p:sp>
      <p:sp>
        <p:nvSpPr>
          <p:cNvPr id="24586" name="Text Box 10">
            <a:extLst>
              <a:ext uri="{FF2B5EF4-FFF2-40B4-BE49-F238E27FC236}">
                <a16:creationId xmlns:a16="http://schemas.microsoft.com/office/drawing/2014/main" id="{C67D7939-A69D-499F-BC58-DA4A4C10B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1175" y="4338638"/>
            <a:ext cx="3916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2.	Find the difference</a:t>
            </a:r>
          </a:p>
        </p:txBody>
      </p:sp>
      <p:sp>
        <p:nvSpPr>
          <p:cNvPr id="24587" name="Text Box 11">
            <a:extLst>
              <a:ext uri="{FF2B5EF4-FFF2-40B4-BE49-F238E27FC236}">
                <a16:creationId xmlns:a16="http://schemas.microsoft.com/office/drawing/2014/main" id="{CF43059D-9BB9-404A-8E3B-42027A44D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1175" y="4964113"/>
            <a:ext cx="5048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3.	Write down part of formula</a:t>
            </a:r>
          </a:p>
        </p:txBody>
      </p:sp>
      <p:sp>
        <p:nvSpPr>
          <p:cNvPr id="24588" name="Rectangle 12">
            <a:extLst>
              <a:ext uri="{FF2B5EF4-FFF2-40B4-BE49-F238E27FC236}">
                <a16:creationId xmlns:a16="http://schemas.microsoft.com/office/drawing/2014/main" id="{77A9E0C1-E5A4-4A3E-A1CA-8E03991AE0D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17700" y="447675"/>
            <a:ext cx="5522913" cy="12954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2800">
                <a:solidFill>
                  <a:srgbClr val="FFFF00"/>
                </a:solidFill>
              </a:rPr>
              <a:t>Complicated Linear Patterns using diagrams and tables</a:t>
            </a:r>
          </a:p>
        </p:txBody>
      </p:sp>
      <p:sp>
        <p:nvSpPr>
          <p:cNvPr id="24589" name="Text Box 13">
            <a:extLst>
              <a:ext uri="{FF2B5EF4-FFF2-40B4-BE49-F238E27FC236}">
                <a16:creationId xmlns:a16="http://schemas.microsoft.com/office/drawing/2014/main" id="{EE53F33B-4254-4F73-8283-64916DFC52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3713" y="5613400"/>
            <a:ext cx="57197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4.	Find the correction factor and </a:t>
            </a:r>
          </a:p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	then write down the full formula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2D759771-E636-405F-9E89-B765A07FAF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38263"/>
            <a:ext cx="109855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</a:t>
            </a:r>
          </a:p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EF 1.1e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5" grpId="0"/>
      <p:bldP spid="24586" grpId="0"/>
      <p:bldP spid="24587" grpId="0"/>
      <p:bldP spid="2458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>
            <a:extLst>
              <a:ext uri="{FF2B5EF4-FFF2-40B4-BE49-F238E27FC236}">
                <a16:creationId xmlns:a16="http://schemas.microsoft.com/office/drawing/2014/main" id="{A040E02E-3673-4C28-AC0D-D84BEBD1F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4275" y="2081213"/>
            <a:ext cx="5718175" cy="317023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n-GB" altLang="en-US" sz="4000">
              <a:solidFill>
                <a:srgbClr val="000066"/>
              </a:solidFill>
            </a:endParaRPr>
          </a:p>
          <a:p>
            <a:pPr algn="ctr" eaLnBrk="1" hangingPunct="1"/>
            <a:r>
              <a:rPr lang="en-GB" altLang="en-US" sz="4000">
                <a:solidFill>
                  <a:srgbClr val="FFFFFF"/>
                </a:solidFill>
              </a:rPr>
              <a:t>Now try Ex 2</a:t>
            </a:r>
          </a:p>
          <a:p>
            <a:pPr algn="ctr" eaLnBrk="1" hangingPunct="1"/>
            <a:endParaRPr lang="en-GB" altLang="en-US" sz="4000">
              <a:solidFill>
                <a:srgbClr val="FFFFFF"/>
              </a:solidFill>
            </a:endParaRPr>
          </a:p>
          <a:p>
            <a:pPr algn="ctr" eaLnBrk="1" hangingPunct="1"/>
            <a:r>
              <a:rPr lang="en-GB" altLang="en-US" sz="4000">
                <a:solidFill>
                  <a:srgbClr val="FFFFFF"/>
                </a:solidFill>
              </a:rPr>
              <a:t>Ch 17 (Page 209)</a:t>
            </a:r>
          </a:p>
          <a:p>
            <a:pPr algn="ctr" eaLnBrk="1" hangingPunct="1"/>
            <a:endParaRPr lang="en-GB" altLang="en-US" sz="4000">
              <a:solidFill>
                <a:srgbClr val="000066"/>
              </a:solidFill>
            </a:endParaRPr>
          </a:p>
        </p:txBody>
      </p:sp>
      <p:pic>
        <p:nvPicPr>
          <p:cNvPr id="25603" name="Picture 3" descr="ag00463_">
            <a:extLst>
              <a:ext uri="{FF2B5EF4-FFF2-40B4-BE49-F238E27FC236}">
                <a16:creationId xmlns:a16="http://schemas.microsoft.com/office/drawing/2014/main" id="{0F4FCE23-7128-4A99-81D8-1A07FD5DEBD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6546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2" descr="scottishflag">
            <a:extLst>
              <a:ext uri="{FF2B5EF4-FFF2-40B4-BE49-F238E27FC236}">
                <a16:creationId xmlns:a16="http://schemas.microsoft.com/office/drawing/2014/main" id="{AAA0E87F-9CD1-4758-9129-69E2B1C51E1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5" descr="Office Objects 0572">
            <a:extLst>
              <a:ext uri="{FF2B5EF4-FFF2-40B4-BE49-F238E27FC236}">
                <a16:creationId xmlns:a16="http://schemas.microsoft.com/office/drawing/2014/main" id="{5D992639-7F12-4090-AD43-5653F1D1A9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2213" y="3143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6">
            <a:extLst>
              <a:ext uri="{FF2B5EF4-FFF2-40B4-BE49-F238E27FC236}">
                <a16:creationId xmlns:a16="http://schemas.microsoft.com/office/drawing/2014/main" id="{BE3ED996-EA7F-41A5-A5AE-BD6C06E53A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9775" y="322263"/>
            <a:ext cx="554196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Complicated Linear Patterns using diagrams and tables</a:t>
            </a:r>
          </a:p>
        </p:txBody>
      </p:sp>
      <p:sp>
        <p:nvSpPr>
          <p:cNvPr id="25607" name="Text Box 3">
            <a:extLst>
              <a:ext uri="{FF2B5EF4-FFF2-40B4-BE49-F238E27FC236}">
                <a16:creationId xmlns:a16="http://schemas.microsoft.com/office/drawing/2014/main" id="{397E67EB-63B6-4B31-8E3D-193BE6CDF5C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5608" name="Text Box 4">
            <a:extLst>
              <a:ext uri="{FF2B5EF4-FFF2-40B4-BE49-F238E27FC236}">
                <a16:creationId xmlns:a16="http://schemas.microsoft.com/office/drawing/2014/main" id="{A456DD19-3800-4752-9737-0CE49568E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38263"/>
            <a:ext cx="109855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</a:t>
            </a:r>
          </a:p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EF 1.1e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8">
            <a:extLst>
              <a:ext uri="{FF2B5EF4-FFF2-40B4-BE49-F238E27FC236}">
                <a16:creationId xmlns:a16="http://schemas.microsoft.com/office/drawing/2014/main" id="{60328A59-5080-4FAD-949F-9E3878BC2FD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3D52F4B-5EF2-497C-8699-E3262F7C7A27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16" name="Rectangle 19">
            <a:extLst>
              <a:ext uri="{FF2B5EF4-FFF2-40B4-BE49-F238E27FC236}">
                <a16:creationId xmlns:a16="http://schemas.microsoft.com/office/drawing/2014/main" id="{687BAAE7-FF2C-4794-9883-6FFBFD769D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@www.mathsrevision.com</a:t>
            </a:r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FA58E202-28BB-4D59-A14C-76CDBBF1B45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79613" y="333375"/>
            <a:ext cx="5113337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pic>
        <p:nvPicPr>
          <p:cNvPr id="3078" name="Picture 3" descr="scottishflag">
            <a:extLst>
              <a:ext uri="{FF2B5EF4-FFF2-40B4-BE49-F238E27FC236}">
                <a16:creationId xmlns:a16="http://schemas.microsoft.com/office/drawing/2014/main" id="{BF9073E2-EC64-4276-9E0E-8C7CBB3EEE2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074" name="Object 4">
            <a:extLst>
              <a:ext uri="{FF2B5EF4-FFF2-40B4-BE49-F238E27FC236}">
                <a16:creationId xmlns:a16="http://schemas.microsoft.com/office/drawing/2014/main" id="{4B27EAE6-3978-438C-A838-E00DA46134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68400" y="2011363"/>
          <a:ext cx="7991475" cy="409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689440" imgH="3073320" progId="Equation.DSMT4">
                  <p:embed/>
                </p:oleObj>
              </mc:Choice>
              <mc:Fallback>
                <p:oleObj name="Equation" r:id="rId3" imgW="5689440" imgH="3073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400" y="2011363"/>
                        <a:ext cx="7991475" cy="409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9" name="Picture 5" descr="Office Objects 0572">
            <a:extLst>
              <a:ext uri="{FF2B5EF4-FFF2-40B4-BE49-F238E27FC236}">
                <a16:creationId xmlns:a16="http://schemas.microsoft.com/office/drawing/2014/main" id="{B8BB8DBA-DE88-4258-8E10-AD794D9A6A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Text Box 6">
            <a:extLst>
              <a:ext uri="{FF2B5EF4-FFF2-40B4-BE49-F238E27FC236}">
                <a16:creationId xmlns:a16="http://schemas.microsoft.com/office/drawing/2014/main" id="{AC78FBC7-9BA2-4D8D-8895-182CB203B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8838" y="3455988"/>
            <a:ext cx="796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10 cm</a:t>
            </a:r>
          </a:p>
        </p:txBody>
      </p:sp>
      <p:sp>
        <p:nvSpPr>
          <p:cNvPr id="3081" name="Text Box 7">
            <a:extLst>
              <a:ext uri="{FF2B5EF4-FFF2-40B4-BE49-F238E27FC236}">
                <a16:creationId xmlns:a16="http://schemas.microsoft.com/office/drawing/2014/main" id="{73C738F0-2DB6-4452-9158-102B269FF22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3082" name="AutoShape 8">
            <a:extLst>
              <a:ext uri="{FF2B5EF4-FFF2-40B4-BE49-F238E27FC236}">
                <a16:creationId xmlns:a16="http://schemas.microsoft.com/office/drawing/2014/main" id="{105C57F4-B05F-40CF-82AC-AF6451A617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2475" y="2695575"/>
            <a:ext cx="1028700" cy="723900"/>
          </a:xfrm>
          <a:prstGeom prst="rtTriangle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sz="2400">
              <a:solidFill>
                <a:srgbClr val="FFFFFF"/>
              </a:solidFill>
            </a:endParaRPr>
          </a:p>
        </p:txBody>
      </p:sp>
      <p:sp>
        <p:nvSpPr>
          <p:cNvPr id="3083" name="Text Box 9">
            <a:extLst>
              <a:ext uri="{FF2B5EF4-FFF2-40B4-BE49-F238E27FC236}">
                <a16:creationId xmlns:a16="http://schemas.microsoft.com/office/drawing/2014/main" id="{F6DCD494-19A2-4DD7-AB18-7168A8F37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6413" y="2862263"/>
            <a:ext cx="692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6 cm</a:t>
            </a:r>
          </a:p>
        </p:txBody>
      </p:sp>
      <p:sp>
        <p:nvSpPr>
          <p:cNvPr id="3084" name="Rectangle 10">
            <a:extLst>
              <a:ext uri="{FF2B5EF4-FFF2-40B4-BE49-F238E27FC236}">
                <a16:creationId xmlns:a16="http://schemas.microsoft.com/office/drawing/2014/main" id="{1117D0C1-14F0-4174-9917-4246862605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050" y="2695575"/>
            <a:ext cx="723900" cy="723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sz="2400">
              <a:solidFill>
                <a:srgbClr val="FFFFFF"/>
              </a:solidFill>
            </a:endParaRPr>
          </a:p>
        </p:txBody>
      </p:sp>
      <p:grpSp>
        <p:nvGrpSpPr>
          <p:cNvPr id="3085" name="Group 11">
            <a:extLst>
              <a:ext uri="{FF2B5EF4-FFF2-40B4-BE49-F238E27FC236}">
                <a16:creationId xmlns:a16="http://schemas.microsoft.com/office/drawing/2014/main" id="{BF191201-AA5B-42D7-AF8C-90DAE29B77EA}"/>
              </a:ext>
            </a:extLst>
          </p:cNvPr>
          <p:cNvGrpSpPr>
            <a:grpSpLocks/>
          </p:cNvGrpSpPr>
          <p:nvPr/>
        </p:nvGrpSpPr>
        <p:grpSpPr bwMode="auto">
          <a:xfrm>
            <a:off x="5788025" y="3589338"/>
            <a:ext cx="2232025" cy="833437"/>
            <a:chOff x="3198" y="1207"/>
            <a:chExt cx="1406" cy="525"/>
          </a:xfrm>
        </p:grpSpPr>
        <p:sp>
          <p:nvSpPr>
            <p:cNvPr id="3088" name="Line 12">
              <a:extLst>
                <a:ext uri="{FF2B5EF4-FFF2-40B4-BE49-F238E27FC236}">
                  <a16:creationId xmlns:a16="http://schemas.microsoft.com/office/drawing/2014/main" id="{C54F06F1-956E-4C2B-83D0-E26D7487C6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706"/>
              <a:ext cx="140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Line 13">
              <a:extLst>
                <a:ext uri="{FF2B5EF4-FFF2-40B4-BE49-F238E27FC236}">
                  <a16:creationId xmlns:a16="http://schemas.microsoft.com/office/drawing/2014/main" id="{96B8AB6B-DA29-4930-9305-C834195C54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06" y="1207"/>
              <a:ext cx="499" cy="49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Text Box 14">
              <a:extLst>
                <a:ext uri="{FF2B5EF4-FFF2-40B4-BE49-F238E27FC236}">
                  <a16:creationId xmlns:a16="http://schemas.microsoft.com/office/drawing/2014/main" id="{C66F007B-9401-4A2D-BD6F-DE9CC4277A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0" y="1480"/>
              <a:ext cx="417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000">
                  <a:solidFill>
                    <a:srgbClr val="FFFFFF"/>
                  </a:solidFill>
                </a:rPr>
                <a:t>114</a:t>
              </a:r>
              <a:r>
                <a:rPr lang="en-GB" altLang="en-US" sz="2000" baseline="60000">
                  <a:solidFill>
                    <a:srgbClr val="FFFFFF"/>
                  </a:solidFill>
                </a:rPr>
                <a:t>o</a:t>
              </a:r>
              <a:endParaRPr lang="en-GB" altLang="en-US" sz="2000">
                <a:solidFill>
                  <a:srgbClr val="FFFFFF"/>
                </a:solidFill>
              </a:endParaRPr>
            </a:p>
          </p:txBody>
        </p:sp>
      </p:grp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674798FB-EEA1-447C-8E7B-79848EFA6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1F2E8638-A6F6-44B4-8E59-B63BB0F7CBC3}" type="slidenum">
              <a:rPr lang="en-GB" altLang="en-US">
                <a:solidFill>
                  <a:srgbClr val="FFFF00"/>
                </a:solidFill>
              </a:rPr>
              <a:pPr eaLnBrk="1" hangingPunct="1"/>
              <a:t>16</a:t>
            </a:fld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3087" name="Text Box 4">
            <a:extLst>
              <a:ext uri="{FF2B5EF4-FFF2-40B4-BE49-F238E27FC236}">
                <a16:creationId xmlns:a16="http://schemas.microsoft.com/office/drawing/2014/main" id="{053AD281-4320-4979-AE56-E7F74923D4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38263"/>
            <a:ext cx="109855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</a:t>
            </a:r>
          </a:p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EF 1.1e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10208EE7-ACB4-4ABE-9FDC-44AAD2F3C88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75C9578-8CED-496B-A2B6-90869551D979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D8744B99-88B2-4801-9F41-10064B365D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@www.mathsrevision.com</a:t>
            </a:r>
          </a:p>
        </p:txBody>
      </p:sp>
      <p:pic>
        <p:nvPicPr>
          <p:cNvPr id="26628" name="Picture 2" descr="Office Objects 0572">
            <a:extLst>
              <a:ext uri="{FF2B5EF4-FFF2-40B4-BE49-F238E27FC236}">
                <a16:creationId xmlns:a16="http://schemas.microsoft.com/office/drawing/2014/main" id="{0838020A-5269-4A75-B8AD-172CBB060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1" name="Rectangle 3">
            <a:extLst>
              <a:ext uri="{FF2B5EF4-FFF2-40B4-BE49-F238E27FC236}">
                <a16:creationId xmlns:a16="http://schemas.microsoft.com/office/drawing/2014/main" id="{EF44D9B9-195B-47FE-8890-B03CF31405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63492" name="Rectangle 4">
            <a:extLst>
              <a:ext uri="{FF2B5EF4-FFF2-40B4-BE49-F238E27FC236}">
                <a16:creationId xmlns:a16="http://schemas.microsoft.com/office/drawing/2014/main" id="{1DFDB73D-DA5F-4C84-9361-F44925DB6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63493" name="Text Box 5">
            <a:extLst>
              <a:ext uri="{FF2B5EF4-FFF2-40B4-BE49-F238E27FC236}">
                <a16:creationId xmlns:a16="http://schemas.microsoft.com/office/drawing/2014/main" id="{5F365121-1B7B-4282-B799-33A1D2043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1088" y="3025775"/>
            <a:ext cx="42529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understand what a square number is.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6632" name="Line 6">
            <a:extLst>
              <a:ext uri="{FF2B5EF4-FFF2-40B4-BE49-F238E27FC236}">
                <a16:creationId xmlns:a16="http://schemas.microsoft.com/office/drawing/2014/main" id="{C29F95D4-4E16-4290-A41E-946E747BCCF2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5" name="Rectangle 7">
            <a:extLst>
              <a:ext uri="{FF2B5EF4-FFF2-40B4-BE49-F238E27FC236}">
                <a16:creationId xmlns:a16="http://schemas.microsoft.com/office/drawing/2014/main" id="{C4959391-4FE4-44D9-9481-EB848B387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044825"/>
            <a:ext cx="39497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>
                <a:solidFill>
                  <a:srgbClr val="FFFF00"/>
                </a:solidFill>
                <a:cs typeface="Arial" panose="020B0604020202020204" pitchFamily="34" charset="0"/>
              </a:rPr>
              <a:t>To explain what a square number is.</a:t>
            </a:r>
          </a:p>
        </p:txBody>
      </p:sp>
      <p:sp>
        <p:nvSpPr>
          <p:cNvPr id="63496" name="Rectangle 8">
            <a:extLst>
              <a:ext uri="{FF2B5EF4-FFF2-40B4-BE49-F238E27FC236}">
                <a16:creationId xmlns:a16="http://schemas.microsoft.com/office/drawing/2014/main" id="{82A427D6-C5C4-45EB-B4F1-D18B9FB398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25" y="4076700"/>
            <a:ext cx="3635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Calculate the first 10 square numbers.</a:t>
            </a:r>
          </a:p>
        </p:txBody>
      </p:sp>
      <p:pic>
        <p:nvPicPr>
          <p:cNvPr id="26635" name="Picture 9" descr="scottishflag">
            <a:extLst>
              <a:ext uri="{FF2B5EF4-FFF2-40B4-BE49-F238E27FC236}">
                <a16:creationId xmlns:a16="http://schemas.microsoft.com/office/drawing/2014/main" id="{D19B919B-249D-4FE7-A072-76200ED6843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6" name="Text Box 10">
            <a:extLst>
              <a:ext uri="{FF2B5EF4-FFF2-40B4-BE49-F238E27FC236}">
                <a16:creationId xmlns:a16="http://schemas.microsoft.com/office/drawing/2014/main" id="{3DECA3A1-0E18-4FB7-AC38-CEA6FA11D50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63499" name="Rectangle 11">
            <a:extLst>
              <a:ext uri="{FF2B5EF4-FFF2-40B4-BE49-F238E27FC236}">
                <a16:creationId xmlns:a16="http://schemas.microsoft.com/office/drawing/2014/main" id="{03EBFC51-77F9-491F-9CD5-62517A77C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Square Numbers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EB4FE8E5-4DB5-4DB9-8360-AA7C4AD61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49F00506-6E95-423F-937E-C0DF384B0CD6}" type="slidenum">
              <a:rPr lang="en-GB" altLang="en-US">
                <a:solidFill>
                  <a:srgbClr val="FFFF00"/>
                </a:solidFill>
              </a:rPr>
              <a:pPr eaLnBrk="1" hangingPunct="1"/>
              <a:t>17</a:t>
            </a:fld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26639" name="Text Box 4">
            <a:extLst>
              <a:ext uri="{FF2B5EF4-FFF2-40B4-BE49-F238E27FC236}">
                <a16:creationId xmlns:a16="http://schemas.microsoft.com/office/drawing/2014/main" id="{7AC90251-BCB7-4D62-859C-D2FD5D838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38263"/>
            <a:ext cx="109855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</a:t>
            </a:r>
          </a:p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EF 1.1e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/>
      <p:bldP spid="63495" grpId="0"/>
      <p:bldP spid="6349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>
            <a:extLst>
              <a:ext uri="{FF2B5EF4-FFF2-40B4-BE49-F238E27FC236}">
                <a16:creationId xmlns:a16="http://schemas.microsoft.com/office/drawing/2014/main" id="{B0923AB3-E50B-475D-AAE1-89AD3124E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38263"/>
            <a:ext cx="109855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</a:t>
            </a:r>
          </a:p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EF 1.1e</a:t>
            </a:r>
          </a:p>
        </p:txBody>
      </p:sp>
      <p:sp>
        <p:nvSpPr>
          <p:cNvPr id="25" name="Rectangle 18">
            <a:extLst>
              <a:ext uri="{FF2B5EF4-FFF2-40B4-BE49-F238E27FC236}">
                <a16:creationId xmlns:a16="http://schemas.microsoft.com/office/drawing/2014/main" id="{F7DCC95E-68B7-4D5E-87AA-A1573BC0156F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761003A-F8EA-4FCC-8024-9046B264FB7A}" type="datetime5">
              <a:rPr lang="en-US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21DA076F-E041-499F-8348-05A846C969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 Dept</a:t>
            </a:r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7728FACF-18F5-4B5E-954D-697602320CF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365750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Square Numbers</a:t>
            </a:r>
          </a:p>
        </p:txBody>
      </p:sp>
      <p:pic>
        <p:nvPicPr>
          <p:cNvPr id="27654" name="Picture 3" descr="scottishflag">
            <a:extLst>
              <a:ext uri="{FF2B5EF4-FFF2-40B4-BE49-F238E27FC236}">
                <a16:creationId xmlns:a16="http://schemas.microsoft.com/office/drawing/2014/main" id="{1AEAAE3A-2D05-4ABE-A2A9-C16B1BA6876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5" name="Picture 4" descr="Office Objects 0572">
            <a:extLst>
              <a:ext uri="{FF2B5EF4-FFF2-40B4-BE49-F238E27FC236}">
                <a16:creationId xmlns:a16="http://schemas.microsoft.com/office/drawing/2014/main" id="{51AE5020-1930-4809-B5F8-15D53B96B7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6" name="Text Box 5">
            <a:extLst>
              <a:ext uri="{FF2B5EF4-FFF2-40B4-BE49-F238E27FC236}">
                <a16:creationId xmlns:a16="http://schemas.microsoft.com/office/drawing/2014/main" id="{24233C5F-4C28-44D6-AD8F-603641EFFAA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26632" name="Text Box 6">
            <a:extLst>
              <a:ext uri="{FF2B5EF4-FFF2-40B4-BE49-F238E27FC236}">
                <a16:creationId xmlns:a16="http://schemas.microsoft.com/office/drawing/2014/main" id="{8338FD6A-FE46-4FB1-B097-F318692AF7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921250"/>
            <a:ext cx="70358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FF"/>
                </a:solidFill>
                <a:cs typeface="Arial" panose="020B0604020202020204" pitchFamily="34" charset="0"/>
              </a:rPr>
              <a:t>Write down the first 10 square numbers.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25EAC8D7-8A59-4F64-978B-41507C1FD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5175" y="4117975"/>
            <a:ext cx="2397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1</a:t>
            </a:r>
            <a:r>
              <a:rPr lang="en-GB" altLang="en-US" sz="2800" baseline="30000">
                <a:solidFill>
                  <a:srgbClr val="FFFF00"/>
                </a:solidFill>
                <a:cs typeface="Arial" panose="020B0604020202020204" pitchFamily="34" charset="0"/>
              </a:rPr>
              <a:t>2</a:t>
            </a:r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	2</a:t>
            </a:r>
            <a:r>
              <a:rPr lang="en-GB" altLang="en-US" sz="2800" baseline="30000">
                <a:solidFill>
                  <a:srgbClr val="FFFF00"/>
                </a:solidFill>
                <a:cs typeface="Arial" panose="020B0604020202020204" pitchFamily="34" charset="0"/>
              </a:rPr>
              <a:t>2</a:t>
            </a:r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	3</a:t>
            </a:r>
            <a:r>
              <a:rPr lang="en-GB" altLang="en-US" sz="2800" baseline="30000">
                <a:solidFill>
                  <a:srgbClr val="FFFF00"/>
                </a:solidFill>
                <a:cs typeface="Arial" panose="020B0604020202020204" pitchFamily="34" charset="0"/>
              </a:rPr>
              <a:t>2</a:t>
            </a:r>
            <a:endParaRPr lang="en-GB" altLang="en-US" sz="280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42175C49-51D2-41D9-BD29-9E7C3AA717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5595938"/>
            <a:ext cx="845978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4400">
                <a:solidFill>
                  <a:srgbClr val="FFC000"/>
                </a:solidFill>
                <a:cs typeface="Arial" panose="020B0604020202020204" pitchFamily="34" charset="0"/>
              </a:rPr>
              <a:t>1  4  9  16	 25	 36	 49	 64 81 100</a:t>
            </a:r>
          </a:p>
        </p:txBody>
      </p:sp>
      <p:sp>
        <p:nvSpPr>
          <p:cNvPr id="56" name="Cloud 55">
            <a:extLst>
              <a:ext uri="{FF2B5EF4-FFF2-40B4-BE49-F238E27FC236}">
                <a16:creationId xmlns:a16="http://schemas.microsoft.com/office/drawing/2014/main" id="{1887334E-C2D5-433A-9CB1-4794A755637D}"/>
              </a:ext>
            </a:extLst>
          </p:cNvPr>
          <p:cNvSpPr/>
          <p:nvPr/>
        </p:nvSpPr>
        <p:spPr>
          <a:xfrm>
            <a:off x="539750" y="969963"/>
            <a:ext cx="3560763" cy="1911350"/>
          </a:xfrm>
          <a:prstGeom prst="cloud">
            <a:avLst/>
          </a:prstGeom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00000"/>
                </a:solidFill>
                <a:latin typeface="Comic Sans MS" pitchFamily="66" charset="0"/>
              </a:rPr>
              <a:t>Write down the next square number</a:t>
            </a:r>
          </a:p>
        </p:txBody>
      </p:sp>
      <p:grpSp>
        <p:nvGrpSpPr>
          <p:cNvPr id="27661" name="Group 78">
            <a:extLst>
              <a:ext uri="{FF2B5EF4-FFF2-40B4-BE49-F238E27FC236}">
                <a16:creationId xmlns:a16="http://schemas.microsoft.com/office/drawing/2014/main" id="{6801A93F-03AB-4392-BC9C-CBCB3C5B45A6}"/>
              </a:ext>
            </a:extLst>
          </p:cNvPr>
          <p:cNvGrpSpPr>
            <a:grpSpLocks/>
          </p:cNvGrpSpPr>
          <p:nvPr/>
        </p:nvGrpSpPr>
        <p:grpSpPr bwMode="auto">
          <a:xfrm>
            <a:off x="3451225" y="2466975"/>
            <a:ext cx="2498725" cy="1757363"/>
            <a:chOff x="6361043" y="2564299"/>
            <a:chExt cx="2498039" cy="1756723"/>
          </a:xfrm>
        </p:grpSpPr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3A324E34-8B20-4E7F-8406-5656B92CBF6E}"/>
                </a:ext>
              </a:extLst>
            </p:cNvPr>
            <p:cNvSpPr/>
            <p:nvPr/>
          </p:nvSpPr>
          <p:spPr>
            <a:xfrm>
              <a:off x="7195839" y="3207003"/>
              <a:ext cx="238060" cy="225343"/>
            </a:xfrm>
            <a:prstGeom prst="ellipse">
              <a:avLst/>
            </a:prstGeom>
            <a:solidFill>
              <a:srgbClr val="FF33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0E1E5EE4-9683-46FF-B2A8-59D96BD8BA0A}"/>
                </a:ext>
              </a:extLst>
            </p:cNvPr>
            <p:cNvSpPr/>
            <p:nvPr/>
          </p:nvSpPr>
          <p:spPr>
            <a:xfrm>
              <a:off x="7494207" y="3207003"/>
              <a:ext cx="238060" cy="225343"/>
            </a:xfrm>
            <a:prstGeom prst="ellipse">
              <a:avLst/>
            </a:prstGeom>
            <a:solidFill>
              <a:srgbClr val="FF33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CF322C4D-40D7-4169-B38D-42754A3D618F}"/>
                </a:ext>
              </a:extLst>
            </p:cNvPr>
            <p:cNvSpPr/>
            <p:nvPr/>
          </p:nvSpPr>
          <p:spPr>
            <a:xfrm>
              <a:off x="7494207" y="2875336"/>
              <a:ext cx="238060" cy="225343"/>
            </a:xfrm>
            <a:prstGeom prst="ellipse">
              <a:avLst/>
            </a:prstGeom>
            <a:solidFill>
              <a:srgbClr val="FF33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58D94182-3BA6-46CC-81FE-84119A9027A3}"/>
                </a:ext>
              </a:extLst>
            </p:cNvPr>
            <p:cNvSpPr/>
            <p:nvPr/>
          </p:nvSpPr>
          <p:spPr>
            <a:xfrm>
              <a:off x="7195839" y="2875336"/>
              <a:ext cx="238060" cy="225343"/>
            </a:xfrm>
            <a:prstGeom prst="ellipse">
              <a:avLst/>
            </a:prstGeom>
            <a:solidFill>
              <a:srgbClr val="FF33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93185DD6-A61B-425D-ADAD-9C2CF362591D}"/>
                </a:ext>
              </a:extLst>
            </p:cNvPr>
            <p:cNvSpPr/>
            <p:nvPr/>
          </p:nvSpPr>
          <p:spPr>
            <a:xfrm>
              <a:off x="6480073" y="3213351"/>
              <a:ext cx="238060" cy="225343"/>
            </a:xfrm>
            <a:prstGeom prst="ellipse">
              <a:avLst/>
            </a:prstGeom>
            <a:solidFill>
              <a:srgbClr val="FF33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D28D875A-D08B-4EBB-91C7-B0BC521FF112}"/>
                </a:ext>
              </a:extLst>
            </p:cNvPr>
            <p:cNvSpPr/>
            <p:nvPr/>
          </p:nvSpPr>
          <p:spPr>
            <a:xfrm>
              <a:off x="8011590" y="3213351"/>
              <a:ext cx="238060" cy="225343"/>
            </a:xfrm>
            <a:prstGeom prst="ellipse">
              <a:avLst/>
            </a:prstGeom>
            <a:solidFill>
              <a:srgbClr val="FF33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81823277-F6B7-4BEC-99D3-43F1A592C050}"/>
                </a:ext>
              </a:extLst>
            </p:cNvPr>
            <p:cNvSpPr/>
            <p:nvPr/>
          </p:nvSpPr>
          <p:spPr>
            <a:xfrm>
              <a:off x="8316306" y="3213351"/>
              <a:ext cx="238060" cy="225343"/>
            </a:xfrm>
            <a:prstGeom prst="ellipse">
              <a:avLst/>
            </a:prstGeom>
            <a:solidFill>
              <a:srgbClr val="FF33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7248A820-F882-4AA2-AD17-FC0B785B3B83}"/>
                </a:ext>
              </a:extLst>
            </p:cNvPr>
            <p:cNvSpPr/>
            <p:nvPr/>
          </p:nvSpPr>
          <p:spPr>
            <a:xfrm>
              <a:off x="8316306" y="2892792"/>
              <a:ext cx="238060" cy="225343"/>
            </a:xfrm>
            <a:prstGeom prst="ellipse">
              <a:avLst/>
            </a:prstGeom>
            <a:solidFill>
              <a:srgbClr val="FF33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51B958A3-09FD-41AA-B64E-D91DEED338CA}"/>
                </a:ext>
              </a:extLst>
            </p:cNvPr>
            <p:cNvSpPr/>
            <p:nvPr/>
          </p:nvSpPr>
          <p:spPr>
            <a:xfrm>
              <a:off x="8011590" y="2892792"/>
              <a:ext cx="238060" cy="225343"/>
            </a:xfrm>
            <a:prstGeom prst="ellipse">
              <a:avLst/>
            </a:prstGeom>
            <a:solidFill>
              <a:srgbClr val="FF33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D339800D-8760-4227-B1AE-68222C6E3408}"/>
                </a:ext>
              </a:extLst>
            </p:cNvPr>
            <p:cNvSpPr/>
            <p:nvPr/>
          </p:nvSpPr>
          <p:spPr>
            <a:xfrm>
              <a:off x="8316306" y="2570647"/>
              <a:ext cx="238060" cy="225343"/>
            </a:xfrm>
            <a:prstGeom prst="ellipse">
              <a:avLst/>
            </a:prstGeom>
            <a:solidFill>
              <a:srgbClr val="FF33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89F07364-0B89-4D60-96A3-6C7BA495DB35}"/>
                </a:ext>
              </a:extLst>
            </p:cNvPr>
            <p:cNvSpPr/>
            <p:nvPr/>
          </p:nvSpPr>
          <p:spPr>
            <a:xfrm>
              <a:off x="8011590" y="2570647"/>
              <a:ext cx="238060" cy="225343"/>
            </a:xfrm>
            <a:prstGeom prst="ellipse">
              <a:avLst/>
            </a:prstGeom>
            <a:solidFill>
              <a:srgbClr val="FF33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39E294A3-22D1-4DA2-B3E4-597050DA4441}"/>
                </a:ext>
              </a:extLst>
            </p:cNvPr>
            <p:cNvSpPr/>
            <p:nvPr/>
          </p:nvSpPr>
          <p:spPr>
            <a:xfrm>
              <a:off x="8621022" y="3207003"/>
              <a:ext cx="238060" cy="225343"/>
            </a:xfrm>
            <a:prstGeom prst="ellipse">
              <a:avLst/>
            </a:prstGeom>
            <a:solidFill>
              <a:srgbClr val="FF33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48596356-5434-48B2-8840-B11D0D1D7C8E}"/>
                </a:ext>
              </a:extLst>
            </p:cNvPr>
            <p:cNvSpPr/>
            <p:nvPr/>
          </p:nvSpPr>
          <p:spPr>
            <a:xfrm>
              <a:off x="8621022" y="2886445"/>
              <a:ext cx="238060" cy="223755"/>
            </a:xfrm>
            <a:prstGeom prst="ellipse">
              <a:avLst/>
            </a:prstGeom>
            <a:solidFill>
              <a:srgbClr val="FF33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E64DB9BE-C412-4BF2-A17F-410D3E0866D3}"/>
                </a:ext>
              </a:extLst>
            </p:cNvPr>
            <p:cNvSpPr/>
            <p:nvPr/>
          </p:nvSpPr>
          <p:spPr>
            <a:xfrm>
              <a:off x="8621022" y="2564299"/>
              <a:ext cx="238060" cy="225343"/>
            </a:xfrm>
            <a:prstGeom prst="ellipse">
              <a:avLst/>
            </a:prstGeom>
            <a:solidFill>
              <a:srgbClr val="FF33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27696" name="TextBox 74">
              <a:extLst>
                <a:ext uri="{FF2B5EF4-FFF2-40B4-BE49-F238E27FC236}">
                  <a16:creationId xmlns:a16="http://schemas.microsoft.com/office/drawing/2014/main" id="{269F9B4F-795C-4687-98F8-3A38E10FCF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61043" y="3551581"/>
              <a:ext cx="2375971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4400">
                  <a:solidFill>
                    <a:srgbClr val="FFFFFF"/>
                  </a:solidFill>
                  <a:cs typeface="Arial" panose="020B0604020202020204" pitchFamily="34" charset="0"/>
                </a:rPr>
                <a:t>1	4	9</a:t>
              </a:r>
            </a:p>
          </p:txBody>
        </p:sp>
      </p:grpSp>
      <p:grpSp>
        <p:nvGrpSpPr>
          <p:cNvPr id="3" name="Group 94">
            <a:extLst>
              <a:ext uri="{FF2B5EF4-FFF2-40B4-BE49-F238E27FC236}">
                <a16:creationId xmlns:a16="http://schemas.microsoft.com/office/drawing/2014/main" id="{E0DD38CD-1CE7-47E3-BE28-81B16A4F4230}"/>
              </a:ext>
            </a:extLst>
          </p:cNvPr>
          <p:cNvGrpSpPr>
            <a:grpSpLocks/>
          </p:cNvGrpSpPr>
          <p:nvPr/>
        </p:nvGrpSpPr>
        <p:grpSpPr bwMode="auto">
          <a:xfrm>
            <a:off x="6245225" y="2168525"/>
            <a:ext cx="1228725" cy="2097088"/>
            <a:chOff x="7338946" y="1946700"/>
            <a:chExt cx="1229717" cy="2097096"/>
          </a:xfrm>
        </p:grpSpPr>
        <p:grpSp>
          <p:nvGrpSpPr>
            <p:cNvPr id="27664" name="Group 78">
              <a:extLst>
                <a:ext uri="{FF2B5EF4-FFF2-40B4-BE49-F238E27FC236}">
                  <a16:creationId xmlns:a16="http://schemas.microsoft.com/office/drawing/2014/main" id="{F5279848-A05C-4053-BA81-3F1304ABA7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338946" y="1946700"/>
              <a:ext cx="1229717" cy="2097096"/>
              <a:chOff x="7629685" y="2224409"/>
              <a:chExt cx="1229397" cy="2096334"/>
            </a:xfrm>
          </p:grpSpPr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D812E08D-DF80-499D-A62E-8E1428119D23}"/>
                  </a:ext>
                </a:extLst>
              </p:cNvPr>
              <p:cNvSpPr/>
              <p:nvPr/>
            </p:nvSpPr>
            <p:spPr>
              <a:xfrm>
                <a:off x="7639215" y="2251387"/>
                <a:ext cx="238255" cy="225344"/>
              </a:xfrm>
              <a:prstGeom prst="ellipse">
                <a:avLst/>
              </a:prstGeom>
              <a:solidFill>
                <a:srgbClr val="FF3399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sz="4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0F7EB0C8-5895-4892-BDC7-AB6DA5B64667}"/>
                  </a:ext>
                </a:extLst>
              </p:cNvPr>
              <p:cNvSpPr/>
              <p:nvPr/>
            </p:nvSpPr>
            <p:spPr>
              <a:xfrm>
                <a:off x="7674159" y="3221001"/>
                <a:ext cx="238255" cy="225344"/>
              </a:xfrm>
              <a:prstGeom prst="ellipse">
                <a:avLst/>
              </a:prstGeom>
              <a:solidFill>
                <a:srgbClr val="FF3399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sz="4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83DAE370-C930-47B7-9698-8B7F4E8F5F54}"/>
                  </a:ext>
                </a:extLst>
              </p:cNvPr>
              <p:cNvSpPr/>
              <p:nvPr/>
            </p:nvSpPr>
            <p:spPr>
              <a:xfrm>
                <a:off x="7674159" y="2889333"/>
                <a:ext cx="238255" cy="225344"/>
              </a:xfrm>
              <a:prstGeom prst="ellipse">
                <a:avLst/>
              </a:prstGeom>
              <a:solidFill>
                <a:srgbClr val="FF3399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sz="4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DE6A970A-CCF2-44B6-A717-201D964471A6}"/>
                  </a:ext>
                </a:extLst>
              </p:cNvPr>
              <p:cNvSpPr/>
              <p:nvPr/>
            </p:nvSpPr>
            <p:spPr>
              <a:xfrm>
                <a:off x="7985479" y="2224409"/>
                <a:ext cx="238255" cy="225344"/>
              </a:xfrm>
              <a:prstGeom prst="ellipse">
                <a:avLst/>
              </a:prstGeom>
              <a:solidFill>
                <a:srgbClr val="FF3399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sz="4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7CB6A7AF-0B1D-4D0C-B55C-94A983E1B3DB}"/>
                  </a:ext>
                </a:extLst>
              </p:cNvPr>
              <p:cNvSpPr/>
              <p:nvPr/>
            </p:nvSpPr>
            <p:spPr>
              <a:xfrm>
                <a:off x="7629685" y="2576707"/>
                <a:ext cx="238255" cy="225344"/>
              </a:xfrm>
              <a:prstGeom prst="ellipse">
                <a:avLst/>
              </a:prstGeom>
              <a:solidFill>
                <a:srgbClr val="FF3399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sz="4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81B046FC-4F4F-4DC3-B8BC-A590C9466F2C}"/>
                  </a:ext>
                </a:extLst>
              </p:cNvPr>
              <p:cNvSpPr/>
              <p:nvPr/>
            </p:nvSpPr>
            <p:spPr>
              <a:xfrm>
                <a:off x="8010893" y="3213066"/>
                <a:ext cx="238255" cy="225344"/>
              </a:xfrm>
              <a:prstGeom prst="ellipse">
                <a:avLst/>
              </a:prstGeom>
              <a:solidFill>
                <a:srgbClr val="FF3399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sz="4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6654E5AD-7166-4361-89C0-3484829F969C}"/>
                  </a:ext>
                </a:extLst>
              </p:cNvPr>
              <p:cNvSpPr/>
              <p:nvPr/>
            </p:nvSpPr>
            <p:spPr>
              <a:xfrm>
                <a:off x="8315860" y="3213066"/>
                <a:ext cx="238255" cy="225344"/>
              </a:xfrm>
              <a:prstGeom prst="ellipse">
                <a:avLst/>
              </a:prstGeom>
              <a:solidFill>
                <a:srgbClr val="FF3399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sz="4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151129E4-8EF7-4793-B1E9-4E4893E55005}"/>
                  </a:ext>
                </a:extLst>
              </p:cNvPr>
              <p:cNvSpPr/>
              <p:nvPr/>
            </p:nvSpPr>
            <p:spPr>
              <a:xfrm>
                <a:off x="8315860" y="2892507"/>
                <a:ext cx="238255" cy="225344"/>
              </a:xfrm>
              <a:prstGeom prst="ellipse">
                <a:avLst/>
              </a:prstGeom>
              <a:solidFill>
                <a:srgbClr val="FF3399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sz="4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3E2F60E5-E54B-49B1-B0C0-6641103C6180}"/>
                  </a:ext>
                </a:extLst>
              </p:cNvPr>
              <p:cNvSpPr/>
              <p:nvPr/>
            </p:nvSpPr>
            <p:spPr>
              <a:xfrm>
                <a:off x="8010893" y="2892507"/>
                <a:ext cx="238255" cy="225344"/>
              </a:xfrm>
              <a:prstGeom prst="ellipse">
                <a:avLst/>
              </a:prstGeom>
              <a:solidFill>
                <a:srgbClr val="FF3399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sz="4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12ED41F8-FE0A-4E9C-8847-76E6301F6526}"/>
                  </a:ext>
                </a:extLst>
              </p:cNvPr>
              <p:cNvSpPr/>
              <p:nvPr/>
            </p:nvSpPr>
            <p:spPr>
              <a:xfrm>
                <a:off x="8315860" y="2570360"/>
                <a:ext cx="238255" cy="225344"/>
              </a:xfrm>
              <a:prstGeom prst="ellipse">
                <a:avLst/>
              </a:prstGeom>
              <a:solidFill>
                <a:srgbClr val="FF3399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sz="4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11EA76CE-AD39-42F1-A195-739E266C313F}"/>
                  </a:ext>
                </a:extLst>
              </p:cNvPr>
              <p:cNvSpPr/>
              <p:nvPr/>
            </p:nvSpPr>
            <p:spPr>
              <a:xfrm>
                <a:off x="8010893" y="2570360"/>
                <a:ext cx="238255" cy="225344"/>
              </a:xfrm>
              <a:prstGeom prst="ellipse">
                <a:avLst/>
              </a:prstGeom>
              <a:solidFill>
                <a:srgbClr val="FF3399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sz="4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CE949176-2BF4-40F8-A7E1-9ABA5F93BEC4}"/>
                  </a:ext>
                </a:extLst>
              </p:cNvPr>
              <p:cNvSpPr/>
              <p:nvPr/>
            </p:nvSpPr>
            <p:spPr>
              <a:xfrm>
                <a:off x="8620827" y="3206719"/>
                <a:ext cx="238255" cy="225344"/>
              </a:xfrm>
              <a:prstGeom prst="ellipse">
                <a:avLst/>
              </a:prstGeom>
              <a:solidFill>
                <a:srgbClr val="FF3399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sz="4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810D0A95-C7FF-4212-9BB0-06C63B0ABC07}"/>
                  </a:ext>
                </a:extLst>
              </p:cNvPr>
              <p:cNvSpPr/>
              <p:nvPr/>
            </p:nvSpPr>
            <p:spPr>
              <a:xfrm>
                <a:off x="8620827" y="2886159"/>
                <a:ext cx="238255" cy="223757"/>
              </a:xfrm>
              <a:prstGeom prst="ellipse">
                <a:avLst/>
              </a:prstGeom>
              <a:solidFill>
                <a:srgbClr val="FF3399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sz="4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5F2D7D22-F915-4029-A224-5C320C319D52}"/>
                  </a:ext>
                </a:extLst>
              </p:cNvPr>
              <p:cNvSpPr/>
              <p:nvPr/>
            </p:nvSpPr>
            <p:spPr>
              <a:xfrm>
                <a:off x="8620827" y="2564012"/>
                <a:ext cx="238255" cy="225344"/>
              </a:xfrm>
              <a:prstGeom prst="ellipse">
                <a:avLst/>
              </a:prstGeom>
              <a:solidFill>
                <a:srgbClr val="FF3399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sz="4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7681" name="TextBox 74">
                <a:extLst>
                  <a:ext uri="{FF2B5EF4-FFF2-40B4-BE49-F238E27FC236}">
                    <a16:creationId xmlns:a16="http://schemas.microsoft.com/office/drawing/2014/main" id="{CE3FA21F-3056-46E9-9592-5FFC39A933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870938" y="3551582"/>
                <a:ext cx="782383" cy="7691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4400">
                    <a:solidFill>
                      <a:srgbClr val="FFFFFF"/>
                    </a:solidFill>
                    <a:cs typeface="Arial" panose="020B0604020202020204" pitchFamily="34" charset="0"/>
                  </a:rPr>
                  <a:t>16</a:t>
                </a:r>
              </a:p>
            </p:txBody>
          </p:sp>
        </p:grp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814B7697-AECC-4F68-BADE-FEFDE5E17CD1}"/>
                </a:ext>
              </a:extLst>
            </p:cNvPr>
            <p:cNvSpPr/>
            <p:nvPr/>
          </p:nvSpPr>
          <p:spPr bwMode="auto">
            <a:xfrm>
              <a:off x="7999879" y="1959400"/>
              <a:ext cx="238317" cy="225426"/>
            </a:xfrm>
            <a:prstGeom prst="ellipse">
              <a:avLst/>
            </a:prstGeom>
            <a:solidFill>
              <a:srgbClr val="FF33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1D5F7019-5B43-4884-A308-8DB6864C10B1}"/>
                </a:ext>
              </a:extLst>
            </p:cNvPr>
            <p:cNvSpPr/>
            <p:nvPr/>
          </p:nvSpPr>
          <p:spPr bwMode="auto">
            <a:xfrm>
              <a:off x="8317635" y="1946700"/>
              <a:ext cx="238317" cy="225426"/>
            </a:xfrm>
            <a:prstGeom prst="ellipse">
              <a:avLst/>
            </a:prstGeom>
            <a:solidFill>
              <a:srgbClr val="FF33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</p:grpSp>
      <p:sp>
        <p:nvSpPr>
          <p:cNvPr id="96" name="TextBox 95">
            <a:extLst>
              <a:ext uri="{FF2B5EF4-FFF2-40B4-BE49-F238E27FC236}">
                <a16:creationId xmlns:a16="http://schemas.microsoft.com/office/drawing/2014/main" id="{E9A2C6E6-6D63-4269-880A-9311A2B9D4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1300" y="4095750"/>
            <a:ext cx="5492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4</a:t>
            </a:r>
            <a:r>
              <a:rPr lang="en-GB" altLang="en-US" sz="2800" baseline="30000">
                <a:solidFill>
                  <a:srgbClr val="FFFF00"/>
                </a:solidFill>
                <a:cs typeface="Arial" panose="020B0604020202020204" pitchFamily="34" charset="0"/>
              </a:rPr>
              <a:t>2</a:t>
            </a:r>
            <a:endParaRPr lang="en-GB" altLang="en-US" sz="280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2" grpId="0"/>
      <p:bldP spid="76" grpId="0"/>
      <p:bldP spid="80" grpId="0"/>
      <p:bldP spid="56" grpId="0" animBg="1"/>
      <p:bldP spid="9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5659A92A-02DB-4484-B778-F2017CBCB5F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49585CE-20E1-4098-8DB9-8AB73FD0B0A3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103423D7-1F92-49EE-9FA2-21D197728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@www.mathsrevision.com</a:t>
            </a:r>
          </a:p>
        </p:txBody>
      </p:sp>
      <p:sp>
        <p:nvSpPr>
          <p:cNvPr id="28676" name="Rectangle 2">
            <a:extLst>
              <a:ext uri="{FF2B5EF4-FFF2-40B4-BE49-F238E27FC236}">
                <a16:creationId xmlns:a16="http://schemas.microsoft.com/office/drawing/2014/main" id="{75F722C3-18DC-40F4-9337-F1356ADC6E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sz="2400">
              <a:solidFill>
                <a:srgbClr val="FFFFFF"/>
              </a:solidFill>
            </a:endParaRPr>
          </a:p>
        </p:txBody>
      </p:sp>
      <p:sp>
        <p:nvSpPr>
          <p:cNvPr id="28677" name="Text Box 3">
            <a:extLst>
              <a:ext uri="{FF2B5EF4-FFF2-40B4-BE49-F238E27FC236}">
                <a16:creationId xmlns:a16="http://schemas.microsoft.com/office/drawing/2014/main" id="{1AD101F6-8F76-4773-91F3-FB5CE7CCB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>
                <a:solidFill>
                  <a:srgbClr val="FFFFFF"/>
                </a:solidFill>
                <a:cs typeface="Arial" panose="020B0604020202020204" pitchFamily="34" charset="0"/>
              </a:rPr>
              <a:t>Now try </a:t>
            </a:r>
          </a:p>
          <a:p>
            <a:pPr algn="ctr" eaLnBrk="1" hangingPunct="1"/>
            <a:r>
              <a:rPr lang="en-GB" altLang="en-US" sz="4000">
                <a:solidFill>
                  <a:srgbClr val="FFFFFF"/>
                </a:solidFill>
                <a:cs typeface="Arial" panose="020B0604020202020204" pitchFamily="34" charset="0"/>
              </a:rPr>
              <a:t>Extension Booklet </a:t>
            </a:r>
          </a:p>
          <a:p>
            <a:pPr algn="ctr" eaLnBrk="1" hangingPunct="1"/>
            <a:r>
              <a:rPr lang="en-GB" altLang="en-US" sz="4000">
                <a:solidFill>
                  <a:srgbClr val="FFFFFF"/>
                </a:solidFill>
                <a:cs typeface="Arial" panose="020B0604020202020204" pitchFamily="34" charset="0"/>
              </a:rPr>
              <a:t>3E (page 95)</a:t>
            </a:r>
          </a:p>
          <a:p>
            <a:pPr algn="ctr" eaLnBrk="1" hangingPunct="1"/>
            <a:endParaRPr lang="en-GB" altLang="en-US" sz="400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pic>
        <p:nvPicPr>
          <p:cNvPr id="28678" name="Picture 4" descr="ag00463_">
            <a:extLst>
              <a:ext uri="{FF2B5EF4-FFF2-40B4-BE49-F238E27FC236}">
                <a16:creationId xmlns:a16="http://schemas.microsoft.com/office/drawing/2014/main" id="{C799A3F7-B04D-42AF-ADD2-AF02B952FF4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9" name="Picture 5" descr="scottishflag">
            <a:extLst>
              <a:ext uri="{FF2B5EF4-FFF2-40B4-BE49-F238E27FC236}">
                <a16:creationId xmlns:a16="http://schemas.microsoft.com/office/drawing/2014/main" id="{20ED8ADC-FEA1-447B-A245-7A709C2A8E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0" name="Picture 6" descr="Office Objects 0572">
            <a:extLst>
              <a:ext uri="{FF2B5EF4-FFF2-40B4-BE49-F238E27FC236}">
                <a16:creationId xmlns:a16="http://schemas.microsoft.com/office/drawing/2014/main" id="{75F38CF6-C80E-4822-A30B-35CFE0A94F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1" name="Text Box 7">
            <a:extLst>
              <a:ext uri="{FF2B5EF4-FFF2-40B4-BE49-F238E27FC236}">
                <a16:creationId xmlns:a16="http://schemas.microsoft.com/office/drawing/2014/main" id="{2A58110D-4D38-4811-ABF9-0B8797D2167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02BA550E-A185-4809-B19F-C591713D4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9A9AAFE9-682E-489E-BB04-00B4AC6DE387}" type="slidenum">
              <a:rPr lang="en-GB" altLang="en-US">
                <a:solidFill>
                  <a:srgbClr val="FFFF00"/>
                </a:solidFill>
              </a:rPr>
              <a:pPr eaLnBrk="1" hangingPunct="1"/>
              <a:t>19</a:t>
            </a:fld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66BA814E-B8B2-437E-A156-BA3C90F831C3}"/>
              </a:ext>
            </a:extLst>
          </p:cNvPr>
          <p:cNvSpPr txBox="1">
            <a:spLocks noChangeArrowheads="1"/>
          </p:cNvSpPr>
          <p:nvPr/>
        </p:nvSpPr>
        <p:spPr>
          <a:xfrm>
            <a:off x="1908175" y="552450"/>
            <a:ext cx="5365750" cy="69532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GB" sz="4400" b="1" ker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Square Numbers</a:t>
            </a:r>
            <a:endParaRPr lang="en-GB" sz="4400" b="1" kern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+mj-ea"/>
              <a:cs typeface="+mj-cs"/>
            </a:endParaRPr>
          </a:p>
        </p:txBody>
      </p:sp>
      <p:sp>
        <p:nvSpPr>
          <p:cNvPr id="28684" name="Text Box 4">
            <a:extLst>
              <a:ext uri="{FF2B5EF4-FFF2-40B4-BE49-F238E27FC236}">
                <a16:creationId xmlns:a16="http://schemas.microsoft.com/office/drawing/2014/main" id="{1B520E00-36B0-48E7-A881-635A18867D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38263"/>
            <a:ext cx="109855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</a:t>
            </a:r>
          </a:p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EF 1.1e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66C550E4-0CC2-40CE-ABD2-F1262EF7AB2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3600">
                <a:solidFill>
                  <a:srgbClr val="FFFF00"/>
                </a:solidFill>
              </a:rPr>
              <a:t> Starter Questions</a:t>
            </a:r>
          </a:p>
        </p:txBody>
      </p:sp>
      <p:sp>
        <p:nvSpPr>
          <p:cNvPr id="1029" name="Text Box 4">
            <a:extLst>
              <a:ext uri="{FF2B5EF4-FFF2-40B4-BE49-F238E27FC236}">
                <a16:creationId xmlns:a16="http://schemas.microsoft.com/office/drawing/2014/main" id="{B622CFD9-A083-41FD-B761-26118BB4CDE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030" name="Text Box 7">
            <a:extLst>
              <a:ext uri="{FF2B5EF4-FFF2-40B4-BE49-F238E27FC236}">
                <a16:creationId xmlns:a16="http://schemas.microsoft.com/office/drawing/2014/main" id="{1E75FB73-E6F4-4669-A801-2A864FAA98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413" y="2139950"/>
            <a:ext cx="52657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Q1.	Calculate Area and perimeter</a:t>
            </a:r>
          </a:p>
        </p:txBody>
      </p:sp>
      <p:sp>
        <p:nvSpPr>
          <p:cNvPr id="1031" name="Text Box 8">
            <a:extLst>
              <a:ext uri="{FF2B5EF4-FFF2-40B4-BE49-F238E27FC236}">
                <a16:creationId xmlns:a16="http://schemas.microsoft.com/office/drawing/2014/main" id="{AE993B39-FF41-4B53-9FB2-DD2BA4A03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013" y="4432300"/>
            <a:ext cx="44640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Q4.	If a = 1 , b = 2 and c = 4</a:t>
            </a:r>
          </a:p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	</a:t>
            </a:r>
          </a:p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	Find</a:t>
            </a:r>
          </a:p>
        </p:txBody>
      </p:sp>
      <p:sp>
        <p:nvSpPr>
          <p:cNvPr id="1032" name="Text Box 10">
            <a:extLst>
              <a:ext uri="{FF2B5EF4-FFF2-40B4-BE49-F238E27FC236}">
                <a16:creationId xmlns:a16="http://schemas.microsoft.com/office/drawing/2014/main" id="{22F2A790-BE67-44F5-A7C9-2BCF2328D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413" y="3697288"/>
            <a:ext cx="712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Q3.</a:t>
            </a:r>
          </a:p>
        </p:txBody>
      </p:sp>
      <p:sp>
        <p:nvSpPr>
          <p:cNvPr id="1033" name="Text Box 11">
            <a:extLst>
              <a:ext uri="{FF2B5EF4-FFF2-40B4-BE49-F238E27FC236}">
                <a16:creationId xmlns:a16="http://schemas.microsoft.com/office/drawing/2014/main" id="{62741062-F830-4B53-BB8C-7E39CB7B3C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413" y="2879725"/>
            <a:ext cx="2774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Q2.	30% of 200</a:t>
            </a:r>
          </a:p>
        </p:txBody>
      </p:sp>
      <p:graphicFrame>
        <p:nvGraphicFramePr>
          <p:cNvPr id="1026" name="Object 13">
            <a:extLst>
              <a:ext uri="{FF2B5EF4-FFF2-40B4-BE49-F238E27FC236}">
                <a16:creationId xmlns:a16="http://schemas.microsoft.com/office/drawing/2014/main" id="{18698600-59AD-4DB5-960D-0B49EC5929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62150" y="3740150"/>
          <a:ext cx="2062163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65160" imgH="215640" progId="Equation.DSMT4">
                  <p:embed/>
                </p:oleObj>
              </mc:Choice>
              <mc:Fallback>
                <p:oleObj name="Equation" r:id="rId2" imgW="965160" imgH="2156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2150" y="3740150"/>
                        <a:ext cx="2062163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4" name="Picture 3" descr="scottishflag">
            <a:extLst>
              <a:ext uri="{FF2B5EF4-FFF2-40B4-BE49-F238E27FC236}">
                <a16:creationId xmlns:a16="http://schemas.microsoft.com/office/drawing/2014/main" id="{3411949C-A7E5-41BA-9789-75640B864A6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35" name="Group 32">
            <a:extLst>
              <a:ext uri="{FF2B5EF4-FFF2-40B4-BE49-F238E27FC236}">
                <a16:creationId xmlns:a16="http://schemas.microsoft.com/office/drawing/2014/main" id="{14007216-726F-48EE-B7FF-118DC2287771}"/>
              </a:ext>
            </a:extLst>
          </p:cNvPr>
          <p:cNvGrpSpPr>
            <a:grpSpLocks/>
          </p:cNvGrpSpPr>
          <p:nvPr/>
        </p:nvGrpSpPr>
        <p:grpSpPr bwMode="auto">
          <a:xfrm>
            <a:off x="5795963" y="2590800"/>
            <a:ext cx="3141662" cy="1646238"/>
            <a:chOff x="3567" y="1254"/>
            <a:chExt cx="1979" cy="1037"/>
          </a:xfrm>
        </p:grpSpPr>
        <p:sp>
          <p:nvSpPr>
            <p:cNvPr id="1038" name="Rectangle 23">
              <a:extLst>
                <a:ext uri="{FF2B5EF4-FFF2-40B4-BE49-F238E27FC236}">
                  <a16:creationId xmlns:a16="http://schemas.microsoft.com/office/drawing/2014/main" id="{22B1FBA4-F169-4B3B-8B42-292E6867E2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2" y="1254"/>
              <a:ext cx="450" cy="76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1039" name="Group 31">
              <a:extLst>
                <a:ext uri="{FF2B5EF4-FFF2-40B4-BE49-F238E27FC236}">
                  <a16:creationId xmlns:a16="http://schemas.microsoft.com/office/drawing/2014/main" id="{C88E8A93-DB6C-49BD-A801-3E39D53707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67" y="1254"/>
              <a:ext cx="1979" cy="1037"/>
              <a:chOff x="3567" y="1254"/>
              <a:chExt cx="1979" cy="1037"/>
            </a:xfrm>
          </p:grpSpPr>
          <p:sp>
            <p:nvSpPr>
              <p:cNvPr id="1040" name="Rectangle 24">
                <a:extLst>
                  <a:ext uri="{FF2B5EF4-FFF2-40B4-BE49-F238E27FC236}">
                    <a16:creationId xmlns:a16="http://schemas.microsoft.com/office/drawing/2014/main" id="{F95DFF2B-3CF9-4344-9958-3F5A1973C1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18" y="1254"/>
                <a:ext cx="1218" cy="39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41" name="Text Box 26">
                <a:extLst>
                  <a:ext uri="{FF2B5EF4-FFF2-40B4-BE49-F238E27FC236}">
                    <a16:creationId xmlns:a16="http://schemas.microsoft.com/office/drawing/2014/main" id="{03B5AB11-1B4C-4ECC-A689-FD88EFB61CE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56" y="1484"/>
                <a:ext cx="39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/>
                  <a:t>5cm</a:t>
                </a:r>
              </a:p>
            </p:txBody>
          </p:sp>
          <p:sp>
            <p:nvSpPr>
              <p:cNvPr id="1042" name="Text Box 27">
                <a:extLst>
                  <a:ext uri="{FF2B5EF4-FFF2-40B4-BE49-F238E27FC236}">
                    <a16:creationId xmlns:a16="http://schemas.microsoft.com/office/drawing/2014/main" id="{5187A528-EF0E-462F-A7E0-96CFB105033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24" y="2060"/>
                <a:ext cx="39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/>
                  <a:t>2cm</a:t>
                </a:r>
              </a:p>
            </p:txBody>
          </p:sp>
          <p:sp>
            <p:nvSpPr>
              <p:cNvPr id="1043" name="Text Box 28">
                <a:extLst>
                  <a:ext uri="{FF2B5EF4-FFF2-40B4-BE49-F238E27FC236}">
                    <a16:creationId xmlns:a16="http://schemas.microsoft.com/office/drawing/2014/main" id="{9A789297-2202-450B-9F9E-1F4944F165C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7" y="1305"/>
                <a:ext cx="39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/>
                  <a:t>3cm</a:t>
                </a:r>
              </a:p>
            </p:txBody>
          </p:sp>
          <p:sp>
            <p:nvSpPr>
              <p:cNvPr id="1044" name="Text Box 29">
                <a:extLst>
                  <a:ext uri="{FF2B5EF4-FFF2-40B4-BE49-F238E27FC236}">
                    <a16:creationId xmlns:a16="http://schemas.microsoft.com/office/drawing/2014/main" id="{94B7E8C9-ED25-42EE-BC2C-A1A5AE42DF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18" y="1664"/>
                <a:ext cx="39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/>
                  <a:t>4cm</a:t>
                </a:r>
              </a:p>
            </p:txBody>
          </p:sp>
        </p:grpSp>
      </p:grpSp>
      <p:graphicFrame>
        <p:nvGraphicFramePr>
          <p:cNvPr id="1027" name="Object 33">
            <a:extLst>
              <a:ext uri="{FF2B5EF4-FFF2-40B4-BE49-F238E27FC236}">
                <a16:creationId xmlns:a16="http://schemas.microsoft.com/office/drawing/2014/main" id="{94D8D7D7-0B76-4907-8BA5-3094CA4A41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90825" y="5441950"/>
          <a:ext cx="1128713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57200" imgH="203040" progId="Equation.DSMT4">
                  <p:embed/>
                </p:oleObj>
              </mc:Choice>
              <mc:Fallback>
                <p:oleObj name="Equation" r:id="rId5" imgW="457200" imgH="20304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0825" y="5441950"/>
                        <a:ext cx="1128713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6" name="Picture 34" descr="Office Objects 0572">
            <a:extLst>
              <a:ext uri="{FF2B5EF4-FFF2-40B4-BE49-F238E27FC236}">
                <a16:creationId xmlns:a16="http://schemas.microsoft.com/office/drawing/2014/main" id="{0CA6E1BF-709B-46E1-AE00-7530FD579B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75" y="2000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Text Box 4">
            <a:extLst>
              <a:ext uri="{FF2B5EF4-FFF2-40B4-BE49-F238E27FC236}">
                <a16:creationId xmlns:a16="http://schemas.microsoft.com/office/drawing/2014/main" id="{453B347F-563A-4EE3-B3CB-0A03473AED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38263"/>
            <a:ext cx="109855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</a:t>
            </a:r>
          </a:p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EF 1.1e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8">
            <a:extLst>
              <a:ext uri="{FF2B5EF4-FFF2-40B4-BE49-F238E27FC236}">
                <a16:creationId xmlns:a16="http://schemas.microsoft.com/office/drawing/2014/main" id="{D4D056C5-472C-40CC-AC50-711025C3550F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3D52F4B-5EF2-497C-8699-E3262F7C7A27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16" name="Rectangle 19">
            <a:extLst>
              <a:ext uri="{FF2B5EF4-FFF2-40B4-BE49-F238E27FC236}">
                <a16:creationId xmlns:a16="http://schemas.microsoft.com/office/drawing/2014/main" id="{F979993C-5083-4B3B-B870-1A2A764EC5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@www.mathsrevision.com</a:t>
            </a:r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A50D9AF7-1516-43CF-88B7-1C199F7EEF3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79613" y="333375"/>
            <a:ext cx="5113337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>
                <a:solidFill>
                  <a:srgbClr val="FFFF00"/>
                </a:solidFill>
              </a:rPr>
              <a:t>Starter Questions</a:t>
            </a:r>
          </a:p>
        </p:txBody>
      </p:sp>
      <p:pic>
        <p:nvPicPr>
          <p:cNvPr id="4102" name="Picture 3" descr="scottishflag">
            <a:extLst>
              <a:ext uri="{FF2B5EF4-FFF2-40B4-BE49-F238E27FC236}">
                <a16:creationId xmlns:a16="http://schemas.microsoft.com/office/drawing/2014/main" id="{9A16F9AE-E824-4726-86A9-8EAACBDB9FD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098" name="Object 4">
            <a:extLst>
              <a:ext uri="{FF2B5EF4-FFF2-40B4-BE49-F238E27FC236}">
                <a16:creationId xmlns:a16="http://schemas.microsoft.com/office/drawing/2014/main" id="{3B4C4B6B-D8F9-4D38-88E3-778D0FCB0F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55688" y="2011363"/>
          <a:ext cx="7759700" cy="409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524200" imgH="3073320" progId="Equation.DSMT4">
                  <p:embed/>
                </p:oleObj>
              </mc:Choice>
              <mc:Fallback>
                <p:oleObj name="Equation" r:id="rId3" imgW="5524200" imgH="3073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688" y="2011363"/>
                        <a:ext cx="7759700" cy="409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3" name="Picture 5" descr="Office Objects 0572">
            <a:extLst>
              <a:ext uri="{FF2B5EF4-FFF2-40B4-BE49-F238E27FC236}">
                <a16:creationId xmlns:a16="http://schemas.microsoft.com/office/drawing/2014/main" id="{CC79B992-5635-4EAB-9B81-E1DD9CD3B5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4" name="Text Box 6">
            <a:extLst>
              <a:ext uri="{FF2B5EF4-FFF2-40B4-BE49-F238E27FC236}">
                <a16:creationId xmlns:a16="http://schemas.microsoft.com/office/drawing/2014/main" id="{EE9299D0-EB99-4958-B8EA-2A1AFBAA3E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5513" y="3402013"/>
            <a:ext cx="693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6 cm</a:t>
            </a:r>
          </a:p>
        </p:txBody>
      </p:sp>
      <p:sp>
        <p:nvSpPr>
          <p:cNvPr id="4105" name="Text Box 7">
            <a:extLst>
              <a:ext uri="{FF2B5EF4-FFF2-40B4-BE49-F238E27FC236}">
                <a16:creationId xmlns:a16="http://schemas.microsoft.com/office/drawing/2014/main" id="{3C7FCDDB-2FD0-4B44-BBA7-3867F24D685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4106" name="AutoShape 8">
            <a:extLst>
              <a:ext uri="{FF2B5EF4-FFF2-40B4-BE49-F238E27FC236}">
                <a16:creationId xmlns:a16="http://schemas.microsoft.com/office/drawing/2014/main" id="{50A128E8-7E4C-4EEA-8FFE-1488F32878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2475" y="2695575"/>
            <a:ext cx="1028700" cy="723900"/>
          </a:xfrm>
          <a:prstGeom prst="rtTriangle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sz="2400">
              <a:solidFill>
                <a:srgbClr val="FFFFFF"/>
              </a:solidFill>
            </a:endParaRPr>
          </a:p>
        </p:txBody>
      </p:sp>
      <p:sp>
        <p:nvSpPr>
          <p:cNvPr id="4107" name="Text Box 9">
            <a:extLst>
              <a:ext uri="{FF2B5EF4-FFF2-40B4-BE49-F238E27FC236}">
                <a16:creationId xmlns:a16="http://schemas.microsoft.com/office/drawing/2014/main" id="{DA7653A8-4FDD-4303-986A-92D3C9EA09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6413" y="2862263"/>
            <a:ext cx="692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8 cm</a:t>
            </a:r>
          </a:p>
        </p:txBody>
      </p:sp>
      <p:sp>
        <p:nvSpPr>
          <p:cNvPr id="4108" name="Rectangle 10">
            <a:extLst>
              <a:ext uri="{FF2B5EF4-FFF2-40B4-BE49-F238E27FC236}">
                <a16:creationId xmlns:a16="http://schemas.microsoft.com/office/drawing/2014/main" id="{22171886-FD8B-40CE-B65F-DF3ECFF200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050" y="2695575"/>
            <a:ext cx="723900" cy="723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sz="2400">
              <a:solidFill>
                <a:srgbClr val="FFFFFF"/>
              </a:solidFill>
            </a:endParaRPr>
          </a:p>
        </p:txBody>
      </p:sp>
      <p:grpSp>
        <p:nvGrpSpPr>
          <p:cNvPr id="4109" name="Group 11">
            <a:extLst>
              <a:ext uri="{FF2B5EF4-FFF2-40B4-BE49-F238E27FC236}">
                <a16:creationId xmlns:a16="http://schemas.microsoft.com/office/drawing/2014/main" id="{A6541217-A312-4863-94C8-0FE1BC32890A}"/>
              </a:ext>
            </a:extLst>
          </p:cNvPr>
          <p:cNvGrpSpPr>
            <a:grpSpLocks/>
          </p:cNvGrpSpPr>
          <p:nvPr/>
        </p:nvGrpSpPr>
        <p:grpSpPr bwMode="auto">
          <a:xfrm>
            <a:off x="5788025" y="3589338"/>
            <a:ext cx="2232025" cy="833437"/>
            <a:chOff x="3198" y="1207"/>
            <a:chExt cx="1406" cy="525"/>
          </a:xfrm>
        </p:grpSpPr>
        <p:sp>
          <p:nvSpPr>
            <p:cNvPr id="4112" name="Line 12">
              <a:extLst>
                <a:ext uri="{FF2B5EF4-FFF2-40B4-BE49-F238E27FC236}">
                  <a16:creationId xmlns:a16="http://schemas.microsoft.com/office/drawing/2014/main" id="{BB019143-EE44-4E2B-9F3C-3C798179CB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706"/>
              <a:ext cx="140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Line 13">
              <a:extLst>
                <a:ext uri="{FF2B5EF4-FFF2-40B4-BE49-F238E27FC236}">
                  <a16:creationId xmlns:a16="http://schemas.microsoft.com/office/drawing/2014/main" id="{3288EA15-121B-4649-A131-10DB0B4ABD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06" y="1207"/>
              <a:ext cx="499" cy="49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4" name="Text Box 14">
              <a:extLst>
                <a:ext uri="{FF2B5EF4-FFF2-40B4-BE49-F238E27FC236}">
                  <a16:creationId xmlns:a16="http://schemas.microsoft.com/office/drawing/2014/main" id="{1C49B739-FA1F-4911-87D4-57CFC481EA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0" y="1480"/>
              <a:ext cx="443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000">
                  <a:solidFill>
                    <a:srgbClr val="FFFFFF"/>
                  </a:solidFill>
                </a:rPr>
                <a:t>122</a:t>
              </a:r>
              <a:r>
                <a:rPr lang="en-GB" altLang="en-US" sz="2000" baseline="60000">
                  <a:solidFill>
                    <a:srgbClr val="FFFFFF"/>
                  </a:solidFill>
                </a:rPr>
                <a:t>o</a:t>
              </a:r>
              <a:endParaRPr lang="en-GB" altLang="en-US" sz="2000">
                <a:solidFill>
                  <a:srgbClr val="FFFFFF"/>
                </a:solidFill>
              </a:endParaRPr>
            </a:p>
          </p:txBody>
        </p:sp>
      </p:grp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0708512B-808C-41C8-8B1B-D44F840E8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57EE8F65-18BD-4677-AD8D-EC8853D6AC7A}" type="slidenum">
              <a:rPr lang="en-GB" altLang="en-US">
                <a:solidFill>
                  <a:srgbClr val="FFFF00"/>
                </a:solidFill>
              </a:rPr>
              <a:pPr eaLnBrk="1" hangingPunct="1"/>
              <a:t>20</a:t>
            </a:fld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4111" name="Text Box 4">
            <a:extLst>
              <a:ext uri="{FF2B5EF4-FFF2-40B4-BE49-F238E27FC236}">
                <a16:creationId xmlns:a16="http://schemas.microsoft.com/office/drawing/2014/main" id="{5DA78153-12AD-4768-9E31-8C9EB09746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38263"/>
            <a:ext cx="109855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</a:t>
            </a:r>
          </a:p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EF 1.1e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9594554C-DE91-4967-96DD-8651EBB36E8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75C9578-8CED-496B-A2B6-90869551D979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8D2E854C-19F9-4E5E-9478-78FE7F65C4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@www.mathsrevision.com</a:t>
            </a:r>
          </a:p>
        </p:txBody>
      </p:sp>
      <p:pic>
        <p:nvPicPr>
          <p:cNvPr id="29700" name="Picture 2" descr="Office Objects 0572">
            <a:extLst>
              <a:ext uri="{FF2B5EF4-FFF2-40B4-BE49-F238E27FC236}">
                <a16:creationId xmlns:a16="http://schemas.microsoft.com/office/drawing/2014/main" id="{134B01B4-62A4-48F8-BE21-DE66C38922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1" name="Rectangle 3">
            <a:extLst>
              <a:ext uri="{FF2B5EF4-FFF2-40B4-BE49-F238E27FC236}">
                <a16:creationId xmlns:a16="http://schemas.microsoft.com/office/drawing/2014/main" id="{9DF328F4-BF67-4AF4-9717-DB4B730832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63492" name="Rectangle 4">
            <a:extLst>
              <a:ext uri="{FF2B5EF4-FFF2-40B4-BE49-F238E27FC236}">
                <a16:creationId xmlns:a16="http://schemas.microsoft.com/office/drawing/2014/main" id="{E90F0501-EFB3-4954-B675-B7F634EAB6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63493" name="Text Box 5">
            <a:extLst>
              <a:ext uri="{FF2B5EF4-FFF2-40B4-BE49-F238E27FC236}">
                <a16:creationId xmlns:a16="http://schemas.microsoft.com/office/drawing/2014/main" id="{A018B661-BE59-4F89-8FE3-EDE9CB4499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1088" y="3025775"/>
            <a:ext cx="42529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understand what a  </a:t>
            </a:r>
          </a:p>
          <a:p>
            <a:pPr marL="800100" lvl="1" indent="-342900"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     triangular number is.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9704" name="Line 6">
            <a:extLst>
              <a:ext uri="{FF2B5EF4-FFF2-40B4-BE49-F238E27FC236}">
                <a16:creationId xmlns:a16="http://schemas.microsoft.com/office/drawing/2014/main" id="{169B9B70-E434-41F1-BE75-95AF416C76F4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5" name="Rectangle 7">
            <a:extLst>
              <a:ext uri="{FF2B5EF4-FFF2-40B4-BE49-F238E27FC236}">
                <a16:creationId xmlns:a16="http://schemas.microsoft.com/office/drawing/2014/main" id="{6DD118B0-F0E0-411C-ACEB-0524241D7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044825"/>
            <a:ext cx="39497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>
                <a:solidFill>
                  <a:srgbClr val="FFFF00"/>
                </a:solidFill>
                <a:cs typeface="Arial" panose="020B0604020202020204" pitchFamily="34" charset="0"/>
              </a:rPr>
              <a:t>To explain what a triangular number is.</a:t>
            </a:r>
          </a:p>
        </p:txBody>
      </p:sp>
      <p:sp>
        <p:nvSpPr>
          <p:cNvPr id="63496" name="Rectangle 8">
            <a:extLst>
              <a:ext uri="{FF2B5EF4-FFF2-40B4-BE49-F238E27FC236}">
                <a16:creationId xmlns:a16="http://schemas.microsoft.com/office/drawing/2014/main" id="{71BF39CC-5CBA-4475-A00E-DF0DD2E06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25" y="4076700"/>
            <a:ext cx="3635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Calculate the first 10 triangular numbers.</a:t>
            </a:r>
          </a:p>
        </p:txBody>
      </p:sp>
      <p:pic>
        <p:nvPicPr>
          <p:cNvPr id="29707" name="Picture 9" descr="scottishflag">
            <a:extLst>
              <a:ext uri="{FF2B5EF4-FFF2-40B4-BE49-F238E27FC236}">
                <a16:creationId xmlns:a16="http://schemas.microsoft.com/office/drawing/2014/main" id="{3146EB7F-8F92-4348-A877-EDDD0173CAF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8" name="Text Box 10">
            <a:extLst>
              <a:ext uri="{FF2B5EF4-FFF2-40B4-BE49-F238E27FC236}">
                <a16:creationId xmlns:a16="http://schemas.microsoft.com/office/drawing/2014/main" id="{AED2665D-8615-47C6-BB89-DB1759259F6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63499" name="Rectangle 11">
            <a:extLst>
              <a:ext uri="{FF2B5EF4-FFF2-40B4-BE49-F238E27FC236}">
                <a16:creationId xmlns:a16="http://schemas.microsoft.com/office/drawing/2014/main" id="{2C528CEF-65B8-4025-B6B9-BC451FF709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Triangular Numbers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4FB2558B-27F8-494F-A96E-1E72BFC99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7740E6D2-8758-43EB-B8B4-95762B34DDCC}" type="slidenum">
              <a:rPr lang="en-GB" altLang="en-US">
                <a:solidFill>
                  <a:srgbClr val="FFFF00"/>
                </a:solidFill>
              </a:rPr>
              <a:pPr eaLnBrk="1" hangingPunct="1"/>
              <a:t>21</a:t>
            </a:fld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29711" name="Text Box 4">
            <a:extLst>
              <a:ext uri="{FF2B5EF4-FFF2-40B4-BE49-F238E27FC236}">
                <a16:creationId xmlns:a16="http://schemas.microsoft.com/office/drawing/2014/main" id="{514C0CE6-6412-40EE-8E1B-77ADB593E3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38263"/>
            <a:ext cx="109855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</a:t>
            </a:r>
          </a:p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EF 1.1e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/>
      <p:bldP spid="63495" grpId="0"/>
      <p:bldP spid="6349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4">
            <a:extLst>
              <a:ext uri="{FF2B5EF4-FFF2-40B4-BE49-F238E27FC236}">
                <a16:creationId xmlns:a16="http://schemas.microsoft.com/office/drawing/2014/main" id="{2465B1CF-D6A9-434C-A6A7-AFB59B35D8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38263"/>
            <a:ext cx="109855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</a:t>
            </a:r>
          </a:p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EF 1.1e</a:t>
            </a:r>
          </a:p>
        </p:txBody>
      </p:sp>
      <p:sp>
        <p:nvSpPr>
          <p:cNvPr id="25" name="Rectangle 18">
            <a:extLst>
              <a:ext uri="{FF2B5EF4-FFF2-40B4-BE49-F238E27FC236}">
                <a16:creationId xmlns:a16="http://schemas.microsoft.com/office/drawing/2014/main" id="{C5C1294B-65D9-46E3-BA9B-7290144E5DD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761003A-F8EA-4FCC-8024-9046B264FB7A}" type="datetime5">
              <a:rPr lang="en-US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F183AA63-D8AC-4521-99C1-9BB914246A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 Dept</a:t>
            </a:r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2E57956F-33A6-4BAA-A65E-522EE6D1333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672138" cy="695325"/>
          </a:xfrm>
        </p:spPr>
        <p:txBody>
          <a:bodyPr/>
          <a:lstStyle/>
          <a:p>
            <a:pPr eaLnBrk="1" hangingPunct="1">
              <a:defRPr/>
            </a:pPr>
            <a:r>
              <a:rPr lang="en-GB" sz="2800" dirty="0">
                <a:solidFill>
                  <a:srgbClr val="FFFF00"/>
                </a:solidFill>
              </a:rPr>
              <a:t>Triangular and square Numbers</a:t>
            </a:r>
          </a:p>
        </p:txBody>
      </p:sp>
      <p:pic>
        <p:nvPicPr>
          <p:cNvPr id="30726" name="Picture 3" descr="scottishflag">
            <a:extLst>
              <a:ext uri="{FF2B5EF4-FFF2-40B4-BE49-F238E27FC236}">
                <a16:creationId xmlns:a16="http://schemas.microsoft.com/office/drawing/2014/main" id="{5900E093-64DB-44CF-AA28-59C7A04865E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7" name="Picture 4" descr="Office Objects 0572">
            <a:extLst>
              <a:ext uri="{FF2B5EF4-FFF2-40B4-BE49-F238E27FC236}">
                <a16:creationId xmlns:a16="http://schemas.microsoft.com/office/drawing/2014/main" id="{61A0FB1A-4049-4BED-8A7D-C0874DB961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8" name="Text Box 5">
            <a:extLst>
              <a:ext uri="{FF2B5EF4-FFF2-40B4-BE49-F238E27FC236}">
                <a16:creationId xmlns:a16="http://schemas.microsoft.com/office/drawing/2014/main" id="{E7C21398-9004-444F-BDB4-0826613BB2E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grpSp>
        <p:nvGrpSpPr>
          <p:cNvPr id="30729" name="Group 76">
            <a:extLst>
              <a:ext uri="{FF2B5EF4-FFF2-40B4-BE49-F238E27FC236}">
                <a16:creationId xmlns:a16="http://schemas.microsoft.com/office/drawing/2014/main" id="{A661D9E1-D52F-4501-A479-1001EE1F13BB}"/>
              </a:ext>
            </a:extLst>
          </p:cNvPr>
          <p:cNvGrpSpPr>
            <a:grpSpLocks/>
          </p:cNvGrpSpPr>
          <p:nvPr/>
        </p:nvGrpSpPr>
        <p:grpSpPr bwMode="auto">
          <a:xfrm>
            <a:off x="1019175" y="2292350"/>
            <a:ext cx="3917950" cy="2125663"/>
            <a:chOff x="1018835" y="2292625"/>
            <a:chExt cx="3917601" cy="2125119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E262DB91-89D7-442A-9632-137108CB9C1F}"/>
                </a:ext>
              </a:extLst>
            </p:cNvPr>
            <p:cNvSpPr/>
            <p:nvPr/>
          </p:nvSpPr>
          <p:spPr>
            <a:xfrm>
              <a:off x="1126775" y="3252817"/>
              <a:ext cx="238104" cy="225367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EDEDE86-CB44-4928-BBF8-60D208017647}"/>
                </a:ext>
              </a:extLst>
            </p:cNvPr>
            <p:cNvSpPr/>
            <p:nvPr/>
          </p:nvSpPr>
          <p:spPr>
            <a:xfrm>
              <a:off x="1874422" y="3252817"/>
              <a:ext cx="239691" cy="225367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7AF1615B-AD90-4F3B-8533-2AE380C40CB1}"/>
                </a:ext>
              </a:extLst>
            </p:cNvPr>
            <p:cNvSpPr/>
            <p:nvPr/>
          </p:nvSpPr>
          <p:spPr>
            <a:xfrm>
              <a:off x="2179195" y="2941747"/>
              <a:ext cx="239691" cy="225367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5388AFB8-207D-461B-8EFF-5383BDFF2DE2}"/>
                </a:ext>
              </a:extLst>
            </p:cNvPr>
            <p:cNvSpPr/>
            <p:nvPr/>
          </p:nvSpPr>
          <p:spPr>
            <a:xfrm>
              <a:off x="2179195" y="3252817"/>
              <a:ext cx="239691" cy="225367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0FD796E3-2EF1-4129-8804-D31B49DABF04}"/>
                </a:ext>
              </a:extLst>
            </p:cNvPr>
            <p:cNvSpPr/>
            <p:nvPr/>
          </p:nvSpPr>
          <p:spPr>
            <a:xfrm>
              <a:off x="2650640" y="3252817"/>
              <a:ext cx="238104" cy="225367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91A739F3-5634-49D1-BED6-7D25636D7283}"/>
                </a:ext>
              </a:extLst>
            </p:cNvPr>
            <p:cNvSpPr/>
            <p:nvPr/>
          </p:nvSpPr>
          <p:spPr>
            <a:xfrm>
              <a:off x="2955412" y="2941747"/>
              <a:ext cx="238104" cy="225367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EB0ECD47-B1F1-4271-AD1B-9DD01B832141}"/>
                </a:ext>
              </a:extLst>
            </p:cNvPr>
            <p:cNvSpPr/>
            <p:nvPr/>
          </p:nvSpPr>
          <p:spPr>
            <a:xfrm>
              <a:off x="2955412" y="3252817"/>
              <a:ext cx="238104" cy="225367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CF04BA4-A8B6-495C-911D-1C748D9DAF74}"/>
                </a:ext>
              </a:extLst>
            </p:cNvPr>
            <p:cNvSpPr/>
            <p:nvPr/>
          </p:nvSpPr>
          <p:spPr>
            <a:xfrm>
              <a:off x="3306219" y="2941747"/>
              <a:ext cx="238104" cy="225367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C7496CCD-2269-407C-BE35-0D84B5B2CD36}"/>
                </a:ext>
              </a:extLst>
            </p:cNvPr>
            <p:cNvSpPr/>
            <p:nvPr/>
          </p:nvSpPr>
          <p:spPr>
            <a:xfrm>
              <a:off x="3306219" y="3252817"/>
              <a:ext cx="238104" cy="225367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18637056-61AF-4B47-900D-6CDD3990CD34}"/>
                </a:ext>
              </a:extLst>
            </p:cNvPr>
            <p:cNvSpPr/>
            <p:nvPr/>
          </p:nvSpPr>
          <p:spPr>
            <a:xfrm>
              <a:off x="3306219" y="2613218"/>
              <a:ext cx="238104" cy="225367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30770" name="TextBox 41">
              <a:extLst>
                <a:ext uri="{FF2B5EF4-FFF2-40B4-BE49-F238E27FC236}">
                  <a16:creationId xmlns:a16="http://schemas.microsoft.com/office/drawing/2014/main" id="{294562A5-394F-42CC-B32D-5015E70708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8835" y="3648303"/>
              <a:ext cx="3720890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4400">
                  <a:solidFill>
                    <a:srgbClr val="FFFFFF"/>
                  </a:solidFill>
                  <a:cs typeface="Arial" panose="020B0604020202020204" pitchFamily="34" charset="0"/>
                </a:rPr>
                <a:t>1	3	6	 10</a:t>
              </a: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D6BCA562-E690-483F-AE1C-90092BA5561D}"/>
                </a:ext>
              </a:extLst>
            </p:cNvPr>
            <p:cNvSpPr/>
            <p:nvPr/>
          </p:nvSpPr>
          <p:spPr>
            <a:xfrm>
              <a:off x="3704646" y="3252817"/>
              <a:ext cx="238104" cy="225367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E72714C3-ED9C-4924-A760-7E3A8EB5FB84}"/>
                </a:ext>
              </a:extLst>
            </p:cNvPr>
            <p:cNvSpPr/>
            <p:nvPr/>
          </p:nvSpPr>
          <p:spPr>
            <a:xfrm>
              <a:off x="4009419" y="2941747"/>
              <a:ext cx="238104" cy="225367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4589E9BD-ACD3-4EC4-BE8A-4C804B80A399}"/>
                </a:ext>
              </a:extLst>
            </p:cNvPr>
            <p:cNvSpPr/>
            <p:nvPr/>
          </p:nvSpPr>
          <p:spPr>
            <a:xfrm>
              <a:off x="4009419" y="3252817"/>
              <a:ext cx="238104" cy="225367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F83E4B23-E615-4B5C-B958-31D33761C40E}"/>
                </a:ext>
              </a:extLst>
            </p:cNvPr>
            <p:cNvSpPr/>
            <p:nvPr/>
          </p:nvSpPr>
          <p:spPr>
            <a:xfrm>
              <a:off x="4360225" y="2941747"/>
              <a:ext cx="238104" cy="225367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2D622394-A258-48B6-934A-F416D67DF932}"/>
                </a:ext>
              </a:extLst>
            </p:cNvPr>
            <p:cNvSpPr/>
            <p:nvPr/>
          </p:nvSpPr>
          <p:spPr>
            <a:xfrm>
              <a:off x="4360225" y="3252817"/>
              <a:ext cx="238104" cy="225367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65DA4AAC-A681-499D-901B-981E5554CD5E}"/>
                </a:ext>
              </a:extLst>
            </p:cNvPr>
            <p:cNvSpPr/>
            <p:nvPr/>
          </p:nvSpPr>
          <p:spPr>
            <a:xfrm>
              <a:off x="4360225" y="2613218"/>
              <a:ext cx="238104" cy="225367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671E022D-0EEA-4F38-9E24-BDD0151A2106}"/>
                </a:ext>
              </a:extLst>
            </p:cNvPr>
            <p:cNvSpPr/>
            <p:nvPr/>
          </p:nvSpPr>
          <p:spPr>
            <a:xfrm>
              <a:off x="4698332" y="2933811"/>
              <a:ext cx="238104" cy="225367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9424B4DF-C28C-42C2-9913-EDD5ED7B1854}"/>
                </a:ext>
              </a:extLst>
            </p:cNvPr>
            <p:cNvSpPr/>
            <p:nvPr/>
          </p:nvSpPr>
          <p:spPr>
            <a:xfrm>
              <a:off x="4698332" y="3252817"/>
              <a:ext cx="238104" cy="225367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1DE6AFAF-06BD-4394-A01A-830F20BB921C}"/>
                </a:ext>
              </a:extLst>
            </p:cNvPr>
            <p:cNvSpPr/>
            <p:nvPr/>
          </p:nvSpPr>
          <p:spPr>
            <a:xfrm>
              <a:off x="4698332" y="2613218"/>
              <a:ext cx="238104" cy="225367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EAE694AD-4ABA-4563-8B73-A0C59954C8BD}"/>
                </a:ext>
              </a:extLst>
            </p:cNvPr>
            <p:cNvSpPr/>
            <p:nvPr/>
          </p:nvSpPr>
          <p:spPr>
            <a:xfrm>
              <a:off x="4698332" y="2292625"/>
              <a:ext cx="238104" cy="225367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</p:grpSp>
      <p:grpSp>
        <p:nvGrpSpPr>
          <p:cNvPr id="3" name="Group 77">
            <a:extLst>
              <a:ext uri="{FF2B5EF4-FFF2-40B4-BE49-F238E27FC236}">
                <a16:creationId xmlns:a16="http://schemas.microsoft.com/office/drawing/2014/main" id="{862C4A1E-4390-46FF-8125-6465A66B65C1}"/>
              </a:ext>
            </a:extLst>
          </p:cNvPr>
          <p:cNvGrpSpPr>
            <a:grpSpLocks/>
          </p:cNvGrpSpPr>
          <p:nvPr/>
        </p:nvGrpSpPr>
        <p:grpSpPr bwMode="auto">
          <a:xfrm>
            <a:off x="1179513" y="3476625"/>
            <a:ext cx="2835275" cy="914400"/>
            <a:chOff x="1179444" y="3558209"/>
            <a:chExt cx="2835964" cy="914400"/>
          </a:xfrm>
        </p:grpSpPr>
        <p:sp>
          <p:nvSpPr>
            <p:cNvPr id="57" name="Arc 56">
              <a:extLst>
                <a:ext uri="{FF2B5EF4-FFF2-40B4-BE49-F238E27FC236}">
                  <a16:creationId xmlns:a16="http://schemas.microsoft.com/office/drawing/2014/main" id="{5A6B0498-1430-4F18-878C-D37956EC30D1}"/>
                </a:ext>
              </a:extLst>
            </p:cNvPr>
            <p:cNvSpPr/>
            <p:nvPr/>
          </p:nvSpPr>
          <p:spPr>
            <a:xfrm rot="2262413" flipV="1">
              <a:off x="1179444" y="3558209"/>
              <a:ext cx="914622" cy="914400"/>
            </a:xfrm>
            <a:prstGeom prst="arc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58" name="Arc 57">
              <a:extLst>
                <a:ext uri="{FF2B5EF4-FFF2-40B4-BE49-F238E27FC236}">
                  <a16:creationId xmlns:a16="http://schemas.microsoft.com/office/drawing/2014/main" id="{C2591894-91F3-4C8A-95C7-E7F94B5A42E6}"/>
                </a:ext>
              </a:extLst>
            </p:cNvPr>
            <p:cNvSpPr/>
            <p:nvPr/>
          </p:nvSpPr>
          <p:spPr>
            <a:xfrm rot="2262413" flipV="1">
              <a:off x="2113121" y="3558209"/>
              <a:ext cx="914622" cy="914400"/>
            </a:xfrm>
            <a:prstGeom prst="arc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59" name="Arc 58">
              <a:extLst>
                <a:ext uri="{FF2B5EF4-FFF2-40B4-BE49-F238E27FC236}">
                  <a16:creationId xmlns:a16="http://schemas.microsoft.com/office/drawing/2014/main" id="{35E00033-553D-4D30-8A84-0FB052ABBFEB}"/>
                </a:ext>
              </a:extLst>
            </p:cNvPr>
            <p:cNvSpPr/>
            <p:nvPr/>
          </p:nvSpPr>
          <p:spPr>
            <a:xfrm rot="2262413" flipV="1">
              <a:off x="3100786" y="3558209"/>
              <a:ext cx="914622" cy="914400"/>
            </a:xfrm>
            <a:prstGeom prst="arc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3A0107D3-30BF-4F36-B8DE-3A0E8AFFC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7950" y="4452938"/>
            <a:ext cx="22812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  <a:cs typeface="Arial" panose="020B0604020202020204" pitchFamily="34" charset="0"/>
              </a:rPr>
              <a:t>2	3	4</a:t>
            </a:r>
          </a:p>
        </p:txBody>
      </p:sp>
      <p:sp>
        <p:nvSpPr>
          <p:cNvPr id="56" name="Text Box 6">
            <a:extLst>
              <a:ext uri="{FF2B5EF4-FFF2-40B4-BE49-F238E27FC236}">
                <a16:creationId xmlns:a16="http://schemas.microsoft.com/office/drawing/2014/main" id="{80912408-408B-47F5-9C72-2651FD577D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921250"/>
            <a:ext cx="77803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FF"/>
                </a:solidFill>
                <a:cs typeface="Arial" panose="020B0604020202020204" pitchFamily="34" charset="0"/>
              </a:rPr>
              <a:t>Write down the first 10 triangular numbers.</a:t>
            </a:r>
          </a:p>
        </p:txBody>
      </p:sp>
      <p:sp>
        <p:nvSpPr>
          <p:cNvPr id="75" name="Cloud 74">
            <a:extLst>
              <a:ext uri="{FF2B5EF4-FFF2-40B4-BE49-F238E27FC236}">
                <a16:creationId xmlns:a16="http://schemas.microsoft.com/office/drawing/2014/main" id="{903FB492-4C43-408D-B8AD-DDEA33A453E5}"/>
              </a:ext>
            </a:extLst>
          </p:cNvPr>
          <p:cNvSpPr/>
          <p:nvPr/>
        </p:nvSpPr>
        <p:spPr>
          <a:xfrm>
            <a:off x="0" y="969963"/>
            <a:ext cx="4902200" cy="1911350"/>
          </a:xfrm>
          <a:prstGeom prst="cloud">
            <a:avLst/>
          </a:prstGeom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00000"/>
                </a:solidFill>
                <a:latin typeface="Comic Sans MS" pitchFamily="66" charset="0"/>
              </a:rPr>
              <a:t>Write down the next triangular number</a:t>
            </a:r>
          </a:p>
        </p:txBody>
      </p:sp>
      <p:grpSp>
        <p:nvGrpSpPr>
          <p:cNvPr id="4" name="Group 76">
            <a:extLst>
              <a:ext uri="{FF2B5EF4-FFF2-40B4-BE49-F238E27FC236}">
                <a16:creationId xmlns:a16="http://schemas.microsoft.com/office/drawing/2014/main" id="{B0CF264F-0B25-4895-BACB-6E4E0205CEE6}"/>
              </a:ext>
            </a:extLst>
          </p:cNvPr>
          <p:cNvGrpSpPr>
            <a:grpSpLocks/>
          </p:cNvGrpSpPr>
          <p:nvPr/>
        </p:nvGrpSpPr>
        <p:grpSpPr bwMode="auto">
          <a:xfrm>
            <a:off x="5349875" y="2282825"/>
            <a:ext cx="1231900" cy="2071688"/>
            <a:chOff x="3704646" y="2292625"/>
            <a:chExt cx="1231790" cy="2071146"/>
          </a:xfrm>
        </p:grpSpPr>
        <p:sp>
          <p:nvSpPr>
            <p:cNvPr id="30746" name="TextBox 41">
              <a:extLst>
                <a:ext uri="{FF2B5EF4-FFF2-40B4-BE49-F238E27FC236}">
                  <a16:creationId xmlns:a16="http://schemas.microsoft.com/office/drawing/2014/main" id="{DB9D4DD4-B547-41CC-8544-D6EBAA0943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2038" y="3594528"/>
              <a:ext cx="950794" cy="769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4400">
                  <a:solidFill>
                    <a:srgbClr val="FFFFFF"/>
                  </a:solidFill>
                  <a:cs typeface="Arial" panose="020B0604020202020204" pitchFamily="34" charset="0"/>
                </a:rPr>
                <a:t> 15</a:t>
              </a: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3F248EE5-CEDB-47C1-8C05-C203292E26AB}"/>
                </a:ext>
              </a:extLst>
            </p:cNvPr>
            <p:cNvSpPr/>
            <p:nvPr/>
          </p:nvSpPr>
          <p:spPr>
            <a:xfrm>
              <a:off x="3704646" y="3252812"/>
              <a:ext cx="238104" cy="225366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D8ECA689-76AA-46F3-B41F-E3735431F62F}"/>
                </a:ext>
              </a:extLst>
            </p:cNvPr>
            <p:cNvSpPr/>
            <p:nvPr/>
          </p:nvSpPr>
          <p:spPr>
            <a:xfrm>
              <a:off x="4009419" y="2941743"/>
              <a:ext cx="238104" cy="225366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0EA6FCE3-2D7C-40DD-AE2E-6587EED5A4B6}"/>
                </a:ext>
              </a:extLst>
            </p:cNvPr>
            <p:cNvSpPr/>
            <p:nvPr/>
          </p:nvSpPr>
          <p:spPr>
            <a:xfrm>
              <a:off x="4009419" y="3252812"/>
              <a:ext cx="238104" cy="225366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7827029C-52B0-4D7E-B7B1-68618B1A7B28}"/>
                </a:ext>
              </a:extLst>
            </p:cNvPr>
            <p:cNvSpPr/>
            <p:nvPr/>
          </p:nvSpPr>
          <p:spPr>
            <a:xfrm>
              <a:off x="4360225" y="2941743"/>
              <a:ext cx="238104" cy="225366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E8CC51A2-A11B-46D9-8782-D56914D33C71}"/>
                </a:ext>
              </a:extLst>
            </p:cNvPr>
            <p:cNvSpPr/>
            <p:nvPr/>
          </p:nvSpPr>
          <p:spPr>
            <a:xfrm>
              <a:off x="4360225" y="3252812"/>
              <a:ext cx="238104" cy="225366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FC4BB100-C50E-4CB7-8921-27A00EAA60A5}"/>
                </a:ext>
              </a:extLst>
            </p:cNvPr>
            <p:cNvSpPr/>
            <p:nvPr/>
          </p:nvSpPr>
          <p:spPr>
            <a:xfrm>
              <a:off x="4360225" y="2613216"/>
              <a:ext cx="238104" cy="225366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D1309120-5859-490A-B396-B23437CD8369}"/>
                </a:ext>
              </a:extLst>
            </p:cNvPr>
            <p:cNvSpPr/>
            <p:nvPr/>
          </p:nvSpPr>
          <p:spPr>
            <a:xfrm>
              <a:off x="4698332" y="2933807"/>
              <a:ext cx="238104" cy="225366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5E0C0B00-FCE8-47A4-B75D-42FFFEEF39B7}"/>
                </a:ext>
              </a:extLst>
            </p:cNvPr>
            <p:cNvSpPr/>
            <p:nvPr/>
          </p:nvSpPr>
          <p:spPr>
            <a:xfrm>
              <a:off x="4698332" y="3252812"/>
              <a:ext cx="238104" cy="225366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5DDBC188-5293-4E30-9D59-0F30ADF7BABC}"/>
                </a:ext>
              </a:extLst>
            </p:cNvPr>
            <p:cNvSpPr/>
            <p:nvPr/>
          </p:nvSpPr>
          <p:spPr>
            <a:xfrm>
              <a:off x="4698332" y="2613216"/>
              <a:ext cx="238104" cy="225366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5F725F00-173F-4BBA-93D7-79616B02676A}"/>
                </a:ext>
              </a:extLst>
            </p:cNvPr>
            <p:cNvSpPr/>
            <p:nvPr/>
          </p:nvSpPr>
          <p:spPr>
            <a:xfrm>
              <a:off x="4698332" y="2292625"/>
              <a:ext cx="238104" cy="225366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</p:grpSp>
      <p:sp>
        <p:nvSpPr>
          <p:cNvPr id="100" name="TextBox 99">
            <a:extLst>
              <a:ext uri="{FF2B5EF4-FFF2-40B4-BE49-F238E27FC236}">
                <a16:creationId xmlns:a16="http://schemas.microsoft.com/office/drawing/2014/main" id="{BE97A254-BBA3-40B8-8F03-5CB157A583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5595938"/>
            <a:ext cx="829786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4400">
                <a:solidFill>
                  <a:srgbClr val="FFC000"/>
                </a:solidFill>
                <a:cs typeface="Arial" panose="020B0604020202020204" pitchFamily="34" charset="0"/>
              </a:rPr>
              <a:t>1  3  6  10	 15	 21	 28	 36 45 55</a:t>
            </a:r>
          </a:p>
        </p:txBody>
      </p:sp>
      <p:sp>
        <p:nvSpPr>
          <p:cNvPr id="101" name="Arc 100">
            <a:extLst>
              <a:ext uri="{FF2B5EF4-FFF2-40B4-BE49-F238E27FC236}">
                <a16:creationId xmlns:a16="http://schemas.microsoft.com/office/drawing/2014/main" id="{235D9400-B092-4477-942C-199B41D318BA}"/>
              </a:ext>
            </a:extLst>
          </p:cNvPr>
          <p:cNvSpPr/>
          <p:nvPr/>
        </p:nvSpPr>
        <p:spPr bwMode="auto">
          <a:xfrm rot="2262413" flipV="1">
            <a:off x="4637088" y="3441700"/>
            <a:ext cx="914400" cy="914400"/>
          </a:xfrm>
          <a:prstGeom prst="arc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sz="4400">
              <a:solidFill>
                <a:srgbClr val="FFFFFF"/>
              </a:solidFill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4FCCF1AC-51D7-4BF5-95D7-957B1A074F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8388" y="4452938"/>
            <a:ext cx="434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  <a:cs typeface="Arial" panose="020B0604020202020204" pitchFamily="34" charset="0"/>
              </a:rPr>
              <a:t>5</a:t>
            </a:r>
          </a:p>
        </p:txBody>
      </p:sp>
      <p:sp>
        <p:nvSpPr>
          <p:cNvPr id="103" name="Cloud 102">
            <a:extLst>
              <a:ext uri="{FF2B5EF4-FFF2-40B4-BE49-F238E27FC236}">
                <a16:creationId xmlns:a16="http://schemas.microsoft.com/office/drawing/2014/main" id="{58EEEE70-DAD6-4E23-8635-F3C57B1D6C77}"/>
              </a:ext>
            </a:extLst>
          </p:cNvPr>
          <p:cNvSpPr/>
          <p:nvPr/>
        </p:nvSpPr>
        <p:spPr>
          <a:xfrm>
            <a:off x="4598988" y="33338"/>
            <a:ext cx="4545012" cy="1911350"/>
          </a:xfrm>
          <a:prstGeom prst="cloud">
            <a:avLst/>
          </a:prstGeom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00000"/>
                </a:solidFill>
                <a:latin typeface="Comic Sans MS" pitchFamily="66" charset="0"/>
              </a:rPr>
              <a:t>Which numbers are both square and triangular number</a:t>
            </a:r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58FE979C-052F-442A-BD9C-83F78CE0F1D6}"/>
              </a:ext>
            </a:extLst>
          </p:cNvPr>
          <p:cNvSpPr/>
          <p:nvPr/>
        </p:nvSpPr>
        <p:spPr>
          <a:xfrm>
            <a:off x="779463" y="5607050"/>
            <a:ext cx="646112" cy="712788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2F3773C3-ECBA-436E-BAF3-D950A51EB64B}"/>
              </a:ext>
            </a:extLst>
          </p:cNvPr>
          <p:cNvSpPr/>
          <p:nvPr/>
        </p:nvSpPr>
        <p:spPr>
          <a:xfrm>
            <a:off x="6440488" y="5626100"/>
            <a:ext cx="995362" cy="711200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19671FB2-3C0D-456F-9873-56B43D5608E0}"/>
              </a:ext>
            </a:extLst>
          </p:cNvPr>
          <p:cNvSpPr/>
          <p:nvPr/>
        </p:nvSpPr>
        <p:spPr bwMode="auto">
          <a:xfrm>
            <a:off x="6684963" y="2928938"/>
            <a:ext cx="238125" cy="225425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4400">
              <a:solidFill>
                <a:srgbClr val="FFFFFF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F171C6F4-CDFC-4820-9665-E309994B79CF}"/>
              </a:ext>
            </a:extLst>
          </p:cNvPr>
          <p:cNvSpPr/>
          <p:nvPr/>
        </p:nvSpPr>
        <p:spPr bwMode="auto">
          <a:xfrm>
            <a:off x="6684963" y="3248025"/>
            <a:ext cx="238125" cy="225425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4400">
              <a:solidFill>
                <a:srgbClr val="FFFFFF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61B19ADB-CC73-47E8-8CCC-7545A342F200}"/>
              </a:ext>
            </a:extLst>
          </p:cNvPr>
          <p:cNvSpPr/>
          <p:nvPr/>
        </p:nvSpPr>
        <p:spPr bwMode="auto">
          <a:xfrm>
            <a:off x="6684963" y="2608263"/>
            <a:ext cx="238125" cy="225425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4400">
              <a:solidFill>
                <a:srgbClr val="FFFFFF"/>
              </a:solidFill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9B0120F6-680B-4B65-A42F-3D06E1C55B42}"/>
              </a:ext>
            </a:extLst>
          </p:cNvPr>
          <p:cNvSpPr/>
          <p:nvPr/>
        </p:nvSpPr>
        <p:spPr bwMode="auto">
          <a:xfrm>
            <a:off x="6684963" y="2287588"/>
            <a:ext cx="238125" cy="225425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4400">
              <a:solidFill>
                <a:srgbClr val="FFFFFF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810E1CC-85A1-4E86-8BCA-C0ED36C48757}"/>
              </a:ext>
            </a:extLst>
          </p:cNvPr>
          <p:cNvSpPr/>
          <p:nvPr/>
        </p:nvSpPr>
        <p:spPr bwMode="auto">
          <a:xfrm>
            <a:off x="6688138" y="1982788"/>
            <a:ext cx="238125" cy="225425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44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56" grpId="0"/>
      <p:bldP spid="75" grpId="0" animBg="1"/>
      <p:bldP spid="100" grpId="0"/>
      <p:bldP spid="102" grpId="0"/>
      <p:bldP spid="103" grpId="0" animBg="1"/>
      <p:bldP spid="104" grpId="0" animBg="1"/>
      <p:bldP spid="10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8B4F9A0D-2E90-4430-A7C0-F9B56690B8D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49585CE-20E1-4098-8DB9-8AB73FD0B0A3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C3DA4390-CB4D-40A8-9D7E-44451B8C1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@www.mathsrevision.com</a:t>
            </a:r>
          </a:p>
        </p:txBody>
      </p:sp>
      <p:sp>
        <p:nvSpPr>
          <p:cNvPr id="31748" name="Rectangle 2">
            <a:extLst>
              <a:ext uri="{FF2B5EF4-FFF2-40B4-BE49-F238E27FC236}">
                <a16:creationId xmlns:a16="http://schemas.microsoft.com/office/drawing/2014/main" id="{D6E72829-531D-4461-A6BC-1BFF30CE5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sz="2400">
              <a:solidFill>
                <a:srgbClr val="FFFFFF"/>
              </a:solidFill>
            </a:endParaRPr>
          </a:p>
        </p:txBody>
      </p:sp>
      <p:sp>
        <p:nvSpPr>
          <p:cNvPr id="31749" name="Text Box 3">
            <a:extLst>
              <a:ext uri="{FF2B5EF4-FFF2-40B4-BE49-F238E27FC236}">
                <a16:creationId xmlns:a16="http://schemas.microsoft.com/office/drawing/2014/main" id="{54A4454F-066E-499B-B0CE-DC31477E39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>
                <a:solidFill>
                  <a:srgbClr val="FFFFFF"/>
                </a:solidFill>
                <a:cs typeface="Arial" panose="020B0604020202020204" pitchFamily="34" charset="0"/>
              </a:rPr>
              <a:t>Now try </a:t>
            </a:r>
          </a:p>
          <a:p>
            <a:pPr algn="ctr" eaLnBrk="1" hangingPunct="1"/>
            <a:r>
              <a:rPr lang="en-GB" altLang="en-US" sz="4000">
                <a:solidFill>
                  <a:srgbClr val="FFFFFF"/>
                </a:solidFill>
                <a:cs typeface="Arial" panose="020B0604020202020204" pitchFamily="34" charset="0"/>
              </a:rPr>
              <a:t>Extension Booklet </a:t>
            </a:r>
          </a:p>
          <a:p>
            <a:pPr algn="ctr" eaLnBrk="1" hangingPunct="1"/>
            <a:r>
              <a:rPr lang="en-GB" altLang="en-US" sz="4000">
                <a:solidFill>
                  <a:srgbClr val="FFFFFF"/>
                </a:solidFill>
                <a:cs typeface="Arial" panose="020B0604020202020204" pitchFamily="34" charset="0"/>
              </a:rPr>
              <a:t>4E (page 97)</a:t>
            </a:r>
          </a:p>
          <a:p>
            <a:pPr algn="ctr" eaLnBrk="1" hangingPunct="1"/>
            <a:endParaRPr lang="en-GB" altLang="en-US" sz="400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pic>
        <p:nvPicPr>
          <p:cNvPr id="31750" name="Picture 4" descr="ag00463_">
            <a:extLst>
              <a:ext uri="{FF2B5EF4-FFF2-40B4-BE49-F238E27FC236}">
                <a16:creationId xmlns:a16="http://schemas.microsoft.com/office/drawing/2014/main" id="{88BB7AF5-1B56-4836-BA0C-734F3015373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1" name="Picture 5" descr="scottishflag">
            <a:extLst>
              <a:ext uri="{FF2B5EF4-FFF2-40B4-BE49-F238E27FC236}">
                <a16:creationId xmlns:a16="http://schemas.microsoft.com/office/drawing/2014/main" id="{4FB2CB7B-4FBF-4890-BB49-440DA44586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2" name="Picture 6" descr="Office Objects 0572">
            <a:extLst>
              <a:ext uri="{FF2B5EF4-FFF2-40B4-BE49-F238E27FC236}">
                <a16:creationId xmlns:a16="http://schemas.microsoft.com/office/drawing/2014/main" id="{91B4B4E1-076A-4BF3-AB9A-53BE008F3B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3" name="Text Box 7">
            <a:extLst>
              <a:ext uri="{FF2B5EF4-FFF2-40B4-BE49-F238E27FC236}">
                <a16:creationId xmlns:a16="http://schemas.microsoft.com/office/drawing/2014/main" id="{EA9CD14D-9399-47E8-BD51-E3AE893F810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67592" name="Rectangle 8">
            <a:extLst>
              <a:ext uri="{FF2B5EF4-FFF2-40B4-BE49-F238E27FC236}">
                <a16:creationId xmlns:a16="http://schemas.microsoft.com/office/drawing/2014/main" id="{C310BAE2-ADB9-4420-9C03-271C11066C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750" y="392113"/>
            <a:ext cx="50625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5788" tIns="47893" rIns="95788" bIns="47893" anchor="ctr" anchorCtr="1"/>
          <a:lstStyle/>
          <a:p>
            <a:pPr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Special Patterns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837876CE-7AA4-46C8-BDAE-37BCED166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8604B9E3-C7F5-4652-A502-D9D1FB181F75}" type="slidenum">
              <a:rPr lang="en-GB" altLang="en-US">
                <a:solidFill>
                  <a:srgbClr val="FFFF00"/>
                </a:solidFill>
              </a:rPr>
              <a:pPr eaLnBrk="1" hangingPunct="1"/>
              <a:t>23</a:t>
            </a:fld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31756" name="Text Box 4">
            <a:extLst>
              <a:ext uri="{FF2B5EF4-FFF2-40B4-BE49-F238E27FC236}">
                <a16:creationId xmlns:a16="http://schemas.microsoft.com/office/drawing/2014/main" id="{667120D8-80D7-4415-8AE5-07981679E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38263"/>
            <a:ext cx="109855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</a:t>
            </a:r>
          </a:p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EF 1.1e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3016B3D-31FD-4A29-804E-0D21380CBC5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17700" y="447675"/>
            <a:ext cx="5522913" cy="12954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>
                <a:solidFill>
                  <a:srgbClr val="FFFF00"/>
                </a:solidFill>
              </a:rPr>
              <a:t>Simple Linear Patterns using diagrams and tables</a:t>
            </a:r>
          </a:p>
        </p:txBody>
      </p:sp>
      <p:pic>
        <p:nvPicPr>
          <p:cNvPr id="14339" name="Picture 3" descr="scottishflag">
            <a:extLst>
              <a:ext uri="{FF2B5EF4-FFF2-40B4-BE49-F238E27FC236}">
                <a16:creationId xmlns:a16="http://schemas.microsoft.com/office/drawing/2014/main" id="{6FC65037-1DFC-49BF-9F96-15B72D9BCAE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Text Box 4">
            <a:extLst>
              <a:ext uri="{FF2B5EF4-FFF2-40B4-BE49-F238E27FC236}">
                <a16:creationId xmlns:a16="http://schemas.microsoft.com/office/drawing/2014/main" id="{43ECFC52-24AC-446D-9D58-7A2F685A37A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4341" name="Picture 14" descr="Office Objects 0572">
            <a:extLst>
              <a:ext uri="{FF2B5EF4-FFF2-40B4-BE49-F238E27FC236}">
                <a16:creationId xmlns:a16="http://schemas.microsoft.com/office/drawing/2014/main" id="{AE17576E-3ED9-4A5B-AAF3-A5CAC161FE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5538" y="2476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7" name="Rectangle 17">
            <a:extLst>
              <a:ext uri="{FF2B5EF4-FFF2-40B4-BE49-F238E27FC236}">
                <a16:creationId xmlns:a16="http://schemas.microsoft.com/office/drawing/2014/main" id="{977DBE79-2945-4F3F-A5F1-BDD5D31C1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Intention</a:t>
            </a:r>
          </a:p>
        </p:txBody>
      </p:sp>
      <p:sp>
        <p:nvSpPr>
          <p:cNvPr id="10258" name="Rectangle 18">
            <a:extLst>
              <a:ext uri="{FF2B5EF4-FFF2-40B4-BE49-F238E27FC236}">
                <a16:creationId xmlns:a16="http://schemas.microsoft.com/office/drawing/2014/main" id="{BE0D6D78-3C9D-4AB3-B4F7-6EFD64D1B5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</a:rPr>
              <a:t>Success Criteria</a:t>
            </a:r>
          </a:p>
        </p:txBody>
      </p:sp>
      <p:sp>
        <p:nvSpPr>
          <p:cNvPr id="10259" name="Text Box 19">
            <a:extLst>
              <a:ext uri="{FF2B5EF4-FFF2-40B4-BE49-F238E27FC236}">
                <a16:creationId xmlns:a16="http://schemas.microsoft.com/office/drawing/2014/main" id="{63266FFE-E65F-4110-9921-C33EDA710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Construct tables.</a:t>
            </a:r>
            <a:endParaRPr lang="en-GB" sz="3600">
              <a:solidFill>
                <a:srgbClr val="FFFF00"/>
              </a:solidFill>
            </a:endParaRPr>
          </a:p>
        </p:txBody>
      </p:sp>
      <p:sp>
        <p:nvSpPr>
          <p:cNvPr id="14345" name="Line 20">
            <a:extLst>
              <a:ext uri="{FF2B5EF4-FFF2-40B4-BE49-F238E27FC236}">
                <a16:creationId xmlns:a16="http://schemas.microsoft.com/office/drawing/2014/main" id="{829F0C30-4A57-4C20-B717-2643B6FED6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6" name="Rectangle 21">
            <a:extLst>
              <a:ext uri="{FF2B5EF4-FFF2-40B4-BE49-F238E27FC236}">
                <a16:creationId xmlns:a16="http://schemas.microsoft.com/office/drawing/2014/main" id="{C4DBD108-27F3-45FC-94C3-0E4412E1C0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>
                <a:solidFill>
                  <a:srgbClr val="FFFF00"/>
                </a:solidFill>
              </a:rPr>
              <a:t>Using tables to help us come up with formulae for Simple Linear Patterns using diagrams and tables.</a:t>
            </a:r>
          </a:p>
        </p:txBody>
      </p:sp>
      <p:sp>
        <p:nvSpPr>
          <p:cNvPr id="10264" name="Rectangle 24">
            <a:extLst>
              <a:ext uri="{FF2B5EF4-FFF2-40B4-BE49-F238E27FC236}">
                <a16:creationId xmlns:a16="http://schemas.microsoft.com/office/drawing/2014/main" id="{9CB01975-3764-4858-B785-9F9E558EE3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4175" y="3698875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Find the difference value  in patterns.</a:t>
            </a:r>
          </a:p>
        </p:txBody>
      </p:sp>
      <p:sp>
        <p:nvSpPr>
          <p:cNvPr id="10266" name="Rectangle 26">
            <a:extLst>
              <a:ext uri="{FF2B5EF4-FFF2-40B4-BE49-F238E27FC236}">
                <a16:creationId xmlns:a16="http://schemas.microsoft.com/office/drawing/2014/main" id="{DE3DF4EF-D705-4163-A69A-30833DBD06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0525" y="4646613"/>
            <a:ext cx="35036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 startAt="3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Using the  difference value </a:t>
            </a:r>
          </a:p>
          <a:p>
            <a:pPr marL="342900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	to write down a formula.</a:t>
            </a:r>
          </a:p>
        </p:txBody>
      </p:sp>
      <p:sp>
        <p:nvSpPr>
          <p:cNvPr id="14349" name="Text Box 4">
            <a:extLst>
              <a:ext uri="{FF2B5EF4-FFF2-40B4-BE49-F238E27FC236}">
                <a16:creationId xmlns:a16="http://schemas.microsoft.com/office/drawing/2014/main" id="{6D842E9D-8DFC-4772-8E98-D088C49C1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38263"/>
            <a:ext cx="109855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</a:t>
            </a:r>
          </a:p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EF 1.1e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9" grpId="0"/>
      <p:bldP spid="10264" grpId="0"/>
      <p:bldP spid="1026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scottishflag">
            <a:extLst>
              <a:ext uri="{FF2B5EF4-FFF2-40B4-BE49-F238E27FC236}">
                <a16:creationId xmlns:a16="http://schemas.microsoft.com/office/drawing/2014/main" id="{9B9A307A-52D1-42CD-8B49-44201673F7A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ext Box 4">
            <a:extLst>
              <a:ext uri="{FF2B5EF4-FFF2-40B4-BE49-F238E27FC236}">
                <a16:creationId xmlns:a16="http://schemas.microsoft.com/office/drawing/2014/main" id="{21E3499F-5D2F-4C9F-AC4B-E660E44F8EA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5364" name="Picture 6" descr="Office Objects 0572">
            <a:extLst>
              <a:ext uri="{FF2B5EF4-FFF2-40B4-BE49-F238E27FC236}">
                <a16:creationId xmlns:a16="http://schemas.microsoft.com/office/drawing/2014/main" id="{FAC57411-0537-4793-9A88-FF6F2E0D38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75" y="2000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98" name="Rectangle 86">
            <a:extLst>
              <a:ext uri="{FF2B5EF4-FFF2-40B4-BE49-F238E27FC236}">
                <a16:creationId xmlns:a16="http://schemas.microsoft.com/office/drawing/2014/main" id="{82E0C3AF-1253-426C-A420-94CFDD5BC9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501650"/>
            <a:ext cx="573246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Simple Linear Patterns using diagrams and tables</a:t>
            </a:r>
          </a:p>
        </p:txBody>
      </p:sp>
      <p:sp>
        <p:nvSpPr>
          <p:cNvPr id="15366" name="Text Box 112">
            <a:extLst>
              <a:ext uri="{FF2B5EF4-FFF2-40B4-BE49-F238E27FC236}">
                <a16:creationId xmlns:a16="http://schemas.microsoft.com/office/drawing/2014/main" id="{835A93B8-8E44-4614-807E-7955E3EEB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7625" y="1989138"/>
            <a:ext cx="71755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400">
                <a:solidFill>
                  <a:srgbClr val="FFFF00"/>
                </a:solidFill>
              </a:rPr>
              <a:t>In an internet café 3</a:t>
            </a:r>
            <a:r>
              <a:rPr lang="en-GB" altLang="en-US" sz="2400">
                <a:solidFill>
                  <a:srgbClr val="FF0000"/>
                </a:solidFill>
              </a:rPr>
              <a:t> </a:t>
            </a:r>
            <a:r>
              <a:rPr lang="en-GB" altLang="en-US" sz="2400"/>
              <a:t>surfers</a:t>
            </a:r>
            <a:r>
              <a:rPr lang="en-GB" altLang="en-US" sz="2400">
                <a:solidFill>
                  <a:srgbClr val="FFFF00"/>
                </a:solidFill>
              </a:rPr>
              <a:t> can sit round a </a:t>
            </a:r>
            <a:r>
              <a:rPr lang="en-GB" altLang="en-US" sz="2400"/>
              <a:t>triangular table</a:t>
            </a:r>
            <a:r>
              <a:rPr lang="en-GB" altLang="en-US" sz="2400">
                <a:solidFill>
                  <a:srgbClr val="FFFF00"/>
                </a:solidFill>
              </a:rPr>
              <a:t>.</a:t>
            </a:r>
            <a:r>
              <a:rPr lang="en-GB" altLang="en-US">
                <a:solidFill>
                  <a:srgbClr val="FFFF00"/>
                </a:solidFill>
              </a:rPr>
              <a:t> </a:t>
            </a:r>
          </a:p>
        </p:txBody>
      </p:sp>
      <p:grpSp>
        <p:nvGrpSpPr>
          <p:cNvPr id="15367" name="Group 151">
            <a:extLst>
              <a:ext uri="{FF2B5EF4-FFF2-40B4-BE49-F238E27FC236}">
                <a16:creationId xmlns:a16="http://schemas.microsoft.com/office/drawing/2014/main" id="{6CD14F15-7644-425B-B405-1FE4557B8C9D}"/>
              </a:ext>
            </a:extLst>
          </p:cNvPr>
          <p:cNvGrpSpPr>
            <a:grpSpLocks/>
          </p:cNvGrpSpPr>
          <p:nvPr/>
        </p:nvGrpSpPr>
        <p:grpSpPr bwMode="auto">
          <a:xfrm>
            <a:off x="1270000" y="3167063"/>
            <a:ext cx="6313488" cy="1339850"/>
            <a:chOff x="800" y="1995"/>
            <a:chExt cx="3977" cy="844"/>
          </a:xfrm>
        </p:grpSpPr>
        <p:grpSp>
          <p:nvGrpSpPr>
            <p:cNvPr id="15373" name="Group 147">
              <a:extLst>
                <a:ext uri="{FF2B5EF4-FFF2-40B4-BE49-F238E27FC236}">
                  <a16:creationId xmlns:a16="http://schemas.microsoft.com/office/drawing/2014/main" id="{9DB75AFD-DBD6-424F-B3EC-90BD4681CA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00" y="1995"/>
              <a:ext cx="599" cy="844"/>
              <a:chOff x="800" y="1995"/>
              <a:chExt cx="599" cy="844"/>
            </a:xfrm>
          </p:grpSpPr>
          <p:grpSp>
            <p:nvGrpSpPr>
              <p:cNvPr id="15403" name="Group 117">
                <a:extLst>
                  <a:ext uri="{FF2B5EF4-FFF2-40B4-BE49-F238E27FC236}">
                    <a16:creationId xmlns:a16="http://schemas.microsoft.com/office/drawing/2014/main" id="{C1484ABF-A41B-4D7E-B035-DD8F23D0802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46" y="1995"/>
                <a:ext cx="426" cy="529"/>
                <a:chOff x="846" y="1932"/>
                <a:chExt cx="426" cy="529"/>
              </a:xfrm>
            </p:grpSpPr>
            <p:sp>
              <p:nvSpPr>
                <p:cNvPr id="15405" name="AutoShape 113">
                  <a:extLst>
                    <a:ext uri="{FF2B5EF4-FFF2-40B4-BE49-F238E27FC236}">
                      <a16:creationId xmlns:a16="http://schemas.microsoft.com/office/drawing/2014/main" id="{F78AEAD0-C390-46C2-8188-DC3C92B6A23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46" y="1932"/>
                  <a:ext cx="426" cy="414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5406" name="Oval 114">
                  <a:extLst>
                    <a:ext uri="{FF2B5EF4-FFF2-40B4-BE49-F238E27FC236}">
                      <a16:creationId xmlns:a16="http://schemas.microsoft.com/office/drawing/2014/main" id="{49391738-2D68-4449-8449-DFE5FA9C35F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64" y="2060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5407" name="Oval 115">
                  <a:extLst>
                    <a:ext uri="{FF2B5EF4-FFF2-40B4-BE49-F238E27FC236}">
                      <a16:creationId xmlns:a16="http://schemas.microsoft.com/office/drawing/2014/main" id="{658C5244-D16A-4EC6-98F5-8185193ADFA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33" y="2401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5408" name="Oval 116">
                  <a:extLst>
                    <a:ext uri="{FF2B5EF4-FFF2-40B4-BE49-F238E27FC236}">
                      <a16:creationId xmlns:a16="http://schemas.microsoft.com/office/drawing/2014/main" id="{B99213A4-022E-4DC2-B61B-C893811B068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96" y="2060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sp>
            <p:nvSpPr>
              <p:cNvPr id="15404" name="Text Box 144">
                <a:extLst>
                  <a:ext uri="{FF2B5EF4-FFF2-40B4-BE49-F238E27FC236}">
                    <a16:creationId xmlns:a16="http://schemas.microsoft.com/office/drawing/2014/main" id="{33601C84-6F02-4E2D-9CB8-B77D7BACDF3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0" y="2608"/>
                <a:ext cx="599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/>
                  <a:t>1 Table</a:t>
                </a:r>
              </a:p>
            </p:txBody>
          </p:sp>
        </p:grpSp>
        <p:grpSp>
          <p:nvGrpSpPr>
            <p:cNvPr id="15374" name="Group 149">
              <a:extLst>
                <a:ext uri="{FF2B5EF4-FFF2-40B4-BE49-F238E27FC236}">
                  <a16:creationId xmlns:a16="http://schemas.microsoft.com/office/drawing/2014/main" id="{95FBCF7F-2189-49F7-9F20-3F09DB54556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39" y="1995"/>
              <a:ext cx="1438" cy="844"/>
              <a:chOff x="3339" y="1995"/>
              <a:chExt cx="1438" cy="844"/>
            </a:xfrm>
          </p:grpSpPr>
          <p:grpSp>
            <p:nvGrpSpPr>
              <p:cNvPr id="15387" name="Group 118">
                <a:extLst>
                  <a:ext uri="{FF2B5EF4-FFF2-40B4-BE49-F238E27FC236}">
                    <a16:creationId xmlns:a16="http://schemas.microsoft.com/office/drawing/2014/main" id="{44C80742-FB7B-48F2-B9F0-AD7819010E8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351" y="1995"/>
                <a:ext cx="426" cy="529"/>
                <a:chOff x="846" y="1932"/>
                <a:chExt cx="426" cy="529"/>
              </a:xfrm>
            </p:grpSpPr>
            <p:sp>
              <p:nvSpPr>
                <p:cNvPr id="15399" name="AutoShape 119">
                  <a:extLst>
                    <a:ext uri="{FF2B5EF4-FFF2-40B4-BE49-F238E27FC236}">
                      <a16:creationId xmlns:a16="http://schemas.microsoft.com/office/drawing/2014/main" id="{3D938151-02C4-472B-8362-2C35857185B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46" y="1932"/>
                  <a:ext cx="426" cy="414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5400" name="Oval 120">
                  <a:extLst>
                    <a:ext uri="{FF2B5EF4-FFF2-40B4-BE49-F238E27FC236}">
                      <a16:creationId xmlns:a16="http://schemas.microsoft.com/office/drawing/2014/main" id="{B1A3CE0F-A20B-416A-86FF-C791CB5417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64" y="2060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5401" name="Oval 121">
                  <a:extLst>
                    <a:ext uri="{FF2B5EF4-FFF2-40B4-BE49-F238E27FC236}">
                      <a16:creationId xmlns:a16="http://schemas.microsoft.com/office/drawing/2014/main" id="{095FEEB8-C5D1-41EC-9BE6-6AEE8B87E55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33" y="2401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5402" name="Oval 122">
                  <a:extLst>
                    <a:ext uri="{FF2B5EF4-FFF2-40B4-BE49-F238E27FC236}">
                      <a16:creationId xmlns:a16="http://schemas.microsoft.com/office/drawing/2014/main" id="{6EF85DE9-3949-4796-BEB0-92E8603842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96" y="2060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15388" name="Group 123">
                <a:extLst>
                  <a:ext uri="{FF2B5EF4-FFF2-40B4-BE49-F238E27FC236}">
                    <a16:creationId xmlns:a16="http://schemas.microsoft.com/office/drawing/2014/main" id="{D9C74B26-1E86-4712-9923-4853932099B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45" y="1995"/>
                <a:ext cx="426" cy="529"/>
                <a:chOff x="846" y="1932"/>
                <a:chExt cx="426" cy="529"/>
              </a:xfrm>
            </p:grpSpPr>
            <p:sp>
              <p:nvSpPr>
                <p:cNvPr id="15395" name="AutoShape 124">
                  <a:extLst>
                    <a:ext uri="{FF2B5EF4-FFF2-40B4-BE49-F238E27FC236}">
                      <a16:creationId xmlns:a16="http://schemas.microsoft.com/office/drawing/2014/main" id="{B9D4537E-D4B8-4E10-95CA-6039A24158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46" y="1932"/>
                  <a:ext cx="426" cy="414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5396" name="Oval 125">
                  <a:extLst>
                    <a:ext uri="{FF2B5EF4-FFF2-40B4-BE49-F238E27FC236}">
                      <a16:creationId xmlns:a16="http://schemas.microsoft.com/office/drawing/2014/main" id="{4AD69044-22E4-4C22-9370-F2277AE106D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64" y="2060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5397" name="Oval 126">
                  <a:extLst>
                    <a:ext uri="{FF2B5EF4-FFF2-40B4-BE49-F238E27FC236}">
                      <a16:creationId xmlns:a16="http://schemas.microsoft.com/office/drawing/2014/main" id="{DD8DBC93-1C0C-4F80-A5F7-DAD1EDAA168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33" y="2401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5398" name="Oval 127">
                  <a:extLst>
                    <a:ext uri="{FF2B5EF4-FFF2-40B4-BE49-F238E27FC236}">
                      <a16:creationId xmlns:a16="http://schemas.microsoft.com/office/drawing/2014/main" id="{E76392C4-62D8-415F-A819-E74A8B17430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96" y="2060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15389" name="Group 128">
                <a:extLst>
                  <a:ext uri="{FF2B5EF4-FFF2-40B4-BE49-F238E27FC236}">
                    <a16:creationId xmlns:a16="http://schemas.microsoft.com/office/drawing/2014/main" id="{8D1642BD-790C-4A45-BC22-7DA7CBC8B82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39" y="1995"/>
                <a:ext cx="426" cy="529"/>
                <a:chOff x="846" y="1932"/>
                <a:chExt cx="426" cy="529"/>
              </a:xfrm>
            </p:grpSpPr>
            <p:sp>
              <p:nvSpPr>
                <p:cNvPr id="15391" name="AutoShape 129">
                  <a:extLst>
                    <a:ext uri="{FF2B5EF4-FFF2-40B4-BE49-F238E27FC236}">
                      <a16:creationId xmlns:a16="http://schemas.microsoft.com/office/drawing/2014/main" id="{F36419E8-89A6-4F23-B3E9-9D9162972E6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46" y="1932"/>
                  <a:ext cx="426" cy="414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5392" name="Oval 130">
                  <a:extLst>
                    <a:ext uri="{FF2B5EF4-FFF2-40B4-BE49-F238E27FC236}">
                      <a16:creationId xmlns:a16="http://schemas.microsoft.com/office/drawing/2014/main" id="{DCB18D87-A4FE-4FC8-8D82-4EA7BE10808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64" y="2060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5393" name="Oval 131">
                  <a:extLst>
                    <a:ext uri="{FF2B5EF4-FFF2-40B4-BE49-F238E27FC236}">
                      <a16:creationId xmlns:a16="http://schemas.microsoft.com/office/drawing/2014/main" id="{56E4DD17-0737-478E-966F-B7F5225B2E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33" y="2401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5394" name="Oval 132">
                  <a:extLst>
                    <a:ext uri="{FF2B5EF4-FFF2-40B4-BE49-F238E27FC236}">
                      <a16:creationId xmlns:a16="http://schemas.microsoft.com/office/drawing/2014/main" id="{94DA3E9C-6E24-434C-83DA-955391C9105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96" y="2060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sp>
            <p:nvSpPr>
              <p:cNvPr id="15390" name="Text Box 145">
                <a:extLst>
                  <a:ext uri="{FF2B5EF4-FFF2-40B4-BE49-F238E27FC236}">
                    <a16:creationId xmlns:a16="http://schemas.microsoft.com/office/drawing/2014/main" id="{CEDA06D2-51ED-48BC-87BE-79EDE8B0D8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11" y="2608"/>
                <a:ext cx="6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/>
                  <a:t>3 Tables</a:t>
                </a:r>
              </a:p>
            </p:txBody>
          </p:sp>
        </p:grpSp>
        <p:grpSp>
          <p:nvGrpSpPr>
            <p:cNvPr id="15375" name="Group 148">
              <a:extLst>
                <a:ext uri="{FF2B5EF4-FFF2-40B4-BE49-F238E27FC236}">
                  <a16:creationId xmlns:a16="http://schemas.microsoft.com/office/drawing/2014/main" id="{7EEE1F3E-7A53-42C5-A2B1-4836FA4C8E5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37" y="1995"/>
              <a:ext cx="881" cy="844"/>
              <a:chOff x="2037" y="1995"/>
              <a:chExt cx="881" cy="844"/>
            </a:xfrm>
          </p:grpSpPr>
          <p:grpSp>
            <p:nvGrpSpPr>
              <p:cNvPr id="15376" name="Group 133">
                <a:extLst>
                  <a:ext uri="{FF2B5EF4-FFF2-40B4-BE49-F238E27FC236}">
                    <a16:creationId xmlns:a16="http://schemas.microsoft.com/office/drawing/2014/main" id="{4B5633E5-5195-4013-820C-F916C97A9E4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92" y="1995"/>
                <a:ext cx="426" cy="529"/>
                <a:chOff x="846" y="1932"/>
                <a:chExt cx="426" cy="529"/>
              </a:xfrm>
            </p:grpSpPr>
            <p:sp>
              <p:nvSpPr>
                <p:cNvPr id="15383" name="AutoShape 134">
                  <a:extLst>
                    <a:ext uri="{FF2B5EF4-FFF2-40B4-BE49-F238E27FC236}">
                      <a16:creationId xmlns:a16="http://schemas.microsoft.com/office/drawing/2014/main" id="{21D43D5B-8391-489E-A640-50B2991636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46" y="1932"/>
                  <a:ext cx="426" cy="414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5384" name="Oval 135">
                  <a:extLst>
                    <a:ext uri="{FF2B5EF4-FFF2-40B4-BE49-F238E27FC236}">
                      <a16:creationId xmlns:a16="http://schemas.microsoft.com/office/drawing/2014/main" id="{089E6D6E-B395-421B-A74F-605DCF92B3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64" y="2060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5385" name="Oval 136">
                  <a:extLst>
                    <a:ext uri="{FF2B5EF4-FFF2-40B4-BE49-F238E27FC236}">
                      <a16:creationId xmlns:a16="http://schemas.microsoft.com/office/drawing/2014/main" id="{3BA35E84-6B1F-4E58-A957-CA743E191A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33" y="2401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5386" name="Oval 137">
                  <a:extLst>
                    <a:ext uri="{FF2B5EF4-FFF2-40B4-BE49-F238E27FC236}">
                      <a16:creationId xmlns:a16="http://schemas.microsoft.com/office/drawing/2014/main" id="{C8EB4BB4-5677-4CFF-93F0-A085BD4F0E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96" y="2060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15377" name="Group 138">
                <a:extLst>
                  <a:ext uri="{FF2B5EF4-FFF2-40B4-BE49-F238E27FC236}">
                    <a16:creationId xmlns:a16="http://schemas.microsoft.com/office/drawing/2014/main" id="{E7E0C66B-F77B-487F-A78E-9ED02798F19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37" y="1995"/>
                <a:ext cx="426" cy="529"/>
                <a:chOff x="846" y="1932"/>
                <a:chExt cx="426" cy="529"/>
              </a:xfrm>
            </p:grpSpPr>
            <p:sp>
              <p:nvSpPr>
                <p:cNvPr id="15379" name="AutoShape 139">
                  <a:extLst>
                    <a:ext uri="{FF2B5EF4-FFF2-40B4-BE49-F238E27FC236}">
                      <a16:creationId xmlns:a16="http://schemas.microsoft.com/office/drawing/2014/main" id="{47D7BF67-C68F-485C-9E08-90193DF30C4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46" y="1932"/>
                  <a:ext cx="426" cy="414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5380" name="Oval 140">
                  <a:extLst>
                    <a:ext uri="{FF2B5EF4-FFF2-40B4-BE49-F238E27FC236}">
                      <a16:creationId xmlns:a16="http://schemas.microsoft.com/office/drawing/2014/main" id="{CDD96D6F-6A41-49BE-98CB-9153163A1D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64" y="2060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5381" name="Oval 141">
                  <a:extLst>
                    <a:ext uri="{FF2B5EF4-FFF2-40B4-BE49-F238E27FC236}">
                      <a16:creationId xmlns:a16="http://schemas.microsoft.com/office/drawing/2014/main" id="{891EB9C7-CC38-4721-99D0-1BB75864BCB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33" y="2401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5382" name="Oval 142">
                  <a:extLst>
                    <a:ext uri="{FF2B5EF4-FFF2-40B4-BE49-F238E27FC236}">
                      <a16:creationId xmlns:a16="http://schemas.microsoft.com/office/drawing/2014/main" id="{69F2A3B4-16A8-4FF9-9877-D19C9E49F96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96" y="2060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sp>
            <p:nvSpPr>
              <p:cNvPr id="15378" name="Text Box 146">
                <a:extLst>
                  <a:ext uri="{FF2B5EF4-FFF2-40B4-BE49-F238E27FC236}">
                    <a16:creationId xmlns:a16="http://schemas.microsoft.com/office/drawing/2014/main" id="{5FD9BE43-6525-4FA7-AE3A-BCA7A743AA9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58" y="2608"/>
                <a:ext cx="6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/>
                  <a:t>2 Tables</a:t>
                </a:r>
              </a:p>
            </p:txBody>
          </p:sp>
        </p:grpSp>
      </p:grpSp>
      <p:grpSp>
        <p:nvGrpSpPr>
          <p:cNvPr id="12" name="Group 157">
            <a:extLst>
              <a:ext uri="{FF2B5EF4-FFF2-40B4-BE49-F238E27FC236}">
                <a16:creationId xmlns:a16="http://schemas.microsoft.com/office/drawing/2014/main" id="{FF969A75-4D00-4BFB-B423-891E5B490639}"/>
              </a:ext>
            </a:extLst>
          </p:cNvPr>
          <p:cNvGrpSpPr>
            <a:grpSpLocks/>
          </p:cNvGrpSpPr>
          <p:nvPr/>
        </p:nvGrpSpPr>
        <p:grpSpPr bwMode="auto">
          <a:xfrm>
            <a:off x="1117600" y="4732338"/>
            <a:ext cx="7770813" cy="1630362"/>
            <a:chOff x="704" y="2981"/>
            <a:chExt cx="4895" cy="1027"/>
          </a:xfrm>
        </p:grpSpPr>
        <p:sp>
          <p:nvSpPr>
            <p:cNvPr id="15370" name="Text Box 153">
              <a:extLst>
                <a:ext uri="{FF2B5EF4-FFF2-40B4-BE49-F238E27FC236}">
                  <a16:creationId xmlns:a16="http://schemas.microsoft.com/office/drawing/2014/main" id="{B9EB3297-C906-4BCA-8A27-AB3602B890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4" y="2981"/>
              <a:ext cx="4895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r>
                <a:rPr lang="en-GB" altLang="en-US" sz="2400">
                  <a:solidFill>
                    <a:srgbClr val="FFFF00"/>
                  </a:solidFill>
                </a:rPr>
                <a:t>Task :	Find a formula connecting</a:t>
              </a:r>
              <a:r>
                <a:rPr lang="en-GB" altLang="en-US" sz="2400"/>
                <a:t> </a:t>
              </a:r>
            </a:p>
            <a:p>
              <a:pPr algn="ctr" eaLnBrk="1" hangingPunct="1"/>
              <a:endParaRPr lang="en-GB" altLang="en-US" sz="2400"/>
            </a:p>
            <a:p>
              <a:pPr algn="ctr" eaLnBrk="1" hangingPunct="1"/>
              <a:r>
                <a:rPr lang="en-GB" altLang="en-US" sz="2400"/>
                <a:t>the number of tables </a:t>
              </a:r>
              <a:r>
                <a:rPr lang="en-GB" altLang="en-US" sz="2400">
                  <a:solidFill>
                    <a:srgbClr val="FFFF00"/>
                  </a:solidFill>
                </a:rPr>
                <a:t>and</a:t>
              </a:r>
              <a:r>
                <a:rPr lang="en-GB" altLang="en-US" sz="2400"/>
                <a:t> the number of surfers</a:t>
              </a:r>
              <a:r>
                <a:rPr lang="en-GB" altLang="en-US" sz="2400">
                  <a:solidFill>
                    <a:srgbClr val="FFFF00"/>
                  </a:solidFill>
                </a:rPr>
                <a:t>.</a:t>
              </a:r>
              <a:r>
                <a:rPr lang="en-GB" altLang="en-US" sz="2400">
                  <a:solidFill>
                    <a:srgbClr val="FF0000"/>
                  </a:solidFill>
                </a:rPr>
                <a:t> </a:t>
              </a:r>
            </a:p>
          </p:txBody>
        </p:sp>
        <p:sp>
          <p:nvSpPr>
            <p:cNvPr id="15371" name="Oval 154">
              <a:extLst>
                <a:ext uri="{FF2B5EF4-FFF2-40B4-BE49-F238E27FC236}">
                  <a16:creationId xmlns:a16="http://schemas.microsoft.com/office/drawing/2014/main" id="{6C410988-4755-41FF-8110-46D690872B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3816"/>
              <a:ext cx="68" cy="8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372" name="AutoShape 156">
              <a:extLst>
                <a:ext uri="{FF2B5EF4-FFF2-40B4-BE49-F238E27FC236}">
                  <a16:creationId xmlns:a16="http://schemas.microsoft.com/office/drawing/2014/main" id="{9895B81D-88B7-422D-AFF8-A6794A82A3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" y="3810"/>
              <a:ext cx="168" cy="198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5369" name="Text Box 4">
            <a:extLst>
              <a:ext uri="{FF2B5EF4-FFF2-40B4-BE49-F238E27FC236}">
                <a16:creationId xmlns:a16="http://schemas.microsoft.com/office/drawing/2014/main" id="{8EED1635-3415-4AEC-A9E6-451C55F051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38263"/>
            <a:ext cx="109855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</a:t>
            </a:r>
          </a:p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EF 1.1e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scottishflag">
            <a:extLst>
              <a:ext uri="{FF2B5EF4-FFF2-40B4-BE49-F238E27FC236}">
                <a16:creationId xmlns:a16="http://schemas.microsoft.com/office/drawing/2014/main" id="{AF194065-9056-4DFB-B591-22657F7466F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Text Box 3">
            <a:extLst>
              <a:ext uri="{FF2B5EF4-FFF2-40B4-BE49-F238E27FC236}">
                <a16:creationId xmlns:a16="http://schemas.microsoft.com/office/drawing/2014/main" id="{51064785-32E1-4A7D-BFC7-605E88C92AE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6388" name="Picture 5" descr="Office Objects 0572">
            <a:extLst>
              <a:ext uri="{FF2B5EF4-FFF2-40B4-BE49-F238E27FC236}">
                <a16:creationId xmlns:a16="http://schemas.microsoft.com/office/drawing/2014/main" id="{C25A9850-8B6A-4DB1-B5F3-FFA3F9528C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063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0" name="Rectangle 6">
            <a:extLst>
              <a:ext uri="{FF2B5EF4-FFF2-40B4-BE49-F238E27FC236}">
                <a16:creationId xmlns:a16="http://schemas.microsoft.com/office/drawing/2014/main" id="{F9C34C07-9206-4228-B540-F7388779A2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9775" y="501650"/>
            <a:ext cx="5456238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Simple Linear Patterns using diagrams and tables</a:t>
            </a:r>
          </a:p>
        </p:txBody>
      </p:sp>
      <p:grpSp>
        <p:nvGrpSpPr>
          <p:cNvPr id="2" name="Group 28">
            <a:extLst>
              <a:ext uri="{FF2B5EF4-FFF2-40B4-BE49-F238E27FC236}">
                <a16:creationId xmlns:a16="http://schemas.microsoft.com/office/drawing/2014/main" id="{AA290675-168C-4524-8696-B6FF1A07449A}"/>
              </a:ext>
            </a:extLst>
          </p:cNvPr>
          <p:cNvGrpSpPr>
            <a:grpSpLocks/>
          </p:cNvGrpSpPr>
          <p:nvPr/>
        </p:nvGrpSpPr>
        <p:grpSpPr bwMode="auto">
          <a:xfrm>
            <a:off x="2289175" y="1919288"/>
            <a:ext cx="5103813" cy="1022350"/>
            <a:chOff x="800" y="1995"/>
            <a:chExt cx="3977" cy="957"/>
          </a:xfrm>
        </p:grpSpPr>
        <p:grpSp>
          <p:nvGrpSpPr>
            <p:cNvPr id="16441" name="Group 29">
              <a:extLst>
                <a:ext uri="{FF2B5EF4-FFF2-40B4-BE49-F238E27FC236}">
                  <a16:creationId xmlns:a16="http://schemas.microsoft.com/office/drawing/2014/main" id="{0F7269BC-120B-42B9-ABF6-ADAECD6D50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00" y="1995"/>
              <a:ext cx="741" cy="957"/>
              <a:chOff x="800" y="1995"/>
              <a:chExt cx="741" cy="957"/>
            </a:xfrm>
          </p:grpSpPr>
          <p:grpSp>
            <p:nvGrpSpPr>
              <p:cNvPr id="16471" name="Group 30">
                <a:extLst>
                  <a:ext uri="{FF2B5EF4-FFF2-40B4-BE49-F238E27FC236}">
                    <a16:creationId xmlns:a16="http://schemas.microsoft.com/office/drawing/2014/main" id="{0C68B830-F3A3-47D7-AC50-5DAB679C01E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46" y="1995"/>
                <a:ext cx="426" cy="529"/>
                <a:chOff x="846" y="1932"/>
                <a:chExt cx="426" cy="529"/>
              </a:xfrm>
            </p:grpSpPr>
            <p:sp>
              <p:nvSpPr>
                <p:cNvPr id="16473" name="AutoShape 31">
                  <a:extLst>
                    <a:ext uri="{FF2B5EF4-FFF2-40B4-BE49-F238E27FC236}">
                      <a16:creationId xmlns:a16="http://schemas.microsoft.com/office/drawing/2014/main" id="{53C0D69F-CDA5-4735-8718-9E636A2B5C7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46" y="1932"/>
                  <a:ext cx="426" cy="414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3" name="Oval 32">
                  <a:extLst>
                    <a:ext uri="{FF2B5EF4-FFF2-40B4-BE49-F238E27FC236}">
                      <a16:creationId xmlns:a16="http://schemas.microsoft.com/office/drawing/2014/main" id="{DA90FE32-AB03-4025-B082-1B868B0E3C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64" y="2060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475" name="Oval 33">
                  <a:extLst>
                    <a:ext uri="{FF2B5EF4-FFF2-40B4-BE49-F238E27FC236}">
                      <a16:creationId xmlns:a16="http://schemas.microsoft.com/office/drawing/2014/main" id="{5186A6D9-1D79-4224-B5A9-250F337F4A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33" y="2401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476" name="Oval 34">
                  <a:extLst>
                    <a:ext uri="{FF2B5EF4-FFF2-40B4-BE49-F238E27FC236}">
                      <a16:creationId xmlns:a16="http://schemas.microsoft.com/office/drawing/2014/main" id="{45831333-3B9B-4C36-ADA8-360756088AC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96" y="2060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sp>
            <p:nvSpPr>
              <p:cNvPr id="16472" name="Text Box 35">
                <a:extLst>
                  <a:ext uri="{FF2B5EF4-FFF2-40B4-BE49-F238E27FC236}">
                    <a16:creationId xmlns:a16="http://schemas.microsoft.com/office/drawing/2014/main" id="{AE5821AF-89D6-4638-AF6D-860EFDED6E0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0" y="2609"/>
                <a:ext cx="741" cy="3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/>
                  <a:t>1 Table</a:t>
                </a:r>
              </a:p>
            </p:txBody>
          </p:sp>
        </p:grpSp>
        <p:grpSp>
          <p:nvGrpSpPr>
            <p:cNvPr id="16442" name="Group 36">
              <a:extLst>
                <a:ext uri="{FF2B5EF4-FFF2-40B4-BE49-F238E27FC236}">
                  <a16:creationId xmlns:a16="http://schemas.microsoft.com/office/drawing/2014/main" id="{17F4D316-C1DD-4EEC-87C9-8231A45C6C7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39" y="1995"/>
              <a:ext cx="1438" cy="957"/>
              <a:chOff x="3339" y="1995"/>
              <a:chExt cx="1438" cy="957"/>
            </a:xfrm>
          </p:grpSpPr>
          <p:grpSp>
            <p:nvGrpSpPr>
              <p:cNvPr id="16455" name="Group 37">
                <a:extLst>
                  <a:ext uri="{FF2B5EF4-FFF2-40B4-BE49-F238E27FC236}">
                    <a16:creationId xmlns:a16="http://schemas.microsoft.com/office/drawing/2014/main" id="{976EE05F-C540-4F96-8890-22E2F06DF88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351" y="1995"/>
                <a:ext cx="426" cy="529"/>
                <a:chOff x="846" y="1932"/>
                <a:chExt cx="426" cy="529"/>
              </a:xfrm>
            </p:grpSpPr>
            <p:sp>
              <p:nvSpPr>
                <p:cNvPr id="16467" name="AutoShape 38">
                  <a:extLst>
                    <a:ext uri="{FF2B5EF4-FFF2-40B4-BE49-F238E27FC236}">
                      <a16:creationId xmlns:a16="http://schemas.microsoft.com/office/drawing/2014/main" id="{7AC89C96-BB62-4B65-BDD5-65CC20C20A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46" y="1932"/>
                  <a:ext cx="426" cy="414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468" name="Oval 39">
                  <a:extLst>
                    <a:ext uri="{FF2B5EF4-FFF2-40B4-BE49-F238E27FC236}">
                      <a16:creationId xmlns:a16="http://schemas.microsoft.com/office/drawing/2014/main" id="{30E566B0-4520-4DF8-B798-FED7DE5A26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64" y="2060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469" name="Oval 40">
                  <a:extLst>
                    <a:ext uri="{FF2B5EF4-FFF2-40B4-BE49-F238E27FC236}">
                      <a16:creationId xmlns:a16="http://schemas.microsoft.com/office/drawing/2014/main" id="{65FE12F1-122D-42B5-BFC3-E7731FF878A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33" y="2401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470" name="Oval 41">
                  <a:extLst>
                    <a:ext uri="{FF2B5EF4-FFF2-40B4-BE49-F238E27FC236}">
                      <a16:creationId xmlns:a16="http://schemas.microsoft.com/office/drawing/2014/main" id="{F3A59346-2B9D-4C36-9965-13A8721D2D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96" y="2060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16456" name="Group 42">
                <a:extLst>
                  <a:ext uri="{FF2B5EF4-FFF2-40B4-BE49-F238E27FC236}">
                    <a16:creationId xmlns:a16="http://schemas.microsoft.com/office/drawing/2014/main" id="{619034FF-F8FA-4DFF-BC4A-B1AB874C0BE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45" y="1995"/>
                <a:ext cx="426" cy="529"/>
                <a:chOff x="846" y="1932"/>
                <a:chExt cx="426" cy="529"/>
              </a:xfrm>
            </p:grpSpPr>
            <p:sp>
              <p:nvSpPr>
                <p:cNvPr id="16463" name="AutoShape 43">
                  <a:extLst>
                    <a:ext uri="{FF2B5EF4-FFF2-40B4-BE49-F238E27FC236}">
                      <a16:creationId xmlns:a16="http://schemas.microsoft.com/office/drawing/2014/main" id="{0A0260EF-D0FC-46DE-AD0E-4E82FCFF8D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46" y="1932"/>
                  <a:ext cx="426" cy="414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464" name="Oval 44">
                  <a:extLst>
                    <a:ext uri="{FF2B5EF4-FFF2-40B4-BE49-F238E27FC236}">
                      <a16:creationId xmlns:a16="http://schemas.microsoft.com/office/drawing/2014/main" id="{6738E166-29BC-431B-8FF9-2479A4EC9B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64" y="2060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465" name="Oval 45">
                  <a:extLst>
                    <a:ext uri="{FF2B5EF4-FFF2-40B4-BE49-F238E27FC236}">
                      <a16:creationId xmlns:a16="http://schemas.microsoft.com/office/drawing/2014/main" id="{DCCBFE5A-A8B1-4F56-A3BD-348AF3464AC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33" y="2401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466" name="Oval 46">
                  <a:extLst>
                    <a:ext uri="{FF2B5EF4-FFF2-40B4-BE49-F238E27FC236}">
                      <a16:creationId xmlns:a16="http://schemas.microsoft.com/office/drawing/2014/main" id="{924506C9-F8F3-4517-9D4D-91EE57751E2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96" y="2060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16457" name="Group 47">
                <a:extLst>
                  <a:ext uri="{FF2B5EF4-FFF2-40B4-BE49-F238E27FC236}">
                    <a16:creationId xmlns:a16="http://schemas.microsoft.com/office/drawing/2014/main" id="{5FE29D7D-632A-470F-B6D7-5E51D1267A9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39" y="1995"/>
                <a:ext cx="426" cy="529"/>
                <a:chOff x="846" y="1932"/>
                <a:chExt cx="426" cy="529"/>
              </a:xfrm>
            </p:grpSpPr>
            <p:sp>
              <p:nvSpPr>
                <p:cNvPr id="16459" name="AutoShape 48">
                  <a:extLst>
                    <a:ext uri="{FF2B5EF4-FFF2-40B4-BE49-F238E27FC236}">
                      <a16:creationId xmlns:a16="http://schemas.microsoft.com/office/drawing/2014/main" id="{2C95676F-7AB4-4EEE-8CB3-375B4905E5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46" y="1932"/>
                  <a:ext cx="426" cy="414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460" name="Oval 49">
                  <a:extLst>
                    <a:ext uri="{FF2B5EF4-FFF2-40B4-BE49-F238E27FC236}">
                      <a16:creationId xmlns:a16="http://schemas.microsoft.com/office/drawing/2014/main" id="{0148A616-69AB-4919-B403-ACFD562D84C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64" y="2060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461" name="Oval 50">
                  <a:extLst>
                    <a:ext uri="{FF2B5EF4-FFF2-40B4-BE49-F238E27FC236}">
                      <a16:creationId xmlns:a16="http://schemas.microsoft.com/office/drawing/2014/main" id="{D9543CD9-AE1D-44A4-BE43-DB954F18B43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33" y="2401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462" name="Oval 51">
                  <a:extLst>
                    <a:ext uri="{FF2B5EF4-FFF2-40B4-BE49-F238E27FC236}">
                      <a16:creationId xmlns:a16="http://schemas.microsoft.com/office/drawing/2014/main" id="{F2558FA2-7B9F-4519-AB35-7C73C0F78A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96" y="2060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sp>
            <p:nvSpPr>
              <p:cNvPr id="16458" name="Text Box 52">
                <a:extLst>
                  <a:ext uri="{FF2B5EF4-FFF2-40B4-BE49-F238E27FC236}">
                    <a16:creationId xmlns:a16="http://schemas.microsoft.com/office/drawing/2014/main" id="{62CCA604-EB3D-4790-8665-3D327566FA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11" y="2609"/>
                <a:ext cx="857" cy="3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/>
                  <a:t>3 Tables</a:t>
                </a:r>
              </a:p>
            </p:txBody>
          </p:sp>
        </p:grpSp>
        <p:grpSp>
          <p:nvGrpSpPr>
            <p:cNvPr id="16443" name="Group 53">
              <a:extLst>
                <a:ext uri="{FF2B5EF4-FFF2-40B4-BE49-F238E27FC236}">
                  <a16:creationId xmlns:a16="http://schemas.microsoft.com/office/drawing/2014/main" id="{930CCEB4-5864-42CB-BA01-ADDEEF198C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37" y="1995"/>
              <a:ext cx="978" cy="957"/>
              <a:chOff x="2037" y="1995"/>
              <a:chExt cx="978" cy="957"/>
            </a:xfrm>
          </p:grpSpPr>
          <p:grpSp>
            <p:nvGrpSpPr>
              <p:cNvPr id="16444" name="Group 54">
                <a:extLst>
                  <a:ext uri="{FF2B5EF4-FFF2-40B4-BE49-F238E27FC236}">
                    <a16:creationId xmlns:a16="http://schemas.microsoft.com/office/drawing/2014/main" id="{C05747CF-2DCA-4406-8AD5-332F48FEF36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92" y="1995"/>
                <a:ext cx="426" cy="529"/>
                <a:chOff x="846" y="1932"/>
                <a:chExt cx="426" cy="529"/>
              </a:xfrm>
            </p:grpSpPr>
            <p:sp>
              <p:nvSpPr>
                <p:cNvPr id="16451" name="AutoShape 55">
                  <a:extLst>
                    <a:ext uri="{FF2B5EF4-FFF2-40B4-BE49-F238E27FC236}">
                      <a16:creationId xmlns:a16="http://schemas.microsoft.com/office/drawing/2014/main" id="{66885E39-A2F8-4B94-8063-0ADFBDF2559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46" y="1932"/>
                  <a:ext cx="426" cy="414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452" name="Oval 56">
                  <a:extLst>
                    <a:ext uri="{FF2B5EF4-FFF2-40B4-BE49-F238E27FC236}">
                      <a16:creationId xmlns:a16="http://schemas.microsoft.com/office/drawing/2014/main" id="{92E63378-7CED-4537-901C-1730BCEAA37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64" y="2060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453" name="Oval 57">
                  <a:extLst>
                    <a:ext uri="{FF2B5EF4-FFF2-40B4-BE49-F238E27FC236}">
                      <a16:creationId xmlns:a16="http://schemas.microsoft.com/office/drawing/2014/main" id="{9C026D74-7148-4670-A035-D3F3AFBD353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33" y="2401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454" name="Oval 58">
                  <a:extLst>
                    <a:ext uri="{FF2B5EF4-FFF2-40B4-BE49-F238E27FC236}">
                      <a16:creationId xmlns:a16="http://schemas.microsoft.com/office/drawing/2014/main" id="{5BE7FCC6-AA06-4691-9ACB-54271B639B8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96" y="2060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16445" name="Group 59">
                <a:extLst>
                  <a:ext uri="{FF2B5EF4-FFF2-40B4-BE49-F238E27FC236}">
                    <a16:creationId xmlns:a16="http://schemas.microsoft.com/office/drawing/2014/main" id="{E1ACB168-50DE-42E6-A235-6F789CDC38F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37" y="1995"/>
                <a:ext cx="426" cy="529"/>
                <a:chOff x="846" y="1932"/>
                <a:chExt cx="426" cy="529"/>
              </a:xfrm>
            </p:grpSpPr>
            <p:sp>
              <p:nvSpPr>
                <p:cNvPr id="16447" name="AutoShape 60">
                  <a:extLst>
                    <a:ext uri="{FF2B5EF4-FFF2-40B4-BE49-F238E27FC236}">
                      <a16:creationId xmlns:a16="http://schemas.microsoft.com/office/drawing/2014/main" id="{3B22B320-1E30-45AB-91E8-DF08D4D830A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46" y="1932"/>
                  <a:ext cx="426" cy="414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448" name="Oval 61">
                  <a:extLst>
                    <a:ext uri="{FF2B5EF4-FFF2-40B4-BE49-F238E27FC236}">
                      <a16:creationId xmlns:a16="http://schemas.microsoft.com/office/drawing/2014/main" id="{8543E6DD-80A1-43CB-B835-25015D34E36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64" y="2060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449" name="Oval 62">
                  <a:extLst>
                    <a:ext uri="{FF2B5EF4-FFF2-40B4-BE49-F238E27FC236}">
                      <a16:creationId xmlns:a16="http://schemas.microsoft.com/office/drawing/2014/main" id="{BF337B1E-1238-47C2-958F-D16B3A88648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33" y="2401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450" name="Oval 63">
                  <a:extLst>
                    <a:ext uri="{FF2B5EF4-FFF2-40B4-BE49-F238E27FC236}">
                      <a16:creationId xmlns:a16="http://schemas.microsoft.com/office/drawing/2014/main" id="{C616CD63-DED4-4FBB-A450-D86B75477CD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96" y="2060"/>
                  <a:ext cx="56" cy="60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sp>
            <p:nvSpPr>
              <p:cNvPr id="16446" name="Text Box 64">
                <a:extLst>
                  <a:ext uri="{FF2B5EF4-FFF2-40B4-BE49-F238E27FC236}">
                    <a16:creationId xmlns:a16="http://schemas.microsoft.com/office/drawing/2014/main" id="{DE5D6ABD-F3B6-46A6-BCCD-25CD6F7A535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58" y="2609"/>
                <a:ext cx="857" cy="3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/>
                  <a:t>2 Tables</a:t>
                </a:r>
              </a:p>
            </p:txBody>
          </p:sp>
        </p:grpSp>
      </p:grpSp>
      <p:grpSp>
        <p:nvGrpSpPr>
          <p:cNvPr id="16391" name="Group 73">
            <a:extLst>
              <a:ext uri="{FF2B5EF4-FFF2-40B4-BE49-F238E27FC236}">
                <a16:creationId xmlns:a16="http://schemas.microsoft.com/office/drawing/2014/main" id="{E9F218F7-2952-495F-9D84-F780DBDE2FBF}"/>
              </a:ext>
            </a:extLst>
          </p:cNvPr>
          <p:cNvGrpSpPr>
            <a:grpSpLocks/>
          </p:cNvGrpSpPr>
          <p:nvPr/>
        </p:nvGrpSpPr>
        <p:grpSpPr bwMode="auto">
          <a:xfrm>
            <a:off x="5908675" y="3413125"/>
            <a:ext cx="433388" cy="430213"/>
            <a:chOff x="3352" y="2492"/>
            <a:chExt cx="228" cy="248"/>
          </a:xfrm>
        </p:grpSpPr>
        <p:sp>
          <p:nvSpPr>
            <p:cNvPr id="16439" name="Rectangle 69">
              <a:extLst>
                <a:ext uri="{FF2B5EF4-FFF2-40B4-BE49-F238E27FC236}">
                  <a16:creationId xmlns:a16="http://schemas.microsoft.com/office/drawing/2014/main" id="{B70CCBFE-35BB-45B4-9F00-E82C503968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2" y="2494"/>
              <a:ext cx="228" cy="246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40" name="Text Box 72">
              <a:extLst>
                <a:ext uri="{FF2B5EF4-FFF2-40B4-BE49-F238E27FC236}">
                  <a16:creationId xmlns:a16="http://schemas.microsoft.com/office/drawing/2014/main" id="{00792546-F06A-4EDB-8F31-203F2C8464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4" y="2492"/>
              <a:ext cx="170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2</a:t>
              </a:r>
            </a:p>
          </p:txBody>
        </p:sp>
      </p:grpSp>
      <p:grpSp>
        <p:nvGrpSpPr>
          <p:cNvPr id="16392" name="Group 74">
            <a:extLst>
              <a:ext uri="{FF2B5EF4-FFF2-40B4-BE49-F238E27FC236}">
                <a16:creationId xmlns:a16="http://schemas.microsoft.com/office/drawing/2014/main" id="{CCA4B21F-9A98-4EFF-9E46-DF2B40725376}"/>
              </a:ext>
            </a:extLst>
          </p:cNvPr>
          <p:cNvGrpSpPr>
            <a:grpSpLocks/>
          </p:cNvGrpSpPr>
          <p:nvPr/>
        </p:nvGrpSpPr>
        <p:grpSpPr bwMode="auto">
          <a:xfrm>
            <a:off x="6869113" y="3413125"/>
            <a:ext cx="434975" cy="430213"/>
            <a:chOff x="3352" y="2492"/>
            <a:chExt cx="228" cy="248"/>
          </a:xfrm>
        </p:grpSpPr>
        <p:sp>
          <p:nvSpPr>
            <p:cNvPr id="16437" name="Rectangle 75">
              <a:extLst>
                <a:ext uri="{FF2B5EF4-FFF2-40B4-BE49-F238E27FC236}">
                  <a16:creationId xmlns:a16="http://schemas.microsoft.com/office/drawing/2014/main" id="{EE7AC1C8-8F9D-482A-B7F8-991DB99160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2" y="2494"/>
              <a:ext cx="228" cy="246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38" name="Text Box 76">
              <a:extLst>
                <a:ext uri="{FF2B5EF4-FFF2-40B4-BE49-F238E27FC236}">
                  <a16:creationId xmlns:a16="http://schemas.microsoft.com/office/drawing/2014/main" id="{58377FD7-B159-493B-9B23-4CC34F09AA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4" y="2492"/>
              <a:ext cx="169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4</a:t>
              </a:r>
            </a:p>
          </p:txBody>
        </p:sp>
      </p:grpSp>
      <p:grpSp>
        <p:nvGrpSpPr>
          <p:cNvPr id="16393" name="Group 77">
            <a:extLst>
              <a:ext uri="{FF2B5EF4-FFF2-40B4-BE49-F238E27FC236}">
                <a16:creationId xmlns:a16="http://schemas.microsoft.com/office/drawing/2014/main" id="{4C1A4C65-A4F6-4CE4-9D1E-A08708400E15}"/>
              </a:ext>
            </a:extLst>
          </p:cNvPr>
          <p:cNvGrpSpPr>
            <a:grpSpLocks/>
          </p:cNvGrpSpPr>
          <p:nvPr/>
        </p:nvGrpSpPr>
        <p:grpSpPr bwMode="auto">
          <a:xfrm>
            <a:off x="7350125" y="3413125"/>
            <a:ext cx="433388" cy="430213"/>
            <a:chOff x="3352" y="2492"/>
            <a:chExt cx="228" cy="248"/>
          </a:xfrm>
        </p:grpSpPr>
        <p:sp>
          <p:nvSpPr>
            <p:cNvPr id="16435" name="Rectangle 78">
              <a:extLst>
                <a:ext uri="{FF2B5EF4-FFF2-40B4-BE49-F238E27FC236}">
                  <a16:creationId xmlns:a16="http://schemas.microsoft.com/office/drawing/2014/main" id="{DB5490B2-A511-47DE-9ED9-EFC91EB6D2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2" y="2494"/>
              <a:ext cx="228" cy="246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36" name="Text Box 79">
              <a:extLst>
                <a:ext uri="{FF2B5EF4-FFF2-40B4-BE49-F238E27FC236}">
                  <a16:creationId xmlns:a16="http://schemas.microsoft.com/office/drawing/2014/main" id="{C93FA0AD-A3A1-4367-B88B-E2BE58D701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4" y="2492"/>
              <a:ext cx="170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5</a:t>
              </a:r>
            </a:p>
          </p:txBody>
        </p:sp>
      </p:grpSp>
      <p:grpSp>
        <p:nvGrpSpPr>
          <p:cNvPr id="16394" name="Group 80">
            <a:extLst>
              <a:ext uri="{FF2B5EF4-FFF2-40B4-BE49-F238E27FC236}">
                <a16:creationId xmlns:a16="http://schemas.microsoft.com/office/drawing/2014/main" id="{90EE42C7-F60A-45BC-9B71-653F93899E38}"/>
              </a:ext>
            </a:extLst>
          </p:cNvPr>
          <p:cNvGrpSpPr>
            <a:grpSpLocks/>
          </p:cNvGrpSpPr>
          <p:nvPr/>
        </p:nvGrpSpPr>
        <p:grpSpPr bwMode="auto">
          <a:xfrm>
            <a:off x="5429250" y="3413125"/>
            <a:ext cx="433388" cy="430213"/>
            <a:chOff x="3352" y="2492"/>
            <a:chExt cx="228" cy="248"/>
          </a:xfrm>
        </p:grpSpPr>
        <p:sp>
          <p:nvSpPr>
            <p:cNvPr id="16433" name="Rectangle 81">
              <a:extLst>
                <a:ext uri="{FF2B5EF4-FFF2-40B4-BE49-F238E27FC236}">
                  <a16:creationId xmlns:a16="http://schemas.microsoft.com/office/drawing/2014/main" id="{3A681007-272F-43C4-84CC-FBABBF053F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2" y="2494"/>
              <a:ext cx="228" cy="246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34" name="Text Box 82">
              <a:extLst>
                <a:ext uri="{FF2B5EF4-FFF2-40B4-BE49-F238E27FC236}">
                  <a16:creationId xmlns:a16="http://schemas.microsoft.com/office/drawing/2014/main" id="{DDCF7735-C94F-4DE9-9A9B-AFCCECB630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4" y="2492"/>
              <a:ext cx="151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1</a:t>
              </a:r>
            </a:p>
          </p:txBody>
        </p:sp>
      </p:grpSp>
      <p:grpSp>
        <p:nvGrpSpPr>
          <p:cNvPr id="16395" name="Group 86">
            <a:extLst>
              <a:ext uri="{FF2B5EF4-FFF2-40B4-BE49-F238E27FC236}">
                <a16:creationId xmlns:a16="http://schemas.microsoft.com/office/drawing/2014/main" id="{9514D7E5-1D37-4562-A00F-B011E635C26D}"/>
              </a:ext>
            </a:extLst>
          </p:cNvPr>
          <p:cNvGrpSpPr>
            <a:grpSpLocks/>
          </p:cNvGrpSpPr>
          <p:nvPr/>
        </p:nvGrpSpPr>
        <p:grpSpPr bwMode="auto">
          <a:xfrm>
            <a:off x="6389688" y="3413125"/>
            <a:ext cx="434975" cy="430213"/>
            <a:chOff x="3352" y="2492"/>
            <a:chExt cx="228" cy="248"/>
          </a:xfrm>
        </p:grpSpPr>
        <p:sp>
          <p:nvSpPr>
            <p:cNvPr id="16431" name="Rectangle 87">
              <a:extLst>
                <a:ext uri="{FF2B5EF4-FFF2-40B4-BE49-F238E27FC236}">
                  <a16:creationId xmlns:a16="http://schemas.microsoft.com/office/drawing/2014/main" id="{6FFCEA41-9B9F-4964-967E-0F0DBFDF1A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2" y="2494"/>
              <a:ext cx="228" cy="246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32" name="Text Box 88">
              <a:extLst>
                <a:ext uri="{FF2B5EF4-FFF2-40B4-BE49-F238E27FC236}">
                  <a16:creationId xmlns:a16="http://schemas.microsoft.com/office/drawing/2014/main" id="{223C6BDE-A4C1-4803-9B76-4599988AB8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4" y="2492"/>
              <a:ext cx="169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3</a:t>
              </a:r>
            </a:p>
          </p:txBody>
        </p:sp>
      </p:grpSp>
      <p:sp>
        <p:nvSpPr>
          <p:cNvPr id="16396" name="Rectangle 89">
            <a:extLst>
              <a:ext uri="{FF2B5EF4-FFF2-40B4-BE49-F238E27FC236}">
                <a16:creationId xmlns:a16="http://schemas.microsoft.com/office/drawing/2014/main" id="{A70B7C7E-94A3-44B5-9601-4D8000A432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250" y="3419475"/>
            <a:ext cx="3001963" cy="42703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74" name="Text Box 90">
            <a:extLst>
              <a:ext uri="{FF2B5EF4-FFF2-40B4-BE49-F238E27FC236}">
                <a16:creationId xmlns:a16="http://schemas.microsoft.com/office/drawing/2014/main" id="{F5E53788-00F6-4D37-B193-CAE628F78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8725" y="3413125"/>
            <a:ext cx="28527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00000"/>
                </a:solidFill>
              </a:rPr>
              <a:t>Number of Tables</a:t>
            </a:r>
          </a:p>
        </p:txBody>
      </p:sp>
      <p:grpSp>
        <p:nvGrpSpPr>
          <p:cNvPr id="16398" name="Group 92">
            <a:extLst>
              <a:ext uri="{FF2B5EF4-FFF2-40B4-BE49-F238E27FC236}">
                <a16:creationId xmlns:a16="http://schemas.microsoft.com/office/drawing/2014/main" id="{68450CDB-37FF-4BDC-923D-0BBBE5F4F1F1}"/>
              </a:ext>
            </a:extLst>
          </p:cNvPr>
          <p:cNvGrpSpPr>
            <a:grpSpLocks/>
          </p:cNvGrpSpPr>
          <p:nvPr/>
        </p:nvGrpSpPr>
        <p:grpSpPr bwMode="auto">
          <a:xfrm>
            <a:off x="5910263" y="3873500"/>
            <a:ext cx="434975" cy="430213"/>
            <a:chOff x="3352" y="2492"/>
            <a:chExt cx="228" cy="248"/>
          </a:xfrm>
        </p:grpSpPr>
        <p:sp>
          <p:nvSpPr>
            <p:cNvPr id="16429" name="Rectangle 93">
              <a:extLst>
                <a:ext uri="{FF2B5EF4-FFF2-40B4-BE49-F238E27FC236}">
                  <a16:creationId xmlns:a16="http://schemas.microsoft.com/office/drawing/2014/main" id="{F6EA959F-E456-4A2E-8D8E-2EAF4FE8EA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2" y="2494"/>
              <a:ext cx="228" cy="246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30" name="Text Box 94">
              <a:extLst>
                <a:ext uri="{FF2B5EF4-FFF2-40B4-BE49-F238E27FC236}">
                  <a16:creationId xmlns:a16="http://schemas.microsoft.com/office/drawing/2014/main" id="{FC8EA0D6-EA01-414F-A885-BD7EFE1EB3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4" y="2492"/>
              <a:ext cx="169" cy="21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6</a:t>
              </a:r>
            </a:p>
          </p:txBody>
        </p:sp>
      </p:grpSp>
      <p:sp>
        <p:nvSpPr>
          <p:cNvPr id="16399" name="Rectangle 96">
            <a:extLst>
              <a:ext uri="{FF2B5EF4-FFF2-40B4-BE49-F238E27FC236}">
                <a16:creationId xmlns:a16="http://schemas.microsoft.com/office/drawing/2014/main" id="{E8E3C4D3-7799-477A-B442-1736D18006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2288" y="3876675"/>
            <a:ext cx="433387" cy="427038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81" name="Text Box 97">
            <a:extLst>
              <a:ext uri="{FF2B5EF4-FFF2-40B4-BE49-F238E27FC236}">
                <a16:creationId xmlns:a16="http://schemas.microsoft.com/office/drawing/2014/main" id="{82435E92-F8EC-444D-ADA3-C10952B991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3563" y="3873500"/>
            <a:ext cx="4270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00000"/>
                </a:solidFill>
              </a:rPr>
              <a:t>12</a:t>
            </a:r>
          </a:p>
        </p:txBody>
      </p:sp>
      <p:sp>
        <p:nvSpPr>
          <p:cNvPr id="16401" name="Rectangle 99">
            <a:extLst>
              <a:ext uri="{FF2B5EF4-FFF2-40B4-BE49-F238E27FC236}">
                <a16:creationId xmlns:a16="http://schemas.microsoft.com/office/drawing/2014/main" id="{A059FB42-7874-48D6-ACC3-19F775F2F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1713" y="3876675"/>
            <a:ext cx="433387" cy="427038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84" name="Text Box 100">
            <a:extLst>
              <a:ext uri="{FF2B5EF4-FFF2-40B4-BE49-F238E27FC236}">
                <a16:creationId xmlns:a16="http://schemas.microsoft.com/office/drawing/2014/main" id="{A5B76074-FF9A-4ABA-A377-2FFEB1F136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2988" y="3873500"/>
            <a:ext cx="4270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00000"/>
                </a:solidFill>
              </a:rPr>
              <a:t>15</a:t>
            </a:r>
          </a:p>
        </p:txBody>
      </p:sp>
      <p:grpSp>
        <p:nvGrpSpPr>
          <p:cNvPr id="16403" name="Group 101">
            <a:extLst>
              <a:ext uri="{FF2B5EF4-FFF2-40B4-BE49-F238E27FC236}">
                <a16:creationId xmlns:a16="http://schemas.microsoft.com/office/drawing/2014/main" id="{739AF093-981D-44FF-A884-B91A8A43DB99}"/>
              </a:ext>
            </a:extLst>
          </p:cNvPr>
          <p:cNvGrpSpPr>
            <a:grpSpLocks/>
          </p:cNvGrpSpPr>
          <p:nvPr/>
        </p:nvGrpSpPr>
        <p:grpSpPr bwMode="auto">
          <a:xfrm>
            <a:off x="5430838" y="3873500"/>
            <a:ext cx="434975" cy="430213"/>
            <a:chOff x="3352" y="2492"/>
            <a:chExt cx="228" cy="248"/>
          </a:xfrm>
        </p:grpSpPr>
        <p:sp>
          <p:nvSpPr>
            <p:cNvPr id="16427" name="Rectangle 102">
              <a:extLst>
                <a:ext uri="{FF2B5EF4-FFF2-40B4-BE49-F238E27FC236}">
                  <a16:creationId xmlns:a16="http://schemas.microsoft.com/office/drawing/2014/main" id="{97F22B5B-650C-4878-803F-01E70F56E3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2" y="2494"/>
              <a:ext cx="228" cy="246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28" name="Text Box 103">
              <a:extLst>
                <a:ext uri="{FF2B5EF4-FFF2-40B4-BE49-F238E27FC236}">
                  <a16:creationId xmlns:a16="http://schemas.microsoft.com/office/drawing/2014/main" id="{A091CC34-14F9-4A25-93A2-C39860ED1D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4" y="2492"/>
              <a:ext cx="169" cy="21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3</a:t>
              </a:r>
            </a:p>
          </p:txBody>
        </p:sp>
      </p:grpSp>
      <p:grpSp>
        <p:nvGrpSpPr>
          <p:cNvPr id="16404" name="Group 107">
            <a:extLst>
              <a:ext uri="{FF2B5EF4-FFF2-40B4-BE49-F238E27FC236}">
                <a16:creationId xmlns:a16="http://schemas.microsoft.com/office/drawing/2014/main" id="{B023915E-FC60-4E44-8B5F-85E39D7359CA}"/>
              </a:ext>
            </a:extLst>
          </p:cNvPr>
          <p:cNvGrpSpPr>
            <a:grpSpLocks/>
          </p:cNvGrpSpPr>
          <p:nvPr/>
        </p:nvGrpSpPr>
        <p:grpSpPr bwMode="auto">
          <a:xfrm>
            <a:off x="6392863" y="3873500"/>
            <a:ext cx="433387" cy="430213"/>
            <a:chOff x="3352" y="2492"/>
            <a:chExt cx="228" cy="248"/>
          </a:xfrm>
        </p:grpSpPr>
        <p:sp>
          <p:nvSpPr>
            <p:cNvPr id="16425" name="Rectangle 108">
              <a:extLst>
                <a:ext uri="{FF2B5EF4-FFF2-40B4-BE49-F238E27FC236}">
                  <a16:creationId xmlns:a16="http://schemas.microsoft.com/office/drawing/2014/main" id="{5DDDC3F1-75C0-4F01-BDDD-E76E330429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2" y="2494"/>
              <a:ext cx="228" cy="246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26" name="Text Box 109">
              <a:extLst>
                <a:ext uri="{FF2B5EF4-FFF2-40B4-BE49-F238E27FC236}">
                  <a16:creationId xmlns:a16="http://schemas.microsoft.com/office/drawing/2014/main" id="{6DE7C71E-7166-424E-895C-9400C2D436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4" y="2492"/>
              <a:ext cx="170" cy="21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9</a:t>
              </a:r>
            </a:p>
          </p:txBody>
        </p:sp>
      </p:grpSp>
      <p:sp>
        <p:nvSpPr>
          <p:cNvPr id="16405" name="Rectangle 111">
            <a:extLst>
              <a:ext uri="{FF2B5EF4-FFF2-40B4-BE49-F238E27FC236}">
                <a16:creationId xmlns:a16="http://schemas.microsoft.com/office/drawing/2014/main" id="{FA59B4B5-BC8B-46C0-83AB-E3F2ED443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838" y="3879850"/>
            <a:ext cx="3003550" cy="427038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96" name="Text Box 112">
            <a:extLst>
              <a:ext uri="{FF2B5EF4-FFF2-40B4-BE49-F238E27FC236}">
                <a16:creationId xmlns:a16="http://schemas.microsoft.com/office/drawing/2014/main" id="{B62E6F0C-975C-4AAC-85ED-C54955198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0313" y="3873500"/>
            <a:ext cx="2854325" cy="368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00000"/>
                </a:solidFill>
              </a:rPr>
              <a:t>Number of Surfers</a:t>
            </a:r>
          </a:p>
        </p:txBody>
      </p:sp>
      <p:sp>
        <p:nvSpPr>
          <p:cNvPr id="16407" name="Text Box 114">
            <a:extLst>
              <a:ext uri="{FF2B5EF4-FFF2-40B4-BE49-F238E27FC236}">
                <a16:creationId xmlns:a16="http://schemas.microsoft.com/office/drawing/2014/main" id="{55C44146-6C06-4660-BF6B-6CF1C34BFC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3422650"/>
            <a:ext cx="1006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Step 1 :</a:t>
            </a:r>
          </a:p>
        </p:txBody>
      </p:sp>
      <p:sp>
        <p:nvSpPr>
          <p:cNvPr id="16499" name="AutoShape 115">
            <a:extLst>
              <a:ext uri="{FF2B5EF4-FFF2-40B4-BE49-F238E27FC236}">
                <a16:creationId xmlns:a16="http://schemas.microsoft.com/office/drawing/2014/main" id="{BCAE0CCE-B3A1-41DF-97CF-B29CAEFCD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2276475"/>
            <a:ext cx="1828800" cy="914400"/>
          </a:xfrm>
          <a:prstGeom prst="cloudCallout">
            <a:avLst>
              <a:gd name="adj1" fmla="val -50606"/>
              <a:gd name="adj2" fmla="val 65801"/>
            </a:avLst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Fill empty boxes</a:t>
            </a:r>
          </a:p>
        </p:txBody>
      </p:sp>
      <p:grpSp>
        <p:nvGrpSpPr>
          <p:cNvPr id="21" name="Group 127">
            <a:extLst>
              <a:ext uri="{FF2B5EF4-FFF2-40B4-BE49-F238E27FC236}">
                <a16:creationId xmlns:a16="http://schemas.microsoft.com/office/drawing/2014/main" id="{54910BFC-EBE2-4C50-92FA-D9BC23A144DC}"/>
              </a:ext>
            </a:extLst>
          </p:cNvPr>
          <p:cNvGrpSpPr>
            <a:grpSpLocks/>
          </p:cNvGrpSpPr>
          <p:nvPr/>
        </p:nvGrpSpPr>
        <p:grpSpPr bwMode="auto">
          <a:xfrm>
            <a:off x="5737225" y="4270375"/>
            <a:ext cx="333375" cy="581025"/>
            <a:chOff x="3614" y="2690"/>
            <a:chExt cx="210" cy="366"/>
          </a:xfrm>
        </p:grpSpPr>
        <p:sp>
          <p:nvSpPr>
            <p:cNvPr id="16423" name="Freeform 119">
              <a:extLst>
                <a:ext uri="{FF2B5EF4-FFF2-40B4-BE49-F238E27FC236}">
                  <a16:creationId xmlns:a16="http://schemas.microsoft.com/office/drawing/2014/main" id="{744038D8-B181-4CC9-8FB7-B0CD6709253C}"/>
                </a:ext>
              </a:extLst>
            </p:cNvPr>
            <p:cNvSpPr>
              <a:spLocks/>
            </p:cNvSpPr>
            <p:nvPr/>
          </p:nvSpPr>
          <p:spPr bwMode="auto">
            <a:xfrm rot="-1974315">
              <a:off x="3614" y="2690"/>
              <a:ext cx="198" cy="137"/>
            </a:xfrm>
            <a:custGeom>
              <a:avLst/>
              <a:gdLst>
                <a:gd name="T0" fmla="*/ 0 w 168"/>
                <a:gd name="T1" fmla="*/ 0 h 120"/>
                <a:gd name="T2" fmla="*/ 280 w 168"/>
                <a:gd name="T3" fmla="*/ 340 h 120"/>
                <a:gd name="T4" fmla="*/ 869 w 168"/>
                <a:gd name="T5" fmla="*/ 451 h 120"/>
                <a:gd name="T6" fmla="*/ 0 60000 65536"/>
                <a:gd name="T7" fmla="*/ 0 60000 65536"/>
                <a:gd name="T8" fmla="*/ 0 60000 65536"/>
                <a:gd name="T9" fmla="*/ 0 w 168"/>
                <a:gd name="T10" fmla="*/ 0 h 120"/>
                <a:gd name="T11" fmla="*/ 168 w 168"/>
                <a:gd name="T12" fmla="*/ 120 h 1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8" h="120">
                  <a:moveTo>
                    <a:pt x="0" y="0"/>
                  </a:moveTo>
                  <a:cubicBezTo>
                    <a:pt x="13" y="35"/>
                    <a:pt x="26" y="70"/>
                    <a:pt x="54" y="90"/>
                  </a:cubicBezTo>
                  <a:cubicBezTo>
                    <a:pt x="82" y="110"/>
                    <a:pt x="125" y="115"/>
                    <a:pt x="168" y="12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4" name="Text Box 123">
              <a:extLst>
                <a:ext uri="{FF2B5EF4-FFF2-40B4-BE49-F238E27FC236}">
                  <a16:creationId xmlns:a16="http://schemas.microsoft.com/office/drawing/2014/main" id="{279329EB-699D-46B2-B6C7-FA9492B24D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0" y="282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3</a:t>
              </a:r>
            </a:p>
          </p:txBody>
        </p:sp>
      </p:grpSp>
      <p:grpSp>
        <p:nvGrpSpPr>
          <p:cNvPr id="22" name="Group 128">
            <a:extLst>
              <a:ext uri="{FF2B5EF4-FFF2-40B4-BE49-F238E27FC236}">
                <a16:creationId xmlns:a16="http://schemas.microsoft.com/office/drawing/2014/main" id="{7BF2E4EE-0B9C-443F-834F-67AE53D83CC4}"/>
              </a:ext>
            </a:extLst>
          </p:cNvPr>
          <p:cNvGrpSpPr>
            <a:grpSpLocks/>
          </p:cNvGrpSpPr>
          <p:nvPr/>
        </p:nvGrpSpPr>
        <p:grpSpPr bwMode="auto">
          <a:xfrm>
            <a:off x="6205538" y="4270375"/>
            <a:ext cx="331787" cy="581025"/>
            <a:chOff x="3909" y="2690"/>
            <a:chExt cx="209" cy="366"/>
          </a:xfrm>
        </p:grpSpPr>
        <p:sp>
          <p:nvSpPr>
            <p:cNvPr id="16421" name="Freeform 122">
              <a:extLst>
                <a:ext uri="{FF2B5EF4-FFF2-40B4-BE49-F238E27FC236}">
                  <a16:creationId xmlns:a16="http://schemas.microsoft.com/office/drawing/2014/main" id="{5C987039-0944-420E-B314-19D0E0F3A589}"/>
                </a:ext>
              </a:extLst>
            </p:cNvPr>
            <p:cNvSpPr>
              <a:spLocks/>
            </p:cNvSpPr>
            <p:nvPr/>
          </p:nvSpPr>
          <p:spPr bwMode="auto">
            <a:xfrm rot="-1974315">
              <a:off x="3920" y="2690"/>
              <a:ext cx="198" cy="137"/>
            </a:xfrm>
            <a:custGeom>
              <a:avLst/>
              <a:gdLst>
                <a:gd name="T0" fmla="*/ 0 w 168"/>
                <a:gd name="T1" fmla="*/ 0 h 120"/>
                <a:gd name="T2" fmla="*/ 280 w 168"/>
                <a:gd name="T3" fmla="*/ 340 h 120"/>
                <a:gd name="T4" fmla="*/ 869 w 168"/>
                <a:gd name="T5" fmla="*/ 451 h 120"/>
                <a:gd name="T6" fmla="*/ 0 60000 65536"/>
                <a:gd name="T7" fmla="*/ 0 60000 65536"/>
                <a:gd name="T8" fmla="*/ 0 60000 65536"/>
                <a:gd name="T9" fmla="*/ 0 w 168"/>
                <a:gd name="T10" fmla="*/ 0 h 120"/>
                <a:gd name="T11" fmla="*/ 168 w 168"/>
                <a:gd name="T12" fmla="*/ 120 h 1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8" h="120">
                  <a:moveTo>
                    <a:pt x="0" y="0"/>
                  </a:moveTo>
                  <a:cubicBezTo>
                    <a:pt x="13" y="35"/>
                    <a:pt x="26" y="70"/>
                    <a:pt x="54" y="90"/>
                  </a:cubicBezTo>
                  <a:cubicBezTo>
                    <a:pt x="82" y="110"/>
                    <a:pt x="125" y="115"/>
                    <a:pt x="168" y="12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2" name="Text Box 124">
              <a:extLst>
                <a:ext uri="{FF2B5EF4-FFF2-40B4-BE49-F238E27FC236}">
                  <a16:creationId xmlns:a16="http://schemas.microsoft.com/office/drawing/2014/main" id="{F7A11035-054B-4B06-8F7B-121B79C848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9" y="282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3</a:t>
              </a:r>
            </a:p>
          </p:txBody>
        </p:sp>
      </p:grpSp>
      <p:grpSp>
        <p:nvGrpSpPr>
          <p:cNvPr id="23" name="Group 129">
            <a:extLst>
              <a:ext uri="{FF2B5EF4-FFF2-40B4-BE49-F238E27FC236}">
                <a16:creationId xmlns:a16="http://schemas.microsoft.com/office/drawing/2014/main" id="{39A36BA9-08BB-4A02-BC8A-6522AE1CE10C}"/>
              </a:ext>
            </a:extLst>
          </p:cNvPr>
          <p:cNvGrpSpPr>
            <a:grpSpLocks/>
          </p:cNvGrpSpPr>
          <p:nvPr/>
        </p:nvGrpSpPr>
        <p:grpSpPr bwMode="auto">
          <a:xfrm>
            <a:off x="6672263" y="4270375"/>
            <a:ext cx="334962" cy="581025"/>
            <a:chOff x="4203" y="2690"/>
            <a:chExt cx="211" cy="366"/>
          </a:xfrm>
        </p:grpSpPr>
        <p:sp>
          <p:nvSpPr>
            <p:cNvPr id="16419" name="Freeform 120">
              <a:extLst>
                <a:ext uri="{FF2B5EF4-FFF2-40B4-BE49-F238E27FC236}">
                  <a16:creationId xmlns:a16="http://schemas.microsoft.com/office/drawing/2014/main" id="{90D095B9-EBB4-4BB2-8189-A9211067CFAB}"/>
                </a:ext>
              </a:extLst>
            </p:cNvPr>
            <p:cNvSpPr>
              <a:spLocks/>
            </p:cNvSpPr>
            <p:nvPr/>
          </p:nvSpPr>
          <p:spPr bwMode="auto">
            <a:xfrm rot="-1974315">
              <a:off x="4203" y="2690"/>
              <a:ext cx="198" cy="137"/>
            </a:xfrm>
            <a:custGeom>
              <a:avLst/>
              <a:gdLst>
                <a:gd name="T0" fmla="*/ 0 w 168"/>
                <a:gd name="T1" fmla="*/ 0 h 120"/>
                <a:gd name="T2" fmla="*/ 280 w 168"/>
                <a:gd name="T3" fmla="*/ 340 h 120"/>
                <a:gd name="T4" fmla="*/ 869 w 168"/>
                <a:gd name="T5" fmla="*/ 451 h 120"/>
                <a:gd name="T6" fmla="*/ 0 60000 65536"/>
                <a:gd name="T7" fmla="*/ 0 60000 65536"/>
                <a:gd name="T8" fmla="*/ 0 60000 65536"/>
                <a:gd name="T9" fmla="*/ 0 w 168"/>
                <a:gd name="T10" fmla="*/ 0 h 120"/>
                <a:gd name="T11" fmla="*/ 168 w 168"/>
                <a:gd name="T12" fmla="*/ 120 h 1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8" h="120">
                  <a:moveTo>
                    <a:pt x="0" y="0"/>
                  </a:moveTo>
                  <a:cubicBezTo>
                    <a:pt x="13" y="35"/>
                    <a:pt x="26" y="70"/>
                    <a:pt x="54" y="90"/>
                  </a:cubicBezTo>
                  <a:cubicBezTo>
                    <a:pt x="82" y="110"/>
                    <a:pt x="125" y="115"/>
                    <a:pt x="168" y="12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0" name="Text Box 125">
              <a:extLst>
                <a:ext uri="{FF2B5EF4-FFF2-40B4-BE49-F238E27FC236}">
                  <a16:creationId xmlns:a16="http://schemas.microsoft.com/office/drawing/2014/main" id="{6557818D-B4FB-4D6E-AB54-19CB65C056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0" y="282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3</a:t>
              </a:r>
            </a:p>
          </p:txBody>
        </p:sp>
      </p:grpSp>
      <p:grpSp>
        <p:nvGrpSpPr>
          <p:cNvPr id="24" name="Group 130">
            <a:extLst>
              <a:ext uri="{FF2B5EF4-FFF2-40B4-BE49-F238E27FC236}">
                <a16:creationId xmlns:a16="http://schemas.microsoft.com/office/drawing/2014/main" id="{B813F3CB-E66F-4165-9292-55172E25679A}"/>
              </a:ext>
            </a:extLst>
          </p:cNvPr>
          <p:cNvGrpSpPr>
            <a:grpSpLocks/>
          </p:cNvGrpSpPr>
          <p:nvPr/>
        </p:nvGrpSpPr>
        <p:grpSpPr bwMode="auto">
          <a:xfrm>
            <a:off x="7180263" y="4270375"/>
            <a:ext cx="341312" cy="581025"/>
            <a:chOff x="4523" y="2690"/>
            <a:chExt cx="215" cy="366"/>
          </a:xfrm>
        </p:grpSpPr>
        <p:sp>
          <p:nvSpPr>
            <p:cNvPr id="16417" name="Freeform 121">
              <a:extLst>
                <a:ext uri="{FF2B5EF4-FFF2-40B4-BE49-F238E27FC236}">
                  <a16:creationId xmlns:a16="http://schemas.microsoft.com/office/drawing/2014/main" id="{7B0E61E5-2AA0-4887-AB3B-B071F0C5801F}"/>
                </a:ext>
              </a:extLst>
            </p:cNvPr>
            <p:cNvSpPr>
              <a:spLocks/>
            </p:cNvSpPr>
            <p:nvPr/>
          </p:nvSpPr>
          <p:spPr bwMode="auto">
            <a:xfrm rot="-1974315">
              <a:off x="4540" y="2690"/>
              <a:ext cx="198" cy="137"/>
            </a:xfrm>
            <a:custGeom>
              <a:avLst/>
              <a:gdLst>
                <a:gd name="T0" fmla="*/ 0 w 168"/>
                <a:gd name="T1" fmla="*/ 0 h 120"/>
                <a:gd name="T2" fmla="*/ 280 w 168"/>
                <a:gd name="T3" fmla="*/ 340 h 120"/>
                <a:gd name="T4" fmla="*/ 869 w 168"/>
                <a:gd name="T5" fmla="*/ 451 h 120"/>
                <a:gd name="T6" fmla="*/ 0 60000 65536"/>
                <a:gd name="T7" fmla="*/ 0 60000 65536"/>
                <a:gd name="T8" fmla="*/ 0 60000 65536"/>
                <a:gd name="T9" fmla="*/ 0 w 168"/>
                <a:gd name="T10" fmla="*/ 0 h 120"/>
                <a:gd name="T11" fmla="*/ 168 w 168"/>
                <a:gd name="T12" fmla="*/ 120 h 1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8" h="120">
                  <a:moveTo>
                    <a:pt x="0" y="0"/>
                  </a:moveTo>
                  <a:cubicBezTo>
                    <a:pt x="13" y="35"/>
                    <a:pt x="26" y="70"/>
                    <a:pt x="54" y="90"/>
                  </a:cubicBezTo>
                  <a:cubicBezTo>
                    <a:pt x="82" y="110"/>
                    <a:pt x="125" y="115"/>
                    <a:pt x="168" y="12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8" name="Text Box 126">
              <a:extLst>
                <a:ext uri="{FF2B5EF4-FFF2-40B4-BE49-F238E27FC236}">
                  <a16:creationId xmlns:a16="http://schemas.microsoft.com/office/drawing/2014/main" id="{27C0C0A8-0C27-4433-9DE5-B24808598D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23" y="282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3</a:t>
              </a:r>
            </a:p>
          </p:txBody>
        </p:sp>
      </p:grpSp>
      <p:sp>
        <p:nvSpPr>
          <p:cNvPr id="16515" name="AutoShape 131">
            <a:extLst>
              <a:ext uri="{FF2B5EF4-FFF2-40B4-BE49-F238E27FC236}">
                <a16:creationId xmlns:a16="http://schemas.microsoft.com/office/drawing/2014/main" id="{65CABF0A-CDC5-4836-9745-739C081B91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2338" y="5287963"/>
            <a:ext cx="3409950" cy="914400"/>
          </a:xfrm>
          <a:prstGeom prst="cloudCallout">
            <a:avLst>
              <a:gd name="adj1" fmla="val 49954"/>
              <a:gd name="adj2" fmla="val -107120"/>
            </a:avLst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Same difference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linear pattern</a:t>
            </a:r>
          </a:p>
        </p:txBody>
      </p:sp>
      <p:sp>
        <p:nvSpPr>
          <p:cNvPr id="16516" name="AutoShape 132">
            <a:extLst>
              <a:ext uri="{FF2B5EF4-FFF2-40B4-BE49-F238E27FC236}">
                <a16:creationId xmlns:a16="http://schemas.microsoft.com/office/drawing/2014/main" id="{7C8ECF10-D33E-4BB3-A5EF-FE293821D9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3175" y="5238750"/>
            <a:ext cx="2314575" cy="1057275"/>
          </a:xfrm>
          <a:prstGeom prst="wedgeEllipseCallout">
            <a:avLst>
              <a:gd name="adj1" fmla="val 43144"/>
              <a:gd name="adj2" fmla="val 8438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What is the formula</a:t>
            </a:r>
          </a:p>
        </p:txBody>
      </p:sp>
      <p:sp>
        <p:nvSpPr>
          <p:cNvPr id="16517" name="Text Box 133">
            <a:extLst>
              <a:ext uri="{FF2B5EF4-FFF2-40B4-BE49-F238E27FC236}">
                <a16:creationId xmlns:a16="http://schemas.microsoft.com/office/drawing/2014/main" id="{05FF2F18-CB62-48AD-96D1-56D463BDB3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4822825"/>
            <a:ext cx="2787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Step 2 : Find difference</a:t>
            </a:r>
          </a:p>
        </p:txBody>
      </p:sp>
      <p:sp>
        <p:nvSpPr>
          <p:cNvPr id="16416" name="Text Box 4">
            <a:extLst>
              <a:ext uri="{FF2B5EF4-FFF2-40B4-BE49-F238E27FC236}">
                <a16:creationId xmlns:a16="http://schemas.microsoft.com/office/drawing/2014/main" id="{A55F7085-6963-44B8-A552-5CDE208E1A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38263"/>
            <a:ext cx="109855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</a:t>
            </a:r>
          </a:p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EF 1.1e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6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74" grpId="0"/>
      <p:bldP spid="16481" grpId="0"/>
      <p:bldP spid="16484" grpId="0"/>
      <p:bldP spid="16496" grpId="0" animBg="1"/>
      <p:bldP spid="16499" grpId="0" animBg="1"/>
      <p:bldP spid="16515" grpId="0" animBg="1"/>
      <p:bldP spid="16516" grpId="0" animBg="1"/>
      <p:bldP spid="165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scottishflag">
            <a:extLst>
              <a:ext uri="{FF2B5EF4-FFF2-40B4-BE49-F238E27FC236}">
                <a16:creationId xmlns:a16="http://schemas.microsoft.com/office/drawing/2014/main" id="{786802AA-0948-4158-877C-5FBCD32F228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Text Box 3">
            <a:extLst>
              <a:ext uri="{FF2B5EF4-FFF2-40B4-BE49-F238E27FC236}">
                <a16:creationId xmlns:a16="http://schemas.microsoft.com/office/drawing/2014/main" id="{E31B93F2-61C1-462D-A8D5-DABF7E768CB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7412" name="Picture 5" descr="Office Objects 0572">
            <a:extLst>
              <a:ext uri="{FF2B5EF4-FFF2-40B4-BE49-F238E27FC236}">
                <a16:creationId xmlns:a16="http://schemas.microsoft.com/office/drawing/2014/main" id="{DD0D68E9-0CA5-4C31-BCDE-F9D479E414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2213" y="3143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Rectangle 6">
            <a:extLst>
              <a:ext uri="{FF2B5EF4-FFF2-40B4-BE49-F238E27FC236}">
                <a16:creationId xmlns:a16="http://schemas.microsoft.com/office/drawing/2014/main" id="{5DBD4F43-D5BC-4DEC-9830-8649E2DBC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9775" y="501650"/>
            <a:ext cx="554196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Simple Linear Patterns using diagrams and tables</a:t>
            </a:r>
          </a:p>
        </p:txBody>
      </p:sp>
      <p:grpSp>
        <p:nvGrpSpPr>
          <p:cNvPr id="2" name="Group 55">
            <a:extLst>
              <a:ext uri="{FF2B5EF4-FFF2-40B4-BE49-F238E27FC236}">
                <a16:creationId xmlns:a16="http://schemas.microsoft.com/office/drawing/2014/main" id="{C1103044-3ED0-47AF-A622-7BAFF9BAB6E8}"/>
              </a:ext>
            </a:extLst>
          </p:cNvPr>
          <p:cNvGrpSpPr>
            <a:grpSpLocks/>
          </p:cNvGrpSpPr>
          <p:nvPr/>
        </p:nvGrpSpPr>
        <p:grpSpPr bwMode="auto">
          <a:xfrm>
            <a:off x="2401888" y="2319338"/>
            <a:ext cx="5438775" cy="893762"/>
            <a:chOff x="1513" y="1461"/>
            <a:chExt cx="3426" cy="563"/>
          </a:xfrm>
        </p:grpSpPr>
        <p:grpSp>
          <p:nvGrpSpPr>
            <p:cNvPr id="17437" name="Group 23">
              <a:extLst>
                <a:ext uri="{FF2B5EF4-FFF2-40B4-BE49-F238E27FC236}">
                  <a16:creationId xmlns:a16="http://schemas.microsoft.com/office/drawing/2014/main" id="{B79E763F-3623-478B-89E3-EFF5C67F0E5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35" y="1461"/>
              <a:ext cx="273" cy="271"/>
              <a:chOff x="3352" y="2492"/>
              <a:chExt cx="228" cy="248"/>
            </a:xfrm>
          </p:grpSpPr>
          <p:sp>
            <p:nvSpPr>
              <p:cNvPr id="17467" name="Rectangle 24">
                <a:extLst>
                  <a:ext uri="{FF2B5EF4-FFF2-40B4-BE49-F238E27FC236}">
                    <a16:creationId xmlns:a16="http://schemas.microsoft.com/office/drawing/2014/main" id="{CF0BAFAC-B171-4222-AACB-DDD8F66A20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2" y="2494"/>
                <a:ext cx="228" cy="246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7468" name="Text Box 25">
                <a:extLst>
                  <a:ext uri="{FF2B5EF4-FFF2-40B4-BE49-F238E27FC236}">
                    <a16:creationId xmlns:a16="http://schemas.microsoft.com/office/drawing/2014/main" id="{0D5BAB18-14D3-48C9-91D8-0E37C3A7F96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74" y="2492"/>
                <a:ext cx="170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grpSp>
          <p:nvGrpSpPr>
            <p:cNvPr id="17438" name="Group 26">
              <a:extLst>
                <a:ext uri="{FF2B5EF4-FFF2-40B4-BE49-F238E27FC236}">
                  <a16:creationId xmlns:a16="http://schemas.microsoft.com/office/drawing/2014/main" id="{50DDAB8B-E358-40D4-A26F-A5D55125CD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40" y="1461"/>
              <a:ext cx="274" cy="271"/>
              <a:chOff x="3352" y="2492"/>
              <a:chExt cx="228" cy="248"/>
            </a:xfrm>
          </p:grpSpPr>
          <p:sp>
            <p:nvSpPr>
              <p:cNvPr id="17465" name="Rectangle 27">
                <a:extLst>
                  <a:ext uri="{FF2B5EF4-FFF2-40B4-BE49-F238E27FC236}">
                    <a16:creationId xmlns:a16="http://schemas.microsoft.com/office/drawing/2014/main" id="{82FA2693-9A57-4C8A-9E84-165FD55F16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2" y="2494"/>
                <a:ext cx="228" cy="246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7466" name="Text Box 28">
                <a:extLst>
                  <a:ext uri="{FF2B5EF4-FFF2-40B4-BE49-F238E27FC236}">
                    <a16:creationId xmlns:a16="http://schemas.microsoft.com/office/drawing/2014/main" id="{6C66A189-ACAF-4234-AF81-137009AD6C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74" y="2492"/>
                <a:ext cx="169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>
                    <a:solidFill>
                      <a:srgbClr val="000000"/>
                    </a:solidFill>
                  </a:rPr>
                  <a:t>4</a:t>
                </a:r>
              </a:p>
            </p:txBody>
          </p:sp>
        </p:grpSp>
        <p:grpSp>
          <p:nvGrpSpPr>
            <p:cNvPr id="17439" name="Group 29">
              <a:extLst>
                <a:ext uri="{FF2B5EF4-FFF2-40B4-BE49-F238E27FC236}">
                  <a16:creationId xmlns:a16="http://schemas.microsoft.com/office/drawing/2014/main" id="{CEDD2450-0A9F-408D-A35F-7D4C496D1E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43" y="1461"/>
              <a:ext cx="273" cy="271"/>
              <a:chOff x="3352" y="2492"/>
              <a:chExt cx="228" cy="248"/>
            </a:xfrm>
          </p:grpSpPr>
          <p:sp>
            <p:nvSpPr>
              <p:cNvPr id="17463" name="Rectangle 30">
                <a:extLst>
                  <a:ext uri="{FF2B5EF4-FFF2-40B4-BE49-F238E27FC236}">
                    <a16:creationId xmlns:a16="http://schemas.microsoft.com/office/drawing/2014/main" id="{F01295F3-AAA2-4665-935F-0FF768E92B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2" y="2494"/>
                <a:ext cx="228" cy="246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7464" name="Text Box 31">
                <a:extLst>
                  <a:ext uri="{FF2B5EF4-FFF2-40B4-BE49-F238E27FC236}">
                    <a16:creationId xmlns:a16="http://schemas.microsoft.com/office/drawing/2014/main" id="{465C3619-9B9D-4339-A590-FA7C6DB685B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74" y="2492"/>
                <a:ext cx="170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>
                    <a:solidFill>
                      <a:srgbClr val="000000"/>
                    </a:solidFill>
                  </a:rPr>
                  <a:t>5</a:t>
                </a:r>
              </a:p>
            </p:txBody>
          </p:sp>
        </p:grpSp>
        <p:grpSp>
          <p:nvGrpSpPr>
            <p:cNvPr id="17440" name="Group 32">
              <a:extLst>
                <a:ext uri="{FF2B5EF4-FFF2-40B4-BE49-F238E27FC236}">
                  <a16:creationId xmlns:a16="http://schemas.microsoft.com/office/drawing/2014/main" id="{5F003000-6F0A-4E17-A4E1-7D478E99C0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33" y="1461"/>
              <a:ext cx="273" cy="271"/>
              <a:chOff x="3352" y="2492"/>
              <a:chExt cx="228" cy="248"/>
            </a:xfrm>
          </p:grpSpPr>
          <p:sp>
            <p:nvSpPr>
              <p:cNvPr id="17461" name="Rectangle 33">
                <a:extLst>
                  <a:ext uri="{FF2B5EF4-FFF2-40B4-BE49-F238E27FC236}">
                    <a16:creationId xmlns:a16="http://schemas.microsoft.com/office/drawing/2014/main" id="{02ED5ED4-4C60-4119-9E5B-077E405732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2" y="2494"/>
                <a:ext cx="228" cy="246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7462" name="Text Box 34">
                <a:extLst>
                  <a:ext uri="{FF2B5EF4-FFF2-40B4-BE49-F238E27FC236}">
                    <a16:creationId xmlns:a16="http://schemas.microsoft.com/office/drawing/2014/main" id="{9031444F-109E-4AE5-8790-0E8514D0269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74" y="2492"/>
                <a:ext cx="151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>
                    <a:solidFill>
                      <a:srgbClr val="000000"/>
                    </a:solidFill>
                  </a:rPr>
                  <a:t>1</a:t>
                </a:r>
              </a:p>
            </p:txBody>
          </p:sp>
        </p:grpSp>
        <p:grpSp>
          <p:nvGrpSpPr>
            <p:cNvPr id="17441" name="Group 35">
              <a:extLst>
                <a:ext uri="{FF2B5EF4-FFF2-40B4-BE49-F238E27FC236}">
                  <a16:creationId xmlns:a16="http://schemas.microsoft.com/office/drawing/2014/main" id="{113BF111-87A3-4C68-BABF-44C392235E7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38" y="1461"/>
              <a:ext cx="274" cy="271"/>
              <a:chOff x="3352" y="2492"/>
              <a:chExt cx="228" cy="248"/>
            </a:xfrm>
          </p:grpSpPr>
          <p:sp>
            <p:nvSpPr>
              <p:cNvPr id="17459" name="Rectangle 36">
                <a:extLst>
                  <a:ext uri="{FF2B5EF4-FFF2-40B4-BE49-F238E27FC236}">
                    <a16:creationId xmlns:a16="http://schemas.microsoft.com/office/drawing/2014/main" id="{E4EED6B3-AFD6-413B-967E-ECCE452362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2" y="2494"/>
                <a:ext cx="228" cy="246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7460" name="Text Box 37">
                <a:extLst>
                  <a:ext uri="{FF2B5EF4-FFF2-40B4-BE49-F238E27FC236}">
                    <a16:creationId xmlns:a16="http://schemas.microsoft.com/office/drawing/2014/main" id="{0D69B9AA-CBB3-43BA-B684-F55CEE5823B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74" y="2492"/>
                <a:ext cx="169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>
                    <a:solidFill>
                      <a:srgbClr val="000000"/>
                    </a:solidFill>
                  </a:rPr>
                  <a:t>3</a:t>
                </a:r>
              </a:p>
            </p:txBody>
          </p:sp>
        </p:grpSp>
        <p:sp>
          <p:nvSpPr>
            <p:cNvPr id="17442" name="Rectangle 38">
              <a:extLst>
                <a:ext uri="{FF2B5EF4-FFF2-40B4-BE49-F238E27FC236}">
                  <a16:creationId xmlns:a16="http://schemas.microsoft.com/office/drawing/2014/main" id="{B9CC37AA-7CD2-478E-BB66-BBA45407C5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3" y="1465"/>
              <a:ext cx="1891" cy="269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443" name="Text Box 39">
              <a:extLst>
                <a:ext uri="{FF2B5EF4-FFF2-40B4-BE49-F238E27FC236}">
                  <a16:creationId xmlns:a16="http://schemas.microsoft.com/office/drawing/2014/main" id="{4A3E65D4-B598-428C-AAD1-75117D4844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7" y="1461"/>
              <a:ext cx="1797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Number of Tables</a:t>
              </a:r>
            </a:p>
          </p:txBody>
        </p:sp>
        <p:grpSp>
          <p:nvGrpSpPr>
            <p:cNvPr id="17444" name="Group 40">
              <a:extLst>
                <a:ext uri="{FF2B5EF4-FFF2-40B4-BE49-F238E27FC236}">
                  <a16:creationId xmlns:a16="http://schemas.microsoft.com/office/drawing/2014/main" id="{73E74881-2B6E-4828-802C-A3DD352A557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36" y="1751"/>
              <a:ext cx="274" cy="271"/>
              <a:chOff x="3352" y="2492"/>
              <a:chExt cx="228" cy="248"/>
            </a:xfrm>
          </p:grpSpPr>
          <p:sp>
            <p:nvSpPr>
              <p:cNvPr id="17457" name="Rectangle 41">
                <a:extLst>
                  <a:ext uri="{FF2B5EF4-FFF2-40B4-BE49-F238E27FC236}">
                    <a16:creationId xmlns:a16="http://schemas.microsoft.com/office/drawing/2014/main" id="{B98E3E1A-0A52-4E36-A869-F10C5B0FD1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2" y="2494"/>
                <a:ext cx="228" cy="246"/>
              </a:xfrm>
              <a:prstGeom prst="rect">
                <a:avLst/>
              </a:prstGeom>
              <a:solidFill>
                <a:srgbClr val="FFFF00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7458" name="Text Box 42">
                <a:extLst>
                  <a:ext uri="{FF2B5EF4-FFF2-40B4-BE49-F238E27FC236}">
                    <a16:creationId xmlns:a16="http://schemas.microsoft.com/office/drawing/2014/main" id="{4772054A-2D99-457E-8D5B-E5FDADEFA9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74" y="2492"/>
                <a:ext cx="169" cy="21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>
                    <a:solidFill>
                      <a:srgbClr val="000000"/>
                    </a:solidFill>
                  </a:rPr>
                  <a:t>6</a:t>
                </a:r>
              </a:p>
            </p:txBody>
          </p:sp>
        </p:grpSp>
        <p:sp>
          <p:nvSpPr>
            <p:cNvPr id="17445" name="Rectangle 43">
              <a:extLst>
                <a:ext uri="{FF2B5EF4-FFF2-40B4-BE49-F238E27FC236}">
                  <a16:creationId xmlns:a16="http://schemas.microsoft.com/office/drawing/2014/main" id="{E0CC091C-E903-4AE5-A936-91CA27BB61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2" y="1753"/>
              <a:ext cx="273" cy="269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446" name="Text Box 44">
              <a:extLst>
                <a:ext uri="{FF2B5EF4-FFF2-40B4-BE49-F238E27FC236}">
                  <a16:creationId xmlns:a16="http://schemas.microsoft.com/office/drawing/2014/main" id="{77FAB010-17B0-47A8-84FC-504596068D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1751"/>
              <a:ext cx="26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12</a:t>
              </a:r>
            </a:p>
          </p:txBody>
        </p:sp>
        <p:sp>
          <p:nvSpPr>
            <p:cNvPr id="17447" name="Rectangle 45">
              <a:extLst>
                <a:ext uri="{FF2B5EF4-FFF2-40B4-BE49-F238E27FC236}">
                  <a16:creationId xmlns:a16="http://schemas.microsoft.com/office/drawing/2014/main" id="{38CC9D66-00F4-4530-8B4D-CC34600D28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4" y="1753"/>
              <a:ext cx="273" cy="269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448" name="Text Box 46">
              <a:extLst>
                <a:ext uri="{FF2B5EF4-FFF2-40B4-BE49-F238E27FC236}">
                  <a16:creationId xmlns:a16="http://schemas.microsoft.com/office/drawing/2014/main" id="{DD844429-2DE7-46EC-B4F5-9C04EBDD25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70" y="1751"/>
              <a:ext cx="26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15</a:t>
              </a:r>
            </a:p>
          </p:txBody>
        </p:sp>
        <p:grpSp>
          <p:nvGrpSpPr>
            <p:cNvPr id="17449" name="Group 47">
              <a:extLst>
                <a:ext uri="{FF2B5EF4-FFF2-40B4-BE49-F238E27FC236}">
                  <a16:creationId xmlns:a16="http://schemas.microsoft.com/office/drawing/2014/main" id="{51FA7B77-5872-4837-97AE-246CDC8D70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34" y="1751"/>
              <a:ext cx="274" cy="271"/>
              <a:chOff x="3352" y="2492"/>
              <a:chExt cx="228" cy="248"/>
            </a:xfrm>
          </p:grpSpPr>
          <p:sp>
            <p:nvSpPr>
              <p:cNvPr id="17455" name="Rectangle 48">
                <a:extLst>
                  <a:ext uri="{FF2B5EF4-FFF2-40B4-BE49-F238E27FC236}">
                    <a16:creationId xmlns:a16="http://schemas.microsoft.com/office/drawing/2014/main" id="{6FE4434E-A53A-4815-9B81-CB9CFC20CF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2" y="2494"/>
                <a:ext cx="228" cy="246"/>
              </a:xfrm>
              <a:prstGeom prst="rect">
                <a:avLst/>
              </a:prstGeom>
              <a:solidFill>
                <a:srgbClr val="FFFF00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7456" name="Text Box 49">
                <a:extLst>
                  <a:ext uri="{FF2B5EF4-FFF2-40B4-BE49-F238E27FC236}">
                    <a16:creationId xmlns:a16="http://schemas.microsoft.com/office/drawing/2014/main" id="{718C6694-991C-4048-97C2-5AE36B3C4D1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74" y="2492"/>
                <a:ext cx="169" cy="21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>
                    <a:solidFill>
                      <a:srgbClr val="000000"/>
                    </a:solidFill>
                  </a:rPr>
                  <a:t>3</a:t>
                </a:r>
              </a:p>
            </p:txBody>
          </p:sp>
        </p:grpSp>
        <p:grpSp>
          <p:nvGrpSpPr>
            <p:cNvPr id="17450" name="Group 50">
              <a:extLst>
                <a:ext uri="{FF2B5EF4-FFF2-40B4-BE49-F238E27FC236}">
                  <a16:creationId xmlns:a16="http://schemas.microsoft.com/office/drawing/2014/main" id="{2B1D55B1-5DAC-4822-B428-BB1CCAF8EE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40" y="1751"/>
              <a:ext cx="273" cy="271"/>
              <a:chOff x="3352" y="2492"/>
              <a:chExt cx="228" cy="248"/>
            </a:xfrm>
          </p:grpSpPr>
          <p:sp>
            <p:nvSpPr>
              <p:cNvPr id="17453" name="Rectangle 51">
                <a:extLst>
                  <a:ext uri="{FF2B5EF4-FFF2-40B4-BE49-F238E27FC236}">
                    <a16:creationId xmlns:a16="http://schemas.microsoft.com/office/drawing/2014/main" id="{C4AE6DE4-9501-4829-8115-7C177C12F6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2" y="2494"/>
                <a:ext cx="228" cy="246"/>
              </a:xfrm>
              <a:prstGeom prst="rect">
                <a:avLst/>
              </a:prstGeom>
              <a:solidFill>
                <a:srgbClr val="FFFF00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7454" name="Text Box 52">
                <a:extLst>
                  <a:ext uri="{FF2B5EF4-FFF2-40B4-BE49-F238E27FC236}">
                    <a16:creationId xmlns:a16="http://schemas.microsoft.com/office/drawing/2014/main" id="{541CCE53-257D-483F-A702-508104D749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74" y="2492"/>
                <a:ext cx="170" cy="21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>
                    <a:solidFill>
                      <a:srgbClr val="000000"/>
                    </a:solidFill>
                  </a:rPr>
                  <a:t>9</a:t>
                </a:r>
              </a:p>
            </p:txBody>
          </p:sp>
        </p:grpSp>
        <p:sp>
          <p:nvSpPr>
            <p:cNvPr id="17451" name="Rectangle 53">
              <a:extLst>
                <a:ext uri="{FF2B5EF4-FFF2-40B4-BE49-F238E27FC236}">
                  <a16:creationId xmlns:a16="http://schemas.microsoft.com/office/drawing/2014/main" id="{79BDE916-77BF-444C-A99F-4BCA9792F5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4" y="1755"/>
              <a:ext cx="1892" cy="269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452" name="Text Box 54">
              <a:extLst>
                <a:ext uri="{FF2B5EF4-FFF2-40B4-BE49-F238E27FC236}">
                  <a16:creationId xmlns:a16="http://schemas.microsoft.com/office/drawing/2014/main" id="{F3B6BDBF-0CE7-4485-B43D-39DD7684BA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8" y="1751"/>
              <a:ext cx="1798" cy="23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Number of Surfers</a:t>
              </a:r>
            </a:p>
          </p:txBody>
        </p:sp>
      </p:grpSp>
      <p:grpSp>
        <p:nvGrpSpPr>
          <p:cNvPr id="17415" name="Group 56">
            <a:extLst>
              <a:ext uri="{FF2B5EF4-FFF2-40B4-BE49-F238E27FC236}">
                <a16:creationId xmlns:a16="http://schemas.microsoft.com/office/drawing/2014/main" id="{0B148F79-0C7D-40DE-9044-031B1AA6B98F}"/>
              </a:ext>
            </a:extLst>
          </p:cNvPr>
          <p:cNvGrpSpPr>
            <a:grpSpLocks/>
          </p:cNvGrpSpPr>
          <p:nvPr/>
        </p:nvGrpSpPr>
        <p:grpSpPr bwMode="auto">
          <a:xfrm>
            <a:off x="5727700" y="3127375"/>
            <a:ext cx="333375" cy="581025"/>
            <a:chOff x="3614" y="2690"/>
            <a:chExt cx="210" cy="366"/>
          </a:xfrm>
        </p:grpSpPr>
        <p:sp>
          <p:nvSpPr>
            <p:cNvPr id="17435" name="Freeform 57">
              <a:extLst>
                <a:ext uri="{FF2B5EF4-FFF2-40B4-BE49-F238E27FC236}">
                  <a16:creationId xmlns:a16="http://schemas.microsoft.com/office/drawing/2014/main" id="{15D2DCAA-AAE5-4D58-B030-F841E281C94B}"/>
                </a:ext>
              </a:extLst>
            </p:cNvPr>
            <p:cNvSpPr>
              <a:spLocks/>
            </p:cNvSpPr>
            <p:nvPr/>
          </p:nvSpPr>
          <p:spPr bwMode="auto">
            <a:xfrm rot="-1974315">
              <a:off x="3614" y="2690"/>
              <a:ext cx="198" cy="137"/>
            </a:xfrm>
            <a:custGeom>
              <a:avLst/>
              <a:gdLst>
                <a:gd name="T0" fmla="*/ 0 w 168"/>
                <a:gd name="T1" fmla="*/ 0 h 120"/>
                <a:gd name="T2" fmla="*/ 280 w 168"/>
                <a:gd name="T3" fmla="*/ 340 h 120"/>
                <a:gd name="T4" fmla="*/ 869 w 168"/>
                <a:gd name="T5" fmla="*/ 451 h 120"/>
                <a:gd name="T6" fmla="*/ 0 60000 65536"/>
                <a:gd name="T7" fmla="*/ 0 60000 65536"/>
                <a:gd name="T8" fmla="*/ 0 60000 65536"/>
                <a:gd name="T9" fmla="*/ 0 w 168"/>
                <a:gd name="T10" fmla="*/ 0 h 120"/>
                <a:gd name="T11" fmla="*/ 168 w 168"/>
                <a:gd name="T12" fmla="*/ 120 h 1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8" h="120">
                  <a:moveTo>
                    <a:pt x="0" y="0"/>
                  </a:moveTo>
                  <a:cubicBezTo>
                    <a:pt x="13" y="35"/>
                    <a:pt x="26" y="70"/>
                    <a:pt x="54" y="90"/>
                  </a:cubicBezTo>
                  <a:cubicBezTo>
                    <a:pt x="82" y="110"/>
                    <a:pt x="125" y="115"/>
                    <a:pt x="168" y="12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6" name="Text Box 58">
              <a:extLst>
                <a:ext uri="{FF2B5EF4-FFF2-40B4-BE49-F238E27FC236}">
                  <a16:creationId xmlns:a16="http://schemas.microsoft.com/office/drawing/2014/main" id="{8F8F9E0E-0BC0-456F-8B00-FDA315D066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0" y="282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3</a:t>
              </a:r>
            </a:p>
          </p:txBody>
        </p:sp>
      </p:grpSp>
      <p:grpSp>
        <p:nvGrpSpPr>
          <p:cNvPr id="17416" name="Group 59">
            <a:extLst>
              <a:ext uri="{FF2B5EF4-FFF2-40B4-BE49-F238E27FC236}">
                <a16:creationId xmlns:a16="http://schemas.microsoft.com/office/drawing/2014/main" id="{FA46AFEA-67B6-42E3-80E0-7BE84E9A811E}"/>
              </a:ext>
            </a:extLst>
          </p:cNvPr>
          <p:cNvGrpSpPr>
            <a:grpSpLocks/>
          </p:cNvGrpSpPr>
          <p:nvPr/>
        </p:nvGrpSpPr>
        <p:grpSpPr bwMode="auto">
          <a:xfrm>
            <a:off x="6196013" y="3127375"/>
            <a:ext cx="331787" cy="581025"/>
            <a:chOff x="3909" y="2690"/>
            <a:chExt cx="209" cy="366"/>
          </a:xfrm>
        </p:grpSpPr>
        <p:sp>
          <p:nvSpPr>
            <p:cNvPr id="17433" name="Freeform 60">
              <a:extLst>
                <a:ext uri="{FF2B5EF4-FFF2-40B4-BE49-F238E27FC236}">
                  <a16:creationId xmlns:a16="http://schemas.microsoft.com/office/drawing/2014/main" id="{A972E266-BBA4-449F-8A6E-B02638080976}"/>
                </a:ext>
              </a:extLst>
            </p:cNvPr>
            <p:cNvSpPr>
              <a:spLocks/>
            </p:cNvSpPr>
            <p:nvPr/>
          </p:nvSpPr>
          <p:spPr bwMode="auto">
            <a:xfrm rot="-1974315">
              <a:off x="3920" y="2690"/>
              <a:ext cx="198" cy="137"/>
            </a:xfrm>
            <a:custGeom>
              <a:avLst/>
              <a:gdLst>
                <a:gd name="T0" fmla="*/ 0 w 168"/>
                <a:gd name="T1" fmla="*/ 0 h 120"/>
                <a:gd name="T2" fmla="*/ 280 w 168"/>
                <a:gd name="T3" fmla="*/ 340 h 120"/>
                <a:gd name="T4" fmla="*/ 869 w 168"/>
                <a:gd name="T5" fmla="*/ 451 h 120"/>
                <a:gd name="T6" fmla="*/ 0 60000 65536"/>
                <a:gd name="T7" fmla="*/ 0 60000 65536"/>
                <a:gd name="T8" fmla="*/ 0 60000 65536"/>
                <a:gd name="T9" fmla="*/ 0 w 168"/>
                <a:gd name="T10" fmla="*/ 0 h 120"/>
                <a:gd name="T11" fmla="*/ 168 w 168"/>
                <a:gd name="T12" fmla="*/ 120 h 1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8" h="120">
                  <a:moveTo>
                    <a:pt x="0" y="0"/>
                  </a:moveTo>
                  <a:cubicBezTo>
                    <a:pt x="13" y="35"/>
                    <a:pt x="26" y="70"/>
                    <a:pt x="54" y="90"/>
                  </a:cubicBezTo>
                  <a:cubicBezTo>
                    <a:pt x="82" y="110"/>
                    <a:pt x="125" y="115"/>
                    <a:pt x="168" y="12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4" name="Text Box 61">
              <a:extLst>
                <a:ext uri="{FF2B5EF4-FFF2-40B4-BE49-F238E27FC236}">
                  <a16:creationId xmlns:a16="http://schemas.microsoft.com/office/drawing/2014/main" id="{58DF27DA-69F0-4A08-BBA7-63F60777AB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9" y="282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3</a:t>
              </a:r>
            </a:p>
          </p:txBody>
        </p:sp>
      </p:grpSp>
      <p:grpSp>
        <p:nvGrpSpPr>
          <p:cNvPr id="17417" name="Group 62">
            <a:extLst>
              <a:ext uri="{FF2B5EF4-FFF2-40B4-BE49-F238E27FC236}">
                <a16:creationId xmlns:a16="http://schemas.microsoft.com/office/drawing/2014/main" id="{8FA9CAF7-3D0C-483E-AE44-F9A2C58A18FD}"/>
              </a:ext>
            </a:extLst>
          </p:cNvPr>
          <p:cNvGrpSpPr>
            <a:grpSpLocks/>
          </p:cNvGrpSpPr>
          <p:nvPr/>
        </p:nvGrpSpPr>
        <p:grpSpPr bwMode="auto">
          <a:xfrm>
            <a:off x="6662738" y="3127375"/>
            <a:ext cx="334962" cy="581025"/>
            <a:chOff x="4203" y="2690"/>
            <a:chExt cx="211" cy="366"/>
          </a:xfrm>
        </p:grpSpPr>
        <p:sp>
          <p:nvSpPr>
            <p:cNvPr id="17431" name="Freeform 63">
              <a:extLst>
                <a:ext uri="{FF2B5EF4-FFF2-40B4-BE49-F238E27FC236}">
                  <a16:creationId xmlns:a16="http://schemas.microsoft.com/office/drawing/2014/main" id="{7702DC52-D558-41BA-885C-5C1EBFB78EF7}"/>
                </a:ext>
              </a:extLst>
            </p:cNvPr>
            <p:cNvSpPr>
              <a:spLocks/>
            </p:cNvSpPr>
            <p:nvPr/>
          </p:nvSpPr>
          <p:spPr bwMode="auto">
            <a:xfrm rot="-1974315">
              <a:off x="4203" y="2690"/>
              <a:ext cx="198" cy="137"/>
            </a:xfrm>
            <a:custGeom>
              <a:avLst/>
              <a:gdLst>
                <a:gd name="T0" fmla="*/ 0 w 168"/>
                <a:gd name="T1" fmla="*/ 0 h 120"/>
                <a:gd name="T2" fmla="*/ 280 w 168"/>
                <a:gd name="T3" fmla="*/ 340 h 120"/>
                <a:gd name="T4" fmla="*/ 869 w 168"/>
                <a:gd name="T5" fmla="*/ 451 h 120"/>
                <a:gd name="T6" fmla="*/ 0 60000 65536"/>
                <a:gd name="T7" fmla="*/ 0 60000 65536"/>
                <a:gd name="T8" fmla="*/ 0 60000 65536"/>
                <a:gd name="T9" fmla="*/ 0 w 168"/>
                <a:gd name="T10" fmla="*/ 0 h 120"/>
                <a:gd name="T11" fmla="*/ 168 w 168"/>
                <a:gd name="T12" fmla="*/ 120 h 1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8" h="120">
                  <a:moveTo>
                    <a:pt x="0" y="0"/>
                  </a:moveTo>
                  <a:cubicBezTo>
                    <a:pt x="13" y="35"/>
                    <a:pt x="26" y="70"/>
                    <a:pt x="54" y="90"/>
                  </a:cubicBezTo>
                  <a:cubicBezTo>
                    <a:pt x="82" y="110"/>
                    <a:pt x="125" y="115"/>
                    <a:pt x="168" y="12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2" name="Text Box 64">
              <a:extLst>
                <a:ext uri="{FF2B5EF4-FFF2-40B4-BE49-F238E27FC236}">
                  <a16:creationId xmlns:a16="http://schemas.microsoft.com/office/drawing/2014/main" id="{711E915C-2724-48D9-B597-9262AB0ED2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0" y="282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3</a:t>
              </a:r>
            </a:p>
          </p:txBody>
        </p:sp>
      </p:grpSp>
      <p:grpSp>
        <p:nvGrpSpPr>
          <p:cNvPr id="17418" name="Group 65">
            <a:extLst>
              <a:ext uri="{FF2B5EF4-FFF2-40B4-BE49-F238E27FC236}">
                <a16:creationId xmlns:a16="http://schemas.microsoft.com/office/drawing/2014/main" id="{78CFC8EA-1EB3-4C0C-8028-34EE040C43F1}"/>
              </a:ext>
            </a:extLst>
          </p:cNvPr>
          <p:cNvGrpSpPr>
            <a:grpSpLocks/>
          </p:cNvGrpSpPr>
          <p:nvPr/>
        </p:nvGrpSpPr>
        <p:grpSpPr bwMode="auto">
          <a:xfrm>
            <a:off x="7170738" y="3127375"/>
            <a:ext cx="341312" cy="581025"/>
            <a:chOff x="4523" y="2690"/>
            <a:chExt cx="215" cy="366"/>
          </a:xfrm>
        </p:grpSpPr>
        <p:sp>
          <p:nvSpPr>
            <p:cNvPr id="17429" name="Freeform 66">
              <a:extLst>
                <a:ext uri="{FF2B5EF4-FFF2-40B4-BE49-F238E27FC236}">
                  <a16:creationId xmlns:a16="http://schemas.microsoft.com/office/drawing/2014/main" id="{0C77AE6B-E7CB-4472-A737-96FAACA11444}"/>
                </a:ext>
              </a:extLst>
            </p:cNvPr>
            <p:cNvSpPr>
              <a:spLocks/>
            </p:cNvSpPr>
            <p:nvPr/>
          </p:nvSpPr>
          <p:spPr bwMode="auto">
            <a:xfrm rot="-1974315">
              <a:off x="4540" y="2690"/>
              <a:ext cx="198" cy="137"/>
            </a:xfrm>
            <a:custGeom>
              <a:avLst/>
              <a:gdLst>
                <a:gd name="T0" fmla="*/ 0 w 168"/>
                <a:gd name="T1" fmla="*/ 0 h 120"/>
                <a:gd name="T2" fmla="*/ 280 w 168"/>
                <a:gd name="T3" fmla="*/ 340 h 120"/>
                <a:gd name="T4" fmla="*/ 869 w 168"/>
                <a:gd name="T5" fmla="*/ 451 h 120"/>
                <a:gd name="T6" fmla="*/ 0 60000 65536"/>
                <a:gd name="T7" fmla="*/ 0 60000 65536"/>
                <a:gd name="T8" fmla="*/ 0 60000 65536"/>
                <a:gd name="T9" fmla="*/ 0 w 168"/>
                <a:gd name="T10" fmla="*/ 0 h 120"/>
                <a:gd name="T11" fmla="*/ 168 w 168"/>
                <a:gd name="T12" fmla="*/ 120 h 1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8" h="120">
                  <a:moveTo>
                    <a:pt x="0" y="0"/>
                  </a:moveTo>
                  <a:cubicBezTo>
                    <a:pt x="13" y="35"/>
                    <a:pt x="26" y="70"/>
                    <a:pt x="54" y="90"/>
                  </a:cubicBezTo>
                  <a:cubicBezTo>
                    <a:pt x="82" y="110"/>
                    <a:pt x="125" y="115"/>
                    <a:pt x="168" y="12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0" name="Text Box 67">
              <a:extLst>
                <a:ext uri="{FF2B5EF4-FFF2-40B4-BE49-F238E27FC236}">
                  <a16:creationId xmlns:a16="http://schemas.microsoft.com/office/drawing/2014/main" id="{61A92B8E-4811-408E-B78B-A2C60FA0B0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23" y="282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3</a:t>
              </a:r>
            </a:p>
          </p:txBody>
        </p:sp>
      </p:grpSp>
      <p:grpSp>
        <p:nvGrpSpPr>
          <p:cNvPr id="15" name="Group 74">
            <a:extLst>
              <a:ext uri="{FF2B5EF4-FFF2-40B4-BE49-F238E27FC236}">
                <a16:creationId xmlns:a16="http://schemas.microsoft.com/office/drawing/2014/main" id="{17FE4F56-B826-48CF-B76E-AAC4E0718D84}"/>
              </a:ext>
            </a:extLst>
          </p:cNvPr>
          <p:cNvGrpSpPr>
            <a:grpSpLocks/>
          </p:cNvGrpSpPr>
          <p:nvPr/>
        </p:nvGrpSpPr>
        <p:grpSpPr bwMode="auto">
          <a:xfrm>
            <a:off x="1962150" y="3743325"/>
            <a:ext cx="6324600" cy="1038225"/>
            <a:chOff x="1206" y="3402"/>
            <a:chExt cx="3984" cy="654"/>
          </a:xfrm>
        </p:grpSpPr>
        <p:sp>
          <p:nvSpPr>
            <p:cNvPr id="17427" name="AutoShape 72">
              <a:extLst>
                <a:ext uri="{FF2B5EF4-FFF2-40B4-BE49-F238E27FC236}">
                  <a16:creationId xmlns:a16="http://schemas.microsoft.com/office/drawing/2014/main" id="{D3541A1D-FF31-404B-95C0-297ACCEF5D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6" y="3402"/>
              <a:ext cx="3984" cy="654"/>
            </a:xfrm>
            <a:prstGeom prst="wedgeEllipseCallout">
              <a:avLst>
                <a:gd name="adj1" fmla="val -47088"/>
                <a:gd name="adj2" fmla="val 60398"/>
              </a:avLst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7428" name="Text Box 73">
              <a:extLst>
                <a:ext uri="{FF2B5EF4-FFF2-40B4-BE49-F238E27FC236}">
                  <a16:creationId xmlns:a16="http://schemas.microsoft.com/office/drawing/2014/main" id="{BAD5239D-6AFF-439D-964D-186F0D826D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1" y="3537"/>
              <a:ext cx="339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Can you write down  formula connecting</a:t>
              </a:r>
            </a:p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the number of surfers and the number of tables.</a:t>
              </a:r>
            </a:p>
          </p:txBody>
        </p:sp>
      </p:grpSp>
      <p:sp>
        <p:nvSpPr>
          <p:cNvPr id="17483" name="Text Box 75">
            <a:extLst>
              <a:ext uri="{FF2B5EF4-FFF2-40B4-BE49-F238E27FC236}">
                <a16:creationId xmlns:a16="http://schemas.microsoft.com/office/drawing/2014/main" id="{E0DB4CCA-7DD2-434E-970D-7987F8AE8A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5150" y="5513388"/>
            <a:ext cx="1485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S = 3 x T</a:t>
            </a:r>
          </a:p>
        </p:txBody>
      </p:sp>
      <p:sp>
        <p:nvSpPr>
          <p:cNvPr id="17484" name="Text Box 76">
            <a:extLst>
              <a:ext uri="{FF2B5EF4-FFF2-40B4-BE49-F238E27FC236}">
                <a16:creationId xmlns:a16="http://schemas.microsoft.com/office/drawing/2014/main" id="{82555F36-6E53-4A45-A2A2-36C799244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6763" y="6086475"/>
            <a:ext cx="1154112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S = 3T</a:t>
            </a:r>
          </a:p>
        </p:txBody>
      </p:sp>
      <p:grpSp>
        <p:nvGrpSpPr>
          <p:cNvPr id="16" name="Group 80">
            <a:extLst>
              <a:ext uri="{FF2B5EF4-FFF2-40B4-BE49-F238E27FC236}">
                <a16:creationId xmlns:a16="http://schemas.microsoft.com/office/drawing/2014/main" id="{5EFC4CB1-8913-4B2D-B796-CED1BE98B638}"/>
              </a:ext>
            </a:extLst>
          </p:cNvPr>
          <p:cNvGrpSpPr>
            <a:grpSpLocks/>
          </p:cNvGrpSpPr>
          <p:nvPr/>
        </p:nvGrpSpPr>
        <p:grpSpPr bwMode="auto">
          <a:xfrm>
            <a:off x="1755775" y="1895475"/>
            <a:ext cx="5683250" cy="4056063"/>
            <a:chOff x="1106" y="1194"/>
            <a:chExt cx="3580" cy="2555"/>
          </a:xfrm>
        </p:grpSpPr>
        <p:sp>
          <p:nvSpPr>
            <p:cNvPr id="17424" name="Text Box 70">
              <a:extLst>
                <a:ext uri="{FF2B5EF4-FFF2-40B4-BE49-F238E27FC236}">
                  <a16:creationId xmlns:a16="http://schemas.microsoft.com/office/drawing/2014/main" id="{9C93B918-2039-423C-A939-178D4D8ED2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6" y="3152"/>
              <a:ext cx="358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HINT : 	Let the number of surfers be the letter </a:t>
              </a:r>
              <a:r>
                <a:rPr lang="en-GB" altLang="en-US">
                  <a:solidFill>
                    <a:srgbClr val="FFFF00"/>
                  </a:solidFill>
                </a:rPr>
                <a:t>S</a:t>
              </a:r>
              <a:r>
                <a:rPr lang="en-GB" altLang="en-US"/>
                <a:t> </a:t>
              </a:r>
            </a:p>
            <a:p>
              <a:pPr eaLnBrk="1" hangingPunct="1"/>
              <a:r>
                <a:rPr lang="en-GB" altLang="en-US"/>
                <a:t>	and the number of tables be the letter </a:t>
              </a:r>
              <a:r>
                <a:rPr lang="en-GB" altLang="en-US">
                  <a:solidFill>
                    <a:srgbClr val="FFFF00"/>
                  </a:solidFill>
                </a:rPr>
                <a:t>T</a:t>
              </a:r>
            </a:p>
          </p:txBody>
        </p:sp>
        <p:sp>
          <p:nvSpPr>
            <p:cNvPr id="17425" name="Oval 71">
              <a:extLst>
                <a:ext uri="{FF2B5EF4-FFF2-40B4-BE49-F238E27FC236}">
                  <a16:creationId xmlns:a16="http://schemas.microsoft.com/office/drawing/2014/main" id="{E6882B48-3028-4399-A24C-D6791AF182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2" y="1194"/>
              <a:ext cx="372" cy="1014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426" name="Text Box 78">
              <a:extLst>
                <a:ext uri="{FF2B5EF4-FFF2-40B4-BE49-F238E27FC236}">
                  <a16:creationId xmlns:a16="http://schemas.microsoft.com/office/drawing/2014/main" id="{2F2A0139-76D8-49C6-8211-9DC34E4593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6" y="3518"/>
              <a:ext cx="65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Step 3 :</a:t>
              </a:r>
            </a:p>
          </p:txBody>
        </p:sp>
      </p:grpSp>
      <p:sp>
        <p:nvSpPr>
          <p:cNvPr id="17423" name="Text Box 4">
            <a:extLst>
              <a:ext uri="{FF2B5EF4-FFF2-40B4-BE49-F238E27FC236}">
                <a16:creationId xmlns:a16="http://schemas.microsoft.com/office/drawing/2014/main" id="{D8F6E4D5-E79E-46C2-BA1D-DDE3C19D6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38263"/>
            <a:ext cx="109855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</a:t>
            </a:r>
          </a:p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EF 1.1e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7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83" grpId="0"/>
      <p:bldP spid="1748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scottishflag">
            <a:extLst>
              <a:ext uri="{FF2B5EF4-FFF2-40B4-BE49-F238E27FC236}">
                <a16:creationId xmlns:a16="http://schemas.microsoft.com/office/drawing/2014/main" id="{4A2A03AD-B1AB-467B-8413-9A70B3C544A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ext Box 3">
            <a:extLst>
              <a:ext uri="{FF2B5EF4-FFF2-40B4-BE49-F238E27FC236}">
                <a16:creationId xmlns:a16="http://schemas.microsoft.com/office/drawing/2014/main" id="{C7A0ABB3-C12E-42B9-AF6B-7CE64B1CE8E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8436" name="Picture 5" descr="Office Objects 0572">
            <a:extLst>
              <a:ext uri="{FF2B5EF4-FFF2-40B4-BE49-F238E27FC236}">
                <a16:creationId xmlns:a16="http://schemas.microsoft.com/office/drawing/2014/main" id="{BFD1D450-E18C-4BD9-8E8E-378319D39B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2213" y="3143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8" name="Rectangle 6">
            <a:extLst>
              <a:ext uri="{FF2B5EF4-FFF2-40B4-BE49-F238E27FC236}">
                <a16:creationId xmlns:a16="http://schemas.microsoft.com/office/drawing/2014/main" id="{F1D4C3E3-7FAB-44A2-A330-7141F9BAF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9775" y="501650"/>
            <a:ext cx="554196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Simple Linear Patterns using diagrams and tables</a:t>
            </a:r>
          </a:p>
        </p:txBody>
      </p:sp>
      <p:sp>
        <p:nvSpPr>
          <p:cNvPr id="18491" name="Text Box 59">
            <a:extLst>
              <a:ext uri="{FF2B5EF4-FFF2-40B4-BE49-F238E27FC236}">
                <a16:creationId xmlns:a16="http://schemas.microsoft.com/office/drawing/2014/main" id="{DCE9F93D-D5AA-45D4-AA00-12F60525B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8413" y="2052638"/>
            <a:ext cx="24272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Key-Points</a:t>
            </a:r>
          </a:p>
        </p:txBody>
      </p:sp>
      <p:sp>
        <p:nvSpPr>
          <p:cNvPr id="18439" name="Text Box 60">
            <a:extLst>
              <a:ext uri="{FF2B5EF4-FFF2-40B4-BE49-F238E27FC236}">
                <a16:creationId xmlns:a16="http://schemas.microsoft.com/office/drawing/2014/main" id="{C9D2B6AF-3D7C-419A-8C26-111D636144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1313" y="2960688"/>
            <a:ext cx="428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Write down the 3 main steps</a:t>
            </a:r>
          </a:p>
        </p:txBody>
      </p:sp>
      <p:sp>
        <p:nvSpPr>
          <p:cNvPr id="18493" name="Text Box 61">
            <a:extLst>
              <a:ext uri="{FF2B5EF4-FFF2-40B4-BE49-F238E27FC236}">
                <a16:creationId xmlns:a16="http://schemas.microsoft.com/office/drawing/2014/main" id="{9FBEC196-FFD3-411B-885E-F46A4924F9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1175" y="3713163"/>
            <a:ext cx="2922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1.	Make a table</a:t>
            </a:r>
          </a:p>
        </p:txBody>
      </p:sp>
      <p:sp>
        <p:nvSpPr>
          <p:cNvPr id="18494" name="Text Box 62">
            <a:extLst>
              <a:ext uri="{FF2B5EF4-FFF2-40B4-BE49-F238E27FC236}">
                <a16:creationId xmlns:a16="http://schemas.microsoft.com/office/drawing/2014/main" id="{56415F0E-1B69-4A5F-B26C-846BB4158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1175" y="4338638"/>
            <a:ext cx="3916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2.	Find the difference</a:t>
            </a:r>
          </a:p>
        </p:txBody>
      </p:sp>
      <p:sp>
        <p:nvSpPr>
          <p:cNvPr id="18495" name="Text Box 63">
            <a:extLst>
              <a:ext uri="{FF2B5EF4-FFF2-40B4-BE49-F238E27FC236}">
                <a16:creationId xmlns:a16="http://schemas.microsoft.com/office/drawing/2014/main" id="{D0D525B4-4FC1-477E-898E-D4A9B75ACC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1175" y="4964113"/>
            <a:ext cx="51673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3.	Use the difference to write </a:t>
            </a:r>
          </a:p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	down the formula</a:t>
            </a:r>
          </a:p>
        </p:txBody>
      </p:sp>
      <p:sp>
        <p:nvSpPr>
          <p:cNvPr id="18443" name="Text Box 4">
            <a:extLst>
              <a:ext uri="{FF2B5EF4-FFF2-40B4-BE49-F238E27FC236}">
                <a16:creationId xmlns:a16="http://schemas.microsoft.com/office/drawing/2014/main" id="{67C53C76-2835-454D-BC4D-97402757F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38263"/>
            <a:ext cx="109855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</a:t>
            </a:r>
          </a:p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EF 1.1e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93" grpId="0"/>
      <p:bldP spid="18494" grpId="0"/>
      <p:bldP spid="1849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>
            <a:extLst>
              <a:ext uri="{FF2B5EF4-FFF2-40B4-BE49-F238E27FC236}">
                <a16:creationId xmlns:a16="http://schemas.microsoft.com/office/drawing/2014/main" id="{AB4F6F83-25CB-4502-9FA6-D5D850B66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4275" y="2081213"/>
            <a:ext cx="5718175" cy="317023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n-GB" altLang="en-US" sz="4000">
              <a:solidFill>
                <a:srgbClr val="000066"/>
              </a:solidFill>
            </a:endParaRPr>
          </a:p>
          <a:p>
            <a:pPr algn="ctr" eaLnBrk="1" hangingPunct="1"/>
            <a:r>
              <a:rPr lang="en-GB" altLang="en-US" sz="4000">
                <a:solidFill>
                  <a:srgbClr val="FFFFFF"/>
                </a:solidFill>
              </a:rPr>
              <a:t>Now try Ex 1</a:t>
            </a:r>
          </a:p>
          <a:p>
            <a:pPr algn="ctr" eaLnBrk="1" hangingPunct="1"/>
            <a:endParaRPr lang="en-GB" altLang="en-US" sz="4000">
              <a:solidFill>
                <a:srgbClr val="FFFFFF"/>
              </a:solidFill>
            </a:endParaRPr>
          </a:p>
          <a:p>
            <a:pPr algn="ctr" eaLnBrk="1" hangingPunct="1"/>
            <a:r>
              <a:rPr lang="en-GB" altLang="en-US" sz="4000">
                <a:solidFill>
                  <a:srgbClr val="FFFFFF"/>
                </a:solidFill>
              </a:rPr>
              <a:t>Ch 17 (Page 205)</a:t>
            </a:r>
          </a:p>
          <a:p>
            <a:pPr algn="ctr" eaLnBrk="1" hangingPunct="1"/>
            <a:endParaRPr lang="en-GB" altLang="en-US" sz="4000">
              <a:solidFill>
                <a:srgbClr val="000066"/>
              </a:solidFill>
            </a:endParaRPr>
          </a:p>
        </p:txBody>
      </p:sp>
      <p:pic>
        <p:nvPicPr>
          <p:cNvPr id="19459" name="Picture 3" descr="ag00463_">
            <a:extLst>
              <a:ext uri="{FF2B5EF4-FFF2-40B4-BE49-F238E27FC236}">
                <a16:creationId xmlns:a16="http://schemas.microsoft.com/office/drawing/2014/main" id="{975E07BE-5961-4925-9CEA-3610EEDC139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6546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2" descr="scottishflag">
            <a:extLst>
              <a:ext uri="{FF2B5EF4-FFF2-40B4-BE49-F238E27FC236}">
                <a16:creationId xmlns:a16="http://schemas.microsoft.com/office/drawing/2014/main" id="{1959476F-F868-46E4-85D7-F76BC7F873B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5" descr="Office Objects 0572">
            <a:extLst>
              <a:ext uri="{FF2B5EF4-FFF2-40B4-BE49-F238E27FC236}">
                <a16:creationId xmlns:a16="http://schemas.microsoft.com/office/drawing/2014/main" id="{2887BAD8-C206-4D6E-A9B7-04BD04A84A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2213" y="3143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6">
            <a:extLst>
              <a:ext uri="{FF2B5EF4-FFF2-40B4-BE49-F238E27FC236}">
                <a16:creationId xmlns:a16="http://schemas.microsoft.com/office/drawing/2014/main" id="{72A68FA7-95EF-4B15-BE21-0C026CEBD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9775" y="501650"/>
            <a:ext cx="554196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Simple Linear Patterns using diagrams and tables</a:t>
            </a:r>
          </a:p>
        </p:txBody>
      </p:sp>
      <p:sp>
        <p:nvSpPr>
          <p:cNvPr id="19463" name="Text Box 3">
            <a:extLst>
              <a:ext uri="{FF2B5EF4-FFF2-40B4-BE49-F238E27FC236}">
                <a16:creationId xmlns:a16="http://schemas.microsoft.com/office/drawing/2014/main" id="{A8E8005E-8311-4EDF-B7D9-EE3D92B3CA7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9464" name="Text Box 4">
            <a:extLst>
              <a:ext uri="{FF2B5EF4-FFF2-40B4-BE49-F238E27FC236}">
                <a16:creationId xmlns:a16="http://schemas.microsoft.com/office/drawing/2014/main" id="{D1506B0E-D59E-41D0-BC02-528F6CDACB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38263"/>
            <a:ext cx="109855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</a:t>
            </a:r>
          </a:p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EF 1.1e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2">
            <a:extLst>
              <a:ext uri="{FF2B5EF4-FFF2-40B4-BE49-F238E27FC236}">
                <a16:creationId xmlns:a16="http://schemas.microsoft.com/office/drawing/2014/main" id="{81C0A90F-6DEA-457D-B4F2-2433B8AE5F5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52" name="Picture 3" descr="scottishflag">
            <a:extLst>
              <a:ext uri="{FF2B5EF4-FFF2-40B4-BE49-F238E27FC236}">
                <a16:creationId xmlns:a16="http://schemas.microsoft.com/office/drawing/2014/main" id="{A6DEF55B-D7DB-4972-AD5F-AB2D7D81EA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6" descr="Office Objects 0572">
            <a:extLst>
              <a:ext uri="{FF2B5EF4-FFF2-40B4-BE49-F238E27FC236}">
                <a16:creationId xmlns:a16="http://schemas.microsoft.com/office/drawing/2014/main" id="{0774A1F4-A218-464D-A532-616AD7012B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2213" y="2476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3" name="Rectangle 7">
            <a:extLst>
              <a:ext uri="{FF2B5EF4-FFF2-40B4-BE49-F238E27FC236}">
                <a16:creationId xmlns:a16="http://schemas.microsoft.com/office/drawing/2014/main" id="{E7A12805-5CDB-4D59-B832-7BA3B1865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8325" y="501650"/>
            <a:ext cx="567531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Complicated Linear Patterns using diagrams and tables</a:t>
            </a:r>
          </a:p>
        </p:txBody>
      </p:sp>
      <p:sp>
        <p:nvSpPr>
          <p:cNvPr id="2055" name="Text Box 7">
            <a:extLst>
              <a:ext uri="{FF2B5EF4-FFF2-40B4-BE49-F238E27FC236}">
                <a16:creationId xmlns:a16="http://schemas.microsoft.com/office/drawing/2014/main" id="{8553FEA9-A7AF-4630-93C1-8CCCEACE62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413" y="2139950"/>
            <a:ext cx="67246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chemeClr val="hlink"/>
                </a:solidFill>
              </a:rPr>
              <a:t>Q1.	Calculate Area and perimeter</a:t>
            </a:r>
          </a:p>
        </p:txBody>
      </p:sp>
      <p:sp>
        <p:nvSpPr>
          <p:cNvPr id="2056" name="Text Box 10">
            <a:extLst>
              <a:ext uri="{FF2B5EF4-FFF2-40B4-BE49-F238E27FC236}">
                <a16:creationId xmlns:a16="http://schemas.microsoft.com/office/drawing/2014/main" id="{08961E55-4FEE-4806-BFC2-9ED16DB977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413" y="5041900"/>
            <a:ext cx="712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Q3.</a:t>
            </a:r>
          </a:p>
        </p:txBody>
      </p:sp>
      <p:sp>
        <p:nvSpPr>
          <p:cNvPr id="2057" name="Text Box 11">
            <a:extLst>
              <a:ext uri="{FF2B5EF4-FFF2-40B4-BE49-F238E27FC236}">
                <a16:creationId xmlns:a16="http://schemas.microsoft.com/office/drawing/2014/main" id="{1ACDF1FC-BBA1-4545-89B9-D56F5564D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413" y="3565525"/>
            <a:ext cx="33670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chemeClr val="hlink"/>
                </a:solidFill>
              </a:rPr>
              <a:t>Q2.	32% of 200</a:t>
            </a:r>
          </a:p>
        </p:txBody>
      </p:sp>
      <p:graphicFrame>
        <p:nvGraphicFramePr>
          <p:cNvPr id="2050" name="Object 13">
            <a:extLst>
              <a:ext uri="{FF2B5EF4-FFF2-40B4-BE49-F238E27FC236}">
                <a16:creationId xmlns:a16="http://schemas.microsoft.com/office/drawing/2014/main" id="{F1353122-6E58-4E33-BF7A-92213CB0EA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62150" y="5084763"/>
          <a:ext cx="2062163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160" imgH="215640" progId="Equation.DSMT4">
                  <p:embed/>
                </p:oleObj>
              </mc:Choice>
              <mc:Fallback>
                <p:oleObj name="Equation" r:id="rId4" imgW="965160" imgH="2156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2150" y="5084763"/>
                        <a:ext cx="2062163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58" name="Group 32">
            <a:extLst>
              <a:ext uri="{FF2B5EF4-FFF2-40B4-BE49-F238E27FC236}">
                <a16:creationId xmlns:a16="http://schemas.microsoft.com/office/drawing/2014/main" id="{63CA489B-4781-4264-BE68-960140ACEF0B}"/>
              </a:ext>
            </a:extLst>
          </p:cNvPr>
          <p:cNvGrpSpPr>
            <a:grpSpLocks/>
          </p:cNvGrpSpPr>
          <p:nvPr/>
        </p:nvGrpSpPr>
        <p:grpSpPr bwMode="auto">
          <a:xfrm>
            <a:off x="5594350" y="2954338"/>
            <a:ext cx="3632200" cy="1741487"/>
            <a:chOff x="3440" y="1254"/>
            <a:chExt cx="2288" cy="1097"/>
          </a:xfrm>
        </p:grpSpPr>
        <p:sp>
          <p:nvSpPr>
            <p:cNvPr id="2060" name="Rectangle 23">
              <a:extLst>
                <a:ext uri="{FF2B5EF4-FFF2-40B4-BE49-F238E27FC236}">
                  <a16:creationId xmlns:a16="http://schemas.microsoft.com/office/drawing/2014/main" id="{3C353E4A-4CEF-4FE6-8588-3D3521DF80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2" y="1254"/>
              <a:ext cx="450" cy="76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2061" name="Group 31">
              <a:extLst>
                <a:ext uri="{FF2B5EF4-FFF2-40B4-BE49-F238E27FC236}">
                  <a16:creationId xmlns:a16="http://schemas.microsoft.com/office/drawing/2014/main" id="{220025B2-68DB-4A10-8374-56AFEDA500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40" y="1254"/>
              <a:ext cx="2288" cy="1097"/>
              <a:chOff x="3440" y="1254"/>
              <a:chExt cx="2288" cy="1097"/>
            </a:xfrm>
          </p:grpSpPr>
          <p:sp>
            <p:nvSpPr>
              <p:cNvPr id="2062" name="Rectangle 24">
                <a:extLst>
                  <a:ext uri="{FF2B5EF4-FFF2-40B4-BE49-F238E27FC236}">
                    <a16:creationId xmlns:a16="http://schemas.microsoft.com/office/drawing/2014/main" id="{C3DC3DDA-F881-4720-AFC3-A1F00A62BF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18" y="1254"/>
                <a:ext cx="1218" cy="39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63" name="Text Box 26">
                <a:extLst>
                  <a:ext uri="{FF2B5EF4-FFF2-40B4-BE49-F238E27FC236}">
                    <a16:creationId xmlns:a16="http://schemas.microsoft.com/office/drawing/2014/main" id="{77A10CFE-68F8-4826-B59D-1536606FC92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56" y="1484"/>
                <a:ext cx="57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2400"/>
                  <a:t>10cm</a:t>
                </a:r>
              </a:p>
            </p:txBody>
          </p:sp>
          <p:sp>
            <p:nvSpPr>
              <p:cNvPr id="2064" name="Text Box 27">
                <a:extLst>
                  <a:ext uri="{FF2B5EF4-FFF2-40B4-BE49-F238E27FC236}">
                    <a16:creationId xmlns:a16="http://schemas.microsoft.com/office/drawing/2014/main" id="{D812B0B8-31A5-404D-A06A-26C495822F9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24" y="2060"/>
                <a:ext cx="485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2400"/>
                  <a:t>3cm</a:t>
                </a:r>
              </a:p>
            </p:txBody>
          </p:sp>
          <p:sp>
            <p:nvSpPr>
              <p:cNvPr id="2065" name="Text Box 28">
                <a:extLst>
                  <a:ext uri="{FF2B5EF4-FFF2-40B4-BE49-F238E27FC236}">
                    <a16:creationId xmlns:a16="http://schemas.microsoft.com/office/drawing/2014/main" id="{38915043-5F94-4EDB-AEB2-F9DAE61D8CB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40" y="1288"/>
                <a:ext cx="485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2400"/>
                  <a:t>6cm</a:t>
                </a:r>
              </a:p>
            </p:txBody>
          </p:sp>
          <p:sp>
            <p:nvSpPr>
              <p:cNvPr id="2066" name="Text Box 29">
                <a:extLst>
                  <a:ext uri="{FF2B5EF4-FFF2-40B4-BE49-F238E27FC236}">
                    <a16:creationId xmlns:a16="http://schemas.microsoft.com/office/drawing/2014/main" id="{A975243C-6291-41FA-81CF-66EFD67056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42" y="1596"/>
                <a:ext cx="485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2400"/>
                  <a:t>7cm</a:t>
                </a:r>
              </a:p>
            </p:txBody>
          </p:sp>
        </p:grpSp>
      </p:grpSp>
      <p:sp>
        <p:nvSpPr>
          <p:cNvPr id="2059" name="Text Box 4">
            <a:extLst>
              <a:ext uri="{FF2B5EF4-FFF2-40B4-BE49-F238E27FC236}">
                <a16:creationId xmlns:a16="http://schemas.microsoft.com/office/drawing/2014/main" id="{183D336F-A982-4B37-94FB-DFD43EA1AC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38263"/>
            <a:ext cx="109855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</a:t>
            </a:r>
          </a:p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EF 1.1e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4B9AE978E66D40A21BA1AC6CFD5641" ma:contentTypeVersion="0" ma:contentTypeDescription="Create a new document." ma:contentTypeScope="" ma:versionID="a2e9e7bf741c08c1e74fa2003dfef99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e29265bace113893870a73cd1e62d6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49BB8183-CF7F-41C0-941A-3F4530820A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C92FED4-9B1C-47C3-A23E-41D7DB6583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D6A0AE8-BCE1-4235-88F1-33DBFB19D95C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Maths_starter</Template>
  <TotalTime>984</TotalTime>
  <Words>1164</Words>
  <Application>Microsoft Office PowerPoint</Application>
  <PresentationFormat>On-screen Show (4:3)</PresentationFormat>
  <Paragraphs>323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3" baseType="lpstr">
      <vt:lpstr>Comic Sans MS</vt:lpstr>
      <vt:lpstr>Arial</vt:lpstr>
      <vt:lpstr>Tahoma</vt:lpstr>
      <vt:lpstr>Wingdings</vt:lpstr>
      <vt:lpstr>Calibri</vt:lpstr>
      <vt:lpstr>1_Shimmer</vt:lpstr>
      <vt:lpstr>2_Shimmer</vt:lpstr>
      <vt:lpstr>3_Shimmer</vt:lpstr>
      <vt:lpstr>5_Shimmer</vt:lpstr>
      <vt:lpstr>MathType 5.0 Equation</vt:lpstr>
      <vt:lpstr>PowerPoint Presentation</vt:lpstr>
      <vt:lpstr> Starter Questions</vt:lpstr>
      <vt:lpstr>Simple Linear Patterns using diagrams and tables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Complicated Linear Patterns using diagrams and tables</vt:lpstr>
      <vt:lpstr>Complicated Linear Patterns using diagrams and tables</vt:lpstr>
      <vt:lpstr>Complicated Linear Patterns using diagrams and tables</vt:lpstr>
      <vt:lpstr>Complicated Linear Patterns using diagrams and tables</vt:lpstr>
      <vt:lpstr>Complicated Linear Patterns using diagrams and tables</vt:lpstr>
      <vt:lpstr>PowerPoint Presentation</vt:lpstr>
      <vt:lpstr>Starter Questions</vt:lpstr>
      <vt:lpstr>PowerPoint Presentation</vt:lpstr>
      <vt:lpstr>Square Numbers</vt:lpstr>
      <vt:lpstr>PowerPoint Presentation</vt:lpstr>
      <vt:lpstr>Starter Questions</vt:lpstr>
      <vt:lpstr>PowerPoint Presentation</vt:lpstr>
      <vt:lpstr>Triangular and square Numbers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Bernie Lafferty</dc:creator>
  <cp:lastModifiedBy>app</cp:lastModifiedBy>
  <cp:revision>80</cp:revision>
  <dcterms:created xsi:type="dcterms:W3CDTF">2005-11-08T18:17:26Z</dcterms:created>
  <dcterms:modified xsi:type="dcterms:W3CDTF">2026-07-12T16:24:32Z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MyDocuments">
    <vt:lpwstr>1</vt:lpwstr>
  </property>
</Properties>
</file>