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4" r:id="rId1"/>
  </p:sldMasterIdLst>
  <p:notesMasterIdLst>
    <p:notesMasterId r:id="rId42"/>
  </p:notesMasterIdLst>
  <p:handoutMasterIdLst>
    <p:handoutMasterId r:id="rId43"/>
  </p:handoutMasterIdLst>
  <p:sldIdLst>
    <p:sldId id="275" r:id="rId2"/>
    <p:sldId id="316" r:id="rId3"/>
    <p:sldId id="317" r:id="rId4"/>
    <p:sldId id="318" r:id="rId5"/>
    <p:sldId id="319" r:id="rId6"/>
    <p:sldId id="303" r:id="rId7"/>
    <p:sldId id="304" r:id="rId8"/>
    <p:sldId id="305" r:id="rId9"/>
    <p:sldId id="306" r:id="rId10"/>
    <p:sldId id="307" r:id="rId11"/>
    <p:sldId id="308" r:id="rId12"/>
    <p:sldId id="264" r:id="rId13"/>
    <p:sldId id="292" r:id="rId14"/>
    <p:sldId id="323" r:id="rId15"/>
    <p:sldId id="322" r:id="rId16"/>
    <p:sldId id="283" r:id="rId17"/>
    <p:sldId id="302" r:id="rId18"/>
    <p:sldId id="309" r:id="rId19"/>
    <p:sldId id="310" r:id="rId20"/>
    <p:sldId id="311" r:id="rId21"/>
    <p:sldId id="312" r:id="rId22"/>
    <p:sldId id="313" r:id="rId23"/>
    <p:sldId id="314" r:id="rId24"/>
    <p:sldId id="315" r:id="rId25"/>
    <p:sldId id="267" r:id="rId26"/>
    <p:sldId id="294" r:id="rId27"/>
    <p:sldId id="261" r:id="rId28"/>
    <p:sldId id="286" r:id="rId29"/>
    <p:sldId id="301" r:id="rId30"/>
    <p:sldId id="265" r:id="rId31"/>
    <p:sldId id="293" r:id="rId32"/>
    <p:sldId id="260" r:id="rId33"/>
    <p:sldId id="281" r:id="rId34"/>
    <p:sldId id="297" r:id="rId35"/>
    <p:sldId id="300" r:id="rId36"/>
    <p:sldId id="268" r:id="rId37"/>
    <p:sldId id="295" r:id="rId38"/>
    <p:sldId id="321" r:id="rId39"/>
    <p:sldId id="320" r:id="rId40"/>
    <p:sldId id="299" r:id="rId41"/>
  </p:sldIdLst>
  <p:sldSz cx="9144000" cy="6858000" type="screen4x3"/>
  <p:notesSz cx="6669088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9900"/>
    <a:srgbClr val="777777"/>
    <a:srgbClr val="00FF00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20" autoAdjust="0"/>
    <p:restoredTop sz="94718" autoAdjust="0"/>
  </p:normalViewPr>
  <p:slideViewPr>
    <p:cSldViewPr snapToGrid="0">
      <p:cViewPr varScale="1">
        <p:scale>
          <a:sx n="71" d="100"/>
          <a:sy n="71" d="100"/>
        </p:scale>
        <p:origin x="96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29E1096-2B39-415E-992A-00C93A837D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8A688DBD-69A2-4A6B-AA00-1D853260634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0936A4C1-18A7-4ADA-B392-828AF09BEDE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317D9D15-21CC-4901-88CE-FF65CBCE9BF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B5C022D5-4BA5-4750-B968-8D73449535F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B40F3EF9-9421-4A13-A1A9-AFDF43B06A5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73E761F4-3B17-41FC-B0BB-0E30A9E5213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ED819E64-4325-4AFD-8E1D-1FAB8428295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3F235F80-1771-49B9-8FA4-0D2DC42D3F9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5A3B8C38-1CBF-4072-AFE7-000E3C6D299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13C53495-B608-4A93-AF21-12F98CE9E0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8D56AA8-89F0-4B96-A870-04E12141135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BB870AE-72D5-48D5-8860-383C932C28E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06CD3C12-1405-41AC-B321-3651C436AC7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>
                <a:extLst>
                  <a:ext uri="{FF2B5EF4-FFF2-40B4-BE49-F238E27FC236}">
                    <a16:creationId xmlns:a16="http://schemas.microsoft.com/office/drawing/2014/main" id="{E74B13DA-229C-431C-804C-E56ED7F788B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77324353-B094-41C2-A565-AFB4C596584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8D378A76-6DB3-4015-B6D8-5D3F914953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9EFA4DDA-DF9B-4B21-87EA-F0D5A04B57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2FB22348-C369-4CAE-86B6-A459ECDAD9B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772403AA-AB00-44CE-9591-3681C5BF16B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70E04C55-CC7E-4550-9DB2-BEFD14B0F04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286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A4DB30AA-2750-44BD-8398-F807D489DF7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F7D1F53-1C7B-41A7-8C96-35192BCA8739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8912C577-8475-4BE4-A120-0E64A586F5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26869480-12B9-4AA3-8291-51DE50CD88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903BB35-FB4A-4A72-855D-D96707E280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539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475784-7126-4A65-9BAF-BC9A6C34FA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7D115-F5F5-4EAC-B6B1-DA96EB233C44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D1904A7-E493-407A-B983-92255BAF3C8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9816E-96D8-4FCA-B4EE-09D328CB6A1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853CE5EF-231F-4FC6-9D08-F79F1F955C5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187934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B09A6D3-7BFA-49AE-B7A8-F7C99B2FE2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B7028-0168-4C7D-80D4-3B2F2E5FB6E1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85953EC-2873-4B1F-B16A-717E24F1D50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00CC-D469-4FF5-B6F5-A0C23454DC4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9EC9B2F8-00E0-42AD-8E37-01C372F9189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776291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E6AE8E1-7A17-447F-9505-AEC2A4E672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68595-CE41-4B4E-A84F-994F6C885922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D833507-50C0-4800-916B-F25D161DE60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712D6-5A0B-4A41-80EA-3E58F5F6AC5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11FD152E-EDE5-406C-B8D4-8F5770861E9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493844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6741E27-A29B-490D-B71F-91DA9D6F0A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FAE92-CAB9-42F1-828E-42C9B80C2893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66DB80F-4F58-4578-A88E-3866AB27E6E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1554C5-2764-4DC9-AE36-B4F86EFC824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4E958388-64E0-4195-AD55-D37618D11F2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2839770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B121F5C-F6F9-4292-9FB8-1728FCD95698}"/>
              </a:ext>
            </a:extLst>
          </p:cNvPr>
          <p:cNvSpPr/>
          <p:nvPr userDrawn="1"/>
        </p:nvSpPr>
        <p:spPr>
          <a:xfrm>
            <a:off x="0" y="1127125"/>
            <a:ext cx="1027113" cy="2778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FF00"/>
                </a:solidFill>
              </a:rPr>
              <a:t>MTH 3-11b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7C9802-09CB-43EB-9745-2BCC6924BC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DBA80-B256-4D16-8B56-8394BC8303EF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C3C743A-0568-46C3-AF14-80D9541AB1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881052-C6F4-4522-ABBB-7DB269B88DA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01F7F75A-176B-4BC5-B163-77C5D7ABF3E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53272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F68932D-4CC3-459E-9DE6-855CC05A0C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A83F8-C779-4F49-B449-742D9AEAE1F1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65BFAB-EB6A-49AF-BD11-2F0EBED345A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43474-5A87-4CC2-BD8B-EB22B40EC63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AB40234F-EB58-4531-BA25-E4EB972FF6A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38726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A70A7DA-E322-47DC-A7FD-FE5F41D418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EE3D4-0902-4506-9067-A09058D44612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DF56CF9-A7A9-48D4-A322-88D63159DA4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0AAC2C-4F54-4629-A0A6-3D41C85D66D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1BFE7FE6-9034-4C20-8BE6-17379E92E97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405374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322945D-6C90-4F53-A17E-22492CCE1F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44D0E-3358-42ED-91C0-27865E08B862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05B76EE-9D05-4249-AE37-FEF833BF521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720E21-EBA6-484D-8934-DB24EC2435D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83BC7C00-E19B-40B4-B673-E7E6A53DBE8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907513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0D2B161-C7F7-45C5-BBDD-D7ACCDA839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F1E5-B77E-464F-8EA4-C72FD20B62E4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439D5F3-CC42-45C4-B38D-E23443604D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52B3AB-BF86-4C45-B663-AAA7579BC19D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6921D091-1C6B-46F0-AE2A-C50FDB5F796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74557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3D798A-2838-42C2-A548-ADD225948AE4}"/>
              </a:ext>
            </a:extLst>
          </p:cNvPr>
          <p:cNvSpPr txBox="1"/>
          <p:nvPr userDrawn="1"/>
        </p:nvSpPr>
        <p:spPr>
          <a:xfrm>
            <a:off x="0" y="1447800"/>
            <a:ext cx="104616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400" dirty="0">
                <a:solidFill>
                  <a:srgbClr val="FFFF00"/>
                </a:solidFill>
              </a:rPr>
              <a:t>National 4</a:t>
            </a:r>
          </a:p>
          <a:p>
            <a:pPr algn="ctr">
              <a:defRPr/>
            </a:pPr>
            <a:r>
              <a:rPr lang="en-US" sz="1400" dirty="0">
                <a:solidFill>
                  <a:srgbClr val="FFFF00"/>
                </a:solidFill>
              </a:rPr>
              <a:t>EF 1.2b</a:t>
            </a:r>
            <a:endParaRPr lang="en-GB" sz="1400" dirty="0">
              <a:solidFill>
                <a:srgbClr val="FFFF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2B78A-9288-491C-848A-43F006E61A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FFD2C-673B-47E1-9B68-E52F1F0B1C8F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B4514-61A5-4499-A04A-B355660664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49859B-E111-4859-A6BB-B20ED7256F8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80461DF-8D8E-44C7-8E90-714FFC3EE61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66605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7B87C28-62FD-49B9-A82D-DC8FFE19E4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4FCBF-F57B-406A-A7BD-954485408C8D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F74891E-19E9-452E-9F42-99679BE59F2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1F1EFA-0898-4B0F-A1A5-EFEAD95222D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C6A6F8C-732F-428F-8BEB-1EDF33EC7AC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80122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22469E4-63DA-4E37-88F1-28A3681AD0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ADC82-7191-45E8-B383-8831DE1FF4AA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1F73443-A2C5-4981-8316-C3739C188D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15C2DF-1383-447C-96F4-2E374BDAFF5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8D529D51-7E6F-4767-9DF5-6BF01075AEE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410635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2EE9ED3-14D4-4141-980C-4D7A770BC7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0ADE6-8E06-45B3-949B-81A99776F48A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D419451-105C-4770-87C8-76137685395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1A21D0-C9E0-4C0D-972B-3FC7C6F82FE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E56CDE51-3E08-42B6-9B38-DCE4DE4E44D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08214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63F72B2-90E8-47AD-9EC0-C52BF5BBD77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62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40931D67-43AC-43EA-8AA3-0558D9DA990B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A6FF1D3-E440-4571-874A-99C8EEA9350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DE5D7D-09D4-4162-965B-2689B23AF266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18436" name="Group 4">
            <a:extLst>
              <a:ext uri="{FF2B5EF4-FFF2-40B4-BE49-F238E27FC236}">
                <a16:creationId xmlns:a16="http://schemas.microsoft.com/office/drawing/2014/main" id="{C361E8A6-7561-4A1C-A1A8-C0932C4875D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8440" name="Group 5">
              <a:extLst>
                <a:ext uri="{FF2B5EF4-FFF2-40B4-BE49-F238E27FC236}">
                  <a16:creationId xmlns:a16="http://schemas.microsoft.com/office/drawing/2014/main" id="{22667432-D05D-4DCC-847C-338616A9618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>
                <a:extLst>
                  <a:ext uri="{FF2B5EF4-FFF2-40B4-BE49-F238E27FC236}">
                    <a16:creationId xmlns:a16="http://schemas.microsoft.com/office/drawing/2014/main" id="{30C70637-0C16-43E2-B50F-B1BE3787C95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DF140A6A-EF42-4DE4-B25A-FA575B2C6F9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656" name="Freeform 8">
                <a:extLst>
                  <a:ext uri="{FF2B5EF4-FFF2-40B4-BE49-F238E27FC236}">
                    <a16:creationId xmlns:a16="http://schemas.microsoft.com/office/drawing/2014/main" id="{BD4A9FB0-A375-4293-A556-B1E22DDDB9B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48CA92A4-4AD0-4A0F-840A-D161B080E5F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B2A04ACF-FB35-4D99-BFDC-716D3FB631B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27659" name="Freeform 11">
              <a:extLst>
                <a:ext uri="{FF2B5EF4-FFF2-40B4-BE49-F238E27FC236}">
                  <a16:creationId xmlns:a16="http://schemas.microsoft.com/office/drawing/2014/main" id="{4FA2F515-B9FC-481A-9E80-4BAEDB980C2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660" name="Freeform 12">
              <a:extLst>
                <a:ext uri="{FF2B5EF4-FFF2-40B4-BE49-F238E27FC236}">
                  <a16:creationId xmlns:a16="http://schemas.microsoft.com/office/drawing/2014/main" id="{F461ED51-7B14-4812-AA03-7D848AA7F4C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A7CC360A-2870-4FBB-8B34-704AFE2E9FC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73C08D18-063E-4398-B6EE-B28E26DC77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9850" y="6248400"/>
            <a:ext cx="3933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3EB28D76-AEC8-4F6C-9DE9-8DA1AC3119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9" r:id="rId1"/>
    <p:sldLayoutId id="2147483798" r:id="rId2"/>
    <p:sldLayoutId id="2147483799" r:id="rId3"/>
    <p:sldLayoutId id="2147483800" r:id="rId4"/>
    <p:sldLayoutId id="2147483801" r:id="rId5"/>
    <p:sldLayoutId id="2147483810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11" r:id="rId1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36.xml"/><Relationship Id="rId7" Type="http://schemas.openxmlformats.org/officeDocument/2006/relationships/slide" Target="slide1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slide" Target="slide25.xml"/><Relationship Id="rId10" Type="http://schemas.openxmlformats.org/officeDocument/2006/relationships/slide" Target="slide18.xml"/><Relationship Id="rId4" Type="http://schemas.openxmlformats.org/officeDocument/2006/relationships/slide" Target="slide30.xml"/><Relationship Id="rId9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9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mathsrevision.com/index_files/Maths/Geogebra/Area_of_a_Triangle_Investigation.html" TargetMode="External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.gi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14.wmf"/><Relationship Id="rId7" Type="http://schemas.openxmlformats.org/officeDocument/2006/relationships/oleObject" Target="../embeddings/oleObject14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.wmf"/><Relationship Id="rId7" Type="http://schemas.openxmlformats.org/officeDocument/2006/relationships/image" Target="../media/image4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gif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w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1.gi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.gi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image" Target="../media/image28.wmf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gif"/><Relationship Id="rId11" Type="http://schemas.openxmlformats.org/officeDocument/2006/relationships/oleObject" Target="../embeddings/oleObject31.bin"/><Relationship Id="rId5" Type="http://schemas.openxmlformats.org/officeDocument/2006/relationships/image" Target="../media/image29.wmf"/><Relationship Id="rId10" Type="http://schemas.openxmlformats.org/officeDocument/2006/relationships/image" Target="../media/image31.wmf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8.wmf"/><Relationship Id="rId7" Type="http://schemas.openxmlformats.org/officeDocument/2006/relationships/oleObject" Target="../embeddings/oleObject39.bin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2">
            <a:extLst>
              <a:ext uri="{FF2B5EF4-FFF2-40B4-BE49-F238E27FC236}">
                <a16:creationId xmlns:a16="http://schemas.microsoft.com/office/drawing/2014/main" id="{1791AD05-760A-48F4-9383-F44E8DAA057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4A2D9C1-C5E7-4197-A7DC-F44C86C97935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22531" name="Footer Placeholder 4">
            <a:extLst>
              <a:ext uri="{FF2B5EF4-FFF2-40B4-BE49-F238E27FC236}">
                <a16:creationId xmlns:a16="http://schemas.microsoft.com/office/drawing/2014/main" id="{4122F1DC-422A-4214-AAAD-C739EB518F8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E354F504-ECBA-4B6D-B73E-04C5A67C06B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</a:rPr>
              <a:t>Simple Areas</a:t>
            </a:r>
          </a:p>
        </p:txBody>
      </p:sp>
      <p:sp>
        <p:nvSpPr>
          <p:cNvPr id="81923" name="Text Box 3">
            <a:extLst>
              <a:ext uri="{FF2B5EF4-FFF2-40B4-BE49-F238E27FC236}">
                <a16:creationId xmlns:a16="http://schemas.microsoft.com/office/drawing/2014/main" id="{F0FC0A81-1DD7-437B-80D1-08DC2BF90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775" y="1590675"/>
            <a:ext cx="807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Definition : Area is “ how much space a shape takes up” </a:t>
            </a:r>
          </a:p>
        </p:txBody>
      </p:sp>
      <p:sp>
        <p:nvSpPr>
          <p:cNvPr id="81925" name="Text Box 5">
            <a:extLst>
              <a:ext uri="{FF2B5EF4-FFF2-40B4-BE49-F238E27FC236}">
                <a16:creationId xmlns:a16="http://schemas.microsoft.com/office/drawing/2014/main" id="{1F8EF37E-8EF9-4244-B8AD-3D6608558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0888" y="2239963"/>
            <a:ext cx="428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A few types of special Areas</a:t>
            </a:r>
          </a:p>
        </p:txBody>
      </p:sp>
      <p:sp>
        <p:nvSpPr>
          <p:cNvPr id="81935" name="Text Box 15">
            <a:extLst>
              <a:ext uri="{FF2B5EF4-FFF2-40B4-BE49-F238E27FC236}">
                <a16:creationId xmlns:a16="http://schemas.microsoft.com/office/drawing/2014/main" id="{9A1E2593-E238-466E-B36F-1990DF8C1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63" y="3943350"/>
            <a:ext cx="1233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9900"/>
                </a:solidFill>
                <a:hlinkClick r:id="rId2" action="ppaction://hlinksldjump"/>
              </a:rPr>
              <a:t>Rectangle</a:t>
            </a:r>
            <a:endParaRPr lang="en-GB" altLang="en-US">
              <a:solidFill>
                <a:srgbClr val="FF9900"/>
              </a:solidFill>
            </a:endParaRPr>
          </a:p>
        </p:txBody>
      </p:sp>
      <p:sp>
        <p:nvSpPr>
          <p:cNvPr id="81928" name="AutoShape 8">
            <a:extLst>
              <a:ext uri="{FF2B5EF4-FFF2-40B4-BE49-F238E27FC236}">
                <a16:creationId xmlns:a16="http://schemas.microsoft.com/office/drawing/2014/main" id="{1474302E-7129-4686-A6B5-B2698E0A0EB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986588" y="4694238"/>
            <a:ext cx="1295400" cy="10810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6" name="Text Box 16">
            <a:extLst>
              <a:ext uri="{FF2B5EF4-FFF2-40B4-BE49-F238E27FC236}">
                <a16:creationId xmlns:a16="http://schemas.microsoft.com/office/drawing/2014/main" id="{D2B53AEB-9CB8-4B98-8BCC-4E6CDDD13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3413" y="5857875"/>
            <a:ext cx="12969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hlinkClick r:id="rId3" action="ppaction://hlinksldjump"/>
              </a:rPr>
              <a:t>Trapezium</a:t>
            </a:r>
            <a:endParaRPr lang="en-GB" altLang="en-US"/>
          </a:p>
        </p:txBody>
      </p:sp>
      <p:sp>
        <p:nvSpPr>
          <p:cNvPr id="81926" name="AutoShape 6">
            <a:extLst>
              <a:ext uri="{FF2B5EF4-FFF2-40B4-BE49-F238E27FC236}">
                <a16:creationId xmlns:a16="http://schemas.microsoft.com/office/drawing/2014/main" id="{C411E795-8744-4C1B-A44F-DB5815456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7700" y="5270500"/>
            <a:ext cx="1008063" cy="504825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34">
            <a:extLst>
              <a:ext uri="{FF2B5EF4-FFF2-40B4-BE49-F238E27FC236}">
                <a16:creationId xmlns:a16="http://schemas.microsoft.com/office/drawing/2014/main" id="{DCDD10F8-EA91-4D8C-8CA9-ECEC8BF49B7F}"/>
              </a:ext>
            </a:extLst>
          </p:cNvPr>
          <p:cNvGrpSpPr>
            <a:grpSpLocks/>
          </p:cNvGrpSpPr>
          <p:nvPr/>
        </p:nvGrpSpPr>
        <p:grpSpPr bwMode="auto">
          <a:xfrm>
            <a:off x="5910263" y="4622800"/>
            <a:ext cx="576262" cy="1152525"/>
            <a:chOff x="4938" y="1757"/>
            <a:chExt cx="363" cy="726"/>
          </a:xfrm>
        </p:grpSpPr>
        <p:sp>
          <p:nvSpPr>
            <p:cNvPr id="22558" name="AutoShape 10">
              <a:extLst>
                <a:ext uri="{FF2B5EF4-FFF2-40B4-BE49-F238E27FC236}">
                  <a16:creationId xmlns:a16="http://schemas.microsoft.com/office/drawing/2014/main" id="{E3367A42-A0EA-404B-A91C-69CBD394A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9" y="1757"/>
              <a:ext cx="182" cy="227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59" name="AutoShape 11">
              <a:extLst>
                <a:ext uri="{FF2B5EF4-FFF2-40B4-BE49-F238E27FC236}">
                  <a16:creationId xmlns:a16="http://schemas.microsoft.com/office/drawing/2014/main" id="{ED7563F7-6ECB-40D6-8035-BD71AB26FD8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938" y="1757"/>
              <a:ext cx="182" cy="227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60" name="AutoShape 12">
              <a:extLst>
                <a:ext uri="{FF2B5EF4-FFF2-40B4-BE49-F238E27FC236}">
                  <a16:creationId xmlns:a16="http://schemas.microsoft.com/office/drawing/2014/main" id="{61D5ED5B-2E57-4733-AD50-21C8D248A7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5119" y="1984"/>
              <a:ext cx="182" cy="499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61" name="AutoShape 13">
              <a:extLst>
                <a:ext uri="{FF2B5EF4-FFF2-40B4-BE49-F238E27FC236}">
                  <a16:creationId xmlns:a16="http://schemas.microsoft.com/office/drawing/2014/main" id="{C78CA2D8-57CA-4FF3-999B-1294D28F341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4938" y="1984"/>
              <a:ext cx="182" cy="499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1940" name="Text Box 20">
            <a:extLst>
              <a:ext uri="{FF2B5EF4-FFF2-40B4-BE49-F238E27FC236}">
                <a16:creationId xmlns:a16="http://schemas.microsoft.com/office/drawing/2014/main" id="{FF6CB7B2-F379-436B-A57F-8A51ACDF5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175" y="5857875"/>
            <a:ext cx="205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hlinkClick r:id="rId4" action="ppaction://hlinksldjump"/>
              </a:rPr>
              <a:t>Rhombus and kite</a:t>
            </a:r>
            <a:endParaRPr lang="en-GB" altLang="en-US"/>
          </a:p>
        </p:txBody>
      </p:sp>
      <p:sp>
        <p:nvSpPr>
          <p:cNvPr id="81927" name="AutoShape 7">
            <a:extLst>
              <a:ext uri="{FF2B5EF4-FFF2-40B4-BE49-F238E27FC236}">
                <a16:creationId xmlns:a16="http://schemas.microsoft.com/office/drawing/2014/main" id="{695A2A16-632F-41C5-87B3-91F297D23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613" y="5054600"/>
            <a:ext cx="1512887" cy="720725"/>
          </a:xfrm>
          <a:prstGeom prst="parallelogram">
            <a:avLst>
              <a:gd name="adj" fmla="val 524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42" name="Text Box 22">
            <a:extLst>
              <a:ext uri="{FF2B5EF4-FFF2-40B4-BE49-F238E27FC236}">
                <a16:creationId xmlns:a16="http://schemas.microsoft.com/office/drawing/2014/main" id="{79661E36-4717-4F49-B7AA-088A14F25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550" y="5857875"/>
            <a:ext cx="1604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hlinkClick r:id="rId5" action="ppaction://hlinksldjump"/>
              </a:rPr>
              <a:t>Parallelogram</a:t>
            </a:r>
            <a:endParaRPr lang="en-GB" altLang="en-US"/>
          </a:p>
        </p:txBody>
      </p:sp>
      <p:pic>
        <p:nvPicPr>
          <p:cNvPr id="22543" name="Picture 23" descr="scottishflag">
            <a:extLst>
              <a:ext uri="{FF2B5EF4-FFF2-40B4-BE49-F238E27FC236}">
                <a16:creationId xmlns:a16="http://schemas.microsoft.com/office/drawing/2014/main" id="{68E13E55-8894-44C5-BA5C-02BABAB080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35">
            <a:extLst>
              <a:ext uri="{FF2B5EF4-FFF2-40B4-BE49-F238E27FC236}">
                <a16:creationId xmlns:a16="http://schemas.microsoft.com/office/drawing/2014/main" id="{4DBC448C-031B-4F2D-A174-33E9265940BB}"/>
              </a:ext>
            </a:extLst>
          </p:cNvPr>
          <p:cNvGrpSpPr>
            <a:grpSpLocks/>
          </p:cNvGrpSpPr>
          <p:nvPr/>
        </p:nvGrpSpPr>
        <p:grpSpPr bwMode="auto">
          <a:xfrm>
            <a:off x="2054225" y="3141663"/>
            <a:ext cx="3079750" cy="722312"/>
            <a:chOff x="1294" y="1926"/>
            <a:chExt cx="1940" cy="455"/>
          </a:xfrm>
        </p:grpSpPr>
        <p:sp>
          <p:nvSpPr>
            <p:cNvPr id="22554" name="Rectangle 18">
              <a:extLst>
                <a:ext uri="{FF2B5EF4-FFF2-40B4-BE49-F238E27FC236}">
                  <a16:creationId xmlns:a16="http://schemas.microsoft.com/office/drawing/2014/main" id="{4EF4FE1F-D144-4BE0-BA10-2EEA0F019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4" y="1927"/>
              <a:ext cx="1088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2555" name="Group 30">
              <a:extLst>
                <a:ext uri="{FF2B5EF4-FFF2-40B4-BE49-F238E27FC236}">
                  <a16:creationId xmlns:a16="http://schemas.microsoft.com/office/drawing/2014/main" id="{27DD33FD-2425-4E96-9F53-4A9C49FACA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8" y="1926"/>
              <a:ext cx="546" cy="450"/>
              <a:chOff x="2688" y="1926"/>
              <a:chExt cx="546" cy="450"/>
            </a:xfrm>
          </p:grpSpPr>
          <p:sp>
            <p:nvSpPr>
              <p:cNvPr id="22556" name="AutoShape 28">
                <a:extLst>
                  <a:ext uri="{FF2B5EF4-FFF2-40B4-BE49-F238E27FC236}">
                    <a16:creationId xmlns:a16="http://schemas.microsoft.com/office/drawing/2014/main" id="{D65F327E-6C02-4742-963B-45BCF5F494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8" y="1926"/>
                <a:ext cx="546" cy="450"/>
              </a:xfrm>
              <a:prstGeom prst="rtTriangl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57" name="Rectangle 29">
                <a:extLst>
                  <a:ext uri="{FF2B5EF4-FFF2-40B4-BE49-F238E27FC236}">
                    <a16:creationId xmlns:a16="http://schemas.microsoft.com/office/drawing/2014/main" id="{298AB754-7243-4FCF-8D35-F7B35E3307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95" y="2269"/>
                <a:ext cx="108" cy="107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81956" name="AutoShape 36">
            <a:extLst>
              <a:ext uri="{FF2B5EF4-FFF2-40B4-BE49-F238E27FC236}">
                <a16:creationId xmlns:a16="http://schemas.microsoft.com/office/drawing/2014/main" id="{C961D6A8-74EF-43EE-AD18-5B9EE1D29118}"/>
              </a:ext>
            </a:extLst>
          </p:cNvPr>
          <p:cNvSpPr>
            <a:spLocks noChangeArrowheads="1"/>
          </p:cNvSpPr>
          <p:nvPr/>
        </p:nvSpPr>
        <p:spPr bwMode="auto">
          <a:xfrm rot="715245">
            <a:off x="6534150" y="2847975"/>
            <a:ext cx="1438275" cy="8763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81957" name="Text Box 37">
            <a:extLst>
              <a:ext uri="{FF2B5EF4-FFF2-40B4-BE49-F238E27FC236}">
                <a16:creationId xmlns:a16="http://schemas.microsoft.com/office/drawing/2014/main" id="{A06690C5-67D2-40C6-8BCD-133880550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6625" y="3944938"/>
            <a:ext cx="2425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hlinkClick r:id="rId7" action="ppaction://hlinksldjump"/>
              </a:rPr>
              <a:t>Any Type of Triangle</a:t>
            </a:r>
            <a:endParaRPr lang="en-GB" altLang="en-US"/>
          </a:p>
        </p:txBody>
      </p:sp>
      <p:sp>
        <p:nvSpPr>
          <p:cNvPr id="22547" name="Text Box 39">
            <a:extLst>
              <a:ext uri="{FF2B5EF4-FFF2-40B4-BE49-F238E27FC236}">
                <a16:creationId xmlns:a16="http://schemas.microsoft.com/office/drawing/2014/main" id="{97176BE3-D644-4100-BDCE-B34F1A4ADBB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5" name="Text Box 15">
            <a:extLst>
              <a:ext uri="{FF2B5EF4-FFF2-40B4-BE49-F238E27FC236}">
                <a16:creationId xmlns:a16="http://schemas.microsoft.com/office/drawing/2014/main" id="{571081DD-D486-43D9-951F-7C9E53C70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9750" y="3943350"/>
            <a:ext cx="712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9900"/>
                </a:solidFill>
                <a:hlinkClick r:id="rId7" action="ppaction://hlinksldjump"/>
              </a:rPr>
              <a:t>RAT</a:t>
            </a:r>
            <a:r>
              <a:rPr lang="en-GB" altLang="en-US">
                <a:solidFill>
                  <a:srgbClr val="FF9900"/>
                </a:solidFill>
                <a:hlinkClick r:id="rId8" action="ppaction://hlinksldjump"/>
              </a:rPr>
              <a:t>.</a:t>
            </a:r>
            <a:endParaRPr lang="en-GB" altLang="en-US">
              <a:solidFill>
                <a:srgbClr val="FF9900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9B73612-F57A-4DDF-885E-B18CED355DB1}"/>
              </a:ext>
            </a:extLst>
          </p:cNvPr>
          <p:cNvSpPr/>
          <p:nvPr/>
        </p:nvSpPr>
        <p:spPr>
          <a:xfrm>
            <a:off x="804863" y="3098800"/>
            <a:ext cx="914400" cy="76517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502" name="TextBox 36">
            <a:extLst>
              <a:ext uri="{FF2B5EF4-FFF2-40B4-BE49-F238E27FC236}">
                <a16:creationId xmlns:a16="http://schemas.microsoft.com/office/drawing/2014/main" id="{37B5F2DA-EB7C-4A6C-B699-6954C54FA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" y="3862388"/>
            <a:ext cx="1101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hlinkClick r:id="rId9" action="ppaction://hlinksldjump"/>
              </a:rPr>
              <a:t>Counting</a:t>
            </a:r>
          </a:p>
          <a:p>
            <a:pPr algn="ctr" eaLnBrk="1" hangingPunct="1"/>
            <a:r>
              <a:rPr lang="en-GB" altLang="en-US">
                <a:hlinkClick r:id="rId9" action="ppaction://hlinksldjump"/>
              </a:rPr>
              <a:t>Squares</a:t>
            </a:r>
            <a:endParaRPr lang="en-GB" altLang="en-US"/>
          </a:p>
        </p:txBody>
      </p:sp>
      <p:sp>
        <p:nvSpPr>
          <p:cNvPr id="20503" name="Rectangle 18">
            <a:extLst>
              <a:ext uri="{FF2B5EF4-FFF2-40B4-BE49-F238E27FC236}">
                <a16:creationId xmlns:a16="http://schemas.microsoft.com/office/drawing/2014/main" id="{58734867-8953-4C0A-BE5D-EF068FF0BBF4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38175" y="5021263"/>
            <a:ext cx="1050925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F887E1F-E23E-483B-BE36-7C4622B7531F}"/>
              </a:ext>
            </a:extLst>
          </p:cNvPr>
          <p:cNvSpPr/>
          <p:nvPr/>
        </p:nvSpPr>
        <p:spPr>
          <a:xfrm>
            <a:off x="1393825" y="5322888"/>
            <a:ext cx="503238" cy="45243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Text Box 22">
            <a:extLst>
              <a:ext uri="{FF2B5EF4-FFF2-40B4-BE49-F238E27FC236}">
                <a16:creationId xmlns:a16="http://schemas.microsoft.com/office/drawing/2014/main" id="{E3B574E6-5CD8-4778-88F4-08F0C82B3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" y="5854700"/>
            <a:ext cx="1876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hlinkClick r:id="rId10" action="ppaction://hlinksldjump"/>
              </a:rPr>
              <a:t>Composite Area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1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1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/>
      <p:bldP spid="81925" grpId="0"/>
      <p:bldP spid="81935" grpId="0"/>
      <p:bldP spid="81936" grpId="0"/>
      <p:bldP spid="81926" grpId="0" animBg="1"/>
      <p:bldP spid="81940" grpId="0"/>
      <p:bldP spid="81927" grpId="0" animBg="1"/>
      <p:bldP spid="81942" grpId="0"/>
      <p:bldP spid="81956" grpId="0" animBg="1"/>
      <p:bldP spid="81957" grpId="0"/>
      <p:bldP spid="35" grpId="0"/>
      <p:bldP spid="36" grpId="0" animBg="1"/>
      <p:bldP spid="20502" grpId="0"/>
      <p:bldP spid="20503" grpId="0" animBg="1"/>
      <p:bldP spid="39" grpId="0" animBg="1"/>
      <p:bldP spid="40" grpId="0"/>
      <p:bldP spid="4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38A518A6-B1A7-4F9E-91E0-F60EDDFE7A0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743C85E-04F5-4C36-BE36-C6629D903B82}" type="datetime5">
              <a:rPr lang="en-GB">
                <a:latin typeface="+mj-lt"/>
              </a:rPr>
              <a:pPr>
                <a:defRPr/>
              </a:pPr>
              <a:t>12-Jul-26</a:t>
            </a:fld>
            <a:endParaRPr lang="en-GB" dirty="0">
              <a:latin typeface="+mj-lt"/>
            </a:endParaRPr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A73752E9-071C-4E59-94C3-4D80F43860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+mj-lt"/>
              </a:rPr>
              <a:t>Created by Mr. Lafferty Maths Dept.</a:t>
            </a: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1FA92450-4858-46C2-984D-CC0F83FC250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3079" name="Picture 3" descr="scottishflag">
            <a:extLst>
              <a:ext uri="{FF2B5EF4-FFF2-40B4-BE49-F238E27FC236}">
                <a16:creationId xmlns:a16="http://schemas.microsoft.com/office/drawing/2014/main" id="{CAFB8645-28C4-4187-8BE5-D156D2D6B0C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Text Box 4">
            <a:extLst>
              <a:ext uri="{FF2B5EF4-FFF2-40B4-BE49-F238E27FC236}">
                <a16:creationId xmlns:a16="http://schemas.microsoft.com/office/drawing/2014/main" id="{40D8D356-FD48-42AC-85C6-FBA4B546F19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081" name="Picture 6" descr="Office Objects 0572">
            <a:extLst>
              <a:ext uri="{FF2B5EF4-FFF2-40B4-BE49-F238E27FC236}">
                <a16:creationId xmlns:a16="http://schemas.microsoft.com/office/drawing/2014/main" id="{810B70F3-E3F0-4B2F-9630-449960198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 Box 7">
            <a:extLst>
              <a:ext uri="{FF2B5EF4-FFF2-40B4-BE49-F238E27FC236}">
                <a16:creationId xmlns:a16="http://schemas.microsoft.com/office/drawing/2014/main" id="{E8E6AB2A-16D3-48C4-B76E-7F31EE6C0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438" y="1403350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3083" name="Text Box 8">
            <a:extLst>
              <a:ext uri="{FF2B5EF4-FFF2-40B4-BE49-F238E27FC236}">
                <a16:creationId xmlns:a16="http://schemas.microsoft.com/office/drawing/2014/main" id="{0D907270-B814-4B1A-8DA4-680157D8A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438" y="1847850"/>
            <a:ext cx="6392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Find the length B of the rectangle opposite</a:t>
            </a:r>
          </a:p>
        </p:txBody>
      </p:sp>
      <p:sp>
        <p:nvSpPr>
          <p:cNvPr id="3084" name="Rectangle 9">
            <a:extLst>
              <a:ext uri="{FF2B5EF4-FFF2-40B4-BE49-F238E27FC236}">
                <a16:creationId xmlns:a16="http://schemas.microsoft.com/office/drawing/2014/main" id="{97E09E58-42E1-47F6-9EFF-408DA98A9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349500"/>
            <a:ext cx="1689100" cy="6350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85" name="Text Box 10">
            <a:extLst>
              <a:ext uri="{FF2B5EF4-FFF2-40B4-BE49-F238E27FC236}">
                <a16:creationId xmlns:a16="http://schemas.microsoft.com/office/drawing/2014/main" id="{5ACE3F48-9F4D-460F-BDB4-D414B1CB6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5825" y="2987675"/>
            <a:ext cx="1508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L = 12cm </a:t>
            </a:r>
          </a:p>
        </p:txBody>
      </p:sp>
      <p:sp>
        <p:nvSpPr>
          <p:cNvPr id="3086" name="Text Box 11">
            <a:extLst>
              <a:ext uri="{FF2B5EF4-FFF2-40B4-BE49-F238E27FC236}">
                <a16:creationId xmlns:a16="http://schemas.microsoft.com/office/drawing/2014/main" id="{9E1B9CFE-1176-43D1-AC6A-D7A7990C0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7588" y="2454275"/>
            <a:ext cx="866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B cm</a:t>
            </a:r>
          </a:p>
        </p:txBody>
      </p:sp>
      <p:sp>
        <p:nvSpPr>
          <p:cNvPr id="15372" name="Text Box 12">
            <a:extLst>
              <a:ext uri="{FF2B5EF4-FFF2-40B4-BE49-F238E27FC236}">
                <a16:creationId xmlns:a16="http://schemas.microsoft.com/office/drawing/2014/main" id="{1F20924C-E87F-4791-99B6-78EDAB7E2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2388" y="3259138"/>
            <a:ext cx="37417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Area = Length x Breadth</a:t>
            </a:r>
          </a:p>
        </p:txBody>
      </p:sp>
      <p:sp>
        <p:nvSpPr>
          <p:cNvPr id="15373" name="Text Box 13">
            <a:extLst>
              <a:ext uri="{FF2B5EF4-FFF2-40B4-BE49-F238E27FC236}">
                <a16:creationId xmlns:a16="http://schemas.microsoft.com/office/drawing/2014/main" id="{920660CD-C4A1-4E4E-A98A-4CC18AF89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638" y="3716338"/>
            <a:ext cx="1476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A = L x B</a:t>
            </a:r>
          </a:p>
        </p:txBody>
      </p:sp>
      <p:sp>
        <p:nvSpPr>
          <p:cNvPr id="15374" name="Text Box 14">
            <a:extLst>
              <a:ext uri="{FF2B5EF4-FFF2-40B4-BE49-F238E27FC236}">
                <a16:creationId xmlns:a16="http://schemas.microsoft.com/office/drawing/2014/main" id="{7EDA8DCF-8EC4-4A69-A46C-B74F05AB0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4224338"/>
            <a:ext cx="1874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36 =  12 x B</a:t>
            </a:r>
          </a:p>
        </p:txBody>
      </p:sp>
      <p:sp>
        <p:nvSpPr>
          <p:cNvPr id="15378" name="AutoShape 18">
            <a:extLst>
              <a:ext uri="{FF2B5EF4-FFF2-40B4-BE49-F238E27FC236}">
                <a16:creationId xmlns:a16="http://schemas.microsoft.com/office/drawing/2014/main" id="{10ED306A-F3B9-4CFE-AFA5-8CD5B86FF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0488" y="3586163"/>
            <a:ext cx="2374900" cy="876300"/>
          </a:xfrm>
          <a:prstGeom prst="cloudCallout">
            <a:avLst>
              <a:gd name="adj1" fmla="val -111764"/>
              <a:gd name="adj2" fmla="val 65398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Balancing Method</a:t>
            </a:r>
          </a:p>
        </p:txBody>
      </p:sp>
      <p:sp>
        <p:nvSpPr>
          <p:cNvPr id="3091" name="Text Box 19">
            <a:extLst>
              <a:ext uri="{FF2B5EF4-FFF2-40B4-BE49-F238E27FC236}">
                <a16:creationId xmlns:a16="http://schemas.microsoft.com/office/drawing/2014/main" id="{BC45666F-8676-4ABA-8FAB-20E04BC03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7225" y="2438400"/>
            <a:ext cx="1646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00"/>
                </a:solidFill>
              </a:rPr>
              <a:t>A = 36cm</a:t>
            </a:r>
            <a:r>
              <a:rPr lang="en-GB" altLang="en-US" sz="2400" baseline="60000">
                <a:solidFill>
                  <a:srgbClr val="000000"/>
                </a:solidFill>
              </a:rPr>
              <a:t>2</a:t>
            </a:r>
            <a:endParaRPr lang="en-GB" altLang="en-US" sz="2400">
              <a:solidFill>
                <a:srgbClr val="000000"/>
              </a:solidFill>
            </a:endParaRPr>
          </a:p>
        </p:txBody>
      </p:sp>
      <p:graphicFrame>
        <p:nvGraphicFramePr>
          <p:cNvPr id="15380" name="Object 20">
            <a:extLst>
              <a:ext uri="{FF2B5EF4-FFF2-40B4-BE49-F238E27FC236}">
                <a16:creationId xmlns:a16="http://schemas.microsoft.com/office/drawing/2014/main" id="{EDCED37D-2CBB-4D08-8D13-F3F6E7A099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1825" y="4656138"/>
          <a:ext cx="976313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393480" progId="Equation.DSMT4">
                  <p:embed/>
                </p:oleObj>
              </mc:Choice>
              <mc:Fallback>
                <p:oleObj name="Equation" r:id="rId4" imgW="469800" imgH="393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4656138"/>
                        <a:ext cx="976313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1" name="Object 21">
            <a:extLst>
              <a:ext uri="{FF2B5EF4-FFF2-40B4-BE49-F238E27FC236}">
                <a16:creationId xmlns:a16="http://schemas.microsoft.com/office/drawing/2014/main" id="{116821AE-E995-49B7-A7F3-B8FA196D9E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5527675"/>
          <a:ext cx="13589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45760" imgH="177480" progId="Equation.DSMT4">
                  <p:embed/>
                </p:oleObj>
              </mc:Choice>
              <mc:Fallback>
                <p:oleObj name="Equation" r:id="rId6" imgW="545760" imgH="177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5527675"/>
                        <a:ext cx="135890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2" name="AutoShape 22">
            <a:extLst>
              <a:ext uri="{FF2B5EF4-FFF2-40B4-BE49-F238E27FC236}">
                <a16:creationId xmlns:a16="http://schemas.microsoft.com/office/drawing/2014/main" id="{F84EB1FC-DC90-41C2-B2B6-99AF58275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788" y="4995863"/>
            <a:ext cx="2374900" cy="901700"/>
          </a:xfrm>
          <a:prstGeom prst="cloudCallout">
            <a:avLst>
              <a:gd name="adj1" fmla="val -136898"/>
              <a:gd name="adj2" fmla="val 25528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Remember units</a:t>
            </a:r>
          </a:p>
        </p:txBody>
      </p:sp>
      <p:sp>
        <p:nvSpPr>
          <p:cNvPr id="3093" name="TextBox 10">
            <a:extLst>
              <a:ext uri="{FF2B5EF4-FFF2-40B4-BE49-F238E27FC236}">
                <a16:creationId xmlns:a16="http://schemas.microsoft.com/office/drawing/2014/main" id="{82CC3EC2-620B-41C2-BE54-AAF7FD53A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2" grpId="0"/>
      <p:bldP spid="15373" grpId="0"/>
      <p:bldP spid="15374" grpId="0"/>
      <p:bldP spid="15378" grpId="0" animBg="1"/>
      <p:bldP spid="1538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3407DD38-8A82-4EF6-B1DC-2893C8233F9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6022D7-EA1D-4F4A-B9A9-AAEAE676BC0B}" type="datetime5">
              <a:rPr lang="en-GB">
                <a:latin typeface="+mj-lt"/>
              </a:rPr>
              <a:pPr>
                <a:defRPr/>
              </a:pPr>
              <a:t>12-Jul-26</a:t>
            </a:fld>
            <a:endParaRPr lang="en-GB">
              <a:latin typeface="+mj-lt"/>
            </a:endParaRPr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0C385E19-D756-470E-9DAD-5594D659B6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+mj-lt"/>
              </a:rPr>
              <a:t>Created by Mr. Lafferty Maths Dept.</a:t>
            </a:r>
          </a:p>
        </p:txBody>
      </p:sp>
      <p:sp>
        <p:nvSpPr>
          <p:cNvPr id="29700" name="Text Box 29">
            <a:extLst>
              <a:ext uri="{FF2B5EF4-FFF2-40B4-BE49-F238E27FC236}">
                <a16:creationId xmlns:a16="http://schemas.microsoft.com/office/drawing/2014/main" id="{06349889-748F-4917-8D50-2B0CEE1BE07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9701" name="Picture 30" descr="scottishflag">
            <a:extLst>
              <a:ext uri="{FF2B5EF4-FFF2-40B4-BE49-F238E27FC236}">
                <a16:creationId xmlns:a16="http://schemas.microsoft.com/office/drawing/2014/main" id="{F7FA35EB-789C-470C-9AE0-314ECF1F1F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47" descr="Office Objects 0572">
            <a:extLst>
              <a:ext uri="{FF2B5EF4-FFF2-40B4-BE49-F238E27FC236}">
                <a16:creationId xmlns:a16="http://schemas.microsoft.com/office/drawing/2014/main" id="{356D0E47-930C-48C0-80D1-8EE9DD005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64" name="Text Box 48">
            <a:extLst>
              <a:ext uri="{FF2B5EF4-FFF2-40B4-BE49-F238E27FC236}">
                <a16:creationId xmlns:a16="http://schemas.microsoft.com/office/drawing/2014/main" id="{E090C611-B81A-4EB0-AD6E-6BB767E79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677863"/>
            <a:ext cx="6708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Rectangle</a:t>
            </a:r>
          </a:p>
        </p:txBody>
      </p:sp>
      <p:sp>
        <p:nvSpPr>
          <p:cNvPr id="29704" name="Rectangle 50">
            <a:extLst>
              <a:ext uri="{FF2B5EF4-FFF2-40B4-BE49-F238E27FC236}">
                <a16:creationId xmlns:a16="http://schemas.microsoft.com/office/drawing/2014/main" id="{BC885DA4-FD7D-40CA-9BE7-575B42D90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705" name="Text Box 51">
            <a:extLst>
              <a:ext uri="{FF2B5EF4-FFF2-40B4-BE49-F238E27FC236}">
                <a16:creationId xmlns:a16="http://schemas.microsoft.com/office/drawing/2014/main" id="{8F7AC801-DBC2-487B-B2B3-D2903042A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GB" altLang="en-US" sz="4000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Exercise 2 Ch14 (page 167)</a:t>
            </a:r>
          </a:p>
          <a:p>
            <a:pPr algn="ctr" eaLnBrk="1" hangingPunct="1"/>
            <a:endParaRPr lang="en-GB" altLang="en-US" sz="4000">
              <a:cs typeface="Arial" panose="020B0604020202020204" pitchFamily="34" charset="0"/>
            </a:endParaRPr>
          </a:p>
        </p:txBody>
      </p:sp>
      <p:pic>
        <p:nvPicPr>
          <p:cNvPr id="29706" name="Picture 52" descr="ag00463_">
            <a:extLst>
              <a:ext uri="{FF2B5EF4-FFF2-40B4-BE49-F238E27FC236}">
                <a16:creationId xmlns:a16="http://schemas.microsoft.com/office/drawing/2014/main" id="{38357C6D-3EF6-4474-9E80-A8E4D87120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7" name="TextBox 10">
            <a:extLst>
              <a:ext uri="{FF2B5EF4-FFF2-40B4-BE49-F238E27FC236}">
                <a16:creationId xmlns:a16="http://schemas.microsoft.com/office/drawing/2014/main" id="{BD9ECFBF-B2D8-41EA-9D5B-1908C186A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Date Placeholder 4">
            <a:extLst>
              <a:ext uri="{FF2B5EF4-FFF2-40B4-BE49-F238E27FC236}">
                <a16:creationId xmlns:a16="http://schemas.microsoft.com/office/drawing/2014/main" id="{C68E0FDE-369E-4754-88ED-32ADC874B66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0481C42-6928-4785-866B-9D4C0536DA5E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4101" name="Slide Number Placeholder 5">
            <a:extLst>
              <a:ext uri="{FF2B5EF4-FFF2-40B4-BE49-F238E27FC236}">
                <a16:creationId xmlns:a16="http://schemas.microsoft.com/office/drawing/2014/main" id="{4F9274B4-4F2D-4313-A357-73B03067E6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BB1BB90-9C62-487E-90A2-107331E9F523}" type="slidenum">
              <a:rPr lang="en-GB" altLang="en-US"/>
              <a:pPr eaLnBrk="1" hangingPunct="1"/>
              <a:t>12</a:t>
            </a:fld>
            <a:endParaRPr lang="en-GB" altLang="en-US"/>
          </a:p>
        </p:txBody>
      </p:sp>
      <p:sp>
        <p:nvSpPr>
          <p:cNvPr id="4102" name="Footer Placeholder 6">
            <a:extLst>
              <a:ext uri="{FF2B5EF4-FFF2-40B4-BE49-F238E27FC236}">
                <a16:creationId xmlns:a16="http://schemas.microsoft.com/office/drawing/2014/main" id="{746D6F25-84D7-4A28-B923-92C91DA5079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4620E346-6EB0-4E42-A149-D4310BC84D0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</a:rPr>
              <a:t>Starter Questions</a:t>
            </a:r>
          </a:p>
        </p:txBody>
      </p:sp>
      <p:graphicFrame>
        <p:nvGraphicFramePr>
          <p:cNvPr id="4098" name="Object 3">
            <a:extLst>
              <a:ext uri="{FF2B5EF4-FFF2-40B4-BE49-F238E27FC236}">
                <a16:creationId xmlns:a16="http://schemas.microsoft.com/office/drawing/2014/main" id="{69C79781-7D22-41CF-96C3-FFD68A56A51C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2925763" y="2259013"/>
          <a:ext cx="12477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8720" imgH="177480" progId="Equation.DSMT4">
                  <p:embed/>
                </p:oleObj>
              </mc:Choice>
              <mc:Fallback>
                <p:oleObj name="Equation" r:id="rId2" imgW="5587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763" y="2259013"/>
                        <a:ext cx="124777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4" name="Picture 4" descr="scottishflag">
            <a:extLst>
              <a:ext uri="{FF2B5EF4-FFF2-40B4-BE49-F238E27FC236}">
                <a16:creationId xmlns:a16="http://schemas.microsoft.com/office/drawing/2014/main" id="{80C91AE5-55B5-4636-B0CB-B1FA37BD8B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5">
            <a:extLst>
              <a:ext uri="{FF2B5EF4-FFF2-40B4-BE49-F238E27FC236}">
                <a16:creationId xmlns:a16="http://schemas.microsoft.com/office/drawing/2014/main" id="{EB3B5579-8830-476E-8E9B-798162B98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1703388"/>
            <a:ext cx="238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Calculate</a:t>
            </a:r>
          </a:p>
        </p:txBody>
      </p:sp>
      <p:sp>
        <p:nvSpPr>
          <p:cNvPr id="4106" name="Text Box 6">
            <a:extLst>
              <a:ext uri="{FF2B5EF4-FFF2-40B4-BE49-F238E27FC236}">
                <a16:creationId xmlns:a16="http://schemas.microsoft.com/office/drawing/2014/main" id="{089F92F9-5E3A-4428-9000-0A501AA43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979738"/>
            <a:ext cx="7162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Are the missing angles 70</a:t>
            </a:r>
            <a:r>
              <a:rPr lang="en-GB" altLang="en-US" sz="2400" baseline="30000">
                <a:solidFill>
                  <a:schemeClr val="hlink"/>
                </a:solidFill>
              </a:rPr>
              <a:t>o</a:t>
            </a:r>
            <a:r>
              <a:rPr lang="en-GB" altLang="en-US" sz="2400">
                <a:solidFill>
                  <a:schemeClr val="hlink"/>
                </a:solidFill>
              </a:rPr>
              <a:t>,40</a:t>
            </a:r>
            <a:r>
              <a:rPr lang="en-GB" altLang="en-US" sz="2400" baseline="30000">
                <a:solidFill>
                  <a:schemeClr val="hlink"/>
                </a:solidFill>
              </a:rPr>
              <a:t>o</a:t>
            </a:r>
            <a:r>
              <a:rPr lang="en-GB" altLang="en-US" sz="2400">
                <a:solidFill>
                  <a:schemeClr val="hlink"/>
                </a:solidFill>
              </a:rPr>
              <a:t>,40</a:t>
            </a:r>
            <a:r>
              <a:rPr lang="en-GB" altLang="en-US" sz="2400" baseline="30000">
                <a:solidFill>
                  <a:schemeClr val="hlink"/>
                </a:solidFill>
              </a:rPr>
              <a:t>o</a:t>
            </a:r>
            <a:r>
              <a:rPr lang="en-GB" altLang="en-US" sz="2400">
                <a:solidFill>
                  <a:schemeClr val="hlink"/>
                </a:solidFill>
              </a:rPr>
              <a:t> Explain</a:t>
            </a:r>
          </a:p>
        </p:txBody>
      </p:sp>
      <p:sp>
        <p:nvSpPr>
          <p:cNvPr id="4107" name="Text Box 7">
            <a:extLst>
              <a:ext uri="{FF2B5EF4-FFF2-40B4-BE49-F238E27FC236}">
                <a16:creationId xmlns:a16="http://schemas.microsoft.com/office/drawing/2014/main" id="{EC52AAC6-ADDB-4130-891C-A9E8B4C73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3868738"/>
            <a:ext cx="6511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Is the HCF of 10 and 36 	180 Explain.</a:t>
            </a:r>
          </a:p>
        </p:txBody>
      </p:sp>
      <p:sp>
        <p:nvSpPr>
          <p:cNvPr id="4108" name="Text Box 8">
            <a:extLst>
              <a:ext uri="{FF2B5EF4-FFF2-40B4-BE49-F238E27FC236}">
                <a16:creationId xmlns:a16="http://schemas.microsoft.com/office/drawing/2014/main" id="{F9A647CB-E5F8-4DA7-AEA5-43A47B187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722813"/>
            <a:ext cx="5203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Explain 2 ways of calculating</a:t>
            </a:r>
          </a:p>
        </p:txBody>
      </p:sp>
      <p:sp>
        <p:nvSpPr>
          <p:cNvPr id="4109" name="Text Box 14">
            <a:extLst>
              <a:ext uri="{FF2B5EF4-FFF2-40B4-BE49-F238E27FC236}">
                <a16:creationId xmlns:a16="http://schemas.microsoft.com/office/drawing/2014/main" id="{569C6D2F-0608-446F-992F-BC70360A0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0425" y="2576513"/>
            <a:ext cx="5683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600"/>
              <a:t>110</a:t>
            </a:r>
            <a:r>
              <a:rPr lang="en-GB" altLang="en-US" sz="1600" baseline="60000"/>
              <a:t>o</a:t>
            </a:r>
            <a:endParaRPr lang="en-GB" altLang="en-US" sz="1600"/>
          </a:p>
        </p:txBody>
      </p:sp>
      <p:graphicFrame>
        <p:nvGraphicFramePr>
          <p:cNvPr id="4099" name="Object 16">
            <a:extLst>
              <a:ext uri="{FF2B5EF4-FFF2-40B4-BE49-F238E27FC236}">
                <a16:creationId xmlns:a16="http://schemas.microsoft.com/office/drawing/2014/main" id="{6030DC84-C489-4C70-8D1F-73C7B60BC97D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544763" y="5332413"/>
          <a:ext cx="2444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7760" imgH="203040" progId="Equation.DSMT4">
                  <p:embed/>
                </p:oleObj>
              </mc:Choice>
              <mc:Fallback>
                <p:oleObj name="Equation" r:id="rId5" imgW="97776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763" y="5332413"/>
                        <a:ext cx="24447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Line 17">
            <a:extLst>
              <a:ext uri="{FF2B5EF4-FFF2-40B4-BE49-F238E27FC236}">
                <a16:creationId xmlns:a16="http://schemas.microsoft.com/office/drawing/2014/main" id="{6775E7A3-9FC8-4E73-A9C8-B0483DAC81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48450" y="295275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AutoShape 18">
            <a:extLst>
              <a:ext uri="{FF2B5EF4-FFF2-40B4-BE49-F238E27FC236}">
                <a16:creationId xmlns:a16="http://schemas.microsoft.com/office/drawing/2014/main" id="{52B3BB45-0C9C-4525-AC3C-FE7AE6E34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1581150"/>
            <a:ext cx="1171575" cy="1371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2" name="Line 19">
            <a:extLst>
              <a:ext uri="{FF2B5EF4-FFF2-40B4-BE49-F238E27FC236}">
                <a16:creationId xmlns:a16="http://schemas.microsoft.com/office/drawing/2014/main" id="{48924A9A-AE23-4EAC-AAD4-EA4AECB1C77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3375" y="2247900"/>
            <a:ext cx="209550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3" name="Line 20">
            <a:extLst>
              <a:ext uri="{FF2B5EF4-FFF2-40B4-BE49-F238E27FC236}">
                <a16:creationId xmlns:a16="http://schemas.microsoft.com/office/drawing/2014/main" id="{7C2C1E68-E7FA-48D4-B9EA-517B1AE29977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8559800" y="2187575"/>
            <a:ext cx="209550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4" name="Text Box 25">
            <a:extLst>
              <a:ext uri="{FF2B5EF4-FFF2-40B4-BE49-F238E27FC236}">
                <a16:creationId xmlns:a16="http://schemas.microsoft.com/office/drawing/2014/main" id="{699F69E7-8B9F-47C6-A350-B0B440DF6B8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115" name="TextBox 10">
            <a:extLst>
              <a:ext uri="{FF2B5EF4-FFF2-40B4-BE49-F238E27FC236}">
                <a16:creationId xmlns:a16="http://schemas.microsoft.com/office/drawing/2014/main" id="{73EB0B4B-1CAB-497E-94E0-6201C26A0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2">
            <a:extLst>
              <a:ext uri="{FF2B5EF4-FFF2-40B4-BE49-F238E27FC236}">
                <a16:creationId xmlns:a16="http://schemas.microsoft.com/office/drawing/2014/main" id="{6BCA1578-F834-4950-AE85-5C40197981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52B2498C-A0BC-475A-B137-EB633FB070FE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654D172D-E71E-46EA-9B34-8615AC7D2C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597815A-AB9C-486A-9B23-9EDD3C34A2D3}" type="slidenum">
              <a:rPr lang="en-GB" altLang="en-US"/>
              <a:pPr eaLnBrk="1" hangingPunct="1"/>
              <a:t>13</a:t>
            </a:fld>
            <a:endParaRPr lang="en-GB" altLang="en-US"/>
          </a:p>
        </p:txBody>
      </p:sp>
      <p:sp>
        <p:nvSpPr>
          <p:cNvPr id="30724" name="Footer Placeholder 4">
            <a:extLst>
              <a:ext uri="{FF2B5EF4-FFF2-40B4-BE49-F238E27FC236}">
                <a16:creationId xmlns:a16="http://schemas.microsoft.com/office/drawing/2014/main" id="{2B63E736-BA3D-45EE-B70E-E5C5F25D82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B4B9B886-44A5-458B-B9F8-539036576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ED4D7952-E1EE-4D1E-A375-3437038A1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21860" name="Text Box 4">
            <a:extLst>
              <a:ext uri="{FF2B5EF4-FFF2-40B4-BE49-F238E27FC236}">
                <a16:creationId xmlns:a16="http://schemas.microsoft.com/office/drawing/2014/main" id="{0ACD0C75-FB6B-406E-B22B-137D3EBA2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To know the formula for the area of </a:t>
            </a: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ANY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triangle.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30728" name="Line 5">
            <a:extLst>
              <a:ext uri="{FF2B5EF4-FFF2-40B4-BE49-F238E27FC236}">
                <a16:creationId xmlns:a16="http://schemas.microsoft.com/office/drawing/2014/main" id="{3F01A431-19D0-4F04-96CA-B0FFB89527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1862" name="Rectangle 6">
            <a:extLst>
              <a:ext uri="{FF2B5EF4-FFF2-40B4-BE49-F238E27FC236}">
                <a16:creationId xmlns:a16="http://schemas.microsoft.com/office/drawing/2014/main" id="{E7A0245D-85C3-4D2E-87A5-48199807E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   To develop a formula for the area of </a:t>
            </a:r>
            <a:r>
              <a:rPr lang="en-GB" altLang="en-US" u="sng">
                <a:solidFill>
                  <a:srgbClr val="FFFF00"/>
                </a:solidFill>
              </a:rPr>
              <a:t>ANY</a:t>
            </a:r>
            <a:r>
              <a:rPr lang="en-GB" altLang="en-US">
                <a:solidFill>
                  <a:srgbClr val="FFFF00"/>
                </a:solidFill>
              </a:rPr>
              <a:t> triangle.</a:t>
            </a:r>
          </a:p>
        </p:txBody>
      </p:sp>
      <p:sp>
        <p:nvSpPr>
          <p:cNvPr id="121863" name="Rectangle 7">
            <a:extLst>
              <a:ext uri="{FF2B5EF4-FFF2-40B4-BE49-F238E27FC236}">
                <a16:creationId xmlns:a16="http://schemas.microsoft.com/office/drawing/2014/main" id="{8722E395-CF01-46FE-B50A-66133F4D2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0" y="4352925"/>
            <a:ext cx="3365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buFontTx/>
              <a:buAutoNum type="arabicPeriod" startAt="2"/>
            </a:pPr>
            <a:r>
              <a:rPr lang="en-GB" altLang="en-US">
                <a:solidFill>
                  <a:srgbClr val="FFFF00"/>
                </a:solidFill>
              </a:rPr>
              <a:t>Use the formula to solve problems.</a:t>
            </a:r>
          </a:p>
        </p:txBody>
      </p:sp>
      <p:sp>
        <p:nvSpPr>
          <p:cNvPr id="121864" name="Rectangle 8">
            <a:extLst>
              <a:ext uri="{FF2B5EF4-FFF2-40B4-BE49-F238E27FC236}">
                <a16:creationId xmlns:a16="http://schemas.microsoft.com/office/drawing/2014/main" id="{A80CE1D5-D37A-40B0-BABF-05D106EC3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Apply formula correctly.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(showing working)</a:t>
            </a:r>
          </a:p>
        </p:txBody>
      </p:sp>
      <p:sp>
        <p:nvSpPr>
          <p:cNvPr id="121865" name="Rectangle 9">
            <a:extLst>
              <a:ext uri="{FF2B5EF4-FFF2-40B4-BE49-F238E27FC236}">
                <a16:creationId xmlns:a16="http://schemas.microsoft.com/office/drawing/2014/main" id="{D8F4581D-2CEA-4603-95E6-383F33BFB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7323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containing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</a:t>
            </a:r>
          </a:p>
        </p:txBody>
      </p:sp>
      <p:pic>
        <p:nvPicPr>
          <p:cNvPr id="30733" name="Picture 11" descr="scottishflag">
            <a:extLst>
              <a:ext uri="{FF2B5EF4-FFF2-40B4-BE49-F238E27FC236}">
                <a16:creationId xmlns:a16="http://schemas.microsoft.com/office/drawing/2014/main" id="{FA1E1861-A33F-4E27-B4F3-9E4757AED39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4" name="Text Box 12">
            <a:extLst>
              <a:ext uri="{FF2B5EF4-FFF2-40B4-BE49-F238E27FC236}">
                <a16:creationId xmlns:a16="http://schemas.microsoft.com/office/drawing/2014/main" id="{4A4D3D0F-3962-4440-9C23-04E83B884C6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1869" name="Rectangle 13">
            <a:extLst>
              <a:ext uri="{FF2B5EF4-FFF2-40B4-BE49-F238E27FC236}">
                <a16:creationId xmlns:a16="http://schemas.microsoft.com/office/drawing/2014/main" id="{B3155A07-960F-44A2-A209-83982FC137F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</a:rPr>
              <a:t>Any Triangle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1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/>
      <p:bldP spid="121862" grpId="0"/>
      <p:bldP spid="121863" grpId="0"/>
      <p:bldP spid="121864" grpId="0"/>
      <p:bldP spid="12186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Date Placeholder 5">
            <a:extLst>
              <a:ext uri="{FF2B5EF4-FFF2-40B4-BE49-F238E27FC236}">
                <a16:creationId xmlns:a16="http://schemas.microsoft.com/office/drawing/2014/main" id="{0822C9AD-6DDA-4880-9234-89E59FADD96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0AF489F-839F-400C-9AC5-40FEB205BA33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5124" name="Slide Number Placeholder 6">
            <a:extLst>
              <a:ext uri="{FF2B5EF4-FFF2-40B4-BE49-F238E27FC236}">
                <a16:creationId xmlns:a16="http://schemas.microsoft.com/office/drawing/2014/main" id="{5318791D-54F2-4FC9-83A3-4FE5871D1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E66D549-F195-489E-8B1D-C4E0FB643AE9}" type="slidenum">
              <a:rPr lang="en-GB" altLang="en-US"/>
              <a:pPr eaLnBrk="1" hangingPunct="1"/>
              <a:t>14</a:t>
            </a:fld>
            <a:endParaRPr lang="en-GB" altLang="en-US"/>
          </a:p>
        </p:txBody>
      </p:sp>
      <p:sp>
        <p:nvSpPr>
          <p:cNvPr id="5125" name="Footer Placeholder 7">
            <a:extLst>
              <a:ext uri="{FF2B5EF4-FFF2-40B4-BE49-F238E27FC236}">
                <a16:creationId xmlns:a16="http://schemas.microsoft.com/office/drawing/2014/main" id="{C4343613-725D-48D5-88ED-3FCAD3A8309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47AB02D0-29B7-4F3F-BDB2-12C1893A67F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>
                <a:solidFill>
                  <a:schemeClr val="hlink"/>
                </a:solidFill>
              </a:rPr>
              <a:t>Any Triangle Area</a:t>
            </a:r>
          </a:p>
        </p:txBody>
      </p:sp>
      <p:pic>
        <p:nvPicPr>
          <p:cNvPr id="5127" name="Picture 8" descr="scottishflag">
            <a:extLst>
              <a:ext uri="{FF2B5EF4-FFF2-40B4-BE49-F238E27FC236}">
                <a16:creationId xmlns:a16="http://schemas.microsoft.com/office/drawing/2014/main" id="{C1A4EACE-15F7-44AB-B119-B2D67B24D0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8" name="Group 9">
            <a:extLst>
              <a:ext uri="{FF2B5EF4-FFF2-40B4-BE49-F238E27FC236}">
                <a16:creationId xmlns:a16="http://schemas.microsoft.com/office/drawing/2014/main" id="{53F07675-4877-4107-9D47-4A5BB5492E2E}"/>
              </a:ext>
            </a:extLst>
          </p:cNvPr>
          <p:cNvGrpSpPr>
            <a:grpSpLocks/>
          </p:cNvGrpSpPr>
          <p:nvPr/>
        </p:nvGrpSpPr>
        <p:grpSpPr bwMode="auto">
          <a:xfrm>
            <a:off x="7534275" y="6400800"/>
            <a:ext cx="762000" cy="285750"/>
            <a:chOff x="4470" y="3528"/>
            <a:chExt cx="480" cy="180"/>
          </a:xfrm>
        </p:grpSpPr>
        <p:sp>
          <p:nvSpPr>
            <p:cNvPr id="5144" name="AutoShape 10">
              <a:hlinkClick r:id="" action="ppaction://hlinkshowjump?jump=firstslide" highlightClick="1"/>
              <a:extLst>
                <a:ext uri="{FF2B5EF4-FFF2-40B4-BE49-F238E27FC236}">
                  <a16:creationId xmlns:a16="http://schemas.microsoft.com/office/drawing/2014/main" id="{73A8DFE2-ED42-4730-90F2-C2848BC01C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6" y="3528"/>
              <a:ext cx="162" cy="180"/>
            </a:xfrm>
            <a:prstGeom prst="actionButtonHom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45" name="AutoShape 11">
              <a:hlinkClick r:id="" action="ppaction://hlinkshowjump?jump=nextslide" highlightClick="1"/>
              <a:extLst>
                <a:ext uri="{FF2B5EF4-FFF2-40B4-BE49-F238E27FC236}">
                  <a16:creationId xmlns:a16="http://schemas.microsoft.com/office/drawing/2014/main" id="{1D4D492B-958C-4288-B961-7D3E96BD5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3528"/>
              <a:ext cx="162" cy="180"/>
            </a:xfrm>
            <a:prstGeom prst="actionButtonForwardNex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46" name="AutoShape 12">
              <a:hlinkClick r:id="" action="ppaction://hlinkshowjump?jump=previousslide" highlightClick="1"/>
              <a:extLst>
                <a:ext uri="{FF2B5EF4-FFF2-40B4-BE49-F238E27FC236}">
                  <a16:creationId xmlns:a16="http://schemas.microsoft.com/office/drawing/2014/main" id="{7C01B080-B257-4682-98E8-F57C18246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0" y="3528"/>
              <a:ext cx="156" cy="180"/>
            </a:xfrm>
            <a:prstGeom prst="actionButtonBackPrevious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7069" name="AutoShape 29">
            <a:extLst>
              <a:ext uri="{FF2B5EF4-FFF2-40B4-BE49-F238E27FC236}">
                <a16:creationId xmlns:a16="http://schemas.microsoft.com/office/drawing/2014/main" id="{2BE3B6CC-2F68-47C9-B72F-37A6B6BA7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25" y="2095500"/>
            <a:ext cx="2781300" cy="2047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56" name="Text Box 16">
            <a:extLst>
              <a:ext uri="{FF2B5EF4-FFF2-40B4-BE49-F238E27FC236}">
                <a16:creationId xmlns:a16="http://schemas.microsoft.com/office/drawing/2014/main" id="{8177E2C1-E264-42BE-A596-11E9F82F6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8563" y="3132138"/>
            <a:ext cx="392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chemeClr val="bg2"/>
                </a:solidFill>
              </a:rPr>
              <a:t>h</a:t>
            </a:r>
          </a:p>
        </p:txBody>
      </p:sp>
      <p:grpSp>
        <p:nvGrpSpPr>
          <p:cNvPr id="3" name="Group 33">
            <a:extLst>
              <a:ext uri="{FF2B5EF4-FFF2-40B4-BE49-F238E27FC236}">
                <a16:creationId xmlns:a16="http://schemas.microsoft.com/office/drawing/2014/main" id="{2EC6C8FC-7EA5-40CB-B39D-8901EE55F4B9}"/>
              </a:ext>
            </a:extLst>
          </p:cNvPr>
          <p:cNvGrpSpPr>
            <a:grpSpLocks/>
          </p:cNvGrpSpPr>
          <p:nvPr/>
        </p:nvGrpSpPr>
        <p:grpSpPr bwMode="auto">
          <a:xfrm>
            <a:off x="2724150" y="4267200"/>
            <a:ext cx="2819400" cy="536575"/>
            <a:chOff x="1716" y="2688"/>
            <a:chExt cx="1776" cy="338"/>
          </a:xfrm>
        </p:grpSpPr>
        <p:sp>
          <p:nvSpPr>
            <p:cNvPr id="5142" name="Text Box 15">
              <a:extLst>
                <a:ext uri="{FF2B5EF4-FFF2-40B4-BE49-F238E27FC236}">
                  <a16:creationId xmlns:a16="http://schemas.microsoft.com/office/drawing/2014/main" id="{135B9C53-16DE-408A-B50E-CB505D383E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9" y="2696"/>
              <a:ext cx="25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/>
                <a:t>b</a:t>
              </a:r>
            </a:p>
          </p:txBody>
        </p:sp>
        <p:sp>
          <p:nvSpPr>
            <p:cNvPr id="5143" name="Line 32">
              <a:extLst>
                <a:ext uri="{FF2B5EF4-FFF2-40B4-BE49-F238E27FC236}">
                  <a16:creationId xmlns:a16="http://schemas.microsoft.com/office/drawing/2014/main" id="{1A06EDF8-92BE-4471-B184-EFD0543044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6" y="2688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6">
            <a:extLst>
              <a:ext uri="{FF2B5EF4-FFF2-40B4-BE49-F238E27FC236}">
                <a16:creationId xmlns:a16="http://schemas.microsoft.com/office/drawing/2014/main" id="{7BB4E4B0-ED7B-4B3C-AF75-4165C953B148}"/>
              </a:ext>
            </a:extLst>
          </p:cNvPr>
          <p:cNvGrpSpPr>
            <a:grpSpLocks/>
          </p:cNvGrpSpPr>
          <p:nvPr/>
        </p:nvGrpSpPr>
        <p:grpSpPr bwMode="auto">
          <a:xfrm>
            <a:off x="3949700" y="3981450"/>
            <a:ext cx="327025" cy="152400"/>
            <a:chOff x="2494" y="2508"/>
            <a:chExt cx="206" cy="96"/>
          </a:xfrm>
        </p:grpSpPr>
        <p:sp>
          <p:nvSpPr>
            <p:cNvPr id="5140" name="Rectangle 34">
              <a:extLst>
                <a:ext uri="{FF2B5EF4-FFF2-40B4-BE49-F238E27FC236}">
                  <a16:creationId xmlns:a16="http://schemas.microsoft.com/office/drawing/2014/main" id="{9ECADF91-E175-4F77-A03B-3973F4CAD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8" y="2508"/>
              <a:ext cx="102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41" name="Rectangle 35">
              <a:extLst>
                <a:ext uri="{FF2B5EF4-FFF2-40B4-BE49-F238E27FC236}">
                  <a16:creationId xmlns:a16="http://schemas.microsoft.com/office/drawing/2014/main" id="{64635840-5B50-4428-85D6-A6C3D4B25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4" y="2508"/>
              <a:ext cx="102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7071" name="Line 31">
            <a:extLst>
              <a:ext uri="{FF2B5EF4-FFF2-40B4-BE49-F238E27FC236}">
                <a16:creationId xmlns:a16="http://schemas.microsoft.com/office/drawing/2014/main" id="{2A78063A-7A38-49F7-A698-E9250363DB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2133600"/>
            <a:ext cx="9525" cy="2009775"/>
          </a:xfrm>
          <a:prstGeom prst="line">
            <a:avLst/>
          </a:prstGeom>
          <a:noFill/>
          <a:ln w="38100">
            <a:solidFill>
              <a:schemeClr val="bg2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77" name="Text Box 37">
            <a:extLst>
              <a:ext uri="{FF2B5EF4-FFF2-40B4-BE49-F238E27FC236}">
                <a16:creationId xmlns:a16="http://schemas.microsoft.com/office/drawing/2014/main" id="{C3731E58-8082-4C51-A4AF-7DEF83BFA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9950" y="2714625"/>
            <a:ext cx="210978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800"/>
              <a:t>Sometimes called the </a:t>
            </a:r>
            <a:r>
              <a:rPr lang="en-GB" altLang="en-US" sz="2800" u="sng">
                <a:solidFill>
                  <a:srgbClr val="FFFF00"/>
                </a:solidFill>
              </a:rPr>
              <a:t>altitude</a:t>
            </a:r>
          </a:p>
        </p:txBody>
      </p:sp>
      <p:grpSp>
        <p:nvGrpSpPr>
          <p:cNvPr id="5" name="Group 39">
            <a:extLst>
              <a:ext uri="{FF2B5EF4-FFF2-40B4-BE49-F238E27FC236}">
                <a16:creationId xmlns:a16="http://schemas.microsoft.com/office/drawing/2014/main" id="{14EF8617-3ABD-4B4E-91B9-095B4BB18929}"/>
              </a:ext>
            </a:extLst>
          </p:cNvPr>
          <p:cNvGrpSpPr>
            <a:grpSpLocks/>
          </p:cNvGrpSpPr>
          <p:nvPr/>
        </p:nvGrpSpPr>
        <p:grpSpPr bwMode="auto">
          <a:xfrm>
            <a:off x="4181475" y="2279650"/>
            <a:ext cx="4772025" cy="996950"/>
            <a:chOff x="2634" y="1436"/>
            <a:chExt cx="2553" cy="628"/>
          </a:xfrm>
        </p:grpSpPr>
        <p:sp>
          <p:nvSpPr>
            <p:cNvPr id="5138" name="Text Box 30">
              <a:extLst>
                <a:ext uri="{FF2B5EF4-FFF2-40B4-BE49-F238E27FC236}">
                  <a16:creationId xmlns:a16="http://schemas.microsoft.com/office/drawing/2014/main" id="{E3CE7935-2E1B-44FF-8C0A-322CD6957C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" y="1436"/>
              <a:ext cx="1839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00"/>
                  </a:solidFill>
                </a:rPr>
                <a:t>h = vertical height</a:t>
              </a:r>
            </a:p>
          </p:txBody>
        </p:sp>
        <p:sp>
          <p:nvSpPr>
            <p:cNvPr id="5139" name="Line 38">
              <a:extLst>
                <a:ext uri="{FF2B5EF4-FFF2-40B4-BE49-F238E27FC236}">
                  <a16:creationId xmlns:a16="http://schemas.microsoft.com/office/drawing/2014/main" id="{C3299204-BED0-4810-B02F-C551789E12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34" y="1662"/>
              <a:ext cx="684" cy="40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6" name="Text Box 40">
            <a:extLst>
              <a:ext uri="{FF2B5EF4-FFF2-40B4-BE49-F238E27FC236}">
                <a16:creationId xmlns:a16="http://schemas.microsoft.com/office/drawing/2014/main" id="{B29FDB8B-1628-488F-9D73-806BF2B07FB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1B512B20-41DE-4C65-9CC0-23F214690C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7525" y="4921250"/>
          <a:ext cx="2179638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45760" imgH="291960" progId="Equation.DSMT4">
                  <p:embed/>
                </p:oleObj>
              </mc:Choice>
              <mc:Fallback>
                <p:oleObj name="Equation" r:id="rId3" imgW="545760" imgH="291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525" y="4921250"/>
                        <a:ext cx="2179638" cy="11652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TextBox 27">
            <a:extLst>
              <a:ext uri="{FF2B5EF4-FFF2-40B4-BE49-F238E27FC236}">
                <a16:creationId xmlns:a16="http://schemas.microsoft.com/office/drawing/2014/main" id="{365C5E21-6127-4FD3-9767-0B12B00A8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388" y="1665288"/>
            <a:ext cx="1109662" cy="522287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hlinkClick r:id="rId5"/>
              </a:rPr>
              <a:t>Demo</a:t>
            </a:r>
            <a:endParaRPr lang="en-GB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7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7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69" grpId="0" animBg="1"/>
      <p:bldP spid="87056" grpId="0"/>
      <p:bldP spid="87077" grpId="0"/>
      <p:bldP spid="51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Date Placeholder 4">
            <a:extLst>
              <a:ext uri="{FF2B5EF4-FFF2-40B4-BE49-F238E27FC236}">
                <a16:creationId xmlns:a16="http://schemas.microsoft.com/office/drawing/2014/main" id="{3D182DDA-8E7C-49CF-9F46-848A3B19927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23D8770-4EA5-445F-B527-C05BBE9F519D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6149" name="Slide Number Placeholder 5">
            <a:extLst>
              <a:ext uri="{FF2B5EF4-FFF2-40B4-BE49-F238E27FC236}">
                <a16:creationId xmlns:a16="http://schemas.microsoft.com/office/drawing/2014/main" id="{6E236D75-F821-4038-B72E-CDB0FF226A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65C5CCC2-A743-4754-AA71-0F958EDF283A}" type="slidenum">
              <a:rPr lang="en-GB" altLang="en-US"/>
              <a:pPr eaLnBrk="1" hangingPunct="1"/>
              <a:t>15</a:t>
            </a:fld>
            <a:endParaRPr lang="en-GB" altLang="en-US"/>
          </a:p>
        </p:txBody>
      </p:sp>
      <p:sp>
        <p:nvSpPr>
          <p:cNvPr id="6150" name="Footer Placeholder 6">
            <a:extLst>
              <a:ext uri="{FF2B5EF4-FFF2-40B4-BE49-F238E27FC236}">
                <a16:creationId xmlns:a16="http://schemas.microsoft.com/office/drawing/2014/main" id="{ECAB1A8E-DC2A-4A78-83A1-A8F4C64AD06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7137A238-6509-4429-985A-178FA36B4E4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>
                <a:solidFill>
                  <a:schemeClr val="hlink"/>
                </a:solidFill>
              </a:rPr>
              <a:t>Any Triangle Area</a:t>
            </a:r>
          </a:p>
        </p:txBody>
      </p:sp>
      <p:graphicFrame>
        <p:nvGraphicFramePr>
          <p:cNvPr id="89091" name="Object 3">
            <a:extLst>
              <a:ext uri="{FF2B5EF4-FFF2-40B4-BE49-F238E27FC236}">
                <a16:creationId xmlns:a16="http://schemas.microsoft.com/office/drawing/2014/main" id="{2E47C403-1D54-4404-AA6B-65D101AD6BD0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6400800" y="3779838"/>
          <a:ext cx="26336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609480" progId="Equation.DSMT4">
                  <p:embed/>
                </p:oleObj>
              </mc:Choice>
              <mc:Fallback>
                <p:oleObj name="Equation" r:id="rId2" imgW="1130040" imgH="609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779838"/>
                        <a:ext cx="263366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2" name="Picture 5" descr="scottishflag">
            <a:extLst>
              <a:ext uri="{FF2B5EF4-FFF2-40B4-BE49-F238E27FC236}">
                <a16:creationId xmlns:a16="http://schemas.microsoft.com/office/drawing/2014/main" id="{7E4BA584-6509-4CB5-B205-1A36F5D3BF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53" name="Group 6">
            <a:extLst>
              <a:ext uri="{FF2B5EF4-FFF2-40B4-BE49-F238E27FC236}">
                <a16:creationId xmlns:a16="http://schemas.microsoft.com/office/drawing/2014/main" id="{6493C8EC-CE2E-4241-A24C-EB5C8F5D0C11}"/>
              </a:ext>
            </a:extLst>
          </p:cNvPr>
          <p:cNvGrpSpPr>
            <a:grpSpLocks/>
          </p:cNvGrpSpPr>
          <p:nvPr/>
        </p:nvGrpSpPr>
        <p:grpSpPr bwMode="auto">
          <a:xfrm>
            <a:off x="7534275" y="6400800"/>
            <a:ext cx="762000" cy="285750"/>
            <a:chOff x="4470" y="3528"/>
            <a:chExt cx="480" cy="180"/>
          </a:xfrm>
        </p:grpSpPr>
        <p:sp>
          <p:nvSpPr>
            <p:cNvPr id="6162" name="AutoShape 7">
              <a:hlinkClick r:id="" action="ppaction://hlinkshowjump?jump=firstslide" highlightClick="1"/>
              <a:extLst>
                <a:ext uri="{FF2B5EF4-FFF2-40B4-BE49-F238E27FC236}">
                  <a16:creationId xmlns:a16="http://schemas.microsoft.com/office/drawing/2014/main" id="{BB42510E-C25C-4311-911A-5E87E08672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6" y="3528"/>
              <a:ext cx="162" cy="180"/>
            </a:xfrm>
            <a:prstGeom prst="actionButtonHom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3" name="AutoShape 8">
              <a:hlinkClick r:id="" action="ppaction://hlinkshowjump?jump=nextslide" highlightClick="1"/>
              <a:extLst>
                <a:ext uri="{FF2B5EF4-FFF2-40B4-BE49-F238E27FC236}">
                  <a16:creationId xmlns:a16="http://schemas.microsoft.com/office/drawing/2014/main" id="{43F972F0-4FD5-4F9E-9721-AB3924A68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3528"/>
              <a:ext cx="162" cy="180"/>
            </a:xfrm>
            <a:prstGeom prst="actionButtonForwardNex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4" name="AutoShape 9">
              <a:hlinkClick r:id="" action="ppaction://hlinkshowjump?jump=previousslide" highlightClick="1"/>
              <a:extLst>
                <a:ext uri="{FF2B5EF4-FFF2-40B4-BE49-F238E27FC236}">
                  <a16:creationId xmlns:a16="http://schemas.microsoft.com/office/drawing/2014/main" id="{49F6CAF9-EAA2-4637-BBF9-6C91DDB487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0" y="3528"/>
              <a:ext cx="156" cy="180"/>
            </a:xfrm>
            <a:prstGeom prst="actionButtonBackPrevious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154" name="AutoShape 10">
            <a:extLst>
              <a:ext uri="{FF2B5EF4-FFF2-40B4-BE49-F238E27FC236}">
                <a16:creationId xmlns:a16="http://schemas.microsoft.com/office/drawing/2014/main" id="{E06421BD-8AB6-4B96-A9B2-8AF39851E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25" y="2466975"/>
            <a:ext cx="2781300" cy="1676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5" name="Line 12">
            <a:extLst>
              <a:ext uri="{FF2B5EF4-FFF2-40B4-BE49-F238E27FC236}">
                <a16:creationId xmlns:a16="http://schemas.microsoft.com/office/drawing/2014/main" id="{6BBC8070-EFED-4616-AB31-EF3914AB5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2486025"/>
            <a:ext cx="9525" cy="1657350"/>
          </a:xfrm>
          <a:prstGeom prst="line">
            <a:avLst/>
          </a:prstGeom>
          <a:noFill/>
          <a:ln w="38100">
            <a:solidFill>
              <a:schemeClr val="bg2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Text Box 13">
            <a:extLst>
              <a:ext uri="{FF2B5EF4-FFF2-40B4-BE49-F238E27FC236}">
                <a16:creationId xmlns:a16="http://schemas.microsoft.com/office/drawing/2014/main" id="{AD4462A8-2F30-419D-9F15-79C0E610B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175" y="3235325"/>
            <a:ext cx="763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bg2"/>
                </a:solidFill>
              </a:rPr>
              <a:t>6cm</a:t>
            </a:r>
          </a:p>
        </p:txBody>
      </p:sp>
      <p:grpSp>
        <p:nvGrpSpPr>
          <p:cNvPr id="6157" name="Group 14">
            <a:extLst>
              <a:ext uri="{FF2B5EF4-FFF2-40B4-BE49-F238E27FC236}">
                <a16:creationId xmlns:a16="http://schemas.microsoft.com/office/drawing/2014/main" id="{5177A12B-FB03-486E-9EA8-E18F5B757AFC}"/>
              </a:ext>
            </a:extLst>
          </p:cNvPr>
          <p:cNvGrpSpPr>
            <a:grpSpLocks/>
          </p:cNvGrpSpPr>
          <p:nvPr/>
        </p:nvGrpSpPr>
        <p:grpSpPr bwMode="auto">
          <a:xfrm>
            <a:off x="2724150" y="4267200"/>
            <a:ext cx="2819400" cy="474663"/>
            <a:chOff x="1716" y="2688"/>
            <a:chExt cx="1776" cy="299"/>
          </a:xfrm>
        </p:grpSpPr>
        <p:sp>
          <p:nvSpPr>
            <p:cNvPr id="6160" name="Text Box 15">
              <a:extLst>
                <a:ext uri="{FF2B5EF4-FFF2-40B4-BE49-F238E27FC236}">
                  <a16:creationId xmlns:a16="http://schemas.microsoft.com/office/drawing/2014/main" id="{BD8F4E3A-7075-4837-8CC4-5CCB62D5BF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9" y="2696"/>
              <a:ext cx="48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8cm</a:t>
              </a:r>
            </a:p>
          </p:txBody>
        </p:sp>
        <p:sp>
          <p:nvSpPr>
            <p:cNvPr id="6161" name="Line 16">
              <a:extLst>
                <a:ext uri="{FF2B5EF4-FFF2-40B4-BE49-F238E27FC236}">
                  <a16:creationId xmlns:a16="http://schemas.microsoft.com/office/drawing/2014/main" id="{40B40F76-7692-41F7-A7D6-E02D5775FD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6" y="2688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8" name="Text Box 17">
            <a:extLst>
              <a:ext uri="{FF2B5EF4-FFF2-40B4-BE49-F238E27FC236}">
                <a16:creationId xmlns:a16="http://schemas.microsoft.com/office/drawing/2014/main" id="{C312FEFC-19ED-42B0-8C45-F85A2D083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" y="1612900"/>
            <a:ext cx="607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 1</a:t>
            </a:r>
            <a:r>
              <a:rPr lang="en-GB" altLang="en-US" sz="2400"/>
              <a:t> : Find the area of the triangle.</a:t>
            </a:r>
            <a:endParaRPr lang="en-GB" altLang="en-US" sz="2400" u="sng"/>
          </a:p>
        </p:txBody>
      </p:sp>
      <p:sp>
        <p:nvSpPr>
          <p:cNvPr id="6159" name="Text Box 20">
            <a:extLst>
              <a:ext uri="{FF2B5EF4-FFF2-40B4-BE49-F238E27FC236}">
                <a16:creationId xmlns:a16="http://schemas.microsoft.com/office/drawing/2014/main" id="{00AB4A9F-8FE3-4EB1-B10D-D56A424DE6B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5141" name="Object 3">
            <a:extLst>
              <a:ext uri="{FF2B5EF4-FFF2-40B4-BE49-F238E27FC236}">
                <a16:creationId xmlns:a16="http://schemas.microsoft.com/office/drawing/2014/main" id="{C312BEBE-F4BC-41BA-A5B4-D8AC49420F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3813" y="2354263"/>
          <a:ext cx="2179637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45760" imgH="291960" progId="Equation.DSMT4">
                  <p:embed/>
                </p:oleObj>
              </mc:Choice>
              <mc:Fallback>
                <p:oleObj name="Equation" r:id="rId5" imgW="545760" imgH="291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3813" y="2354263"/>
                        <a:ext cx="2179637" cy="11652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Date Placeholder 4">
            <a:extLst>
              <a:ext uri="{FF2B5EF4-FFF2-40B4-BE49-F238E27FC236}">
                <a16:creationId xmlns:a16="http://schemas.microsoft.com/office/drawing/2014/main" id="{83D84B91-D4FF-4E04-9E24-826529A3CB9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EF2FFB24-4AB0-42D5-A85B-2D0C073BDB27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7174" name="Slide Number Placeholder 5">
            <a:extLst>
              <a:ext uri="{FF2B5EF4-FFF2-40B4-BE49-F238E27FC236}">
                <a16:creationId xmlns:a16="http://schemas.microsoft.com/office/drawing/2014/main" id="{919A137E-36ED-423B-B1F2-B41F76A512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0A54012-C66E-4E37-B36D-88F625F95264}" type="slidenum">
              <a:rPr lang="en-GB" altLang="en-US"/>
              <a:pPr eaLnBrk="1" hangingPunct="1"/>
              <a:t>16</a:t>
            </a:fld>
            <a:endParaRPr lang="en-GB" altLang="en-US"/>
          </a:p>
        </p:txBody>
      </p:sp>
      <p:sp>
        <p:nvSpPr>
          <p:cNvPr id="7175" name="Footer Placeholder 6">
            <a:extLst>
              <a:ext uri="{FF2B5EF4-FFF2-40B4-BE49-F238E27FC236}">
                <a16:creationId xmlns:a16="http://schemas.microsoft.com/office/drawing/2014/main" id="{109EE151-7807-44F2-AADA-B930DACCDE5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7176" name="Rectangle 22">
            <a:extLst>
              <a:ext uri="{FF2B5EF4-FFF2-40B4-BE49-F238E27FC236}">
                <a16:creationId xmlns:a16="http://schemas.microsoft.com/office/drawing/2014/main" id="{7A9B52C7-7306-4AC4-9D96-558103098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038" y="4000500"/>
            <a:ext cx="166687" cy="161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755E73A2-E272-4363-B1CA-AB5B01BF1E5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>
                <a:solidFill>
                  <a:schemeClr val="hlink"/>
                </a:solidFill>
              </a:rPr>
              <a:t>Any Triangle Area</a:t>
            </a:r>
          </a:p>
        </p:txBody>
      </p:sp>
      <p:graphicFrame>
        <p:nvGraphicFramePr>
          <p:cNvPr id="97283" name="Object 3">
            <a:extLst>
              <a:ext uri="{FF2B5EF4-FFF2-40B4-BE49-F238E27FC236}">
                <a16:creationId xmlns:a16="http://schemas.microsoft.com/office/drawing/2014/main" id="{79CC712E-B996-47B4-9916-DEC5B784B628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6586538" y="4433888"/>
          <a:ext cx="2486025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393480" progId="Equation.DSMT4">
                  <p:embed/>
                </p:oleObj>
              </mc:Choice>
              <mc:Fallback>
                <p:oleObj name="Equation" r:id="rId2" imgW="120636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433888"/>
                        <a:ext cx="2486025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8" name="Picture 5" descr="scottishflag">
            <a:extLst>
              <a:ext uri="{FF2B5EF4-FFF2-40B4-BE49-F238E27FC236}">
                <a16:creationId xmlns:a16="http://schemas.microsoft.com/office/drawing/2014/main" id="{055715C9-53FA-4F45-B3D3-DA44BB5EBB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Line 11">
            <a:extLst>
              <a:ext uri="{FF2B5EF4-FFF2-40B4-BE49-F238E27FC236}">
                <a16:creationId xmlns:a16="http://schemas.microsoft.com/office/drawing/2014/main" id="{CDBD6AB0-D2A0-45C5-ACC1-5115733A9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3938" y="2586038"/>
            <a:ext cx="9525" cy="1585912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88BD2B8D-E81A-44BC-84A5-1447135DA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3289300"/>
            <a:ext cx="900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10cm</a:t>
            </a:r>
          </a:p>
        </p:txBody>
      </p:sp>
      <p:grpSp>
        <p:nvGrpSpPr>
          <p:cNvPr id="7181" name="Group 13">
            <a:extLst>
              <a:ext uri="{FF2B5EF4-FFF2-40B4-BE49-F238E27FC236}">
                <a16:creationId xmlns:a16="http://schemas.microsoft.com/office/drawing/2014/main" id="{810E334F-D0AD-4EA6-98A5-A4FF41D52308}"/>
              </a:ext>
            </a:extLst>
          </p:cNvPr>
          <p:cNvGrpSpPr>
            <a:grpSpLocks/>
          </p:cNvGrpSpPr>
          <p:nvPr/>
        </p:nvGrpSpPr>
        <p:grpSpPr bwMode="auto">
          <a:xfrm>
            <a:off x="3190875" y="4295775"/>
            <a:ext cx="1943100" cy="474663"/>
            <a:chOff x="1716" y="2688"/>
            <a:chExt cx="1776" cy="299"/>
          </a:xfrm>
        </p:grpSpPr>
        <p:sp>
          <p:nvSpPr>
            <p:cNvPr id="7192" name="Text Box 14">
              <a:extLst>
                <a:ext uri="{FF2B5EF4-FFF2-40B4-BE49-F238E27FC236}">
                  <a16:creationId xmlns:a16="http://schemas.microsoft.com/office/drawing/2014/main" id="{FDFC2F3C-669B-44C1-9353-3BA323FC80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9" y="2696"/>
              <a:ext cx="70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4cm</a:t>
              </a:r>
            </a:p>
          </p:txBody>
        </p:sp>
        <p:sp>
          <p:nvSpPr>
            <p:cNvPr id="7193" name="Line 15">
              <a:extLst>
                <a:ext uri="{FF2B5EF4-FFF2-40B4-BE49-F238E27FC236}">
                  <a16:creationId xmlns:a16="http://schemas.microsoft.com/office/drawing/2014/main" id="{13B6BB4B-2B79-4C9C-B63E-4E22CBDB3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6" y="2688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2" name="Text Box 16">
            <a:extLst>
              <a:ext uri="{FF2B5EF4-FFF2-40B4-BE49-F238E27FC236}">
                <a16:creationId xmlns:a16="http://schemas.microsoft.com/office/drawing/2014/main" id="{3AD18459-5392-4AB4-A374-001C801E8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1616075"/>
            <a:ext cx="6119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 2</a:t>
            </a:r>
            <a:r>
              <a:rPr lang="en-GB" altLang="en-US" sz="2400"/>
              <a:t> : Find the area of the triangle.</a:t>
            </a:r>
            <a:endParaRPr lang="en-GB" altLang="en-US" sz="2400" u="sng"/>
          </a:p>
        </p:txBody>
      </p:sp>
      <p:grpSp>
        <p:nvGrpSpPr>
          <p:cNvPr id="7183" name="Group 21">
            <a:extLst>
              <a:ext uri="{FF2B5EF4-FFF2-40B4-BE49-F238E27FC236}">
                <a16:creationId xmlns:a16="http://schemas.microsoft.com/office/drawing/2014/main" id="{1F3B0466-2957-42C8-822E-E7635004810E}"/>
              </a:ext>
            </a:extLst>
          </p:cNvPr>
          <p:cNvGrpSpPr>
            <a:grpSpLocks/>
          </p:cNvGrpSpPr>
          <p:nvPr/>
        </p:nvGrpSpPr>
        <p:grpSpPr bwMode="auto">
          <a:xfrm>
            <a:off x="1023938" y="2528888"/>
            <a:ext cx="4110037" cy="1666875"/>
            <a:chOff x="354" y="1578"/>
            <a:chExt cx="1845" cy="915"/>
          </a:xfrm>
        </p:grpSpPr>
        <p:sp>
          <p:nvSpPr>
            <p:cNvPr id="7189" name="Line 18">
              <a:extLst>
                <a:ext uri="{FF2B5EF4-FFF2-40B4-BE49-F238E27FC236}">
                  <a16:creationId xmlns:a16="http://schemas.microsoft.com/office/drawing/2014/main" id="{4C247E43-76CC-4DC3-84FF-339DF3117E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3" y="1584"/>
              <a:ext cx="1836" cy="90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19">
              <a:extLst>
                <a:ext uri="{FF2B5EF4-FFF2-40B4-BE49-F238E27FC236}">
                  <a16:creationId xmlns:a16="http://schemas.microsoft.com/office/drawing/2014/main" id="{6FA49B03-E33B-467D-92B5-4FC4FF5270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380" y="2484"/>
              <a:ext cx="813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20">
              <a:extLst>
                <a:ext uri="{FF2B5EF4-FFF2-40B4-BE49-F238E27FC236}">
                  <a16:creationId xmlns:a16="http://schemas.microsoft.com/office/drawing/2014/main" id="{A6E548DA-A343-4340-8DE7-FB22501A9E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4" y="1578"/>
              <a:ext cx="1032" cy="9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03" name="Text Box 23">
            <a:extLst>
              <a:ext uri="{FF2B5EF4-FFF2-40B4-BE49-F238E27FC236}">
                <a16:creationId xmlns:a16="http://schemas.microsoft.com/office/drawing/2014/main" id="{4AF72687-2C37-41E3-A0C2-E991A98B0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5475" y="2247900"/>
            <a:ext cx="545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Altitude </a:t>
            </a:r>
            <a:r>
              <a:rPr lang="en-GB" altLang="en-US" sz="2400">
                <a:solidFill>
                  <a:srgbClr val="FFFF00"/>
                </a:solidFill>
              </a:rPr>
              <a:t>h</a:t>
            </a:r>
            <a:r>
              <a:rPr lang="en-GB" altLang="en-US" sz="2400"/>
              <a:t> outside triangle this time.</a:t>
            </a:r>
            <a:endParaRPr lang="en-GB" altLang="en-US" sz="2400" u="sng"/>
          </a:p>
        </p:txBody>
      </p:sp>
      <p:sp>
        <p:nvSpPr>
          <p:cNvPr id="97304" name="Line 24">
            <a:extLst>
              <a:ext uri="{FF2B5EF4-FFF2-40B4-BE49-F238E27FC236}">
                <a16:creationId xmlns:a16="http://schemas.microsoft.com/office/drawing/2014/main" id="{4BC993C5-D356-4C6E-99CD-C8A2A07230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85850" y="2671763"/>
            <a:ext cx="1100138" cy="419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Text Box 25">
            <a:extLst>
              <a:ext uri="{FF2B5EF4-FFF2-40B4-BE49-F238E27FC236}">
                <a16:creationId xmlns:a16="http://schemas.microsoft.com/office/drawing/2014/main" id="{C4FC764C-7159-412E-8401-4BE9DF28B3C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7187" name="Line 26">
            <a:extLst>
              <a:ext uri="{FF2B5EF4-FFF2-40B4-BE49-F238E27FC236}">
                <a16:creationId xmlns:a16="http://schemas.microsoft.com/office/drawing/2014/main" id="{71119C87-3354-454B-A388-876625CA6EB1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2134394" y="3050381"/>
            <a:ext cx="19050" cy="2262188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7307" name="Object 27">
            <a:extLst>
              <a:ext uri="{FF2B5EF4-FFF2-40B4-BE49-F238E27FC236}">
                <a16:creationId xmlns:a16="http://schemas.microsoft.com/office/drawing/2014/main" id="{EBBB11C7-BF36-4334-96B2-C48FBED1F7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59550" y="5321300"/>
          <a:ext cx="22129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960" imgH="203040" progId="Equation.DSMT4">
                  <p:embed/>
                </p:oleObj>
              </mc:Choice>
              <mc:Fallback>
                <p:oleObj name="Equation" r:id="rId5" imgW="1002960" imgH="20304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550" y="5321300"/>
                        <a:ext cx="221297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8" name="TextBox 10">
            <a:extLst>
              <a:ext uri="{FF2B5EF4-FFF2-40B4-BE49-F238E27FC236}">
                <a16:creationId xmlns:a16="http://schemas.microsoft.com/office/drawing/2014/main" id="{59334B9E-354D-4BB8-B3E9-886518140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  <p:graphicFrame>
        <p:nvGraphicFramePr>
          <p:cNvPr id="7194" name="Object 26">
            <a:extLst>
              <a:ext uri="{FF2B5EF4-FFF2-40B4-BE49-F238E27FC236}">
                <a16:creationId xmlns:a16="http://schemas.microsoft.com/office/drawing/2014/main" id="{BBD52D5F-BB04-443A-9321-D72EA56C36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1588" y="3017838"/>
          <a:ext cx="2179637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45760" imgH="291960" progId="Equation.DSMT4">
                  <p:embed/>
                </p:oleObj>
              </mc:Choice>
              <mc:Fallback>
                <p:oleObj name="Equation" r:id="rId7" imgW="54576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1588" y="3017838"/>
                        <a:ext cx="2179637" cy="11652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7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7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7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1">
            <a:extLst>
              <a:ext uri="{FF2B5EF4-FFF2-40B4-BE49-F238E27FC236}">
                <a16:creationId xmlns:a16="http://schemas.microsoft.com/office/drawing/2014/main" id="{EE1D6E81-6EDB-4CD1-9630-176FBBEB414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4688132-52F9-4E63-8751-E8B7B3DEECF1}" type="datetime5">
              <a:rPr lang="en-GB" altLang="en-US" smtClean="0"/>
              <a:pPr eaLnBrk="1" hangingPunct="1"/>
              <a:t>12-Jul-26</a:t>
            </a:fld>
            <a:endParaRPr lang="en-GB" altLang="en-US"/>
          </a:p>
        </p:txBody>
      </p:sp>
      <p:sp>
        <p:nvSpPr>
          <p:cNvPr id="31747" name="Footer Placeholder 2">
            <a:extLst>
              <a:ext uri="{FF2B5EF4-FFF2-40B4-BE49-F238E27FC236}">
                <a16:creationId xmlns:a16="http://schemas.microsoft.com/office/drawing/2014/main" id="{51701924-6A9F-4B5B-8067-9736B5BB392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367088" y="6327775"/>
            <a:ext cx="3365500" cy="323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 Maths Dept</a:t>
            </a:r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6A941C8F-EA57-4FC0-A14B-3A3BCFD99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27575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49" name="Text Box 3">
            <a:extLst>
              <a:ext uri="{FF2B5EF4-FFF2-40B4-BE49-F238E27FC236}">
                <a16:creationId xmlns:a16="http://schemas.microsoft.com/office/drawing/2014/main" id="{82D04681-5B5D-42BD-8904-A36EA5F66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492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Exercise 4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Ch14 (page 174)</a:t>
            </a:r>
          </a:p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</p:txBody>
      </p:sp>
      <p:pic>
        <p:nvPicPr>
          <p:cNvPr id="31750" name="Picture 4" descr="ag00463_">
            <a:extLst>
              <a:ext uri="{FF2B5EF4-FFF2-40B4-BE49-F238E27FC236}">
                <a16:creationId xmlns:a16="http://schemas.microsoft.com/office/drawing/2014/main" id="{9080CDC8-0A49-495A-BDB5-0DC3D4C284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5" descr="scottishflag">
            <a:extLst>
              <a:ext uri="{FF2B5EF4-FFF2-40B4-BE49-F238E27FC236}">
                <a16:creationId xmlns:a16="http://schemas.microsoft.com/office/drawing/2014/main" id="{B494597C-5811-4E49-A2AD-ABAC1BA8B2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6" descr="Office Objects 0572">
            <a:extLst>
              <a:ext uri="{FF2B5EF4-FFF2-40B4-BE49-F238E27FC236}">
                <a16:creationId xmlns:a16="http://schemas.microsoft.com/office/drawing/2014/main" id="{3D7EDDBA-9AE9-41B5-A982-134A9C68B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3" name="Text Box 7">
            <a:extLst>
              <a:ext uri="{FF2B5EF4-FFF2-40B4-BE49-F238E27FC236}">
                <a16:creationId xmlns:a16="http://schemas.microsoft.com/office/drawing/2014/main" id="{CEEE44C7-4DB1-4BBD-BE63-C28497A74B8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64520" name="Rectangle 8">
            <a:extLst>
              <a:ext uri="{FF2B5EF4-FFF2-40B4-BE49-F238E27FC236}">
                <a16:creationId xmlns:a16="http://schemas.microsoft.com/office/drawing/2014/main" id="{4CF8D6A5-B4E6-4AF8-AD12-9E1EBDF32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</a:t>
            </a:r>
          </a:p>
          <a:p>
            <a:pPr algn="ctr">
              <a:defRPr/>
            </a:pPr>
            <a:r>
              <a:rPr lang="en-GB" sz="3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ANY</a:t>
            </a: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Triangle</a:t>
            </a:r>
          </a:p>
        </p:txBody>
      </p:sp>
      <p:sp>
        <p:nvSpPr>
          <p:cNvPr id="31755" name="TextBox 10">
            <a:extLst>
              <a:ext uri="{FF2B5EF4-FFF2-40B4-BE49-F238E27FC236}">
                <a16:creationId xmlns:a16="http://schemas.microsoft.com/office/drawing/2014/main" id="{1BF0E289-3044-42D2-A2BB-BD77B950F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4D0E6FEE-A3A1-4E38-A2AE-A8B971C419E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1B6AB9C-ABBF-4922-96F9-EC0430C7A3E6}" type="datetime5">
              <a:rPr lang="en-GB">
                <a:latin typeface="+mj-lt"/>
              </a:rPr>
              <a:pPr>
                <a:defRPr/>
              </a:pPr>
              <a:t>12-Jul-26</a:t>
            </a:fld>
            <a:endParaRPr lang="en-GB">
              <a:latin typeface="+mj-lt"/>
            </a:endParaRPr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05D4ED3E-CF3F-4FAF-B395-EC202224EA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+mj-lt"/>
              </a:rPr>
              <a:t>Created by Mr. Lafferty Maths Dept.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252ABA4E-BFB0-484F-ADB3-3516703329A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61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8199" name="Picture 3" descr="scottishflag">
            <a:extLst>
              <a:ext uri="{FF2B5EF4-FFF2-40B4-BE49-F238E27FC236}">
                <a16:creationId xmlns:a16="http://schemas.microsoft.com/office/drawing/2014/main" id="{7100527E-802B-4205-A3EC-B26C2A55FF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4">
            <a:extLst>
              <a:ext uri="{FF2B5EF4-FFF2-40B4-BE49-F238E27FC236}">
                <a16:creationId xmlns:a16="http://schemas.microsoft.com/office/drawing/2014/main" id="{300FA4A6-D154-4B7C-96E8-718D71A56C5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8194" name="Object 5">
            <a:extLst>
              <a:ext uri="{FF2B5EF4-FFF2-40B4-BE49-F238E27FC236}">
                <a16:creationId xmlns:a16="http://schemas.microsoft.com/office/drawing/2014/main" id="{C414E55F-F44B-4E39-B249-E226D322AC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2000" y="2073275"/>
          <a:ext cx="25019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85720" imgH="393480" progId="Equation.DSMT4">
                  <p:embed/>
                </p:oleObj>
              </mc:Choice>
              <mc:Fallback>
                <p:oleObj name="Equation" r:id="rId3" imgW="148572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073275"/>
                        <a:ext cx="250190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 Box 6">
            <a:extLst>
              <a:ext uri="{FF2B5EF4-FFF2-40B4-BE49-F238E27FC236}">
                <a16:creationId xmlns:a16="http://schemas.microsoft.com/office/drawing/2014/main" id="{8BBBE76A-6700-45A3-894F-175043FA0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139950"/>
            <a:ext cx="2185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Why is </a:t>
            </a:r>
          </a:p>
        </p:txBody>
      </p:sp>
      <p:sp>
        <p:nvSpPr>
          <p:cNvPr id="8202" name="Text Box 7">
            <a:extLst>
              <a:ext uri="{FF2B5EF4-FFF2-40B4-BE49-F238E27FC236}">
                <a16:creationId xmlns:a16="http://schemas.microsoft.com/office/drawing/2014/main" id="{4FD989AC-F9C4-4F78-B6E6-3327DBA5C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3" y="4432300"/>
            <a:ext cx="480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Convert 45.1 metres to 	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(a) cm 	(b)	mm</a:t>
            </a:r>
          </a:p>
        </p:txBody>
      </p:sp>
      <p:sp>
        <p:nvSpPr>
          <p:cNvPr id="8203" name="Text Box 8">
            <a:extLst>
              <a:ext uri="{FF2B5EF4-FFF2-40B4-BE49-F238E27FC236}">
                <a16:creationId xmlns:a16="http://schemas.microsoft.com/office/drawing/2014/main" id="{1D2A2CC5-9C08-43C2-A034-E0314A1F2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3697288"/>
            <a:ext cx="712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</a:t>
            </a:r>
          </a:p>
        </p:txBody>
      </p:sp>
      <p:sp>
        <p:nvSpPr>
          <p:cNvPr id="8204" name="Text Box 9">
            <a:extLst>
              <a:ext uri="{FF2B5EF4-FFF2-40B4-BE49-F238E27FC236}">
                <a16:creationId xmlns:a16="http://schemas.microsoft.com/office/drawing/2014/main" id="{B09AE65A-B8A1-4418-B941-4630E4C56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879725"/>
            <a:ext cx="7527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What is the time difference 07:54 and 13:36</a:t>
            </a:r>
          </a:p>
        </p:txBody>
      </p:sp>
      <p:graphicFrame>
        <p:nvGraphicFramePr>
          <p:cNvPr id="8195" name="Object 10">
            <a:extLst>
              <a:ext uri="{FF2B5EF4-FFF2-40B4-BE49-F238E27FC236}">
                <a16:creationId xmlns:a16="http://schemas.microsoft.com/office/drawing/2014/main" id="{FEC71E18-EEC5-4FC7-B009-803C4EE49A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6588" y="3690938"/>
          <a:ext cx="32019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98320" imgH="190440" progId="Equation.DSMT4">
                  <p:embed/>
                </p:oleObj>
              </mc:Choice>
              <mc:Fallback>
                <p:oleObj name="Equation" r:id="rId5" imgW="1498320" imgH="1904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3690938"/>
                        <a:ext cx="3201987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5" name="Text Box 11">
            <a:extLst>
              <a:ext uri="{FF2B5EF4-FFF2-40B4-BE49-F238E27FC236}">
                <a16:creationId xmlns:a16="http://schemas.microsoft.com/office/drawing/2014/main" id="{1F09B5C5-BF91-48EE-8083-2CC0C2B48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5330825"/>
            <a:ext cx="6162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Q5.	The answer to the question is 90. 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What is the question.</a:t>
            </a:r>
          </a:p>
        </p:txBody>
      </p:sp>
      <p:pic>
        <p:nvPicPr>
          <p:cNvPr id="8206" name="Picture 12" descr="Office Objects 0572">
            <a:extLst>
              <a:ext uri="{FF2B5EF4-FFF2-40B4-BE49-F238E27FC236}">
                <a16:creationId xmlns:a16="http://schemas.microsoft.com/office/drawing/2014/main" id="{FAE37641-092E-4802-87B6-7CE315F3D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7" name="TextBox 10">
            <a:extLst>
              <a:ext uri="{FF2B5EF4-FFF2-40B4-BE49-F238E27FC236}">
                <a16:creationId xmlns:a16="http://schemas.microsoft.com/office/drawing/2014/main" id="{6E43AC69-7154-4524-A937-D15E1CF72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D9DEFF29-A6F1-4A35-9C64-9A883E447A9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B894AB-48C4-4B11-9045-9EE16784EC3F}" type="datetime5">
              <a:rPr lang="en-GB">
                <a:latin typeface="+mj-lt"/>
              </a:rPr>
              <a:pPr>
                <a:defRPr/>
              </a:pPr>
              <a:t>12-Jul-26</a:t>
            </a:fld>
            <a:endParaRPr lang="en-GB">
              <a:latin typeface="+mj-lt"/>
            </a:endParaRPr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D666B87B-8EBA-491C-8A7A-B7F6438B86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+mj-lt"/>
              </a:rPr>
              <a:t>Created by Mr. Lafferty Maths Dept.</a:t>
            </a: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4CF75DEE-5BB7-417C-9C16-3B21DCDCCB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Composite</a:t>
            </a:r>
          </a:p>
        </p:txBody>
      </p:sp>
      <p:pic>
        <p:nvPicPr>
          <p:cNvPr id="32773" name="Picture 3" descr="scottishflag">
            <a:extLst>
              <a:ext uri="{FF2B5EF4-FFF2-40B4-BE49-F238E27FC236}">
                <a16:creationId xmlns:a16="http://schemas.microsoft.com/office/drawing/2014/main" id="{A64D0078-9636-4A7C-ABD5-93247A7C82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Text Box 4">
            <a:extLst>
              <a:ext uri="{FF2B5EF4-FFF2-40B4-BE49-F238E27FC236}">
                <a16:creationId xmlns:a16="http://schemas.microsoft.com/office/drawing/2014/main" id="{6F00C5FC-37AB-4825-BB9A-1BD9DF41C46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2775" name="Picture 5" descr="Office Objects 0572">
            <a:extLst>
              <a:ext uri="{FF2B5EF4-FFF2-40B4-BE49-F238E27FC236}">
                <a16:creationId xmlns:a16="http://schemas.microsoft.com/office/drawing/2014/main" id="{CA751688-5A95-41AB-BD0A-AEEDE5C23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Rectangle 6">
            <a:extLst>
              <a:ext uri="{FF2B5EF4-FFF2-40B4-BE49-F238E27FC236}">
                <a16:creationId xmlns:a16="http://schemas.microsoft.com/office/drawing/2014/main" id="{AB00104E-06B6-497E-A450-374AC3765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1BBDC81A-FA14-4EBD-B771-81581BAE9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24584" name="Text Box 8">
            <a:extLst>
              <a:ext uri="{FF2B5EF4-FFF2-40B4-BE49-F238E27FC236}">
                <a16:creationId xmlns:a16="http://schemas.microsoft.com/office/drawing/2014/main" id="{6D5DCDD1-15A4-4822-BD65-F30BCB73B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To be able to use knowledge gained so far to find the area of more complicated shapes..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32779" name="Line 9">
            <a:extLst>
              <a:ext uri="{FF2B5EF4-FFF2-40B4-BE49-F238E27FC236}">
                <a16:creationId xmlns:a16="http://schemas.microsoft.com/office/drawing/2014/main" id="{98F83223-156E-4A89-A135-7C8FCFCAD0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Rectangle 10">
            <a:extLst>
              <a:ext uri="{FF2B5EF4-FFF2-40B4-BE49-F238E27FC236}">
                <a16:creationId xmlns:a16="http://schemas.microsoft.com/office/drawing/2014/main" id="{3F0E0605-FB39-4B39-BEE4-6718A5E6E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   To use knowledge to find area of more complicate shapes.</a:t>
            </a:r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5C986ACB-AE04-431D-AB00-4DBC23CE1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75" y="4300538"/>
            <a:ext cx="3360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Show appropriate working.</a:t>
            </a:r>
          </a:p>
        </p:txBody>
      </p:sp>
      <p:sp>
        <p:nvSpPr>
          <p:cNvPr id="24592" name="AutoShape 16">
            <a:extLst>
              <a:ext uri="{FF2B5EF4-FFF2-40B4-BE49-F238E27FC236}">
                <a16:creationId xmlns:a16="http://schemas.microsoft.com/office/drawing/2014/main" id="{444C6848-1F7E-4A0A-A2E0-23797DE7B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2350" y="1676400"/>
            <a:ext cx="2952750" cy="935038"/>
          </a:xfrm>
          <a:prstGeom prst="cloudCallout">
            <a:avLst>
              <a:gd name="adj1" fmla="val 2528"/>
              <a:gd name="adj2" fmla="val -104329"/>
            </a:avLst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Made up of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Simple shapes</a:t>
            </a:r>
          </a:p>
        </p:txBody>
      </p:sp>
      <p:sp>
        <p:nvSpPr>
          <p:cNvPr id="32783" name="TextBox 10">
            <a:extLst>
              <a:ext uri="{FF2B5EF4-FFF2-40B4-BE49-F238E27FC236}">
                <a16:creationId xmlns:a16="http://schemas.microsoft.com/office/drawing/2014/main" id="{9D9D185B-13B9-4F44-A617-A2CAA9026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  <p:bldP spid="24586" grpId="0"/>
      <p:bldP spid="24588" grpId="0"/>
      <p:bldP spid="245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Date Placeholder 4">
            <a:extLst>
              <a:ext uri="{FF2B5EF4-FFF2-40B4-BE49-F238E27FC236}">
                <a16:creationId xmlns:a16="http://schemas.microsoft.com/office/drawing/2014/main" id="{CE3C5BF1-572F-48E1-8FE2-FF7EE44F205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457200" y="6223000"/>
            <a:ext cx="26289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F9553CC-84A1-46B6-8385-B8FEC2A4678F}" type="datetime5">
              <a:rPr lang="en-GB" altLang="en-US" smtClean="0"/>
              <a:pPr eaLnBrk="1" hangingPunct="1"/>
              <a:t>12-Jul-26</a:t>
            </a:fld>
            <a:endParaRPr lang="en-GB" altLang="en-US"/>
          </a:p>
        </p:txBody>
      </p:sp>
      <p:sp>
        <p:nvSpPr>
          <p:cNvPr id="1030" name="Footer Placeholder 5">
            <a:extLst>
              <a:ext uri="{FF2B5EF4-FFF2-40B4-BE49-F238E27FC236}">
                <a16:creationId xmlns:a16="http://schemas.microsoft.com/office/drawing/2014/main" id="{FCE73DD4-90CC-43D2-A833-0171073B4C1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241675" y="6223000"/>
            <a:ext cx="3089275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Maths Dept.</a:t>
            </a: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3AC835F1-493C-4571-BF18-8F34EA48B2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98600" y="304800"/>
            <a:ext cx="53086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</a:rPr>
              <a:t>Starter Questions</a:t>
            </a:r>
          </a:p>
        </p:txBody>
      </p:sp>
      <p:graphicFrame>
        <p:nvGraphicFramePr>
          <p:cNvPr id="1026" name="Object 3">
            <a:extLst>
              <a:ext uri="{FF2B5EF4-FFF2-40B4-BE49-F238E27FC236}">
                <a16:creationId xmlns:a16="http://schemas.microsoft.com/office/drawing/2014/main" id="{1A6141D5-119C-44F0-8E08-4529C05F99B6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3298825" y="2563813"/>
          <a:ext cx="20923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177480" progId="Equation.DSMT4">
                  <p:embed/>
                </p:oleObj>
              </mc:Choice>
              <mc:Fallback>
                <p:oleObj name="Equation" r:id="rId2" imgW="8125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2563813"/>
                        <a:ext cx="20923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4" descr="scottishflag">
            <a:extLst>
              <a:ext uri="{FF2B5EF4-FFF2-40B4-BE49-F238E27FC236}">
                <a16:creationId xmlns:a16="http://schemas.microsoft.com/office/drawing/2014/main" id="{A7D01932-36DD-49E9-8FC4-2748960E539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5">
            <a:extLst>
              <a:ext uri="{FF2B5EF4-FFF2-40B4-BE49-F238E27FC236}">
                <a16:creationId xmlns:a16="http://schemas.microsoft.com/office/drawing/2014/main" id="{EFA2C86E-E6F2-483C-89C3-FA8EDC97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1944688"/>
            <a:ext cx="461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Solve the equation below</a:t>
            </a:r>
          </a:p>
        </p:txBody>
      </p:sp>
      <p:sp>
        <p:nvSpPr>
          <p:cNvPr id="1034" name="Text Box 6">
            <a:extLst>
              <a:ext uri="{FF2B5EF4-FFF2-40B4-BE49-F238E27FC236}">
                <a16:creationId xmlns:a16="http://schemas.microsoft.com/office/drawing/2014/main" id="{26241A61-EB37-46BD-8ABE-5D79E0818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3027363"/>
            <a:ext cx="436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Find the missing angles</a:t>
            </a:r>
          </a:p>
        </p:txBody>
      </p:sp>
      <p:sp>
        <p:nvSpPr>
          <p:cNvPr id="1035" name="Text Box 7">
            <a:extLst>
              <a:ext uri="{FF2B5EF4-FFF2-40B4-BE49-F238E27FC236}">
                <a16:creationId xmlns:a16="http://schemas.microsoft.com/office/drawing/2014/main" id="{32162669-61E0-400D-9CE3-859F4BFD1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4110038"/>
            <a:ext cx="6637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Find the average of the numbers below</a:t>
            </a:r>
          </a:p>
        </p:txBody>
      </p:sp>
      <p:sp>
        <p:nvSpPr>
          <p:cNvPr id="1036" name="Text Box 8">
            <a:extLst>
              <a:ext uri="{FF2B5EF4-FFF2-40B4-BE49-F238E27FC236}">
                <a16:creationId xmlns:a16="http://schemas.microsoft.com/office/drawing/2014/main" id="{5DE550FA-4E21-4E42-BF4A-0CD2DB55D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5053013"/>
            <a:ext cx="4668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Which is the better deal</a:t>
            </a:r>
          </a:p>
        </p:txBody>
      </p:sp>
      <p:sp>
        <p:nvSpPr>
          <p:cNvPr id="1037" name="AutoShape 9">
            <a:extLst>
              <a:ext uri="{FF2B5EF4-FFF2-40B4-BE49-F238E27FC236}">
                <a16:creationId xmlns:a16="http://schemas.microsoft.com/office/drawing/2014/main" id="{9BD699C1-4CA6-4339-864B-B4A0BC800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6100" y="2146300"/>
            <a:ext cx="1885950" cy="142875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8" name="Rectangle 10">
            <a:extLst>
              <a:ext uri="{FF2B5EF4-FFF2-40B4-BE49-F238E27FC236}">
                <a16:creationId xmlns:a16="http://schemas.microsoft.com/office/drawing/2014/main" id="{7D016969-648A-4884-9FCB-7E3DBCDDD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9275" y="3441700"/>
            <a:ext cx="133350" cy="136525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9" name="Line 11">
            <a:extLst>
              <a:ext uri="{FF2B5EF4-FFF2-40B4-BE49-F238E27FC236}">
                <a16:creationId xmlns:a16="http://schemas.microsoft.com/office/drawing/2014/main" id="{B48FCAF3-74F0-451D-A12E-66E7A42EA7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2275" y="3032125"/>
            <a:ext cx="2571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" name="Line 12">
            <a:extLst>
              <a:ext uri="{FF2B5EF4-FFF2-40B4-BE49-F238E27FC236}">
                <a16:creationId xmlns:a16="http://schemas.microsoft.com/office/drawing/2014/main" id="{1A80CF9E-C8E6-4724-9662-569E6587FEFD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550150" y="3581401"/>
            <a:ext cx="2571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Text Box 13">
            <a:extLst>
              <a:ext uri="{FF2B5EF4-FFF2-40B4-BE49-F238E27FC236}">
                <a16:creationId xmlns:a16="http://schemas.microsoft.com/office/drawing/2014/main" id="{1F88EECE-2D4F-4FD5-8A7F-5E2EDD461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0" y="23495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2"/>
                </a:solidFill>
              </a:rPr>
              <a:t>a</a:t>
            </a:r>
            <a:r>
              <a:rPr lang="en-GB" altLang="en-US" baseline="60000">
                <a:solidFill>
                  <a:schemeClr val="bg2"/>
                </a:solidFill>
              </a:rPr>
              <a:t>o</a:t>
            </a:r>
            <a:endParaRPr lang="en-GB" altLang="en-US">
              <a:solidFill>
                <a:schemeClr val="bg2"/>
              </a:solidFill>
            </a:endParaRPr>
          </a:p>
        </p:txBody>
      </p:sp>
      <p:sp>
        <p:nvSpPr>
          <p:cNvPr id="1042" name="Text Box 14">
            <a:extLst>
              <a:ext uri="{FF2B5EF4-FFF2-40B4-BE49-F238E27FC236}">
                <a16:creationId xmlns:a16="http://schemas.microsoft.com/office/drawing/2014/main" id="{D9875DCB-3696-41D1-B6DB-F633596A3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9100" y="3232150"/>
            <a:ext cx="398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2"/>
                </a:solidFill>
              </a:rPr>
              <a:t>b</a:t>
            </a:r>
            <a:r>
              <a:rPr lang="en-GB" altLang="en-US" baseline="60000">
                <a:solidFill>
                  <a:schemeClr val="bg2"/>
                </a:solidFill>
              </a:rPr>
              <a:t>o</a:t>
            </a:r>
            <a:endParaRPr lang="en-GB" altLang="en-US">
              <a:solidFill>
                <a:schemeClr val="bg2"/>
              </a:solidFill>
            </a:endParaRPr>
          </a:p>
        </p:txBody>
      </p:sp>
      <p:sp>
        <p:nvSpPr>
          <p:cNvPr id="1043" name="Text Box 15">
            <a:extLst>
              <a:ext uri="{FF2B5EF4-FFF2-40B4-BE49-F238E27FC236}">
                <a16:creationId xmlns:a16="http://schemas.microsoft.com/office/drawing/2014/main" id="{E807CFB6-879F-4456-BC76-029CF111D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575" y="4537075"/>
            <a:ext cx="1189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2,5,6,7</a:t>
            </a:r>
          </a:p>
        </p:txBody>
      </p:sp>
      <p:graphicFrame>
        <p:nvGraphicFramePr>
          <p:cNvPr id="1027" name="Object 16">
            <a:extLst>
              <a:ext uri="{FF2B5EF4-FFF2-40B4-BE49-F238E27FC236}">
                <a16:creationId xmlns:a16="http://schemas.microsoft.com/office/drawing/2014/main" id="{93D7232E-28B6-4220-8B53-C64DB69B45BD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193925" y="5592763"/>
          <a:ext cx="229235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15920" imgH="203040" progId="Equation.DSMT4">
                  <p:embed/>
                </p:oleObj>
              </mc:Choice>
              <mc:Fallback>
                <p:oleObj name="Equation" r:id="rId5" imgW="101592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5592763"/>
                        <a:ext cx="2292350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44" name="Picture 21" descr="Office Objects 0572">
            <a:extLst>
              <a:ext uri="{FF2B5EF4-FFF2-40B4-BE49-F238E27FC236}">
                <a16:creationId xmlns:a16="http://schemas.microsoft.com/office/drawing/2014/main" id="{2129760C-99ED-474D-A832-99E217BA6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5" name="Text Box 4">
            <a:extLst>
              <a:ext uri="{FF2B5EF4-FFF2-40B4-BE49-F238E27FC236}">
                <a16:creationId xmlns:a16="http://schemas.microsoft.com/office/drawing/2014/main" id="{AC141969-2232-45C7-AE52-B9FFCF4572C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8" name="Object 16">
            <a:extLst>
              <a:ext uri="{FF2B5EF4-FFF2-40B4-BE49-F238E27FC236}">
                <a16:creationId xmlns:a16="http://schemas.microsoft.com/office/drawing/2014/main" id="{49494738-35BD-432B-937B-72BD116D8B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0113" y="5592763"/>
          <a:ext cx="22637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03040" progId="Equation.DSMT4">
                  <p:embed/>
                </p:oleObj>
              </mc:Choice>
              <mc:Fallback>
                <p:oleObj name="Equation" r:id="rId8" imgW="100296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113" y="5592763"/>
                        <a:ext cx="226377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6" name="TextBox 23">
            <a:extLst>
              <a:ext uri="{FF2B5EF4-FFF2-40B4-BE49-F238E27FC236}">
                <a16:creationId xmlns:a16="http://schemas.microsoft.com/office/drawing/2014/main" id="{58910594-DBA7-4AA3-855F-0D1BE0B58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8400" y="5651500"/>
            <a:ext cx="417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or</a:t>
            </a:r>
          </a:p>
        </p:txBody>
      </p:sp>
      <p:sp>
        <p:nvSpPr>
          <p:cNvPr id="1047" name="TextBox 10">
            <a:extLst>
              <a:ext uri="{FF2B5EF4-FFF2-40B4-BE49-F238E27FC236}">
                <a16:creationId xmlns:a16="http://schemas.microsoft.com/office/drawing/2014/main" id="{52C58F29-400A-4D6A-97D3-32B102297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1">
            <a:extLst>
              <a:ext uri="{FF2B5EF4-FFF2-40B4-BE49-F238E27FC236}">
                <a16:creationId xmlns:a16="http://schemas.microsoft.com/office/drawing/2014/main" id="{4579D18F-1278-43B2-AE90-FDAE34B3D7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457200" y="6316663"/>
            <a:ext cx="26289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8EF5F98-02A3-4EBE-A285-CE42FF660A70}" type="datetime5">
              <a:rPr lang="en-GB" altLang="en-US" smtClean="0"/>
              <a:pPr eaLnBrk="1" hangingPunct="1"/>
              <a:t>12-Jul-26</a:t>
            </a:fld>
            <a:endParaRPr lang="en-GB" altLang="en-US"/>
          </a:p>
        </p:txBody>
      </p:sp>
      <p:sp>
        <p:nvSpPr>
          <p:cNvPr id="33795" name="Footer Placeholder 2">
            <a:extLst>
              <a:ext uri="{FF2B5EF4-FFF2-40B4-BE49-F238E27FC236}">
                <a16:creationId xmlns:a16="http://schemas.microsoft.com/office/drawing/2014/main" id="{28D0E02C-CE6A-4FC5-B16D-CE833342A4D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852738" y="6316663"/>
            <a:ext cx="3609975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Maths Dept.</a:t>
            </a:r>
          </a:p>
        </p:txBody>
      </p:sp>
      <p:sp>
        <p:nvSpPr>
          <p:cNvPr id="33796" name="Text Box 3">
            <a:extLst>
              <a:ext uri="{FF2B5EF4-FFF2-40B4-BE49-F238E27FC236}">
                <a16:creationId xmlns:a16="http://schemas.microsoft.com/office/drawing/2014/main" id="{94FA9458-106A-4FAD-BB88-27F393365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060575"/>
            <a:ext cx="554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33797" name="Group 4">
            <a:extLst>
              <a:ext uri="{FF2B5EF4-FFF2-40B4-BE49-F238E27FC236}">
                <a16:creationId xmlns:a16="http://schemas.microsoft.com/office/drawing/2014/main" id="{A6F99D56-D047-42EB-82D8-51D631F83A9F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3068638"/>
            <a:ext cx="1008062" cy="2663825"/>
            <a:chOff x="567" y="1752"/>
            <a:chExt cx="635" cy="1951"/>
          </a:xfrm>
        </p:grpSpPr>
        <p:sp>
          <p:nvSpPr>
            <p:cNvPr id="33840" name="Line 5">
              <a:extLst>
                <a:ext uri="{FF2B5EF4-FFF2-40B4-BE49-F238E27FC236}">
                  <a16:creationId xmlns:a16="http://schemas.microsoft.com/office/drawing/2014/main" id="{CB7AA23B-0A4A-4ED7-BD21-591D2D45A9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752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1" name="Line 6">
              <a:extLst>
                <a:ext uri="{FF2B5EF4-FFF2-40B4-BE49-F238E27FC236}">
                  <a16:creationId xmlns:a16="http://schemas.microsoft.com/office/drawing/2014/main" id="{16272265-BCEC-4195-8F24-5821BB5E9E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2750"/>
              <a:ext cx="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2" name="AutoShape 7">
              <a:extLst>
                <a:ext uri="{FF2B5EF4-FFF2-40B4-BE49-F238E27FC236}">
                  <a16:creationId xmlns:a16="http://schemas.microsoft.com/office/drawing/2014/main" id="{4A991257-EAAF-440D-9C58-240948F65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175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43" name="AutoShape 8">
              <a:extLst>
                <a:ext uri="{FF2B5EF4-FFF2-40B4-BE49-F238E27FC236}">
                  <a16:creationId xmlns:a16="http://schemas.microsoft.com/office/drawing/2014/main" id="{F53609DF-C343-43E9-8A92-1B405290F3B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361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44" name="Text Box 9">
              <a:extLst>
                <a:ext uri="{FF2B5EF4-FFF2-40B4-BE49-F238E27FC236}">
                  <a16:creationId xmlns:a16="http://schemas.microsoft.com/office/drawing/2014/main" id="{7AA36554-2A88-4AB5-BC95-801CFD6E51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2415"/>
              <a:ext cx="635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8cm</a:t>
              </a:r>
              <a:endParaRPr lang="en-US" altLang="en-US" sz="2400"/>
            </a:p>
          </p:txBody>
        </p:sp>
      </p:grpSp>
      <p:grpSp>
        <p:nvGrpSpPr>
          <p:cNvPr id="33798" name="Group 10">
            <a:extLst>
              <a:ext uri="{FF2B5EF4-FFF2-40B4-BE49-F238E27FC236}">
                <a16:creationId xmlns:a16="http://schemas.microsoft.com/office/drawing/2014/main" id="{B540FA35-09B4-4394-96FD-1692A584E149}"/>
              </a:ext>
            </a:extLst>
          </p:cNvPr>
          <p:cNvGrpSpPr>
            <a:grpSpLocks/>
          </p:cNvGrpSpPr>
          <p:nvPr/>
        </p:nvGrpSpPr>
        <p:grpSpPr bwMode="auto">
          <a:xfrm>
            <a:off x="1619250" y="2600325"/>
            <a:ext cx="2808288" cy="461963"/>
            <a:chOff x="1020" y="1457"/>
            <a:chExt cx="1543" cy="291"/>
          </a:xfrm>
        </p:grpSpPr>
        <p:sp>
          <p:nvSpPr>
            <p:cNvPr id="33835" name="Line 11">
              <a:extLst>
                <a:ext uri="{FF2B5EF4-FFF2-40B4-BE49-F238E27FC236}">
                  <a16:creationId xmlns:a16="http://schemas.microsoft.com/office/drawing/2014/main" id="{A9F2D950-2A0B-45ED-99E4-C1A3F9B18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616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6" name="Line 12">
              <a:extLst>
                <a:ext uri="{FF2B5EF4-FFF2-40B4-BE49-F238E27FC236}">
                  <a16:creationId xmlns:a16="http://schemas.microsoft.com/office/drawing/2014/main" id="{65226ADF-C207-4DC4-B88B-FEBD679672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3" y="16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7" name="AutoShape 13">
              <a:extLst>
                <a:ext uri="{FF2B5EF4-FFF2-40B4-BE49-F238E27FC236}">
                  <a16:creationId xmlns:a16="http://schemas.microsoft.com/office/drawing/2014/main" id="{84E7B0BF-146D-425A-96A8-EC620A13F30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38" name="AutoShape 14">
              <a:extLst>
                <a:ext uri="{FF2B5EF4-FFF2-40B4-BE49-F238E27FC236}">
                  <a16:creationId xmlns:a16="http://schemas.microsoft.com/office/drawing/2014/main" id="{D1C8C95C-FAF4-4482-A0B6-CE61AA1744E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2472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39" name="Text Box 15">
              <a:extLst>
                <a:ext uri="{FF2B5EF4-FFF2-40B4-BE49-F238E27FC236}">
                  <a16:creationId xmlns:a16="http://schemas.microsoft.com/office/drawing/2014/main" id="{F08087E5-46BF-488D-AA99-F1DCECC90C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1457"/>
              <a:ext cx="45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9cm</a:t>
              </a:r>
              <a:endParaRPr lang="en-US" altLang="en-US" sz="2400"/>
            </a:p>
          </p:txBody>
        </p:sp>
      </p:grpSp>
      <p:sp>
        <p:nvSpPr>
          <p:cNvPr id="18448" name="Line 16">
            <a:extLst>
              <a:ext uri="{FF2B5EF4-FFF2-40B4-BE49-F238E27FC236}">
                <a16:creationId xmlns:a16="http://schemas.microsoft.com/office/drawing/2014/main" id="{285992FF-53B5-48A2-B693-367238C13F3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4221163"/>
            <a:ext cx="0" cy="15113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DAE8E3EC-86CE-4D8E-AA4F-782C4E028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068638"/>
            <a:ext cx="3097213" cy="2663825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" name="Group 18">
            <a:extLst>
              <a:ext uri="{FF2B5EF4-FFF2-40B4-BE49-F238E27FC236}">
                <a16:creationId xmlns:a16="http://schemas.microsoft.com/office/drawing/2014/main" id="{1E3E4950-BB84-4CAB-AE2A-F1AAA0A8122F}"/>
              </a:ext>
            </a:extLst>
          </p:cNvPr>
          <p:cNvGrpSpPr>
            <a:grpSpLocks/>
          </p:cNvGrpSpPr>
          <p:nvPr/>
        </p:nvGrpSpPr>
        <p:grpSpPr bwMode="auto">
          <a:xfrm>
            <a:off x="1619250" y="3068638"/>
            <a:ext cx="4824413" cy="2663825"/>
            <a:chOff x="1020" y="1752"/>
            <a:chExt cx="2404" cy="1996"/>
          </a:xfrm>
        </p:grpSpPr>
        <p:sp>
          <p:nvSpPr>
            <p:cNvPr id="33829" name="Line 19">
              <a:extLst>
                <a:ext uri="{FF2B5EF4-FFF2-40B4-BE49-F238E27FC236}">
                  <a16:creationId xmlns:a16="http://schemas.microsoft.com/office/drawing/2014/main" id="{025D047B-4095-41C6-A4A5-39734E1DAF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0" cy="19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0" name="Line 20">
              <a:extLst>
                <a:ext uri="{FF2B5EF4-FFF2-40B4-BE49-F238E27FC236}">
                  <a16:creationId xmlns:a16="http://schemas.microsoft.com/office/drawing/2014/main" id="{DD01FF07-C864-4AEC-9532-4288BA657E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748"/>
              <a:ext cx="24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1" name="Line 21">
              <a:extLst>
                <a:ext uri="{FF2B5EF4-FFF2-40B4-BE49-F238E27FC236}">
                  <a16:creationId xmlns:a16="http://schemas.microsoft.com/office/drawing/2014/main" id="{E162C007-7128-4F8A-B0E2-6ED3691CEE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154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2" name="Line 22">
              <a:extLst>
                <a:ext uri="{FF2B5EF4-FFF2-40B4-BE49-F238E27FC236}">
                  <a16:creationId xmlns:a16="http://schemas.microsoft.com/office/drawing/2014/main" id="{935A539C-8076-4AD7-B369-DC3F5AF967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1752"/>
              <a:ext cx="0" cy="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3" name="Line 23">
              <a:extLst>
                <a:ext uri="{FF2B5EF4-FFF2-40B4-BE49-F238E27FC236}">
                  <a16:creationId xmlns:a16="http://schemas.microsoft.com/office/drawing/2014/main" id="{CEFBAA83-F13B-4968-B82E-A9B133ACB4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2614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4" name="Line 24">
              <a:extLst>
                <a:ext uri="{FF2B5EF4-FFF2-40B4-BE49-F238E27FC236}">
                  <a16:creationId xmlns:a16="http://schemas.microsoft.com/office/drawing/2014/main" id="{61168D64-DF67-4466-8194-5833F11E07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2614"/>
              <a:ext cx="0" cy="1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7" name="Rectangle 25">
            <a:extLst>
              <a:ext uri="{FF2B5EF4-FFF2-40B4-BE49-F238E27FC236}">
                <a16:creationId xmlns:a16="http://schemas.microsoft.com/office/drawing/2014/main" id="{6B14CB59-3951-4F9E-846F-A497281E0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4221163"/>
            <a:ext cx="1728787" cy="15113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chemeClr val="hlink"/>
              </a:solidFill>
            </a:endParaRPr>
          </a:p>
        </p:txBody>
      </p:sp>
      <p:grpSp>
        <p:nvGrpSpPr>
          <p:cNvPr id="5" name="Group 26">
            <a:extLst>
              <a:ext uri="{FF2B5EF4-FFF2-40B4-BE49-F238E27FC236}">
                <a16:creationId xmlns:a16="http://schemas.microsoft.com/office/drawing/2014/main" id="{7B10A20D-E5DA-4914-9EF8-9BBEA8471D77}"/>
              </a:ext>
            </a:extLst>
          </p:cNvPr>
          <p:cNvGrpSpPr>
            <a:grpSpLocks/>
          </p:cNvGrpSpPr>
          <p:nvPr/>
        </p:nvGrpSpPr>
        <p:grpSpPr bwMode="auto">
          <a:xfrm>
            <a:off x="6516688" y="4221163"/>
            <a:ext cx="865187" cy="1511300"/>
            <a:chOff x="3515" y="2614"/>
            <a:chExt cx="545" cy="1134"/>
          </a:xfrm>
        </p:grpSpPr>
        <p:sp>
          <p:nvSpPr>
            <p:cNvPr id="33824" name="Line 27">
              <a:extLst>
                <a:ext uri="{FF2B5EF4-FFF2-40B4-BE49-F238E27FC236}">
                  <a16:creationId xmlns:a16="http://schemas.microsoft.com/office/drawing/2014/main" id="{2036DA5F-E35A-4D44-A559-5B980F4429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659"/>
              <a:ext cx="0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5" name="AutoShape 28">
              <a:extLst>
                <a:ext uri="{FF2B5EF4-FFF2-40B4-BE49-F238E27FC236}">
                  <a16:creationId xmlns:a16="http://schemas.microsoft.com/office/drawing/2014/main" id="{24832C3A-C7A1-4DF1-9FA0-D1BFC9D8D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" y="261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26" name="AutoShape 29">
              <a:extLst>
                <a:ext uri="{FF2B5EF4-FFF2-40B4-BE49-F238E27FC236}">
                  <a16:creationId xmlns:a16="http://schemas.microsoft.com/office/drawing/2014/main" id="{F1495301-F775-4147-A959-5FC3CAA2177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606" y="3657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27" name="Text Box 30">
              <a:extLst>
                <a:ext uri="{FF2B5EF4-FFF2-40B4-BE49-F238E27FC236}">
                  <a16:creationId xmlns:a16="http://schemas.microsoft.com/office/drawing/2014/main" id="{A085274F-B364-469C-A0A0-468AC063FE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5" y="3113"/>
              <a:ext cx="545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5cm</a:t>
              </a:r>
              <a:endParaRPr lang="en-US" altLang="en-US" sz="2400"/>
            </a:p>
          </p:txBody>
        </p:sp>
        <p:sp>
          <p:nvSpPr>
            <p:cNvPr id="33828" name="Line 31">
              <a:extLst>
                <a:ext uri="{FF2B5EF4-FFF2-40B4-BE49-F238E27FC236}">
                  <a16:creationId xmlns:a16="http://schemas.microsoft.com/office/drawing/2014/main" id="{53CC1645-5237-403E-B1B2-EC9F23AC4E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3294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2">
            <a:extLst>
              <a:ext uri="{FF2B5EF4-FFF2-40B4-BE49-F238E27FC236}">
                <a16:creationId xmlns:a16="http://schemas.microsoft.com/office/drawing/2014/main" id="{21023073-FADF-4060-AC39-FBD13A4F264A}"/>
              </a:ext>
            </a:extLst>
          </p:cNvPr>
          <p:cNvGrpSpPr>
            <a:grpSpLocks/>
          </p:cNvGrpSpPr>
          <p:nvPr/>
        </p:nvGrpSpPr>
        <p:grpSpPr bwMode="auto">
          <a:xfrm>
            <a:off x="4787900" y="3752850"/>
            <a:ext cx="1677988" cy="461963"/>
            <a:chOff x="2653" y="2183"/>
            <a:chExt cx="1057" cy="291"/>
          </a:xfrm>
        </p:grpSpPr>
        <p:sp>
          <p:nvSpPr>
            <p:cNvPr id="33819" name="Line 33">
              <a:extLst>
                <a:ext uri="{FF2B5EF4-FFF2-40B4-BE49-F238E27FC236}">
                  <a16:creationId xmlns:a16="http://schemas.microsoft.com/office/drawing/2014/main" id="{48674BAF-C9A1-447D-8461-57D0491582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99" y="2341"/>
              <a:ext cx="27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Line 34">
              <a:extLst>
                <a:ext uri="{FF2B5EF4-FFF2-40B4-BE49-F238E27FC236}">
                  <a16:creationId xmlns:a16="http://schemas.microsoft.com/office/drawing/2014/main" id="{DE27D1DD-B038-4F29-94EC-9E5C17B9C4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4" y="234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AutoShape 35">
              <a:extLst>
                <a:ext uri="{FF2B5EF4-FFF2-40B4-BE49-F238E27FC236}">
                  <a16:creationId xmlns:a16="http://schemas.microsoft.com/office/drawing/2014/main" id="{0C2E49D3-0DBB-46CD-9FF6-B5E011C9E14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2659" y="2290"/>
              <a:ext cx="91" cy="10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22" name="AutoShape 36">
              <a:extLst>
                <a:ext uri="{FF2B5EF4-FFF2-40B4-BE49-F238E27FC236}">
                  <a16:creationId xmlns:a16="http://schemas.microsoft.com/office/drawing/2014/main" id="{D63359DE-AFFA-4C64-A054-7D64DE29970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3612" y="2290"/>
              <a:ext cx="91" cy="10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23" name="Text Box 37">
              <a:extLst>
                <a:ext uri="{FF2B5EF4-FFF2-40B4-BE49-F238E27FC236}">
                  <a16:creationId xmlns:a16="http://schemas.microsoft.com/office/drawing/2014/main" id="{C3AB4EDC-8686-42BB-9623-C347011A90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5" y="2183"/>
              <a:ext cx="52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6cm</a:t>
              </a:r>
              <a:endParaRPr lang="en-US" altLang="en-US" sz="2400"/>
            </a:p>
          </p:txBody>
        </p:sp>
      </p:grpSp>
      <p:sp>
        <p:nvSpPr>
          <p:cNvPr id="18470" name="Text Box 38">
            <a:extLst>
              <a:ext uri="{FF2B5EF4-FFF2-40B4-BE49-F238E27FC236}">
                <a16:creationId xmlns:a16="http://schemas.microsoft.com/office/drawing/2014/main" id="{A3A702BB-F412-468E-B68F-AE9536D2D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3427413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l x b</a:t>
            </a:r>
            <a:endParaRPr lang="en-US" altLang="en-US" sz="2400"/>
          </a:p>
        </p:txBody>
      </p:sp>
      <p:sp>
        <p:nvSpPr>
          <p:cNvPr id="18471" name="Text Box 39">
            <a:extLst>
              <a:ext uri="{FF2B5EF4-FFF2-40B4-BE49-F238E27FC236}">
                <a16:creationId xmlns:a16="http://schemas.microsoft.com/office/drawing/2014/main" id="{B13ECFA9-39CF-48F5-A429-1AA8D2AB4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3932238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9 x 8</a:t>
            </a:r>
            <a:endParaRPr lang="en-US" altLang="en-US" sz="2400"/>
          </a:p>
        </p:txBody>
      </p:sp>
      <p:sp>
        <p:nvSpPr>
          <p:cNvPr id="18472" name="Text Box 40">
            <a:extLst>
              <a:ext uri="{FF2B5EF4-FFF2-40B4-BE49-F238E27FC236}">
                <a16:creationId xmlns:a16="http://schemas.microsoft.com/office/drawing/2014/main" id="{C703A931-B703-4DCE-B936-E296576EB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4435475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72cm</a:t>
            </a:r>
            <a:r>
              <a:rPr lang="en-GB" altLang="en-US" sz="2400" baseline="30000"/>
              <a:t>2</a:t>
            </a:r>
            <a:endParaRPr lang="en-US" altLang="en-US" sz="2400" baseline="30000"/>
          </a:p>
        </p:txBody>
      </p:sp>
      <p:sp>
        <p:nvSpPr>
          <p:cNvPr id="18473" name="Text Box 41">
            <a:extLst>
              <a:ext uri="{FF2B5EF4-FFF2-40B4-BE49-F238E27FC236}">
                <a16:creationId xmlns:a16="http://schemas.microsoft.com/office/drawing/2014/main" id="{CD6712F9-0BC0-4134-A046-DFEFDAE4F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9625" y="4221163"/>
            <a:ext cx="151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l x b</a:t>
            </a:r>
            <a:endParaRPr lang="en-US" altLang="en-US" sz="2400"/>
          </a:p>
        </p:txBody>
      </p:sp>
      <p:sp>
        <p:nvSpPr>
          <p:cNvPr id="18474" name="Text Box 42">
            <a:extLst>
              <a:ext uri="{FF2B5EF4-FFF2-40B4-BE49-F238E27FC236}">
                <a16:creationId xmlns:a16="http://schemas.microsoft.com/office/drawing/2014/main" id="{F8FB5DCE-651B-4BE8-B79D-664B0EC73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9625" y="4724400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6 x 5</a:t>
            </a:r>
            <a:endParaRPr lang="en-US" altLang="en-US" sz="2400"/>
          </a:p>
        </p:txBody>
      </p:sp>
      <p:sp>
        <p:nvSpPr>
          <p:cNvPr id="18475" name="Text Box 43">
            <a:extLst>
              <a:ext uri="{FF2B5EF4-FFF2-40B4-BE49-F238E27FC236}">
                <a16:creationId xmlns:a16="http://schemas.microsoft.com/office/drawing/2014/main" id="{FA840C46-528C-4312-92B3-B9CF7F50D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9625" y="5229225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30cm</a:t>
            </a:r>
            <a:r>
              <a:rPr lang="en-GB" altLang="en-US" sz="2400" baseline="30000"/>
              <a:t>2</a:t>
            </a:r>
            <a:endParaRPr lang="en-US" altLang="en-US" sz="2400" baseline="30000"/>
          </a:p>
        </p:txBody>
      </p:sp>
      <p:sp>
        <p:nvSpPr>
          <p:cNvPr id="18476" name="Text Box 44">
            <a:extLst>
              <a:ext uri="{FF2B5EF4-FFF2-40B4-BE49-F238E27FC236}">
                <a16:creationId xmlns:a16="http://schemas.microsoft.com/office/drawing/2014/main" id="{7E7CAD85-6F84-447F-9BE9-E1CCCCD6D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6213" y="2636838"/>
            <a:ext cx="223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Total Area =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18477" name="Text Box 45">
            <a:extLst>
              <a:ext uri="{FF2B5EF4-FFF2-40B4-BE49-F238E27FC236}">
                <a16:creationId xmlns:a16="http://schemas.microsoft.com/office/drawing/2014/main" id="{4C5595AA-43FA-486A-AA0A-54CBD4D9A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1975" y="3140075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u="sng">
                <a:solidFill>
                  <a:srgbClr val="FFFF00"/>
                </a:solidFill>
              </a:rPr>
              <a:t>= 102cm</a:t>
            </a:r>
            <a:r>
              <a:rPr lang="en-GB" altLang="en-US" sz="2400" u="sng" baseline="30000">
                <a:solidFill>
                  <a:srgbClr val="FFFF00"/>
                </a:solidFill>
              </a:rPr>
              <a:t>2</a:t>
            </a:r>
            <a:endParaRPr lang="en-US" altLang="en-US" sz="2400" u="sng" baseline="30000">
              <a:solidFill>
                <a:srgbClr val="FFFF00"/>
              </a:solidFill>
            </a:endParaRPr>
          </a:p>
        </p:txBody>
      </p:sp>
      <p:sp>
        <p:nvSpPr>
          <p:cNvPr id="18478" name="Text Box 46">
            <a:extLst>
              <a:ext uri="{FF2B5EF4-FFF2-40B4-BE49-F238E27FC236}">
                <a16:creationId xmlns:a16="http://schemas.microsoft.com/office/drawing/2014/main" id="{0B6F4803-9B92-4615-902A-11794738C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875" y="2636838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72 + 30</a:t>
            </a:r>
            <a:endParaRPr lang="en-US" altLang="en-US" sz="2400">
              <a:solidFill>
                <a:srgbClr val="FFFF00"/>
              </a:solidFill>
            </a:endParaRPr>
          </a:p>
        </p:txBody>
      </p:sp>
      <p:pic>
        <p:nvPicPr>
          <p:cNvPr id="33814" name="Picture 47" descr="Office Objects 0572">
            <a:extLst>
              <a:ext uri="{FF2B5EF4-FFF2-40B4-BE49-F238E27FC236}">
                <a16:creationId xmlns:a16="http://schemas.microsoft.com/office/drawing/2014/main" id="{CB20545D-71CE-4E74-AF28-5DA212D85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80" name="Rectangle 48">
            <a:extLst>
              <a:ext uri="{FF2B5EF4-FFF2-40B4-BE49-F238E27FC236}">
                <a16:creationId xmlns:a16="http://schemas.microsoft.com/office/drawing/2014/main" id="{87660081-7376-4207-B498-02F73C86D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33816" name="Picture 49" descr="scottishflag">
            <a:extLst>
              <a:ext uri="{FF2B5EF4-FFF2-40B4-BE49-F238E27FC236}">
                <a16:creationId xmlns:a16="http://schemas.microsoft.com/office/drawing/2014/main" id="{F2333532-AF7D-4C1A-9E92-4D9369FDB91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17" name="Text Box 51">
            <a:extLst>
              <a:ext uri="{FF2B5EF4-FFF2-40B4-BE49-F238E27FC236}">
                <a16:creationId xmlns:a16="http://schemas.microsoft.com/office/drawing/2014/main" id="{3DAE2084-0B06-490F-93F2-27D5E17A9AB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3818" name="TextBox 10">
            <a:extLst>
              <a:ext uri="{FF2B5EF4-FFF2-40B4-BE49-F238E27FC236}">
                <a16:creationId xmlns:a16="http://schemas.microsoft.com/office/drawing/2014/main" id="{D298D5CF-E14C-46B1-8659-FD830C88E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44444E-6 L 0.2283 -0.0050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-25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0.22326 -0.0034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63" y="-18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22049 -0.0050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4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9" grpId="0" animBg="1"/>
      <p:bldP spid="18457" grpId="0" animBg="1"/>
      <p:bldP spid="18457" grpId="1" animBg="1"/>
      <p:bldP spid="18470" grpId="0"/>
      <p:bldP spid="18471" grpId="0"/>
      <p:bldP spid="18472" grpId="0"/>
      <p:bldP spid="18473" grpId="0"/>
      <p:bldP spid="18474" grpId="0"/>
      <p:bldP spid="18475" grpId="0"/>
      <p:bldP spid="18476" grpId="0"/>
      <p:bldP spid="18477" grpId="0"/>
      <p:bldP spid="1847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1">
            <a:extLst>
              <a:ext uri="{FF2B5EF4-FFF2-40B4-BE49-F238E27FC236}">
                <a16:creationId xmlns:a16="http://schemas.microsoft.com/office/drawing/2014/main" id="{1A4CB44C-4003-4841-9F37-D59803ED861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914400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4640E29-00DA-4472-9600-6597607D19FC}" type="datetime5">
              <a:rPr lang="en-GB" altLang="en-US" smtClean="0"/>
              <a:pPr eaLnBrk="1" hangingPunct="1"/>
              <a:t>12-Jul-26</a:t>
            </a:fld>
            <a:endParaRPr lang="en-GB" altLang="en-US"/>
          </a:p>
        </p:txBody>
      </p:sp>
      <p:sp>
        <p:nvSpPr>
          <p:cNvPr id="34819" name="Text Box 2">
            <a:extLst>
              <a:ext uri="{FF2B5EF4-FFF2-40B4-BE49-F238E27FC236}">
                <a16:creationId xmlns:a16="http://schemas.microsoft.com/office/drawing/2014/main" id="{7904BB56-84D9-47AC-9102-45F3C18EF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989138"/>
            <a:ext cx="5545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34820" name="Group 3">
            <a:extLst>
              <a:ext uri="{FF2B5EF4-FFF2-40B4-BE49-F238E27FC236}">
                <a16:creationId xmlns:a16="http://schemas.microsoft.com/office/drawing/2014/main" id="{79152862-2276-4A81-8B03-BFED8D43F4E3}"/>
              </a:ext>
            </a:extLst>
          </p:cNvPr>
          <p:cNvGrpSpPr>
            <a:grpSpLocks/>
          </p:cNvGrpSpPr>
          <p:nvPr/>
        </p:nvGrpSpPr>
        <p:grpSpPr bwMode="auto">
          <a:xfrm>
            <a:off x="1243013" y="2997200"/>
            <a:ext cx="1008062" cy="3097213"/>
            <a:chOff x="465" y="1752"/>
            <a:chExt cx="635" cy="1951"/>
          </a:xfrm>
        </p:grpSpPr>
        <p:sp>
          <p:nvSpPr>
            <p:cNvPr id="34854" name="Line 4">
              <a:extLst>
                <a:ext uri="{FF2B5EF4-FFF2-40B4-BE49-F238E27FC236}">
                  <a16:creationId xmlns:a16="http://schemas.microsoft.com/office/drawing/2014/main" id="{04198BAD-B898-48FF-8E79-098EDA35F9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752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5" name="Line 5">
              <a:extLst>
                <a:ext uri="{FF2B5EF4-FFF2-40B4-BE49-F238E27FC236}">
                  <a16:creationId xmlns:a16="http://schemas.microsoft.com/office/drawing/2014/main" id="{0BD96888-B02A-40BE-ABA0-F5D74C34D2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2750"/>
              <a:ext cx="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6" name="AutoShape 6">
              <a:extLst>
                <a:ext uri="{FF2B5EF4-FFF2-40B4-BE49-F238E27FC236}">
                  <a16:creationId xmlns:a16="http://schemas.microsoft.com/office/drawing/2014/main" id="{25743561-0D52-4A34-BF05-656CC6AFB9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175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57" name="AutoShape 7">
              <a:extLst>
                <a:ext uri="{FF2B5EF4-FFF2-40B4-BE49-F238E27FC236}">
                  <a16:creationId xmlns:a16="http://schemas.microsoft.com/office/drawing/2014/main" id="{24751C95-E2AF-4C8D-B14F-8BADBC4735A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361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58" name="Text Box 8">
              <a:extLst>
                <a:ext uri="{FF2B5EF4-FFF2-40B4-BE49-F238E27FC236}">
                  <a16:creationId xmlns:a16="http://schemas.microsoft.com/office/drawing/2014/main" id="{EDDD081B-8AE4-4AD2-9305-C275E94671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" y="2464"/>
              <a:ext cx="63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10cm</a:t>
              </a:r>
              <a:endParaRPr lang="en-US" altLang="en-US" sz="2400"/>
            </a:p>
          </p:txBody>
        </p:sp>
      </p:grpSp>
      <p:grpSp>
        <p:nvGrpSpPr>
          <p:cNvPr id="34821" name="Group 9">
            <a:extLst>
              <a:ext uri="{FF2B5EF4-FFF2-40B4-BE49-F238E27FC236}">
                <a16:creationId xmlns:a16="http://schemas.microsoft.com/office/drawing/2014/main" id="{780A63B9-76B9-4D5A-9DA4-51F2BE2BEA79}"/>
              </a:ext>
            </a:extLst>
          </p:cNvPr>
          <p:cNvGrpSpPr>
            <a:grpSpLocks/>
          </p:cNvGrpSpPr>
          <p:nvPr/>
        </p:nvGrpSpPr>
        <p:grpSpPr bwMode="auto">
          <a:xfrm>
            <a:off x="2127250" y="6199188"/>
            <a:ext cx="3817938" cy="461962"/>
            <a:chOff x="1020" y="3838"/>
            <a:chExt cx="2405" cy="291"/>
          </a:xfrm>
        </p:grpSpPr>
        <p:sp>
          <p:nvSpPr>
            <p:cNvPr id="34849" name="Line 10">
              <a:extLst>
                <a:ext uri="{FF2B5EF4-FFF2-40B4-BE49-F238E27FC236}">
                  <a16:creationId xmlns:a16="http://schemas.microsoft.com/office/drawing/2014/main" id="{E89E99BB-D2F8-4F29-93B6-58DF4AE2B7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929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0" name="Line 11">
              <a:extLst>
                <a:ext uri="{FF2B5EF4-FFF2-40B4-BE49-F238E27FC236}">
                  <a16:creationId xmlns:a16="http://schemas.microsoft.com/office/drawing/2014/main" id="{EDB81E86-632A-4B5F-AC54-7847DADCBE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5" y="3929"/>
              <a:ext cx="11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1" name="AutoShape 12">
              <a:extLst>
                <a:ext uri="{FF2B5EF4-FFF2-40B4-BE49-F238E27FC236}">
                  <a16:creationId xmlns:a16="http://schemas.microsoft.com/office/drawing/2014/main" id="{5CEA6F35-8816-4664-A6E5-C0B6FE3F80C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388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52" name="AutoShape 13">
              <a:extLst>
                <a:ext uri="{FF2B5EF4-FFF2-40B4-BE49-F238E27FC236}">
                  <a16:creationId xmlns:a16="http://schemas.microsoft.com/office/drawing/2014/main" id="{79E13B5C-A8F2-4CF5-BDE4-10D905BAC0C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3334" y="388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53" name="Text Box 14">
              <a:extLst>
                <a:ext uri="{FF2B5EF4-FFF2-40B4-BE49-F238E27FC236}">
                  <a16:creationId xmlns:a16="http://schemas.microsoft.com/office/drawing/2014/main" id="{FD06BA30-0CA5-4E2B-B657-96B55E53AB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2" y="3838"/>
              <a:ext cx="57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12cm</a:t>
              </a:r>
              <a:endParaRPr lang="en-US" altLang="en-US" sz="2400"/>
            </a:p>
          </p:txBody>
        </p:sp>
      </p:grpSp>
      <p:grpSp>
        <p:nvGrpSpPr>
          <p:cNvPr id="34822" name="Group 15">
            <a:extLst>
              <a:ext uri="{FF2B5EF4-FFF2-40B4-BE49-F238E27FC236}">
                <a16:creationId xmlns:a16="http://schemas.microsoft.com/office/drawing/2014/main" id="{16FA8A84-5A63-42F1-8F50-E9C405CCF2D9}"/>
              </a:ext>
            </a:extLst>
          </p:cNvPr>
          <p:cNvGrpSpPr>
            <a:grpSpLocks/>
          </p:cNvGrpSpPr>
          <p:nvPr/>
        </p:nvGrpSpPr>
        <p:grpSpPr bwMode="auto">
          <a:xfrm>
            <a:off x="2124075" y="2555875"/>
            <a:ext cx="2449513" cy="461963"/>
            <a:chOff x="1020" y="1474"/>
            <a:chExt cx="1543" cy="291"/>
          </a:xfrm>
        </p:grpSpPr>
        <p:sp>
          <p:nvSpPr>
            <p:cNvPr id="34844" name="Line 16">
              <a:extLst>
                <a:ext uri="{FF2B5EF4-FFF2-40B4-BE49-F238E27FC236}">
                  <a16:creationId xmlns:a16="http://schemas.microsoft.com/office/drawing/2014/main" id="{91D5DFE5-9771-436C-9EFC-29E4206E99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616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5" name="Line 17">
              <a:extLst>
                <a:ext uri="{FF2B5EF4-FFF2-40B4-BE49-F238E27FC236}">
                  <a16:creationId xmlns:a16="http://schemas.microsoft.com/office/drawing/2014/main" id="{448FAD84-9282-4134-803E-4DEEAA6B92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3" y="16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6" name="AutoShape 18">
              <a:extLst>
                <a:ext uri="{FF2B5EF4-FFF2-40B4-BE49-F238E27FC236}">
                  <a16:creationId xmlns:a16="http://schemas.microsoft.com/office/drawing/2014/main" id="{5E114A76-C1D1-417F-8C63-94B9C29A1CB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47" name="AutoShape 19">
              <a:extLst>
                <a:ext uri="{FF2B5EF4-FFF2-40B4-BE49-F238E27FC236}">
                  <a16:creationId xmlns:a16="http://schemas.microsoft.com/office/drawing/2014/main" id="{526762D6-99FA-48BA-8545-61675EFD8E4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2472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48" name="Text Box 20">
              <a:extLst>
                <a:ext uri="{FF2B5EF4-FFF2-40B4-BE49-F238E27FC236}">
                  <a16:creationId xmlns:a16="http://schemas.microsoft.com/office/drawing/2014/main" id="{C030A9A7-CDF6-4ED0-AB7B-42BF37C5D0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7" y="1474"/>
              <a:ext cx="54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8cm</a:t>
              </a:r>
              <a:endParaRPr lang="en-US" altLang="en-US" sz="2400"/>
            </a:p>
          </p:txBody>
        </p:sp>
      </p:grpSp>
      <p:sp>
        <p:nvSpPr>
          <p:cNvPr id="19477" name="Line 21">
            <a:extLst>
              <a:ext uri="{FF2B5EF4-FFF2-40B4-BE49-F238E27FC236}">
                <a16:creationId xmlns:a16="http://schemas.microsoft.com/office/drawing/2014/main" id="{605DA1F3-E645-4C7A-85A1-BF6734D8A6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365625"/>
            <a:ext cx="0" cy="18002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Rectangle 22">
            <a:extLst>
              <a:ext uri="{FF2B5EF4-FFF2-40B4-BE49-F238E27FC236}">
                <a16:creationId xmlns:a16="http://schemas.microsoft.com/office/drawing/2014/main" id="{C30D018F-2BA3-4062-8DAF-7CE1FD095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2997200"/>
            <a:ext cx="2447925" cy="316865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79" name="Rectangle 23">
            <a:extLst>
              <a:ext uri="{FF2B5EF4-FFF2-40B4-BE49-F238E27FC236}">
                <a16:creationId xmlns:a16="http://schemas.microsoft.com/office/drawing/2014/main" id="{4B701FD0-8341-4880-AF91-97EEBF431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365625"/>
            <a:ext cx="1368425" cy="18002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chemeClr val="hlink"/>
              </a:solidFill>
            </a:endParaRPr>
          </a:p>
        </p:txBody>
      </p:sp>
      <p:grpSp>
        <p:nvGrpSpPr>
          <p:cNvPr id="5" name="Group 24">
            <a:extLst>
              <a:ext uri="{FF2B5EF4-FFF2-40B4-BE49-F238E27FC236}">
                <a16:creationId xmlns:a16="http://schemas.microsoft.com/office/drawing/2014/main" id="{DFBB588F-1620-4203-B012-270948FF0E2C}"/>
              </a:ext>
            </a:extLst>
          </p:cNvPr>
          <p:cNvGrpSpPr>
            <a:grpSpLocks/>
          </p:cNvGrpSpPr>
          <p:nvPr/>
        </p:nvGrpSpPr>
        <p:grpSpPr bwMode="auto">
          <a:xfrm>
            <a:off x="6084888" y="4365625"/>
            <a:ext cx="827087" cy="1800225"/>
            <a:chOff x="3515" y="2614"/>
            <a:chExt cx="521" cy="1134"/>
          </a:xfrm>
        </p:grpSpPr>
        <p:sp>
          <p:nvSpPr>
            <p:cNvPr id="34839" name="Line 25">
              <a:extLst>
                <a:ext uri="{FF2B5EF4-FFF2-40B4-BE49-F238E27FC236}">
                  <a16:creationId xmlns:a16="http://schemas.microsoft.com/office/drawing/2014/main" id="{4955BFBF-11B1-419F-8C90-82359C5CD4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659"/>
              <a:ext cx="0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0" name="AutoShape 26">
              <a:extLst>
                <a:ext uri="{FF2B5EF4-FFF2-40B4-BE49-F238E27FC236}">
                  <a16:creationId xmlns:a16="http://schemas.microsoft.com/office/drawing/2014/main" id="{B8912BB3-A4FD-448A-9279-CE5482C077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" y="261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41" name="AutoShape 27">
              <a:extLst>
                <a:ext uri="{FF2B5EF4-FFF2-40B4-BE49-F238E27FC236}">
                  <a16:creationId xmlns:a16="http://schemas.microsoft.com/office/drawing/2014/main" id="{0CFD15B4-D2D6-4A74-A8EA-6A0981CFA8E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606" y="3657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42" name="Text Box 28">
              <a:extLst>
                <a:ext uri="{FF2B5EF4-FFF2-40B4-BE49-F238E27FC236}">
                  <a16:creationId xmlns:a16="http://schemas.microsoft.com/office/drawing/2014/main" id="{64E6905A-3DDD-471F-A963-0A45227CB5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5" y="3045"/>
              <a:ext cx="5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6cm</a:t>
              </a:r>
              <a:endParaRPr lang="en-US" altLang="en-US" sz="2400"/>
            </a:p>
          </p:txBody>
        </p:sp>
        <p:sp>
          <p:nvSpPr>
            <p:cNvPr id="34843" name="Line 29">
              <a:extLst>
                <a:ext uri="{FF2B5EF4-FFF2-40B4-BE49-F238E27FC236}">
                  <a16:creationId xmlns:a16="http://schemas.microsoft.com/office/drawing/2014/main" id="{EBB356BF-B32A-4876-9E1E-AEA40BE1DE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3294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0">
            <a:extLst>
              <a:ext uri="{FF2B5EF4-FFF2-40B4-BE49-F238E27FC236}">
                <a16:creationId xmlns:a16="http://schemas.microsoft.com/office/drawing/2014/main" id="{3DD79D65-8963-4B45-9114-BF783732BFAB}"/>
              </a:ext>
            </a:extLst>
          </p:cNvPr>
          <p:cNvGrpSpPr>
            <a:grpSpLocks/>
          </p:cNvGrpSpPr>
          <p:nvPr/>
        </p:nvGrpSpPr>
        <p:grpSpPr bwMode="auto">
          <a:xfrm>
            <a:off x="2124075" y="2997200"/>
            <a:ext cx="3816350" cy="3168650"/>
            <a:chOff x="1020" y="1752"/>
            <a:chExt cx="2404" cy="1996"/>
          </a:xfrm>
        </p:grpSpPr>
        <p:sp>
          <p:nvSpPr>
            <p:cNvPr id="34833" name="Line 31">
              <a:extLst>
                <a:ext uri="{FF2B5EF4-FFF2-40B4-BE49-F238E27FC236}">
                  <a16:creationId xmlns:a16="http://schemas.microsoft.com/office/drawing/2014/main" id="{D1A12D56-9FC2-43F5-946C-345B73CBE4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0" cy="19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Line 32">
              <a:extLst>
                <a:ext uri="{FF2B5EF4-FFF2-40B4-BE49-F238E27FC236}">
                  <a16:creationId xmlns:a16="http://schemas.microsoft.com/office/drawing/2014/main" id="{D52E9C9E-343D-4D86-8D94-824F090473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748"/>
              <a:ext cx="24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Line 33">
              <a:extLst>
                <a:ext uri="{FF2B5EF4-FFF2-40B4-BE49-F238E27FC236}">
                  <a16:creationId xmlns:a16="http://schemas.microsoft.com/office/drawing/2014/main" id="{BBE3812D-3528-4A89-890C-FC82B293DA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154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Line 34">
              <a:extLst>
                <a:ext uri="{FF2B5EF4-FFF2-40B4-BE49-F238E27FC236}">
                  <a16:creationId xmlns:a16="http://schemas.microsoft.com/office/drawing/2014/main" id="{047A1484-BCC9-4C87-9CE5-4493EAD90C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1752"/>
              <a:ext cx="0" cy="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7" name="Line 35">
              <a:extLst>
                <a:ext uri="{FF2B5EF4-FFF2-40B4-BE49-F238E27FC236}">
                  <a16:creationId xmlns:a16="http://schemas.microsoft.com/office/drawing/2014/main" id="{9AF36264-692B-4DEF-98C8-499D4F126A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2614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Line 36">
              <a:extLst>
                <a:ext uri="{FF2B5EF4-FFF2-40B4-BE49-F238E27FC236}">
                  <a16:creationId xmlns:a16="http://schemas.microsoft.com/office/drawing/2014/main" id="{5139EEA4-6581-4E0C-8311-B77634D0D7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2614"/>
              <a:ext cx="0" cy="1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4828" name="Picture 38" descr="Office Objects 0572">
            <a:extLst>
              <a:ext uri="{FF2B5EF4-FFF2-40B4-BE49-F238E27FC236}">
                <a16:creationId xmlns:a16="http://schemas.microsoft.com/office/drawing/2014/main" id="{31E627F2-6800-49CF-8421-36260107A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95" name="Rectangle 39">
            <a:extLst>
              <a:ext uri="{FF2B5EF4-FFF2-40B4-BE49-F238E27FC236}">
                <a16:creationId xmlns:a16="http://schemas.microsoft.com/office/drawing/2014/main" id="{54CE1684-C44E-49D8-AC80-63CB147AF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34830" name="Picture 40" descr="scottishflag">
            <a:extLst>
              <a:ext uri="{FF2B5EF4-FFF2-40B4-BE49-F238E27FC236}">
                <a16:creationId xmlns:a16="http://schemas.microsoft.com/office/drawing/2014/main" id="{E06E2148-F307-4770-8C07-8FC0664F82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31" name="Text Box 42">
            <a:extLst>
              <a:ext uri="{FF2B5EF4-FFF2-40B4-BE49-F238E27FC236}">
                <a16:creationId xmlns:a16="http://schemas.microsoft.com/office/drawing/2014/main" id="{496911E5-F70D-431B-899B-C217343DE65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4832" name="TextBox 10">
            <a:extLst>
              <a:ext uri="{FF2B5EF4-FFF2-40B4-BE49-F238E27FC236}">
                <a16:creationId xmlns:a16="http://schemas.microsoft.com/office/drawing/2014/main" id="{2F07B2F9-3F43-49E8-9CB0-F22958566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8" dur="20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479" grpId="0" animBg="1"/>
      <p:bldP spid="19479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1">
            <a:extLst>
              <a:ext uri="{FF2B5EF4-FFF2-40B4-BE49-F238E27FC236}">
                <a16:creationId xmlns:a16="http://schemas.microsoft.com/office/drawing/2014/main" id="{8B4ED537-0566-4CBC-A33A-8DBEBE91381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05AF774-45F8-4CB5-A04E-F69518E42C3C}" type="datetime5">
              <a:rPr lang="en-GB" altLang="en-US" smtClean="0"/>
              <a:pPr eaLnBrk="1" hangingPunct="1"/>
              <a:t>12-Jul-26</a:t>
            </a:fld>
            <a:endParaRPr lang="en-GB" altLang="en-US"/>
          </a:p>
        </p:txBody>
      </p:sp>
      <p:sp>
        <p:nvSpPr>
          <p:cNvPr id="35843" name="Text Box 2">
            <a:extLst>
              <a:ext uri="{FF2B5EF4-FFF2-40B4-BE49-F238E27FC236}">
                <a16:creationId xmlns:a16="http://schemas.microsoft.com/office/drawing/2014/main" id="{C27BD650-81D2-44CE-863C-812C16E85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1989138"/>
            <a:ext cx="554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35844" name="Group 3">
            <a:extLst>
              <a:ext uri="{FF2B5EF4-FFF2-40B4-BE49-F238E27FC236}">
                <a16:creationId xmlns:a16="http://schemas.microsoft.com/office/drawing/2014/main" id="{4308EC98-AA72-493A-964E-1D64EA94843A}"/>
              </a:ext>
            </a:extLst>
          </p:cNvPr>
          <p:cNvGrpSpPr>
            <a:grpSpLocks/>
          </p:cNvGrpSpPr>
          <p:nvPr/>
        </p:nvGrpSpPr>
        <p:grpSpPr bwMode="auto">
          <a:xfrm>
            <a:off x="1173163" y="2997200"/>
            <a:ext cx="1203325" cy="3097213"/>
            <a:chOff x="444" y="1752"/>
            <a:chExt cx="758" cy="1951"/>
          </a:xfrm>
        </p:grpSpPr>
        <p:sp>
          <p:nvSpPr>
            <p:cNvPr id="35879" name="Line 4">
              <a:extLst>
                <a:ext uri="{FF2B5EF4-FFF2-40B4-BE49-F238E27FC236}">
                  <a16:creationId xmlns:a16="http://schemas.microsoft.com/office/drawing/2014/main" id="{BEBDE995-EFA8-496E-AFC3-56B1248137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752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0" name="Line 5">
              <a:extLst>
                <a:ext uri="{FF2B5EF4-FFF2-40B4-BE49-F238E27FC236}">
                  <a16:creationId xmlns:a16="http://schemas.microsoft.com/office/drawing/2014/main" id="{AAB9DC15-74B1-4CF3-B24B-D917C2E2E6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2750"/>
              <a:ext cx="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1" name="AutoShape 6">
              <a:extLst>
                <a:ext uri="{FF2B5EF4-FFF2-40B4-BE49-F238E27FC236}">
                  <a16:creationId xmlns:a16="http://schemas.microsoft.com/office/drawing/2014/main" id="{44636ACC-42EB-4879-8266-1483A1272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175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5882" name="AutoShape 7">
              <a:extLst>
                <a:ext uri="{FF2B5EF4-FFF2-40B4-BE49-F238E27FC236}">
                  <a16:creationId xmlns:a16="http://schemas.microsoft.com/office/drawing/2014/main" id="{C55DAD71-D26A-468A-B06F-760B2A3E581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361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5883" name="Text Box 8">
              <a:extLst>
                <a:ext uri="{FF2B5EF4-FFF2-40B4-BE49-F238E27FC236}">
                  <a16:creationId xmlns:a16="http://schemas.microsoft.com/office/drawing/2014/main" id="{9B4B96BD-A180-4FCE-9423-ECD85D9BAD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" y="2523"/>
              <a:ext cx="75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10cm</a:t>
              </a:r>
              <a:endParaRPr lang="en-US" altLang="en-US" sz="2400"/>
            </a:p>
          </p:txBody>
        </p:sp>
      </p:grpSp>
      <p:sp>
        <p:nvSpPr>
          <p:cNvPr id="35845" name="Rectangle 9">
            <a:extLst>
              <a:ext uri="{FF2B5EF4-FFF2-40B4-BE49-F238E27FC236}">
                <a16:creationId xmlns:a16="http://schemas.microsoft.com/office/drawing/2014/main" id="{79FF399C-C2E4-4316-9535-5A267F311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7563" y="2997200"/>
            <a:ext cx="2447925" cy="3168650"/>
          </a:xfrm>
          <a:prstGeom prst="rect">
            <a:avLst/>
          </a:prstGeom>
          <a:solidFill>
            <a:srgbClr val="FF33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6" name="Rectangle 10">
            <a:extLst>
              <a:ext uri="{FF2B5EF4-FFF2-40B4-BE49-F238E27FC236}">
                <a16:creationId xmlns:a16="http://schemas.microsoft.com/office/drawing/2014/main" id="{AC7A67EA-F938-4487-9A3A-054077AA2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5713" y="4292600"/>
            <a:ext cx="1368425" cy="1800225"/>
          </a:xfrm>
          <a:prstGeom prst="rect">
            <a:avLst/>
          </a:prstGeom>
          <a:solidFill>
            <a:schemeClr val="hlink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chemeClr val="hlink"/>
              </a:solidFill>
            </a:endParaRPr>
          </a:p>
        </p:txBody>
      </p:sp>
      <p:grpSp>
        <p:nvGrpSpPr>
          <p:cNvPr id="35847" name="Group 11">
            <a:extLst>
              <a:ext uri="{FF2B5EF4-FFF2-40B4-BE49-F238E27FC236}">
                <a16:creationId xmlns:a16="http://schemas.microsoft.com/office/drawing/2014/main" id="{FEAAB51F-6CBA-4786-895E-EF8F36B509F3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292600"/>
            <a:ext cx="858838" cy="1800225"/>
            <a:chOff x="3515" y="2614"/>
            <a:chExt cx="541" cy="1134"/>
          </a:xfrm>
        </p:grpSpPr>
        <p:sp>
          <p:nvSpPr>
            <p:cNvPr id="35874" name="Line 12">
              <a:extLst>
                <a:ext uri="{FF2B5EF4-FFF2-40B4-BE49-F238E27FC236}">
                  <a16:creationId xmlns:a16="http://schemas.microsoft.com/office/drawing/2014/main" id="{01A19A03-D413-4B3D-AAC4-E07961E65A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659"/>
              <a:ext cx="0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5" name="AutoShape 13">
              <a:extLst>
                <a:ext uri="{FF2B5EF4-FFF2-40B4-BE49-F238E27FC236}">
                  <a16:creationId xmlns:a16="http://schemas.microsoft.com/office/drawing/2014/main" id="{EF62868C-A67D-4612-8C34-E933B3EA8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" y="261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5876" name="AutoShape 14">
              <a:extLst>
                <a:ext uri="{FF2B5EF4-FFF2-40B4-BE49-F238E27FC236}">
                  <a16:creationId xmlns:a16="http://schemas.microsoft.com/office/drawing/2014/main" id="{E1DB5F4F-382A-4DC4-8E5A-E6030AFBB22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606" y="3657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5877" name="Text Box 15">
              <a:extLst>
                <a:ext uri="{FF2B5EF4-FFF2-40B4-BE49-F238E27FC236}">
                  <a16:creationId xmlns:a16="http://schemas.microsoft.com/office/drawing/2014/main" id="{A574A7EB-84B8-4794-9E03-9A856DA31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5" y="3113"/>
              <a:ext cx="54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6cm</a:t>
              </a:r>
              <a:endParaRPr lang="en-US" altLang="en-US" sz="2400"/>
            </a:p>
          </p:txBody>
        </p:sp>
        <p:sp>
          <p:nvSpPr>
            <p:cNvPr id="35878" name="Line 16">
              <a:extLst>
                <a:ext uri="{FF2B5EF4-FFF2-40B4-BE49-F238E27FC236}">
                  <a16:creationId xmlns:a16="http://schemas.microsoft.com/office/drawing/2014/main" id="{6CFA503D-FF5D-4256-AB65-49F541B8FD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3294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48" name="Group 17">
            <a:extLst>
              <a:ext uri="{FF2B5EF4-FFF2-40B4-BE49-F238E27FC236}">
                <a16:creationId xmlns:a16="http://schemas.microsoft.com/office/drawing/2014/main" id="{18FB1087-2EAE-41C6-95E8-7A24B3CF2BFE}"/>
              </a:ext>
            </a:extLst>
          </p:cNvPr>
          <p:cNvGrpSpPr>
            <a:grpSpLocks/>
          </p:cNvGrpSpPr>
          <p:nvPr/>
        </p:nvGrpSpPr>
        <p:grpSpPr bwMode="auto">
          <a:xfrm>
            <a:off x="2087563" y="6165850"/>
            <a:ext cx="2449512" cy="461963"/>
            <a:chOff x="1020" y="1525"/>
            <a:chExt cx="1543" cy="291"/>
          </a:xfrm>
        </p:grpSpPr>
        <p:sp>
          <p:nvSpPr>
            <p:cNvPr id="35869" name="Line 18">
              <a:extLst>
                <a:ext uri="{FF2B5EF4-FFF2-40B4-BE49-F238E27FC236}">
                  <a16:creationId xmlns:a16="http://schemas.microsoft.com/office/drawing/2014/main" id="{B9F8444A-859E-490E-9B59-065A833EAA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616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0" name="Line 19">
              <a:extLst>
                <a:ext uri="{FF2B5EF4-FFF2-40B4-BE49-F238E27FC236}">
                  <a16:creationId xmlns:a16="http://schemas.microsoft.com/office/drawing/2014/main" id="{0F72554A-D98F-41B6-9DBD-3FF7A891BF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3" y="16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1" name="AutoShape 20">
              <a:extLst>
                <a:ext uri="{FF2B5EF4-FFF2-40B4-BE49-F238E27FC236}">
                  <a16:creationId xmlns:a16="http://schemas.microsoft.com/office/drawing/2014/main" id="{E574614E-429E-43EA-8219-355849F782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35872" name="AutoShape 21">
              <a:extLst>
                <a:ext uri="{FF2B5EF4-FFF2-40B4-BE49-F238E27FC236}">
                  <a16:creationId xmlns:a16="http://schemas.microsoft.com/office/drawing/2014/main" id="{8F81A054-9036-4081-9CE7-9FF3CCBE8D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2472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35873" name="Text Box 22">
              <a:extLst>
                <a:ext uri="{FF2B5EF4-FFF2-40B4-BE49-F238E27FC236}">
                  <a16:creationId xmlns:a16="http://schemas.microsoft.com/office/drawing/2014/main" id="{94F400A5-B575-4A9E-81CB-2ED7389D2F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1525"/>
              <a:ext cx="5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8cm</a:t>
              </a:r>
              <a:endParaRPr lang="en-US" altLang="en-US" sz="2400"/>
            </a:p>
          </p:txBody>
        </p:sp>
      </p:grpSp>
      <p:grpSp>
        <p:nvGrpSpPr>
          <p:cNvPr id="35849" name="Group 23">
            <a:extLst>
              <a:ext uri="{FF2B5EF4-FFF2-40B4-BE49-F238E27FC236}">
                <a16:creationId xmlns:a16="http://schemas.microsoft.com/office/drawing/2014/main" id="{5DD31F3C-19B2-4836-B7C0-8EF32EE168AE}"/>
              </a:ext>
            </a:extLst>
          </p:cNvPr>
          <p:cNvGrpSpPr>
            <a:grpSpLocks/>
          </p:cNvGrpSpPr>
          <p:nvPr/>
        </p:nvGrpSpPr>
        <p:grpSpPr bwMode="auto">
          <a:xfrm>
            <a:off x="6335713" y="6092825"/>
            <a:ext cx="1512887" cy="461963"/>
            <a:chOff x="3991" y="3838"/>
            <a:chExt cx="953" cy="291"/>
          </a:xfrm>
        </p:grpSpPr>
        <p:sp>
          <p:nvSpPr>
            <p:cNvPr id="35863" name="Text Box 24">
              <a:extLst>
                <a:ext uri="{FF2B5EF4-FFF2-40B4-BE49-F238E27FC236}">
                  <a16:creationId xmlns:a16="http://schemas.microsoft.com/office/drawing/2014/main" id="{1B592F0F-DB7E-4B63-82F8-EA219A882F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3" y="3838"/>
              <a:ext cx="77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4cm</a:t>
              </a:r>
              <a:endParaRPr lang="en-US" altLang="en-US" sz="2400"/>
            </a:p>
          </p:txBody>
        </p:sp>
        <p:grpSp>
          <p:nvGrpSpPr>
            <p:cNvPr id="35864" name="Group 25">
              <a:extLst>
                <a:ext uri="{FF2B5EF4-FFF2-40B4-BE49-F238E27FC236}">
                  <a16:creationId xmlns:a16="http://schemas.microsoft.com/office/drawing/2014/main" id="{699C3F5C-FEC6-457E-A985-635B2ACF34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91" y="3883"/>
              <a:ext cx="862" cy="91"/>
              <a:chOff x="2562" y="3793"/>
              <a:chExt cx="862" cy="91"/>
            </a:xfrm>
          </p:grpSpPr>
          <p:sp>
            <p:nvSpPr>
              <p:cNvPr id="35865" name="AutoShape 26">
                <a:extLst>
                  <a:ext uri="{FF2B5EF4-FFF2-40B4-BE49-F238E27FC236}">
                    <a16:creationId xmlns:a16="http://schemas.microsoft.com/office/drawing/2014/main" id="{92EEB547-D295-4590-86B1-9723D32133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542" y="3813"/>
                <a:ext cx="91" cy="51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/>
              </a:p>
            </p:txBody>
          </p:sp>
          <p:sp>
            <p:nvSpPr>
              <p:cNvPr id="35866" name="AutoShape 27">
                <a:extLst>
                  <a:ext uri="{FF2B5EF4-FFF2-40B4-BE49-F238E27FC236}">
                    <a16:creationId xmlns:a16="http://schemas.microsoft.com/office/drawing/2014/main" id="{951A1A8C-12F8-4EC8-915A-B6E048F626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 flipH="1">
                <a:off x="3353" y="3813"/>
                <a:ext cx="91" cy="51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/>
              </a:p>
            </p:txBody>
          </p:sp>
          <p:sp>
            <p:nvSpPr>
              <p:cNvPr id="35867" name="Line 28">
                <a:extLst>
                  <a:ext uri="{FF2B5EF4-FFF2-40B4-BE49-F238E27FC236}">
                    <a16:creationId xmlns:a16="http://schemas.microsoft.com/office/drawing/2014/main" id="{283FD28A-5DA5-43DD-B578-77B6534C8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7" y="3838"/>
                <a:ext cx="271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68" name="Line 29">
                <a:extLst>
                  <a:ext uri="{FF2B5EF4-FFF2-40B4-BE49-F238E27FC236}">
                    <a16:creationId xmlns:a16="http://schemas.microsoft.com/office/drawing/2014/main" id="{E32A0602-3608-4DBC-A715-A9329E02CA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08" y="3838"/>
                <a:ext cx="2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510" name="Text Box 30">
            <a:extLst>
              <a:ext uri="{FF2B5EF4-FFF2-40B4-BE49-F238E27FC236}">
                <a16:creationId xmlns:a16="http://schemas.microsoft.com/office/drawing/2014/main" id="{EB14927E-305B-48BC-B3C6-D73A64F7D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3789363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l x b</a:t>
            </a:r>
            <a:endParaRPr lang="en-US" altLang="en-US" sz="2400"/>
          </a:p>
        </p:txBody>
      </p:sp>
      <p:sp>
        <p:nvSpPr>
          <p:cNvPr id="20511" name="Text Box 31">
            <a:extLst>
              <a:ext uri="{FF2B5EF4-FFF2-40B4-BE49-F238E27FC236}">
                <a16:creationId xmlns:a16="http://schemas.microsoft.com/office/drawing/2014/main" id="{FBDEE547-1ECF-483F-9317-4AF450E9C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4365625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8 x 10</a:t>
            </a:r>
            <a:endParaRPr lang="en-US" altLang="en-US" sz="2400"/>
          </a:p>
        </p:txBody>
      </p:sp>
      <p:sp>
        <p:nvSpPr>
          <p:cNvPr id="20512" name="Text Box 32">
            <a:extLst>
              <a:ext uri="{FF2B5EF4-FFF2-40B4-BE49-F238E27FC236}">
                <a16:creationId xmlns:a16="http://schemas.microsoft.com/office/drawing/2014/main" id="{7EEC7407-B144-483E-BE81-0EE4B5BD5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5013325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80cm</a:t>
            </a:r>
            <a:r>
              <a:rPr lang="en-GB" altLang="en-US" sz="2400" baseline="30000"/>
              <a:t>2</a:t>
            </a:r>
            <a:endParaRPr lang="en-US" altLang="en-US" sz="2400" baseline="30000"/>
          </a:p>
        </p:txBody>
      </p:sp>
      <p:sp>
        <p:nvSpPr>
          <p:cNvPr id="20513" name="Text Box 33">
            <a:extLst>
              <a:ext uri="{FF2B5EF4-FFF2-40B4-BE49-F238E27FC236}">
                <a16:creationId xmlns:a16="http://schemas.microsoft.com/office/drawing/2014/main" id="{80F398AB-2AD7-4E8A-BA11-97BAA5B58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275" y="4508500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chemeClr val="bg2"/>
                </a:solidFill>
              </a:rPr>
              <a:t>A = l x b</a:t>
            </a:r>
            <a:endParaRPr lang="en-US" altLang="en-US" sz="2400">
              <a:solidFill>
                <a:schemeClr val="bg2"/>
              </a:solidFill>
            </a:endParaRPr>
          </a:p>
        </p:txBody>
      </p:sp>
      <p:sp>
        <p:nvSpPr>
          <p:cNvPr id="20514" name="Text Box 34">
            <a:extLst>
              <a:ext uri="{FF2B5EF4-FFF2-40B4-BE49-F238E27FC236}">
                <a16:creationId xmlns:a16="http://schemas.microsoft.com/office/drawing/2014/main" id="{CDE85ECD-4574-4CBC-BD01-13FCD1D13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275" y="5084763"/>
            <a:ext cx="1943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chemeClr val="bg2"/>
                </a:solidFill>
              </a:rPr>
              <a:t>A = 4 x 6</a:t>
            </a:r>
            <a:endParaRPr lang="en-US" altLang="en-US" sz="2400">
              <a:solidFill>
                <a:schemeClr val="bg2"/>
              </a:solidFill>
            </a:endParaRPr>
          </a:p>
        </p:txBody>
      </p:sp>
      <p:sp>
        <p:nvSpPr>
          <p:cNvPr id="20515" name="Text Box 35">
            <a:extLst>
              <a:ext uri="{FF2B5EF4-FFF2-40B4-BE49-F238E27FC236}">
                <a16:creationId xmlns:a16="http://schemas.microsoft.com/office/drawing/2014/main" id="{BC6A2498-CF4C-465C-AF8E-0D3897DC5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275" y="5589588"/>
            <a:ext cx="172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chemeClr val="bg2"/>
                </a:solidFill>
              </a:rPr>
              <a:t>A =24cm</a:t>
            </a:r>
            <a:r>
              <a:rPr lang="en-GB" altLang="en-US" sz="2400" baseline="30000">
                <a:solidFill>
                  <a:schemeClr val="bg2"/>
                </a:solidFill>
              </a:rPr>
              <a:t>2</a:t>
            </a:r>
            <a:endParaRPr lang="en-US" altLang="en-US" sz="2400" baseline="30000">
              <a:solidFill>
                <a:schemeClr val="bg2"/>
              </a:solidFill>
            </a:endParaRPr>
          </a:p>
        </p:txBody>
      </p:sp>
      <p:sp>
        <p:nvSpPr>
          <p:cNvPr id="20516" name="Text Box 36">
            <a:extLst>
              <a:ext uri="{FF2B5EF4-FFF2-40B4-BE49-F238E27FC236}">
                <a16:creationId xmlns:a16="http://schemas.microsoft.com/office/drawing/2014/main" id="{82F47FAD-2CD9-4FEC-AF59-C1687285F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675" y="2781300"/>
            <a:ext cx="208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Total Area =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20517" name="Text Box 37">
            <a:extLst>
              <a:ext uri="{FF2B5EF4-FFF2-40B4-BE49-F238E27FC236}">
                <a16:creationId xmlns:a16="http://schemas.microsoft.com/office/drawing/2014/main" id="{C1DAB233-75E8-41DC-9EDF-D35F83288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2338" y="2781300"/>
            <a:ext cx="1871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80 + 24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20518" name="Text Box 38">
            <a:extLst>
              <a:ext uri="{FF2B5EF4-FFF2-40B4-BE49-F238E27FC236}">
                <a16:creationId xmlns:a16="http://schemas.microsoft.com/office/drawing/2014/main" id="{903AA32B-3164-4499-A2D9-08739B592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6438" y="3357563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u="sng">
                <a:solidFill>
                  <a:srgbClr val="FFFF00"/>
                </a:solidFill>
              </a:rPr>
              <a:t>= 104cm</a:t>
            </a:r>
            <a:r>
              <a:rPr lang="en-GB" altLang="en-US" sz="2400" u="sng" baseline="30000">
                <a:solidFill>
                  <a:srgbClr val="FFFF00"/>
                </a:solidFill>
              </a:rPr>
              <a:t>2</a:t>
            </a:r>
            <a:endParaRPr lang="en-US" altLang="en-US" sz="2400" u="sng" baseline="30000">
              <a:solidFill>
                <a:srgbClr val="FFFF00"/>
              </a:solidFill>
            </a:endParaRPr>
          </a:p>
        </p:txBody>
      </p:sp>
      <p:pic>
        <p:nvPicPr>
          <p:cNvPr id="35859" name="Picture 40" descr="Office Objects 0572">
            <a:extLst>
              <a:ext uri="{FF2B5EF4-FFF2-40B4-BE49-F238E27FC236}">
                <a16:creationId xmlns:a16="http://schemas.microsoft.com/office/drawing/2014/main" id="{29180885-2A61-4A8B-8FE8-4373D58AC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1" name="Rectangle 41">
            <a:extLst>
              <a:ext uri="{FF2B5EF4-FFF2-40B4-BE49-F238E27FC236}">
                <a16:creationId xmlns:a16="http://schemas.microsoft.com/office/drawing/2014/main" id="{8E592037-2A9A-4D2C-AB67-7C26A23C6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sp>
        <p:nvSpPr>
          <p:cNvPr id="35861" name="Text Box 43">
            <a:extLst>
              <a:ext uri="{FF2B5EF4-FFF2-40B4-BE49-F238E27FC236}">
                <a16:creationId xmlns:a16="http://schemas.microsoft.com/office/drawing/2014/main" id="{385CC197-20E4-45A2-85F0-2CABBD53411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5862" name="TextBox 10">
            <a:extLst>
              <a:ext uri="{FF2B5EF4-FFF2-40B4-BE49-F238E27FC236}">
                <a16:creationId xmlns:a16="http://schemas.microsoft.com/office/drawing/2014/main" id="{DC631FEA-E954-41DE-B24F-C4745DD07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0" grpId="0"/>
      <p:bldP spid="20511" grpId="0"/>
      <p:bldP spid="20512" grpId="0"/>
      <p:bldP spid="20513" grpId="0"/>
      <p:bldP spid="20515" grpId="0"/>
      <p:bldP spid="20516" grpId="0"/>
      <p:bldP spid="20517" grpId="0"/>
      <p:bldP spid="205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1">
            <a:extLst>
              <a:ext uri="{FF2B5EF4-FFF2-40B4-BE49-F238E27FC236}">
                <a16:creationId xmlns:a16="http://schemas.microsoft.com/office/drawing/2014/main" id="{0D5A53A1-8A96-4610-916F-CFC2CC1A18B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457200" y="6216650"/>
            <a:ext cx="26289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C86A4D5-7B36-4B9A-A2FC-A45BF85631E1}" type="datetime5">
              <a:rPr lang="en-GB" altLang="en-US" smtClean="0"/>
              <a:pPr eaLnBrk="1" hangingPunct="1"/>
              <a:t>12-Jul-26</a:t>
            </a:fld>
            <a:endParaRPr lang="en-GB" altLang="en-US"/>
          </a:p>
        </p:txBody>
      </p:sp>
      <p:sp>
        <p:nvSpPr>
          <p:cNvPr id="36867" name="Footer Placeholder 2">
            <a:extLst>
              <a:ext uri="{FF2B5EF4-FFF2-40B4-BE49-F238E27FC236}">
                <a16:creationId xmlns:a16="http://schemas.microsoft.com/office/drawing/2014/main" id="{077CD9F6-33B9-4553-AA04-F0DB857F5A4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70225" y="6216650"/>
            <a:ext cx="3336925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Maths Dept.</a:t>
            </a:r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id="{59A70154-4B12-4633-B7C9-EE27907B1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2060575"/>
            <a:ext cx="4713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0F98CFA0-B76A-470C-A98F-638313C712F5}"/>
              </a:ext>
            </a:extLst>
          </p:cNvPr>
          <p:cNvGrpSpPr>
            <a:grpSpLocks/>
          </p:cNvGrpSpPr>
          <p:nvPr/>
        </p:nvGrpSpPr>
        <p:grpSpPr bwMode="auto">
          <a:xfrm>
            <a:off x="3635375" y="4003675"/>
            <a:ext cx="720725" cy="1301750"/>
            <a:chOff x="3243" y="1888"/>
            <a:chExt cx="454" cy="771"/>
          </a:xfrm>
        </p:grpSpPr>
        <p:sp>
          <p:nvSpPr>
            <p:cNvPr id="36904" name="Line 4">
              <a:extLst>
                <a:ext uri="{FF2B5EF4-FFF2-40B4-BE49-F238E27FC236}">
                  <a16:creationId xmlns:a16="http://schemas.microsoft.com/office/drawing/2014/main" id="{7D06D1A9-B782-4EF0-911E-0A471C4A2F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1933"/>
              <a:ext cx="0" cy="2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5" name="AutoShape 5">
              <a:extLst>
                <a:ext uri="{FF2B5EF4-FFF2-40B4-BE49-F238E27FC236}">
                  <a16:creationId xmlns:a16="http://schemas.microsoft.com/office/drawing/2014/main" id="{2231EE41-529F-4D71-99DA-28300717D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1888"/>
              <a:ext cx="91" cy="5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6906" name="AutoShape 6">
              <a:extLst>
                <a:ext uri="{FF2B5EF4-FFF2-40B4-BE49-F238E27FC236}">
                  <a16:creationId xmlns:a16="http://schemas.microsoft.com/office/drawing/2014/main" id="{58FCF13C-358E-4749-87CD-F1FC9E830C5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334" y="2555"/>
              <a:ext cx="91" cy="5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6907" name="Text Box 7">
              <a:extLst>
                <a:ext uri="{FF2B5EF4-FFF2-40B4-BE49-F238E27FC236}">
                  <a16:creationId xmlns:a16="http://schemas.microsoft.com/office/drawing/2014/main" id="{9034FC61-DF5B-432A-A00E-A070C357F2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3" y="2167"/>
              <a:ext cx="454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5cm</a:t>
              </a:r>
              <a:endParaRPr lang="en-US" altLang="en-US" sz="2400"/>
            </a:p>
          </p:txBody>
        </p:sp>
        <p:sp>
          <p:nvSpPr>
            <p:cNvPr id="36908" name="Line 8">
              <a:extLst>
                <a:ext uri="{FF2B5EF4-FFF2-40B4-BE49-F238E27FC236}">
                  <a16:creationId xmlns:a16="http://schemas.microsoft.com/office/drawing/2014/main" id="{0B04C8D2-98C3-4B7B-BC6F-5A4974CD4F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2387"/>
              <a:ext cx="0" cy="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F4856CD6-DD2A-408D-AC22-95A1C6AE5094}"/>
              </a:ext>
            </a:extLst>
          </p:cNvPr>
          <p:cNvGrpSpPr>
            <a:grpSpLocks/>
          </p:cNvGrpSpPr>
          <p:nvPr/>
        </p:nvGrpSpPr>
        <p:grpSpPr bwMode="auto">
          <a:xfrm>
            <a:off x="1979613" y="5300663"/>
            <a:ext cx="1738312" cy="461962"/>
            <a:chOff x="1247" y="3339"/>
            <a:chExt cx="1095" cy="291"/>
          </a:xfrm>
        </p:grpSpPr>
        <p:grpSp>
          <p:nvGrpSpPr>
            <p:cNvPr id="36898" name="Group 10">
              <a:extLst>
                <a:ext uri="{FF2B5EF4-FFF2-40B4-BE49-F238E27FC236}">
                  <a16:creationId xmlns:a16="http://schemas.microsoft.com/office/drawing/2014/main" id="{779AB4D2-A5C7-4A76-A06E-4CCF6CC02D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7" y="3384"/>
              <a:ext cx="1095" cy="90"/>
              <a:chOff x="1247" y="3430"/>
              <a:chExt cx="1049" cy="91"/>
            </a:xfrm>
          </p:grpSpPr>
          <p:sp>
            <p:nvSpPr>
              <p:cNvPr id="36900" name="Line 11">
                <a:extLst>
                  <a:ext uri="{FF2B5EF4-FFF2-40B4-BE49-F238E27FC236}">
                    <a16:creationId xmlns:a16="http://schemas.microsoft.com/office/drawing/2014/main" id="{F16D1EF8-B8FD-4304-A30E-A410AF8BE3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7" y="3475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1" name="Line 12">
                <a:extLst>
                  <a:ext uri="{FF2B5EF4-FFF2-40B4-BE49-F238E27FC236}">
                    <a16:creationId xmlns:a16="http://schemas.microsoft.com/office/drawing/2014/main" id="{9AF68B1F-4288-4E7F-8A58-678F75941C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3" y="3475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2" name="AutoShape 13">
                <a:extLst>
                  <a:ext uri="{FF2B5EF4-FFF2-40B4-BE49-F238E27FC236}">
                    <a16:creationId xmlns:a16="http://schemas.microsoft.com/office/drawing/2014/main" id="{3F0A3D3A-2C82-4524-A215-DB45897284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249" y="3428"/>
                <a:ext cx="91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6903" name="AutoShape 14">
                <a:extLst>
                  <a:ext uri="{FF2B5EF4-FFF2-40B4-BE49-F238E27FC236}">
                    <a16:creationId xmlns:a16="http://schemas.microsoft.com/office/drawing/2014/main" id="{4173FC99-6AA0-4B3C-A74B-13D8CCB52D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 flipH="1">
                <a:off x="2202" y="3428"/>
                <a:ext cx="91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36899" name="Text Box 15">
              <a:extLst>
                <a:ext uri="{FF2B5EF4-FFF2-40B4-BE49-F238E27FC236}">
                  <a16:creationId xmlns:a16="http://schemas.microsoft.com/office/drawing/2014/main" id="{ED8B8F84-8364-46EC-B07A-5750979A58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5" y="3339"/>
              <a:ext cx="76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/>
                <a:t>   6cm</a:t>
              </a:r>
              <a:endParaRPr lang="en-US" altLang="en-US" sz="2400"/>
            </a:p>
          </p:txBody>
        </p:sp>
      </p:grpSp>
      <p:sp>
        <p:nvSpPr>
          <p:cNvPr id="21520" name="Rectangle 16">
            <a:extLst>
              <a:ext uri="{FF2B5EF4-FFF2-40B4-BE49-F238E27FC236}">
                <a16:creationId xmlns:a16="http://schemas.microsoft.com/office/drawing/2014/main" id="{52FCA828-755B-4D24-A5A2-9C133E26F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4003675"/>
            <a:ext cx="1728787" cy="12239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2" name="Line 17">
            <a:extLst>
              <a:ext uri="{FF2B5EF4-FFF2-40B4-BE49-F238E27FC236}">
                <a16:creationId xmlns:a16="http://schemas.microsoft.com/office/drawing/2014/main" id="{E51AB49E-31BA-4D2A-9351-610644FE855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2781300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18">
            <a:extLst>
              <a:ext uri="{FF2B5EF4-FFF2-40B4-BE49-F238E27FC236}">
                <a16:creationId xmlns:a16="http://schemas.microsoft.com/office/drawing/2014/main" id="{735BB9FC-25A7-46D2-99F9-FDC91052F39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2781300"/>
            <a:ext cx="1722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AutoShape 19">
            <a:extLst>
              <a:ext uri="{FF2B5EF4-FFF2-40B4-BE49-F238E27FC236}">
                <a16:creationId xmlns:a16="http://schemas.microsoft.com/office/drawing/2014/main" id="{87C503D4-A5BF-471A-8760-79DC8E5F5AD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121569" y="2702719"/>
            <a:ext cx="144463" cy="1555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5" name="AutoShape 20">
            <a:extLst>
              <a:ext uri="{FF2B5EF4-FFF2-40B4-BE49-F238E27FC236}">
                <a16:creationId xmlns:a16="http://schemas.microsoft.com/office/drawing/2014/main" id="{E287B23B-090C-49B7-866C-CDB6DFDC6B6A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5080794" y="2702719"/>
            <a:ext cx="144463" cy="1555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6" name="Text Box 21">
            <a:extLst>
              <a:ext uri="{FF2B5EF4-FFF2-40B4-BE49-F238E27FC236}">
                <a16:creationId xmlns:a16="http://schemas.microsoft.com/office/drawing/2014/main" id="{4AD3B098-F22A-4263-AC58-A84A8FF27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638" y="2420938"/>
            <a:ext cx="931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16cm</a:t>
            </a:r>
            <a:endParaRPr lang="en-US" altLang="en-US" sz="2400"/>
          </a:p>
        </p:txBody>
      </p:sp>
      <p:sp>
        <p:nvSpPr>
          <p:cNvPr id="36877" name="Line 22">
            <a:extLst>
              <a:ext uri="{FF2B5EF4-FFF2-40B4-BE49-F238E27FC236}">
                <a16:creationId xmlns:a16="http://schemas.microsoft.com/office/drawing/2014/main" id="{F3B71908-CBFD-463D-8EF0-BC68D73003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2995613"/>
            <a:ext cx="0" cy="293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AutoShape 23">
            <a:extLst>
              <a:ext uri="{FF2B5EF4-FFF2-40B4-BE49-F238E27FC236}">
                <a16:creationId xmlns:a16="http://schemas.microsoft.com/office/drawing/2014/main" id="{33E81229-619A-4724-9F26-68F0B8772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2928938"/>
            <a:ext cx="144463" cy="857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9" name="AutoShape 24">
            <a:extLst>
              <a:ext uri="{FF2B5EF4-FFF2-40B4-BE49-F238E27FC236}">
                <a16:creationId xmlns:a16="http://schemas.microsoft.com/office/drawing/2014/main" id="{EC1BB41E-8BFB-4EF6-8D0E-5D7144274FD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292725" y="3917950"/>
            <a:ext cx="144463" cy="857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0" name="Text Box 25">
            <a:extLst>
              <a:ext uri="{FF2B5EF4-FFF2-40B4-BE49-F238E27FC236}">
                <a16:creationId xmlns:a16="http://schemas.microsoft.com/office/drawing/2014/main" id="{7257BAD4-1767-4E0D-ACF8-4FC46ECD1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3289300"/>
            <a:ext cx="768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5cm</a:t>
            </a:r>
            <a:endParaRPr lang="en-US" altLang="en-US" sz="2400"/>
          </a:p>
        </p:txBody>
      </p:sp>
      <p:sp>
        <p:nvSpPr>
          <p:cNvPr id="36881" name="Line 26">
            <a:extLst>
              <a:ext uri="{FF2B5EF4-FFF2-40B4-BE49-F238E27FC236}">
                <a16:creationId xmlns:a16="http://schemas.microsoft.com/office/drawing/2014/main" id="{9617A57B-88CB-4C7B-B351-F0758E4784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35718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Rectangle 27">
            <a:extLst>
              <a:ext uri="{FF2B5EF4-FFF2-40B4-BE49-F238E27FC236}">
                <a16:creationId xmlns:a16="http://schemas.microsoft.com/office/drawing/2014/main" id="{0D078BBB-84F0-489B-A577-BB939BD9A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2924175"/>
            <a:ext cx="4105275" cy="10795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33" name="Text Box 29">
            <a:extLst>
              <a:ext uri="{FF2B5EF4-FFF2-40B4-BE49-F238E27FC236}">
                <a16:creationId xmlns:a16="http://schemas.microsoft.com/office/drawing/2014/main" id="{E86CC59C-2043-4070-90D2-C4938F8C3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2852738"/>
            <a:ext cx="210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l x b</a:t>
            </a:r>
            <a:endParaRPr lang="en-US" sz="2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4" name="Text Box 30">
            <a:extLst>
              <a:ext uri="{FF2B5EF4-FFF2-40B4-BE49-F238E27FC236}">
                <a16:creationId xmlns:a16="http://schemas.microsoft.com/office/drawing/2014/main" id="{86329DB0-9CC5-453D-B096-CDAC5A57C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3284538"/>
            <a:ext cx="2087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16 x 5</a:t>
            </a:r>
            <a:endParaRPr lang="en-US" sz="2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5" name="Text Box 31">
            <a:extLst>
              <a:ext uri="{FF2B5EF4-FFF2-40B4-BE49-F238E27FC236}">
                <a16:creationId xmlns:a16="http://schemas.microsoft.com/office/drawing/2014/main" id="{896A6CCA-4AC2-48D3-8BDA-44EE92726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3716338"/>
            <a:ext cx="201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80cm</a:t>
            </a:r>
            <a:r>
              <a:rPr lang="en-GB" sz="2000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000" baseline="30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6" name="Text Box 32">
            <a:extLst>
              <a:ext uri="{FF2B5EF4-FFF2-40B4-BE49-F238E27FC236}">
                <a16:creationId xmlns:a16="http://schemas.microsoft.com/office/drawing/2014/main" id="{9E776097-B1FF-46E7-A96B-BD19D2D55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2420938"/>
            <a:ext cx="2303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Rectangle 1</a:t>
            </a:r>
            <a:endParaRPr lang="en-US" sz="2000" u="sng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7" name="Text Box 33">
            <a:extLst>
              <a:ext uri="{FF2B5EF4-FFF2-40B4-BE49-F238E27FC236}">
                <a16:creationId xmlns:a16="http://schemas.microsoft.com/office/drawing/2014/main" id="{FEA5D1FF-CB4E-4A6B-AB6C-368F5B027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4271963"/>
            <a:ext cx="2160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Rectangle 2</a:t>
            </a:r>
            <a:endParaRPr lang="en-US" sz="2000" u="sng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8" name="Text Box 34">
            <a:extLst>
              <a:ext uri="{FF2B5EF4-FFF2-40B4-BE49-F238E27FC236}">
                <a16:creationId xmlns:a16="http://schemas.microsoft.com/office/drawing/2014/main" id="{66B97828-A4D7-4F56-9261-19BC95EB5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4703763"/>
            <a:ext cx="2017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l x b</a:t>
            </a:r>
            <a:endParaRPr lang="en-US" sz="20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9" name="Text Box 35">
            <a:extLst>
              <a:ext uri="{FF2B5EF4-FFF2-40B4-BE49-F238E27FC236}">
                <a16:creationId xmlns:a16="http://schemas.microsoft.com/office/drawing/2014/main" id="{096997BC-4896-45AA-9602-7F416D344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5135563"/>
            <a:ext cx="2592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6 x 5</a:t>
            </a:r>
            <a:endParaRPr lang="en-US" sz="20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40" name="Text Box 36">
            <a:extLst>
              <a:ext uri="{FF2B5EF4-FFF2-40B4-BE49-F238E27FC236}">
                <a16:creationId xmlns:a16="http://schemas.microsoft.com/office/drawing/2014/main" id="{0AD0B51C-B033-46F1-BDEF-2B01A4EB3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5567363"/>
            <a:ext cx="187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GB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30cm</a:t>
            </a:r>
            <a:r>
              <a:rPr lang="en-GB" sz="2000" baseline="30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000" baseline="300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41" name="Text Box 37">
            <a:extLst>
              <a:ext uri="{FF2B5EF4-FFF2-40B4-BE49-F238E27FC236}">
                <a16:creationId xmlns:a16="http://schemas.microsoft.com/office/drawing/2014/main" id="{1319BFD6-50CA-4F82-B16A-960D77DC6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75" y="4868863"/>
            <a:ext cx="172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 Area</a:t>
            </a: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42" name="Text Box 38">
            <a:extLst>
              <a:ext uri="{FF2B5EF4-FFF2-40B4-BE49-F238E27FC236}">
                <a16:creationId xmlns:a16="http://schemas.microsoft.com/office/drawing/2014/main" id="{58536E1F-DB6B-4DB5-B523-66F364326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75" y="5300663"/>
            <a:ext cx="1800225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 = 80 + 30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 =110cm</a:t>
            </a:r>
            <a:r>
              <a:rPr lang="en-GB" altLang="en-US" sz="2400" baseline="60000">
                <a:solidFill>
                  <a:srgbClr val="FFFF00"/>
                </a:solidFill>
              </a:rPr>
              <a:t>2</a:t>
            </a:r>
            <a:endParaRPr lang="en-US" altLang="en-US" sz="2400">
              <a:solidFill>
                <a:srgbClr val="FFFF00"/>
              </a:solidFill>
            </a:endParaRPr>
          </a:p>
        </p:txBody>
      </p:sp>
      <p:pic>
        <p:nvPicPr>
          <p:cNvPr id="36893" name="Picture 39" descr="Office Objects 0572">
            <a:extLst>
              <a:ext uri="{FF2B5EF4-FFF2-40B4-BE49-F238E27FC236}">
                <a16:creationId xmlns:a16="http://schemas.microsoft.com/office/drawing/2014/main" id="{008CE61D-05C2-43FE-AD2C-1CB1F7B50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44" name="Rectangle 40">
            <a:extLst>
              <a:ext uri="{FF2B5EF4-FFF2-40B4-BE49-F238E27FC236}">
                <a16:creationId xmlns:a16="http://schemas.microsoft.com/office/drawing/2014/main" id="{5136D47C-79D7-4C1F-BB80-3EAF4B983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36895" name="Picture 41" descr="scottishflag">
            <a:extLst>
              <a:ext uri="{FF2B5EF4-FFF2-40B4-BE49-F238E27FC236}">
                <a16:creationId xmlns:a16="http://schemas.microsoft.com/office/drawing/2014/main" id="{D4F26291-6321-4268-A73E-E31B5113803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6" name="Text Box 43">
            <a:extLst>
              <a:ext uri="{FF2B5EF4-FFF2-40B4-BE49-F238E27FC236}">
                <a16:creationId xmlns:a16="http://schemas.microsoft.com/office/drawing/2014/main" id="{80A0F18F-EF40-4A92-BFDB-6C5AB7060F5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6897" name="TextBox 10">
            <a:extLst>
              <a:ext uri="{FF2B5EF4-FFF2-40B4-BE49-F238E27FC236}">
                <a16:creationId xmlns:a16="http://schemas.microsoft.com/office/drawing/2014/main" id="{A449F685-2787-437E-84D7-61762342B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258 " pathEditMode="relative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2.5E-6 0.1108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53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258 " pathEditMode="relative" ptsTypes="AA">
                                      <p:cBhvr>
                                        <p:cTn id="10" dur="2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0" grpId="0" animBg="1"/>
      <p:bldP spid="21533" grpId="0"/>
      <p:bldP spid="21534" grpId="0"/>
      <p:bldP spid="21535" grpId="0"/>
      <p:bldP spid="21536" grpId="0"/>
      <p:bldP spid="21537" grpId="0"/>
      <p:bldP spid="21538" grpId="0"/>
      <p:bldP spid="21539" grpId="0"/>
      <p:bldP spid="21540" grpId="0"/>
      <p:bldP spid="21541" grpId="0"/>
      <p:bldP spid="2154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>
            <a:extLst>
              <a:ext uri="{FF2B5EF4-FFF2-40B4-BE49-F238E27FC236}">
                <a16:creationId xmlns:a16="http://schemas.microsoft.com/office/drawing/2014/main" id="{EF5067F7-6810-4037-8710-144DDA4BD67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40583B02-2177-4F1C-93B8-7FFCEC23BCD2}" type="datetime5">
              <a:rPr lang="en-GB" altLang="en-US" smtClean="0"/>
              <a:pPr eaLnBrk="1" hangingPunct="1"/>
              <a:t>12-Jul-26</a:t>
            </a:fld>
            <a:endParaRPr lang="en-GB" altLang="en-US"/>
          </a:p>
        </p:txBody>
      </p:sp>
      <p:sp>
        <p:nvSpPr>
          <p:cNvPr id="37891" name="Footer Placeholder 4">
            <a:extLst>
              <a:ext uri="{FF2B5EF4-FFF2-40B4-BE49-F238E27FC236}">
                <a16:creationId xmlns:a16="http://schemas.microsoft.com/office/drawing/2014/main" id="{C05FF217-5C17-4126-94C6-45272CB2B4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684588" y="6334125"/>
            <a:ext cx="3021012" cy="311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Maths Dept.</a:t>
            </a:r>
          </a:p>
        </p:txBody>
      </p:sp>
      <p:pic>
        <p:nvPicPr>
          <p:cNvPr id="37892" name="Picture 4" descr="Office Objects 0572">
            <a:extLst>
              <a:ext uri="{FF2B5EF4-FFF2-40B4-BE49-F238E27FC236}">
                <a16:creationId xmlns:a16="http://schemas.microsoft.com/office/drawing/2014/main" id="{89C52E77-368F-40E1-A211-5BB6DD4B8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Rectangle 8">
            <a:extLst>
              <a:ext uri="{FF2B5EF4-FFF2-40B4-BE49-F238E27FC236}">
                <a16:creationId xmlns:a16="http://schemas.microsoft.com/office/drawing/2014/main" id="{878286A0-08D9-4A8F-B83B-2A02FBC18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37894" name="Picture 9" descr="scottishflag">
            <a:extLst>
              <a:ext uri="{FF2B5EF4-FFF2-40B4-BE49-F238E27FC236}">
                <a16:creationId xmlns:a16="http://schemas.microsoft.com/office/drawing/2014/main" id="{F3267908-AD45-4055-96A6-D068F8E449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5" name="Text Box 11">
            <a:extLst>
              <a:ext uri="{FF2B5EF4-FFF2-40B4-BE49-F238E27FC236}">
                <a16:creationId xmlns:a16="http://schemas.microsoft.com/office/drawing/2014/main" id="{28EB9A36-216C-42D5-9545-5261703F07F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7896" name="Rectangle 12">
            <a:extLst>
              <a:ext uri="{FF2B5EF4-FFF2-40B4-BE49-F238E27FC236}">
                <a16:creationId xmlns:a16="http://schemas.microsoft.com/office/drawing/2014/main" id="{5E19115E-ECE4-49FF-BD02-57A519D38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7" name="Text Box 13">
            <a:extLst>
              <a:ext uri="{FF2B5EF4-FFF2-40B4-BE49-F238E27FC236}">
                <a16:creationId xmlns:a16="http://schemas.microsoft.com/office/drawing/2014/main" id="{304C6A7B-59BE-4EB9-97CE-F6113CAC9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GB" altLang="en-US" sz="4000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Exercise 5 Ch14 (page 176)</a:t>
            </a:r>
          </a:p>
          <a:p>
            <a:pPr algn="ctr" eaLnBrk="1" hangingPunct="1"/>
            <a:endParaRPr lang="en-GB" altLang="en-US" sz="4000">
              <a:cs typeface="Arial" panose="020B0604020202020204" pitchFamily="34" charset="0"/>
            </a:endParaRPr>
          </a:p>
        </p:txBody>
      </p:sp>
      <p:pic>
        <p:nvPicPr>
          <p:cNvPr id="37898" name="Picture 14" descr="ag00463_">
            <a:extLst>
              <a:ext uri="{FF2B5EF4-FFF2-40B4-BE49-F238E27FC236}">
                <a16:creationId xmlns:a16="http://schemas.microsoft.com/office/drawing/2014/main" id="{083BEE0F-2CF6-430B-BAE3-4E4E3048AD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9" name="TextBox 10">
            <a:extLst>
              <a:ext uri="{FF2B5EF4-FFF2-40B4-BE49-F238E27FC236}">
                <a16:creationId xmlns:a16="http://schemas.microsoft.com/office/drawing/2014/main" id="{93FCF25D-B213-4F2E-9576-E4FC456D0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Date Placeholder 4">
            <a:extLst>
              <a:ext uri="{FF2B5EF4-FFF2-40B4-BE49-F238E27FC236}">
                <a16:creationId xmlns:a16="http://schemas.microsoft.com/office/drawing/2014/main" id="{5AEBFBF0-87E8-4725-9A29-E1004725A1F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2237ECC-566A-45D2-B1AF-489AC2D0EB7B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061A8ACD-BE73-498D-975A-6E2BFF226C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5EE434AC-9DAA-49BD-A325-2E2CC34F4D32}" type="slidenum">
              <a:rPr lang="en-GB" altLang="en-US"/>
              <a:pPr eaLnBrk="1" hangingPunct="1"/>
              <a:t>25</a:t>
            </a:fld>
            <a:endParaRPr lang="en-GB" altLang="en-US"/>
          </a:p>
        </p:txBody>
      </p:sp>
      <p:sp>
        <p:nvSpPr>
          <p:cNvPr id="9221" name="Footer Placeholder 6">
            <a:extLst>
              <a:ext uri="{FF2B5EF4-FFF2-40B4-BE49-F238E27FC236}">
                <a16:creationId xmlns:a16="http://schemas.microsoft.com/office/drawing/2014/main" id="{AB2F5801-9DCD-4030-BB3A-7E5356B5FE8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AF09A79C-4C99-4F8B-A47F-6EC3DE36FFC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</a:rPr>
              <a:t>Starter Questions</a:t>
            </a:r>
          </a:p>
        </p:txBody>
      </p:sp>
      <p:pic>
        <p:nvPicPr>
          <p:cNvPr id="9223" name="Picture 4" descr="scottishflag">
            <a:extLst>
              <a:ext uri="{FF2B5EF4-FFF2-40B4-BE49-F238E27FC236}">
                <a16:creationId xmlns:a16="http://schemas.microsoft.com/office/drawing/2014/main" id="{C0C8FEBC-03CB-4B94-AD4A-950C6218733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Text Box 5">
            <a:extLst>
              <a:ext uri="{FF2B5EF4-FFF2-40B4-BE49-F238E27FC236}">
                <a16:creationId xmlns:a16="http://schemas.microsoft.com/office/drawing/2014/main" id="{41E19520-1CE4-4074-BBA2-D1EC92AA7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1703388"/>
            <a:ext cx="2857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40% of £90</a:t>
            </a:r>
          </a:p>
        </p:txBody>
      </p:sp>
      <p:sp>
        <p:nvSpPr>
          <p:cNvPr id="9225" name="Text Box 6">
            <a:extLst>
              <a:ext uri="{FF2B5EF4-FFF2-40B4-BE49-F238E27FC236}">
                <a16:creationId xmlns:a16="http://schemas.microsoft.com/office/drawing/2014/main" id="{B14A4F2D-7954-41E7-97EA-512D53B04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3043238"/>
            <a:ext cx="7618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Show that there are 2880 minutes in 2 days</a:t>
            </a:r>
          </a:p>
        </p:txBody>
      </p:sp>
      <p:sp>
        <p:nvSpPr>
          <p:cNvPr id="9226" name="Text Box 7">
            <a:extLst>
              <a:ext uri="{FF2B5EF4-FFF2-40B4-BE49-F238E27FC236}">
                <a16:creationId xmlns:a16="http://schemas.microsoft.com/office/drawing/2014/main" id="{07010BE4-3BD8-4918-BAC6-36623CD14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3716338"/>
            <a:ext cx="4232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Expand 2( y - 3p) – 2y</a:t>
            </a:r>
          </a:p>
        </p:txBody>
      </p:sp>
      <p:sp>
        <p:nvSpPr>
          <p:cNvPr id="9227" name="Text Box 8">
            <a:extLst>
              <a:ext uri="{FF2B5EF4-FFF2-40B4-BE49-F238E27FC236}">
                <a16:creationId xmlns:a16="http://schemas.microsoft.com/office/drawing/2014/main" id="{794FFC6D-3B85-467B-BF92-F58973CB7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722813"/>
            <a:ext cx="238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Calculate</a:t>
            </a:r>
          </a:p>
        </p:txBody>
      </p:sp>
      <p:graphicFrame>
        <p:nvGraphicFramePr>
          <p:cNvPr id="9218" name="Object 16">
            <a:extLst>
              <a:ext uri="{FF2B5EF4-FFF2-40B4-BE49-F238E27FC236}">
                <a16:creationId xmlns:a16="http://schemas.microsoft.com/office/drawing/2014/main" id="{00510FD8-6966-4C5A-BC4A-79447143EEB6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592388" y="5448300"/>
          <a:ext cx="465613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63480" imgH="215640" progId="Equation.DSMT4">
                  <p:embed/>
                </p:oleObj>
              </mc:Choice>
              <mc:Fallback>
                <p:oleObj name="Equation" r:id="rId3" imgW="2463480" imgH="2156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2388" y="5448300"/>
                        <a:ext cx="4656137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8" name="Text Box 27">
            <a:extLst>
              <a:ext uri="{FF2B5EF4-FFF2-40B4-BE49-F238E27FC236}">
                <a16:creationId xmlns:a16="http://schemas.microsoft.com/office/drawing/2014/main" id="{622C1BD6-CF61-43FC-9660-A7490E2E662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9229" name="TextBox 10">
            <a:extLst>
              <a:ext uri="{FF2B5EF4-FFF2-40B4-BE49-F238E27FC236}">
                <a16:creationId xmlns:a16="http://schemas.microsoft.com/office/drawing/2014/main" id="{D3245F07-BFA5-4982-BA7E-1C6779352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2">
            <a:extLst>
              <a:ext uri="{FF2B5EF4-FFF2-40B4-BE49-F238E27FC236}">
                <a16:creationId xmlns:a16="http://schemas.microsoft.com/office/drawing/2014/main" id="{71C5D185-4B7D-4EDB-8DC5-707D00F4F2F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707B55DD-8305-467B-8B15-662DA2A425DE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29B726D5-3B4F-4A88-83F6-D418B38560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D4E72048-A306-4379-B46D-88F58676F3B7}" type="slidenum">
              <a:rPr lang="en-GB" altLang="en-US"/>
              <a:pPr eaLnBrk="1" hangingPunct="1"/>
              <a:t>26</a:t>
            </a:fld>
            <a:endParaRPr lang="en-GB" altLang="en-US"/>
          </a:p>
        </p:txBody>
      </p:sp>
      <p:sp>
        <p:nvSpPr>
          <p:cNvPr id="38916" name="Footer Placeholder 4">
            <a:extLst>
              <a:ext uri="{FF2B5EF4-FFF2-40B4-BE49-F238E27FC236}">
                <a16:creationId xmlns:a16="http://schemas.microsoft.com/office/drawing/2014/main" id="{6FC2088C-8281-41D1-B45B-8319C0A57AB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E10EC5ED-89E3-4366-98C7-DA7FB8418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A2E96CC1-246C-49C4-8AE1-6596BCB27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23908" name="Text Box 4">
            <a:extLst>
              <a:ext uri="{FF2B5EF4-FFF2-40B4-BE49-F238E27FC236}">
                <a16:creationId xmlns:a16="http://schemas.microsoft.com/office/drawing/2014/main" id="{E8088226-4AD5-4BE7-908F-CF5F65783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To know the formula for the area of a parallelogram.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38920" name="Line 5">
            <a:extLst>
              <a:ext uri="{FF2B5EF4-FFF2-40B4-BE49-F238E27FC236}">
                <a16:creationId xmlns:a16="http://schemas.microsoft.com/office/drawing/2014/main" id="{50802B88-4799-4736-9AD2-FA2243556D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910" name="Rectangle 6">
            <a:extLst>
              <a:ext uri="{FF2B5EF4-FFF2-40B4-BE49-F238E27FC236}">
                <a16:creationId xmlns:a16="http://schemas.microsoft.com/office/drawing/2014/main" id="{3054A640-93AF-4966-AE29-1261213B2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" y="3044825"/>
            <a:ext cx="403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   To develop a formula for the area of a parallelogram.</a:t>
            </a:r>
          </a:p>
        </p:txBody>
      </p:sp>
      <p:sp>
        <p:nvSpPr>
          <p:cNvPr id="123911" name="Rectangle 7">
            <a:extLst>
              <a:ext uri="{FF2B5EF4-FFF2-40B4-BE49-F238E27FC236}">
                <a16:creationId xmlns:a16="http://schemas.microsoft.com/office/drawing/2014/main" id="{A641A90F-E9FB-43AE-9B65-FE269A515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25" y="4352925"/>
            <a:ext cx="3508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buFontTx/>
              <a:buAutoNum type="arabicPeriod" startAt="2"/>
            </a:pPr>
            <a:r>
              <a:rPr lang="en-GB" altLang="en-US">
                <a:solidFill>
                  <a:srgbClr val="FFFF00"/>
                </a:solidFill>
              </a:rPr>
              <a:t>Use the formula to solve problems.</a:t>
            </a:r>
          </a:p>
        </p:txBody>
      </p:sp>
      <p:sp>
        <p:nvSpPr>
          <p:cNvPr id="123912" name="Rectangle 8">
            <a:extLst>
              <a:ext uri="{FF2B5EF4-FFF2-40B4-BE49-F238E27FC236}">
                <a16:creationId xmlns:a16="http://schemas.microsoft.com/office/drawing/2014/main" id="{5C7034DD-A17E-43FC-B2A6-999FC916D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Apply formula correctly.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(showing working)</a:t>
            </a:r>
          </a:p>
        </p:txBody>
      </p:sp>
      <p:sp>
        <p:nvSpPr>
          <p:cNvPr id="123913" name="Rectangle 9">
            <a:extLst>
              <a:ext uri="{FF2B5EF4-FFF2-40B4-BE49-F238E27FC236}">
                <a16:creationId xmlns:a16="http://schemas.microsoft.com/office/drawing/2014/main" id="{2B2E8F9F-F489-4EF5-A11C-025DF1AE7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7323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containing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</a:t>
            </a:r>
          </a:p>
        </p:txBody>
      </p:sp>
      <p:pic>
        <p:nvPicPr>
          <p:cNvPr id="38925" name="Picture 10" descr="scottishflag">
            <a:extLst>
              <a:ext uri="{FF2B5EF4-FFF2-40B4-BE49-F238E27FC236}">
                <a16:creationId xmlns:a16="http://schemas.microsoft.com/office/drawing/2014/main" id="{1433216F-0C68-4BA8-9627-F03355B341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6" name="Text Box 11">
            <a:extLst>
              <a:ext uri="{FF2B5EF4-FFF2-40B4-BE49-F238E27FC236}">
                <a16:creationId xmlns:a16="http://schemas.microsoft.com/office/drawing/2014/main" id="{D387F0F9-BB3F-42E8-805A-3B21240B8FC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3916" name="Rectangle 12">
            <a:extLst>
              <a:ext uri="{FF2B5EF4-FFF2-40B4-BE49-F238E27FC236}">
                <a16:creationId xmlns:a16="http://schemas.microsoft.com/office/drawing/2014/main" id="{309FB7B0-341D-40D6-AAE1-57A087D4C4A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</a:rPr>
              <a:t>Parallelogram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/>
      <p:bldP spid="123910" grpId="0"/>
      <p:bldP spid="123911" grpId="0"/>
      <p:bldP spid="123912" grpId="0"/>
      <p:bldP spid="1239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Date Placeholder 3">
            <a:extLst>
              <a:ext uri="{FF2B5EF4-FFF2-40B4-BE49-F238E27FC236}">
                <a16:creationId xmlns:a16="http://schemas.microsoft.com/office/drawing/2014/main" id="{7044E94B-E83B-4359-A58B-17E7EF43A57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E3646A17-0330-4744-89EC-80DE7FAD5783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10244" name="Slide Number Placeholder 4">
            <a:extLst>
              <a:ext uri="{FF2B5EF4-FFF2-40B4-BE49-F238E27FC236}">
                <a16:creationId xmlns:a16="http://schemas.microsoft.com/office/drawing/2014/main" id="{9120398C-837E-44E1-845F-EF88906E41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D58F0AC2-819C-4F0C-BF13-8E91825E985D}" type="slidenum">
              <a:rPr lang="en-GB" altLang="en-US"/>
              <a:pPr eaLnBrk="1" hangingPunct="1"/>
              <a:t>27</a:t>
            </a:fld>
            <a:endParaRPr lang="en-GB" altLang="en-US"/>
          </a:p>
        </p:txBody>
      </p:sp>
      <p:sp>
        <p:nvSpPr>
          <p:cNvPr id="10245" name="Footer Placeholder 5">
            <a:extLst>
              <a:ext uri="{FF2B5EF4-FFF2-40B4-BE49-F238E27FC236}">
                <a16:creationId xmlns:a16="http://schemas.microsoft.com/office/drawing/2014/main" id="{C3F7DFD8-9CA6-4808-B394-FD222617E20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51208" name="Rectangle 8">
            <a:extLst>
              <a:ext uri="{FF2B5EF4-FFF2-40B4-BE49-F238E27FC236}">
                <a16:creationId xmlns:a16="http://schemas.microsoft.com/office/drawing/2014/main" id="{2215BF75-D476-42CA-B0EA-47CD7C2B530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>
                <a:solidFill>
                  <a:schemeClr val="hlink"/>
                </a:solidFill>
              </a:rPr>
              <a:t>Parallelogram Area</a:t>
            </a:r>
          </a:p>
        </p:txBody>
      </p:sp>
      <p:pic>
        <p:nvPicPr>
          <p:cNvPr id="10247" name="Picture 55" descr="scottishflag">
            <a:extLst>
              <a:ext uri="{FF2B5EF4-FFF2-40B4-BE49-F238E27FC236}">
                <a16:creationId xmlns:a16="http://schemas.microsoft.com/office/drawing/2014/main" id="{5DD295C1-AAC0-43B7-ABE0-294D8552D7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8" name="Text Box 68">
            <a:extLst>
              <a:ext uri="{FF2B5EF4-FFF2-40B4-BE49-F238E27FC236}">
                <a16:creationId xmlns:a16="http://schemas.microsoft.com/office/drawing/2014/main" id="{88A7E72D-9DFE-4AE2-9D97-51E6D0EBE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7488" y="23510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9" name="AutoShape 79">
            <a:extLst>
              <a:ext uri="{FF2B5EF4-FFF2-40B4-BE49-F238E27FC236}">
                <a16:creationId xmlns:a16="http://schemas.microsoft.com/office/drawing/2014/main" id="{A6BBF4F5-EFE1-4662-8A3B-E5F014DE36E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568950" y="1704975"/>
            <a:ext cx="604838" cy="1704975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0" name="Rectangle 80">
            <a:extLst>
              <a:ext uri="{FF2B5EF4-FFF2-40B4-BE49-F238E27FC236}">
                <a16:creationId xmlns:a16="http://schemas.microsoft.com/office/drawing/2014/main" id="{A937D1CA-C70B-4DDA-848E-7EB684D73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708150"/>
            <a:ext cx="1685925" cy="17113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90">
            <a:extLst>
              <a:ext uri="{FF2B5EF4-FFF2-40B4-BE49-F238E27FC236}">
                <a16:creationId xmlns:a16="http://schemas.microsoft.com/office/drawing/2014/main" id="{24C69D65-ACC5-4BC6-BA30-576EE2C627E6}"/>
              </a:ext>
            </a:extLst>
          </p:cNvPr>
          <p:cNvGrpSpPr>
            <a:grpSpLocks/>
          </p:cNvGrpSpPr>
          <p:nvPr/>
        </p:nvGrpSpPr>
        <p:grpSpPr bwMode="auto">
          <a:xfrm>
            <a:off x="3981450" y="3505200"/>
            <a:ext cx="2076450" cy="568325"/>
            <a:chOff x="3060" y="2208"/>
            <a:chExt cx="1308" cy="358"/>
          </a:xfrm>
        </p:grpSpPr>
        <p:sp>
          <p:nvSpPr>
            <p:cNvPr id="10260" name="Text Box 65">
              <a:extLst>
                <a:ext uri="{FF2B5EF4-FFF2-40B4-BE49-F238E27FC236}">
                  <a16:creationId xmlns:a16="http://schemas.microsoft.com/office/drawing/2014/main" id="{6D457CC6-8700-400C-A94D-D7981B1522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0" y="2275"/>
              <a:ext cx="2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b</a:t>
              </a:r>
              <a:endParaRPr lang="en-GB" altLang="en-US" sz="2400" baseline="-25000"/>
            </a:p>
          </p:txBody>
        </p:sp>
        <p:sp>
          <p:nvSpPr>
            <p:cNvPr id="10261" name="Line 83">
              <a:extLst>
                <a:ext uri="{FF2B5EF4-FFF2-40B4-BE49-F238E27FC236}">
                  <a16:creationId xmlns:a16="http://schemas.microsoft.com/office/drawing/2014/main" id="{5AA02CB8-9862-4E7B-A477-03FC690767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0" y="2208"/>
              <a:ext cx="13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1287" name="Object 87">
            <a:extLst>
              <a:ext uri="{FF2B5EF4-FFF2-40B4-BE49-F238E27FC236}">
                <a16:creationId xmlns:a16="http://schemas.microsoft.com/office/drawing/2014/main" id="{6DD347F3-FBA2-48D3-B59A-EE9E51D95D7A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1838325" y="4462463"/>
          <a:ext cx="609600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17640" imgH="304560" progId="Equation.DSMT4">
                  <p:embed/>
                </p:oleObj>
              </mc:Choice>
              <mc:Fallback>
                <p:oleObj name="Equation" r:id="rId3" imgW="2717640" imgH="304560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25" y="4462463"/>
                        <a:ext cx="609600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1" name="Text Box 91">
            <a:extLst>
              <a:ext uri="{FF2B5EF4-FFF2-40B4-BE49-F238E27FC236}">
                <a16:creationId xmlns:a16="http://schemas.microsoft.com/office/drawing/2014/main" id="{886AB52F-36EF-487D-94EF-236B07E35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8" y="1803400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 u="sng"/>
              <a:t>Important NOTE</a:t>
            </a:r>
          </a:p>
          <a:p>
            <a:pPr algn="ctr" eaLnBrk="1" hangingPunct="1"/>
            <a:endParaRPr lang="en-GB" altLang="en-US" sz="2400" u="sng"/>
          </a:p>
          <a:p>
            <a:pPr algn="ctr" eaLnBrk="1" hangingPunct="1"/>
            <a:r>
              <a:rPr lang="en-GB" altLang="en-US" sz="2400"/>
              <a:t>h = vertical height</a:t>
            </a:r>
          </a:p>
        </p:txBody>
      </p:sp>
      <p:sp>
        <p:nvSpPr>
          <p:cNvPr id="51278" name="AutoShape 78">
            <a:extLst>
              <a:ext uri="{FF2B5EF4-FFF2-40B4-BE49-F238E27FC236}">
                <a16:creationId xmlns:a16="http://schemas.microsoft.com/office/drawing/2014/main" id="{A52C7BB6-C9F6-4903-8E64-0310B709BD6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81363" y="1720850"/>
            <a:ext cx="604837" cy="1698625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3" name="Rectangle 93">
            <a:extLst>
              <a:ext uri="{FF2B5EF4-FFF2-40B4-BE49-F238E27FC236}">
                <a16:creationId xmlns:a16="http://schemas.microsoft.com/office/drawing/2014/main" id="{EE63EEC8-7630-41DA-8D81-8DDBA5EDD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6825" y="3328988"/>
            <a:ext cx="88900" cy="88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5" name="Text Box 92">
            <a:extLst>
              <a:ext uri="{FF2B5EF4-FFF2-40B4-BE49-F238E27FC236}">
                <a16:creationId xmlns:a16="http://schemas.microsoft.com/office/drawing/2014/main" id="{09EF3516-7599-4B90-9DAA-99AB4CC6409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3" name="Group 89">
            <a:extLst>
              <a:ext uri="{FF2B5EF4-FFF2-40B4-BE49-F238E27FC236}">
                <a16:creationId xmlns:a16="http://schemas.microsoft.com/office/drawing/2014/main" id="{A59EB3FF-54E1-4172-BDB2-D6D6177AD634}"/>
              </a:ext>
            </a:extLst>
          </p:cNvPr>
          <p:cNvGrpSpPr>
            <a:grpSpLocks/>
          </p:cNvGrpSpPr>
          <p:nvPr/>
        </p:nvGrpSpPr>
        <p:grpSpPr bwMode="auto">
          <a:xfrm>
            <a:off x="3895725" y="1719263"/>
            <a:ext cx="390525" cy="1695450"/>
            <a:chOff x="3006" y="1083"/>
            <a:chExt cx="246" cy="1068"/>
          </a:xfrm>
        </p:grpSpPr>
        <p:sp>
          <p:nvSpPr>
            <p:cNvPr id="10258" name="Line 84">
              <a:extLst>
                <a:ext uri="{FF2B5EF4-FFF2-40B4-BE49-F238E27FC236}">
                  <a16:creationId xmlns:a16="http://schemas.microsoft.com/office/drawing/2014/main" id="{72251CD6-4815-4FA7-9692-9C4E6FA733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6" y="1083"/>
              <a:ext cx="0" cy="10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Text Box 85">
              <a:extLst>
                <a:ext uri="{FF2B5EF4-FFF2-40B4-BE49-F238E27FC236}">
                  <a16:creationId xmlns:a16="http://schemas.microsoft.com/office/drawing/2014/main" id="{E26C9D26-FE2F-4FAF-894C-23D4044FE3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484"/>
              <a:ext cx="2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chemeClr val="bg2"/>
                  </a:solidFill>
                </a:rPr>
                <a:t>h</a:t>
              </a:r>
              <a:endParaRPr lang="en-GB" altLang="en-US" sz="2400" baseline="-25000">
                <a:solidFill>
                  <a:schemeClr val="bg2"/>
                </a:solidFill>
              </a:endParaRPr>
            </a:p>
          </p:txBody>
        </p:sp>
      </p:grpSp>
      <p:sp>
        <p:nvSpPr>
          <p:cNvPr id="10257" name="TextBox 10">
            <a:extLst>
              <a:ext uri="{FF2B5EF4-FFF2-40B4-BE49-F238E27FC236}">
                <a16:creationId xmlns:a16="http://schemas.microsoft.com/office/drawing/2014/main" id="{FC79148A-9075-4396-A82F-418F91509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51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4" dur="20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8" grpId="0"/>
      <p:bldP spid="51291" grpId="0"/>
      <p:bldP spid="51278" grpId="0" animBg="1"/>
      <p:bldP spid="51293" grpId="0" animBg="1"/>
      <p:bldP spid="51293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Date Placeholder 6">
            <a:extLst>
              <a:ext uri="{FF2B5EF4-FFF2-40B4-BE49-F238E27FC236}">
                <a16:creationId xmlns:a16="http://schemas.microsoft.com/office/drawing/2014/main" id="{F2D1391B-CE03-43AF-9A50-83FAFA93B0F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132FCF16-4E6A-4509-AEAF-850EC598DD23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11270" name="Slide Number Placeholder 7">
            <a:extLst>
              <a:ext uri="{FF2B5EF4-FFF2-40B4-BE49-F238E27FC236}">
                <a16:creationId xmlns:a16="http://schemas.microsoft.com/office/drawing/2014/main" id="{DD9A7D52-E4B9-4324-889E-4391F23C56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4B080E6D-EE3B-4F16-8907-F8801364855A}" type="slidenum">
              <a:rPr lang="en-GB" altLang="en-US"/>
              <a:pPr eaLnBrk="1" hangingPunct="1"/>
              <a:t>28</a:t>
            </a:fld>
            <a:endParaRPr lang="en-GB" altLang="en-US"/>
          </a:p>
        </p:txBody>
      </p:sp>
      <p:sp>
        <p:nvSpPr>
          <p:cNvPr id="11271" name="Footer Placeholder 8">
            <a:extLst>
              <a:ext uri="{FF2B5EF4-FFF2-40B4-BE49-F238E27FC236}">
                <a16:creationId xmlns:a16="http://schemas.microsoft.com/office/drawing/2014/main" id="{94C66736-D9D9-422B-9DF4-3086B67201D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94A538DA-BADE-46C9-BE10-5C1D8FE139D6}"/>
              </a:ext>
            </a:extLst>
          </p:cNvPr>
          <p:cNvSpPr>
            <a:spLocks noGrp="1" noRot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>
                <a:solidFill>
                  <a:schemeClr val="hlink"/>
                </a:solidFill>
              </a:rPr>
              <a:t>Parallelogram Area</a:t>
            </a:r>
          </a:p>
        </p:txBody>
      </p:sp>
      <p:pic>
        <p:nvPicPr>
          <p:cNvPr id="11273" name="Picture 4" descr="scottishflag">
            <a:extLst>
              <a:ext uri="{FF2B5EF4-FFF2-40B4-BE49-F238E27FC236}">
                <a16:creationId xmlns:a16="http://schemas.microsoft.com/office/drawing/2014/main" id="{50647C3F-55BB-42F0-B36D-69EE27EBF64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4" name="Text Box 9">
            <a:extLst>
              <a:ext uri="{FF2B5EF4-FFF2-40B4-BE49-F238E27FC236}">
                <a16:creationId xmlns:a16="http://schemas.microsoft.com/office/drawing/2014/main" id="{FCE3CE3C-2691-4BCA-889B-A9B998D5D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1612900"/>
            <a:ext cx="6294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 1</a:t>
            </a:r>
            <a:r>
              <a:rPr lang="en-GB" altLang="en-US" sz="2400"/>
              <a:t> : Find the area of parallelogram.</a:t>
            </a:r>
            <a:endParaRPr lang="en-GB" altLang="en-US" sz="2400" u="sng"/>
          </a:p>
        </p:txBody>
      </p:sp>
      <p:graphicFrame>
        <p:nvGraphicFramePr>
          <p:cNvPr id="102410" name="Object 10">
            <a:extLst>
              <a:ext uri="{FF2B5EF4-FFF2-40B4-BE49-F238E27FC236}">
                <a16:creationId xmlns:a16="http://schemas.microsoft.com/office/drawing/2014/main" id="{AF90AD55-E1D8-4E6A-8BF2-71CC6D192B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2898775"/>
          <a:ext cx="37369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17640" imgH="304560" progId="Equation.DSMT4">
                  <p:embed/>
                </p:oleObj>
              </mc:Choice>
              <mc:Fallback>
                <p:oleObj name="Equation" r:id="rId3" imgW="2717640" imgH="304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898775"/>
                        <a:ext cx="37369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1" name="Object 11">
            <a:extLst>
              <a:ext uri="{FF2B5EF4-FFF2-40B4-BE49-F238E27FC236}">
                <a16:creationId xmlns:a16="http://schemas.microsoft.com/office/drawing/2014/main" id="{EA03FE7C-DD6F-4EA7-B046-2E2C6E6846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3500438"/>
          <a:ext cx="213201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31560" imgH="241200" progId="Equation.DSMT4">
                  <p:embed/>
                </p:oleObj>
              </mc:Choice>
              <mc:Fallback>
                <p:oleObj name="Equation" r:id="rId5" imgW="1231560" imgH="241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3500438"/>
                        <a:ext cx="2132013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2" name="Object 12">
            <a:extLst>
              <a:ext uri="{FF2B5EF4-FFF2-40B4-BE49-F238E27FC236}">
                <a16:creationId xmlns:a16="http://schemas.microsoft.com/office/drawing/2014/main" id="{4E9DA141-2965-419D-9BF0-AD37499957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4070350"/>
          <a:ext cx="234473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4070350"/>
                        <a:ext cx="2344738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Text Box 14">
            <a:extLst>
              <a:ext uri="{FF2B5EF4-FFF2-40B4-BE49-F238E27FC236}">
                <a16:creationId xmlns:a16="http://schemas.microsoft.com/office/drawing/2014/main" id="{64F4EDEE-3484-4F2E-B5A0-215ABE599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25" y="3709988"/>
            <a:ext cx="76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9cm</a:t>
            </a:r>
          </a:p>
        </p:txBody>
      </p:sp>
      <p:sp>
        <p:nvSpPr>
          <p:cNvPr id="11276" name="Line 15">
            <a:extLst>
              <a:ext uri="{FF2B5EF4-FFF2-40B4-BE49-F238E27FC236}">
                <a16:creationId xmlns:a16="http://schemas.microsoft.com/office/drawing/2014/main" id="{39C7745C-F0C1-40BD-948D-33300AE6E44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36775" y="2732088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Text Box 16">
            <a:extLst>
              <a:ext uri="{FF2B5EF4-FFF2-40B4-BE49-F238E27FC236}">
                <a16:creationId xmlns:a16="http://schemas.microsoft.com/office/drawing/2014/main" id="{65AD5CDF-5780-4D6A-AB10-487316119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3975" y="282575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3cm</a:t>
            </a:r>
          </a:p>
        </p:txBody>
      </p:sp>
      <p:sp>
        <p:nvSpPr>
          <p:cNvPr id="11278" name="AutoShape 22">
            <a:extLst>
              <a:ext uri="{FF2B5EF4-FFF2-40B4-BE49-F238E27FC236}">
                <a16:creationId xmlns:a16="http://schemas.microsoft.com/office/drawing/2014/main" id="{9DA4A7F5-C8F2-40C5-9BC0-D3FBF20A4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5" y="2705100"/>
            <a:ext cx="2362200" cy="752475"/>
          </a:xfrm>
          <a:prstGeom prst="parallelogram">
            <a:avLst>
              <a:gd name="adj" fmla="val 784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9" name="Text Box 23">
            <a:extLst>
              <a:ext uri="{FF2B5EF4-FFF2-40B4-BE49-F238E27FC236}">
                <a16:creationId xmlns:a16="http://schemas.microsoft.com/office/drawing/2014/main" id="{4602178D-B730-46AC-8755-562DD088270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EA6D7FE-D30C-4607-88A5-D339C72F0808}"/>
              </a:ext>
            </a:extLst>
          </p:cNvPr>
          <p:cNvCxnSpPr/>
          <p:nvPr/>
        </p:nvCxnSpPr>
        <p:spPr>
          <a:xfrm rot="10800000">
            <a:off x="2128838" y="3671888"/>
            <a:ext cx="1771650" cy="1587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1" name="TextBox 10">
            <a:extLst>
              <a:ext uri="{FF2B5EF4-FFF2-40B4-BE49-F238E27FC236}">
                <a16:creationId xmlns:a16="http://schemas.microsoft.com/office/drawing/2014/main" id="{8E3DC3D8-ADDA-47EC-9644-7F7E250CC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1">
            <a:extLst>
              <a:ext uri="{FF2B5EF4-FFF2-40B4-BE49-F238E27FC236}">
                <a16:creationId xmlns:a16="http://schemas.microsoft.com/office/drawing/2014/main" id="{E9D0A79F-4882-484F-AFA9-FF68BA25BF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5FE115F0-F48C-400A-B3E6-7266B798FFCE}" type="datetime5">
              <a:rPr lang="en-GB" altLang="en-US" smtClean="0"/>
              <a:pPr eaLnBrk="1" hangingPunct="1"/>
              <a:t>12-Jul-26</a:t>
            </a:fld>
            <a:endParaRPr lang="en-GB" altLang="en-US"/>
          </a:p>
        </p:txBody>
      </p:sp>
      <p:sp>
        <p:nvSpPr>
          <p:cNvPr id="39939" name="Footer Placeholder 2">
            <a:extLst>
              <a:ext uri="{FF2B5EF4-FFF2-40B4-BE49-F238E27FC236}">
                <a16:creationId xmlns:a16="http://schemas.microsoft.com/office/drawing/2014/main" id="{8867A442-C67B-4A81-8E97-6838B28F4A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367088" y="6327775"/>
            <a:ext cx="3365500" cy="323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 Maths Dept</a:t>
            </a:r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1D5B57DC-5A12-4E30-8E23-E07D6295C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27575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41" name="Text Box 3">
            <a:extLst>
              <a:ext uri="{FF2B5EF4-FFF2-40B4-BE49-F238E27FC236}">
                <a16:creationId xmlns:a16="http://schemas.microsoft.com/office/drawing/2014/main" id="{394E88F0-3521-4857-91C9-8BC42AFD8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492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Extension Booklet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2E(a) (page 71)</a:t>
            </a:r>
          </a:p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</p:txBody>
      </p:sp>
      <p:pic>
        <p:nvPicPr>
          <p:cNvPr id="39942" name="Picture 4" descr="ag00463_">
            <a:extLst>
              <a:ext uri="{FF2B5EF4-FFF2-40B4-BE49-F238E27FC236}">
                <a16:creationId xmlns:a16="http://schemas.microsoft.com/office/drawing/2014/main" id="{74945B60-0A4E-422A-9AB8-29FB18D727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5" descr="scottishflag">
            <a:extLst>
              <a:ext uri="{FF2B5EF4-FFF2-40B4-BE49-F238E27FC236}">
                <a16:creationId xmlns:a16="http://schemas.microsoft.com/office/drawing/2014/main" id="{AAEBEB1F-FCB4-4444-BC18-09A2387EAE2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4" name="Picture 6" descr="Office Objects 0572">
            <a:extLst>
              <a:ext uri="{FF2B5EF4-FFF2-40B4-BE49-F238E27FC236}">
                <a16:creationId xmlns:a16="http://schemas.microsoft.com/office/drawing/2014/main" id="{59CE6416-EE17-49B0-B476-21480E0B4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Text Box 7">
            <a:extLst>
              <a:ext uri="{FF2B5EF4-FFF2-40B4-BE49-F238E27FC236}">
                <a16:creationId xmlns:a16="http://schemas.microsoft.com/office/drawing/2014/main" id="{78158396-3341-4CAD-9493-F45C5F41D2B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64520" name="Rectangle 8">
            <a:extLst>
              <a:ext uri="{FF2B5EF4-FFF2-40B4-BE49-F238E27FC236}">
                <a16:creationId xmlns:a16="http://schemas.microsoft.com/office/drawing/2014/main" id="{EE2C0AD6-8CD5-43EF-9F83-328EABAE3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</a:t>
            </a:r>
          </a:p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Parallelogram</a:t>
            </a:r>
          </a:p>
        </p:txBody>
      </p:sp>
      <p:sp>
        <p:nvSpPr>
          <p:cNvPr id="39947" name="TextBox 10">
            <a:extLst>
              <a:ext uri="{FF2B5EF4-FFF2-40B4-BE49-F238E27FC236}">
                <a16:creationId xmlns:a16="http://schemas.microsoft.com/office/drawing/2014/main" id="{0104BB49-F9FD-4C82-AB8B-3E73D3C13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8979636D-51C7-417D-A498-7B498037CB9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C2F38D8-979A-4D76-9E78-FF2D83C50BB4}" type="datetime5">
              <a:rPr lang="en-GB">
                <a:latin typeface="+mj-lt"/>
              </a:rPr>
              <a:pPr>
                <a:defRPr/>
              </a:pPr>
              <a:t>12-Jul-26</a:t>
            </a:fld>
            <a:endParaRPr lang="en-GB">
              <a:latin typeface="+mj-lt"/>
            </a:endParaRP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63149C03-CA35-4629-AB19-AA3E134562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+mj-lt"/>
              </a:rPr>
              <a:t>Created by Mr. Lafferty Maths Dept.</a:t>
            </a: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6B02900D-9468-4EC3-9153-6A4FFBC9A4B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92275" y="552450"/>
            <a:ext cx="5637213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Counting Squares</a:t>
            </a:r>
          </a:p>
        </p:txBody>
      </p:sp>
      <p:pic>
        <p:nvPicPr>
          <p:cNvPr id="23557" name="Picture 3" descr="scottishflag">
            <a:extLst>
              <a:ext uri="{FF2B5EF4-FFF2-40B4-BE49-F238E27FC236}">
                <a16:creationId xmlns:a16="http://schemas.microsoft.com/office/drawing/2014/main" id="{F40FD6D4-3369-46AA-816F-EB02CC8DEE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Text Box 4">
            <a:extLst>
              <a:ext uri="{FF2B5EF4-FFF2-40B4-BE49-F238E27FC236}">
                <a16:creationId xmlns:a16="http://schemas.microsoft.com/office/drawing/2014/main" id="{C710492D-B9E5-420A-B307-0D01B1674EB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3559" name="Picture 5" descr="Office Objects 0572">
            <a:extLst>
              <a:ext uri="{FF2B5EF4-FFF2-40B4-BE49-F238E27FC236}">
                <a16:creationId xmlns:a16="http://schemas.microsoft.com/office/drawing/2014/main" id="{2FCB4D79-BCAD-44E8-8181-BF6AA57BDE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2" name="Rectangle 6">
            <a:extLst>
              <a:ext uri="{FF2B5EF4-FFF2-40B4-BE49-F238E27FC236}">
                <a16:creationId xmlns:a16="http://schemas.microsoft.com/office/drawing/2014/main" id="{7E72CEDB-2E25-47B7-9FBA-69B663DC32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B6C31CD0-7F49-4ECB-B402-6F11350A2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45064" name="Text Box 8">
            <a:extLst>
              <a:ext uri="{FF2B5EF4-FFF2-40B4-BE49-F238E27FC236}">
                <a16:creationId xmlns:a16="http://schemas.microsoft.com/office/drawing/2014/main" id="{A83FD6E6-B0E4-410C-AD30-6E839D4A3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To understand the term area.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23563" name="Line 9">
            <a:extLst>
              <a:ext uri="{FF2B5EF4-FFF2-40B4-BE49-F238E27FC236}">
                <a16:creationId xmlns:a16="http://schemas.microsoft.com/office/drawing/2014/main" id="{A740462D-C688-4A39-9765-27127A9EFF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6" name="Rectangle 10">
            <a:extLst>
              <a:ext uri="{FF2B5EF4-FFF2-40B4-BE49-F238E27FC236}">
                <a16:creationId xmlns:a16="http://schemas.microsoft.com/office/drawing/2014/main" id="{9921A4FE-56F2-4EF1-9807-63ED820B0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   To explain area in terms of counting squares.</a:t>
            </a:r>
          </a:p>
        </p:txBody>
      </p:sp>
      <p:sp>
        <p:nvSpPr>
          <p:cNvPr id="45068" name="Rectangle 12">
            <a:extLst>
              <a:ext uri="{FF2B5EF4-FFF2-40B4-BE49-F238E27FC236}">
                <a16:creationId xmlns:a16="http://schemas.microsoft.com/office/drawing/2014/main" id="{9115BF2A-ECE3-4DC9-B903-80FE32B21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Find the area by counting squares.</a:t>
            </a:r>
          </a:p>
        </p:txBody>
      </p:sp>
      <p:sp>
        <p:nvSpPr>
          <p:cNvPr id="23566" name="TextBox 10">
            <a:extLst>
              <a:ext uri="{FF2B5EF4-FFF2-40B4-BE49-F238E27FC236}">
                <a16:creationId xmlns:a16="http://schemas.microsoft.com/office/drawing/2014/main" id="{080DA74A-59A7-436B-AC45-C5CFC83A0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4" grpId="0"/>
      <p:bldP spid="45066" grpId="0"/>
      <p:bldP spid="4506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Date Placeholder 5">
            <a:extLst>
              <a:ext uri="{FF2B5EF4-FFF2-40B4-BE49-F238E27FC236}">
                <a16:creationId xmlns:a16="http://schemas.microsoft.com/office/drawing/2014/main" id="{9A1264E5-F778-44A0-92AC-2C8772D5BE9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633F079-A175-4332-85E7-FBD6EB814872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12292" name="Slide Number Placeholder 6">
            <a:extLst>
              <a:ext uri="{FF2B5EF4-FFF2-40B4-BE49-F238E27FC236}">
                <a16:creationId xmlns:a16="http://schemas.microsoft.com/office/drawing/2014/main" id="{8C7D46F0-24F5-4418-A706-0BD3F3C566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F5690829-968C-48F3-8634-9545753EEA50}" type="slidenum">
              <a:rPr lang="en-GB" altLang="en-US"/>
              <a:pPr eaLnBrk="1" hangingPunct="1"/>
              <a:t>30</a:t>
            </a:fld>
            <a:endParaRPr lang="en-GB" altLang="en-US"/>
          </a:p>
        </p:txBody>
      </p:sp>
      <p:sp>
        <p:nvSpPr>
          <p:cNvPr id="12293" name="Footer Placeholder 7">
            <a:extLst>
              <a:ext uri="{FF2B5EF4-FFF2-40B4-BE49-F238E27FC236}">
                <a16:creationId xmlns:a16="http://schemas.microsoft.com/office/drawing/2014/main" id="{6C5FEB39-5C8A-40F8-B374-7859E452386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12294" name="Text Box 7">
            <a:extLst>
              <a:ext uri="{FF2B5EF4-FFF2-40B4-BE49-F238E27FC236}">
                <a16:creationId xmlns:a16="http://schemas.microsoft.com/office/drawing/2014/main" id="{42291CA9-77AE-42AB-9598-489C1866E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3716338"/>
            <a:ext cx="238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Calculate</a:t>
            </a:r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C101012B-9D49-43DE-A47B-AC9B58F7F2C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</a:rPr>
              <a:t>Starter Questions</a:t>
            </a:r>
          </a:p>
        </p:txBody>
      </p:sp>
      <p:pic>
        <p:nvPicPr>
          <p:cNvPr id="12296" name="Picture 4" descr="scottishflag">
            <a:extLst>
              <a:ext uri="{FF2B5EF4-FFF2-40B4-BE49-F238E27FC236}">
                <a16:creationId xmlns:a16="http://schemas.microsoft.com/office/drawing/2014/main" id="{BED55A68-066C-4B21-A6EC-BCACE3ADF5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 Box 5">
            <a:extLst>
              <a:ext uri="{FF2B5EF4-FFF2-40B4-BE49-F238E27FC236}">
                <a16:creationId xmlns:a16="http://schemas.microsoft.com/office/drawing/2014/main" id="{3A8803E8-138B-485B-9CDE-621868F75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1703388"/>
            <a:ext cx="5253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Find the area of the triangle.</a:t>
            </a:r>
          </a:p>
        </p:txBody>
      </p:sp>
      <p:sp>
        <p:nvSpPr>
          <p:cNvPr id="12298" name="Text Box 6">
            <a:extLst>
              <a:ext uri="{FF2B5EF4-FFF2-40B4-BE49-F238E27FC236}">
                <a16:creationId xmlns:a16="http://schemas.microsoft.com/office/drawing/2014/main" id="{028FB150-24C1-4176-9374-487DA51C1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2709863"/>
            <a:ext cx="4887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Expand out 2w( w - 5) – 3w</a:t>
            </a:r>
          </a:p>
        </p:txBody>
      </p:sp>
      <p:sp>
        <p:nvSpPr>
          <p:cNvPr id="12299" name="Text Box 8">
            <a:extLst>
              <a:ext uri="{FF2B5EF4-FFF2-40B4-BE49-F238E27FC236}">
                <a16:creationId xmlns:a16="http://schemas.microsoft.com/office/drawing/2014/main" id="{9610D993-C4A6-4F0D-AC96-A0F2D4A43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4808538"/>
            <a:ext cx="7008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Find the LCM of the two numbers 4 and 6</a:t>
            </a:r>
          </a:p>
        </p:txBody>
      </p:sp>
      <p:graphicFrame>
        <p:nvGraphicFramePr>
          <p:cNvPr id="12290" name="Object 22">
            <a:extLst>
              <a:ext uri="{FF2B5EF4-FFF2-40B4-BE49-F238E27FC236}">
                <a16:creationId xmlns:a16="http://schemas.microsoft.com/office/drawing/2014/main" id="{260AD413-6DEC-4C23-9100-9FA545DDE2C7}"/>
              </a:ext>
            </a:extLst>
          </p:cNvPr>
          <p:cNvGraphicFramePr>
            <a:graphicFrameLocks noChangeAspect="1"/>
          </p:cNvGraphicFramePr>
          <p:nvPr>
            <p:ph sz="quarter" idx="3"/>
          </p:nvPr>
        </p:nvGraphicFramePr>
        <p:xfrm>
          <a:off x="3263900" y="4216400"/>
          <a:ext cx="22098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28520" imgH="215640" progId="Equation.DSMT4">
                  <p:embed/>
                </p:oleObj>
              </mc:Choice>
              <mc:Fallback>
                <p:oleObj name="Equation" r:id="rId3" imgW="1028520" imgH="2156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216400"/>
                        <a:ext cx="22098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Text Box 37">
            <a:extLst>
              <a:ext uri="{FF2B5EF4-FFF2-40B4-BE49-F238E27FC236}">
                <a16:creationId xmlns:a16="http://schemas.microsoft.com/office/drawing/2014/main" id="{A368AD3C-51A3-496D-8004-83167A3D8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3388" y="2863850"/>
            <a:ext cx="619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4cm</a:t>
            </a:r>
          </a:p>
        </p:txBody>
      </p:sp>
      <p:sp>
        <p:nvSpPr>
          <p:cNvPr id="12301" name="Line 38">
            <a:extLst>
              <a:ext uri="{FF2B5EF4-FFF2-40B4-BE49-F238E27FC236}">
                <a16:creationId xmlns:a16="http://schemas.microsoft.com/office/drawing/2014/main" id="{28E7D28C-5A82-40BC-BE93-70D560385B7F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7475" y="2787650"/>
            <a:ext cx="1263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302" name="Group 39">
            <a:extLst>
              <a:ext uri="{FF2B5EF4-FFF2-40B4-BE49-F238E27FC236}">
                <a16:creationId xmlns:a16="http://schemas.microsoft.com/office/drawing/2014/main" id="{11CB9194-D569-4908-A625-A61E8B9F3BC1}"/>
              </a:ext>
            </a:extLst>
          </p:cNvPr>
          <p:cNvGrpSpPr>
            <a:grpSpLocks/>
          </p:cNvGrpSpPr>
          <p:nvPr/>
        </p:nvGrpSpPr>
        <p:grpSpPr bwMode="auto">
          <a:xfrm>
            <a:off x="6300788" y="1319213"/>
            <a:ext cx="2671762" cy="1304925"/>
            <a:chOff x="354" y="1578"/>
            <a:chExt cx="1845" cy="915"/>
          </a:xfrm>
        </p:grpSpPr>
        <p:sp>
          <p:nvSpPr>
            <p:cNvPr id="12308" name="Line 40">
              <a:extLst>
                <a:ext uri="{FF2B5EF4-FFF2-40B4-BE49-F238E27FC236}">
                  <a16:creationId xmlns:a16="http://schemas.microsoft.com/office/drawing/2014/main" id="{AFFECFA5-65C0-4CEA-8142-E71170C160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3" y="1584"/>
              <a:ext cx="1836" cy="90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Line 41">
              <a:extLst>
                <a:ext uri="{FF2B5EF4-FFF2-40B4-BE49-F238E27FC236}">
                  <a16:creationId xmlns:a16="http://schemas.microsoft.com/office/drawing/2014/main" id="{69BA05FE-89FD-48DF-BAB2-55A2E44720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380" y="2484"/>
              <a:ext cx="813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Line 42">
              <a:extLst>
                <a:ext uri="{FF2B5EF4-FFF2-40B4-BE49-F238E27FC236}">
                  <a16:creationId xmlns:a16="http://schemas.microsoft.com/office/drawing/2014/main" id="{72F1FFE6-FFBC-49A8-B87A-915701F2E8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4" y="1578"/>
              <a:ext cx="1032" cy="9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03" name="Line 43">
            <a:extLst>
              <a:ext uri="{FF2B5EF4-FFF2-40B4-BE49-F238E27FC236}">
                <a16:creationId xmlns:a16="http://schemas.microsoft.com/office/drawing/2014/main" id="{04984681-AAAD-407E-96B6-5C31F6002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5075" y="1362075"/>
            <a:ext cx="9525" cy="130492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Text Box 44">
            <a:extLst>
              <a:ext uri="{FF2B5EF4-FFF2-40B4-BE49-F238E27FC236}">
                <a16:creationId xmlns:a16="http://schemas.microsoft.com/office/drawing/2014/main" id="{F668C35E-9128-40D1-B7F5-68ABC689A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588" y="1974850"/>
            <a:ext cx="619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3cm</a:t>
            </a:r>
          </a:p>
        </p:txBody>
      </p:sp>
      <p:sp>
        <p:nvSpPr>
          <p:cNvPr id="12305" name="Text Box 47">
            <a:extLst>
              <a:ext uri="{FF2B5EF4-FFF2-40B4-BE49-F238E27FC236}">
                <a16:creationId xmlns:a16="http://schemas.microsoft.com/office/drawing/2014/main" id="{84A3BC46-AA0F-4CB2-9313-DFD68E754C7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306" name="Line 48">
            <a:extLst>
              <a:ext uri="{FF2B5EF4-FFF2-40B4-BE49-F238E27FC236}">
                <a16:creationId xmlns:a16="http://schemas.microsoft.com/office/drawing/2014/main" id="{8D5F5952-2FFB-4176-A5BB-3DA9292280E3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021513" y="1935162"/>
            <a:ext cx="19050" cy="138112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TextBox 10">
            <a:extLst>
              <a:ext uri="{FF2B5EF4-FFF2-40B4-BE49-F238E27FC236}">
                <a16:creationId xmlns:a16="http://schemas.microsoft.com/office/drawing/2014/main" id="{BCC5DF80-EE94-46F1-A4F5-DE8C5ECD5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2">
            <a:extLst>
              <a:ext uri="{FF2B5EF4-FFF2-40B4-BE49-F238E27FC236}">
                <a16:creationId xmlns:a16="http://schemas.microsoft.com/office/drawing/2014/main" id="{8B24F8C9-6862-4FDD-96E4-3B0FA93A437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64FF6D6A-47C9-4EF7-922A-9FF29007A032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4EA8254C-E028-4B3E-BCE8-71A9F18EF6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7C2B1932-E159-48D2-9FBC-3ED88F439BD5}" type="slidenum">
              <a:rPr lang="en-GB" altLang="en-US"/>
              <a:pPr eaLnBrk="1" hangingPunct="1"/>
              <a:t>31</a:t>
            </a:fld>
            <a:endParaRPr lang="en-GB" altLang="en-US"/>
          </a:p>
        </p:txBody>
      </p:sp>
      <p:sp>
        <p:nvSpPr>
          <p:cNvPr id="40964" name="Footer Placeholder 4">
            <a:extLst>
              <a:ext uri="{FF2B5EF4-FFF2-40B4-BE49-F238E27FC236}">
                <a16:creationId xmlns:a16="http://schemas.microsoft.com/office/drawing/2014/main" id="{DC285CFE-5401-4ABD-9B67-9566022BA33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98C74A8E-AB75-4D54-9315-C0BA55950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EBFD0E70-F845-428D-BD96-21146738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22884" name="Text Box 4">
            <a:extLst>
              <a:ext uri="{FF2B5EF4-FFF2-40B4-BE49-F238E27FC236}">
                <a16:creationId xmlns:a16="http://schemas.microsoft.com/office/drawing/2014/main" id="{86DDB724-AB47-4D57-80E4-12D0978BD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To know the formula for the area of </a:t>
            </a:r>
            <a:r>
              <a:rPr lang="en-GB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ANY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rhombus and kite.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40968" name="Line 5">
            <a:extLst>
              <a:ext uri="{FF2B5EF4-FFF2-40B4-BE49-F238E27FC236}">
                <a16:creationId xmlns:a16="http://schemas.microsoft.com/office/drawing/2014/main" id="{58509624-15CE-4904-B976-0C8D876C54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886" name="Rectangle 6">
            <a:extLst>
              <a:ext uri="{FF2B5EF4-FFF2-40B4-BE49-F238E27FC236}">
                <a16:creationId xmlns:a16="http://schemas.microsoft.com/office/drawing/2014/main" id="{C460E47F-1643-409F-9261-F5F5DA9CA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   To develop a single formula for the area of </a:t>
            </a:r>
            <a:r>
              <a:rPr lang="en-GB" altLang="en-US" u="sng">
                <a:solidFill>
                  <a:srgbClr val="FFFF00"/>
                </a:solidFill>
              </a:rPr>
              <a:t>ANY</a:t>
            </a:r>
            <a:r>
              <a:rPr lang="en-GB" altLang="en-US">
                <a:solidFill>
                  <a:srgbClr val="FFFF00"/>
                </a:solidFill>
              </a:rPr>
              <a:t> rhombus and Kite.</a:t>
            </a:r>
          </a:p>
        </p:txBody>
      </p:sp>
      <p:sp>
        <p:nvSpPr>
          <p:cNvPr id="122887" name="Rectangle 7">
            <a:extLst>
              <a:ext uri="{FF2B5EF4-FFF2-40B4-BE49-F238E27FC236}">
                <a16:creationId xmlns:a16="http://schemas.microsoft.com/office/drawing/2014/main" id="{57DDCAEA-7366-4A15-8CF7-142B421E1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0" y="4352925"/>
            <a:ext cx="3365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buFontTx/>
              <a:buAutoNum type="arabicPeriod" startAt="2"/>
            </a:pPr>
            <a:r>
              <a:rPr lang="en-GB" altLang="en-US">
                <a:solidFill>
                  <a:srgbClr val="FFFF00"/>
                </a:solidFill>
              </a:rPr>
              <a:t>Use the formula to solve problems.</a:t>
            </a:r>
          </a:p>
        </p:txBody>
      </p:sp>
      <p:sp>
        <p:nvSpPr>
          <p:cNvPr id="122888" name="Rectangle 8">
            <a:extLst>
              <a:ext uri="{FF2B5EF4-FFF2-40B4-BE49-F238E27FC236}">
                <a16:creationId xmlns:a16="http://schemas.microsoft.com/office/drawing/2014/main" id="{CB394F6F-AB9B-4C66-BDCF-AE6627643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140200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Apply formulae correctly. </a:t>
            </a:r>
          </a:p>
          <a:p>
            <a:pPr marL="342900" indent="-342900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(showing working)</a:t>
            </a:r>
          </a:p>
        </p:txBody>
      </p:sp>
      <p:sp>
        <p:nvSpPr>
          <p:cNvPr id="122889" name="Rectangle 9">
            <a:extLst>
              <a:ext uri="{FF2B5EF4-FFF2-40B4-BE49-F238E27FC236}">
                <a16:creationId xmlns:a16="http://schemas.microsoft.com/office/drawing/2014/main" id="{106CE098-3994-4C14-8BE6-71A1AC066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978400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containing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</a:t>
            </a:r>
          </a:p>
        </p:txBody>
      </p:sp>
      <p:pic>
        <p:nvPicPr>
          <p:cNvPr id="40973" name="Picture 10" descr="scottishflag">
            <a:extLst>
              <a:ext uri="{FF2B5EF4-FFF2-40B4-BE49-F238E27FC236}">
                <a16:creationId xmlns:a16="http://schemas.microsoft.com/office/drawing/2014/main" id="{F1BB7586-C8AB-440B-95B6-FCDE7C9F72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4" name="Text Box 11">
            <a:extLst>
              <a:ext uri="{FF2B5EF4-FFF2-40B4-BE49-F238E27FC236}">
                <a16:creationId xmlns:a16="http://schemas.microsoft.com/office/drawing/2014/main" id="{EEB8FABE-DD78-41B1-BEFD-23D1C37EC4D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2892" name="Rectangle 12">
            <a:extLst>
              <a:ext uri="{FF2B5EF4-FFF2-40B4-BE49-F238E27FC236}">
                <a16:creationId xmlns:a16="http://schemas.microsoft.com/office/drawing/2014/main" id="{9BD01450-6BE1-46BF-B788-819A01EBC61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</a:rPr>
              <a:t>Rhombus and Kite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2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/>
      <p:bldP spid="122886" grpId="0"/>
      <p:bldP spid="122887" grpId="0"/>
      <p:bldP spid="122888" grpId="0"/>
      <p:bldP spid="12288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Box 10">
            <a:extLst>
              <a:ext uri="{FF2B5EF4-FFF2-40B4-BE49-F238E27FC236}">
                <a16:creationId xmlns:a16="http://schemas.microsoft.com/office/drawing/2014/main" id="{1E09543E-27C1-42DF-BBB0-4F86A9131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  <p:sp>
        <p:nvSpPr>
          <p:cNvPr id="13317" name="Date Placeholder 4">
            <a:extLst>
              <a:ext uri="{FF2B5EF4-FFF2-40B4-BE49-F238E27FC236}">
                <a16:creationId xmlns:a16="http://schemas.microsoft.com/office/drawing/2014/main" id="{78F6EBBB-BDC8-4D66-A8CF-FBD1C72A0BB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1537B10-772B-4194-8EF1-07DFA785AE40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B067FF5F-2DAA-4E22-BF7B-A328658E6E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F6D407FC-2EDD-4A9A-9601-5D62C7AE114B}" type="slidenum">
              <a:rPr lang="en-GB" altLang="en-US"/>
              <a:pPr eaLnBrk="1" hangingPunct="1"/>
              <a:t>32</a:t>
            </a:fld>
            <a:endParaRPr lang="en-GB" altLang="en-US"/>
          </a:p>
        </p:txBody>
      </p:sp>
      <p:sp>
        <p:nvSpPr>
          <p:cNvPr id="13319" name="Footer Placeholder 6">
            <a:extLst>
              <a:ext uri="{FF2B5EF4-FFF2-40B4-BE49-F238E27FC236}">
                <a16:creationId xmlns:a16="http://schemas.microsoft.com/office/drawing/2014/main" id="{574028F0-7657-4940-919D-8069FC4068D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50292" name="AutoShape 116">
            <a:extLst>
              <a:ext uri="{FF2B5EF4-FFF2-40B4-BE49-F238E27FC236}">
                <a16:creationId xmlns:a16="http://schemas.microsoft.com/office/drawing/2014/main" id="{995E6A9E-A1D3-449E-9790-5103DE7264A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803650" y="2670175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93" name="AutoShape 117">
            <a:extLst>
              <a:ext uri="{FF2B5EF4-FFF2-40B4-BE49-F238E27FC236}">
                <a16:creationId xmlns:a16="http://schemas.microsoft.com/office/drawing/2014/main" id="{44DB12C3-C775-40F5-9193-32BA3A6F22E5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3797300" y="1949450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91" name="AutoShape 115">
            <a:extLst>
              <a:ext uri="{FF2B5EF4-FFF2-40B4-BE49-F238E27FC236}">
                <a16:creationId xmlns:a16="http://schemas.microsoft.com/office/drawing/2014/main" id="{816C50D6-2B44-4AC7-9A71-BDF966E90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8075" y="2673350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87" name="AutoShape 111">
            <a:extLst>
              <a:ext uri="{FF2B5EF4-FFF2-40B4-BE49-F238E27FC236}">
                <a16:creationId xmlns:a16="http://schemas.microsoft.com/office/drawing/2014/main" id="{1DE6299C-F03B-4132-93DC-0AF6B84CC442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371725" y="1952625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4" name="Rectangle 8">
            <a:extLst>
              <a:ext uri="{FF2B5EF4-FFF2-40B4-BE49-F238E27FC236}">
                <a16:creationId xmlns:a16="http://schemas.microsoft.com/office/drawing/2014/main" id="{874E5D99-A072-466B-9B9B-31573D1CC41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>
                <a:solidFill>
                  <a:schemeClr val="hlink"/>
                </a:solidFill>
              </a:rPr>
              <a:t>Area of a Rhombus</a:t>
            </a:r>
          </a:p>
        </p:txBody>
      </p:sp>
      <p:graphicFrame>
        <p:nvGraphicFramePr>
          <p:cNvPr id="50272" name="Object 96">
            <a:extLst>
              <a:ext uri="{FF2B5EF4-FFF2-40B4-BE49-F238E27FC236}">
                <a16:creationId xmlns:a16="http://schemas.microsoft.com/office/drawing/2014/main" id="{CE49C346-8957-4FC9-B8E7-76B8142336FE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2917825" y="4926013"/>
          <a:ext cx="35655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609480" progId="Equation.DSMT4">
                  <p:embed/>
                </p:oleObj>
              </mc:Choice>
              <mc:Fallback>
                <p:oleObj name="Equation" r:id="rId2" imgW="2819160" imgH="609480" progId="Equation.DSMT4">
                  <p:embed/>
                  <p:pic>
                    <p:nvPicPr>
                      <p:cNvPr id="0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25" y="4926013"/>
                        <a:ext cx="3565525" cy="77152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 cmpd="sng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5" name="Picture 55" descr="scottishflag">
            <a:extLst>
              <a:ext uri="{FF2B5EF4-FFF2-40B4-BE49-F238E27FC236}">
                <a16:creationId xmlns:a16="http://schemas.microsoft.com/office/drawing/2014/main" id="{00E4B2C3-2F81-4382-AF79-625F1D1CEF9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6" name="Rectangle 92">
            <a:extLst>
              <a:ext uri="{FF2B5EF4-FFF2-40B4-BE49-F238E27FC236}">
                <a16:creationId xmlns:a16="http://schemas.microsoft.com/office/drawing/2014/main" id="{5312851E-2A90-4612-A41C-1178C4771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1725" y="1952625"/>
            <a:ext cx="2895600" cy="146685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3327" name="Group 98">
            <a:extLst>
              <a:ext uri="{FF2B5EF4-FFF2-40B4-BE49-F238E27FC236}">
                <a16:creationId xmlns:a16="http://schemas.microsoft.com/office/drawing/2014/main" id="{1AFA66A9-2478-416A-AC1C-D208A62B4199}"/>
              </a:ext>
            </a:extLst>
          </p:cNvPr>
          <p:cNvGrpSpPr>
            <a:grpSpLocks/>
          </p:cNvGrpSpPr>
          <p:nvPr/>
        </p:nvGrpSpPr>
        <p:grpSpPr bwMode="auto">
          <a:xfrm>
            <a:off x="2384425" y="1978025"/>
            <a:ext cx="2857500" cy="1428750"/>
            <a:chOff x="2126" y="1246"/>
            <a:chExt cx="1800" cy="900"/>
          </a:xfrm>
        </p:grpSpPr>
        <p:sp>
          <p:nvSpPr>
            <p:cNvPr id="13336" name="AutoShape 90">
              <a:extLst>
                <a:ext uri="{FF2B5EF4-FFF2-40B4-BE49-F238E27FC236}">
                  <a16:creationId xmlns:a16="http://schemas.microsoft.com/office/drawing/2014/main" id="{A2F0E4CA-F3EB-4CEB-A42E-881150FC54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1246"/>
              <a:ext cx="1800" cy="900"/>
            </a:xfrm>
            <a:prstGeom prst="diamond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37" name="Line 93">
              <a:extLst>
                <a:ext uri="{FF2B5EF4-FFF2-40B4-BE49-F238E27FC236}">
                  <a16:creationId xmlns:a16="http://schemas.microsoft.com/office/drawing/2014/main" id="{03F12B3D-39BA-4B5D-BFE4-332B927B63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266"/>
              <a:ext cx="0" cy="87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8" name="Line 94">
              <a:extLst>
                <a:ext uri="{FF2B5EF4-FFF2-40B4-BE49-F238E27FC236}">
                  <a16:creationId xmlns:a16="http://schemas.microsoft.com/office/drawing/2014/main" id="{17EEE3E1-7B1D-48E0-A808-A8BDB6D58F2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3037" y="811"/>
              <a:ext cx="0" cy="176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6">
            <a:extLst>
              <a:ext uri="{FF2B5EF4-FFF2-40B4-BE49-F238E27FC236}">
                <a16:creationId xmlns:a16="http://schemas.microsoft.com/office/drawing/2014/main" id="{9B3FC9EF-75EB-4A7D-9A09-8376BA35C240}"/>
              </a:ext>
            </a:extLst>
          </p:cNvPr>
          <p:cNvGrpSpPr>
            <a:grpSpLocks/>
          </p:cNvGrpSpPr>
          <p:nvPr/>
        </p:nvGrpSpPr>
        <p:grpSpPr bwMode="auto">
          <a:xfrm>
            <a:off x="2371725" y="3609975"/>
            <a:ext cx="2933700" cy="465138"/>
            <a:chOff x="2118" y="2274"/>
            <a:chExt cx="1848" cy="293"/>
          </a:xfrm>
        </p:grpSpPr>
        <p:sp>
          <p:nvSpPr>
            <p:cNvPr id="13334" name="Line 99">
              <a:extLst>
                <a:ext uri="{FF2B5EF4-FFF2-40B4-BE49-F238E27FC236}">
                  <a16:creationId xmlns:a16="http://schemas.microsoft.com/office/drawing/2014/main" id="{CAA74FF2-EAFB-4A14-A4D0-40FA4DEE97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2274"/>
              <a:ext cx="18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Text Box 100">
              <a:extLst>
                <a:ext uri="{FF2B5EF4-FFF2-40B4-BE49-F238E27FC236}">
                  <a16:creationId xmlns:a16="http://schemas.microsoft.com/office/drawing/2014/main" id="{0F13B898-6BEB-4E7F-9870-2D93F0B4A0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2" y="227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D</a:t>
              </a:r>
            </a:p>
          </p:txBody>
        </p:sp>
      </p:grpSp>
      <p:grpSp>
        <p:nvGrpSpPr>
          <p:cNvPr id="4" name="Group 107">
            <a:extLst>
              <a:ext uri="{FF2B5EF4-FFF2-40B4-BE49-F238E27FC236}">
                <a16:creationId xmlns:a16="http://schemas.microsoft.com/office/drawing/2014/main" id="{D89D0EA4-74C7-43EC-B093-1712E6D12DF1}"/>
              </a:ext>
            </a:extLst>
          </p:cNvPr>
          <p:cNvGrpSpPr>
            <a:grpSpLocks/>
          </p:cNvGrpSpPr>
          <p:nvPr/>
        </p:nvGrpSpPr>
        <p:grpSpPr bwMode="auto">
          <a:xfrm>
            <a:off x="5635625" y="1978025"/>
            <a:ext cx="452438" cy="1428750"/>
            <a:chOff x="4174" y="1246"/>
            <a:chExt cx="285" cy="900"/>
          </a:xfrm>
        </p:grpSpPr>
        <p:sp>
          <p:nvSpPr>
            <p:cNvPr id="13332" name="Line 101">
              <a:extLst>
                <a:ext uri="{FF2B5EF4-FFF2-40B4-BE49-F238E27FC236}">
                  <a16:creationId xmlns:a16="http://schemas.microsoft.com/office/drawing/2014/main" id="{B2BDECD3-5E69-44DB-A455-8C9AFA39F1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4" y="1246"/>
              <a:ext cx="0" cy="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3" name="Text Box 102">
              <a:extLst>
                <a:ext uri="{FF2B5EF4-FFF2-40B4-BE49-F238E27FC236}">
                  <a16:creationId xmlns:a16="http://schemas.microsoft.com/office/drawing/2014/main" id="{142957AD-563A-48A0-8CEE-B1FF693B0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0" y="1551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d</a:t>
              </a:r>
            </a:p>
          </p:txBody>
        </p:sp>
      </p:grpSp>
      <p:graphicFrame>
        <p:nvGraphicFramePr>
          <p:cNvPr id="50284" name="Object 108">
            <a:extLst>
              <a:ext uri="{FF2B5EF4-FFF2-40B4-BE49-F238E27FC236}">
                <a16:creationId xmlns:a16="http://schemas.microsoft.com/office/drawing/2014/main" id="{B7DB8D27-7184-4D82-BCAC-0B87CA3AC436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282825" y="4164013"/>
          <a:ext cx="44910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55800" imgH="330120" progId="Equation.DSMT4">
                  <p:embed/>
                </p:oleObj>
              </mc:Choice>
              <mc:Fallback>
                <p:oleObj name="Equation" r:id="rId5" imgW="2755800" imgH="330120" progId="Equation.DSMT4">
                  <p:embed/>
                  <p:pic>
                    <p:nvPicPr>
                      <p:cNvPr id="0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5" y="4164013"/>
                        <a:ext cx="4491038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0" name="Text Box 110">
            <a:extLst>
              <a:ext uri="{FF2B5EF4-FFF2-40B4-BE49-F238E27FC236}">
                <a16:creationId xmlns:a16="http://schemas.microsoft.com/office/drawing/2014/main" id="{7078E95F-EEB4-4FDE-B1E1-BBF45721E37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0294" name="AutoShape 118">
            <a:extLst>
              <a:ext uri="{FF2B5EF4-FFF2-40B4-BE49-F238E27FC236}">
                <a16:creationId xmlns:a16="http://schemas.microsoft.com/office/drawing/2014/main" id="{02197383-4F59-4F32-8AD1-B652F4CAF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790950" cy="1990725"/>
          </a:xfrm>
          <a:prstGeom prst="cloudCallout">
            <a:avLst>
              <a:gd name="adj1" fmla="val 36852"/>
              <a:gd name="adj2" fmla="val 7264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This part of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the rhombus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is half of the small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rectangle.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50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57292 0.0777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02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46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07407E-6 L 0.57187 -0.1388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0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0.2552 0.0777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0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60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6296E-6 L 0.25417 -0.1388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0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8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92" grpId="0" animBg="1"/>
      <p:bldP spid="50293" grpId="0" animBg="1"/>
      <p:bldP spid="50291" grpId="0" animBg="1"/>
      <p:bldP spid="50287" grpId="0" animBg="1"/>
      <p:bldP spid="50294" grpId="0" animBg="1"/>
      <p:bldP spid="50294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Date Placeholder 4">
            <a:extLst>
              <a:ext uri="{FF2B5EF4-FFF2-40B4-BE49-F238E27FC236}">
                <a16:creationId xmlns:a16="http://schemas.microsoft.com/office/drawing/2014/main" id="{3DAEF76E-1ED3-4051-BE6D-42CD6B127A9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698AA47-31DB-45B6-A9EE-F6B32DFC2A96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14341" name="Slide Number Placeholder 5">
            <a:extLst>
              <a:ext uri="{FF2B5EF4-FFF2-40B4-BE49-F238E27FC236}">
                <a16:creationId xmlns:a16="http://schemas.microsoft.com/office/drawing/2014/main" id="{4F13CA11-16BF-473C-B04B-75A3C3B992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E7C54132-7237-42A9-8FB6-D64664906F4F}" type="slidenum">
              <a:rPr lang="en-GB" altLang="en-US"/>
              <a:pPr eaLnBrk="1" hangingPunct="1"/>
              <a:t>33</a:t>
            </a:fld>
            <a:endParaRPr lang="en-GB" altLang="en-US"/>
          </a:p>
        </p:txBody>
      </p:sp>
      <p:sp>
        <p:nvSpPr>
          <p:cNvPr id="14342" name="Footer Placeholder 6">
            <a:extLst>
              <a:ext uri="{FF2B5EF4-FFF2-40B4-BE49-F238E27FC236}">
                <a16:creationId xmlns:a16="http://schemas.microsoft.com/office/drawing/2014/main" id="{B9F38D52-3B61-42A9-809A-0F9A66EDFE1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93224" name="AutoShape 40">
            <a:extLst>
              <a:ext uri="{FF2B5EF4-FFF2-40B4-BE49-F238E27FC236}">
                <a16:creationId xmlns:a16="http://schemas.microsoft.com/office/drawing/2014/main" id="{B0A12F48-5555-4CFC-85BD-A498B6541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700" y="2663825"/>
            <a:ext cx="1076325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225" name="AutoShape 41">
            <a:extLst>
              <a:ext uri="{FF2B5EF4-FFF2-40B4-BE49-F238E27FC236}">
                <a16:creationId xmlns:a16="http://schemas.microsoft.com/office/drawing/2014/main" id="{4F22B0A8-5CB4-4016-A776-25EF666A125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806700" y="1952625"/>
            <a:ext cx="1085850" cy="73342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222" name="AutoShape 38">
            <a:extLst>
              <a:ext uri="{FF2B5EF4-FFF2-40B4-BE49-F238E27FC236}">
                <a16:creationId xmlns:a16="http://schemas.microsoft.com/office/drawing/2014/main" id="{808B3E33-66E8-48F7-B435-B5B9AE511A3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898900" y="2679700"/>
            <a:ext cx="1819275" cy="73342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223" name="AutoShape 39">
            <a:extLst>
              <a:ext uri="{FF2B5EF4-FFF2-40B4-BE49-F238E27FC236}">
                <a16:creationId xmlns:a16="http://schemas.microsoft.com/office/drawing/2014/main" id="{C1EC0976-891E-48AE-8232-A23ADB64C794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3898900" y="1952625"/>
            <a:ext cx="1819275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9CE17F91-B082-418C-9A07-FFC55F297C8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>
                <a:solidFill>
                  <a:schemeClr val="hlink"/>
                </a:solidFill>
              </a:rPr>
              <a:t>Area of a Kite</a:t>
            </a:r>
          </a:p>
        </p:txBody>
      </p:sp>
      <p:graphicFrame>
        <p:nvGraphicFramePr>
          <p:cNvPr id="93187" name="Object 3">
            <a:extLst>
              <a:ext uri="{FF2B5EF4-FFF2-40B4-BE49-F238E27FC236}">
                <a16:creationId xmlns:a16="http://schemas.microsoft.com/office/drawing/2014/main" id="{B1C0D95D-7CF2-4A2A-95EA-706BBB67EC6B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3263900" y="4922838"/>
          <a:ext cx="2871788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609480" progId="Equation.DSMT4">
                  <p:embed/>
                </p:oleObj>
              </mc:Choice>
              <mc:Fallback>
                <p:oleObj name="Equation" r:id="rId2" imgW="2247840" imgH="609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922838"/>
                        <a:ext cx="2871788" cy="77946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 cmpd="sng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8" name="Picture 4" descr="scottishflag">
            <a:extLst>
              <a:ext uri="{FF2B5EF4-FFF2-40B4-BE49-F238E27FC236}">
                <a16:creationId xmlns:a16="http://schemas.microsoft.com/office/drawing/2014/main" id="{5F623124-2BB5-45B3-9021-51FF47F08C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>
            <a:extLst>
              <a:ext uri="{FF2B5EF4-FFF2-40B4-BE49-F238E27FC236}">
                <a16:creationId xmlns:a16="http://schemas.microsoft.com/office/drawing/2014/main" id="{1A915650-84F7-43AC-A7B6-4034BA48AB35}"/>
              </a:ext>
            </a:extLst>
          </p:cNvPr>
          <p:cNvGrpSpPr>
            <a:grpSpLocks/>
          </p:cNvGrpSpPr>
          <p:nvPr/>
        </p:nvGrpSpPr>
        <p:grpSpPr bwMode="auto">
          <a:xfrm>
            <a:off x="2790825" y="3609975"/>
            <a:ext cx="2933700" cy="465138"/>
            <a:chOff x="2118" y="2274"/>
            <a:chExt cx="1848" cy="293"/>
          </a:xfrm>
        </p:grpSpPr>
        <p:sp>
          <p:nvSpPr>
            <p:cNvPr id="14362" name="Line 16">
              <a:extLst>
                <a:ext uri="{FF2B5EF4-FFF2-40B4-BE49-F238E27FC236}">
                  <a16:creationId xmlns:a16="http://schemas.microsoft.com/office/drawing/2014/main" id="{B5AAA9E1-2840-4243-8608-44F7AE51E0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2274"/>
              <a:ext cx="18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Text Box 17">
              <a:extLst>
                <a:ext uri="{FF2B5EF4-FFF2-40B4-BE49-F238E27FC236}">
                  <a16:creationId xmlns:a16="http://schemas.microsoft.com/office/drawing/2014/main" id="{BCAC04D3-BEF1-4C50-B3CC-50B9CCB5E7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2" y="227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D</a:t>
              </a:r>
            </a:p>
          </p:txBody>
        </p:sp>
      </p:grpSp>
      <p:grpSp>
        <p:nvGrpSpPr>
          <p:cNvPr id="3" name="Group 18">
            <a:extLst>
              <a:ext uri="{FF2B5EF4-FFF2-40B4-BE49-F238E27FC236}">
                <a16:creationId xmlns:a16="http://schemas.microsoft.com/office/drawing/2014/main" id="{4CAF3C0E-E1DE-4873-A285-5EA960CC4433}"/>
              </a:ext>
            </a:extLst>
          </p:cNvPr>
          <p:cNvGrpSpPr>
            <a:grpSpLocks/>
          </p:cNvGrpSpPr>
          <p:nvPr/>
        </p:nvGrpSpPr>
        <p:grpSpPr bwMode="auto">
          <a:xfrm>
            <a:off x="5845175" y="1978025"/>
            <a:ext cx="452438" cy="1428750"/>
            <a:chOff x="4174" y="1246"/>
            <a:chExt cx="285" cy="900"/>
          </a:xfrm>
        </p:grpSpPr>
        <p:sp>
          <p:nvSpPr>
            <p:cNvPr id="14360" name="Line 19">
              <a:extLst>
                <a:ext uri="{FF2B5EF4-FFF2-40B4-BE49-F238E27FC236}">
                  <a16:creationId xmlns:a16="http://schemas.microsoft.com/office/drawing/2014/main" id="{8A7A6871-91A9-411B-B32F-8C4410A62B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4" y="1246"/>
              <a:ext cx="0" cy="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1" name="Text Box 20">
              <a:extLst>
                <a:ext uri="{FF2B5EF4-FFF2-40B4-BE49-F238E27FC236}">
                  <a16:creationId xmlns:a16="http://schemas.microsoft.com/office/drawing/2014/main" id="{7395CB06-8F85-4F36-9BDF-66509209FA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0" y="1551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d</a:t>
              </a:r>
            </a:p>
          </p:txBody>
        </p:sp>
      </p:grpSp>
      <p:graphicFrame>
        <p:nvGraphicFramePr>
          <p:cNvPr id="93208" name="Object 24">
            <a:extLst>
              <a:ext uri="{FF2B5EF4-FFF2-40B4-BE49-F238E27FC236}">
                <a16:creationId xmlns:a16="http://schemas.microsoft.com/office/drawing/2014/main" id="{4F9BC161-3434-466D-AB45-CBF574011C97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282825" y="4164013"/>
          <a:ext cx="44910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55800" imgH="330120" progId="Equation.DSMT4">
                  <p:embed/>
                </p:oleObj>
              </mc:Choice>
              <mc:Fallback>
                <p:oleObj name="Equation" r:id="rId5" imgW="2755800" imgH="3301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5" y="4164013"/>
                        <a:ext cx="4491038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1" name="Text Box 36">
            <a:extLst>
              <a:ext uri="{FF2B5EF4-FFF2-40B4-BE49-F238E27FC236}">
                <a16:creationId xmlns:a16="http://schemas.microsoft.com/office/drawing/2014/main" id="{06CFAFB7-188A-4948-B9A9-90E63EACB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850" y="1357313"/>
            <a:ext cx="6130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Exactly the same process as the rhombus</a:t>
            </a:r>
          </a:p>
        </p:txBody>
      </p:sp>
      <p:sp>
        <p:nvSpPr>
          <p:cNvPr id="14352" name="Text Box 37">
            <a:extLst>
              <a:ext uri="{FF2B5EF4-FFF2-40B4-BE49-F238E27FC236}">
                <a16:creationId xmlns:a16="http://schemas.microsoft.com/office/drawing/2014/main" id="{AF96B392-647C-4B35-A3C9-0605E1E18CA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14353" name="Group 31">
            <a:extLst>
              <a:ext uri="{FF2B5EF4-FFF2-40B4-BE49-F238E27FC236}">
                <a16:creationId xmlns:a16="http://schemas.microsoft.com/office/drawing/2014/main" id="{B373BE53-986D-4F1F-89B6-B2C54CAEC6E5}"/>
              </a:ext>
            </a:extLst>
          </p:cNvPr>
          <p:cNvGrpSpPr>
            <a:grpSpLocks/>
          </p:cNvGrpSpPr>
          <p:nvPr/>
        </p:nvGrpSpPr>
        <p:grpSpPr bwMode="auto">
          <a:xfrm>
            <a:off x="3883025" y="1962150"/>
            <a:ext cx="1784350" cy="1450975"/>
            <a:chOff x="894" y="2172"/>
            <a:chExt cx="546" cy="640"/>
          </a:xfrm>
        </p:grpSpPr>
        <p:sp>
          <p:nvSpPr>
            <p:cNvPr id="14358" name="AutoShape 29">
              <a:extLst>
                <a:ext uri="{FF2B5EF4-FFF2-40B4-BE49-F238E27FC236}">
                  <a16:creationId xmlns:a16="http://schemas.microsoft.com/office/drawing/2014/main" id="{64EB3424-3B88-4F43-81A2-282F10AA2C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9" name="AutoShape 30">
              <a:extLst>
                <a:ext uri="{FF2B5EF4-FFF2-40B4-BE49-F238E27FC236}">
                  <a16:creationId xmlns:a16="http://schemas.microsoft.com/office/drawing/2014/main" id="{B56AC248-7248-4B30-995B-9140F885E26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4354" name="Group 32">
            <a:extLst>
              <a:ext uri="{FF2B5EF4-FFF2-40B4-BE49-F238E27FC236}">
                <a16:creationId xmlns:a16="http://schemas.microsoft.com/office/drawing/2014/main" id="{92DB82B0-56EF-409E-96E1-ED5D0538868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820988" y="1962150"/>
            <a:ext cx="1063625" cy="1450975"/>
            <a:chOff x="894" y="2172"/>
            <a:chExt cx="546" cy="640"/>
          </a:xfrm>
        </p:grpSpPr>
        <p:sp>
          <p:nvSpPr>
            <p:cNvPr id="14356" name="AutoShape 33">
              <a:extLst>
                <a:ext uri="{FF2B5EF4-FFF2-40B4-BE49-F238E27FC236}">
                  <a16:creationId xmlns:a16="http://schemas.microsoft.com/office/drawing/2014/main" id="{61AC8B1A-4A5E-4596-B8B2-909368525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7" name="AutoShape 34">
              <a:extLst>
                <a:ext uri="{FF2B5EF4-FFF2-40B4-BE49-F238E27FC236}">
                  <a16:creationId xmlns:a16="http://schemas.microsoft.com/office/drawing/2014/main" id="{0D900DA6-A61D-4F9A-ACD5-BF9D1A8E65F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4355" name="TextBox 10">
            <a:extLst>
              <a:ext uri="{FF2B5EF4-FFF2-40B4-BE49-F238E27FC236}">
                <a16:creationId xmlns:a16="http://schemas.microsoft.com/office/drawing/2014/main" id="{D03080FF-17F9-4F0E-A0DC-3B21E2FDB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44444E-6 L 0.57187 0.0805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3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57187 -0.1361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3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-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0.25208 0.0791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93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4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96296E-6 L 0.25312 -0.137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93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56" y="-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24" grpId="0" animBg="1"/>
      <p:bldP spid="93225" grpId="0" animBg="1"/>
      <p:bldP spid="93222" grpId="0" animBg="1"/>
      <p:bldP spid="9322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Date Placeholder 6">
            <a:extLst>
              <a:ext uri="{FF2B5EF4-FFF2-40B4-BE49-F238E27FC236}">
                <a16:creationId xmlns:a16="http://schemas.microsoft.com/office/drawing/2014/main" id="{2CBC63AD-7D96-4282-AB4B-72941B9A541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4F43B61-CB4F-4CD2-BF6C-6787157AC45D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15369" name="Slide Number Placeholder 7">
            <a:extLst>
              <a:ext uri="{FF2B5EF4-FFF2-40B4-BE49-F238E27FC236}">
                <a16:creationId xmlns:a16="http://schemas.microsoft.com/office/drawing/2014/main" id="{0FEDFC87-0A72-4C44-B33F-8363CFA6B3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08C7B5D-7EFF-4696-BCF4-8AD7A199C93E}" type="slidenum">
              <a:rPr lang="en-GB" altLang="en-US"/>
              <a:pPr eaLnBrk="1" hangingPunct="1"/>
              <a:t>34</a:t>
            </a:fld>
            <a:endParaRPr lang="en-GB" altLang="en-US"/>
          </a:p>
        </p:txBody>
      </p:sp>
      <p:sp>
        <p:nvSpPr>
          <p:cNvPr id="15370" name="Footer Placeholder 8">
            <a:extLst>
              <a:ext uri="{FF2B5EF4-FFF2-40B4-BE49-F238E27FC236}">
                <a16:creationId xmlns:a16="http://schemas.microsoft.com/office/drawing/2014/main" id="{86BE7BFD-285C-4B8A-B3FF-DBDDEEB70F1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C50914AD-E5E0-4FFF-8E7F-79227EC01E30}"/>
              </a:ext>
            </a:extLst>
          </p:cNvPr>
          <p:cNvSpPr>
            <a:spLocks noGrp="1" noRot="1" noChangeArrowheads="1"/>
          </p:cNvSpPr>
          <p:nvPr>
            <p:ph type="title" sz="quarter"/>
          </p:nvPr>
        </p:nvSpPr>
        <p:spPr>
          <a:xfrm>
            <a:off x="914400" y="32226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800">
                <a:solidFill>
                  <a:schemeClr val="hlink"/>
                </a:solidFill>
              </a:rPr>
              <a:t>Rhombus and Kite Area</a:t>
            </a:r>
          </a:p>
        </p:txBody>
      </p:sp>
      <p:graphicFrame>
        <p:nvGraphicFramePr>
          <p:cNvPr id="98330" name="Object 26">
            <a:extLst>
              <a:ext uri="{FF2B5EF4-FFF2-40B4-BE49-F238E27FC236}">
                <a16:creationId xmlns:a16="http://schemas.microsoft.com/office/drawing/2014/main" id="{99A0B8FA-913D-4E97-8AF4-20D5B755B083}"/>
              </a:ext>
            </a:extLst>
          </p:cNvPr>
          <p:cNvGraphicFramePr>
            <a:graphicFrameLocks noChangeAspect="1"/>
          </p:cNvGraphicFramePr>
          <p:nvPr>
            <p:ph sz="quarter" idx="1"/>
          </p:nvPr>
        </p:nvGraphicFramePr>
        <p:xfrm>
          <a:off x="908050" y="3797300"/>
          <a:ext cx="337502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609480" progId="Equation.DSMT4">
                  <p:embed/>
                </p:oleObj>
              </mc:Choice>
              <mc:Fallback>
                <p:oleObj name="Equation" r:id="rId2" imgW="2743200" imgH="609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3797300"/>
                        <a:ext cx="3375025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3" name="Object 29">
            <a:extLst>
              <a:ext uri="{FF2B5EF4-FFF2-40B4-BE49-F238E27FC236}">
                <a16:creationId xmlns:a16="http://schemas.microsoft.com/office/drawing/2014/main" id="{170DEB9E-EA5F-4EDD-AF71-27AC9FE7D3DC}"/>
              </a:ext>
            </a:extLst>
          </p:cNvPr>
          <p:cNvGraphicFramePr>
            <a:graphicFrameLocks noChangeAspect="1"/>
          </p:cNvGraphicFramePr>
          <p:nvPr>
            <p:ph sz="quarter" idx="2"/>
          </p:nvPr>
        </p:nvGraphicFramePr>
        <p:xfrm>
          <a:off x="908050" y="4635500"/>
          <a:ext cx="20129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609480" progId="Equation.DSMT4">
                  <p:embed/>
                </p:oleObj>
              </mc:Choice>
              <mc:Fallback>
                <p:oleObj name="Equation" r:id="rId4" imgW="1638000" imgH="609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4635500"/>
                        <a:ext cx="201295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72" name="Picture 5" descr="scottishflag">
            <a:extLst>
              <a:ext uri="{FF2B5EF4-FFF2-40B4-BE49-F238E27FC236}">
                <a16:creationId xmlns:a16="http://schemas.microsoft.com/office/drawing/2014/main" id="{275C3E37-34BA-4479-948C-38169569F75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3" name="Text Box 16">
            <a:extLst>
              <a:ext uri="{FF2B5EF4-FFF2-40B4-BE49-F238E27FC236}">
                <a16:creationId xmlns:a16="http://schemas.microsoft.com/office/drawing/2014/main" id="{0E597B50-04A4-4525-AF05-12C2080CE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525" y="1612900"/>
            <a:ext cx="5924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 1</a:t>
            </a:r>
            <a:r>
              <a:rPr lang="en-GB" altLang="en-US" sz="2400"/>
              <a:t> : Find the area of the shapes.</a:t>
            </a:r>
            <a:endParaRPr lang="en-GB" altLang="en-US" sz="2400" u="sng"/>
          </a:p>
        </p:txBody>
      </p:sp>
      <p:sp>
        <p:nvSpPr>
          <p:cNvPr id="15374" name="AutoShape 18">
            <a:extLst>
              <a:ext uri="{FF2B5EF4-FFF2-40B4-BE49-F238E27FC236}">
                <a16:creationId xmlns:a16="http://schemas.microsoft.com/office/drawing/2014/main" id="{F1AA8A49-CC12-478A-A918-A64FACC1D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925" y="2324100"/>
            <a:ext cx="1433513" cy="719138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5" name="Line 19">
            <a:extLst>
              <a:ext uri="{FF2B5EF4-FFF2-40B4-BE49-F238E27FC236}">
                <a16:creationId xmlns:a16="http://schemas.microsoft.com/office/drawing/2014/main" id="{BB9808A2-10EA-4BAF-B2D0-15A3599B37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1638" y="3105150"/>
            <a:ext cx="1457325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Text Box 20">
            <a:extLst>
              <a:ext uri="{FF2B5EF4-FFF2-40B4-BE49-F238E27FC236}">
                <a16:creationId xmlns:a16="http://schemas.microsoft.com/office/drawing/2014/main" id="{98C1E50E-0212-4B6D-9444-FC275C922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25" y="315595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5cm</a:t>
            </a:r>
          </a:p>
        </p:txBody>
      </p:sp>
      <p:sp>
        <p:nvSpPr>
          <p:cNvPr id="15377" name="Line 21">
            <a:extLst>
              <a:ext uri="{FF2B5EF4-FFF2-40B4-BE49-F238E27FC236}">
                <a16:creationId xmlns:a16="http://schemas.microsoft.com/office/drawing/2014/main" id="{8CAC9A2A-82D2-4E95-8940-30CCB52EBF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63900" y="2316163"/>
            <a:ext cx="0" cy="723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Text Box 22">
            <a:extLst>
              <a:ext uri="{FF2B5EF4-FFF2-40B4-BE49-F238E27FC236}">
                <a16:creationId xmlns:a16="http://schemas.microsoft.com/office/drawing/2014/main" id="{E2F5CD72-5CF6-4F7C-8775-26022F3D4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0888" y="2524125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2cm</a:t>
            </a:r>
          </a:p>
        </p:txBody>
      </p:sp>
      <p:graphicFrame>
        <p:nvGraphicFramePr>
          <p:cNvPr id="98335" name="Object 31">
            <a:extLst>
              <a:ext uri="{FF2B5EF4-FFF2-40B4-BE49-F238E27FC236}">
                <a16:creationId xmlns:a16="http://schemas.microsoft.com/office/drawing/2014/main" id="{02102481-09FD-46BC-98BF-E7300C836219}"/>
              </a:ext>
            </a:extLst>
          </p:cNvPr>
          <p:cNvGraphicFramePr>
            <a:graphicFrameLocks noChangeAspect="1"/>
          </p:cNvGraphicFramePr>
          <p:nvPr>
            <p:ph sz="quarter" idx="4"/>
          </p:nvPr>
        </p:nvGraphicFramePr>
        <p:xfrm>
          <a:off x="908050" y="5481638"/>
          <a:ext cx="21526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20480" imgH="291960" progId="Equation.DSMT4">
                  <p:embed/>
                </p:oleObj>
              </mc:Choice>
              <mc:Fallback>
                <p:oleObj name="Equation" r:id="rId7" imgW="1320480" imgH="29196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5481638"/>
                        <a:ext cx="215265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7" name="Object 33">
            <a:extLst>
              <a:ext uri="{FF2B5EF4-FFF2-40B4-BE49-F238E27FC236}">
                <a16:creationId xmlns:a16="http://schemas.microsoft.com/office/drawing/2014/main" id="{70A26408-8C36-4D0B-992D-3103E85FF7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70550" y="3775075"/>
          <a:ext cx="27971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09680" imgH="609480" progId="Equation.DSMT4">
                  <p:embed/>
                </p:oleObj>
              </mc:Choice>
              <mc:Fallback>
                <p:oleObj name="Equation" r:id="rId9" imgW="2209680" imgH="6094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3775075"/>
                        <a:ext cx="2797175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8" name="Object 34">
            <a:extLst>
              <a:ext uri="{FF2B5EF4-FFF2-40B4-BE49-F238E27FC236}">
                <a16:creationId xmlns:a16="http://schemas.microsoft.com/office/drawing/2014/main" id="{1A0D0E2A-22B3-492D-B0D1-BB38332F0C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70550" y="4635500"/>
          <a:ext cx="2014538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38000" imgH="609480" progId="Equation.DSMT4">
                  <p:embed/>
                </p:oleObj>
              </mc:Choice>
              <mc:Fallback>
                <p:oleObj name="Equation" r:id="rId11" imgW="1638000" imgH="6094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4635500"/>
                        <a:ext cx="2014538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9" name="Object 35">
            <a:extLst>
              <a:ext uri="{FF2B5EF4-FFF2-40B4-BE49-F238E27FC236}">
                <a16:creationId xmlns:a16="http://schemas.microsoft.com/office/drawing/2014/main" id="{8C33F65F-7111-4591-B043-661F4DEE6F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70550" y="5508625"/>
          <a:ext cx="2233613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47560" imgH="291960" progId="Equation.DSMT4">
                  <p:embed/>
                </p:oleObj>
              </mc:Choice>
              <mc:Fallback>
                <p:oleObj name="Equation" r:id="rId13" imgW="1447560" imgH="29196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5508625"/>
                        <a:ext cx="2233613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79" name="Group 40">
            <a:extLst>
              <a:ext uri="{FF2B5EF4-FFF2-40B4-BE49-F238E27FC236}">
                <a16:creationId xmlns:a16="http://schemas.microsoft.com/office/drawing/2014/main" id="{B9886C18-8A6B-4E2F-9020-D67317DCD121}"/>
              </a:ext>
            </a:extLst>
          </p:cNvPr>
          <p:cNvGrpSpPr>
            <a:grpSpLocks/>
          </p:cNvGrpSpPr>
          <p:nvPr/>
        </p:nvGrpSpPr>
        <p:grpSpPr bwMode="auto">
          <a:xfrm>
            <a:off x="6578600" y="1943100"/>
            <a:ext cx="1784350" cy="1450975"/>
            <a:chOff x="894" y="2172"/>
            <a:chExt cx="546" cy="640"/>
          </a:xfrm>
        </p:grpSpPr>
        <p:sp>
          <p:nvSpPr>
            <p:cNvPr id="15389" name="AutoShape 41">
              <a:extLst>
                <a:ext uri="{FF2B5EF4-FFF2-40B4-BE49-F238E27FC236}">
                  <a16:creationId xmlns:a16="http://schemas.microsoft.com/office/drawing/2014/main" id="{569484A3-3EB7-437E-9723-E5B9C7B33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90" name="AutoShape 42">
              <a:extLst>
                <a:ext uri="{FF2B5EF4-FFF2-40B4-BE49-F238E27FC236}">
                  <a16:creationId xmlns:a16="http://schemas.microsoft.com/office/drawing/2014/main" id="{B6D2A3B3-BB1E-4ADA-8834-CC46F4B3F08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5380" name="Group 43">
            <a:extLst>
              <a:ext uri="{FF2B5EF4-FFF2-40B4-BE49-F238E27FC236}">
                <a16:creationId xmlns:a16="http://schemas.microsoft.com/office/drawing/2014/main" id="{1A56A12F-B600-4E57-B451-85E41909E9F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507038" y="1943100"/>
            <a:ext cx="1063625" cy="1450975"/>
            <a:chOff x="894" y="2172"/>
            <a:chExt cx="546" cy="640"/>
          </a:xfrm>
        </p:grpSpPr>
        <p:sp>
          <p:nvSpPr>
            <p:cNvPr id="15387" name="AutoShape 44">
              <a:extLst>
                <a:ext uri="{FF2B5EF4-FFF2-40B4-BE49-F238E27FC236}">
                  <a16:creationId xmlns:a16="http://schemas.microsoft.com/office/drawing/2014/main" id="{672970D7-E3A9-4B38-82B1-395EA68BD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88" name="AutoShape 45">
              <a:extLst>
                <a:ext uri="{FF2B5EF4-FFF2-40B4-BE49-F238E27FC236}">
                  <a16:creationId xmlns:a16="http://schemas.microsoft.com/office/drawing/2014/main" id="{1237A996-DBB7-4A7C-9656-1820B03C3AD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5381" name="Line 46">
            <a:extLst>
              <a:ext uri="{FF2B5EF4-FFF2-40B4-BE49-F238E27FC236}">
                <a16:creationId xmlns:a16="http://schemas.microsoft.com/office/drawing/2014/main" id="{C26C0BD1-1A80-400C-A5E0-7B593A30AF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07038" y="3416300"/>
            <a:ext cx="2876550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Text Box 47">
            <a:extLst>
              <a:ext uri="{FF2B5EF4-FFF2-40B4-BE49-F238E27FC236}">
                <a16:creationId xmlns:a16="http://schemas.microsoft.com/office/drawing/2014/main" id="{5E6C4062-1D82-42D9-B540-FB0190485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75" y="346710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9cm</a:t>
            </a:r>
          </a:p>
        </p:txBody>
      </p:sp>
      <p:sp>
        <p:nvSpPr>
          <p:cNvPr id="15383" name="Line 48">
            <a:extLst>
              <a:ext uri="{FF2B5EF4-FFF2-40B4-BE49-F238E27FC236}">
                <a16:creationId xmlns:a16="http://schemas.microsoft.com/office/drawing/2014/main" id="{FBC14B80-063D-4929-8AFC-4049AE37551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89950" y="1960563"/>
            <a:ext cx="9525" cy="143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Text Box 49">
            <a:extLst>
              <a:ext uri="{FF2B5EF4-FFF2-40B4-BE49-F238E27FC236}">
                <a16:creationId xmlns:a16="http://schemas.microsoft.com/office/drawing/2014/main" id="{15D5E5A6-B3F6-4C46-AF21-77E7E5DDB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2325" y="25495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4cm</a:t>
            </a:r>
          </a:p>
        </p:txBody>
      </p:sp>
      <p:sp>
        <p:nvSpPr>
          <p:cNvPr id="15385" name="Text Box 50">
            <a:extLst>
              <a:ext uri="{FF2B5EF4-FFF2-40B4-BE49-F238E27FC236}">
                <a16:creationId xmlns:a16="http://schemas.microsoft.com/office/drawing/2014/main" id="{BECF573A-C212-4EA9-B1CE-A8003587772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86" name="TextBox 10">
            <a:extLst>
              <a:ext uri="{FF2B5EF4-FFF2-40B4-BE49-F238E27FC236}">
                <a16:creationId xmlns:a16="http://schemas.microsoft.com/office/drawing/2014/main" id="{D67EE404-FA4B-4F30-AED6-880CBF54F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8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8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8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8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8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8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8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8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8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8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8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8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8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8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1">
            <a:extLst>
              <a:ext uri="{FF2B5EF4-FFF2-40B4-BE49-F238E27FC236}">
                <a16:creationId xmlns:a16="http://schemas.microsoft.com/office/drawing/2014/main" id="{AB9EC975-2CA0-4E46-B6BF-52DA604003E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FFABEEE6-E0E7-4FEC-A232-FC17CBE2E26C}" type="datetime5">
              <a:rPr lang="en-GB" altLang="en-US" smtClean="0"/>
              <a:pPr eaLnBrk="1" hangingPunct="1"/>
              <a:t>12-Jul-26</a:t>
            </a:fld>
            <a:endParaRPr lang="en-GB" altLang="en-US"/>
          </a:p>
        </p:txBody>
      </p:sp>
      <p:sp>
        <p:nvSpPr>
          <p:cNvPr id="41987" name="Footer Placeholder 2">
            <a:extLst>
              <a:ext uri="{FF2B5EF4-FFF2-40B4-BE49-F238E27FC236}">
                <a16:creationId xmlns:a16="http://schemas.microsoft.com/office/drawing/2014/main" id="{684E4F8F-64C5-489E-B00E-6C8D9EA2EB5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367088" y="6327775"/>
            <a:ext cx="3365500" cy="323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 Maths Dept</a:t>
            </a: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899D0ADC-6586-4FB1-B102-1D0328943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27575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989" name="Text Box 3">
            <a:extLst>
              <a:ext uri="{FF2B5EF4-FFF2-40B4-BE49-F238E27FC236}">
                <a16:creationId xmlns:a16="http://schemas.microsoft.com/office/drawing/2014/main" id="{CE54BB2D-E0B9-431B-8BD6-6E5E48E16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492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Extension Booklet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2E(b) (page 75)</a:t>
            </a:r>
          </a:p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</p:txBody>
      </p:sp>
      <p:pic>
        <p:nvPicPr>
          <p:cNvPr id="41990" name="Picture 4" descr="ag00463_">
            <a:extLst>
              <a:ext uri="{FF2B5EF4-FFF2-40B4-BE49-F238E27FC236}">
                <a16:creationId xmlns:a16="http://schemas.microsoft.com/office/drawing/2014/main" id="{2FC0B44D-CDE1-4090-BB91-AB998AF9F6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1" name="Picture 5" descr="scottishflag">
            <a:extLst>
              <a:ext uri="{FF2B5EF4-FFF2-40B4-BE49-F238E27FC236}">
                <a16:creationId xmlns:a16="http://schemas.microsoft.com/office/drawing/2014/main" id="{D0C07DC7-BC6B-4E10-9877-710D22D664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2" name="Picture 6" descr="Office Objects 0572">
            <a:extLst>
              <a:ext uri="{FF2B5EF4-FFF2-40B4-BE49-F238E27FC236}">
                <a16:creationId xmlns:a16="http://schemas.microsoft.com/office/drawing/2014/main" id="{E0C90B8A-F79B-4A5F-97E9-FB21DB6625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3" name="Text Box 7">
            <a:extLst>
              <a:ext uri="{FF2B5EF4-FFF2-40B4-BE49-F238E27FC236}">
                <a16:creationId xmlns:a16="http://schemas.microsoft.com/office/drawing/2014/main" id="{3FCBEBEC-65FD-4351-96A4-9C435EE70B7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64520" name="Rectangle 8">
            <a:extLst>
              <a:ext uri="{FF2B5EF4-FFF2-40B4-BE49-F238E27FC236}">
                <a16:creationId xmlns:a16="http://schemas.microsoft.com/office/drawing/2014/main" id="{CD3A0D0B-B115-4E08-B09A-9212C01A7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</a:t>
            </a:r>
          </a:p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Kite &amp; Rhombus</a:t>
            </a:r>
          </a:p>
        </p:txBody>
      </p:sp>
      <p:sp>
        <p:nvSpPr>
          <p:cNvPr id="41995" name="TextBox 10">
            <a:extLst>
              <a:ext uri="{FF2B5EF4-FFF2-40B4-BE49-F238E27FC236}">
                <a16:creationId xmlns:a16="http://schemas.microsoft.com/office/drawing/2014/main" id="{9E3C6E5D-6A3E-45BD-BBE4-04E96256C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4">
            <a:extLst>
              <a:ext uri="{FF2B5EF4-FFF2-40B4-BE49-F238E27FC236}">
                <a16:creationId xmlns:a16="http://schemas.microsoft.com/office/drawing/2014/main" id="{972D79F6-711C-49E4-8A44-1E0E9B5AAE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15B4011F-FFA6-4FEC-AC8E-43DBDDBFBC2E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43011" name="Slide Number Placeholder 5">
            <a:extLst>
              <a:ext uri="{FF2B5EF4-FFF2-40B4-BE49-F238E27FC236}">
                <a16:creationId xmlns:a16="http://schemas.microsoft.com/office/drawing/2014/main" id="{CCFEA2E9-7F11-4543-B29A-2526F97C98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7AE6A85C-2ECF-4ADA-9393-22C1306E4C23}" type="slidenum">
              <a:rPr lang="en-GB" altLang="en-US"/>
              <a:pPr eaLnBrk="1" hangingPunct="1"/>
              <a:t>36</a:t>
            </a:fld>
            <a:endParaRPr lang="en-GB" altLang="en-US"/>
          </a:p>
        </p:txBody>
      </p:sp>
      <p:sp>
        <p:nvSpPr>
          <p:cNvPr id="43012" name="Footer Placeholder 6">
            <a:extLst>
              <a:ext uri="{FF2B5EF4-FFF2-40B4-BE49-F238E27FC236}">
                <a16:creationId xmlns:a16="http://schemas.microsoft.com/office/drawing/2014/main" id="{F29FAD76-D449-466E-AEB3-FCEA31CC8B0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E1489D4A-9322-4993-AC80-6CF4A5B9AA3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</a:rPr>
              <a:t>Starter Questions</a:t>
            </a:r>
          </a:p>
        </p:txBody>
      </p:sp>
      <p:pic>
        <p:nvPicPr>
          <p:cNvPr id="43014" name="Picture 4" descr="scottishflag">
            <a:extLst>
              <a:ext uri="{FF2B5EF4-FFF2-40B4-BE49-F238E27FC236}">
                <a16:creationId xmlns:a16="http://schemas.microsoft.com/office/drawing/2014/main" id="{8F2FB3CE-1F5C-4066-86B1-ACA7A23361F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5" name="Text Box 5">
            <a:extLst>
              <a:ext uri="{FF2B5EF4-FFF2-40B4-BE49-F238E27FC236}">
                <a16:creationId xmlns:a16="http://schemas.microsoft.com/office/drawing/2014/main" id="{52492199-57F4-4E6F-A5E8-B77C5C285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1703388"/>
            <a:ext cx="5973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Find the area of the parallelogram</a:t>
            </a:r>
          </a:p>
        </p:txBody>
      </p:sp>
      <p:sp>
        <p:nvSpPr>
          <p:cNvPr id="43016" name="Text Box 6">
            <a:extLst>
              <a:ext uri="{FF2B5EF4-FFF2-40B4-BE49-F238E27FC236}">
                <a16:creationId xmlns:a16="http://schemas.microsoft.com/office/drawing/2014/main" id="{E2FC722C-4A12-4E52-9095-1CAABB7F9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709863"/>
            <a:ext cx="7697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Is the HCF 6 and 24   24 Explain your answer.</a:t>
            </a:r>
          </a:p>
        </p:txBody>
      </p:sp>
      <p:sp>
        <p:nvSpPr>
          <p:cNvPr id="43017" name="Text Box 7">
            <a:extLst>
              <a:ext uri="{FF2B5EF4-FFF2-40B4-BE49-F238E27FC236}">
                <a16:creationId xmlns:a16="http://schemas.microsoft.com/office/drawing/2014/main" id="{384B2CD8-07BE-4B22-A4AF-C3253A01E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3716338"/>
            <a:ext cx="5772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Show that 11.5 % of 150 is 17.25</a:t>
            </a:r>
          </a:p>
        </p:txBody>
      </p:sp>
      <p:sp>
        <p:nvSpPr>
          <p:cNvPr id="43018" name="Text Box 8">
            <a:extLst>
              <a:ext uri="{FF2B5EF4-FFF2-40B4-BE49-F238E27FC236}">
                <a16:creationId xmlns:a16="http://schemas.microsoft.com/office/drawing/2014/main" id="{44DB76EC-CBB4-4C6B-8B0E-6CEF04CB8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722813"/>
            <a:ext cx="7199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Simplify 3(h -2) + h(2 - 4h) = -4h</a:t>
            </a:r>
            <a:r>
              <a:rPr lang="en-GB" altLang="en-US" sz="2400" baseline="30000">
                <a:solidFill>
                  <a:schemeClr val="hlink"/>
                </a:solidFill>
              </a:rPr>
              <a:t>2 </a:t>
            </a:r>
            <a:r>
              <a:rPr lang="en-GB" altLang="en-US" sz="2400">
                <a:solidFill>
                  <a:schemeClr val="hlink"/>
                </a:solidFill>
              </a:rPr>
              <a:t>+ 6h - 6 </a:t>
            </a:r>
          </a:p>
        </p:txBody>
      </p:sp>
      <p:sp>
        <p:nvSpPr>
          <p:cNvPr id="43019" name="Text Box 18">
            <a:extLst>
              <a:ext uri="{FF2B5EF4-FFF2-40B4-BE49-F238E27FC236}">
                <a16:creationId xmlns:a16="http://schemas.microsoft.com/office/drawing/2014/main" id="{1352442D-8815-4E49-B880-C6D611406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2200" y="24415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43020" name="Text Box 20">
            <a:extLst>
              <a:ext uri="{FF2B5EF4-FFF2-40B4-BE49-F238E27FC236}">
                <a16:creationId xmlns:a16="http://schemas.microsoft.com/office/drawing/2014/main" id="{AC362511-D4EE-4893-BF1B-591A89756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3150" y="1711325"/>
            <a:ext cx="325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43021" name="AutoShape 26">
            <a:extLst>
              <a:ext uri="{FF2B5EF4-FFF2-40B4-BE49-F238E27FC236}">
                <a16:creationId xmlns:a16="http://schemas.microsoft.com/office/drawing/2014/main" id="{16B5F59A-9445-45D6-B16F-BE2B2CFD4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5175" y="1400175"/>
            <a:ext cx="1571625" cy="942975"/>
          </a:xfrm>
          <a:prstGeom prst="parallelogram">
            <a:avLst>
              <a:gd name="adj" fmla="val 651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22" name="Line 28">
            <a:extLst>
              <a:ext uri="{FF2B5EF4-FFF2-40B4-BE49-F238E27FC236}">
                <a16:creationId xmlns:a16="http://schemas.microsoft.com/office/drawing/2014/main" id="{EAE6D331-8D19-4BC7-8C78-810BD8BA9248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8550" y="1414463"/>
            <a:ext cx="0" cy="9239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Text Box 30">
            <a:extLst>
              <a:ext uri="{FF2B5EF4-FFF2-40B4-BE49-F238E27FC236}">
                <a16:creationId xmlns:a16="http://schemas.microsoft.com/office/drawing/2014/main" id="{E42E3158-F144-438E-9FBF-1E7983A36E4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3024" name="Line 28">
            <a:extLst>
              <a:ext uri="{FF2B5EF4-FFF2-40B4-BE49-F238E27FC236}">
                <a16:creationId xmlns:a16="http://schemas.microsoft.com/office/drawing/2014/main" id="{B82750C6-A379-44B0-8F76-50F1C0A1F83B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610476" y="1995487"/>
            <a:ext cx="0" cy="9239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TextBox 10">
            <a:extLst>
              <a:ext uri="{FF2B5EF4-FFF2-40B4-BE49-F238E27FC236}">
                <a16:creationId xmlns:a16="http://schemas.microsoft.com/office/drawing/2014/main" id="{BA44A1DA-632E-47B2-8692-86A7B6DA1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2">
            <a:extLst>
              <a:ext uri="{FF2B5EF4-FFF2-40B4-BE49-F238E27FC236}">
                <a16:creationId xmlns:a16="http://schemas.microsoft.com/office/drawing/2014/main" id="{31EBC63C-2A99-454B-919F-EC3DCD31415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ACEBD26E-56B3-4ADC-B493-5BBC996976EA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A8C20A5A-5E85-4001-A4F3-7D67199958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B317AD4B-4A0E-4BD1-8D56-655DEF365C67}" type="slidenum">
              <a:rPr lang="en-GB" altLang="en-US"/>
              <a:pPr eaLnBrk="1" hangingPunct="1"/>
              <a:t>37</a:t>
            </a:fld>
            <a:endParaRPr lang="en-GB" altLang="en-US"/>
          </a:p>
        </p:txBody>
      </p:sp>
      <p:sp>
        <p:nvSpPr>
          <p:cNvPr id="44036" name="Footer Placeholder 4">
            <a:extLst>
              <a:ext uri="{FF2B5EF4-FFF2-40B4-BE49-F238E27FC236}">
                <a16:creationId xmlns:a16="http://schemas.microsoft.com/office/drawing/2014/main" id="{D850FB3F-3C9D-4DF9-9B6A-0C2599A26E1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6EA50CE1-E2A4-4174-8C8E-E7C41D288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6B4979A8-D979-4F52-A2DF-262AD29BE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25956" name="Text Box 4">
            <a:extLst>
              <a:ext uri="{FF2B5EF4-FFF2-40B4-BE49-F238E27FC236}">
                <a16:creationId xmlns:a16="http://schemas.microsoft.com/office/drawing/2014/main" id="{CFA36A87-556C-483B-A76C-9D4745502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To know the formula for the area of a trapezium.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44040" name="Line 5">
            <a:extLst>
              <a:ext uri="{FF2B5EF4-FFF2-40B4-BE49-F238E27FC236}">
                <a16:creationId xmlns:a16="http://schemas.microsoft.com/office/drawing/2014/main" id="{8A5EA421-F961-45EC-82B9-3BDE239CA2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8" name="Rectangle 6">
            <a:extLst>
              <a:ext uri="{FF2B5EF4-FFF2-40B4-BE49-F238E27FC236}">
                <a16:creationId xmlns:a16="http://schemas.microsoft.com/office/drawing/2014/main" id="{CF8989BB-85FA-4A68-972D-E1395002C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" y="3044825"/>
            <a:ext cx="403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   To develop a formula for the area of a trapezium.</a:t>
            </a:r>
          </a:p>
        </p:txBody>
      </p:sp>
      <p:sp>
        <p:nvSpPr>
          <p:cNvPr id="125959" name="Rectangle 7">
            <a:extLst>
              <a:ext uri="{FF2B5EF4-FFF2-40B4-BE49-F238E27FC236}">
                <a16:creationId xmlns:a16="http://schemas.microsoft.com/office/drawing/2014/main" id="{B25FFAF3-1640-42DD-BB35-D3A2F52C3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25" y="4352925"/>
            <a:ext cx="3508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buFontTx/>
              <a:buAutoNum type="arabicPeriod" startAt="2"/>
            </a:pPr>
            <a:r>
              <a:rPr lang="en-GB" altLang="en-US">
                <a:solidFill>
                  <a:srgbClr val="FFFF00"/>
                </a:solidFill>
              </a:rPr>
              <a:t>Use the formula to solve problems.</a:t>
            </a:r>
          </a:p>
        </p:txBody>
      </p:sp>
      <p:sp>
        <p:nvSpPr>
          <p:cNvPr id="125960" name="Rectangle 8">
            <a:extLst>
              <a:ext uri="{FF2B5EF4-FFF2-40B4-BE49-F238E27FC236}">
                <a16:creationId xmlns:a16="http://schemas.microsoft.com/office/drawing/2014/main" id="{3925DBA5-6291-49A1-BCDC-DFF65CC82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Apply formula correctly.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(showing working)</a:t>
            </a:r>
          </a:p>
        </p:txBody>
      </p:sp>
      <p:sp>
        <p:nvSpPr>
          <p:cNvPr id="125961" name="Rectangle 9">
            <a:extLst>
              <a:ext uri="{FF2B5EF4-FFF2-40B4-BE49-F238E27FC236}">
                <a16:creationId xmlns:a16="http://schemas.microsoft.com/office/drawing/2014/main" id="{37A50B4D-7C69-4A80-90DB-E6E3646B6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7323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containing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</a:t>
            </a:r>
          </a:p>
        </p:txBody>
      </p:sp>
      <p:pic>
        <p:nvPicPr>
          <p:cNvPr id="44045" name="Picture 10" descr="scottishflag">
            <a:extLst>
              <a:ext uri="{FF2B5EF4-FFF2-40B4-BE49-F238E27FC236}">
                <a16:creationId xmlns:a16="http://schemas.microsoft.com/office/drawing/2014/main" id="{2C2FE28F-AB47-41AF-816C-65306990AE2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6" name="Text Box 11">
            <a:extLst>
              <a:ext uri="{FF2B5EF4-FFF2-40B4-BE49-F238E27FC236}">
                <a16:creationId xmlns:a16="http://schemas.microsoft.com/office/drawing/2014/main" id="{20F84D28-2CF8-49B1-8EE0-F480461E405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5964" name="Rectangle 12">
            <a:extLst>
              <a:ext uri="{FF2B5EF4-FFF2-40B4-BE49-F238E27FC236}">
                <a16:creationId xmlns:a16="http://schemas.microsoft.com/office/drawing/2014/main" id="{20035F3B-C8F2-442F-9182-775D926380C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</a:rPr>
              <a:t>Trapezium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/>
      <p:bldP spid="125958" grpId="0"/>
      <p:bldP spid="125959" grpId="0"/>
      <p:bldP spid="125960" grpId="0"/>
      <p:bldP spid="12596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Date Placeholder 6">
            <a:extLst>
              <a:ext uri="{FF2B5EF4-FFF2-40B4-BE49-F238E27FC236}">
                <a16:creationId xmlns:a16="http://schemas.microsoft.com/office/drawing/2014/main" id="{581EB932-DF04-44B5-A4E9-F5D9CBE7C6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BD1D87D-44DF-4337-B5F8-F6EE1ADFCC69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16391" name="Slide Number Placeholder 7">
            <a:extLst>
              <a:ext uri="{FF2B5EF4-FFF2-40B4-BE49-F238E27FC236}">
                <a16:creationId xmlns:a16="http://schemas.microsoft.com/office/drawing/2014/main" id="{EC752CFF-3288-4F35-A6F9-B5AB3E5194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196839D-C752-4483-AEA7-4BBCFEFD6DAD}" type="slidenum">
              <a:rPr lang="en-GB" altLang="en-US"/>
              <a:pPr eaLnBrk="1" hangingPunct="1"/>
              <a:t>38</a:t>
            </a:fld>
            <a:endParaRPr lang="en-GB" altLang="en-US"/>
          </a:p>
        </p:txBody>
      </p:sp>
      <p:sp>
        <p:nvSpPr>
          <p:cNvPr id="16392" name="Footer Placeholder 8">
            <a:extLst>
              <a:ext uri="{FF2B5EF4-FFF2-40B4-BE49-F238E27FC236}">
                <a16:creationId xmlns:a16="http://schemas.microsoft.com/office/drawing/2014/main" id="{65FA38A7-FC0E-48BF-BB37-8B2E913EED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52232" name="Rectangle 8">
            <a:extLst>
              <a:ext uri="{FF2B5EF4-FFF2-40B4-BE49-F238E27FC236}">
                <a16:creationId xmlns:a16="http://schemas.microsoft.com/office/drawing/2014/main" id="{EAAC26CC-36D5-4A9E-AB26-307F4D60A40A}"/>
              </a:ext>
            </a:extLst>
          </p:cNvPr>
          <p:cNvSpPr>
            <a:spLocks noGrp="1" noRot="1" noChangeArrowheads="1"/>
          </p:cNvSpPr>
          <p:nvPr>
            <p:ph type="title" sz="quarter" idx="4294967295"/>
          </p:nvPr>
        </p:nvSpPr>
        <p:spPr>
          <a:xfrm>
            <a:off x="887413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800" b="0">
                <a:solidFill>
                  <a:schemeClr val="hlink"/>
                </a:solidFill>
              </a:rPr>
              <a:t>Trapezium Area</a:t>
            </a:r>
            <a:endParaRPr lang="en-GB" sz="4800" b="0">
              <a:solidFill>
                <a:schemeClr val="hlink"/>
              </a:solidFill>
              <a:effectLst/>
            </a:endParaRPr>
          </a:p>
        </p:txBody>
      </p:sp>
      <p:sp>
        <p:nvSpPr>
          <p:cNvPr id="16394" name="AutoShape 34">
            <a:extLst>
              <a:ext uri="{FF2B5EF4-FFF2-40B4-BE49-F238E27FC236}">
                <a16:creationId xmlns:a16="http://schemas.microsoft.com/office/drawing/2014/main" id="{E29D03D8-E80D-420C-8F43-2092B2F513B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447800" y="2208213"/>
            <a:ext cx="2705100" cy="193675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8" name="Line 44">
            <a:extLst>
              <a:ext uri="{FF2B5EF4-FFF2-40B4-BE49-F238E27FC236}">
                <a16:creationId xmlns:a16="http://schemas.microsoft.com/office/drawing/2014/main" id="{12626AF4-3908-44DC-BFE5-44E7D6F8FC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38275" y="2219325"/>
            <a:ext cx="2038350" cy="1914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Text Box 45">
            <a:extLst>
              <a:ext uri="{FF2B5EF4-FFF2-40B4-BE49-F238E27FC236}">
                <a16:creationId xmlns:a16="http://schemas.microsoft.com/office/drawing/2014/main" id="{469FB231-21CA-4CF1-B906-4334AC455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4070350"/>
            <a:ext cx="504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W</a:t>
            </a:r>
          </a:p>
        </p:txBody>
      </p:sp>
      <p:sp>
        <p:nvSpPr>
          <p:cNvPr id="16397" name="Text Box 46">
            <a:extLst>
              <a:ext uri="{FF2B5EF4-FFF2-40B4-BE49-F238E27FC236}">
                <a16:creationId xmlns:a16="http://schemas.microsoft.com/office/drawing/2014/main" id="{3E7E2E0E-1A0D-4FC7-B847-3F54380DB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3075" y="1962150"/>
            <a:ext cx="407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X</a:t>
            </a:r>
          </a:p>
        </p:txBody>
      </p:sp>
      <p:sp>
        <p:nvSpPr>
          <p:cNvPr id="16398" name="Text Box 47">
            <a:extLst>
              <a:ext uri="{FF2B5EF4-FFF2-40B4-BE49-F238E27FC236}">
                <a16:creationId xmlns:a16="http://schemas.microsoft.com/office/drawing/2014/main" id="{D73430B1-C592-4930-84F2-891D45E56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3925" y="1997075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Y</a:t>
            </a:r>
          </a:p>
        </p:txBody>
      </p:sp>
      <p:sp>
        <p:nvSpPr>
          <p:cNvPr id="16399" name="Text Box 48">
            <a:extLst>
              <a:ext uri="{FF2B5EF4-FFF2-40B4-BE49-F238E27FC236}">
                <a16:creationId xmlns:a16="http://schemas.microsoft.com/office/drawing/2014/main" id="{5279E167-E829-4A89-A148-19437E7EB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4175" y="4022725"/>
            <a:ext cx="398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Z</a:t>
            </a:r>
          </a:p>
        </p:txBody>
      </p:sp>
      <p:sp>
        <p:nvSpPr>
          <p:cNvPr id="52273" name="Text Box 49">
            <a:extLst>
              <a:ext uri="{FF2B5EF4-FFF2-40B4-BE49-F238E27FC236}">
                <a16:creationId xmlns:a16="http://schemas.microsoft.com/office/drawing/2014/main" id="{582B460E-BCD1-44AF-B633-B310D79CD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075" y="2546350"/>
            <a:ext cx="32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52274" name="Text Box 50">
            <a:extLst>
              <a:ext uri="{FF2B5EF4-FFF2-40B4-BE49-F238E27FC236}">
                <a16:creationId xmlns:a16="http://schemas.microsoft.com/office/drawing/2014/main" id="{6B2D2EC0-ED09-4C12-A7A8-05E7094EE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850" y="3171825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16402" name="Line 52">
            <a:extLst>
              <a:ext uri="{FF2B5EF4-FFF2-40B4-BE49-F238E27FC236}">
                <a16:creationId xmlns:a16="http://schemas.microsoft.com/office/drawing/2014/main" id="{F79E7612-F10A-4785-95C1-11CEB395FF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2105025"/>
            <a:ext cx="1343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Text Box 53">
            <a:extLst>
              <a:ext uri="{FF2B5EF4-FFF2-40B4-BE49-F238E27FC236}">
                <a16:creationId xmlns:a16="http://schemas.microsoft.com/office/drawing/2014/main" id="{C1F4AC1D-721A-41DE-8B1B-3AA3CDCA1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0625" y="1592263"/>
            <a:ext cx="8302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a cm</a:t>
            </a:r>
          </a:p>
        </p:txBody>
      </p:sp>
      <p:sp>
        <p:nvSpPr>
          <p:cNvPr id="16404" name="Line 54">
            <a:extLst>
              <a:ext uri="{FF2B5EF4-FFF2-40B4-BE49-F238E27FC236}">
                <a16:creationId xmlns:a16="http://schemas.microsoft.com/office/drawing/2014/main" id="{8E9AB845-D0DA-49F6-8C61-BE7BE69D9B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82725" y="421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Text Box 55">
            <a:extLst>
              <a:ext uri="{FF2B5EF4-FFF2-40B4-BE49-F238E27FC236}">
                <a16:creationId xmlns:a16="http://schemas.microsoft.com/office/drawing/2014/main" id="{AEF03AFB-7DD1-4557-99F7-F3CAA493C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25" y="4314825"/>
            <a:ext cx="8556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b cm</a:t>
            </a:r>
          </a:p>
        </p:txBody>
      </p:sp>
      <p:sp>
        <p:nvSpPr>
          <p:cNvPr id="16406" name="Line 56">
            <a:extLst>
              <a:ext uri="{FF2B5EF4-FFF2-40B4-BE49-F238E27FC236}">
                <a16:creationId xmlns:a16="http://schemas.microsoft.com/office/drawing/2014/main" id="{57697708-718D-45E9-AE59-807C2616E2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1450" y="2222500"/>
            <a:ext cx="9525" cy="1876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Text Box 57">
            <a:extLst>
              <a:ext uri="{FF2B5EF4-FFF2-40B4-BE49-F238E27FC236}">
                <a16:creationId xmlns:a16="http://schemas.microsoft.com/office/drawing/2014/main" id="{851C7EDE-CF75-4A04-95A3-7E7914247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875" y="2844800"/>
            <a:ext cx="850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bg2"/>
                </a:solidFill>
              </a:rPr>
              <a:t>h</a:t>
            </a:r>
            <a:r>
              <a:rPr lang="en-GB" altLang="en-US" sz="2400"/>
              <a:t> cm</a:t>
            </a:r>
          </a:p>
        </p:txBody>
      </p:sp>
      <p:pic>
        <p:nvPicPr>
          <p:cNvPr id="16408" name="Picture 33" descr="scottishflag">
            <a:extLst>
              <a:ext uri="{FF2B5EF4-FFF2-40B4-BE49-F238E27FC236}">
                <a16:creationId xmlns:a16="http://schemas.microsoft.com/office/drawing/2014/main" id="{53744DBC-5ABC-4F5C-A47C-72A56D6AA1B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409" name="Group 40">
            <a:extLst>
              <a:ext uri="{FF2B5EF4-FFF2-40B4-BE49-F238E27FC236}">
                <a16:creationId xmlns:a16="http://schemas.microsoft.com/office/drawing/2014/main" id="{AEA0B65E-7044-4BFD-96D6-E01CA2A440BD}"/>
              </a:ext>
            </a:extLst>
          </p:cNvPr>
          <p:cNvGrpSpPr>
            <a:grpSpLocks/>
          </p:cNvGrpSpPr>
          <p:nvPr/>
        </p:nvGrpSpPr>
        <p:grpSpPr bwMode="auto">
          <a:xfrm>
            <a:off x="7534275" y="6400800"/>
            <a:ext cx="762000" cy="285750"/>
            <a:chOff x="4470" y="3528"/>
            <a:chExt cx="480" cy="180"/>
          </a:xfrm>
        </p:grpSpPr>
        <p:sp>
          <p:nvSpPr>
            <p:cNvPr id="16413" name="AutoShape 41">
              <a:hlinkClick r:id="" action="ppaction://hlinkshowjump?jump=firstslide" highlightClick="1"/>
              <a:extLst>
                <a:ext uri="{FF2B5EF4-FFF2-40B4-BE49-F238E27FC236}">
                  <a16:creationId xmlns:a16="http://schemas.microsoft.com/office/drawing/2014/main" id="{ECFAAF6D-202D-4FAC-9D1D-385BF7CA8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6" y="3528"/>
              <a:ext cx="162" cy="180"/>
            </a:xfrm>
            <a:prstGeom prst="actionButtonHom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4" name="AutoShape 42">
              <a:hlinkClick r:id="" action="ppaction://hlinkshowjump?jump=nextslide" highlightClick="1"/>
              <a:extLst>
                <a:ext uri="{FF2B5EF4-FFF2-40B4-BE49-F238E27FC236}">
                  <a16:creationId xmlns:a16="http://schemas.microsoft.com/office/drawing/2014/main" id="{7071981C-E988-4FFA-9A16-40BE74F57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3528"/>
              <a:ext cx="162" cy="180"/>
            </a:xfrm>
            <a:prstGeom prst="actionButtonForwardNex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5" name="AutoShape 43">
              <a:hlinkClick r:id="" action="ppaction://hlinkshowjump?jump=previousslide" highlightClick="1"/>
              <a:extLst>
                <a:ext uri="{FF2B5EF4-FFF2-40B4-BE49-F238E27FC236}">
                  <a16:creationId xmlns:a16="http://schemas.microsoft.com/office/drawing/2014/main" id="{DE073FE5-0E56-45C6-A115-80B4D3AF68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0" y="3528"/>
              <a:ext cx="156" cy="180"/>
            </a:xfrm>
            <a:prstGeom prst="actionButtonBackPrevious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52275" name="Text Box 51">
            <a:extLst>
              <a:ext uri="{FF2B5EF4-FFF2-40B4-BE49-F238E27FC236}">
                <a16:creationId xmlns:a16="http://schemas.microsoft.com/office/drawing/2014/main" id="{B268C1E6-729A-4147-87E9-9120BEBE4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7238" y="1490663"/>
            <a:ext cx="43640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Two triangles WXY and WYZ</a:t>
            </a:r>
          </a:p>
        </p:txBody>
      </p:sp>
      <p:sp>
        <p:nvSpPr>
          <p:cNvPr id="16411" name="Text Box 83">
            <a:extLst>
              <a:ext uri="{FF2B5EF4-FFF2-40B4-BE49-F238E27FC236}">
                <a16:creationId xmlns:a16="http://schemas.microsoft.com/office/drawing/2014/main" id="{6BF66EBC-4EC7-4713-98D3-57ECF4E278A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31" name="Object 2">
            <a:extLst>
              <a:ext uri="{FF2B5EF4-FFF2-40B4-BE49-F238E27FC236}">
                <a16:creationId xmlns:a16="http://schemas.microsoft.com/office/drawing/2014/main" id="{A4AD15D6-A44E-4B04-B58F-3FA79982B5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6988" y="4784725"/>
          <a:ext cx="33972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960" imgH="291960" progId="Equation.DSMT4">
                  <p:embed/>
                </p:oleObj>
              </mc:Choice>
              <mc:Fallback>
                <p:oleObj name="Equation" r:id="rId3" imgW="1002960" imgH="291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988" y="4784725"/>
                        <a:ext cx="3397250" cy="9890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2" name="Object 3">
            <a:extLst>
              <a:ext uri="{FF2B5EF4-FFF2-40B4-BE49-F238E27FC236}">
                <a16:creationId xmlns:a16="http://schemas.microsoft.com/office/drawing/2014/main" id="{5F8B8493-CC54-42A6-9EEC-AC0EB318D1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0313" y="3595688"/>
          <a:ext cx="3611562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66680" imgH="291960" progId="Equation.DSMT4">
                  <p:embed/>
                </p:oleObj>
              </mc:Choice>
              <mc:Fallback>
                <p:oleObj name="Equation" r:id="rId5" imgW="1066680" imgH="291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313" y="3595688"/>
                        <a:ext cx="3611562" cy="98901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3" name="Object 4">
            <a:extLst>
              <a:ext uri="{FF2B5EF4-FFF2-40B4-BE49-F238E27FC236}">
                <a16:creationId xmlns:a16="http://schemas.microsoft.com/office/drawing/2014/main" id="{64EC1F64-310E-4C9E-B9A2-F7C118D519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91338" y="2255838"/>
          <a:ext cx="2020887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96880" imgH="291960" progId="Equation.DSMT4">
                  <p:embed/>
                </p:oleObj>
              </mc:Choice>
              <mc:Fallback>
                <p:oleObj name="Equation" r:id="rId7" imgW="59688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338" y="2255838"/>
                        <a:ext cx="2020887" cy="98901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4" name="Object 5">
            <a:extLst>
              <a:ext uri="{FF2B5EF4-FFF2-40B4-BE49-F238E27FC236}">
                <a16:creationId xmlns:a16="http://schemas.microsoft.com/office/drawing/2014/main" id="{4009227C-6022-416B-8F98-18FC307F27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3600" y="2255838"/>
          <a:ext cx="1976438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83920" imgH="291960" progId="Equation.DSMT4">
                  <p:embed/>
                </p:oleObj>
              </mc:Choice>
              <mc:Fallback>
                <p:oleObj name="Equation" r:id="rId9" imgW="58392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255838"/>
                        <a:ext cx="1976438" cy="98901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2" name="TextBox 10">
            <a:extLst>
              <a:ext uri="{FF2B5EF4-FFF2-40B4-BE49-F238E27FC236}">
                <a16:creationId xmlns:a16="http://schemas.microsoft.com/office/drawing/2014/main" id="{32174752-A7FC-4F19-9706-509286C58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2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2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2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73" grpId="0"/>
      <p:bldP spid="52274" grpId="0"/>
      <p:bldP spid="5227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Date Placeholder 5">
            <a:extLst>
              <a:ext uri="{FF2B5EF4-FFF2-40B4-BE49-F238E27FC236}">
                <a16:creationId xmlns:a16="http://schemas.microsoft.com/office/drawing/2014/main" id="{BE997F42-0EF0-4448-8912-C1BD46F832B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C8F3032-AD1E-4046-8999-9757876FB3AC}" type="datetime2">
              <a:rPr lang="en-GB" altLang="en-US" smtClean="0"/>
              <a:pPr eaLnBrk="1" hangingPunct="1"/>
              <a:t>Sunday, 12 July 2026</a:t>
            </a:fld>
            <a:endParaRPr lang="en-GB" altLang="en-US"/>
          </a:p>
        </p:txBody>
      </p:sp>
      <p:sp>
        <p:nvSpPr>
          <p:cNvPr id="17414" name="Slide Number Placeholder 6">
            <a:extLst>
              <a:ext uri="{FF2B5EF4-FFF2-40B4-BE49-F238E27FC236}">
                <a16:creationId xmlns:a16="http://schemas.microsoft.com/office/drawing/2014/main" id="{4F0F5851-9327-471E-9C94-D5503B92D1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FA9A8777-1B82-4A6B-9AB5-7CAB59EA518C}" type="slidenum">
              <a:rPr lang="en-GB" altLang="en-US"/>
              <a:pPr eaLnBrk="1" hangingPunct="1"/>
              <a:t>39</a:t>
            </a:fld>
            <a:endParaRPr lang="en-GB" altLang="en-US"/>
          </a:p>
        </p:txBody>
      </p:sp>
      <p:sp>
        <p:nvSpPr>
          <p:cNvPr id="17415" name="Footer Placeholder 7">
            <a:extLst>
              <a:ext uri="{FF2B5EF4-FFF2-40B4-BE49-F238E27FC236}">
                <a16:creationId xmlns:a16="http://schemas.microsoft.com/office/drawing/2014/main" id="{B213D35D-41AF-4A1D-BA92-74CF9C4C0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E348F6E9-F1D5-411E-9606-625C2A2C6B1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>
                <a:solidFill>
                  <a:schemeClr val="hlink"/>
                </a:solidFill>
              </a:rPr>
              <a:t>Trapezium Area</a:t>
            </a:r>
          </a:p>
        </p:txBody>
      </p:sp>
      <p:graphicFrame>
        <p:nvGraphicFramePr>
          <p:cNvPr id="112665" name="Object 25">
            <a:extLst>
              <a:ext uri="{FF2B5EF4-FFF2-40B4-BE49-F238E27FC236}">
                <a16:creationId xmlns:a16="http://schemas.microsoft.com/office/drawing/2014/main" id="{068E5F67-E025-421D-9D4A-C168B6EB1D6B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5286375" y="3581400"/>
          <a:ext cx="3603625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36680" imgH="609480" progId="Equation.DSMT4">
                  <p:embed/>
                </p:oleObj>
              </mc:Choice>
              <mc:Fallback>
                <p:oleObj name="Equation" r:id="rId2" imgW="3136680" imgH="6094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3581400"/>
                        <a:ext cx="3603625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7" name="Picture 4" descr="scottishflag">
            <a:extLst>
              <a:ext uri="{FF2B5EF4-FFF2-40B4-BE49-F238E27FC236}">
                <a16:creationId xmlns:a16="http://schemas.microsoft.com/office/drawing/2014/main" id="{309E5580-398B-4ECD-AF12-1467835EED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8" name="Group 5">
            <a:extLst>
              <a:ext uri="{FF2B5EF4-FFF2-40B4-BE49-F238E27FC236}">
                <a16:creationId xmlns:a16="http://schemas.microsoft.com/office/drawing/2014/main" id="{D00B4C03-8CCA-4AA3-B133-1B01EDC610C6}"/>
              </a:ext>
            </a:extLst>
          </p:cNvPr>
          <p:cNvGrpSpPr>
            <a:grpSpLocks/>
          </p:cNvGrpSpPr>
          <p:nvPr/>
        </p:nvGrpSpPr>
        <p:grpSpPr bwMode="auto">
          <a:xfrm>
            <a:off x="7534275" y="6400800"/>
            <a:ext cx="762000" cy="285750"/>
            <a:chOff x="4470" y="3528"/>
            <a:chExt cx="480" cy="180"/>
          </a:xfrm>
        </p:grpSpPr>
        <p:sp>
          <p:nvSpPr>
            <p:cNvPr id="17429" name="AutoShape 6">
              <a:hlinkClick r:id="" action="ppaction://hlinkshowjump?jump=firstslide" highlightClick="1"/>
              <a:extLst>
                <a:ext uri="{FF2B5EF4-FFF2-40B4-BE49-F238E27FC236}">
                  <a16:creationId xmlns:a16="http://schemas.microsoft.com/office/drawing/2014/main" id="{02D9D5B0-96BE-49A3-8D4C-E7ABB3B24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6" y="3528"/>
              <a:ext cx="162" cy="180"/>
            </a:xfrm>
            <a:prstGeom prst="actionButtonHom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30" name="AutoShape 7">
              <a:hlinkClick r:id="" action="ppaction://hlinkshowjump?jump=nextslide" highlightClick="1"/>
              <a:extLst>
                <a:ext uri="{FF2B5EF4-FFF2-40B4-BE49-F238E27FC236}">
                  <a16:creationId xmlns:a16="http://schemas.microsoft.com/office/drawing/2014/main" id="{DA3F4602-BDE6-4241-A59E-87B63273C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3528"/>
              <a:ext cx="162" cy="180"/>
            </a:xfrm>
            <a:prstGeom prst="actionButtonForwardNex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31" name="AutoShape 8">
              <a:hlinkClick r:id="" action="ppaction://hlinkshowjump?jump=previousslide" highlightClick="1"/>
              <a:extLst>
                <a:ext uri="{FF2B5EF4-FFF2-40B4-BE49-F238E27FC236}">
                  <a16:creationId xmlns:a16="http://schemas.microsoft.com/office/drawing/2014/main" id="{1DF94761-4F29-4708-932A-AB6A5BE8C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0" y="3528"/>
              <a:ext cx="156" cy="180"/>
            </a:xfrm>
            <a:prstGeom prst="actionButtonBackPrevious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7419" name="Text Box 9">
            <a:extLst>
              <a:ext uri="{FF2B5EF4-FFF2-40B4-BE49-F238E27FC236}">
                <a16:creationId xmlns:a16="http://schemas.microsoft.com/office/drawing/2014/main" id="{B62E751A-8102-492B-9F5B-AAA392DD4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1612900"/>
            <a:ext cx="6391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 1</a:t>
            </a:r>
            <a:r>
              <a:rPr lang="en-GB" altLang="en-US" sz="2400"/>
              <a:t> : Find the area of the trapezium.</a:t>
            </a:r>
            <a:endParaRPr lang="en-GB" altLang="en-US" sz="2400" u="sng"/>
          </a:p>
        </p:txBody>
      </p:sp>
      <p:sp>
        <p:nvSpPr>
          <p:cNvPr id="17420" name="Line 13">
            <a:extLst>
              <a:ext uri="{FF2B5EF4-FFF2-40B4-BE49-F238E27FC236}">
                <a16:creationId xmlns:a16="http://schemas.microsoft.com/office/drawing/2014/main" id="{BF048B7A-D6BC-443B-BF41-D23238CB0C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4788" y="4284663"/>
            <a:ext cx="1800225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Text Box 14">
            <a:extLst>
              <a:ext uri="{FF2B5EF4-FFF2-40B4-BE49-F238E27FC236}">
                <a16:creationId xmlns:a16="http://schemas.microsoft.com/office/drawing/2014/main" id="{02662994-2861-445E-9DFF-8E1BFDC45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4225" y="434340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6cm</a:t>
            </a:r>
            <a:endParaRPr lang="en-GB" altLang="en-US"/>
          </a:p>
        </p:txBody>
      </p:sp>
      <p:sp>
        <p:nvSpPr>
          <p:cNvPr id="17422" name="Line 15">
            <a:extLst>
              <a:ext uri="{FF2B5EF4-FFF2-40B4-BE49-F238E27FC236}">
                <a16:creationId xmlns:a16="http://schemas.microsoft.com/office/drawing/2014/main" id="{6C03C51F-BC8B-4EF9-AEF7-09E4CACA3D7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08275" y="2798763"/>
            <a:ext cx="9525" cy="127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Text Box 16">
            <a:extLst>
              <a:ext uri="{FF2B5EF4-FFF2-40B4-BE49-F238E27FC236}">
                <a16:creationId xmlns:a16="http://schemas.microsoft.com/office/drawing/2014/main" id="{CC42C61E-4A2E-420D-A382-9FF40E959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9913" y="3273425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4cm</a:t>
            </a:r>
          </a:p>
        </p:txBody>
      </p:sp>
      <p:sp>
        <p:nvSpPr>
          <p:cNvPr id="17424" name="AutoShape 22">
            <a:extLst>
              <a:ext uri="{FF2B5EF4-FFF2-40B4-BE49-F238E27FC236}">
                <a16:creationId xmlns:a16="http://schemas.microsoft.com/office/drawing/2014/main" id="{279739E1-9058-4AF6-8AA1-C06560FA32F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733675" y="2790825"/>
            <a:ext cx="1828800" cy="13430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23">
            <a:extLst>
              <a:ext uri="{FF2B5EF4-FFF2-40B4-BE49-F238E27FC236}">
                <a16:creationId xmlns:a16="http://schemas.microsoft.com/office/drawing/2014/main" id="{2E300784-C135-485D-A798-1D42510CDD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27388" y="2716213"/>
            <a:ext cx="825500" cy="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Text Box 24">
            <a:extLst>
              <a:ext uri="{FF2B5EF4-FFF2-40B4-BE49-F238E27FC236}">
                <a16:creationId xmlns:a16="http://schemas.microsoft.com/office/drawing/2014/main" id="{24032C33-F057-4C2B-84AF-BC4D90D49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4400" y="23209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5cm</a:t>
            </a:r>
          </a:p>
        </p:txBody>
      </p:sp>
      <p:graphicFrame>
        <p:nvGraphicFramePr>
          <p:cNvPr id="112668" name="Object 28">
            <a:extLst>
              <a:ext uri="{FF2B5EF4-FFF2-40B4-BE49-F238E27FC236}">
                <a16:creationId xmlns:a16="http://schemas.microsoft.com/office/drawing/2014/main" id="{A18F634C-CF04-4A29-959F-F39F8298CC11}"/>
              </a:ext>
            </a:extLst>
          </p:cNvPr>
          <p:cNvGraphicFramePr>
            <a:graphicFrameLocks noChangeAspect="1"/>
          </p:cNvGraphicFramePr>
          <p:nvPr>
            <p:ph sz="quarter" idx="3"/>
          </p:nvPr>
        </p:nvGraphicFramePr>
        <p:xfrm>
          <a:off x="5286375" y="4492625"/>
          <a:ext cx="38338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03160" imgH="342720" progId="Equation.DSMT4">
                  <p:embed/>
                </p:oleObj>
              </mc:Choice>
              <mc:Fallback>
                <p:oleObj name="Equation" r:id="rId5" imgW="2603160" imgH="34272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4492625"/>
                        <a:ext cx="383381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7" name="Text Box 30">
            <a:extLst>
              <a:ext uri="{FF2B5EF4-FFF2-40B4-BE49-F238E27FC236}">
                <a16:creationId xmlns:a16="http://schemas.microsoft.com/office/drawing/2014/main" id="{1E467D4A-3260-4D6A-8A4B-BBA9AF25016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6408" name="Object 4">
            <a:extLst>
              <a:ext uri="{FF2B5EF4-FFF2-40B4-BE49-F238E27FC236}">
                <a16:creationId xmlns:a16="http://schemas.microsoft.com/office/drawing/2014/main" id="{7C472D33-2BE8-4EA0-BBC0-24A4A74543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0375" y="2341563"/>
          <a:ext cx="2667000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87320" imgH="291960" progId="Equation.DSMT4">
                  <p:embed/>
                </p:oleObj>
              </mc:Choice>
              <mc:Fallback>
                <p:oleObj name="Equation" r:id="rId7" imgW="78732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75" y="2341563"/>
                        <a:ext cx="2667000" cy="98901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8" name="TextBox 10">
            <a:extLst>
              <a:ext uri="{FF2B5EF4-FFF2-40B4-BE49-F238E27FC236}">
                <a16:creationId xmlns:a16="http://schemas.microsoft.com/office/drawing/2014/main" id="{D247C800-779E-4D03-8B19-505DD0179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CAEB218A-323F-4850-80AA-525D65D6762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D5DF035-8B9A-46F3-BA08-DD9B1BC713CE}" type="datetime5">
              <a:rPr lang="en-GB">
                <a:latin typeface="+mj-lt"/>
              </a:rPr>
              <a:pPr>
                <a:defRPr/>
              </a:pPr>
              <a:t>12-Jul-26</a:t>
            </a:fld>
            <a:endParaRPr lang="en-GB" dirty="0">
              <a:latin typeface="+mj-lt"/>
            </a:endParaRPr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A98CAA5B-3984-4673-ABDE-39262FD77B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+mj-lt"/>
              </a:rPr>
              <a:t>Created by Mr. Lafferty Maths Dept.</a:t>
            </a: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51852A22-59FE-4A79-8BB4-DF64A8CA373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92275" y="552450"/>
            <a:ext cx="5637213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Counting Squares</a:t>
            </a:r>
          </a:p>
        </p:txBody>
      </p:sp>
      <p:pic>
        <p:nvPicPr>
          <p:cNvPr id="24581" name="Picture 3" descr="scottishflag">
            <a:extLst>
              <a:ext uri="{FF2B5EF4-FFF2-40B4-BE49-F238E27FC236}">
                <a16:creationId xmlns:a16="http://schemas.microsoft.com/office/drawing/2014/main" id="{5FA91113-19B5-4374-B539-B884495633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438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4">
            <a:extLst>
              <a:ext uri="{FF2B5EF4-FFF2-40B4-BE49-F238E27FC236}">
                <a16:creationId xmlns:a16="http://schemas.microsoft.com/office/drawing/2014/main" id="{343E2603-A996-4623-8D1C-9BC5CC39206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4583" name="Picture 5" descr="Office Objects 0572">
            <a:extLst>
              <a:ext uri="{FF2B5EF4-FFF2-40B4-BE49-F238E27FC236}">
                <a16:creationId xmlns:a16="http://schemas.microsoft.com/office/drawing/2014/main" id="{C1A10633-D5D1-49A3-AD5B-996A8673B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4" name="Text Box 14">
            <a:extLst>
              <a:ext uri="{FF2B5EF4-FFF2-40B4-BE49-F238E27FC236}">
                <a16:creationId xmlns:a16="http://schemas.microsoft.com/office/drawing/2014/main" id="{9FE0B80D-21CD-4175-A952-D0B490EB1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2022475"/>
            <a:ext cx="663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 The area of a shape is simply defined by :</a:t>
            </a:r>
          </a:p>
        </p:txBody>
      </p:sp>
      <p:sp>
        <p:nvSpPr>
          <p:cNvPr id="47119" name="Text Box 15">
            <a:extLst>
              <a:ext uri="{FF2B5EF4-FFF2-40B4-BE49-F238E27FC236}">
                <a16:creationId xmlns:a16="http://schemas.microsoft.com/office/drawing/2014/main" id="{AC7387CD-6221-4559-BD40-BEF5237B6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2870200"/>
            <a:ext cx="675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“the amount of space a shape takes up.”</a:t>
            </a:r>
          </a:p>
        </p:txBody>
      </p:sp>
      <p:sp>
        <p:nvSpPr>
          <p:cNvPr id="47120" name="Text Box 16">
            <a:extLst>
              <a:ext uri="{FF2B5EF4-FFF2-40B4-BE49-F238E27FC236}">
                <a16:creationId xmlns:a16="http://schemas.microsoft.com/office/drawing/2014/main" id="{EFDA340D-3044-4844-8D18-7CBF216C9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3779838"/>
            <a:ext cx="7859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Think of a square measuring 1 cm by 1cm we say it is : 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47D55002-A4AC-4996-B71A-364900F8A533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249738"/>
            <a:ext cx="2197100" cy="1897062"/>
            <a:chOff x="1968" y="2781"/>
            <a:chExt cx="1384" cy="1195"/>
          </a:xfrm>
        </p:grpSpPr>
        <p:sp>
          <p:nvSpPr>
            <p:cNvPr id="24591" name="Rectangle 17">
              <a:extLst>
                <a:ext uri="{FF2B5EF4-FFF2-40B4-BE49-F238E27FC236}">
                  <a16:creationId xmlns:a16="http://schemas.microsoft.com/office/drawing/2014/main" id="{C12E93AB-99CF-4043-9FE8-0A05A7BAA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056"/>
              <a:ext cx="904" cy="920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2" name="Text Box 18">
              <a:extLst>
                <a:ext uri="{FF2B5EF4-FFF2-40B4-BE49-F238E27FC236}">
                  <a16:creationId xmlns:a16="http://schemas.microsoft.com/office/drawing/2014/main" id="{DAB0769A-264C-4A72-BC3D-09C333B948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2" y="3421"/>
              <a:ext cx="4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1cm</a:t>
              </a:r>
            </a:p>
          </p:txBody>
        </p:sp>
        <p:sp>
          <p:nvSpPr>
            <p:cNvPr id="24593" name="Text Box 19">
              <a:extLst>
                <a:ext uri="{FF2B5EF4-FFF2-40B4-BE49-F238E27FC236}">
                  <a16:creationId xmlns:a16="http://schemas.microsoft.com/office/drawing/2014/main" id="{A95775A0-33C7-4141-BD4B-9B8EFE62E3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2" y="2781"/>
              <a:ext cx="4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1cm</a:t>
              </a:r>
            </a:p>
          </p:txBody>
        </p:sp>
      </p:grpSp>
      <p:sp>
        <p:nvSpPr>
          <p:cNvPr id="47125" name="Text Box 21">
            <a:extLst>
              <a:ext uri="{FF2B5EF4-FFF2-40B4-BE49-F238E27FC236}">
                <a16:creationId xmlns:a16="http://schemas.microsoft.com/office/drawing/2014/main" id="{CE33045E-5EFD-49F7-B5BD-778B88CA4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225" y="4937125"/>
            <a:ext cx="13811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400"/>
              <a:t>1cm</a:t>
            </a:r>
            <a:r>
              <a:rPr lang="en-GB" altLang="en-US" sz="4400" baseline="30000"/>
              <a:t>2</a:t>
            </a:r>
            <a:endParaRPr lang="en-GB" altLang="en-US" sz="4400"/>
          </a:p>
        </p:txBody>
      </p:sp>
      <p:sp>
        <p:nvSpPr>
          <p:cNvPr id="47126" name="Text Box 22">
            <a:extLst>
              <a:ext uri="{FF2B5EF4-FFF2-40B4-BE49-F238E27FC236}">
                <a16:creationId xmlns:a16="http://schemas.microsoft.com/office/drawing/2014/main" id="{FDBB1B5D-4E8D-4450-ADE8-5854D1CEF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6225" y="5557838"/>
            <a:ext cx="340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( 1 square centimetre )</a:t>
            </a:r>
          </a:p>
        </p:txBody>
      </p:sp>
      <p:sp>
        <p:nvSpPr>
          <p:cNvPr id="24590" name="TextBox 10">
            <a:extLst>
              <a:ext uri="{FF2B5EF4-FFF2-40B4-BE49-F238E27FC236}">
                <a16:creationId xmlns:a16="http://schemas.microsoft.com/office/drawing/2014/main" id="{8568679E-E640-45D3-A62E-EF594A35C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7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7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7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7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9" grpId="0"/>
      <p:bldP spid="47120" grpId="0"/>
      <p:bldP spid="47125" grpId="0"/>
      <p:bldP spid="4712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1">
            <a:extLst>
              <a:ext uri="{FF2B5EF4-FFF2-40B4-BE49-F238E27FC236}">
                <a16:creationId xmlns:a16="http://schemas.microsoft.com/office/drawing/2014/main" id="{257AE620-67A4-4F70-95E5-3D4AF98B54D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443A775-7217-48D8-BE9D-3C4E0F66C0B5}" type="datetime5">
              <a:rPr lang="en-GB" altLang="en-US" smtClean="0"/>
              <a:pPr eaLnBrk="1" hangingPunct="1"/>
              <a:t>12-Jul-26</a:t>
            </a:fld>
            <a:endParaRPr lang="en-GB" altLang="en-US"/>
          </a:p>
        </p:txBody>
      </p:sp>
      <p:sp>
        <p:nvSpPr>
          <p:cNvPr id="45059" name="Footer Placeholder 2">
            <a:extLst>
              <a:ext uri="{FF2B5EF4-FFF2-40B4-BE49-F238E27FC236}">
                <a16:creationId xmlns:a16="http://schemas.microsoft.com/office/drawing/2014/main" id="{FCC70369-526F-4820-A117-1566CF57CCF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367088" y="6327775"/>
            <a:ext cx="3365500" cy="323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 Maths Dept</a:t>
            </a:r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id="{C834811F-4E04-4DFE-A7D4-1544F79E5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27575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61" name="Text Box 3">
            <a:extLst>
              <a:ext uri="{FF2B5EF4-FFF2-40B4-BE49-F238E27FC236}">
                <a16:creationId xmlns:a16="http://schemas.microsoft.com/office/drawing/2014/main" id="{76AA8443-B073-4B13-A2D5-11DD268FE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492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Extension Booklet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 6E (page 78)</a:t>
            </a:r>
          </a:p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</p:txBody>
      </p:sp>
      <p:pic>
        <p:nvPicPr>
          <p:cNvPr id="45062" name="Picture 4" descr="ag00463_">
            <a:extLst>
              <a:ext uri="{FF2B5EF4-FFF2-40B4-BE49-F238E27FC236}">
                <a16:creationId xmlns:a16="http://schemas.microsoft.com/office/drawing/2014/main" id="{13E7AD1E-0AD8-4850-BC55-4CE6CD5814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5" descr="scottishflag">
            <a:extLst>
              <a:ext uri="{FF2B5EF4-FFF2-40B4-BE49-F238E27FC236}">
                <a16:creationId xmlns:a16="http://schemas.microsoft.com/office/drawing/2014/main" id="{D29172E6-12C0-4E1D-9F01-145B30E389E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Picture 6" descr="Office Objects 0572">
            <a:extLst>
              <a:ext uri="{FF2B5EF4-FFF2-40B4-BE49-F238E27FC236}">
                <a16:creationId xmlns:a16="http://schemas.microsoft.com/office/drawing/2014/main" id="{DBC6A387-96B7-482F-9523-E42BF5A546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5" name="Text Box 7">
            <a:extLst>
              <a:ext uri="{FF2B5EF4-FFF2-40B4-BE49-F238E27FC236}">
                <a16:creationId xmlns:a16="http://schemas.microsoft.com/office/drawing/2014/main" id="{5AA1EFD9-B549-4B42-ABC9-E9F16504D0E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64520" name="Rectangle 8">
            <a:extLst>
              <a:ext uri="{FF2B5EF4-FFF2-40B4-BE49-F238E27FC236}">
                <a16:creationId xmlns:a16="http://schemas.microsoft.com/office/drawing/2014/main" id="{AA45F470-A823-4595-A274-5374A1F11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Trapezium</a:t>
            </a:r>
          </a:p>
        </p:txBody>
      </p:sp>
      <p:sp>
        <p:nvSpPr>
          <p:cNvPr id="45067" name="TextBox 10">
            <a:extLst>
              <a:ext uri="{FF2B5EF4-FFF2-40B4-BE49-F238E27FC236}">
                <a16:creationId xmlns:a16="http://schemas.microsoft.com/office/drawing/2014/main" id="{F628057D-0029-4C76-BEF5-B5DC316AA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1">
            <a:extLst>
              <a:ext uri="{FF2B5EF4-FFF2-40B4-BE49-F238E27FC236}">
                <a16:creationId xmlns:a16="http://schemas.microsoft.com/office/drawing/2014/main" id="{7929AD7C-8398-4DCF-B117-B228AB3421F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457200" y="6229350"/>
            <a:ext cx="26289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F83D6515-2907-47DE-AECB-B49698515B59}" type="datetime5">
              <a:rPr lang="en-GB" altLang="en-US" smtClean="0"/>
              <a:pPr eaLnBrk="1" hangingPunct="1"/>
              <a:t>12-Jul-26</a:t>
            </a:fld>
            <a:endParaRPr lang="en-GB" altLang="en-US"/>
          </a:p>
        </p:txBody>
      </p:sp>
      <p:sp>
        <p:nvSpPr>
          <p:cNvPr id="25603" name="Footer Placeholder 2">
            <a:extLst>
              <a:ext uri="{FF2B5EF4-FFF2-40B4-BE49-F238E27FC236}">
                <a16:creationId xmlns:a16="http://schemas.microsoft.com/office/drawing/2014/main" id="{4754A1FA-F05C-4E86-ADFE-B90696D9FBE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698875" y="6229350"/>
            <a:ext cx="314483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Maths Dept.</a:t>
            </a:r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26B56019-A66C-444C-87E9-F669E073D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5" name="Text Box 3">
            <a:extLst>
              <a:ext uri="{FF2B5EF4-FFF2-40B4-BE49-F238E27FC236}">
                <a16:creationId xmlns:a16="http://schemas.microsoft.com/office/drawing/2014/main" id="{DC1D04C3-BAB8-49C8-8502-6AF7305BD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GB" altLang="en-US" sz="4000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Exercise 1 Ch14 (page 163)</a:t>
            </a:r>
          </a:p>
          <a:p>
            <a:pPr algn="ctr" eaLnBrk="1" hangingPunct="1"/>
            <a:endParaRPr lang="en-GB" altLang="en-US" sz="4000">
              <a:cs typeface="Arial" panose="020B0604020202020204" pitchFamily="34" charset="0"/>
            </a:endParaRPr>
          </a:p>
        </p:txBody>
      </p:sp>
      <p:pic>
        <p:nvPicPr>
          <p:cNvPr id="25606" name="Picture 4" descr="ag00463_">
            <a:extLst>
              <a:ext uri="{FF2B5EF4-FFF2-40B4-BE49-F238E27FC236}">
                <a16:creationId xmlns:a16="http://schemas.microsoft.com/office/drawing/2014/main" id="{9847303B-4252-4837-8CD2-6205E3CE1BC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5" descr="scottishflag">
            <a:extLst>
              <a:ext uri="{FF2B5EF4-FFF2-40B4-BE49-F238E27FC236}">
                <a16:creationId xmlns:a16="http://schemas.microsoft.com/office/drawing/2014/main" id="{E8D24F6D-EC56-4F0F-9ECF-1EF365E3E5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6" descr="Office Objects 0572">
            <a:extLst>
              <a:ext uri="{FF2B5EF4-FFF2-40B4-BE49-F238E27FC236}">
                <a16:creationId xmlns:a16="http://schemas.microsoft.com/office/drawing/2014/main" id="{6C1E779E-54D1-4E22-BB3B-5E50C34BC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9" name="Text Box 7">
            <a:extLst>
              <a:ext uri="{FF2B5EF4-FFF2-40B4-BE49-F238E27FC236}">
                <a16:creationId xmlns:a16="http://schemas.microsoft.com/office/drawing/2014/main" id="{C5825CAD-2313-4851-B8AA-62F3FAC8B2B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6090" name="Rectangle 10">
            <a:extLst>
              <a:ext uri="{FF2B5EF4-FFF2-40B4-BE49-F238E27FC236}">
                <a16:creationId xmlns:a16="http://schemas.microsoft.com/office/drawing/2014/main" id="{2F646B54-68DC-43A3-B397-E01CBF845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52450"/>
            <a:ext cx="5637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Counting Squares</a:t>
            </a:r>
          </a:p>
        </p:txBody>
      </p:sp>
      <p:sp>
        <p:nvSpPr>
          <p:cNvPr id="25611" name="TextBox 10">
            <a:extLst>
              <a:ext uri="{FF2B5EF4-FFF2-40B4-BE49-F238E27FC236}">
                <a16:creationId xmlns:a16="http://schemas.microsoft.com/office/drawing/2014/main" id="{1AFEFA13-D002-4619-BFC1-6726AEB50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653D620D-AA9B-4FAE-9312-9527FA231C3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B561FC-473C-471A-8269-B008E8CF3CA1}" type="datetime5">
              <a:rPr lang="en-GB">
                <a:latin typeface="+mj-lt"/>
              </a:rPr>
              <a:pPr>
                <a:defRPr/>
              </a:pPr>
              <a:t>12-Jul-26</a:t>
            </a:fld>
            <a:endParaRPr lang="en-GB">
              <a:latin typeface="+mj-lt"/>
            </a:endParaRPr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E6F95B93-6963-4E8D-BE5F-90E9C9DA40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+mj-lt"/>
              </a:rPr>
              <a:t>Created by Mr. Lafferty Maths Dept.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EFE247A8-19EF-4AB4-9700-E900BA87614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71D18CDE-10FD-4421-89BC-86B90C3F2DD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92F83F3A-6DCF-4416-90F8-8076208FB1B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056" name="Text Box 8">
            <a:extLst>
              <a:ext uri="{FF2B5EF4-FFF2-40B4-BE49-F238E27FC236}">
                <a16:creationId xmlns:a16="http://schemas.microsoft.com/office/drawing/2014/main" id="{A1E22C7D-8B99-417E-94FF-DB6E2823D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3" y="4165600"/>
            <a:ext cx="480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Convert 23metres to 	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(a) cm 	(b)	mm</a:t>
            </a:r>
          </a:p>
        </p:txBody>
      </p:sp>
      <p:sp>
        <p:nvSpPr>
          <p:cNvPr id="2057" name="Text Box 10">
            <a:extLst>
              <a:ext uri="{FF2B5EF4-FFF2-40B4-BE49-F238E27FC236}">
                <a16:creationId xmlns:a16="http://schemas.microsoft.com/office/drawing/2014/main" id="{EC35D5D0-15C5-4E0E-9448-D159D4C2C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973388"/>
            <a:ext cx="719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</a:t>
            </a:r>
          </a:p>
        </p:txBody>
      </p:sp>
      <p:sp>
        <p:nvSpPr>
          <p:cNvPr id="2058" name="Text Box 11">
            <a:extLst>
              <a:ext uri="{FF2B5EF4-FFF2-40B4-BE49-F238E27FC236}">
                <a16:creationId xmlns:a16="http://schemas.microsoft.com/office/drawing/2014/main" id="{38DE2F5C-7004-4B70-AE02-8A39A6D26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117725"/>
            <a:ext cx="7478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What is the time difference 09:28 and 11:55</a:t>
            </a:r>
          </a:p>
        </p:txBody>
      </p:sp>
      <p:graphicFrame>
        <p:nvGraphicFramePr>
          <p:cNvPr id="2050" name="Object 13">
            <a:extLst>
              <a:ext uri="{FF2B5EF4-FFF2-40B4-BE49-F238E27FC236}">
                <a16:creationId xmlns:a16="http://schemas.microsoft.com/office/drawing/2014/main" id="{38E86766-370F-4E28-BC18-8BE3E1EEA1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9938" y="3025775"/>
          <a:ext cx="654050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60360" imgH="457200" progId="Equation.DSMT4">
                  <p:embed/>
                </p:oleObj>
              </mc:Choice>
              <mc:Fallback>
                <p:oleObj name="Equation" r:id="rId3" imgW="306036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938" y="3025775"/>
                        <a:ext cx="6540500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Text Box 15">
            <a:extLst>
              <a:ext uri="{FF2B5EF4-FFF2-40B4-BE49-F238E27FC236}">
                <a16:creationId xmlns:a16="http://schemas.microsoft.com/office/drawing/2014/main" id="{8660D41B-E851-4079-B39D-50907A03F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5330825"/>
            <a:ext cx="6111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The answer to the question is 180. 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What is the question.</a:t>
            </a:r>
          </a:p>
        </p:txBody>
      </p:sp>
      <p:pic>
        <p:nvPicPr>
          <p:cNvPr id="2060" name="Picture 16" descr="Office Objects 0572">
            <a:extLst>
              <a:ext uri="{FF2B5EF4-FFF2-40B4-BE49-F238E27FC236}">
                <a16:creationId xmlns:a16="http://schemas.microsoft.com/office/drawing/2014/main" id="{BF45917B-869E-4D9E-8323-66DFB8E9F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10">
            <a:extLst>
              <a:ext uri="{FF2B5EF4-FFF2-40B4-BE49-F238E27FC236}">
                <a16:creationId xmlns:a16="http://schemas.microsoft.com/office/drawing/2014/main" id="{532BE043-3A14-412A-AF08-3FD4B7896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94DA3380-006E-490E-9FBD-5987484C6F4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4445EAD-EAA1-46DF-A74B-086FB832EBB5}" type="datetime5">
              <a:rPr lang="en-GB">
                <a:latin typeface="+mj-lt"/>
              </a:rPr>
              <a:pPr>
                <a:defRPr/>
              </a:pPr>
              <a:t>12-Jul-26</a:t>
            </a:fld>
            <a:endParaRPr lang="en-GB">
              <a:latin typeface="+mj-lt"/>
            </a:endParaRPr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938BB98A-5A49-4DDF-86B3-FF3B830D94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+mj-lt"/>
              </a:rPr>
              <a:t>Created by Mr. Lafferty Maths Dept.</a:t>
            </a: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F13BFB8B-2150-47DD-B1B1-0866C76FC0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26629" name="Picture 3" descr="scottishflag">
            <a:extLst>
              <a:ext uri="{FF2B5EF4-FFF2-40B4-BE49-F238E27FC236}">
                <a16:creationId xmlns:a16="http://schemas.microsoft.com/office/drawing/2014/main" id="{DDB98473-4771-443D-A4E9-04885FB1BB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 Box 4">
            <a:extLst>
              <a:ext uri="{FF2B5EF4-FFF2-40B4-BE49-F238E27FC236}">
                <a16:creationId xmlns:a16="http://schemas.microsoft.com/office/drawing/2014/main" id="{0A7015C5-4D8D-4356-82C6-DC85C78912E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6631" name="Picture 14" descr="Office Objects 0572">
            <a:extLst>
              <a:ext uri="{FF2B5EF4-FFF2-40B4-BE49-F238E27FC236}">
                <a16:creationId xmlns:a16="http://schemas.microsoft.com/office/drawing/2014/main" id="{DDCB26D4-4099-4D01-9E56-6FC3F278D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7" name="Rectangle 17">
            <a:extLst>
              <a:ext uri="{FF2B5EF4-FFF2-40B4-BE49-F238E27FC236}">
                <a16:creationId xmlns:a16="http://schemas.microsoft.com/office/drawing/2014/main" id="{46F161E7-A54E-4406-9BCB-275DE9918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0258" name="Rectangle 18">
            <a:extLst>
              <a:ext uri="{FF2B5EF4-FFF2-40B4-BE49-F238E27FC236}">
                <a16:creationId xmlns:a16="http://schemas.microsoft.com/office/drawing/2014/main" id="{368B5BD5-3018-44A3-B35E-066C3DB78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0259" name="Text Box 19">
            <a:extLst>
              <a:ext uri="{FF2B5EF4-FFF2-40B4-BE49-F238E27FC236}">
                <a16:creationId xmlns:a16="http://schemas.microsoft.com/office/drawing/2014/main" id="{BE0E3370-B5F1-424D-A044-5EF5DEFF0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To be able to state area formula for a rectangle.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26635" name="Line 20">
            <a:extLst>
              <a:ext uri="{FF2B5EF4-FFF2-40B4-BE49-F238E27FC236}">
                <a16:creationId xmlns:a16="http://schemas.microsoft.com/office/drawing/2014/main" id="{16EA4BFE-FF2B-4153-84B4-A3AC04062B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Rectangle 21">
            <a:extLst>
              <a:ext uri="{FF2B5EF4-FFF2-40B4-BE49-F238E27FC236}">
                <a16:creationId xmlns:a16="http://schemas.microsoft.com/office/drawing/2014/main" id="{B6D46643-5799-4578-8CA8-C01C4FF06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   To come up with a formula </a:t>
            </a:r>
          </a:p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      for the area of a </a:t>
            </a:r>
          </a:p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      rectangle.</a:t>
            </a:r>
          </a:p>
        </p:txBody>
      </p:sp>
      <p:sp>
        <p:nvSpPr>
          <p:cNvPr id="10262" name="Rectangle 22">
            <a:extLst>
              <a:ext uri="{FF2B5EF4-FFF2-40B4-BE49-F238E27FC236}">
                <a16:creationId xmlns:a16="http://schemas.microsoft.com/office/drawing/2014/main" id="{029FFEE5-D59D-4F00-BC7A-012F7BE0F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0" y="4352925"/>
            <a:ext cx="3365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buFontTx/>
              <a:buAutoNum type="arabicPeriod" startAt="2"/>
            </a:pPr>
            <a:r>
              <a:rPr lang="en-GB" altLang="en-US">
                <a:solidFill>
                  <a:srgbClr val="FFFF00"/>
                </a:solidFill>
              </a:rPr>
              <a:t>Use the formula to solve problems.</a:t>
            </a:r>
          </a:p>
        </p:txBody>
      </p:sp>
      <p:sp>
        <p:nvSpPr>
          <p:cNvPr id="10264" name="Rectangle 24">
            <a:extLst>
              <a:ext uri="{FF2B5EF4-FFF2-40B4-BE49-F238E27FC236}">
                <a16:creationId xmlns:a16="http://schemas.microsoft.com/office/drawing/2014/main" id="{B263821E-A8A6-4DF6-B166-D89410196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Apply formula correctly.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(showing working)</a:t>
            </a:r>
          </a:p>
        </p:txBody>
      </p:sp>
      <p:sp>
        <p:nvSpPr>
          <p:cNvPr id="10266" name="Rectangle 26">
            <a:extLst>
              <a:ext uri="{FF2B5EF4-FFF2-40B4-BE49-F238E27FC236}">
                <a16:creationId xmlns:a16="http://schemas.microsoft.com/office/drawing/2014/main" id="{2019FD0D-83C0-49D1-907A-3352671DE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7323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containing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</a:t>
            </a:r>
          </a:p>
        </p:txBody>
      </p:sp>
      <p:sp>
        <p:nvSpPr>
          <p:cNvPr id="26640" name="TextBox 10">
            <a:extLst>
              <a:ext uri="{FF2B5EF4-FFF2-40B4-BE49-F238E27FC236}">
                <a16:creationId xmlns:a16="http://schemas.microsoft.com/office/drawing/2014/main" id="{09BA816B-7273-4DB1-889B-CD7D2BA17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9" grpId="0"/>
      <p:bldP spid="10261" grpId="0"/>
      <p:bldP spid="10262" grpId="0"/>
      <p:bldP spid="10264" grpId="0"/>
      <p:bldP spid="102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18">
            <a:extLst>
              <a:ext uri="{FF2B5EF4-FFF2-40B4-BE49-F238E27FC236}">
                <a16:creationId xmlns:a16="http://schemas.microsoft.com/office/drawing/2014/main" id="{9F919959-D0CD-41ED-8684-D1CC6EF4868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330950"/>
            <a:ext cx="2133600" cy="476250"/>
          </a:xfrm>
        </p:spPr>
        <p:txBody>
          <a:bodyPr/>
          <a:lstStyle/>
          <a:p>
            <a:pPr>
              <a:defRPr/>
            </a:pPr>
            <a:fld id="{720832E6-286F-4844-B528-86AFD76AA717}" type="datetime5">
              <a:rPr lang="en-GB">
                <a:latin typeface="+mj-lt"/>
              </a:rPr>
              <a:pPr>
                <a:defRPr/>
              </a:pPr>
              <a:t>12-Jul-26</a:t>
            </a:fld>
            <a:endParaRPr lang="en-GB">
              <a:latin typeface="+mj-lt"/>
            </a:endParaRPr>
          </a:p>
        </p:txBody>
      </p:sp>
      <p:sp>
        <p:nvSpPr>
          <p:cNvPr id="79" name="Rectangle 19">
            <a:extLst>
              <a:ext uri="{FF2B5EF4-FFF2-40B4-BE49-F238E27FC236}">
                <a16:creationId xmlns:a16="http://schemas.microsoft.com/office/drawing/2014/main" id="{CB6CA1C2-0B83-4F3B-BB97-6C1FA892FC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540500"/>
            <a:ext cx="2895600" cy="266700"/>
          </a:xfrm>
        </p:spPr>
        <p:txBody>
          <a:bodyPr/>
          <a:lstStyle/>
          <a:p>
            <a:pPr>
              <a:defRPr/>
            </a:pPr>
            <a:r>
              <a:rPr lang="en-GB" dirty="0">
                <a:latin typeface="+mj-lt"/>
              </a:rPr>
              <a:t>Created by Mr. Lafferty Maths Dept.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12F61858-1756-4F39-8DD0-6C4DD0EA6C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27653" name="Picture 3" descr="scottishflag">
            <a:extLst>
              <a:ext uri="{FF2B5EF4-FFF2-40B4-BE49-F238E27FC236}">
                <a16:creationId xmlns:a16="http://schemas.microsoft.com/office/drawing/2014/main" id="{82B2E85D-FE9A-4A44-9417-901114F9C86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Text Box 4">
            <a:extLst>
              <a:ext uri="{FF2B5EF4-FFF2-40B4-BE49-F238E27FC236}">
                <a16:creationId xmlns:a16="http://schemas.microsoft.com/office/drawing/2014/main" id="{8B7E7A02-37B5-48FF-80A7-B9805D42999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7655" name="Picture 6" descr="Office Objects 0572">
            <a:extLst>
              <a:ext uri="{FF2B5EF4-FFF2-40B4-BE49-F238E27FC236}">
                <a16:creationId xmlns:a16="http://schemas.microsoft.com/office/drawing/2014/main" id="{EC7F2E70-4690-4A95-92CB-800A781FC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656" name="Group 31">
            <a:extLst>
              <a:ext uri="{FF2B5EF4-FFF2-40B4-BE49-F238E27FC236}">
                <a16:creationId xmlns:a16="http://schemas.microsoft.com/office/drawing/2014/main" id="{27F2D5A7-EB62-46CC-B85E-9E5110225CF8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2603500"/>
            <a:ext cx="1981200" cy="647700"/>
            <a:chOff x="888" y="1464"/>
            <a:chExt cx="1248" cy="408"/>
          </a:xfrm>
        </p:grpSpPr>
        <p:sp>
          <p:nvSpPr>
            <p:cNvPr id="27725" name="Rectangle 15">
              <a:extLst>
                <a:ext uri="{FF2B5EF4-FFF2-40B4-BE49-F238E27FC236}">
                  <a16:creationId xmlns:a16="http://schemas.microsoft.com/office/drawing/2014/main" id="{8D16F2DD-DA83-466B-91DA-CBD13CE4B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" y="1464"/>
              <a:ext cx="416" cy="40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726" name="Rectangle 16">
              <a:extLst>
                <a:ext uri="{FF2B5EF4-FFF2-40B4-BE49-F238E27FC236}">
                  <a16:creationId xmlns:a16="http://schemas.microsoft.com/office/drawing/2014/main" id="{BA7F8843-DB01-4E5C-9B0C-769F75ACB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" y="1464"/>
              <a:ext cx="416" cy="40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727" name="Rectangle 17">
              <a:extLst>
                <a:ext uri="{FF2B5EF4-FFF2-40B4-BE49-F238E27FC236}">
                  <a16:creationId xmlns:a16="http://schemas.microsoft.com/office/drawing/2014/main" id="{430A2359-955B-4BEB-8A7D-43674DF38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0" y="1464"/>
              <a:ext cx="416" cy="40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7657" name="Group 30">
            <a:extLst>
              <a:ext uri="{FF2B5EF4-FFF2-40B4-BE49-F238E27FC236}">
                <a16:creationId xmlns:a16="http://schemas.microsoft.com/office/drawing/2014/main" id="{C3C54B84-62AE-416F-BD1D-C557B009ABD7}"/>
              </a:ext>
            </a:extLst>
          </p:cNvPr>
          <p:cNvGrpSpPr>
            <a:grpSpLocks/>
          </p:cNvGrpSpPr>
          <p:nvPr/>
        </p:nvGrpSpPr>
        <p:grpSpPr bwMode="auto">
          <a:xfrm>
            <a:off x="7366000" y="2273300"/>
            <a:ext cx="1320800" cy="1943100"/>
            <a:chOff x="4640" y="1432"/>
            <a:chExt cx="832" cy="1224"/>
          </a:xfrm>
        </p:grpSpPr>
        <p:sp>
          <p:nvSpPr>
            <p:cNvPr id="27719" name="Rectangle 24">
              <a:extLst>
                <a:ext uri="{FF2B5EF4-FFF2-40B4-BE49-F238E27FC236}">
                  <a16:creationId xmlns:a16="http://schemas.microsoft.com/office/drawing/2014/main" id="{3F05F4AA-E49B-41DB-83DB-790AA616A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0" y="2248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720" name="Rectangle 25">
              <a:extLst>
                <a:ext uri="{FF2B5EF4-FFF2-40B4-BE49-F238E27FC236}">
                  <a16:creationId xmlns:a16="http://schemas.microsoft.com/office/drawing/2014/main" id="{7DD19D90-2ECE-419D-8F14-716F69FD5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6" y="1432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721" name="Rectangle 26">
              <a:extLst>
                <a:ext uri="{FF2B5EF4-FFF2-40B4-BE49-F238E27FC236}">
                  <a16:creationId xmlns:a16="http://schemas.microsoft.com/office/drawing/2014/main" id="{C6F30798-CE94-496B-BD16-0E0AA16627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6" y="2248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722" name="Rectangle 27">
              <a:extLst>
                <a:ext uri="{FF2B5EF4-FFF2-40B4-BE49-F238E27FC236}">
                  <a16:creationId xmlns:a16="http://schemas.microsoft.com/office/drawing/2014/main" id="{98647269-3D60-470B-B22E-EEF9DC703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0" y="1840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723" name="Rectangle 28">
              <a:extLst>
                <a:ext uri="{FF2B5EF4-FFF2-40B4-BE49-F238E27FC236}">
                  <a16:creationId xmlns:a16="http://schemas.microsoft.com/office/drawing/2014/main" id="{99A3C6A8-B6D2-4843-BC94-AD428CC79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6" y="1840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724" name="Rectangle 29">
              <a:extLst>
                <a:ext uri="{FF2B5EF4-FFF2-40B4-BE49-F238E27FC236}">
                  <a16:creationId xmlns:a16="http://schemas.microsoft.com/office/drawing/2014/main" id="{4F219E9D-0980-45D1-9D03-42E753F19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0" y="1432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7658" name="Group 45">
            <a:extLst>
              <a:ext uri="{FF2B5EF4-FFF2-40B4-BE49-F238E27FC236}">
                <a16:creationId xmlns:a16="http://schemas.microsoft.com/office/drawing/2014/main" id="{7A362FBA-D2A8-4955-9DEE-8BA3E5341275}"/>
              </a:ext>
            </a:extLst>
          </p:cNvPr>
          <p:cNvGrpSpPr>
            <a:grpSpLocks/>
          </p:cNvGrpSpPr>
          <p:nvPr/>
        </p:nvGrpSpPr>
        <p:grpSpPr bwMode="auto">
          <a:xfrm>
            <a:off x="3695700" y="2235200"/>
            <a:ext cx="2628900" cy="1943100"/>
            <a:chOff x="2592" y="1312"/>
            <a:chExt cx="1656" cy="1224"/>
          </a:xfrm>
        </p:grpSpPr>
        <p:grpSp>
          <p:nvGrpSpPr>
            <p:cNvPr id="27704" name="Group 34">
              <a:extLst>
                <a:ext uri="{FF2B5EF4-FFF2-40B4-BE49-F238E27FC236}">
                  <a16:creationId xmlns:a16="http://schemas.microsoft.com/office/drawing/2014/main" id="{34753C4F-1667-4E91-811F-CAD0AE974E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1720"/>
              <a:ext cx="1656" cy="408"/>
              <a:chOff x="2600" y="1720"/>
              <a:chExt cx="1656" cy="408"/>
            </a:xfrm>
          </p:grpSpPr>
          <p:sp>
            <p:nvSpPr>
              <p:cNvPr id="27715" name="Rectangle 18">
                <a:extLst>
                  <a:ext uri="{FF2B5EF4-FFF2-40B4-BE49-F238E27FC236}">
                    <a16:creationId xmlns:a16="http://schemas.microsoft.com/office/drawing/2014/main" id="{5B9E8125-E703-415A-8040-888416F483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6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6" name="Rectangle 19">
                <a:extLst>
                  <a:ext uri="{FF2B5EF4-FFF2-40B4-BE49-F238E27FC236}">
                    <a16:creationId xmlns:a16="http://schemas.microsoft.com/office/drawing/2014/main" id="{4C8DE811-EB54-4F84-BA93-0FFFB0CF69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7" name="Rectangle 32">
                <a:extLst>
                  <a:ext uri="{FF2B5EF4-FFF2-40B4-BE49-F238E27FC236}">
                    <a16:creationId xmlns:a16="http://schemas.microsoft.com/office/drawing/2014/main" id="{A45A4503-EE5E-4237-8339-ED790542F5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8" name="Rectangle 33">
                <a:extLst>
                  <a:ext uri="{FF2B5EF4-FFF2-40B4-BE49-F238E27FC236}">
                    <a16:creationId xmlns:a16="http://schemas.microsoft.com/office/drawing/2014/main" id="{A8626C40-820F-4ECE-85C6-7B69249353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27705" name="Group 35">
              <a:extLst>
                <a:ext uri="{FF2B5EF4-FFF2-40B4-BE49-F238E27FC236}">
                  <a16:creationId xmlns:a16="http://schemas.microsoft.com/office/drawing/2014/main" id="{C9A5E97F-242B-4D4A-9930-452D95288B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2128"/>
              <a:ext cx="1656" cy="408"/>
              <a:chOff x="2600" y="1720"/>
              <a:chExt cx="1656" cy="408"/>
            </a:xfrm>
          </p:grpSpPr>
          <p:sp>
            <p:nvSpPr>
              <p:cNvPr id="27711" name="Rectangle 36">
                <a:extLst>
                  <a:ext uri="{FF2B5EF4-FFF2-40B4-BE49-F238E27FC236}">
                    <a16:creationId xmlns:a16="http://schemas.microsoft.com/office/drawing/2014/main" id="{6422AD75-83A7-467E-AB01-F3618FC677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6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2" name="Rectangle 37">
                <a:extLst>
                  <a:ext uri="{FF2B5EF4-FFF2-40B4-BE49-F238E27FC236}">
                    <a16:creationId xmlns:a16="http://schemas.microsoft.com/office/drawing/2014/main" id="{54FB5302-0AEE-4EFE-B9D0-B8759EED1A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3" name="Rectangle 38">
                <a:extLst>
                  <a:ext uri="{FF2B5EF4-FFF2-40B4-BE49-F238E27FC236}">
                    <a16:creationId xmlns:a16="http://schemas.microsoft.com/office/drawing/2014/main" id="{135B7D3F-96BC-40BD-B3C5-D853602139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4" name="Rectangle 39">
                <a:extLst>
                  <a:ext uri="{FF2B5EF4-FFF2-40B4-BE49-F238E27FC236}">
                    <a16:creationId xmlns:a16="http://schemas.microsoft.com/office/drawing/2014/main" id="{47420856-2C9C-47EE-9A2B-652845DD14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27706" name="Group 40">
              <a:extLst>
                <a:ext uri="{FF2B5EF4-FFF2-40B4-BE49-F238E27FC236}">
                  <a16:creationId xmlns:a16="http://schemas.microsoft.com/office/drawing/2014/main" id="{EE6B6542-DD47-42A6-95DD-4B0F26FBE4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1312"/>
              <a:ext cx="1656" cy="408"/>
              <a:chOff x="2600" y="1720"/>
              <a:chExt cx="1656" cy="408"/>
            </a:xfrm>
          </p:grpSpPr>
          <p:sp>
            <p:nvSpPr>
              <p:cNvPr id="27707" name="Rectangle 41">
                <a:extLst>
                  <a:ext uri="{FF2B5EF4-FFF2-40B4-BE49-F238E27FC236}">
                    <a16:creationId xmlns:a16="http://schemas.microsoft.com/office/drawing/2014/main" id="{D18EEC70-C5A3-4A50-982B-36D3833576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6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08" name="Rectangle 42">
                <a:extLst>
                  <a:ext uri="{FF2B5EF4-FFF2-40B4-BE49-F238E27FC236}">
                    <a16:creationId xmlns:a16="http://schemas.microsoft.com/office/drawing/2014/main" id="{0C81D008-6B92-4AEA-956D-CB74239DB6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09" name="Rectangle 43">
                <a:extLst>
                  <a:ext uri="{FF2B5EF4-FFF2-40B4-BE49-F238E27FC236}">
                    <a16:creationId xmlns:a16="http://schemas.microsoft.com/office/drawing/2014/main" id="{6B6B52FB-302D-4370-BC6D-D48691FAEE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0" name="Rectangle 44">
                <a:extLst>
                  <a:ext uri="{FF2B5EF4-FFF2-40B4-BE49-F238E27FC236}">
                    <a16:creationId xmlns:a16="http://schemas.microsoft.com/office/drawing/2014/main" id="{AF0F9641-1996-4773-87F1-0C56F61366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13361" name="Text Box 49">
            <a:extLst>
              <a:ext uri="{FF2B5EF4-FFF2-40B4-BE49-F238E27FC236}">
                <a16:creationId xmlns:a16="http://schemas.microsoft.com/office/drawing/2014/main" id="{404A205E-C44F-4687-9165-074EB2ECF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0025" y="53625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3362" name="Text Box 50">
            <a:extLst>
              <a:ext uri="{FF2B5EF4-FFF2-40B4-BE49-F238E27FC236}">
                <a16:creationId xmlns:a16="http://schemas.microsoft.com/office/drawing/2014/main" id="{52AB4C11-975C-4B99-A0E2-A5E4AB0BC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3138" y="5362575"/>
            <a:ext cx="2873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3363" name="Text Box 51">
            <a:extLst>
              <a:ext uri="{FF2B5EF4-FFF2-40B4-BE49-F238E27FC236}">
                <a16:creationId xmlns:a16="http://schemas.microsoft.com/office/drawing/2014/main" id="{EC8F5F8E-9272-4F42-9217-EF18B2EDC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2725" y="60610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3364" name="Text Box 52">
            <a:extLst>
              <a:ext uri="{FF2B5EF4-FFF2-40B4-BE49-F238E27FC236}">
                <a16:creationId xmlns:a16="http://schemas.microsoft.com/office/drawing/2014/main" id="{6DFD6D21-3AC4-4CC0-AAAF-A14AE3D75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0025" y="57181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3365" name="Text Box 53">
            <a:extLst>
              <a:ext uri="{FF2B5EF4-FFF2-40B4-BE49-F238E27FC236}">
                <a16:creationId xmlns:a16="http://schemas.microsoft.com/office/drawing/2014/main" id="{DCC0E243-D442-4B1D-92DF-66B7EDD31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5675" y="57181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3366" name="Text Box 54">
            <a:extLst>
              <a:ext uri="{FF2B5EF4-FFF2-40B4-BE49-F238E27FC236}">
                <a16:creationId xmlns:a16="http://schemas.microsoft.com/office/drawing/2014/main" id="{4B2529CB-FA85-4B38-97A0-8E9FD4AC5C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025" y="60610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3370" name="Text Box 58">
            <a:extLst>
              <a:ext uri="{FF2B5EF4-FFF2-40B4-BE49-F238E27FC236}">
                <a16:creationId xmlns:a16="http://schemas.microsoft.com/office/drawing/2014/main" id="{0F7F78B6-C72E-4AE6-859A-3B8019EF8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53625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3371" name="Text Box 59">
            <a:extLst>
              <a:ext uri="{FF2B5EF4-FFF2-40B4-BE49-F238E27FC236}">
                <a16:creationId xmlns:a16="http://schemas.microsoft.com/office/drawing/2014/main" id="{08C86862-938C-41E5-9AC7-31A9DA15C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60610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372" name="Text Box 60">
            <a:extLst>
              <a:ext uri="{FF2B5EF4-FFF2-40B4-BE49-F238E27FC236}">
                <a16:creationId xmlns:a16="http://schemas.microsoft.com/office/drawing/2014/main" id="{12D91FBB-17CE-452D-A41D-B707540E0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5718175"/>
            <a:ext cx="4270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12</a:t>
            </a:r>
          </a:p>
        </p:txBody>
      </p:sp>
      <p:grpSp>
        <p:nvGrpSpPr>
          <p:cNvPr id="8" name="Group 87">
            <a:extLst>
              <a:ext uri="{FF2B5EF4-FFF2-40B4-BE49-F238E27FC236}">
                <a16:creationId xmlns:a16="http://schemas.microsoft.com/office/drawing/2014/main" id="{F024C565-EF01-49A7-A14E-C1197A91532A}"/>
              </a:ext>
            </a:extLst>
          </p:cNvPr>
          <p:cNvGrpSpPr>
            <a:grpSpLocks/>
          </p:cNvGrpSpPr>
          <p:nvPr/>
        </p:nvGrpSpPr>
        <p:grpSpPr bwMode="auto">
          <a:xfrm>
            <a:off x="3159125" y="5349875"/>
            <a:ext cx="998538" cy="366713"/>
            <a:chOff x="1990" y="3370"/>
            <a:chExt cx="629" cy="231"/>
          </a:xfrm>
        </p:grpSpPr>
        <p:sp>
          <p:nvSpPr>
            <p:cNvPr id="27702" name="Text Box 61">
              <a:extLst>
                <a:ext uri="{FF2B5EF4-FFF2-40B4-BE49-F238E27FC236}">
                  <a16:creationId xmlns:a16="http://schemas.microsoft.com/office/drawing/2014/main" id="{39003702-126A-4C4D-8C87-93B4B347FA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90" y="3426"/>
              <a:ext cx="17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1000"/>
                <a:t>X</a:t>
              </a:r>
            </a:p>
          </p:txBody>
        </p:sp>
        <p:sp>
          <p:nvSpPr>
            <p:cNvPr id="27703" name="Text Box 64">
              <a:extLst>
                <a:ext uri="{FF2B5EF4-FFF2-40B4-BE49-F238E27FC236}">
                  <a16:creationId xmlns:a16="http://schemas.microsoft.com/office/drawing/2014/main" id="{C22678F2-6903-4374-B6F8-294DC525AA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0" y="3370"/>
              <a:ext cx="18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=</a:t>
              </a:r>
            </a:p>
          </p:txBody>
        </p:sp>
      </p:grpSp>
      <p:grpSp>
        <p:nvGrpSpPr>
          <p:cNvPr id="9" name="Group 88">
            <a:extLst>
              <a:ext uri="{FF2B5EF4-FFF2-40B4-BE49-F238E27FC236}">
                <a16:creationId xmlns:a16="http://schemas.microsoft.com/office/drawing/2014/main" id="{54E4DF29-77A4-4894-9B77-56924B667974}"/>
              </a:ext>
            </a:extLst>
          </p:cNvPr>
          <p:cNvGrpSpPr>
            <a:grpSpLocks/>
          </p:cNvGrpSpPr>
          <p:nvPr/>
        </p:nvGrpSpPr>
        <p:grpSpPr bwMode="auto">
          <a:xfrm>
            <a:off x="3159125" y="5718175"/>
            <a:ext cx="1011238" cy="366713"/>
            <a:chOff x="1990" y="3602"/>
            <a:chExt cx="637" cy="231"/>
          </a:xfrm>
        </p:grpSpPr>
        <p:sp>
          <p:nvSpPr>
            <p:cNvPr id="27700" name="Text Box 63">
              <a:extLst>
                <a:ext uri="{FF2B5EF4-FFF2-40B4-BE49-F238E27FC236}">
                  <a16:creationId xmlns:a16="http://schemas.microsoft.com/office/drawing/2014/main" id="{0E556833-F4AB-480A-B370-5775C3EF27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90" y="3650"/>
              <a:ext cx="17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1000"/>
                <a:t>X</a:t>
              </a:r>
            </a:p>
          </p:txBody>
        </p:sp>
        <p:sp>
          <p:nvSpPr>
            <p:cNvPr id="27701" name="Text Box 65">
              <a:extLst>
                <a:ext uri="{FF2B5EF4-FFF2-40B4-BE49-F238E27FC236}">
                  <a16:creationId xmlns:a16="http://schemas.microsoft.com/office/drawing/2014/main" id="{26F787C5-847E-4C02-BE65-EFFEF07D5A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" y="3602"/>
              <a:ext cx="18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=</a:t>
              </a:r>
            </a:p>
          </p:txBody>
        </p:sp>
      </p:grpSp>
      <p:grpSp>
        <p:nvGrpSpPr>
          <p:cNvPr id="10" name="Group 89">
            <a:extLst>
              <a:ext uri="{FF2B5EF4-FFF2-40B4-BE49-F238E27FC236}">
                <a16:creationId xmlns:a16="http://schemas.microsoft.com/office/drawing/2014/main" id="{3ECBB481-3187-40E2-98C2-96EE5613BE01}"/>
              </a:ext>
            </a:extLst>
          </p:cNvPr>
          <p:cNvGrpSpPr>
            <a:grpSpLocks/>
          </p:cNvGrpSpPr>
          <p:nvPr/>
        </p:nvGrpSpPr>
        <p:grpSpPr bwMode="auto">
          <a:xfrm>
            <a:off x="3159125" y="6073775"/>
            <a:ext cx="1011238" cy="366713"/>
            <a:chOff x="1990" y="3826"/>
            <a:chExt cx="637" cy="231"/>
          </a:xfrm>
        </p:grpSpPr>
        <p:sp>
          <p:nvSpPr>
            <p:cNvPr id="27698" name="Text Box 62">
              <a:extLst>
                <a:ext uri="{FF2B5EF4-FFF2-40B4-BE49-F238E27FC236}">
                  <a16:creationId xmlns:a16="http://schemas.microsoft.com/office/drawing/2014/main" id="{EC34DC5F-CADA-4656-AD1A-CAC9DF2F67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90" y="3866"/>
              <a:ext cx="17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1000"/>
                <a:t>X</a:t>
              </a:r>
            </a:p>
          </p:txBody>
        </p:sp>
        <p:sp>
          <p:nvSpPr>
            <p:cNvPr id="27699" name="Text Box 67">
              <a:extLst>
                <a:ext uri="{FF2B5EF4-FFF2-40B4-BE49-F238E27FC236}">
                  <a16:creationId xmlns:a16="http://schemas.microsoft.com/office/drawing/2014/main" id="{23591EEF-D46E-4A6F-BAE1-082B5764B5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" y="3826"/>
              <a:ext cx="18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=</a:t>
              </a:r>
            </a:p>
          </p:txBody>
        </p:sp>
      </p:grpSp>
      <p:grpSp>
        <p:nvGrpSpPr>
          <p:cNvPr id="11" name="Group 86">
            <a:extLst>
              <a:ext uri="{FF2B5EF4-FFF2-40B4-BE49-F238E27FC236}">
                <a16:creationId xmlns:a16="http://schemas.microsoft.com/office/drawing/2014/main" id="{74406E23-4599-4D3B-A343-DCC89357BE11}"/>
              </a:ext>
            </a:extLst>
          </p:cNvPr>
          <p:cNvGrpSpPr>
            <a:grpSpLocks/>
          </p:cNvGrpSpPr>
          <p:nvPr/>
        </p:nvGrpSpPr>
        <p:grpSpPr bwMode="auto">
          <a:xfrm>
            <a:off x="2717800" y="5003800"/>
            <a:ext cx="1943100" cy="1511300"/>
            <a:chOff x="1712" y="3152"/>
            <a:chExt cx="1224" cy="952"/>
          </a:xfrm>
        </p:grpSpPr>
        <p:sp>
          <p:nvSpPr>
            <p:cNvPr id="27688" name="Text Box 46">
              <a:extLst>
                <a:ext uri="{FF2B5EF4-FFF2-40B4-BE49-F238E27FC236}">
                  <a16:creationId xmlns:a16="http://schemas.microsoft.com/office/drawing/2014/main" id="{70A39AA5-477C-469D-B80B-78D3EC69C6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3" y="3154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L</a:t>
              </a:r>
            </a:p>
          </p:txBody>
        </p:sp>
        <p:sp>
          <p:nvSpPr>
            <p:cNvPr id="27689" name="Text Box 47">
              <a:extLst>
                <a:ext uri="{FF2B5EF4-FFF2-40B4-BE49-F238E27FC236}">
                  <a16:creationId xmlns:a16="http://schemas.microsoft.com/office/drawing/2014/main" id="{F0217195-AA78-4648-AE17-3F8E9DCF52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0" y="3154"/>
              <a:ext cx="2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A</a:t>
              </a:r>
            </a:p>
          </p:txBody>
        </p:sp>
        <p:sp>
          <p:nvSpPr>
            <p:cNvPr id="27690" name="Text Box 48">
              <a:extLst>
                <a:ext uri="{FF2B5EF4-FFF2-40B4-BE49-F238E27FC236}">
                  <a16:creationId xmlns:a16="http://schemas.microsoft.com/office/drawing/2014/main" id="{BCF3F443-4A51-495E-8EF8-290A33950E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0" y="3154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B</a:t>
              </a:r>
            </a:p>
          </p:txBody>
        </p:sp>
        <p:grpSp>
          <p:nvGrpSpPr>
            <p:cNvPr id="27691" name="Group 76">
              <a:extLst>
                <a:ext uri="{FF2B5EF4-FFF2-40B4-BE49-F238E27FC236}">
                  <a16:creationId xmlns:a16="http://schemas.microsoft.com/office/drawing/2014/main" id="{B81F22E5-DF1C-4484-8744-670D411051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12" y="3152"/>
              <a:ext cx="1224" cy="952"/>
              <a:chOff x="1712" y="3152"/>
              <a:chExt cx="1224" cy="952"/>
            </a:xfrm>
          </p:grpSpPr>
          <p:sp>
            <p:nvSpPr>
              <p:cNvPr id="27692" name="Rectangle 70">
                <a:extLst>
                  <a:ext uri="{FF2B5EF4-FFF2-40B4-BE49-F238E27FC236}">
                    <a16:creationId xmlns:a16="http://schemas.microsoft.com/office/drawing/2014/main" id="{669E6C1C-5C08-4323-A074-99D7EACBF4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3152"/>
                <a:ext cx="1216" cy="95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693" name="Line 71">
                <a:extLst>
                  <a:ext uri="{FF2B5EF4-FFF2-40B4-BE49-F238E27FC236}">
                    <a16:creationId xmlns:a16="http://schemas.microsoft.com/office/drawing/2014/main" id="{9BABF80F-E173-4270-93CA-7A6936A2F3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68" y="3152"/>
                <a:ext cx="0" cy="9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4" name="Line 72">
                <a:extLst>
                  <a:ext uri="{FF2B5EF4-FFF2-40B4-BE49-F238E27FC236}">
                    <a16:creationId xmlns:a16="http://schemas.microsoft.com/office/drawing/2014/main" id="{C514530A-42C6-42CB-AF7A-094C8A284D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92" y="3152"/>
                <a:ext cx="0" cy="9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5" name="Line 73">
                <a:extLst>
                  <a:ext uri="{FF2B5EF4-FFF2-40B4-BE49-F238E27FC236}">
                    <a16:creationId xmlns:a16="http://schemas.microsoft.com/office/drawing/2014/main" id="{78EB6392-705E-4B5D-9D9F-E9F6F88D30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24" y="3152"/>
                <a:ext cx="0" cy="9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6" name="Line 74">
                <a:extLst>
                  <a:ext uri="{FF2B5EF4-FFF2-40B4-BE49-F238E27FC236}">
                    <a16:creationId xmlns:a16="http://schemas.microsoft.com/office/drawing/2014/main" id="{EBC2DD1E-207C-4893-9D50-14BE9CE6BB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3368"/>
                <a:ext cx="12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7" name="Line 75">
                <a:extLst>
                  <a:ext uri="{FF2B5EF4-FFF2-40B4-BE49-F238E27FC236}">
                    <a16:creationId xmlns:a16="http://schemas.microsoft.com/office/drawing/2014/main" id="{208A8ABB-58D6-4861-B4DE-823509D936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4" y="3152"/>
                <a:ext cx="0" cy="9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389" name="Text Box 77">
            <a:extLst>
              <a:ext uri="{FF2B5EF4-FFF2-40B4-BE49-F238E27FC236}">
                <a16:creationId xmlns:a16="http://schemas.microsoft.com/office/drawing/2014/main" id="{EF184CEB-20AA-49F8-A654-9A63121D1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3292475"/>
            <a:ext cx="309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L</a:t>
            </a:r>
          </a:p>
        </p:txBody>
      </p:sp>
      <p:sp>
        <p:nvSpPr>
          <p:cNvPr id="13390" name="Text Box 78">
            <a:extLst>
              <a:ext uri="{FF2B5EF4-FFF2-40B4-BE49-F238E27FC236}">
                <a16:creationId xmlns:a16="http://schemas.microsoft.com/office/drawing/2014/main" id="{A2BAFE26-2F68-4A10-ADF2-547F9A5CE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25" y="4283075"/>
            <a:ext cx="309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L</a:t>
            </a:r>
          </a:p>
        </p:txBody>
      </p:sp>
      <p:sp>
        <p:nvSpPr>
          <p:cNvPr id="13391" name="Text Box 79">
            <a:extLst>
              <a:ext uri="{FF2B5EF4-FFF2-40B4-BE49-F238E27FC236}">
                <a16:creationId xmlns:a16="http://schemas.microsoft.com/office/drawing/2014/main" id="{FC4B4AFF-1ED7-4936-8B7E-12EDE0DE3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1825" y="2962275"/>
            <a:ext cx="309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L</a:t>
            </a:r>
          </a:p>
        </p:txBody>
      </p:sp>
      <p:sp>
        <p:nvSpPr>
          <p:cNvPr id="13392" name="Text Box 80">
            <a:extLst>
              <a:ext uri="{FF2B5EF4-FFF2-40B4-BE49-F238E27FC236}">
                <a16:creationId xmlns:a16="http://schemas.microsoft.com/office/drawing/2014/main" id="{82D88A93-0C19-4389-8B66-A2D37B62D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25" y="2746375"/>
            <a:ext cx="328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13393" name="Text Box 81">
            <a:extLst>
              <a:ext uri="{FF2B5EF4-FFF2-40B4-BE49-F238E27FC236}">
                <a16:creationId xmlns:a16="http://schemas.microsoft.com/office/drawing/2014/main" id="{D78DA8FC-0902-45F7-B74E-FD6958E66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0825" y="4283075"/>
            <a:ext cx="328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13394" name="Text Box 82">
            <a:extLst>
              <a:ext uri="{FF2B5EF4-FFF2-40B4-BE49-F238E27FC236}">
                <a16:creationId xmlns:a16="http://schemas.microsoft.com/office/drawing/2014/main" id="{FB1AD859-25D5-4461-8697-9B8426D95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2962275"/>
            <a:ext cx="328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13395" name="Text Box 83">
            <a:extLst>
              <a:ext uri="{FF2B5EF4-FFF2-40B4-BE49-F238E27FC236}">
                <a16:creationId xmlns:a16="http://schemas.microsoft.com/office/drawing/2014/main" id="{F5021C43-5FDC-4CD6-98BB-8A26AD04F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3889375"/>
            <a:ext cx="1228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L = length</a:t>
            </a:r>
          </a:p>
        </p:txBody>
      </p:sp>
      <p:sp>
        <p:nvSpPr>
          <p:cNvPr id="13396" name="Text Box 84">
            <a:extLst>
              <a:ext uri="{FF2B5EF4-FFF2-40B4-BE49-F238E27FC236}">
                <a16:creationId xmlns:a16="http://schemas.microsoft.com/office/drawing/2014/main" id="{3D4A7D14-9CA8-4884-8D4C-E402542E6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4333875"/>
            <a:ext cx="1452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 = Breadth</a:t>
            </a:r>
          </a:p>
        </p:txBody>
      </p:sp>
      <p:sp>
        <p:nvSpPr>
          <p:cNvPr id="13397" name="Text Box 85">
            <a:extLst>
              <a:ext uri="{FF2B5EF4-FFF2-40B4-BE49-F238E27FC236}">
                <a16:creationId xmlns:a16="http://schemas.microsoft.com/office/drawing/2014/main" id="{AF78E4DD-5340-4353-96ED-7C0A76FAC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3425" y="5986463"/>
            <a:ext cx="2579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Must learn formula !</a:t>
            </a:r>
          </a:p>
        </p:txBody>
      </p:sp>
      <p:grpSp>
        <p:nvGrpSpPr>
          <p:cNvPr id="13" name="Group 93">
            <a:extLst>
              <a:ext uri="{FF2B5EF4-FFF2-40B4-BE49-F238E27FC236}">
                <a16:creationId xmlns:a16="http://schemas.microsoft.com/office/drawing/2014/main" id="{7B47546D-4A17-43B6-8CE6-54004B763F0B}"/>
              </a:ext>
            </a:extLst>
          </p:cNvPr>
          <p:cNvGrpSpPr>
            <a:grpSpLocks/>
          </p:cNvGrpSpPr>
          <p:nvPr/>
        </p:nvGrpSpPr>
        <p:grpSpPr bwMode="auto">
          <a:xfrm>
            <a:off x="1168400" y="1997075"/>
            <a:ext cx="660400" cy="454025"/>
            <a:chOff x="736" y="1258"/>
            <a:chExt cx="416" cy="286"/>
          </a:xfrm>
        </p:grpSpPr>
        <p:sp>
          <p:nvSpPr>
            <p:cNvPr id="27686" name="Line 91">
              <a:extLst>
                <a:ext uri="{FF2B5EF4-FFF2-40B4-BE49-F238E27FC236}">
                  <a16:creationId xmlns:a16="http://schemas.microsoft.com/office/drawing/2014/main" id="{46B3FE3E-1679-46E6-BD52-87CCD5558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" y="1544"/>
              <a:ext cx="41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Text Box 92">
              <a:extLst>
                <a:ext uri="{FF2B5EF4-FFF2-40B4-BE49-F238E27FC236}">
                  <a16:creationId xmlns:a16="http://schemas.microsoft.com/office/drawing/2014/main" id="{6B63AC21-8C63-4CCD-839C-239E42CC34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" y="1258"/>
              <a:ext cx="41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1 cm</a:t>
              </a:r>
            </a:p>
          </p:txBody>
        </p:sp>
      </p:grpSp>
      <p:grpSp>
        <p:nvGrpSpPr>
          <p:cNvPr id="14" name="Group 95">
            <a:extLst>
              <a:ext uri="{FF2B5EF4-FFF2-40B4-BE49-F238E27FC236}">
                <a16:creationId xmlns:a16="http://schemas.microsoft.com/office/drawing/2014/main" id="{E9678F9A-6E18-480C-8236-4054BF2F2914}"/>
              </a:ext>
            </a:extLst>
          </p:cNvPr>
          <p:cNvGrpSpPr>
            <a:grpSpLocks/>
          </p:cNvGrpSpPr>
          <p:nvPr/>
        </p:nvGrpSpPr>
        <p:grpSpPr bwMode="auto">
          <a:xfrm>
            <a:off x="4787900" y="4699000"/>
            <a:ext cx="4356100" cy="1079500"/>
            <a:chOff x="3016" y="2960"/>
            <a:chExt cx="2608" cy="680"/>
          </a:xfrm>
        </p:grpSpPr>
        <p:sp>
          <p:nvSpPr>
            <p:cNvPr id="27684" name="AutoShape 69">
              <a:extLst>
                <a:ext uri="{FF2B5EF4-FFF2-40B4-BE49-F238E27FC236}">
                  <a16:creationId xmlns:a16="http://schemas.microsoft.com/office/drawing/2014/main" id="{D0BCB525-1413-4684-88E9-1C8ABBC23A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6" y="2960"/>
              <a:ext cx="2608" cy="680"/>
            </a:xfrm>
            <a:prstGeom prst="cloudCallout">
              <a:avLst>
                <a:gd name="adj1" fmla="val -50958"/>
                <a:gd name="adj2" fmla="val 38676"/>
              </a:avLst>
            </a:prstGeom>
            <a:solidFill>
              <a:schemeClr val="accent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>
                  <a:solidFill>
                    <a:srgbClr val="000000"/>
                  </a:solidFill>
                </a:rPr>
                <a:t>Area = length x breadth</a:t>
              </a:r>
            </a:p>
          </p:txBody>
        </p:sp>
        <p:sp>
          <p:nvSpPr>
            <p:cNvPr id="27685" name="Rectangle 94">
              <a:extLst>
                <a:ext uri="{FF2B5EF4-FFF2-40B4-BE49-F238E27FC236}">
                  <a16:creationId xmlns:a16="http://schemas.microsoft.com/office/drawing/2014/main" id="{2A645270-2673-42D7-AB9E-C59BF35B64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3" y="3293"/>
              <a:ext cx="85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A =   L  x  B</a:t>
              </a:r>
            </a:p>
          </p:txBody>
        </p:sp>
      </p:grpSp>
      <p:sp>
        <p:nvSpPr>
          <p:cNvPr id="27683" name="TextBox 10">
            <a:extLst>
              <a:ext uri="{FF2B5EF4-FFF2-40B4-BE49-F238E27FC236}">
                <a16:creationId xmlns:a16="http://schemas.microsoft.com/office/drawing/2014/main" id="{D825A3BB-E671-47B9-93CB-1250E8CEB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3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3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61" grpId="0"/>
      <p:bldP spid="13362" grpId="0"/>
      <p:bldP spid="13363" grpId="0"/>
      <p:bldP spid="13364" grpId="0"/>
      <p:bldP spid="13365" grpId="0"/>
      <p:bldP spid="13366" grpId="0"/>
      <p:bldP spid="13370" grpId="0"/>
      <p:bldP spid="13371" grpId="0"/>
      <p:bldP spid="13372" grpId="0"/>
      <p:bldP spid="13389" grpId="0"/>
      <p:bldP spid="13390" grpId="0"/>
      <p:bldP spid="13391" grpId="0"/>
      <p:bldP spid="13392" grpId="0"/>
      <p:bldP spid="13393" grpId="0"/>
      <p:bldP spid="13394" grpId="0"/>
      <p:bldP spid="13395" grpId="0"/>
      <p:bldP spid="13396" grpId="0"/>
      <p:bldP spid="133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B353D595-D209-4F25-9334-7EA715787CD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5F0A0-B670-4972-A961-D3C2B451553C}" type="datetime5">
              <a:rPr lang="en-GB">
                <a:latin typeface="+mj-lt"/>
              </a:rPr>
              <a:pPr>
                <a:defRPr/>
              </a:pPr>
              <a:t>12-Jul-26</a:t>
            </a:fld>
            <a:endParaRPr lang="en-GB">
              <a:latin typeface="+mj-lt"/>
            </a:endParaRPr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B153FC0E-6753-4E72-92FF-2FBAF622DE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+mj-lt"/>
              </a:rPr>
              <a:t>Created by Mr. Lafferty Maths Dept.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3D0F9FF7-CB41-44CC-A5E3-CE2EC5E2F48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28677" name="Picture 3" descr="scottishflag">
            <a:extLst>
              <a:ext uri="{FF2B5EF4-FFF2-40B4-BE49-F238E27FC236}">
                <a16:creationId xmlns:a16="http://schemas.microsoft.com/office/drawing/2014/main" id="{96C12286-66C1-43F3-8A6D-190C91389F7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Text Box 4">
            <a:extLst>
              <a:ext uri="{FF2B5EF4-FFF2-40B4-BE49-F238E27FC236}">
                <a16:creationId xmlns:a16="http://schemas.microsoft.com/office/drawing/2014/main" id="{832299DD-5FE5-40D8-9AE0-D55FE90F92E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8679" name="Picture 6" descr="Office Objects 0572">
            <a:extLst>
              <a:ext uri="{FF2B5EF4-FFF2-40B4-BE49-F238E27FC236}">
                <a16:creationId xmlns:a16="http://schemas.microsoft.com/office/drawing/2014/main" id="{F9285F3E-563B-426F-A1A8-89B1EFB0C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0" name="Text Box 68">
            <a:extLst>
              <a:ext uri="{FF2B5EF4-FFF2-40B4-BE49-F238E27FC236}">
                <a16:creationId xmlns:a16="http://schemas.microsoft.com/office/drawing/2014/main" id="{36D6C718-D76E-40BF-9A9D-F04DF227A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1447800"/>
            <a:ext cx="1373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28681" name="Text Box 69">
            <a:extLst>
              <a:ext uri="{FF2B5EF4-FFF2-40B4-BE49-F238E27FC236}">
                <a16:creationId xmlns:a16="http://schemas.microsoft.com/office/drawing/2014/main" id="{3D886903-B8DC-4B8E-B604-6A570A93E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1892300"/>
            <a:ext cx="5478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Find the area of the rectangle</a:t>
            </a:r>
          </a:p>
        </p:txBody>
      </p:sp>
      <p:sp>
        <p:nvSpPr>
          <p:cNvPr id="28682" name="Rectangle 70">
            <a:extLst>
              <a:ext uri="{FF2B5EF4-FFF2-40B4-BE49-F238E27FC236}">
                <a16:creationId xmlns:a16="http://schemas.microsoft.com/office/drawing/2014/main" id="{92ED63B9-88E2-4D00-B8EB-A4D6C7738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1700" y="2451100"/>
            <a:ext cx="1689100" cy="6350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3" name="Text Box 71">
            <a:extLst>
              <a:ext uri="{FF2B5EF4-FFF2-40B4-BE49-F238E27FC236}">
                <a16:creationId xmlns:a16="http://schemas.microsoft.com/office/drawing/2014/main" id="{8D73848D-58FC-44E3-9C10-FDA84F35D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6825" y="3165475"/>
            <a:ext cx="1098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L = 9cm</a:t>
            </a:r>
          </a:p>
        </p:txBody>
      </p:sp>
      <p:sp>
        <p:nvSpPr>
          <p:cNvPr id="28684" name="Text Box 72">
            <a:extLst>
              <a:ext uri="{FF2B5EF4-FFF2-40B4-BE49-F238E27FC236}">
                <a16:creationId xmlns:a16="http://schemas.microsoft.com/office/drawing/2014/main" id="{C4624097-CF30-4232-BB7B-09E9E8982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4425" y="2581275"/>
            <a:ext cx="1119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B = 2cm</a:t>
            </a:r>
          </a:p>
        </p:txBody>
      </p:sp>
      <p:sp>
        <p:nvSpPr>
          <p:cNvPr id="14409" name="Text Box 73">
            <a:extLst>
              <a:ext uri="{FF2B5EF4-FFF2-40B4-BE49-F238E27FC236}">
                <a16:creationId xmlns:a16="http://schemas.microsoft.com/office/drawing/2014/main" id="{1E53B9F9-3E9E-43A9-B188-7F1C1C500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3622675"/>
            <a:ext cx="43449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Area = Length x Breadth</a:t>
            </a:r>
          </a:p>
        </p:txBody>
      </p:sp>
      <p:sp>
        <p:nvSpPr>
          <p:cNvPr id="14410" name="Text Box 74">
            <a:extLst>
              <a:ext uri="{FF2B5EF4-FFF2-40B4-BE49-F238E27FC236}">
                <a16:creationId xmlns:a16="http://schemas.microsoft.com/office/drawing/2014/main" id="{DD6FA658-9E6D-474A-87B1-164C7EA6B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5" y="4113213"/>
            <a:ext cx="1695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L x B</a:t>
            </a:r>
          </a:p>
        </p:txBody>
      </p:sp>
      <p:sp>
        <p:nvSpPr>
          <p:cNvPr id="14411" name="Text Box 75">
            <a:extLst>
              <a:ext uri="{FF2B5EF4-FFF2-40B4-BE49-F238E27FC236}">
                <a16:creationId xmlns:a16="http://schemas.microsoft.com/office/drawing/2014/main" id="{6A0BAC25-85E9-4751-9418-AF2CCAC46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5" y="4605338"/>
            <a:ext cx="17113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9 x 2</a:t>
            </a:r>
          </a:p>
        </p:txBody>
      </p:sp>
      <p:sp>
        <p:nvSpPr>
          <p:cNvPr id="14412" name="Text Box 76">
            <a:extLst>
              <a:ext uri="{FF2B5EF4-FFF2-40B4-BE49-F238E27FC236}">
                <a16:creationId xmlns:a16="http://schemas.microsoft.com/office/drawing/2014/main" id="{384AD1E1-A4F1-4A3A-B32C-78F9F19C9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5" y="5095875"/>
            <a:ext cx="194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18 cm</a:t>
            </a:r>
            <a:r>
              <a:rPr lang="en-GB" altLang="en-US" sz="2800" baseline="60000"/>
              <a:t>2</a:t>
            </a:r>
            <a:endParaRPr lang="en-GB" altLang="en-US" sz="2800"/>
          </a:p>
        </p:txBody>
      </p:sp>
      <p:sp>
        <p:nvSpPr>
          <p:cNvPr id="28689" name="TextBox 10">
            <a:extLst>
              <a:ext uri="{FF2B5EF4-FFF2-40B4-BE49-F238E27FC236}">
                <a16:creationId xmlns:a16="http://schemas.microsoft.com/office/drawing/2014/main" id="{0A7C1013-1E3E-4FFF-AD8D-5BECA9CB0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088" y="1362075"/>
            <a:ext cx="1069976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National 4 EF 1.2b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9" grpId="0"/>
      <p:bldP spid="14410" grpId="0"/>
      <p:bldP spid="14411" grpId="0"/>
      <p:bldP spid="14412" grpId="0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0</TotalTime>
  <Words>1943</Words>
  <Application>Microsoft Office PowerPoint</Application>
  <PresentationFormat>On-screen Show (4:3)</PresentationFormat>
  <Paragraphs>498</Paragraphs>
  <Slides>40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Comic Sans MS</vt:lpstr>
      <vt:lpstr>Arial</vt:lpstr>
      <vt:lpstr>Wingdings</vt:lpstr>
      <vt:lpstr>Stream</vt:lpstr>
      <vt:lpstr>MathType 5.0 Equation</vt:lpstr>
      <vt:lpstr>MathType 6.0 Equation</vt:lpstr>
      <vt:lpstr>Simple Areas</vt:lpstr>
      <vt:lpstr>Starter Questions</vt:lpstr>
      <vt:lpstr>Area  Counting Squares</vt:lpstr>
      <vt:lpstr>Area  Counting Squares</vt:lpstr>
      <vt:lpstr>PowerPoint Presentation</vt:lpstr>
      <vt:lpstr>Starter Questions</vt:lpstr>
      <vt:lpstr>Area  of a Rectangle</vt:lpstr>
      <vt:lpstr>Area  of a Rectangle</vt:lpstr>
      <vt:lpstr>Area  of a Rectangle</vt:lpstr>
      <vt:lpstr>Area  of a Rectangle</vt:lpstr>
      <vt:lpstr>PowerPoint Presentation</vt:lpstr>
      <vt:lpstr>Starter Questions</vt:lpstr>
      <vt:lpstr>Any Triangle Area</vt:lpstr>
      <vt:lpstr>Any Triangle Area</vt:lpstr>
      <vt:lpstr>Any Triangle Area</vt:lpstr>
      <vt:lpstr>Any Triangle Area</vt:lpstr>
      <vt:lpstr>PowerPoint Presentation</vt:lpstr>
      <vt:lpstr>Starter Questions</vt:lpstr>
      <vt:lpstr>Area  of a Composite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Parallelogram Area</vt:lpstr>
      <vt:lpstr>Parallelogram Area</vt:lpstr>
      <vt:lpstr>Parallelogram Area</vt:lpstr>
      <vt:lpstr>PowerPoint Presentation</vt:lpstr>
      <vt:lpstr>Starter Questions</vt:lpstr>
      <vt:lpstr>Rhombus and Kite Area</vt:lpstr>
      <vt:lpstr>Area of a Rhombus</vt:lpstr>
      <vt:lpstr>Area of a Kite</vt:lpstr>
      <vt:lpstr>Rhombus and Kite Area</vt:lpstr>
      <vt:lpstr>PowerPoint Presentation</vt:lpstr>
      <vt:lpstr>Starter Questions</vt:lpstr>
      <vt:lpstr>Trapezium Area</vt:lpstr>
      <vt:lpstr>Trapezium Area</vt:lpstr>
      <vt:lpstr>Trapezium Area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Quadrilaterals</dc:title>
  <dc:creator/>
  <cp:lastModifiedBy/>
  <cp:revision>126</cp:revision>
  <dcterms:created xsi:type="dcterms:W3CDTF">2005-06-08T10:06:24Z</dcterms:created>
  <dcterms:modified xsi:type="dcterms:W3CDTF">2026-07-12T16:31:45Z</dcterms:modified>
</cp:coreProperties>
</file>