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18.xml" ContentType="application/vnd.openxmlformats-officedocument.presentationml.slide+xml"/>
  <Override PartName="/ppt/slides/slide4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media/image28.wmf" ContentType="image/x-wmf"/>
  <Override PartName="/ppt/media/image26.wmf" ContentType="image/x-wmf"/>
  <Override PartName="/ppt/media/image50.wmf" ContentType="image/x-wmf"/>
  <Override PartName="/ppt/media/image1.gif" ContentType="image/gif"/>
  <Override PartName="/ppt/media/image14.wmf" ContentType="image/x-wmf"/>
  <Override PartName="/ppt/media/image18.wmf" ContentType="image/x-wmf"/>
  <Override PartName="/ppt/media/image9.wmf" ContentType="image/x-wmf"/>
  <Override PartName="/ppt/media/image4.wmf" ContentType="image/x-wmf"/>
  <Override PartName="/ppt/media/image5.wmf" ContentType="image/x-wmf"/>
  <Override PartName="/ppt/media/image13.wmf" ContentType="image/x-wmf"/>
  <Override PartName="/ppt/media/image24.wmf" ContentType="image/x-wmf"/>
  <Override PartName="/ppt/media/image38.wmf" ContentType="image/x-wmf"/>
  <Override PartName="/ppt/media/image19.wmf" ContentType="image/x-wmf"/>
  <Override PartName="/ppt/media/image15.wmf" ContentType="image/x-wmf"/>
  <Override PartName="/ppt/media/image36.wmf" ContentType="image/x-wmf"/>
  <Override PartName="/ppt/media/image51.wmf" ContentType="image/x-wmf"/>
  <Override PartName="/ppt/media/image34.wmf" ContentType="image/x-wmf"/>
  <Override PartName="/ppt/media/image40.wmf" ContentType="image/x-wmf"/>
  <Override PartName="/ppt/media/image16.wmf" ContentType="image/x-wmf"/>
  <Override PartName="/ppt/media/image46.wmf" ContentType="image/x-wmf"/>
  <Override PartName="/ppt/media/image44.wmf" ContentType="image/x-wmf"/>
  <Override PartName="/ppt/media/image53.wmf" ContentType="image/x-wmf"/>
  <Override PartName="/ppt/media/image52.wmf" ContentType="image/x-wmf"/>
  <Override PartName="/ppt/media/image48.wmf" ContentType="image/x-wmf"/>
  <Override PartName="/ppt/media/image45.wmf" ContentType="image/x-wmf"/>
  <Override PartName="/ppt/media/image54.wmf" ContentType="image/x-wmf"/>
  <Override PartName="/ppt/media/image55.wmf" ContentType="image/x-wmf"/>
  <Override PartName="/ppt/media/image27.wmf" ContentType="image/x-wmf"/>
  <Override PartName="/ppt/media/image29.wmf" ContentType="image/x-wmf"/>
  <Override PartName="/ppt/media/image8.wmf" ContentType="image/x-wmf"/>
  <Override PartName="/ppt/media/image37.wmf" ContentType="image/x-wmf"/>
  <Override PartName="/ppt/media/image43.wmf" ContentType="image/x-wmf"/>
  <Override PartName="/ppt/media/image6.gif" ContentType="image/gif"/>
  <Override PartName="/ppt/media/image20.wmf" ContentType="image/x-wmf"/>
  <Override PartName="/ppt/media/image47.wmf" ContentType="image/x-wmf"/>
  <Override PartName="/ppt/media/image56.wmf" ContentType="image/x-wmf"/>
  <Override PartName="/ppt/media/image30.wmf" ContentType="image/x-wmf"/>
  <Override PartName="/ppt/media/image25.wmf" ContentType="image/x-wmf"/>
  <Override PartName="/ppt/media/image32.wmf" ContentType="image/x-wmf"/>
  <Override PartName="/ppt/media/image21.wmf" ContentType="image/x-wmf"/>
  <Override PartName="/ppt/media/image31.wmf" ContentType="image/x-wmf"/>
  <Override PartName="/ppt/media/image7.wmf" ContentType="image/x-wmf"/>
  <Override PartName="/ppt/media/image49.wmf" ContentType="image/x-wmf"/>
  <Override PartName="/ppt/media/image3.wmf" ContentType="image/x-wmf"/>
  <Override PartName="/ppt/media/image12.wmf" ContentType="image/x-wmf"/>
  <Override PartName="/ppt/media/image35.wmf" ContentType="image/x-wmf"/>
  <Override PartName="/ppt/media/image11.wmf" ContentType="image/x-wmf"/>
  <Override PartName="/ppt/media/image22.wmf" ContentType="image/x-wmf"/>
  <Override PartName="/ppt/media/image17.wmf" ContentType="image/x-wmf"/>
  <Override PartName="/ppt/media/image10.wmf" ContentType="image/x-wmf"/>
  <Override PartName="/ppt/media/image33.wmf" ContentType="image/x-wmf"/>
  <Override PartName="/ppt/media/image39.wmf" ContentType="image/x-wmf"/>
  <Override PartName="/ppt/presentation.xml" ContentType="application/vnd.openxmlformats-officedocument.presentationml.presentation.main+xml"/>
  <Override PartName="/ppt/embeddings/oleObject22.bin" ContentType="application/vnd.openxmlformats-officedocument.oleObject"/>
  <Override PartName="/ppt/embeddings/oleObject21.bin" ContentType="application/vnd.openxmlformats-officedocument.oleObject"/>
  <Override PartName="/ppt/embeddings/oleObject17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.bin" ContentType="application/vnd.openxmlformats-officedocument.oleObject"/>
  <Override PartName="/ppt/embeddings/oleObject40.bin" ContentType="application/vnd.openxmlformats-officedocument.oleObject"/>
  <Override PartName="/ppt/embeddings/oleObject28.bin" ContentType="application/vnd.openxmlformats-officedocument.oleObject"/>
  <Override PartName="/ppt/embeddings/oleObject36.bin" ContentType="application/vnd.openxmlformats-officedocument.oleObject"/>
  <Override PartName="/ppt/embeddings/oleObject33.bin" ContentType="application/vnd.openxmlformats-officedocument.oleObject"/>
  <Override PartName="/ppt/embeddings/oleObject24.bin" ContentType="application/vnd.openxmlformats-officedocument.oleObject"/>
  <Override PartName="/ppt/embeddings/oleObject35.bin" ContentType="application/vnd.openxmlformats-officedocument.oleObject"/>
  <Override PartName="/ppt/embeddings/oleObject37.bin" ContentType="application/vnd.openxmlformats-officedocument.oleObject"/>
  <Override PartName="/ppt/embeddings/oleObject5.bin" ContentType="application/vnd.openxmlformats-officedocument.oleObject"/>
  <Override PartName="/ppt/embeddings/oleObject12.bin" ContentType="application/vnd.openxmlformats-officedocument.oleObject"/>
  <Override PartName="/ppt/embeddings/oleObject50.bin" ContentType="application/vnd.openxmlformats-officedocument.oleObject"/>
  <Override PartName="/ppt/embeddings/oleObject45.bin" ContentType="application/vnd.openxmlformats-officedocument.oleObject"/>
  <Override PartName="/ppt/embeddings/oleObject49.bin" ContentType="application/vnd.openxmlformats-officedocument.oleObject"/>
  <Override PartName="/ppt/embeddings/oleObject16.bin" ContentType="application/vnd.openxmlformats-officedocument.oleObject"/>
  <Override PartName="/ppt/embeddings/oleObject38.bin" ContentType="application/vnd.openxmlformats-officedocument.oleObject"/>
  <Override PartName="/ppt/embeddings/oleObject15.bin" ContentType="application/vnd.openxmlformats-officedocument.oleObject"/>
  <Override PartName="/ppt/embeddings/oleObject30.bin" ContentType="application/vnd.openxmlformats-officedocument.oleObject"/>
  <Override PartName="/ppt/embeddings/oleObject51.bin" ContentType="application/vnd.openxmlformats-officedocument.oleObject"/>
  <Override PartName="/ppt/embeddings/oleObject23.bin" ContentType="application/vnd.openxmlformats-officedocument.oleObject"/>
  <Override PartName="/ppt/embeddings/oleObject4.bin" ContentType="application/vnd.openxmlformats-officedocument.oleObject"/>
  <Override PartName="/ppt/embeddings/oleObject48.bin" ContentType="application/vnd.openxmlformats-officedocument.oleObject"/>
  <Override PartName="/ppt/embeddings/oleObject13.bin" ContentType="application/vnd.openxmlformats-officedocument.oleObject"/>
  <Override PartName="/ppt/embeddings/oleObject11.bin" ContentType="application/vnd.openxmlformats-officedocument.oleObject"/>
  <Override PartName="/ppt/embeddings/oleObject47.bin" ContentType="application/vnd.openxmlformats-officedocument.oleObject"/>
  <Override PartName="/ppt/embeddings/oleObject34.bin" ContentType="application/vnd.openxmlformats-officedocument.oleObject"/>
  <Override PartName="/ppt/embeddings/oleObject10.bin" ContentType="application/vnd.openxmlformats-officedocument.oleObject"/>
  <Override PartName="/ppt/embeddings/oleObject25.bin" ContentType="application/vnd.openxmlformats-officedocument.oleObject"/>
  <Override PartName="/ppt/embeddings/oleObject8.bin" ContentType="application/vnd.openxmlformats-officedocument.oleObject"/>
  <Override PartName="/ppt/embeddings/oleObject29.bin" ContentType="application/vnd.openxmlformats-officedocument.oleObject"/>
  <Override PartName="/ppt/embeddings/oleObject39.bin" ContentType="application/vnd.openxmlformats-officedocument.oleObject"/>
  <Override PartName="/ppt/embeddings/oleObject44.bin" ContentType="application/vnd.openxmlformats-officedocument.oleObject"/>
  <Override PartName="/ppt/embeddings/oleObject42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9.bin" ContentType="application/vnd.openxmlformats-officedocument.oleObject"/>
  <Override PartName="/ppt/embeddings/oleObject3.bin" ContentType="application/vnd.openxmlformats-officedocument.oleObject"/>
  <Override PartName="/ppt/embeddings/oleObject32.bin" ContentType="application/vnd.openxmlformats-officedocument.oleObject"/>
  <Override PartName="/ppt/embeddings/oleObject43.bin" ContentType="application/vnd.openxmlformats-officedocument.oleObject"/>
  <Override PartName="/ppt/embeddings/oleObject31.bin" ContentType="application/vnd.openxmlformats-officedocument.oleObject"/>
  <Override PartName="/ppt/embeddings/oleObject46.bin" ContentType="application/vnd.openxmlformats-officedocument.oleObject"/>
  <Override PartName="/ppt/embeddings/oleObject7.bin" ContentType="application/vnd.openxmlformats-officedocument.oleObject"/>
  <Override PartName="/ppt/embeddings/oleObject41.bin" ContentType="application/vnd.openxmlformats-officedocument.oleObject"/>
  <Override PartName="/ppt/embeddings/oleObject18.bin" ContentType="application/vnd.openxmlformats-officedocument.oleObject"/>
  <Override PartName="/ppt/embeddings/oleObject6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BA1356F-9F2B-4413-A98C-B13DD3B2883C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50D5573-7E30-476A-AB30-F124970CBF0B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AA0FFF-D99E-4E00-B61A-774ABE41895A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23C75EC-6C50-4B5B-8B6B-D8225A811500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5" name="TextBox 19"/>
          <p:cNvSpPr/>
          <p:nvPr/>
        </p:nvSpPr>
        <p:spPr>
          <a:xfrm>
            <a:off x="-97920" y="135900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1.2a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8E8BB0-6C88-4463-836D-12A0970C2A9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FC138F-12F6-4ADC-8CA8-497716C3414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6"/>
          <p:cNvSpPr/>
          <p:nvPr/>
        </p:nvSpPr>
        <p:spPr>
          <a:xfrm>
            <a:off x="-34200" y="120636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REL 1.2a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0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D8397D-0CF3-4511-9E75-574BACB30361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12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0EAB207-1820-4803-BAB8-F448BDAB6497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13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1088D8-D544-4239-BDD6-DECEF0C848EE}" type="datetime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12/07/26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15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28F453-46B5-4567-BA30-0F7A5BAADECF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8.xml"/><Relationship Id="rId5" Type="http://schemas.openxmlformats.org/officeDocument/2006/relationships/slide" Target="slide28.xml"/><Relationship Id="rId6" Type="http://schemas.openxmlformats.org/officeDocument/2006/relationships/slide" Target="slide38.xml"/><Relationship Id="rId7" Type="http://schemas.openxmlformats.org/officeDocument/2006/relationships/slide" Target="slide18.xml"/><Relationship Id="rId8" Type="http://schemas.openxmlformats.org/officeDocument/2006/relationships/slide" Target="slide23.xml"/><Relationship Id="rId9" Type="http://schemas.openxmlformats.org/officeDocument/2006/relationships/slide" Target="slide33.xml"/><Relationship Id="rId10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6.bin"/><Relationship Id="rId3" Type="http://schemas.openxmlformats.org/officeDocument/2006/relationships/image" Target="../media/image12.wmf"/><Relationship Id="rId4" Type="http://schemas.openxmlformats.org/officeDocument/2006/relationships/image" Target="../media/image9.wmf"/><Relationship Id="rId5" Type="http://schemas.openxmlformats.org/officeDocument/2006/relationships/image" Target="../media/image1.gif"/><Relationship Id="rId6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7.bin"/><Relationship Id="rId2" Type="http://schemas.openxmlformats.org/officeDocument/2006/relationships/image" Target="../media/image13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8.bin"/><Relationship Id="rId2" Type="http://schemas.openxmlformats.org/officeDocument/2006/relationships/image" Target="../media/image14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9.bin"/><Relationship Id="rId3" Type="http://schemas.openxmlformats.org/officeDocument/2006/relationships/image" Target="../media/image15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0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13.bin"/><Relationship Id="rId8" Type="http://schemas.openxmlformats.org/officeDocument/2006/relationships/image" Target="../media/image19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4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4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21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22.wmf"/><Relationship Id="rId9" Type="http://schemas.openxmlformats.org/officeDocument/2006/relationships/image" Target="../media/image23.jpeg"/><Relationship Id="rId10" Type="http://schemas.openxmlformats.org/officeDocument/2006/relationships/image" Target="../media/image1.gif"/><Relationship Id="rId11" Type="http://schemas.openxmlformats.org/officeDocument/2006/relationships/image" Target="../media/image2.png"/><Relationship Id="rId12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8.bin"/><Relationship Id="rId3" Type="http://schemas.openxmlformats.org/officeDocument/2006/relationships/image" Target="../media/image24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9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0.bin"/><Relationship Id="rId4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6" Type="http://schemas.openxmlformats.org/officeDocument/2006/relationships/image" Target="../media/image26.wmf"/><Relationship Id="rId7" Type="http://schemas.openxmlformats.org/officeDocument/2006/relationships/oleObject" Target="../embeddings/oleObject22.bin"/><Relationship Id="rId8" Type="http://schemas.openxmlformats.org/officeDocument/2006/relationships/image" Target="../media/image27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23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4.bin"/><Relationship Id="rId4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6" Type="http://schemas.openxmlformats.org/officeDocument/2006/relationships/image" Target="../media/image29.wmf"/><Relationship Id="rId7" Type="http://schemas.openxmlformats.org/officeDocument/2006/relationships/oleObject" Target="../embeddings/oleObject26.bin"/><Relationship Id="rId8" Type="http://schemas.openxmlformats.org/officeDocument/2006/relationships/image" Target="../media/image30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7.bin"/><Relationship Id="rId3" Type="http://schemas.openxmlformats.org/officeDocument/2006/relationships/image" Target="../media/image3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28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9.bin"/><Relationship Id="rId4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6" Type="http://schemas.openxmlformats.org/officeDocument/2006/relationships/image" Target="../media/image33.wmf"/><Relationship Id="rId7" Type="http://schemas.openxmlformats.org/officeDocument/2006/relationships/oleObject" Target="../embeddings/oleObject31.bin"/><Relationship Id="rId8" Type="http://schemas.openxmlformats.org/officeDocument/2006/relationships/image" Target="../media/image34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3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33.bin"/><Relationship Id="rId2" Type="http://schemas.openxmlformats.org/officeDocument/2006/relationships/image" Target="../media/image36.wmf"/><Relationship Id="rId3" Type="http://schemas.openxmlformats.org/officeDocument/2006/relationships/oleObject" Target="../embeddings/oleObject34.bin"/><Relationship Id="rId4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6" Type="http://schemas.openxmlformats.org/officeDocument/2006/relationships/image" Target="../media/image38.wmf"/><Relationship Id="rId7" Type="http://schemas.openxmlformats.org/officeDocument/2006/relationships/oleObject" Target="../embeddings/oleObject36.bin"/><Relationship Id="rId8" Type="http://schemas.openxmlformats.org/officeDocument/2006/relationships/image" Target="../media/image39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3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1.png"/><Relationship Id="rId4" Type="http://schemas.openxmlformats.org/officeDocument/2006/relationships/image" Target="../media/image42.png"/><Relationship Id="rId5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3.wmf"/><Relationship Id="rId4" Type="http://schemas.openxmlformats.org/officeDocument/2006/relationships/oleObject" Target="../embeddings/oleObject38.bin"/><Relationship Id="rId5" Type="http://schemas.openxmlformats.org/officeDocument/2006/relationships/image" Target="../media/image44.wmf"/><Relationship Id="rId6" Type="http://schemas.openxmlformats.org/officeDocument/2006/relationships/oleObject" Target="../embeddings/oleObject39.bin"/><Relationship Id="rId7" Type="http://schemas.openxmlformats.org/officeDocument/2006/relationships/image" Target="../media/image45.wmf"/><Relationship Id="rId8" Type="http://schemas.openxmlformats.org/officeDocument/2006/relationships/oleObject" Target="../embeddings/oleObject40.bin"/><Relationship Id="rId9" Type="http://schemas.openxmlformats.org/officeDocument/2006/relationships/image" Target="../media/image46.wmf"/><Relationship Id="rId10" Type="http://schemas.openxmlformats.org/officeDocument/2006/relationships/oleObject" Target="../embeddings/oleObject41.bin"/><Relationship Id="rId11" Type="http://schemas.openxmlformats.org/officeDocument/2006/relationships/image" Target="../media/image47.wmf"/><Relationship Id="rId12" Type="http://schemas.openxmlformats.org/officeDocument/2006/relationships/oleObject" Target="../embeddings/oleObject42.bin"/><Relationship Id="rId13" Type="http://schemas.openxmlformats.org/officeDocument/2006/relationships/image" Target="../media/image48.wmf"/><Relationship Id="rId14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3.wmf"/><Relationship Id="rId4" Type="http://schemas.openxmlformats.org/officeDocument/2006/relationships/oleObject" Target="../embeddings/oleObject43.bin"/><Relationship Id="rId5" Type="http://schemas.openxmlformats.org/officeDocument/2006/relationships/image" Target="../media/image44.wmf"/><Relationship Id="rId6" Type="http://schemas.openxmlformats.org/officeDocument/2006/relationships/oleObject" Target="../embeddings/oleObject44.bin"/><Relationship Id="rId7" Type="http://schemas.openxmlformats.org/officeDocument/2006/relationships/image" Target="../media/image49.wmf"/><Relationship Id="rId8" Type="http://schemas.openxmlformats.org/officeDocument/2006/relationships/oleObject" Target="../embeddings/oleObject45.bin"/><Relationship Id="rId9" Type="http://schemas.openxmlformats.org/officeDocument/2006/relationships/image" Target="../media/image50.wmf"/><Relationship Id="rId10" Type="http://schemas.openxmlformats.org/officeDocument/2006/relationships/oleObject" Target="../embeddings/oleObject46.bin"/><Relationship Id="rId11" Type="http://schemas.openxmlformats.org/officeDocument/2006/relationships/image" Target="../media/image51.wmf"/><Relationship Id="rId12" Type="http://schemas.openxmlformats.org/officeDocument/2006/relationships/oleObject" Target="../embeddings/oleObject47.bin"/><Relationship Id="rId13" Type="http://schemas.openxmlformats.org/officeDocument/2006/relationships/image" Target="../media/image52.wmf"/><Relationship Id="rId14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48.bin"/><Relationship Id="rId3" Type="http://schemas.openxmlformats.org/officeDocument/2006/relationships/image" Target="../media/image5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49.bin"/><Relationship Id="rId4" Type="http://schemas.openxmlformats.org/officeDocument/2006/relationships/image" Target="../media/image54.wmf"/><Relationship Id="rId5" Type="http://schemas.openxmlformats.org/officeDocument/2006/relationships/oleObject" Target="../embeddings/oleObject50.bin"/><Relationship Id="rId6" Type="http://schemas.openxmlformats.org/officeDocument/2006/relationships/image" Target="../media/image55.wmf"/><Relationship Id="rId7" Type="http://schemas.openxmlformats.org/officeDocument/2006/relationships/oleObject" Target="../embeddings/oleObject51.bin"/><Relationship Id="rId8" Type="http://schemas.openxmlformats.org/officeDocument/2006/relationships/image" Target="../media/image56.wmf"/><Relationship Id="rId9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57.png"/><Relationship Id="rId2" Type="http://schemas.openxmlformats.org/officeDocument/2006/relationships/image" Target="../media/image58.png"/><Relationship Id="rId3" Type="http://schemas.openxmlformats.org/officeDocument/2006/relationships/slideLayout" Target="../slideLayouts/slideLayout5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4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5.bin"/><Relationship Id="rId2" Type="http://schemas.openxmlformats.org/officeDocument/2006/relationships/image" Target="../media/image8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4ABFC5-5BF6-4ABE-8F57-47DB1A029A1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701360" y="742680"/>
            <a:ext cx="559908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5" name="Picture 3" descr="scottishflag"/>
          <p:cNvPicPr/>
          <p:nvPr/>
        </p:nvPicPr>
        <p:blipFill>
          <a:blip r:embed="rId1"/>
          <a:stretch/>
        </p:blipFill>
        <p:spPr>
          <a:xfrm>
            <a:off x="130320" y="8413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Text Box 13"/>
          <p:cNvSpPr/>
          <p:nvPr/>
        </p:nvSpPr>
        <p:spPr>
          <a:xfrm>
            <a:off x="2082600" y="1936800"/>
            <a:ext cx="5732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Squaring a Number and Square Roots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" name="Text Box 14"/>
          <p:cNvSpPr/>
          <p:nvPr/>
        </p:nvSpPr>
        <p:spPr>
          <a:xfrm>
            <a:off x="2079000" y="2535120"/>
            <a:ext cx="522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Investigating Pythagoras Theorem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Text Box 15"/>
          <p:cNvSpPr/>
          <p:nvPr/>
        </p:nvSpPr>
        <p:spPr>
          <a:xfrm>
            <a:off x="2082960" y="4559400"/>
            <a:ext cx="589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Finding the length of the smaller side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" name="AutoShape 17">
            <a:hlinkClick r:id="rId3" action="ppaction://hlinksldjump"/>
          </p:cNvPr>
          <p:cNvSpPr/>
          <p:nvPr/>
        </p:nvSpPr>
        <p:spPr>
          <a:xfrm>
            <a:off x="1447920" y="1981080"/>
            <a:ext cx="463320" cy="37800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8000"/>
              <a:gd name="textAreaBottom" fmla="*/ 353520 h 378000"/>
            </a:gdLst>
            <a:ahLst/>
            <a:cxnLst/>
            <a:rect l="textAreaLeft" t="textAreaTop" r="textAreaRight" b="textAreaBottom"/>
            <a:pathLst>
              <a:path w="26471" h="21600">
                <a:moveTo>
                  <a:pt x="0" y="0"/>
                </a:moveTo>
                <a:lnTo>
                  <a:pt x="26471" y="0"/>
                </a:lnTo>
                <a:lnTo>
                  <a:pt x="26471" y="21600"/>
                </a:lnTo>
                <a:lnTo>
                  <a:pt x="0" y="21600"/>
                </a:lnTo>
                <a:close/>
              </a:path>
              <a:path fill="lightenLess" w="26471" h="21600">
                <a:moveTo>
                  <a:pt x="0" y="0"/>
                </a:moveTo>
                <a:lnTo>
                  <a:pt x="26471" y="0"/>
                </a:lnTo>
                <a:lnTo>
                  <a:pt x="25071" y="1400"/>
                </a:lnTo>
                <a:lnTo>
                  <a:pt x="1400" y="1400"/>
                </a:lnTo>
                <a:close/>
              </a:path>
              <a:path fill="darken" w="26471" h="21600">
                <a:moveTo>
                  <a:pt x="26471" y="0"/>
                </a:moveTo>
                <a:lnTo>
                  <a:pt x="26471" y="21600"/>
                </a:lnTo>
                <a:lnTo>
                  <a:pt x="25071" y="20200"/>
                </a:lnTo>
                <a:lnTo>
                  <a:pt x="25071" y="1400"/>
                </a:lnTo>
                <a:close/>
              </a:path>
              <a:path fill="darkenLess" w="26471" h="21600">
                <a:moveTo>
                  <a:pt x="26471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71" y="20200"/>
                </a:lnTo>
                <a:close/>
              </a:path>
              <a:path fill="lighten" w="26471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71" h="21600">
                <a:moveTo>
                  <a:pt x="6229" y="3794"/>
                </a:moveTo>
                <a:lnTo>
                  <a:pt x="20242" y="10800"/>
                </a:lnTo>
                <a:lnTo>
                  <a:pt x="6229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" name="AutoShape 18">
            <a:hlinkClick r:id="rId4" action="ppaction://hlinksldjump"/>
          </p:cNvPr>
          <p:cNvSpPr/>
          <p:nvPr/>
        </p:nvSpPr>
        <p:spPr>
          <a:xfrm>
            <a:off x="1447920" y="2562120"/>
            <a:ext cx="463320" cy="37800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8000"/>
              <a:gd name="textAreaBottom" fmla="*/ 353520 h 378000"/>
            </a:gdLst>
            <a:ahLst/>
            <a:cxnLst/>
            <a:rect l="textAreaLeft" t="textAreaTop" r="textAreaRight" b="textAreaBottom"/>
            <a:pathLst>
              <a:path w="26471" h="21600">
                <a:moveTo>
                  <a:pt x="0" y="0"/>
                </a:moveTo>
                <a:lnTo>
                  <a:pt x="26471" y="0"/>
                </a:lnTo>
                <a:lnTo>
                  <a:pt x="26471" y="21600"/>
                </a:lnTo>
                <a:lnTo>
                  <a:pt x="0" y="21600"/>
                </a:lnTo>
                <a:close/>
              </a:path>
              <a:path fill="lightenLess" w="26471" h="21600">
                <a:moveTo>
                  <a:pt x="0" y="0"/>
                </a:moveTo>
                <a:lnTo>
                  <a:pt x="26471" y="0"/>
                </a:lnTo>
                <a:lnTo>
                  <a:pt x="25071" y="1400"/>
                </a:lnTo>
                <a:lnTo>
                  <a:pt x="1400" y="1400"/>
                </a:lnTo>
                <a:close/>
              </a:path>
              <a:path fill="darken" w="26471" h="21600">
                <a:moveTo>
                  <a:pt x="26471" y="0"/>
                </a:moveTo>
                <a:lnTo>
                  <a:pt x="26471" y="21600"/>
                </a:lnTo>
                <a:lnTo>
                  <a:pt x="25071" y="20200"/>
                </a:lnTo>
                <a:lnTo>
                  <a:pt x="25071" y="1400"/>
                </a:lnTo>
                <a:close/>
              </a:path>
              <a:path fill="darkenLess" w="26471" h="21600">
                <a:moveTo>
                  <a:pt x="26471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71" y="20200"/>
                </a:lnTo>
                <a:close/>
              </a:path>
              <a:path fill="lighten" w="26471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71" h="21600">
                <a:moveTo>
                  <a:pt x="6229" y="3794"/>
                </a:moveTo>
                <a:lnTo>
                  <a:pt x="20242" y="10800"/>
                </a:lnTo>
                <a:lnTo>
                  <a:pt x="6229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" name="AutoShape 19">
            <a:hlinkClick r:id="rId5" action="ppaction://hlinksldjump"/>
          </p:cNvPr>
          <p:cNvSpPr/>
          <p:nvPr/>
        </p:nvSpPr>
        <p:spPr>
          <a:xfrm>
            <a:off x="1447920" y="4583160"/>
            <a:ext cx="463320" cy="37764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7640"/>
              <a:gd name="textAreaBottom" fmla="*/ 353160 h 377640"/>
            </a:gdLst>
            <a:ahLst/>
            <a:cxnLst/>
            <a:rect l="textAreaLeft" t="textAreaTop" r="textAreaRight" b="textAreaBottom"/>
            <a:pathLst>
              <a:path w="26496" h="21600">
                <a:moveTo>
                  <a:pt x="0" y="0"/>
                </a:moveTo>
                <a:lnTo>
                  <a:pt x="26496" y="0"/>
                </a:lnTo>
                <a:lnTo>
                  <a:pt x="26496" y="21600"/>
                </a:lnTo>
                <a:lnTo>
                  <a:pt x="0" y="21600"/>
                </a:lnTo>
                <a:close/>
              </a:path>
              <a:path fill="lightenLess" w="26496" h="21600">
                <a:moveTo>
                  <a:pt x="0" y="0"/>
                </a:moveTo>
                <a:lnTo>
                  <a:pt x="26496" y="0"/>
                </a:lnTo>
                <a:lnTo>
                  <a:pt x="25096" y="1400"/>
                </a:lnTo>
                <a:lnTo>
                  <a:pt x="1400" y="1400"/>
                </a:lnTo>
                <a:close/>
              </a:path>
              <a:path fill="darken" w="26496" h="21600">
                <a:moveTo>
                  <a:pt x="26496" y="0"/>
                </a:moveTo>
                <a:lnTo>
                  <a:pt x="26496" y="21600"/>
                </a:lnTo>
                <a:lnTo>
                  <a:pt x="25096" y="20200"/>
                </a:lnTo>
                <a:lnTo>
                  <a:pt x="25096" y="1400"/>
                </a:lnTo>
                <a:close/>
              </a:path>
              <a:path fill="darkenLess" w="26496" h="21600">
                <a:moveTo>
                  <a:pt x="264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6" y="20200"/>
                </a:lnTo>
                <a:close/>
              </a:path>
              <a:path fill="lighten" w="264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6" h="21600">
                <a:moveTo>
                  <a:pt x="6242" y="3794"/>
                </a:moveTo>
                <a:lnTo>
                  <a:pt x="20254" y="10800"/>
                </a:lnTo>
                <a:lnTo>
                  <a:pt x="6242" y="17806"/>
                </a:lnTo>
                <a:close/>
              </a:path>
            </a:pathLst>
          </a:cu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" name="Text Box 21"/>
          <p:cNvSpPr/>
          <p:nvPr/>
        </p:nvSpPr>
        <p:spPr>
          <a:xfrm>
            <a:off x="2067480" y="5614920"/>
            <a:ext cx="248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Mixed problems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" name="AutoShape 22">
            <a:hlinkClick r:id="rId6" action="ppaction://hlinksldjump"/>
          </p:cNvPr>
          <p:cNvSpPr/>
          <p:nvPr/>
        </p:nvSpPr>
        <p:spPr>
          <a:xfrm>
            <a:off x="1447920" y="5621400"/>
            <a:ext cx="463320" cy="37764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7640"/>
              <a:gd name="textAreaBottom" fmla="*/ 353160 h 377640"/>
            </a:gdLst>
            <a:ahLst/>
            <a:cxnLst/>
            <a:rect l="textAreaLeft" t="textAreaTop" r="textAreaRight" b="textAreaBottom"/>
            <a:pathLst>
              <a:path w="26496" h="21600">
                <a:moveTo>
                  <a:pt x="0" y="0"/>
                </a:moveTo>
                <a:lnTo>
                  <a:pt x="26496" y="0"/>
                </a:lnTo>
                <a:lnTo>
                  <a:pt x="26496" y="21600"/>
                </a:lnTo>
                <a:lnTo>
                  <a:pt x="0" y="21600"/>
                </a:lnTo>
                <a:close/>
              </a:path>
              <a:path fill="lightenLess" w="26496" h="21600">
                <a:moveTo>
                  <a:pt x="0" y="0"/>
                </a:moveTo>
                <a:lnTo>
                  <a:pt x="26496" y="0"/>
                </a:lnTo>
                <a:lnTo>
                  <a:pt x="25096" y="1400"/>
                </a:lnTo>
                <a:lnTo>
                  <a:pt x="1400" y="1400"/>
                </a:lnTo>
                <a:close/>
              </a:path>
              <a:path fill="darken" w="26496" h="21600">
                <a:moveTo>
                  <a:pt x="26496" y="0"/>
                </a:moveTo>
                <a:lnTo>
                  <a:pt x="26496" y="21600"/>
                </a:lnTo>
                <a:lnTo>
                  <a:pt x="25096" y="20200"/>
                </a:lnTo>
                <a:lnTo>
                  <a:pt x="25096" y="1400"/>
                </a:lnTo>
                <a:close/>
              </a:path>
              <a:path fill="darkenLess" w="26496" h="21600">
                <a:moveTo>
                  <a:pt x="264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6" y="20200"/>
                </a:lnTo>
                <a:close/>
              </a:path>
              <a:path fill="lighten" w="264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6" h="21600">
                <a:moveTo>
                  <a:pt x="6242" y="3794"/>
                </a:moveTo>
                <a:lnTo>
                  <a:pt x="20254" y="10800"/>
                </a:lnTo>
                <a:lnTo>
                  <a:pt x="6242" y="17806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Text Box 23"/>
          <p:cNvSpPr/>
          <p:nvPr/>
        </p:nvSpPr>
        <p:spPr>
          <a:xfrm>
            <a:off x="2076120" y="3135240"/>
            <a:ext cx="4303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Calculating the Hypotenuse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" name="AutoShape 24">
            <a:hlinkClick r:id="rId7" action="ppaction://hlinksldjump"/>
          </p:cNvPr>
          <p:cNvSpPr/>
          <p:nvPr/>
        </p:nvSpPr>
        <p:spPr>
          <a:xfrm>
            <a:off x="1447920" y="3141720"/>
            <a:ext cx="463320" cy="37764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7640"/>
              <a:gd name="textAreaBottom" fmla="*/ 353160 h 377640"/>
            </a:gdLst>
            <a:ahLst/>
            <a:cxnLst/>
            <a:rect l="textAreaLeft" t="textAreaTop" r="textAreaRight" b="textAreaBottom"/>
            <a:pathLst>
              <a:path w="26496" h="21600">
                <a:moveTo>
                  <a:pt x="0" y="0"/>
                </a:moveTo>
                <a:lnTo>
                  <a:pt x="26496" y="0"/>
                </a:lnTo>
                <a:lnTo>
                  <a:pt x="26496" y="21600"/>
                </a:lnTo>
                <a:lnTo>
                  <a:pt x="0" y="21600"/>
                </a:lnTo>
                <a:close/>
              </a:path>
              <a:path fill="lightenLess" w="26496" h="21600">
                <a:moveTo>
                  <a:pt x="0" y="0"/>
                </a:moveTo>
                <a:lnTo>
                  <a:pt x="26496" y="0"/>
                </a:lnTo>
                <a:lnTo>
                  <a:pt x="25096" y="1400"/>
                </a:lnTo>
                <a:lnTo>
                  <a:pt x="1400" y="1400"/>
                </a:lnTo>
                <a:close/>
              </a:path>
              <a:path fill="darken" w="26496" h="21600">
                <a:moveTo>
                  <a:pt x="26496" y="0"/>
                </a:moveTo>
                <a:lnTo>
                  <a:pt x="26496" y="21600"/>
                </a:lnTo>
                <a:lnTo>
                  <a:pt x="25096" y="20200"/>
                </a:lnTo>
                <a:lnTo>
                  <a:pt x="25096" y="1400"/>
                </a:lnTo>
                <a:close/>
              </a:path>
              <a:path fill="darkenLess" w="26496" h="21600">
                <a:moveTo>
                  <a:pt x="264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6" y="20200"/>
                </a:lnTo>
                <a:close/>
              </a:path>
              <a:path fill="lighten" w="264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6" h="21600">
                <a:moveTo>
                  <a:pt x="6242" y="3794"/>
                </a:moveTo>
                <a:lnTo>
                  <a:pt x="20254" y="10800"/>
                </a:lnTo>
                <a:lnTo>
                  <a:pt x="6242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" name="Text Box 27"/>
          <p:cNvSpPr/>
          <p:nvPr/>
        </p:nvSpPr>
        <p:spPr>
          <a:xfrm>
            <a:off x="2075040" y="3733920"/>
            <a:ext cx="40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real-life problems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" name="AutoShape 28">
            <a:hlinkClick r:id="rId8" action="ppaction://hlinksldjump"/>
          </p:cNvPr>
          <p:cNvSpPr/>
          <p:nvPr/>
        </p:nvSpPr>
        <p:spPr>
          <a:xfrm>
            <a:off x="1447920" y="3722760"/>
            <a:ext cx="463320" cy="37764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7640"/>
              <a:gd name="textAreaBottom" fmla="*/ 353160 h 377640"/>
            </a:gdLst>
            <a:ahLst/>
            <a:cxnLst/>
            <a:rect l="textAreaLeft" t="textAreaTop" r="textAreaRight" b="textAreaBottom"/>
            <a:pathLst>
              <a:path w="26496" h="21600">
                <a:moveTo>
                  <a:pt x="0" y="0"/>
                </a:moveTo>
                <a:lnTo>
                  <a:pt x="26496" y="0"/>
                </a:lnTo>
                <a:lnTo>
                  <a:pt x="26496" y="21600"/>
                </a:lnTo>
                <a:lnTo>
                  <a:pt x="0" y="21600"/>
                </a:lnTo>
                <a:close/>
              </a:path>
              <a:path fill="lightenLess" w="26496" h="21600">
                <a:moveTo>
                  <a:pt x="0" y="0"/>
                </a:moveTo>
                <a:lnTo>
                  <a:pt x="26496" y="0"/>
                </a:lnTo>
                <a:lnTo>
                  <a:pt x="25096" y="1400"/>
                </a:lnTo>
                <a:lnTo>
                  <a:pt x="1400" y="1400"/>
                </a:lnTo>
                <a:close/>
              </a:path>
              <a:path fill="darken" w="26496" h="21600">
                <a:moveTo>
                  <a:pt x="26496" y="0"/>
                </a:moveTo>
                <a:lnTo>
                  <a:pt x="26496" y="21600"/>
                </a:lnTo>
                <a:lnTo>
                  <a:pt x="25096" y="20200"/>
                </a:lnTo>
                <a:lnTo>
                  <a:pt x="25096" y="1400"/>
                </a:lnTo>
                <a:close/>
              </a:path>
              <a:path fill="darkenLess" w="26496" h="21600">
                <a:moveTo>
                  <a:pt x="264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6" y="20200"/>
                </a:lnTo>
                <a:close/>
              </a:path>
              <a:path fill="lighten" w="264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6" h="21600">
                <a:moveTo>
                  <a:pt x="6242" y="3794"/>
                </a:moveTo>
                <a:lnTo>
                  <a:pt x="20254" y="10800"/>
                </a:lnTo>
                <a:lnTo>
                  <a:pt x="6242" y="17806"/>
                </a:lnTo>
                <a:close/>
              </a:path>
            </a:pathLst>
          </a:custGeom>
          <a:solidFill>
            <a:srgbClr val="00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Text Box 21"/>
          <p:cNvSpPr/>
          <p:nvPr/>
        </p:nvSpPr>
        <p:spPr>
          <a:xfrm>
            <a:off x="2074680" y="5087880"/>
            <a:ext cx="4406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Distance between two points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AutoShape 22">
            <a:hlinkClick r:id="rId9" action="ppaction://hlinksldjump"/>
          </p:cNvPr>
          <p:cNvSpPr/>
          <p:nvPr/>
        </p:nvSpPr>
        <p:spPr>
          <a:xfrm>
            <a:off x="1447920" y="5102280"/>
            <a:ext cx="463320" cy="377640"/>
          </a:xfrm>
          <a:custGeom>
            <a:avLst/>
            <a:gdLst>
              <a:gd name="textAreaLeft" fmla="*/ 24480 w 463320"/>
              <a:gd name="textAreaRight" fmla="*/ 438840 w 463320"/>
              <a:gd name="textAreaTop" fmla="*/ 24480 h 377640"/>
              <a:gd name="textAreaBottom" fmla="*/ 353160 h 377640"/>
            </a:gdLst>
            <a:ahLst/>
            <a:cxnLst/>
            <a:rect l="textAreaLeft" t="textAreaTop" r="textAreaRight" b="textAreaBottom"/>
            <a:pathLst>
              <a:path w="26496" h="21600">
                <a:moveTo>
                  <a:pt x="0" y="0"/>
                </a:moveTo>
                <a:lnTo>
                  <a:pt x="26496" y="0"/>
                </a:lnTo>
                <a:lnTo>
                  <a:pt x="26496" y="21600"/>
                </a:lnTo>
                <a:lnTo>
                  <a:pt x="0" y="21600"/>
                </a:lnTo>
                <a:close/>
              </a:path>
              <a:path fill="lightenLess" w="26496" h="21600">
                <a:moveTo>
                  <a:pt x="0" y="0"/>
                </a:moveTo>
                <a:lnTo>
                  <a:pt x="26496" y="0"/>
                </a:lnTo>
                <a:lnTo>
                  <a:pt x="25096" y="1400"/>
                </a:lnTo>
                <a:lnTo>
                  <a:pt x="1400" y="1400"/>
                </a:lnTo>
                <a:close/>
              </a:path>
              <a:path fill="darken" w="26496" h="21600">
                <a:moveTo>
                  <a:pt x="26496" y="0"/>
                </a:moveTo>
                <a:lnTo>
                  <a:pt x="26496" y="21600"/>
                </a:lnTo>
                <a:lnTo>
                  <a:pt x="25096" y="20200"/>
                </a:lnTo>
                <a:lnTo>
                  <a:pt x="25096" y="1400"/>
                </a:lnTo>
                <a:close/>
              </a:path>
              <a:path fill="darkenLess" w="26496" h="21600">
                <a:moveTo>
                  <a:pt x="264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6" y="20200"/>
                </a:lnTo>
                <a:close/>
              </a:path>
              <a:path fill="lighten" w="264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6" h="21600">
                <a:moveTo>
                  <a:pt x="6242" y="3794"/>
                </a:moveTo>
                <a:lnTo>
                  <a:pt x="20254" y="10800"/>
                </a:lnTo>
                <a:lnTo>
                  <a:pt x="6242" y="17806"/>
                </a:lnTo>
                <a:close/>
              </a:path>
            </a:pathLst>
          </a:custGeom>
          <a:solidFill>
            <a:srgbClr val="9933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8276C3-39D9-47B1-BD7D-9016DDD15D3B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295280" y="274320"/>
            <a:ext cx="622296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62" name="Picture 3"/>
          <p:cNvPicPr/>
          <p:nvPr/>
        </p:nvPicPr>
        <p:blipFill>
          <a:blip r:embed="rId1"/>
          <a:stretch/>
        </p:blipFill>
        <p:spPr>
          <a:xfrm>
            <a:off x="1258920" y="2205000"/>
            <a:ext cx="3425760" cy="397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Text Box 4"/>
          <p:cNvSpPr/>
          <p:nvPr/>
        </p:nvSpPr>
        <p:spPr>
          <a:xfrm>
            <a:off x="4600800" y="2359080"/>
            <a:ext cx="3863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32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" name="Text Box 5"/>
          <p:cNvSpPr/>
          <p:nvPr/>
        </p:nvSpPr>
        <p:spPr>
          <a:xfrm>
            <a:off x="4642920" y="2973240"/>
            <a:ext cx="381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" name="Text Box 6"/>
          <p:cNvSpPr/>
          <p:nvPr/>
        </p:nvSpPr>
        <p:spPr>
          <a:xfrm>
            <a:off x="4885920" y="4159080"/>
            <a:ext cx="423756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Copy the triangle into your jotter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measure the length of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Text Box 7"/>
          <p:cNvSpPr/>
          <p:nvPr/>
        </p:nvSpPr>
        <p:spPr>
          <a:xfrm>
            <a:off x="8397720" y="234936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 Box 8"/>
          <p:cNvSpPr/>
          <p:nvPr/>
        </p:nvSpPr>
        <p:spPr>
          <a:xfrm>
            <a:off x="8397720" y="292428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Text Box 9"/>
          <p:cNvSpPr/>
          <p:nvPr/>
        </p:nvSpPr>
        <p:spPr>
          <a:xfrm>
            <a:off x="6814800" y="494172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9" name="Picture 10" descr="scottishflag"/>
          <p:cNvPicPr/>
          <p:nvPr/>
        </p:nvPicPr>
        <p:blipFill>
          <a:blip r:embed="rId2"/>
          <a:stretch/>
        </p:blipFill>
        <p:spPr>
          <a:xfrm>
            <a:off x="203040" y="5936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Text Box 1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1" name="Picture 12" descr="Office Objects 0572"/>
          <p:cNvPicPr/>
          <p:nvPr/>
        </p:nvPicPr>
        <p:blipFill>
          <a:blip r:embed="rId3"/>
          <a:stretch/>
        </p:blipFill>
        <p:spPr>
          <a:xfrm>
            <a:off x="74502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4" dur="indefinite" restart="never" nodeType="tmRoot">
          <p:childTnLst>
            <p:seq>
              <p:cTn id="105" dur="indefinite" nodeType="mainSeq">
                <p:childTnLst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94402F-041F-4C47-A3BD-E6FF6D78427B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1079640" y="274320"/>
            <a:ext cx="614664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75" name="Picture 3"/>
          <p:cNvPicPr/>
          <p:nvPr/>
        </p:nvPicPr>
        <p:blipFill>
          <a:blip r:embed="rId1"/>
          <a:stretch/>
        </p:blipFill>
        <p:spPr>
          <a:xfrm>
            <a:off x="1027080" y="1989000"/>
            <a:ext cx="3560760" cy="4248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6" name="Text Box 4"/>
          <p:cNvSpPr/>
          <p:nvPr/>
        </p:nvSpPr>
        <p:spPr>
          <a:xfrm>
            <a:off x="4821480" y="2349360"/>
            <a:ext cx="3863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32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Text Box 5"/>
          <p:cNvSpPr/>
          <p:nvPr/>
        </p:nvSpPr>
        <p:spPr>
          <a:xfrm>
            <a:off x="4863240" y="2963880"/>
            <a:ext cx="381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Text Box 6"/>
          <p:cNvSpPr/>
          <p:nvPr/>
        </p:nvSpPr>
        <p:spPr>
          <a:xfrm>
            <a:off x="4827240" y="4149720"/>
            <a:ext cx="423756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Copy the triangle into your jotter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measure the length of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Text Box 7"/>
          <p:cNvSpPr/>
          <p:nvPr/>
        </p:nvSpPr>
        <p:spPr>
          <a:xfrm>
            <a:off x="8542080" y="234936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" name="Text Box 8"/>
          <p:cNvSpPr/>
          <p:nvPr/>
        </p:nvSpPr>
        <p:spPr>
          <a:xfrm>
            <a:off x="8542080" y="292428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" name="Text Box 9"/>
          <p:cNvSpPr/>
          <p:nvPr/>
        </p:nvSpPr>
        <p:spPr>
          <a:xfrm>
            <a:off x="6775560" y="4941720"/>
            <a:ext cx="612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2" name="Picture 10" descr="scottishflag"/>
          <p:cNvPicPr/>
          <p:nvPr/>
        </p:nvPicPr>
        <p:blipFill>
          <a:blip r:embed="rId2"/>
          <a:stretch/>
        </p:blipFill>
        <p:spPr>
          <a:xfrm>
            <a:off x="393840" y="5684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3" name="Text Box 1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4" name="Picture 13" descr="Office Objects 0572"/>
          <p:cNvPicPr/>
          <p:nvPr/>
        </p:nvPicPr>
        <p:blipFill>
          <a:blip r:embed="rId3"/>
          <a:stretch/>
        </p:blipFill>
        <p:spPr>
          <a:xfrm>
            <a:off x="751356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0" dur="indefinite" restart="never" nodeType="tmRoot">
          <p:childTnLst>
            <p:seq>
              <p:cTn id="131" dur="indefinite" nodeType="mainSeq">
                <p:childTnLst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8F29DAF-7AE1-4B32-9A2B-CFC3587A2B58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81160" y="274320"/>
            <a:ext cx="636264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88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9" name="Picture 4"/>
          <p:cNvPicPr/>
          <p:nvPr/>
        </p:nvPicPr>
        <p:blipFill>
          <a:blip r:embed="rId1"/>
          <a:stretch/>
        </p:blipFill>
        <p:spPr>
          <a:xfrm>
            <a:off x="1908000" y="1844640"/>
            <a:ext cx="2129040" cy="4464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" name="Text Box 5"/>
          <p:cNvSpPr/>
          <p:nvPr/>
        </p:nvSpPr>
        <p:spPr>
          <a:xfrm>
            <a:off x="4550040" y="2359080"/>
            <a:ext cx="3863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32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" name="Text Box 6"/>
          <p:cNvSpPr/>
          <p:nvPr/>
        </p:nvSpPr>
        <p:spPr>
          <a:xfrm>
            <a:off x="4554000" y="2973240"/>
            <a:ext cx="381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the length of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" name="Text Box 7"/>
          <p:cNvSpPr/>
          <p:nvPr/>
        </p:nvSpPr>
        <p:spPr>
          <a:xfrm>
            <a:off x="4180320" y="4083120"/>
            <a:ext cx="503928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Copy the triangle into your jotter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measure the length of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" name="Text Box 8"/>
          <p:cNvSpPr/>
          <p:nvPr/>
        </p:nvSpPr>
        <p:spPr>
          <a:xfrm>
            <a:off x="8397720" y="234936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" name="Text Box 9"/>
          <p:cNvSpPr/>
          <p:nvPr/>
        </p:nvSpPr>
        <p:spPr>
          <a:xfrm>
            <a:off x="8226360" y="2975040"/>
            <a:ext cx="612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" name="Text Box 10"/>
          <p:cNvSpPr/>
          <p:nvPr/>
        </p:nvSpPr>
        <p:spPr>
          <a:xfrm>
            <a:off x="6631200" y="4941720"/>
            <a:ext cx="612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6" name="Picture 11" descr="scottishflag"/>
          <p:cNvPicPr/>
          <p:nvPr/>
        </p:nvPicPr>
        <p:blipFill>
          <a:blip r:embed="rId2"/>
          <a:stretch/>
        </p:blipFill>
        <p:spPr>
          <a:xfrm>
            <a:off x="190440" y="606600"/>
            <a:ext cx="647640" cy="475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7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8" name="Picture 13" descr="Office Objects 0572"/>
          <p:cNvPicPr/>
          <p:nvPr/>
        </p:nvPicPr>
        <p:blipFill>
          <a:blip r:embed="rId3"/>
          <a:stretch/>
        </p:blipFill>
        <p:spPr>
          <a:xfrm>
            <a:off x="751356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6" dur="indefinite" restart="never" nodeType="tmRoot">
          <p:childTnLst>
            <p:seq>
              <p:cTn id="157" dur="indefinite" nodeType="mainSeq">
                <p:childTnLst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94AFE4-C51F-4593-967B-71031FC01579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965160" y="274320"/>
            <a:ext cx="622296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2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03" name=""/>
          <p:cNvGraphicFramePr/>
          <p:nvPr/>
        </p:nvGraphicFramePr>
        <p:xfrm>
          <a:off x="755640" y="2781360"/>
          <a:ext cx="6048360" cy="3203640"/>
        </p:xfrm>
        <a:graphic>
          <a:graphicData uri="http://schemas.openxmlformats.org/drawingml/2006/table">
            <a:tbl>
              <a:tblPr/>
              <a:tblGrid>
                <a:gridCol w="1008000"/>
                <a:gridCol w="1008000"/>
                <a:gridCol w="1008360"/>
                <a:gridCol w="1008000"/>
                <a:gridCol w="1008000"/>
                <a:gridCol w="1008000"/>
              </a:tblGrid>
              <a:tr h="8017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a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b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c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a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b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c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7999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3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4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017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13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0028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6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8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10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4" name="Picture 41"/>
          <p:cNvPicPr/>
          <p:nvPr/>
        </p:nvPicPr>
        <p:blipFill>
          <a:blip r:embed="rId1"/>
          <a:stretch/>
        </p:blipFill>
        <p:spPr>
          <a:xfrm>
            <a:off x="7308720" y="3500280"/>
            <a:ext cx="1440000" cy="167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Text Box 42"/>
          <p:cNvSpPr/>
          <p:nvPr/>
        </p:nvSpPr>
        <p:spPr>
          <a:xfrm>
            <a:off x="636480" y="2120760"/>
            <a:ext cx="847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Copy the table below and fill in the values that are missing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6" name="Picture 43" descr="scottishflag"/>
          <p:cNvPicPr/>
          <p:nvPr/>
        </p:nvPicPr>
        <p:blipFill>
          <a:blip r:embed="rId2"/>
          <a:stretch/>
        </p:blipFill>
        <p:spPr>
          <a:xfrm>
            <a:off x="190440" y="6318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" name="Text Box 44"/>
          <p:cNvSpPr/>
          <p:nvPr/>
        </p:nvSpPr>
        <p:spPr>
          <a:xfrm rot="16200000">
            <a:off x="-1747440" y="3917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8" name="Picture 4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C2BA341-6F21-43BE-A2CE-7D3D031209F0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761760" y="274320"/>
            <a:ext cx="613404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212" name="Picture 46" descr="Office Objects 0572"/>
          <p:cNvPicPr/>
          <p:nvPr/>
        </p:nvPicPr>
        <p:blipFill>
          <a:blip r:embed="rId1"/>
          <a:stretch/>
        </p:blipFill>
        <p:spPr>
          <a:xfrm>
            <a:off x="725976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3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14" name="Object 4"/>
          <p:cNvGraphicFramePr/>
          <p:nvPr/>
        </p:nvGraphicFramePr>
        <p:xfrm>
          <a:off x="3995640" y="5877000"/>
          <a:ext cx="2951280" cy="574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15" name="Object 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995640" y="5877000"/>
                    <a:ext cx="2951280" cy="574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6" name=""/>
          <p:cNvGraphicFramePr/>
          <p:nvPr/>
        </p:nvGraphicFramePr>
        <p:xfrm>
          <a:off x="684360" y="2708280"/>
          <a:ext cx="6048360" cy="3168720"/>
        </p:xfrm>
        <a:graphic>
          <a:graphicData uri="http://schemas.openxmlformats.org/drawingml/2006/table">
            <a:tbl>
              <a:tblPr/>
              <a:tblGrid>
                <a:gridCol w="1008000"/>
                <a:gridCol w="1008000"/>
                <a:gridCol w="1008000"/>
                <a:gridCol w="1008000"/>
                <a:gridCol w="1008000"/>
                <a:gridCol w="1008360"/>
              </a:tblGrid>
              <a:tr h="91908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a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b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c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a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b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c</a:t>
                      </a:r>
                      <a:r>
                        <a:rPr lang="en-GB" sz="24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7495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3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4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9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16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5060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13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25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144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169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495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6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8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10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36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64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0000"/>
                          </a:solidFill>
                          <a:effectLst/>
                          <a:uFillTx/>
                          <a:latin typeface="Comic Sans MS"/>
                          <a:ea typeface="Times New Roman"/>
                        </a:rPr>
                        <a:t>100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7" name="AutoShape 42"/>
          <p:cNvSpPr/>
          <p:nvPr/>
        </p:nvSpPr>
        <p:spPr>
          <a:xfrm>
            <a:off x="6300720" y="1341360"/>
            <a:ext cx="2735280" cy="2068560"/>
          </a:xfrm>
          <a:prstGeom prst="cloudCallout">
            <a:avLst>
              <a:gd name="adj1" fmla="val -46226"/>
              <a:gd name="adj2" fmla="val 6688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Can anyone spot a relationship between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a</a:t>
            </a:r>
            <a:r>
              <a:rPr lang="en-GB" sz="1800" b="0" u="none" strike="noStrike" baseline="30000">
                <a:solidFill>
                  <a:srgbClr val="0000FF"/>
                </a:solidFill>
                <a:effectLst/>
                <a:uFillTx/>
                <a:latin typeface="Comic Sans MS"/>
              </a:rPr>
              <a:t>2</a:t>
            </a:r>
            <a:r>
              <a:rPr lang="en-GB" sz="18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, b</a:t>
            </a:r>
            <a:r>
              <a:rPr lang="en-GB" sz="1800" b="0" u="none" strike="noStrike" baseline="30000">
                <a:solidFill>
                  <a:srgbClr val="0000FF"/>
                </a:solidFill>
                <a:effectLst/>
                <a:uFillTx/>
                <a:latin typeface="Comic Sans MS"/>
              </a:rPr>
              <a:t>2</a:t>
            </a:r>
            <a:r>
              <a:rPr lang="en-GB" sz="18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, c</a:t>
            </a:r>
            <a:r>
              <a:rPr lang="en-GB" sz="1800" b="0" u="none" strike="noStrike" baseline="30000">
                <a:solidFill>
                  <a:srgbClr val="0000FF"/>
                </a:solidFill>
                <a:effectLst/>
                <a:uFillTx/>
                <a:latin typeface="Comic Sans MS"/>
              </a:rPr>
              <a:t>2</a:t>
            </a:r>
            <a:r>
              <a:rPr lang="en-GB" sz="18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8" name="Picture 43"/>
          <p:cNvPicPr/>
          <p:nvPr/>
        </p:nvPicPr>
        <p:blipFill>
          <a:blip r:embed="rId4"/>
          <a:stretch/>
        </p:blipFill>
        <p:spPr>
          <a:xfrm>
            <a:off x="7308720" y="3500280"/>
            <a:ext cx="1440000" cy="1671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9" name="Picture 44" descr="scottishflag"/>
          <p:cNvPicPr/>
          <p:nvPr/>
        </p:nvPicPr>
        <p:blipFill>
          <a:blip r:embed="rId5"/>
          <a:stretch/>
        </p:blipFill>
        <p:spPr>
          <a:xfrm>
            <a:off x="165240" y="5936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0" name="Text Box 45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2" dur="indefinite" restart="never" nodeType="tmRoot">
          <p:childTnLst>
            <p:seq>
              <p:cTn id="183" dur="indefinite" nodeType="mainSeq">
                <p:childTnLst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854F0AB-8F14-4647-806D-C06410E4E5F1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2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231560" y="401400"/>
            <a:ext cx="59310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Pythagoras’s Theorem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4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AutoShape 4"/>
          <p:cNvSpPr/>
          <p:nvPr/>
        </p:nvSpPr>
        <p:spPr>
          <a:xfrm>
            <a:off x="2771640" y="1989000"/>
            <a:ext cx="2808360" cy="3456000"/>
          </a:xfrm>
          <a:prstGeom prst="rtTriangl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Text Box 5"/>
          <p:cNvSpPr/>
          <p:nvPr/>
        </p:nvSpPr>
        <p:spPr>
          <a:xfrm>
            <a:off x="3637440" y="5518080"/>
            <a:ext cx="492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Text Box 6"/>
          <p:cNvSpPr/>
          <p:nvPr/>
        </p:nvSpPr>
        <p:spPr>
          <a:xfrm>
            <a:off x="2124360" y="3357720"/>
            <a:ext cx="542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Text Box 7"/>
          <p:cNvSpPr/>
          <p:nvPr/>
        </p:nvSpPr>
        <p:spPr>
          <a:xfrm>
            <a:off x="4500360" y="2781360"/>
            <a:ext cx="493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AutoShape 8"/>
          <p:cNvSpPr/>
          <p:nvPr/>
        </p:nvSpPr>
        <p:spPr>
          <a:xfrm>
            <a:off x="5148360" y="1916280"/>
            <a:ext cx="3529080" cy="2017440"/>
          </a:xfrm>
          <a:prstGeom prst="cloudCallout">
            <a:avLst>
              <a:gd name="adj1" fmla="val -48560"/>
              <a:gd name="adj2" fmla="val 56689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30" name="Object 9"/>
          <p:cNvGraphicFramePr/>
          <p:nvPr/>
        </p:nvGraphicFramePr>
        <p:xfrm>
          <a:off x="5580000" y="2349360"/>
          <a:ext cx="2921040" cy="741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1" name="Object 9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80000" y="2349360"/>
                    <a:ext cx="2921040" cy="74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32" name="Picture 10" descr="scottishflag"/>
          <p:cNvPicPr/>
          <p:nvPr/>
        </p:nvPicPr>
        <p:blipFill>
          <a:blip r:embed="rId3"/>
          <a:stretch/>
        </p:blipFill>
        <p:spPr>
          <a:xfrm>
            <a:off x="190440" y="6951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3" name="Text Box 1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4" name="Picture 12" descr="Office Objects 0572"/>
          <p:cNvPicPr/>
          <p:nvPr/>
        </p:nvPicPr>
        <p:blipFill>
          <a:blip r:embed="rId4"/>
          <a:stretch/>
        </p:blipFill>
        <p:spPr>
          <a:xfrm>
            <a:off x="7348680" y="237960"/>
            <a:ext cx="144432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54C267-B4A0-4C15-8340-2A0C32ADD7B9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073160" y="274320"/>
            <a:ext cx="704232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Summary of </a:t>
            </a:r>
            <a:br>
              <a:rPr sz="3200"/>
            </a:b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Pythagoras’s Theorem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8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9" name="AutoShape 4"/>
          <p:cNvSpPr/>
          <p:nvPr/>
        </p:nvSpPr>
        <p:spPr>
          <a:xfrm>
            <a:off x="2050920" y="4437000"/>
            <a:ext cx="5257800" cy="936720"/>
          </a:xfrm>
          <a:prstGeom prst="cloudCallout">
            <a:avLst>
              <a:gd name="adj1" fmla="val -3893"/>
              <a:gd name="adj2" fmla="val -19728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Note: </a:t>
            </a:r>
            <a:r>
              <a:rPr lang="en-GB" sz="16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The equation is </a:t>
            </a:r>
            <a:r>
              <a:rPr lang="en-GB" sz="1600" b="0" u="sng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ONLY </a:t>
            </a:r>
            <a:r>
              <a:rPr lang="en-GB" sz="16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valid for right-angled triangles.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40" name="Object 5"/>
          <p:cNvGraphicFramePr/>
          <p:nvPr/>
        </p:nvGraphicFramePr>
        <p:xfrm>
          <a:off x="3059280" y="2349360"/>
          <a:ext cx="2920680" cy="741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1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59280" y="2349360"/>
                    <a:ext cx="2920680" cy="74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2" name="AutoShape 6"/>
          <p:cNvSpPr/>
          <p:nvPr/>
        </p:nvSpPr>
        <p:spPr>
          <a:xfrm>
            <a:off x="900000" y="2708280"/>
            <a:ext cx="647640" cy="1152360"/>
          </a:xfrm>
          <a:prstGeom prst="rtTriangl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AutoShape 7"/>
          <p:cNvSpPr/>
          <p:nvPr/>
        </p:nvSpPr>
        <p:spPr>
          <a:xfrm rot="16200000">
            <a:off x="6804000" y="1915920"/>
            <a:ext cx="647640" cy="1152360"/>
          </a:xfrm>
          <a:prstGeom prst="rtTriangl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4" name="AutoShape 8"/>
          <p:cNvSpPr/>
          <p:nvPr/>
        </p:nvSpPr>
        <p:spPr>
          <a:xfrm rot="19654200">
            <a:off x="1047600" y="4328640"/>
            <a:ext cx="648000" cy="1152720"/>
          </a:xfrm>
          <a:prstGeom prst="rtTriangl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5" name="AutoShape 9"/>
          <p:cNvSpPr/>
          <p:nvPr/>
        </p:nvSpPr>
        <p:spPr>
          <a:xfrm rot="5400000">
            <a:off x="7235640" y="3284280"/>
            <a:ext cx="647640" cy="1152720"/>
          </a:xfrm>
          <a:prstGeom prst="rtTriangl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6" name="Picture 10" descr="scottishflag"/>
          <p:cNvPicPr/>
          <p:nvPr/>
        </p:nvPicPr>
        <p:blipFill>
          <a:blip r:embed="rId3"/>
          <a:stretch/>
        </p:blipFill>
        <p:spPr>
          <a:xfrm>
            <a:off x="393840" y="5554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7" name="Text Box 1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8" name="Picture 12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77261A-B70E-4851-B726-A8BFCFD1460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1" name="Rectangle 8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Text Box 2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154)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3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Picture 4" descr="scottishflag"/>
          <p:cNvPicPr/>
          <p:nvPr/>
        </p:nvPicPr>
        <p:blipFill>
          <a:blip r:embed="rId2"/>
          <a:stretch/>
        </p:blipFill>
        <p:spPr>
          <a:xfrm>
            <a:off x="130320" y="6382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Rectangle 6"/>
          <p:cNvSpPr/>
          <p:nvPr/>
        </p:nvSpPr>
        <p:spPr>
          <a:xfrm>
            <a:off x="1959120" y="477720"/>
            <a:ext cx="539568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Pythagoras Theorem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275860-2799-4954-9831-0BC469ACAC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2287080" y="450360"/>
            <a:ext cx="47358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61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63" name="Object 8"/>
          <p:cNvGraphicFramePr/>
          <p:nvPr/>
        </p:nvGraphicFramePr>
        <p:xfrm>
          <a:off x="966960" y="2778120"/>
          <a:ext cx="8127720" cy="2378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64" name="Object 8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66960" y="2778120"/>
                    <a:ext cx="8127720" cy="23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65" name="Picture 17" descr="Office Objects 0572"/>
          <p:cNvPicPr/>
          <p:nvPr/>
        </p:nvPicPr>
        <p:blipFill>
          <a:blip r:embed="rId4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115D4B-F1A1-4EB6-BF6E-C4555172BE0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7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1625760" y="552240"/>
            <a:ext cx="525600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Calculating Hypotenuse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69" name="Picture 3" descr="scottishflag"/>
          <p:cNvPicPr/>
          <p:nvPr/>
        </p:nvPicPr>
        <p:blipFill>
          <a:blip r:embed="rId1"/>
          <a:stretch/>
        </p:blipFill>
        <p:spPr>
          <a:xfrm>
            <a:off x="1555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2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3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 Box 8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the term hypotenuse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“ the longest side”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Rectangle 10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Use Pythagoras Theorem to calculate the  length of the hypotenuse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“the longest side”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Rectangle 11"/>
          <p:cNvSpPr/>
          <p:nvPr/>
        </p:nvSpPr>
        <p:spPr>
          <a:xfrm>
            <a:off x="5502240" y="3894120"/>
            <a:ext cx="3641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Pythagoras Theorem to calculate the hypotenuse.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2" dur="indefinite" restart="never" nodeType="tmRoot">
          <p:childTnLst>
            <p:seq>
              <p:cTn id="193" dur="indefinite" nodeType="mainSeq">
                <p:childTnLst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8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3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8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59FEB1-F6C0-4449-A3F3-22153C08EB6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300400" y="374400"/>
            <a:ext cx="5268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5" name="Picture 3" descr="scottishflag"/>
          <p:cNvPicPr/>
          <p:nvPr/>
        </p:nvPicPr>
        <p:blipFill>
          <a:blip r:embed="rId1"/>
          <a:stretch/>
        </p:blipFill>
        <p:spPr>
          <a:xfrm>
            <a:off x="142920" y="6508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7" name="Object 14"/>
          <p:cNvGraphicFramePr/>
          <p:nvPr/>
        </p:nvGraphicFramePr>
        <p:xfrm>
          <a:off x="1055520" y="2095560"/>
          <a:ext cx="7902720" cy="3849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8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55520" y="2095560"/>
                    <a:ext cx="7902720" cy="384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9" name="Picture 17" descr="Office Objects 0572"/>
          <p:cNvPicPr/>
          <p:nvPr/>
        </p:nvPicPr>
        <p:blipFill>
          <a:blip r:embed="rId4"/>
          <a:stretch/>
        </p:blipFill>
        <p:spPr>
          <a:xfrm>
            <a:off x="751356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9D5FCAD-2824-49D8-92AB-5C03E4CB1CDF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925200" y="506520"/>
            <a:ext cx="6986520" cy="69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Calculating the Hypotenuse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1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AutoShape 5"/>
          <p:cNvSpPr/>
          <p:nvPr/>
        </p:nvSpPr>
        <p:spPr>
          <a:xfrm rot="16200000">
            <a:off x="5875200" y="2475720"/>
            <a:ext cx="1500120" cy="2818080"/>
          </a:xfrm>
          <a:prstGeom prst="rtTriangl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 Box 6"/>
          <p:cNvSpPr/>
          <p:nvPr/>
        </p:nvSpPr>
        <p:spPr>
          <a:xfrm>
            <a:off x="8048520" y="3676680"/>
            <a:ext cx="500040" cy="390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4" name="Text Box 7"/>
          <p:cNvSpPr/>
          <p:nvPr/>
        </p:nvSpPr>
        <p:spPr>
          <a:xfrm>
            <a:off x="6440400" y="4665600"/>
            <a:ext cx="1015920" cy="29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5" name="Rectangle 8"/>
          <p:cNvSpPr/>
          <p:nvPr/>
        </p:nvSpPr>
        <p:spPr>
          <a:xfrm>
            <a:off x="7923240" y="4538520"/>
            <a:ext cx="111240" cy="9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6" name="Text Box 9"/>
          <p:cNvSpPr/>
          <p:nvPr/>
        </p:nvSpPr>
        <p:spPr>
          <a:xfrm>
            <a:off x="6184800" y="3476520"/>
            <a:ext cx="395280" cy="33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7" name="Rectangle 12"/>
          <p:cNvSpPr/>
          <p:nvPr/>
        </p:nvSpPr>
        <p:spPr>
          <a:xfrm>
            <a:off x="625320" y="2000160"/>
            <a:ext cx="8256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 the longest length of the right-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angled triangle below.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88" name="Object 13"/>
          <p:cNvGraphicFramePr/>
          <p:nvPr/>
        </p:nvGraphicFramePr>
        <p:xfrm>
          <a:off x="1533600" y="357336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9" name="Object 1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3600" y="3573360"/>
                    <a:ext cx="168588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0" name="Object 14"/>
          <p:cNvGraphicFramePr/>
          <p:nvPr/>
        </p:nvGraphicFramePr>
        <p:xfrm>
          <a:off x="1533600" y="4116240"/>
          <a:ext cx="182880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91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33600" y="4116240"/>
                    <a:ext cx="182880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92" name="Group 15"/>
          <p:cNvGrpSpPr/>
          <p:nvPr/>
        </p:nvGrpSpPr>
        <p:grpSpPr>
          <a:xfrm>
            <a:off x="1297080" y="4660920"/>
            <a:ext cx="2734920" cy="1080720"/>
            <a:chOff x="1297080" y="4660920"/>
            <a:chExt cx="2734920" cy="1080720"/>
          </a:xfrm>
        </p:grpSpPr>
        <p:graphicFrame>
          <p:nvGraphicFramePr>
            <p:cNvPr id="293" name="Object 16"/>
            <p:cNvGraphicFramePr/>
            <p:nvPr/>
          </p:nvGraphicFramePr>
          <p:xfrm>
            <a:off x="1489680" y="4660920"/>
            <a:ext cx="1203120" cy="43416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294" name="Object 16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1489680" y="4660920"/>
                      <a:ext cx="1203120" cy="434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295" name="Object 17"/>
            <p:cNvGraphicFramePr/>
            <p:nvPr/>
          </p:nvGraphicFramePr>
          <p:xfrm>
            <a:off x="1297080" y="5251320"/>
            <a:ext cx="2734920" cy="4903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296" name="Object 17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1297080" y="5251320"/>
                      <a:ext cx="2734920" cy="490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97" name="Rectangle 18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8" name="Picture 20" descr="scottishflag"/>
          <p:cNvPicPr/>
          <p:nvPr/>
        </p:nvPicPr>
        <p:blipFill>
          <a:blip r:embed="rId9"/>
          <a:stretch/>
        </p:blipFill>
        <p:spPr>
          <a:xfrm>
            <a:off x="16524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9" name="Text Box 2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Rectangle 22"/>
          <p:cNvSpPr/>
          <p:nvPr/>
        </p:nvSpPr>
        <p:spPr>
          <a:xfrm>
            <a:off x="1285200" y="1366920"/>
            <a:ext cx="158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Example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1" name="Picture 23" descr="Office Objects 0572"/>
          <p:cNvPicPr/>
          <p:nvPr/>
        </p:nvPicPr>
        <p:blipFill>
          <a:blip r:embed="rId10"/>
          <a:stretch/>
        </p:blipFill>
        <p:spPr>
          <a:xfrm>
            <a:off x="760248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9" dur="indefinite" restart="never" nodeType="tmRoot">
          <p:childTnLst>
            <p:seq>
              <p:cTn id="210" dur="indefinite" nodeType="mainSeq">
                <p:childTnLst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E51636-355A-4A34-9293-FA76068BC04A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1026720" y="506520"/>
            <a:ext cx="6986520" cy="69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Calculating the Hypotenuse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05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Text Box 4"/>
          <p:cNvSpPr/>
          <p:nvPr/>
        </p:nvSpPr>
        <p:spPr>
          <a:xfrm>
            <a:off x="7524720" y="3760920"/>
            <a:ext cx="1619280" cy="29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Aeroplane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AutoShape 5"/>
          <p:cNvSpPr/>
          <p:nvPr/>
        </p:nvSpPr>
        <p:spPr>
          <a:xfrm rot="16200000">
            <a:off x="5326200" y="3147840"/>
            <a:ext cx="1500120" cy="2817720"/>
          </a:xfrm>
          <a:prstGeom prst="rtTriangl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8" name="Text Box 6"/>
          <p:cNvSpPr/>
          <p:nvPr/>
        </p:nvSpPr>
        <p:spPr>
          <a:xfrm>
            <a:off x="7524720" y="4444920"/>
            <a:ext cx="927000" cy="330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b =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9" name="Text Box 7"/>
          <p:cNvSpPr/>
          <p:nvPr/>
        </p:nvSpPr>
        <p:spPr>
          <a:xfrm>
            <a:off x="5891040" y="5337000"/>
            <a:ext cx="1181160" cy="29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a =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0" name="Rectangle 8"/>
          <p:cNvSpPr/>
          <p:nvPr/>
        </p:nvSpPr>
        <p:spPr>
          <a:xfrm>
            <a:off x="7373880" y="5210280"/>
            <a:ext cx="111240" cy="9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1" name="Text Box 9"/>
          <p:cNvSpPr/>
          <p:nvPr/>
        </p:nvSpPr>
        <p:spPr>
          <a:xfrm>
            <a:off x="5635800" y="4148280"/>
            <a:ext cx="395280" cy="33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2" name="Text Box 10"/>
          <p:cNvSpPr/>
          <p:nvPr/>
        </p:nvSpPr>
        <p:spPr>
          <a:xfrm>
            <a:off x="7027920" y="5381640"/>
            <a:ext cx="1887480" cy="291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Lennoxtown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Text Box 11"/>
          <p:cNvSpPr/>
          <p:nvPr/>
        </p:nvSpPr>
        <p:spPr>
          <a:xfrm>
            <a:off x="4354560" y="5346720"/>
            <a:ext cx="1295280" cy="254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Airport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4" name="Rectangle 12"/>
          <p:cNvSpPr/>
          <p:nvPr/>
        </p:nvSpPr>
        <p:spPr>
          <a:xfrm>
            <a:off x="539640" y="2060640"/>
            <a:ext cx="676908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Q1.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 aeroplane is preparing to land at Glasgow Airport.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It is over Lennoxtown at present which is 15km from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the airport. It is at a height of 8km.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How far away is the plane from the airport?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15" name="Object 13"/>
          <p:cNvGraphicFramePr/>
          <p:nvPr/>
        </p:nvGraphicFramePr>
        <p:xfrm>
          <a:off x="1533600" y="357336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6" name="Object 1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3600" y="3573360"/>
                    <a:ext cx="168588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7" name="Object 14"/>
          <p:cNvGraphicFramePr/>
          <p:nvPr/>
        </p:nvGraphicFramePr>
        <p:xfrm>
          <a:off x="1533600" y="4116240"/>
          <a:ext cx="182880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8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33600" y="4116240"/>
                    <a:ext cx="182880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319" name="Group 15"/>
          <p:cNvGrpSpPr/>
          <p:nvPr/>
        </p:nvGrpSpPr>
        <p:grpSpPr>
          <a:xfrm>
            <a:off x="1488960" y="4660920"/>
            <a:ext cx="2325600" cy="1080720"/>
            <a:chOff x="1488960" y="4660920"/>
            <a:chExt cx="2325600" cy="1080720"/>
          </a:xfrm>
        </p:grpSpPr>
        <p:graphicFrame>
          <p:nvGraphicFramePr>
            <p:cNvPr id="320" name="Object 16"/>
            <p:cNvGraphicFramePr/>
            <p:nvPr/>
          </p:nvGraphicFramePr>
          <p:xfrm>
            <a:off x="1488960" y="4660920"/>
            <a:ext cx="1203480" cy="43416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321" name="Object 16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1488960" y="4660920"/>
                      <a:ext cx="1203480" cy="434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22" name="Object 17"/>
            <p:cNvGraphicFramePr/>
            <p:nvPr/>
          </p:nvGraphicFramePr>
          <p:xfrm>
            <a:off x="1514520" y="5251320"/>
            <a:ext cx="2300040" cy="4903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323" name="Object 17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1514520" y="5251320"/>
                      <a:ext cx="2300040" cy="490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324" name="Rectangle 18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5" name="Picture 19" descr="aeroplane"/>
          <p:cNvPicPr/>
          <p:nvPr/>
        </p:nvPicPr>
        <p:blipFill>
          <a:blip r:embed="rId9"/>
          <a:srcRect l="16974" t="17345" r="4552" b="43678"/>
          <a:stretch/>
        </p:blipFill>
        <p:spPr>
          <a:xfrm>
            <a:off x="6411960" y="2944800"/>
            <a:ext cx="2597040" cy="844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Picture 20" descr="scottishflag"/>
          <p:cNvPicPr/>
          <p:nvPr/>
        </p:nvPicPr>
        <p:blipFill>
          <a:blip r:embed="rId10"/>
          <a:stretch/>
        </p:blipFill>
        <p:spPr>
          <a:xfrm>
            <a:off x="152280" y="5936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7" name="Text Box 2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Rectangle 22"/>
          <p:cNvSpPr/>
          <p:nvPr/>
        </p:nvSpPr>
        <p:spPr>
          <a:xfrm>
            <a:off x="1285200" y="136692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9" name="Picture 23" descr="Office Objects 0572"/>
          <p:cNvPicPr/>
          <p:nvPr/>
        </p:nvPicPr>
        <p:blipFill>
          <a:blip r:embed="rId11"/>
          <a:stretch/>
        </p:blipFill>
        <p:spPr>
          <a:xfrm>
            <a:off x="7577280" y="237960"/>
            <a:ext cx="144432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F2EA64-9AA4-40B8-B9C4-F8795508434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156)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5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Calculating Hypotenuse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6" name="Picture 6" descr="scottishflag"/>
          <p:cNvPicPr/>
          <p:nvPr/>
        </p:nvPicPr>
        <p:blipFill>
          <a:blip r:embed="rId2"/>
          <a:stretch/>
        </p:blipFill>
        <p:spPr>
          <a:xfrm>
            <a:off x="1555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8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7FF6535-A789-4658-AF18-5218CAF66DD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866960" y="374400"/>
            <a:ext cx="52452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42" name="Picture 3" descr="scottishflag"/>
          <p:cNvPicPr/>
          <p:nvPr/>
        </p:nvPicPr>
        <p:blipFill>
          <a:blip r:embed="rId1"/>
          <a:stretch/>
        </p:blipFill>
        <p:spPr>
          <a:xfrm>
            <a:off x="130320" y="689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44" name="Object 5"/>
          <p:cNvGraphicFramePr/>
          <p:nvPr/>
        </p:nvGraphicFramePr>
        <p:xfrm>
          <a:off x="1149480" y="2108160"/>
          <a:ext cx="7743600" cy="36576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45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49480" y="2108160"/>
                    <a:ext cx="774360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46" name="Picture 9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84D92A3-D397-4054-B254-408AEF3E4C8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1461600" y="552240"/>
            <a:ext cx="545940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50" name="Picture 3" descr="scottishflag"/>
          <p:cNvPicPr/>
          <p:nvPr/>
        </p:nvPicPr>
        <p:blipFill>
          <a:blip r:embed="rId1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3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5" name="Text Box 8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real-life problems using Pythagoras Theorem.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6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solve real-life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7" dur="indefinite" restart="never" nodeType="tmRoot">
          <p:childTnLst>
            <p:seq>
              <p:cTn id="238" dur="indefinite" nodeType="mainSeq">
                <p:childTnLst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3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8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C11F906-C7AA-4580-A225-D65EAE7B79A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87624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61" name="Text Box 23"/>
          <p:cNvSpPr/>
          <p:nvPr/>
        </p:nvSpPr>
        <p:spPr>
          <a:xfrm>
            <a:off x="1041120" y="3467160"/>
            <a:ext cx="63522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steel rod is used to support a tree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which is in danger of falling down.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the length of the rod?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2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3" name="Rectangle 9"/>
          <p:cNvSpPr/>
          <p:nvPr/>
        </p:nvSpPr>
        <p:spPr>
          <a:xfrm>
            <a:off x="990720" y="1816920"/>
            <a:ext cx="78912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When coming across a problem involving finding a missing side in a right-angled triangle, you should consider using Pythagoras’ Theorem to calculate its length.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64" name="Object 10"/>
          <p:cNvGraphicFramePr/>
          <p:nvPr/>
        </p:nvGraphicFramePr>
        <p:xfrm>
          <a:off x="1065240" y="3975120"/>
          <a:ext cx="1685880" cy="45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5" name="Object 10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5240" y="3975120"/>
                    <a:ext cx="168588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66" name="Object 11"/>
          <p:cNvGraphicFramePr/>
          <p:nvPr/>
        </p:nvGraphicFramePr>
        <p:xfrm>
          <a:off x="1065240" y="4522680"/>
          <a:ext cx="182880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7" name="Object 11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65240" y="4522680"/>
                    <a:ext cx="1828800" cy="4510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68" name="Object 13"/>
          <p:cNvGraphicFramePr/>
          <p:nvPr/>
        </p:nvGraphicFramePr>
        <p:xfrm>
          <a:off x="1065240" y="5072040"/>
          <a:ext cx="120312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69" name="Object 1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65240" y="5072040"/>
                    <a:ext cx="120312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70" name="Object 14"/>
          <p:cNvGraphicFramePr/>
          <p:nvPr/>
        </p:nvGraphicFramePr>
        <p:xfrm>
          <a:off x="1065240" y="5603760"/>
          <a:ext cx="2122560" cy="490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71" name="Object 1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65240" y="5603760"/>
                    <a:ext cx="2122560" cy="4906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pic>
        <p:nvPicPr>
          <p:cNvPr id="372" name="Picture 16" descr="scottishflag"/>
          <p:cNvPicPr/>
          <p:nvPr/>
        </p:nvPicPr>
        <p:blipFill>
          <a:blip r:embed="rId9"/>
          <a:stretch/>
        </p:blipFill>
        <p:spPr>
          <a:xfrm>
            <a:off x="152280" y="70812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3" name="Text Box 17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74" name="Group 24"/>
          <p:cNvGrpSpPr/>
          <p:nvPr/>
        </p:nvGrpSpPr>
        <p:grpSpPr>
          <a:xfrm>
            <a:off x="4730760" y="4110120"/>
            <a:ext cx="4413240" cy="2249280"/>
            <a:chOff x="4730760" y="4110120"/>
            <a:chExt cx="4413240" cy="2249280"/>
          </a:xfrm>
        </p:grpSpPr>
        <p:sp>
          <p:nvSpPr>
            <p:cNvPr id="375" name="Text Box 5"/>
            <p:cNvSpPr/>
            <p:nvPr/>
          </p:nvSpPr>
          <p:spPr>
            <a:xfrm>
              <a:off x="8291520" y="4591080"/>
              <a:ext cx="852480" cy="39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15m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76" name="Text Box 6"/>
            <p:cNvSpPr/>
            <p:nvPr/>
          </p:nvSpPr>
          <p:spPr>
            <a:xfrm>
              <a:off x="6099120" y="5994360"/>
              <a:ext cx="6382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8m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77" name="Text Box 8"/>
            <p:cNvSpPr/>
            <p:nvPr/>
          </p:nvSpPr>
          <p:spPr>
            <a:xfrm>
              <a:off x="6367320" y="5014800"/>
              <a:ext cx="700200" cy="33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rod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78" name="Tree"/>
            <p:cNvSpPr/>
            <p:nvPr/>
          </p:nvSpPr>
          <p:spPr>
            <a:xfrm>
              <a:off x="6762600" y="4110120"/>
              <a:ext cx="1810080" cy="1809720"/>
            </a:xfrm>
            <a:custGeom>
              <a:avLst/>
              <a:gdLst>
                <a:gd name="textAreaLeft" fmla="*/ 63360 w 1810080"/>
                <a:gd name="textAreaRight" fmla="*/ 1765800 w 1810080"/>
                <a:gd name="textAreaTop" fmla="*/ 1881360 h 1809720"/>
                <a:gd name="textAreaBottom" fmla="*/ 2370240 h 1809720"/>
                <a:gd name="GluePoint1X" fmla="*/ 570 w 21600"/>
                <a:gd name="GluePoint1Y" fmla="*/ 0 h 21600"/>
                <a:gd name="GluePoint2X" fmla="*/ 326 w 21600"/>
                <a:gd name="GluePoint2Y" fmla="*/ 332 h 21600"/>
                <a:gd name="GluePoint3X" fmla="*/ 163 w 21600"/>
                <a:gd name="GluePoint3Y" fmla="*/ 665 h 21600"/>
                <a:gd name="GluePoint4X" fmla="*/ 0 w 21600"/>
                <a:gd name="GluePoint4Y" fmla="*/ 998 h 21600"/>
                <a:gd name="GluePoint5X" fmla="*/ 814 w 21600"/>
                <a:gd name="GluePoint5Y" fmla="*/ 332 h 21600"/>
                <a:gd name="GluePoint6X" fmla="*/ 977 w 21600"/>
                <a:gd name="GluePoint6Y" fmla="*/ 665 h 21600"/>
                <a:gd name="GluePoint7X" fmla="*/ 1140 w 21600"/>
                <a:gd name="GluePoint7Y" fmla="*/ 998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  <a:effectLst>
              <a:outerShdw dist="107932" dir="270000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79" name="Line 20"/>
            <p:cNvSpPr/>
            <p:nvPr/>
          </p:nvSpPr>
          <p:spPr>
            <a:xfrm flipV="1">
              <a:off x="5375160" y="4121280"/>
              <a:ext cx="2293920" cy="179208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0" name="Line 21"/>
            <p:cNvSpPr/>
            <p:nvPr/>
          </p:nvSpPr>
          <p:spPr>
            <a:xfrm flipH="1">
              <a:off x="4730760" y="5986440"/>
              <a:ext cx="4183200" cy="0"/>
            </a:xfrm>
            <a:prstGeom prst="line">
              <a:avLst/>
            </a:prstGeom>
            <a:ln w="127080">
              <a:solidFill>
                <a:srgbClr val="99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381" name="Picture 25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9" dur="indefinite" restart="never" nodeType="tmRoot">
          <p:childTnLst>
            <p:seq>
              <p:cTn id="250" dur="indefinite" nodeType="mainSeq">
                <p:childTnLst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5" dur="8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6" dur="8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8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2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2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68" dur="8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69" dur="8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0" dur="8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3"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8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057C105-934A-4A72-8D68-D63E5B2F56A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88884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85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6" name="Rectangle 5"/>
          <p:cNvSpPr/>
          <p:nvPr/>
        </p:nvSpPr>
        <p:spPr>
          <a:xfrm>
            <a:off x="990720" y="1816920"/>
            <a:ext cx="78912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A garden is rectangular in shape. A fence is to 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be put along the diagonal as shown below.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What is the length of the fence.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87" name="Object 6"/>
          <p:cNvGraphicFramePr/>
          <p:nvPr/>
        </p:nvGraphicFramePr>
        <p:xfrm>
          <a:off x="1541520" y="366696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8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1520" y="3666960"/>
                    <a:ext cx="1685880" cy="4510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89" name="Object 7"/>
          <p:cNvGraphicFramePr/>
          <p:nvPr/>
        </p:nvGraphicFramePr>
        <p:xfrm>
          <a:off x="1541520" y="4305240"/>
          <a:ext cx="200016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0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41520" y="4305240"/>
                    <a:ext cx="2000160" cy="4510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91" name="Object 8"/>
          <p:cNvGraphicFramePr/>
          <p:nvPr/>
        </p:nvGraphicFramePr>
        <p:xfrm>
          <a:off x="1541520" y="4941720"/>
          <a:ext cx="1203120" cy="435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2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41520" y="4941720"/>
                    <a:ext cx="1203120" cy="43524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93" name="Object 9"/>
          <p:cNvGraphicFramePr/>
          <p:nvPr/>
        </p:nvGraphicFramePr>
        <p:xfrm>
          <a:off x="1541520" y="5564160"/>
          <a:ext cx="2582640" cy="490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94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541520" y="5564160"/>
                    <a:ext cx="2582640" cy="4906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95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6" name="Picture 11" descr="scottishflag"/>
          <p:cNvPicPr/>
          <p:nvPr/>
        </p:nvPicPr>
        <p:blipFill>
          <a:blip r:embed="rId9"/>
          <a:stretch/>
        </p:blipFill>
        <p:spPr>
          <a:xfrm>
            <a:off x="101520" y="7081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7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8" name="Picture 20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Rectangle 21"/>
          <p:cNvSpPr/>
          <p:nvPr/>
        </p:nvSpPr>
        <p:spPr>
          <a:xfrm>
            <a:off x="5278320" y="3780000"/>
            <a:ext cx="3133800" cy="1792080"/>
          </a:xfrm>
          <a:prstGeom prst="rect">
            <a:avLst/>
          </a:prstGeom>
          <a:solidFill>
            <a:srgbClr val="33CC33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Line 22"/>
          <p:cNvSpPr/>
          <p:nvPr/>
        </p:nvSpPr>
        <p:spPr>
          <a:xfrm>
            <a:off x="5281560" y="3794040"/>
            <a:ext cx="3130560" cy="177804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Text Box 23"/>
          <p:cNvSpPr/>
          <p:nvPr/>
        </p:nvSpPr>
        <p:spPr>
          <a:xfrm>
            <a:off x="4237920" y="4321080"/>
            <a:ext cx="833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Text Box 24"/>
          <p:cNvSpPr/>
          <p:nvPr/>
        </p:nvSpPr>
        <p:spPr>
          <a:xfrm>
            <a:off x="6600240" y="5622840"/>
            <a:ext cx="833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15m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89" dur="indefinite" restart="never" nodeType="tmRoot">
          <p:childTnLst>
            <p:seq>
              <p:cTn id="290" dur="indefinite" nodeType="mainSeq">
                <p:childTnLst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03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08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350414-2DA0-49DC-84E7-4ECAB96E510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159)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Rectangle 8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7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8" name="Rectangle 4"/>
          <p:cNvSpPr/>
          <p:nvPr/>
        </p:nvSpPr>
        <p:spPr>
          <a:xfrm>
            <a:off x="1260360" y="552600"/>
            <a:ext cx="59421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9" name="Picture 5" descr="scottishflag"/>
          <p:cNvPicPr/>
          <p:nvPr/>
        </p:nvPicPr>
        <p:blipFill>
          <a:blip r:embed="rId2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908FB8-A742-41FD-93FC-B252966531A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PlaceHolder 1"/>
          <p:cNvSpPr>
            <a:spLocks noGrp="1"/>
          </p:cNvSpPr>
          <p:nvPr>
            <p:ph type="title"/>
          </p:nvPr>
        </p:nvSpPr>
        <p:spPr>
          <a:xfrm>
            <a:off x="1982520" y="425160"/>
            <a:ext cx="48243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15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17" name="Object 5"/>
          <p:cNvGraphicFramePr/>
          <p:nvPr/>
        </p:nvGraphicFramePr>
        <p:xfrm>
          <a:off x="1112760" y="2087640"/>
          <a:ext cx="6680160" cy="3728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18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2760" y="2087640"/>
                    <a:ext cx="6680160" cy="37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19" name="Picture 6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B03B121-CA30-42D1-8CC2-36BDC203A41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1372680" y="552240"/>
            <a:ext cx="575172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23" name="Picture 3" descr="scottishflag"/>
          <p:cNvPicPr/>
          <p:nvPr/>
        </p:nvPicPr>
        <p:blipFill>
          <a:blip r:embed="rId1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Text Box 8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Pythagoras Theorem to find the length of smaller side.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9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0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find the length of the smaller side.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9" dur="indefinite" restart="never" nodeType="tmRoot">
          <p:childTnLst>
            <p:seq>
              <p:cTn id="310" dur="indefinite" nodeType="mainSeq">
                <p:childTnLst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5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0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908602C-A098-4423-B6A4-101EA56DA0A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309680" y="552240"/>
            <a:ext cx="54086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Squaring a Number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3" name="Picture 3" descr="scottishflag"/>
          <p:cNvPicPr/>
          <p:nvPr/>
        </p:nvPicPr>
        <p:blipFill>
          <a:blip r:embed="rId1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" name="Text Box 8"/>
          <p:cNvSpPr/>
          <p:nvPr/>
        </p:nvSpPr>
        <p:spPr>
          <a:xfrm>
            <a:off x="5029200" y="3025800"/>
            <a:ext cx="3990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what is meant by the term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‘squaring a number’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" name="Rectangle 10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the term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‘squaring a number’.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Rectangle 12"/>
          <p:cNvSpPr/>
          <p:nvPr/>
        </p:nvSpPr>
        <p:spPr>
          <a:xfrm>
            <a:off x="5484960" y="3997440"/>
            <a:ext cx="36590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Be able to calculate squares both mentally and using the calculator.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1004482-F8FB-45DA-A123-BE3D4380E65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863280" y="590040"/>
            <a:ext cx="676260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34" name="Text Box 2"/>
          <p:cNvSpPr/>
          <p:nvPr/>
        </p:nvSpPr>
        <p:spPr>
          <a:xfrm>
            <a:off x="1070280" y="2959200"/>
            <a:ext cx="575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length of side a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5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6" name="Rectangle 5"/>
          <p:cNvSpPr/>
          <p:nvPr/>
        </p:nvSpPr>
        <p:spPr>
          <a:xfrm>
            <a:off x="482760" y="2030400"/>
            <a:ext cx="8661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To find the length of the smaller side of a right- angled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triangle we simply rearrange Pythagoras Theorem.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37" name="Object 6"/>
          <p:cNvGraphicFramePr/>
          <p:nvPr/>
        </p:nvGraphicFramePr>
        <p:xfrm>
          <a:off x="3137040" y="3517920"/>
          <a:ext cx="1685880" cy="45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8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37040" y="3517920"/>
                    <a:ext cx="168588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39" name="Object 7"/>
          <p:cNvGraphicFramePr/>
          <p:nvPr/>
        </p:nvGraphicFramePr>
        <p:xfrm>
          <a:off x="3137040" y="4556160"/>
          <a:ext cx="2028600" cy="450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40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37040" y="4556160"/>
                    <a:ext cx="202860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41" name="Object 8"/>
          <p:cNvGraphicFramePr/>
          <p:nvPr/>
        </p:nvGraphicFramePr>
        <p:xfrm>
          <a:off x="3137040" y="5075280"/>
          <a:ext cx="122868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42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137040" y="5075280"/>
                    <a:ext cx="122868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43" name="Object 9"/>
          <p:cNvGraphicFramePr/>
          <p:nvPr/>
        </p:nvGraphicFramePr>
        <p:xfrm>
          <a:off x="3124080" y="5578560"/>
          <a:ext cx="2300400" cy="4903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44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124080" y="5578560"/>
                    <a:ext cx="2300400" cy="4903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45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6" name="Picture 11" descr="scottishflag"/>
          <p:cNvPicPr/>
          <p:nvPr/>
        </p:nvPicPr>
        <p:blipFill>
          <a:blip r:embed="rId9"/>
          <a:stretch/>
        </p:blipFill>
        <p:spPr>
          <a:xfrm>
            <a:off x="139680" y="6951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7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8" name="Picture 20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49" name="Group 27"/>
          <p:cNvGrpSpPr/>
          <p:nvPr/>
        </p:nvGrpSpPr>
        <p:grpSpPr>
          <a:xfrm>
            <a:off x="6044760" y="4013280"/>
            <a:ext cx="2869560" cy="2117880"/>
            <a:chOff x="6044760" y="4013280"/>
            <a:chExt cx="2869560" cy="2117880"/>
          </a:xfrm>
        </p:grpSpPr>
        <p:sp>
          <p:nvSpPr>
            <p:cNvPr id="450" name="AutoShape 21"/>
            <p:cNvSpPr/>
            <p:nvPr/>
          </p:nvSpPr>
          <p:spPr>
            <a:xfrm flipH="1">
              <a:off x="6323760" y="4013280"/>
              <a:ext cx="1498680" cy="1549440"/>
            </a:xfrm>
            <a:prstGeom prst="rtTriangl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1" name="Text Box 22"/>
            <p:cNvSpPr/>
            <p:nvPr/>
          </p:nvSpPr>
          <p:spPr>
            <a:xfrm>
              <a:off x="6044760" y="4352760"/>
              <a:ext cx="10724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20cm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2" name="Text Box 23"/>
            <p:cNvSpPr/>
            <p:nvPr/>
          </p:nvSpPr>
          <p:spPr>
            <a:xfrm>
              <a:off x="7898760" y="4505400"/>
              <a:ext cx="1015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12cm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3" name="Text Box 24"/>
            <p:cNvSpPr/>
            <p:nvPr/>
          </p:nvSpPr>
          <p:spPr>
            <a:xfrm>
              <a:off x="6590520" y="5610240"/>
              <a:ext cx="926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4" name="Rectangle 25"/>
            <p:cNvSpPr/>
            <p:nvPr/>
          </p:nvSpPr>
          <p:spPr>
            <a:xfrm>
              <a:off x="7683480" y="5410080"/>
              <a:ext cx="139680" cy="152640"/>
            </a:xfrm>
            <a:prstGeom prst="rect">
              <a:avLst/>
            </a:prstGeom>
            <a:solidFill>
              <a:srgbClr val="33CC33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aphicFrame>
        <p:nvGraphicFramePr>
          <p:cNvPr id="455" name="Object 26"/>
          <p:cNvGraphicFramePr/>
          <p:nvPr/>
        </p:nvGraphicFramePr>
        <p:xfrm>
          <a:off x="3137040" y="4037040"/>
          <a:ext cx="1628640" cy="4507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456" name="Object 2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137040" y="4037040"/>
                    <a:ext cx="162864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57" name="AutoShape 28"/>
          <p:cNvSpPr/>
          <p:nvPr/>
        </p:nvSpPr>
        <p:spPr>
          <a:xfrm>
            <a:off x="0" y="3695760"/>
            <a:ext cx="2565360" cy="2590920"/>
          </a:xfrm>
          <a:prstGeom prst="cloudCallout">
            <a:avLst>
              <a:gd name="adj1" fmla="val 69925"/>
              <a:gd name="adj2" fmla="val 32967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answer ! Always smaller than hypotenuse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1" dur="indefinite" restart="never" nodeType="tmRoot">
          <p:childTnLst>
            <p:seq>
              <p:cTn id="322" dur="indefinite" nodeType="mainSeq">
                <p:childTnLst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7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8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9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4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5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0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1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2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9" dur="10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4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9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BBEEE3-B577-4351-A339-6B03CF0E5EC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83808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61" name="Text Box 2"/>
          <p:cNvSpPr/>
          <p:nvPr/>
        </p:nvSpPr>
        <p:spPr>
          <a:xfrm>
            <a:off x="1073880" y="2006640"/>
            <a:ext cx="640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length of side b 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63" name="Object 6"/>
          <p:cNvGraphicFramePr/>
          <p:nvPr/>
        </p:nvGraphicFramePr>
        <p:xfrm>
          <a:off x="3548160" y="2971800"/>
          <a:ext cx="1685880" cy="45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4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48160" y="2971800"/>
                    <a:ext cx="168588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65" name="Object 7"/>
          <p:cNvGraphicFramePr/>
          <p:nvPr/>
        </p:nvGraphicFramePr>
        <p:xfrm>
          <a:off x="3576600" y="4130640"/>
          <a:ext cx="1828800" cy="450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66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576600" y="4130640"/>
                    <a:ext cx="182880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67" name="Object 8"/>
          <p:cNvGraphicFramePr/>
          <p:nvPr/>
        </p:nvGraphicFramePr>
        <p:xfrm>
          <a:off x="3576600" y="4710240"/>
          <a:ext cx="102384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68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76600" y="4710240"/>
                    <a:ext cx="102384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69" name="Object 9"/>
          <p:cNvGraphicFramePr/>
          <p:nvPr/>
        </p:nvGraphicFramePr>
        <p:xfrm>
          <a:off x="3576600" y="5273640"/>
          <a:ext cx="1994040" cy="490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70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576600" y="5273640"/>
                    <a:ext cx="1994040" cy="49068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71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2" name="Picture 11" descr="scottishflag"/>
          <p:cNvPicPr/>
          <p:nvPr/>
        </p:nvPicPr>
        <p:blipFill>
          <a:blip r:embed="rId9"/>
          <a:stretch/>
        </p:blipFill>
        <p:spPr>
          <a:xfrm>
            <a:off x="152280" y="69516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3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4" name="Picture 13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75" name="Group 14"/>
          <p:cNvGrpSpPr/>
          <p:nvPr/>
        </p:nvGrpSpPr>
        <p:grpSpPr>
          <a:xfrm>
            <a:off x="6332040" y="3086280"/>
            <a:ext cx="2809440" cy="2117880"/>
            <a:chOff x="6332040" y="3086280"/>
            <a:chExt cx="2809440" cy="2117880"/>
          </a:xfrm>
        </p:grpSpPr>
        <p:sp>
          <p:nvSpPr>
            <p:cNvPr id="476" name="AutoShape 15"/>
            <p:cNvSpPr/>
            <p:nvPr/>
          </p:nvSpPr>
          <p:spPr>
            <a:xfrm flipH="1">
              <a:off x="6611760" y="3086280"/>
              <a:ext cx="1498320" cy="1549440"/>
            </a:xfrm>
            <a:prstGeom prst="rtTriangl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7" name="Text Box 16"/>
            <p:cNvSpPr/>
            <p:nvPr/>
          </p:nvSpPr>
          <p:spPr>
            <a:xfrm>
              <a:off x="6332040" y="3425760"/>
              <a:ext cx="1015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8" name="Text Box 17"/>
            <p:cNvSpPr/>
            <p:nvPr/>
          </p:nvSpPr>
          <p:spPr>
            <a:xfrm>
              <a:off x="8185680" y="3578400"/>
              <a:ext cx="9558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9" name="Text Box 18"/>
            <p:cNvSpPr/>
            <p:nvPr/>
          </p:nvSpPr>
          <p:spPr>
            <a:xfrm>
              <a:off x="6877440" y="468324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0" name="Rectangle 19"/>
            <p:cNvSpPr/>
            <p:nvPr/>
          </p:nvSpPr>
          <p:spPr>
            <a:xfrm>
              <a:off x="7970760" y="4483080"/>
              <a:ext cx="139320" cy="152640"/>
            </a:xfrm>
            <a:prstGeom prst="rect">
              <a:avLst/>
            </a:prstGeom>
            <a:solidFill>
              <a:srgbClr val="33CC33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aphicFrame>
        <p:nvGraphicFramePr>
          <p:cNvPr id="481" name="Object 20"/>
          <p:cNvGraphicFramePr/>
          <p:nvPr/>
        </p:nvGraphicFramePr>
        <p:xfrm>
          <a:off x="3576600" y="3551400"/>
          <a:ext cx="1628640" cy="4507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482" name="Object 20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576600" y="3551400"/>
                    <a:ext cx="162864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844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83" name="AutoShape 21"/>
          <p:cNvSpPr/>
          <p:nvPr/>
        </p:nvSpPr>
        <p:spPr>
          <a:xfrm>
            <a:off x="0" y="3936960"/>
            <a:ext cx="2565360" cy="2590920"/>
          </a:xfrm>
          <a:prstGeom prst="cloudCallout">
            <a:avLst>
              <a:gd name="adj1" fmla="val 82796"/>
              <a:gd name="adj2" fmla="val 3555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answer ! Always smaller than hypotenuse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0" dur="indefinite" restart="never" nodeType="tmRoot">
          <p:childTnLst>
            <p:seq>
              <p:cTn id="371" dur="indefinite" nodeType="mainSeq">
                <p:childTnLst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6" dur="10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10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2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3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5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0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FA1EB1D-B2CB-453C-B336-4396F9AD5E9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6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6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161)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7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8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9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smaller side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0" name="Picture 6" descr="scottishflag"/>
          <p:cNvPicPr/>
          <p:nvPr/>
        </p:nvPicPr>
        <p:blipFill>
          <a:blip r:embed="rId2"/>
          <a:stretch/>
        </p:blipFill>
        <p:spPr>
          <a:xfrm>
            <a:off x="1555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2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1550520" y="374400"/>
            <a:ext cx="54342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94" name="Picture 3" descr="scottishflag"/>
          <p:cNvPicPr/>
          <p:nvPr/>
        </p:nvPicPr>
        <p:blipFill>
          <a:blip r:embed="rId1"/>
          <a:stretch/>
        </p:blipFill>
        <p:spPr>
          <a:xfrm>
            <a:off x="16812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6" name="Picture 17" descr="Office Objects 0572"/>
          <p:cNvPicPr/>
          <p:nvPr/>
        </p:nvPicPr>
        <p:blipFill>
          <a:blip r:embed="rId2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Picture 11"/>
          <p:cNvPicPr/>
          <p:nvPr/>
        </p:nvPicPr>
        <p:blipFill>
          <a:blip r:embed="rId3"/>
          <a:stretch/>
        </p:blipFill>
        <p:spPr>
          <a:xfrm>
            <a:off x="1055520" y="1897200"/>
            <a:ext cx="7021800" cy="403200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pic>
        <p:nvPicPr>
          <p:cNvPr id="498" name="Picture 12"/>
          <p:cNvPicPr/>
          <p:nvPr/>
        </p:nvPicPr>
        <p:blipFill>
          <a:blip r:embed="rId4"/>
          <a:stretch/>
        </p:blipFill>
        <p:spPr>
          <a:xfrm>
            <a:off x="1062000" y="6037200"/>
            <a:ext cx="7871040" cy="60336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sp>
        <p:nvSpPr>
          <p:cNvPr id="499" name="Cloud 11"/>
          <p:cNvSpPr/>
          <p:nvPr/>
        </p:nvSpPr>
        <p:spPr>
          <a:xfrm>
            <a:off x="5010120" y="0"/>
            <a:ext cx="4133880" cy="1995480"/>
          </a:xfrm>
          <a:custGeom>
            <a:avLst/>
            <a:gdLst>
              <a:gd name="textAreaLeft" fmla="*/ 569520 w 4133880"/>
              <a:gd name="textAreaRight" fmla="*/ 3270240 w 4133880"/>
              <a:gd name="textAreaTop" fmla="*/ 301320 h 1995480"/>
              <a:gd name="textAreaBottom" fmla="*/ 1601640 h 1995480"/>
              <a:gd name="GluePoint1X" fmla="*/ 4130405 w 43200"/>
              <a:gd name="GluePoint1Y" fmla="*/ 997744 h 43200"/>
              <a:gd name="GluePoint2X" fmla="*/ 2066925 w 43200"/>
              <a:gd name="GluePoint2Y" fmla="*/ 1993363 h 43200"/>
              <a:gd name="GluePoint3X" fmla="*/ 12823 w 43200"/>
              <a:gd name="GluePoint3Y" fmla="*/ 997744 h 43200"/>
              <a:gd name="GluePoint4X" fmla="*/ 2066925 w 43200"/>
              <a:gd name="GluePoint4Y" fmla="*/ 11409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ALWAYS comes up in exam !!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243468-3653-47ED-8684-B523641CD18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2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4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5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6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7" name="Text Box 8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Pythagoras Theorem to find length of a line.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8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find the length of a line.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Text Box 8"/>
          <p:cNvSpPr/>
          <p:nvPr/>
        </p:nvSpPr>
        <p:spPr>
          <a:xfrm>
            <a:off x="5016600" y="402912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Show all working.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Finding the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1" dur="indefinite" restart="never" nodeType="tmRoot">
          <p:childTnLst>
            <p:seq>
              <p:cTn id="412" dur="indefinite" nodeType="mainSeq">
                <p:childTnLst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7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22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27"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TextBox 49"/>
          <p:cNvSpPr/>
          <p:nvPr/>
        </p:nvSpPr>
        <p:spPr>
          <a:xfrm>
            <a:off x="-70920" y="135900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REL 1.2a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3" name="Date Placeholder 1"/>
          <p:cNvSpPr/>
          <p:nvPr/>
        </p:nvSpPr>
        <p:spPr>
          <a:xfrm>
            <a:off x="1149480" y="138240"/>
            <a:ext cx="11430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9308753-6A17-4911-8021-8B32E7AAA422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Footer Placeholder 2"/>
          <p:cNvSpPr/>
          <p:nvPr/>
        </p:nvSpPr>
        <p:spPr>
          <a:xfrm>
            <a:off x="3359160" y="152280"/>
            <a:ext cx="28954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5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7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8" name="Rectangle 120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Rectangle 798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0" name="Picture 1402"/>
          <p:cNvPicPr/>
          <p:nvPr/>
        </p:nvPicPr>
        <p:blipFill>
          <a:blip r:embed="rId3"/>
          <a:srcRect l="0" t="19841" r="0" b="0"/>
          <a:stretch/>
        </p:blipFill>
        <p:spPr>
          <a:xfrm>
            <a:off x="1328760" y="1962000"/>
            <a:ext cx="4986360" cy="401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1" name="Line 1403"/>
          <p:cNvSpPr/>
          <p:nvPr/>
        </p:nvSpPr>
        <p:spPr>
          <a:xfrm>
            <a:off x="1330200" y="5938920"/>
            <a:ext cx="53596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Line 1404"/>
          <p:cNvSpPr/>
          <p:nvPr/>
        </p:nvSpPr>
        <p:spPr>
          <a:xfrm flipV="1">
            <a:off x="1344600" y="1587600"/>
            <a:ext cx="11160" cy="437832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Text Box 1405"/>
          <p:cNvSpPr/>
          <p:nvPr/>
        </p:nvSpPr>
        <p:spPr>
          <a:xfrm>
            <a:off x="164952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4" name="Text Box 1406"/>
          <p:cNvSpPr/>
          <p:nvPr/>
        </p:nvSpPr>
        <p:spPr>
          <a:xfrm>
            <a:off x="2625840" y="5938920"/>
            <a:ext cx="32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5" name="Text Box 1407"/>
          <p:cNvSpPr/>
          <p:nvPr/>
        </p:nvSpPr>
        <p:spPr>
          <a:xfrm>
            <a:off x="21049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Text Box 1409"/>
          <p:cNvSpPr/>
          <p:nvPr/>
        </p:nvSpPr>
        <p:spPr>
          <a:xfrm>
            <a:off x="31035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7" name="Text Box 1410"/>
          <p:cNvSpPr/>
          <p:nvPr/>
        </p:nvSpPr>
        <p:spPr>
          <a:xfrm>
            <a:off x="1082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8" name="Text Box 1411"/>
          <p:cNvSpPr/>
          <p:nvPr/>
        </p:nvSpPr>
        <p:spPr>
          <a:xfrm>
            <a:off x="1046160" y="520056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9" name="Text Box 1412"/>
          <p:cNvSpPr/>
          <p:nvPr/>
        </p:nvSpPr>
        <p:spPr>
          <a:xfrm>
            <a:off x="988920" y="42022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0" name="Text Box 1413"/>
          <p:cNvSpPr/>
          <p:nvPr/>
        </p:nvSpPr>
        <p:spPr>
          <a:xfrm>
            <a:off x="988920" y="47005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Text Box 1414"/>
          <p:cNvSpPr/>
          <p:nvPr/>
        </p:nvSpPr>
        <p:spPr>
          <a:xfrm>
            <a:off x="988920" y="320364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ext Box 1415"/>
          <p:cNvSpPr/>
          <p:nvPr/>
        </p:nvSpPr>
        <p:spPr>
          <a:xfrm>
            <a:off x="988920" y="37036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Text Box 1428"/>
          <p:cNvSpPr/>
          <p:nvPr/>
        </p:nvSpPr>
        <p:spPr>
          <a:xfrm>
            <a:off x="995400" y="27050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4" name="Text Box 1405"/>
          <p:cNvSpPr/>
          <p:nvPr/>
        </p:nvSpPr>
        <p:spPr>
          <a:xfrm>
            <a:off x="360360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5" name="Text Box 1406"/>
          <p:cNvSpPr/>
          <p:nvPr/>
        </p:nvSpPr>
        <p:spPr>
          <a:xfrm>
            <a:off x="4619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6" name="Text Box 1407"/>
          <p:cNvSpPr/>
          <p:nvPr/>
        </p:nvSpPr>
        <p:spPr>
          <a:xfrm>
            <a:off x="412740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7" name="Text Box 1409"/>
          <p:cNvSpPr/>
          <p:nvPr/>
        </p:nvSpPr>
        <p:spPr>
          <a:xfrm>
            <a:off x="508464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8" name="Text Box 1406"/>
          <p:cNvSpPr/>
          <p:nvPr/>
        </p:nvSpPr>
        <p:spPr>
          <a:xfrm>
            <a:off x="56307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9" name="Text Box 1409"/>
          <p:cNvSpPr/>
          <p:nvPr/>
        </p:nvSpPr>
        <p:spPr>
          <a:xfrm>
            <a:off x="6095880" y="5938920"/>
            <a:ext cx="62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0" name="Text Box 1428"/>
          <p:cNvSpPr/>
          <p:nvPr/>
        </p:nvSpPr>
        <p:spPr>
          <a:xfrm>
            <a:off x="966960" y="2205000"/>
            <a:ext cx="345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1" name="Text Box 1428"/>
          <p:cNvSpPr/>
          <p:nvPr/>
        </p:nvSpPr>
        <p:spPr>
          <a:xfrm>
            <a:off x="981000" y="1706400"/>
            <a:ext cx="33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2" name="Straight Connector 58"/>
          <p:cNvSpPr/>
          <p:nvPr/>
        </p:nvSpPr>
        <p:spPr>
          <a:xfrm flipV="1">
            <a:off x="2251800" y="2463480"/>
            <a:ext cx="2576520" cy="155556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3" name="Oval 1426"/>
          <p:cNvSpPr/>
          <p:nvPr/>
        </p:nvSpPr>
        <p:spPr>
          <a:xfrm>
            <a:off x="2239920" y="3882960"/>
            <a:ext cx="168480" cy="1713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4" name="Straight Connector 59"/>
          <p:cNvSpPr/>
          <p:nvPr/>
        </p:nvSpPr>
        <p:spPr>
          <a:xfrm flipV="1">
            <a:off x="2408400" y="3954240"/>
            <a:ext cx="2382840" cy="1404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2760" rIns="90000" bIns="-3276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5" name="Straight Connector 64"/>
          <p:cNvSpPr/>
          <p:nvPr/>
        </p:nvSpPr>
        <p:spPr>
          <a:xfrm>
            <a:off x="4799880" y="2471760"/>
            <a:ext cx="3240" cy="148284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6" name="Rectangle 66"/>
          <p:cNvSpPr/>
          <p:nvPr/>
        </p:nvSpPr>
        <p:spPr>
          <a:xfrm>
            <a:off x="4624560" y="3747960"/>
            <a:ext cx="179280" cy="206640"/>
          </a:xfrm>
          <a:prstGeom prst="rect">
            <a:avLst/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7" name="TextBox 67"/>
          <p:cNvSpPr/>
          <p:nvPr/>
        </p:nvSpPr>
        <p:spPr>
          <a:xfrm>
            <a:off x="4733280" y="1944720"/>
            <a:ext cx="972720" cy="520920"/>
          </a:xfrm>
          <a:prstGeom prst="rect">
            <a:avLst/>
          </a:prstGeom>
          <a:solidFill>
            <a:srgbClr val="FFFFFF">
              <a:alpha val="5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(7,7)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8" name="Oval 1418"/>
          <p:cNvSpPr/>
          <p:nvPr/>
        </p:nvSpPr>
        <p:spPr>
          <a:xfrm>
            <a:off x="4718160" y="2411280"/>
            <a:ext cx="198360" cy="160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9" name="TextBox 68"/>
          <p:cNvSpPr/>
          <p:nvPr/>
        </p:nvSpPr>
        <p:spPr>
          <a:xfrm>
            <a:off x="1665360" y="4054320"/>
            <a:ext cx="972720" cy="5209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(2,4)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550" name="Straight Arrow Connector 70"/>
          <p:cNvCxnSpPr/>
          <p:nvPr/>
        </p:nvCxnSpPr>
        <p:spPr>
          <a:xfrm flipV="1">
            <a:off x="5099400" y="2472480"/>
            <a:ext cx="1080" cy="14295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cxnSp>
        <p:nvCxnSpPr>
          <p:cNvPr id="551" name="Straight Arrow Connector 72"/>
          <p:cNvCxnSpPr/>
          <p:nvPr/>
        </p:nvCxnSpPr>
        <p:spPr>
          <a:xfrm flipV="1">
            <a:off x="2309760" y="4120560"/>
            <a:ext cx="2520000" cy="540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sp>
        <p:nvSpPr>
          <p:cNvPr id="552" name="TextBox 74"/>
          <p:cNvSpPr/>
          <p:nvPr/>
        </p:nvSpPr>
        <p:spPr>
          <a:xfrm>
            <a:off x="4433760" y="29368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TextBox 75"/>
          <p:cNvSpPr/>
          <p:nvPr/>
        </p:nvSpPr>
        <p:spPr>
          <a:xfrm>
            <a:off x="3435840" y="35402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Rectangle 5"/>
          <p:cNvSpPr/>
          <p:nvPr/>
        </p:nvSpPr>
        <p:spPr>
          <a:xfrm>
            <a:off x="1908000" y="42552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Finding the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Cloud 76"/>
          <p:cNvSpPr/>
          <p:nvPr/>
        </p:nvSpPr>
        <p:spPr>
          <a:xfrm>
            <a:off x="343080" y="12600"/>
            <a:ext cx="6143400" cy="1982880"/>
          </a:xfrm>
          <a:custGeom>
            <a:avLst/>
            <a:gdLst>
              <a:gd name="textAreaLeft" fmla="*/ 846720 w 6143400"/>
              <a:gd name="textAreaRight" fmla="*/ 4860000 w 6143400"/>
              <a:gd name="textAreaTop" fmla="*/ 299160 h 1982880"/>
              <a:gd name="textAreaBottom" fmla="*/ 1591560 h 1982880"/>
              <a:gd name="GluePoint1X" fmla="*/ 6138505 w 43200"/>
              <a:gd name="GluePoint1Y" fmla="*/ 991394 h 43200"/>
              <a:gd name="GluePoint2X" fmla="*/ 3071813 w 43200"/>
              <a:gd name="GluePoint2Y" fmla="*/ 1980677 h 43200"/>
              <a:gd name="GluePoint3X" fmla="*/ 19057 w 43200"/>
              <a:gd name="GluePoint3Y" fmla="*/ 991394 h 43200"/>
              <a:gd name="GluePoint4X" fmla="*/ 3071813 w 43200"/>
              <a:gd name="GluePoint4Y" fmla="*/ 11336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Discuss with your partner how we might find the length of the line.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56" name="Object 2"/>
          <p:cNvGraphicFramePr/>
          <p:nvPr/>
        </p:nvGraphicFramePr>
        <p:xfrm>
          <a:off x="7000920" y="1862280"/>
          <a:ext cx="1781280" cy="4903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57" name="Object 2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7000920" y="1862280"/>
                    <a:ext cx="1781280" cy="4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Object 3"/>
          <p:cNvGraphicFramePr/>
          <p:nvPr/>
        </p:nvGraphicFramePr>
        <p:xfrm>
          <a:off x="7000920" y="2654280"/>
          <a:ext cx="1749240" cy="4906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559" name="Object 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7000920" y="2654280"/>
                    <a:ext cx="1749240" cy="4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Object 4"/>
          <p:cNvGraphicFramePr/>
          <p:nvPr/>
        </p:nvGraphicFramePr>
        <p:xfrm>
          <a:off x="7000920" y="3446640"/>
          <a:ext cx="1779480" cy="5508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561" name="Object 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7000920" y="3446640"/>
                    <a:ext cx="177948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Object 5"/>
          <p:cNvGraphicFramePr/>
          <p:nvPr/>
        </p:nvGraphicFramePr>
        <p:xfrm>
          <a:off x="7000920" y="4299120"/>
          <a:ext cx="1289160" cy="55080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563" name="Object 5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7000920" y="4299120"/>
                    <a:ext cx="128916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Object 6"/>
          <p:cNvGraphicFramePr/>
          <p:nvPr/>
        </p:nvGraphicFramePr>
        <p:xfrm>
          <a:off x="7000920" y="5151600"/>
          <a:ext cx="1257120" cy="42840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565" name="Object 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7000920" y="5151600"/>
                    <a:ext cx="1257120" cy="42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428" dur="indefinite" restart="never" nodeType="tmRoot">
          <p:childTnLst>
            <p:seq>
              <p:cTn id="429" dur="indefinite" nodeType="mainSeq">
                <p:childTnLst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4"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39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44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9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54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9" dur="5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5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5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70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5" dur="5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6" dur="5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7"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2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7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8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9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94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9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0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1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6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1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6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1"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6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Date Placeholder 1"/>
          <p:cNvSpPr/>
          <p:nvPr/>
        </p:nvSpPr>
        <p:spPr>
          <a:xfrm>
            <a:off x="1149480" y="138240"/>
            <a:ext cx="11430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08F326-6D8F-4FD6-B8CF-401ED8A07A45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Footer Placeholder 2"/>
          <p:cNvSpPr/>
          <p:nvPr/>
        </p:nvSpPr>
        <p:spPr>
          <a:xfrm>
            <a:off x="3359160" y="152280"/>
            <a:ext cx="28954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8" name="Picture 5" descr="scottishflag"/>
          <p:cNvPicPr/>
          <p:nvPr/>
        </p:nvPicPr>
        <p:blipFill>
          <a:blip r:embed="rId1"/>
          <a:stretch/>
        </p:blipFill>
        <p:spPr>
          <a:xfrm>
            <a:off x="24444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0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1" name="Rectangle 120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2" name="Rectangle 798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3" name="Picture 1402"/>
          <p:cNvPicPr/>
          <p:nvPr/>
        </p:nvPicPr>
        <p:blipFill>
          <a:blip r:embed="rId3"/>
          <a:srcRect l="0" t="19841" r="0" b="0"/>
          <a:stretch/>
        </p:blipFill>
        <p:spPr>
          <a:xfrm>
            <a:off x="1328760" y="1962000"/>
            <a:ext cx="4986360" cy="401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4" name="Line 1403"/>
          <p:cNvSpPr/>
          <p:nvPr/>
        </p:nvSpPr>
        <p:spPr>
          <a:xfrm>
            <a:off x="1330200" y="5938920"/>
            <a:ext cx="53596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5" name="Line 1404"/>
          <p:cNvSpPr/>
          <p:nvPr/>
        </p:nvSpPr>
        <p:spPr>
          <a:xfrm flipV="1">
            <a:off x="1344600" y="1587600"/>
            <a:ext cx="11160" cy="437832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6" name="Text Box 1405"/>
          <p:cNvSpPr/>
          <p:nvPr/>
        </p:nvSpPr>
        <p:spPr>
          <a:xfrm>
            <a:off x="164952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7" name="Text Box 1406"/>
          <p:cNvSpPr/>
          <p:nvPr/>
        </p:nvSpPr>
        <p:spPr>
          <a:xfrm>
            <a:off x="2625840" y="5938920"/>
            <a:ext cx="32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8" name="Text Box 1407"/>
          <p:cNvSpPr/>
          <p:nvPr/>
        </p:nvSpPr>
        <p:spPr>
          <a:xfrm>
            <a:off x="21049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9" name="Text Box 1409"/>
          <p:cNvSpPr/>
          <p:nvPr/>
        </p:nvSpPr>
        <p:spPr>
          <a:xfrm>
            <a:off x="31035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0" name="Text Box 1410"/>
          <p:cNvSpPr/>
          <p:nvPr/>
        </p:nvSpPr>
        <p:spPr>
          <a:xfrm>
            <a:off x="1082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1" name="Text Box 1411"/>
          <p:cNvSpPr/>
          <p:nvPr/>
        </p:nvSpPr>
        <p:spPr>
          <a:xfrm>
            <a:off x="1046160" y="520056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Text Box 1412"/>
          <p:cNvSpPr/>
          <p:nvPr/>
        </p:nvSpPr>
        <p:spPr>
          <a:xfrm>
            <a:off x="988920" y="42022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3" name="Text Box 1413"/>
          <p:cNvSpPr/>
          <p:nvPr/>
        </p:nvSpPr>
        <p:spPr>
          <a:xfrm>
            <a:off x="988920" y="47005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4" name="Text Box 1414"/>
          <p:cNvSpPr/>
          <p:nvPr/>
        </p:nvSpPr>
        <p:spPr>
          <a:xfrm>
            <a:off x="988920" y="320364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5" name="Text Box 1415"/>
          <p:cNvSpPr/>
          <p:nvPr/>
        </p:nvSpPr>
        <p:spPr>
          <a:xfrm>
            <a:off x="988920" y="37036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Text Box 1428"/>
          <p:cNvSpPr/>
          <p:nvPr/>
        </p:nvSpPr>
        <p:spPr>
          <a:xfrm>
            <a:off x="995400" y="27050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7" name="Text Box 1405"/>
          <p:cNvSpPr/>
          <p:nvPr/>
        </p:nvSpPr>
        <p:spPr>
          <a:xfrm>
            <a:off x="360360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Text Box 1406"/>
          <p:cNvSpPr/>
          <p:nvPr/>
        </p:nvSpPr>
        <p:spPr>
          <a:xfrm>
            <a:off x="4619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Text Box 1407"/>
          <p:cNvSpPr/>
          <p:nvPr/>
        </p:nvSpPr>
        <p:spPr>
          <a:xfrm>
            <a:off x="412740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Text Box 1409"/>
          <p:cNvSpPr/>
          <p:nvPr/>
        </p:nvSpPr>
        <p:spPr>
          <a:xfrm>
            <a:off x="508464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Text Box 1406"/>
          <p:cNvSpPr/>
          <p:nvPr/>
        </p:nvSpPr>
        <p:spPr>
          <a:xfrm>
            <a:off x="56307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Text Box 1409"/>
          <p:cNvSpPr/>
          <p:nvPr/>
        </p:nvSpPr>
        <p:spPr>
          <a:xfrm>
            <a:off x="6095880" y="5938920"/>
            <a:ext cx="62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Text Box 1428"/>
          <p:cNvSpPr/>
          <p:nvPr/>
        </p:nvSpPr>
        <p:spPr>
          <a:xfrm>
            <a:off x="966960" y="2205000"/>
            <a:ext cx="345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4" name="Text Box 1428"/>
          <p:cNvSpPr/>
          <p:nvPr/>
        </p:nvSpPr>
        <p:spPr>
          <a:xfrm>
            <a:off x="981000" y="1706400"/>
            <a:ext cx="33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Straight Connector 58"/>
          <p:cNvSpPr/>
          <p:nvPr/>
        </p:nvSpPr>
        <p:spPr>
          <a:xfrm>
            <a:off x="1371600" y="2971800"/>
            <a:ext cx="4424400" cy="25146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6" name="Oval 1426"/>
          <p:cNvSpPr/>
          <p:nvPr/>
        </p:nvSpPr>
        <p:spPr>
          <a:xfrm>
            <a:off x="1271520" y="2874960"/>
            <a:ext cx="168480" cy="169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7" name="Straight Connector 59"/>
          <p:cNvSpPr/>
          <p:nvPr/>
        </p:nvSpPr>
        <p:spPr>
          <a:xfrm>
            <a:off x="1359000" y="5459400"/>
            <a:ext cx="4346640" cy="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Rectangle 66"/>
          <p:cNvSpPr/>
          <p:nvPr/>
        </p:nvSpPr>
        <p:spPr>
          <a:xfrm>
            <a:off x="1370160" y="5253120"/>
            <a:ext cx="179280" cy="206280"/>
          </a:xfrm>
          <a:prstGeom prst="rect">
            <a:avLst/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TextBox 67"/>
          <p:cNvSpPr/>
          <p:nvPr/>
        </p:nvSpPr>
        <p:spPr>
          <a:xfrm>
            <a:off x="5284080" y="4768920"/>
            <a:ext cx="915840" cy="520920"/>
          </a:xfrm>
          <a:prstGeom prst="rect">
            <a:avLst/>
          </a:prstGeom>
          <a:solidFill>
            <a:srgbClr val="FFFFFF">
              <a:alpha val="5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(9,1)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Oval 1418"/>
          <p:cNvSpPr/>
          <p:nvPr/>
        </p:nvSpPr>
        <p:spPr>
          <a:xfrm>
            <a:off x="5684760" y="5383080"/>
            <a:ext cx="200160" cy="160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TextBox 68"/>
          <p:cNvSpPr/>
          <p:nvPr/>
        </p:nvSpPr>
        <p:spPr>
          <a:xfrm>
            <a:off x="1571760" y="2535120"/>
            <a:ext cx="972720" cy="5209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(0,6)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602" name="Straight Arrow Connector 70"/>
          <p:cNvCxnSpPr/>
          <p:nvPr/>
        </p:nvCxnSpPr>
        <p:spPr>
          <a:xfrm flipH="1" flipV="1">
            <a:off x="904680" y="2969640"/>
            <a:ext cx="10080" cy="25167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cxnSp>
        <p:nvCxnSpPr>
          <p:cNvPr id="603" name="Straight Arrow Connector 72"/>
          <p:cNvCxnSpPr/>
          <p:nvPr/>
        </p:nvCxnSpPr>
        <p:spPr>
          <a:xfrm>
            <a:off x="1368360" y="5617800"/>
            <a:ext cx="4401360" cy="39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sp>
        <p:nvSpPr>
          <p:cNvPr id="604" name="TextBox 74"/>
          <p:cNvSpPr/>
          <p:nvPr/>
        </p:nvSpPr>
        <p:spPr>
          <a:xfrm>
            <a:off x="1394280" y="39448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TextBox 75"/>
          <p:cNvSpPr/>
          <p:nvPr/>
        </p:nvSpPr>
        <p:spPr>
          <a:xfrm>
            <a:off x="2885040" y="49388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06" name="Object 2"/>
          <p:cNvGraphicFramePr/>
          <p:nvPr/>
        </p:nvGraphicFramePr>
        <p:xfrm>
          <a:off x="6924600" y="1862280"/>
          <a:ext cx="1781280" cy="4903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607" name="Object 2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924600" y="1862280"/>
                    <a:ext cx="1781280" cy="4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08" name="Object 3"/>
          <p:cNvGraphicFramePr/>
          <p:nvPr/>
        </p:nvGraphicFramePr>
        <p:xfrm>
          <a:off x="6940440" y="2654280"/>
          <a:ext cx="1749600" cy="4906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609" name="Object 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940440" y="2654280"/>
                    <a:ext cx="1749600" cy="4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0" name="Object 4"/>
          <p:cNvGraphicFramePr/>
          <p:nvPr/>
        </p:nvGraphicFramePr>
        <p:xfrm>
          <a:off x="6924600" y="3446640"/>
          <a:ext cx="1933560" cy="5508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611" name="Object 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6924600" y="3446640"/>
                    <a:ext cx="193356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2" name="Object 5"/>
          <p:cNvGraphicFramePr/>
          <p:nvPr/>
        </p:nvGraphicFramePr>
        <p:xfrm>
          <a:off x="6924600" y="4299120"/>
          <a:ext cx="1443240" cy="55080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613" name="Object 5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6924600" y="4299120"/>
                    <a:ext cx="1443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4" name="Object 6"/>
          <p:cNvGraphicFramePr/>
          <p:nvPr/>
        </p:nvGraphicFramePr>
        <p:xfrm>
          <a:off x="6940440" y="5151600"/>
          <a:ext cx="1225800" cy="42840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615" name="Object 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6940440" y="5151600"/>
                    <a:ext cx="1225800" cy="42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6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Pythagoras Theorem to find the 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7" name="TextBox 47"/>
          <p:cNvSpPr/>
          <p:nvPr/>
        </p:nvSpPr>
        <p:spPr>
          <a:xfrm>
            <a:off x="-70920" y="135900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REL 1.2a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27" dur="indefinite" restart="never" nodeType="tmRoot">
          <p:childTnLst>
            <p:seq>
              <p:cTn id="528" dur="indefinite" nodeType="mainSeq">
                <p:childTnLst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33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8"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43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8"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3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8"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3" dur="5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4" dur="5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65"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70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5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6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7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8" fill="hold">
                      <p:stCondLst>
                        <p:cond delay="indefinite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82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7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8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9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4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9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4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9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>
                      <p:stCondLst>
                        <p:cond delay="indefinite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4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32FC697-344A-4100-9C64-E2B4A22C3AE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1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3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 to find the 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4" name="Picture 6" descr="scottishflag"/>
          <p:cNvPicPr/>
          <p:nvPr/>
        </p:nvPicPr>
        <p:blipFill>
          <a:blip r:embed="rId2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6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D3E8B6-890E-40D8-B6B3-A05887A0F54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9" name="PlaceHolder 1"/>
          <p:cNvSpPr>
            <a:spLocks noGrp="1"/>
          </p:cNvSpPr>
          <p:nvPr>
            <p:ph type="title"/>
          </p:nvPr>
        </p:nvSpPr>
        <p:spPr>
          <a:xfrm>
            <a:off x="1817640" y="374400"/>
            <a:ext cx="48880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30" name="Picture 3" descr="scottishflag"/>
          <p:cNvPicPr/>
          <p:nvPr/>
        </p:nvPicPr>
        <p:blipFill>
          <a:blip r:embed="rId1"/>
          <a:stretch/>
        </p:blipFill>
        <p:spPr>
          <a:xfrm>
            <a:off x="1303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32" name="Object 5"/>
          <p:cNvGraphicFramePr/>
          <p:nvPr/>
        </p:nvGraphicFramePr>
        <p:xfrm>
          <a:off x="944640" y="2603520"/>
          <a:ext cx="7896240" cy="2717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33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44640" y="2603520"/>
                    <a:ext cx="7896240" cy="271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34" name="Picture 6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598239A-0409-41DF-BDEC-CA1D3A10187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PlaceHolder 1"/>
          <p:cNvSpPr>
            <a:spLocks noGrp="1"/>
          </p:cNvSpPr>
          <p:nvPr>
            <p:ph type="title"/>
          </p:nvPr>
        </p:nvSpPr>
        <p:spPr>
          <a:xfrm>
            <a:off x="1866960" y="552240"/>
            <a:ext cx="525600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38" name="Picture 3" descr="scottishflag"/>
          <p:cNvPicPr/>
          <p:nvPr/>
        </p:nvPicPr>
        <p:blipFill>
          <a:blip r:embed="rId1"/>
          <a:stretch/>
        </p:blipFill>
        <p:spPr>
          <a:xfrm>
            <a:off x="142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1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2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3" name="Text Box 8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the appropriate form Pythagoras Theorem to solving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Rectangle 10"/>
          <p:cNvSpPr/>
          <p:nvPr/>
        </p:nvSpPr>
        <p:spPr>
          <a:xfrm>
            <a:off x="977760" y="3044880"/>
            <a:ext cx="39751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use knowledge already gained on Pythagoras Theorem to solve mixed problems using appropriate version of Theorem.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5" dur="indefinite" restart="never" nodeType="tmRoot">
          <p:childTnLst>
            <p:seq>
              <p:cTn id="616" dur="indefinite" nodeType="mainSeq">
                <p:childTnLst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21"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2" fill="hold">
                      <p:stCondLst>
                        <p:cond delay="indefinite"/>
                      </p:stCondLst>
                      <p:childTnLst>
                        <p:par>
                          <p:cTn id="623" fill="hold">
                            <p:stCondLst>
                              <p:cond delay="0"/>
                            </p:stCondLst>
                            <p:childTnLst>
                              <p:par>
                                <p:cTn id="62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26"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3EF55B-8357-41AD-B236-A24BFC2EC1A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" name="Text Box 11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Rectangle 115"/>
          <p:cNvSpPr/>
          <p:nvPr/>
        </p:nvSpPr>
        <p:spPr>
          <a:xfrm>
            <a:off x="1908000" y="552600"/>
            <a:ext cx="537084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Squaring a Number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6" name="Picture 116" descr="scottishflag"/>
          <p:cNvPicPr/>
          <p:nvPr/>
        </p:nvPicPr>
        <p:blipFill>
          <a:blip r:embed="rId1"/>
          <a:stretch/>
        </p:blipFill>
        <p:spPr>
          <a:xfrm>
            <a:off x="18108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Picture 11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Text Box 119"/>
          <p:cNvSpPr/>
          <p:nvPr/>
        </p:nvSpPr>
        <p:spPr>
          <a:xfrm>
            <a:off x="1944720" y="2006640"/>
            <a:ext cx="458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square a number means to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" name="Text Box 124"/>
          <p:cNvSpPr/>
          <p:nvPr/>
        </p:nvSpPr>
        <p:spPr>
          <a:xfrm>
            <a:off x="2783880" y="2506680"/>
            <a:ext cx="319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“Multiply it by itself”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" name="Text Box 126"/>
          <p:cNvSpPr/>
          <p:nvPr/>
        </p:nvSpPr>
        <p:spPr>
          <a:xfrm>
            <a:off x="3984840" y="3987720"/>
            <a:ext cx="253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means 9 x 9 = 81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" name="Text Box 127"/>
          <p:cNvSpPr/>
          <p:nvPr/>
        </p:nvSpPr>
        <p:spPr>
          <a:xfrm>
            <a:off x="1234080" y="3219480"/>
            <a:ext cx="163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2" name="Object 135"/>
          <p:cNvGraphicFramePr/>
          <p:nvPr/>
        </p:nvGraphicFramePr>
        <p:xfrm>
          <a:off x="3486240" y="4000680"/>
          <a:ext cx="412560" cy="43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3" name="Object 13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486240" y="4000680"/>
                    <a:ext cx="412560" cy="43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" name="Text Box 158"/>
          <p:cNvSpPr/>
          <p:nvPr/>
        </p:nvSpPr>
        <p:spPr>
          <a:xfrm>
            <a:off x="3830040" y="5130720"/>
            <a:ext cx="299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means 10 x 10 = 100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5" name="Object 159"/>
          <p:cNvGraphicFramePr/>
          <p:nvPr/>
        </p:nvGraphicFramePr>
        <p:xfrm>
          <a:off x="3257640" y="5143680"/>
          <a:ext cx="561960" cy="431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6" name="Object 15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257640" y="5143680"/>
                    <a:ext cx="561960" cy="43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" dur="80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" dur="80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0D822B-2F3E-4D21-99BE-340B6946F7A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7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187920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49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2" name="Group 23"/>
          <p:cNvGrpSpPr/>
          <p:nvPr/>
        </p:nvGrpSpPr>
        <p:grpSpPr>
          <a:xfrm>
            <a:off x="2819160" y="2019240"/>
            <a:ext cx="3429000" cy="2171880"/>
            <a:chOff x="2819160" y="2019240"/>
            <a:chExt cx="3429000" cy="2171880"/>
          </a:xfrm>
        </p:grpSpPr>
        <p:sp>
          <p:nvSpPr>
            <p:cNvPr id="653" name="AutoShape 11"/>
            <p:cNvSpPr/>
            <p:nvPr/>
          </p:nvSpPr>
          <p:spPr>
            <a:xfrm flipH="1">
              <a:off x="2818800" y="2019240"/>
              <a:ext cx="3429000" cy="2171880"/>
            </a:xfrm>
            <a:prstGeom prst="rtTriangle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54" name="Rectangle 12"/>
            <p:cNvSpPr/>
            <p:nvPr/>
          </p:nvSpPr>
          <p:spPr>
            <a:xfrm>
              <a:off x="6006960" y="3936960"/>
              <a:ext cx="228600" cy="241200"/>
            </a:xfrm>
            <a:prstGeom prst="rect">
              <a:avLst/>
            </a:prstGeom>
            <a:solidFill>
              <a:srgbClr val="33CC33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55" name="Text Box 13"/>
          <p:cNvSpPr/>
          <p:nvPr/>
        </p:nvSpPr>
        <p:spPr>
          <a:xfrm>
            <a:off x="941760" y="1901880"/>
            <a:ext cx="3625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Finding hypotenuse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56" name="Object 15"/>
          <p:cNvGraphicFramePr/>
          <p:nvPr/>
        </p:nvGraphicFramePr>
        <p:xfrm>
          <a:off x="1673280" y="2444760"/>
          <a:ext cx="2227320" cy="533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7" name="Object 1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73280" y="2444760"/>
                    <a:ext cx="2227320" cy="533520"/>
                  </a:xfrm>
                  <a:prstGeom prst="rect">
                    <a:avLst/>
                  </a:prstGeom>
                  <a:noFill/>
                  <a:ln w="38160">
                    <a:solidFill>
                      <a:srgbClr val="FF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658" name="Object 16"/>
          <p:cNvGraphicFramePr/>
          <p:nvPr/>
        </p:nvGraphicFramePr>
        <p:xfrm>
          <a:off x="3144960" y="5543640"/>
          <a:ext cx="2181240" cy="533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59" name="Object 1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144960" y="5543640"/>
                    <a:ext cx="2181240" cy="533160"/>
                  </a:xfrm>
                  <a:prstGeom prst="rect">
                    <a:avLst/>
                  </a:prstGeom>
                  <a:noFill/>
                  <a:ln w="38160">
                    <a:solidFill>
                      <a:srgbClr val="FF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660" name="Object 17"/>
          <p:cNvGraphicFramePr/>
          <p:nvPr/>
        </p:nvGraphicFramePr>
        <p:xfrm>
          <a:off x="6819840" y="3181320"/>
          <a:ext cx="2179800" cy="5335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61" name="Object 17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819840" y="3181320"/>
                    <a:ext cx="2179800" cy="533520"/>
                  </a:xfrm>
                  <a:prstGeom prst="rect">
                    <a:avLst/>
                  </a:prstGeom>
                  <a:noFill/>
                  <a:ln w="38160">
                    <a:solidFill>
                      <a:srgbClr val="FF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662" name="Text Box 18"/>
          <p:cNvSpPr/>
          <p:nvPr/>
        </p:nvSpPr>
        <p:spPr>
          <a:xfrm>
            <a:off x="2200680" y="4886280"/>
            <a:ext cx="3913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Finding shorter side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3" name="Text Box 19"/>
          <p:cNvSpPr/>
          <p:nvPr/>
        </p:nvSpPr>
        <p:spPr>
          <a:xfrm>
            <a:off x="6591600" y="2219400"/>
            <a:ext cx="2547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shorter side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4" name="Text Box 20"/>
          <p:cNvSpPr/>
          <p:nvPr/>
        </p:nvSpPr>
        <p:spPr>
          <a:xfrm>
            <a:off x="4367520" y="4149720"/>
            <a:ext cx="36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5" name="Text Box 21"/>
          <p:cNvSpPr/>
          <p:nvPr/>
        </p:nvSpPr>
        <p:spPr>
          <a:xfrm>
            <a:off x="4202280" y="2664000"/>
            <a:ext cx="36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6" name="Text Box 22"/>
          <p:cNvSpPr/>
          <p:nvPr/>
        </p:nvSpPr>
        <p:spPr>
          <a:xfrm>
            <a:off x="6336000" y="2841480"/>
            <a:ext cx="391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7" dur="indefinite" restart="never" nodeType="tmRoot">
          <p:childTnLst>
            <p:seq>
              <p:cTn id="628" dur="indefinite" nodeType="mainSeq">
                <p:childTnLst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3" dur="500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4" dur="500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35" dur="5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0" dur="8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1" dur="8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2" dur="8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7" dur="8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8" dur="8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9" dur="8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4" dur="8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5" dur="8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6" dur="8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1" dur="8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62" dur="8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3" dur="8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8" dur="500" fill="hold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9" dur="500" fill="hold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4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5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6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1" dur="5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2" dur="5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fill="hold">
                      <p:stCondLst>
                        <p:cond delay="indefinite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87" dur="8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8" dur="8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9" dur="8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0" fill="hold">
                      <p:stCondLst>
                        <p:cond delay="indefinite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4" dur="500" fill="hold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5" dur="500" fill="hold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7" name="Group 33"/>
          <p:cNvGrpSpPr/>
          <p:nvPr/>
        </p:nvGrpSpPr>
        <p:grpSpPr>
          <a:xfrm>
            <a:off x="6297120" y="4994280"/>
            <a:ext cx="1329120" cy="1517760"/>
            <a:chOff x="6297120" y="4994280"/>
            <a:chExt cx="1329120" cy="1517760"/>
          </a:xfrm>
        </p:grpSpPr>
        <p:grpSp>
          <p:nvGrpSpPr>
            <p:cNvPr id="668" name="Group 29"/>
            <p:cNvGrpSpPr/>
            <p:nvPr/>
          </p:nvGrpSpPr>
          <p:grpSpPr>
            <a:xfrm>
              <a:off x="6297120" y="5075280"/>
              <a:ext cx="1329120" cy="1436760"/>
              <a:chOff x="6297120" y="5075280"/>
              <a:chExt cx="1329120" cy="1436760"/>
            </a:xfrm>
          </p:grpSpPr>
          <p:sp>
            <p:nvSpPr>
              <p:cNvPr id="669" name="Right Triangle 27"/>
              <p:cNvSpPr/>
              <p:nvPr/>
            </p:nvSpPr>
            <p:spPr>
              <a:xfrm rot="3301200">
                <a:off x="6355800" y="5406120"/>
                <a:ext cx="1211400" cy="774720"/>
              </a:xfrm>
              <a:prstGeom prst="rtTriangl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70" name="Rectangle 28"/>
              <p:cNvSpPr/>
              <p:nvPr/>
            </p:nvSpPr>
            <p:spPr>
              <a:xfrm rot="3301200">
                <a:off x="6310080" y="5493600"/>
                <a:ext cx="73440" cy="68400"/>
              </a:xfrm>
              <a:prstGeom prst="rect">
                <a:avLst/>
              </a:prstGeom>
              <a:solidFill>
                <a:srgbClr val="FFFF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1600" rIns="90000" bIns="216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671" name="TextBox 30"/>
            <p:cNvSpPr/>
            <p:nvPr/>
          </p:nvSpPr>
          <p:spPr>
            <a:xfrm>
              <a:off x="6368400" y="4994280"/>
              <a:ext cx="26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A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72" name="TextBox 31"/>
            <p:cNvSpPr/>
            <p:nvPr/>
          </p:nvSpPr>
          <p:spPr>
            <a:xfrm>
              <a:off x="6370200" y="5938560"/>
              <a:ext cx="263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B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673" name="Group 53"/>
          <p:cNvGrpSpPr/>
          <p:nvPr/>
        </p:nvGrpSpPr>
        <p:grpSpPr>
          <a:xfrm>
            <a:off x="468720" y="681120"/>
            <a:ext cx="3711600" cy="1327680"/>
            <a:chOff x="468720" y="681120"/>
            <a:chExt cx="3711600" cy="1327680"/>
          </a:xfrm>
        </p:grpSpPr>
        <p:pic>
          <p:nvPicPr>
            <p:cNvPr id="674" name="Group 18"/>
            <p:cNvPicPr/>
            <p:nvPr/>
          </p:nvPicPr>
          <p:blipFill>
            <a:blip r:embed="rId1"/>
            <a:stretch/>
          </p:blipFill>
          <p:spPr>
            <a:xfrm>
              <a:off x="670320" y="902160"/>
              <a:ext cx="3280320" cy="859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75" name="TextBox 34"/>
            <p:cNvSpPr/>
            <p:nvPr/>
          </p:nvSpPr>
          <p:spPr>
            <a:xfrm>
              <a:off x="468720" y="1762200"/>
              <a:ext cx="2570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C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76" name="TextBox 35"/>
            <p:cNvSpPr/>
            <p:nvPr/>
          </p:nvSpPr>
          <p:spPr>
            <a:xfrm>
              <a:off x="1679040" y="1762200"/>
              <a:ext cx="27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D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77" name="TextBox 36"/>
            <p:cNvSpPr/>
            <p:nvPr/>
          </p:nvSpPr>
          <p:spPr>
            <a:xfrm>
              <a:off x="2698200" y="1762200"/>
              <a:ext cx="259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E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78" name="TextBox 37"/>
            <p:cNvSpPr/>
            <p:nvPr/>
          </p:nvSpPr>
          <p:spPr>
            <a:xfrm>
              <a:off x="3922920" y="1762200"/>
              <a:ext cx="257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79" name="TextBox 38"/>
            <p:cNvSpPr/>
            <p:nvPr/>
          </p:nvSpPr>
          <p:spPr>
            <a:xfrm>
              <a:off x="1678680" y="681120"/>
              <a:ext cx="266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G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0" name="TextBox 39"/>
            <p:cNvSpPr/>
            <p:nvPr/>
          </p:nvSpPr>
          <p:spPr>
            <a:xfrm>
              <a:off x="2674080" y="681120"/>
              <a:ext cx="277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H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681" name="Group 52"/>
          <p:cNvGrpSpPr/>
          <p:nvPr/>
        </p:nvGrpSpPr>
        <p:grpSpPr>
          <a:xfrm>
            <a:off x="1811880" y="2290320"/>
            <a:ext cx="2693880" cy="1018080"/>
            <a:chOff x="1811880" y="2290320"/>
            <a:chExt cx="2693880" cy="1018080"/>
          </a:xfrm>
        </p:grpSpPr>
        <p:sp>
          <p:nvSpPr>
            <p:cNvPr id="682" name="Freeform 16"/>
            <p:cNvSpPr/>
            <p:nvPr/>
          </p:nvSpPr>
          <p:spPr>
            <a:xfrm rot="10800000">
              <a:off x="2064960" y="2460240"/>
              <a:ext cx="2157840" cy="719280"/>
            </a:xfrm>
            <a:custGeom>
              <a:avLst/>
              <a:gdLst>
                <a:gd name="GluePoint1X" fmla="*/ 2157412 w 2157412"/>
                <a:gd name="GluePoint1Y" fmla="*/ 0 h 719137"/>
                <a:gd name="GluePoint2X" fmla="*/ 723900 w 2157412"/>
                <a:gd name="GluePoint2Y" fmla="*/ 0 h 719137"/>
                <a:gd name="GluePoint3X" fmla="*/ 0 w 2157412"/>
                <a:gd name="GluePoint3Y" fmla="*/ 719137 h 719137"/>
                <a:gd name="GluePoint4X" fmla="*/ 2157412 w 2157412"/>
                <a:gd name="GluePoint4Y" fmla="*/ 719137 h 719137"/>
                <a:gd name="GluePoint5X" fmla="*/ 2157412 w 2157412"/>
                <a:gd name="GluePoint5Y" fmla="*/ 0 h 71913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 w="255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3" name="TextBox 40"/>
            <p:cNvSpPr/>
            <p:nvPr/>
          </p:nvSpPr>
          <p:spPr>
            <a:xfrm>
              <a:off x="4255920" y="2290320"/>
              <a:ext cx="249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I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4" name="TextBox 41"/>
            <p:cNvSpPr/>
            <p:nvPr/>
          </p:nvSpPr>
          <p:spPr>
            <a:xfrm>
              <a:off x="1811880" y="2290320"/>
              <a:ext cx="264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J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5" name="TextBox 42"/>
            <p:cNvSpPr/>
            <p:nvPr/>
          </p:nvSpPr>
          <p:spPr>
            <a:xfrm>
              <a:off x="1818720" y="3061800"/>
              <a:ext cx="258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K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86" name="TextBox 43"/>
            <p:cNvSpPr/>
            <p:nvPr/>
          </p:nvSpPr>
          <p:spPr>
            <a:xfrm>
              <a:off x="3512520" y="3061800"/>
              <a:ext cx="250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687" name="Group 46"/>
          <p:cNvGrpSpPr/>
          <p:nvPr/>
        </p:nvGrpSpPr>
        <p:grpSpPr>
          <a:xfrm>
            <a:off x="6838920" y="2566800"/>
            <a:ext cx="1938600" cy="1938600"/>
            <a:chOff x="6838920" y="2566800"/>
            <a:chExt cx="1938600" cy="1938600"/>
          </a:xfrm>
        </p:grpSpPr>
        <p:grpSp>
          <p:nvGrpSpPr>
            <p:cNvPr id="688" name="Group 26"/>
            <p:cNvGrpSpPr/>
            <p:nvPr/>
          </p:nvGrpSpPr>
          <p:grpSpPr>
            <a:xfrm>
              <a:off x="6838920" y="2566800"/>
              <a:ext cx="1938600" cy="1938600"/>
              <a:chOff x="6838920" y="2566800"/>
              <a:chExt cx="1938600" cy="1938600"/>
            </a:xfrm>
          </p:grpSpPr>
          <p:sp>
            <p:nvSpPr>
              <p:cNvPr id="689" name="Oval 17"/>
              <p:cNvSpPr/>
              <p:nvPr/>
            </p:nvSpPr>
            <p:spPr>
              <a:xfrm>
                <a:off x="7057800" y="2843280"/>
                <a:ext cx="1414440" cy="1414440"/>
              </a:xfrm>
              <a:prstGeom prst="ellips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cxnSp>
            <p:nvCxnSpPr>
              <p:cNvPr id="690" name="Straight Arrow Connector 20"/>
              <p:cNvCxnSpPr/>
              <p:nvPr/>
            </p:nvCxnSpPr>
            <p:spPr>
              <a:xfrm flipV="1">
                <a:off x="7767360" y="2566800"/>
                <a:ext cx="5400" cy="1938960"/>
              </a:xfrm>
              <a:prstGeom prst="straightConnector1">
                <a:avLst/>
              </a:prstGeom>
              <a:ln w="9360">
                <a:solidFill>
                  <a:srgbClr val="000000"/>
                </a:solidFill>
                <a:miter/>
                <a:tailEnd len="med" type="arrow" w="med"/>
              </a:ln>
            </p:spPr>
          </p:cxnSp>
          <p:cxnSp>
            <p:nvCxnSpPr>
              <p:cNvPr id="691" name="Straight Arrow Connector 21"/>
              <p:cNvCxnSpPr/>
              <p:nvPr/>
            </p:nvCxnSpPr>
            <p:spPr>
              <a:xfrm>
                <a:off x="6838920" y="3551760"/>
                <a:ext cx="1938960" cy="5400"/>
              </a:xfrm>
              <a:prstGeom prst="straightConnector1">
                <a:avLst/>
              </a:prstGeom>
              <a:ln w="9360">
                <a:solidFill>
                  <a:srgbClr val="000000"/>
                </a:solidFill>
                <a:miter/>
                <a:tailEnd len="med" type="arrow" w="med"/>
              </a:ln>
            </p:spPr>
          </p:cxnSp>
          <p:sp>
            <p:nvSpPr>
              <p:cNvPr id="692" name="Straight Connector 24"/>
              <p:cNvSpPr/>
              <p:nvPr/>
            </p:nvSpPr>
            <p:spPr>
              <a:xfrm flipV="1">
                <a:off x="7767720" y="3048480"/>
                <a:ext cx="473400" cy="503640"/>
              </a:xfrm>
              <a:prstGeom prst="line">
                <a:avLst/>
              </a:prstGeom>
              <a:ln w="2844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3" name="Oval 22"/>
              <p:cNvSpPr/>
              <p:nvPr/>
            </p:nvSpPr>
            <p:spPr>
              <a:xfrm>
                <a:off x="8234280" y="3009960"/>
                <a:ext cx="45720" cy="45720"/>
              </a:xfrm>
              <a:prstGeom prst="ellipse">
                <a:avLst/>
              </a:prstGeom>
              <a:solidFill>
                <a:srgbClr val="FF00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14040" rIns="90000" bIns="-14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4" name="TextBox 25"/>
              <p:cNvSpPr/>
              <p:nvPr/>
            </p:nvSpPr>
            <p:spPr>
              <a:xfrm>
                <a:off x="8238240" y="2876760"/>
                <a:ext cx="51480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P(x,y)</a:t>
                </a:r>
                <a:endParaRPr lang="en-US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695" name="TextBox 44"/>
            <p:cNvSpPr/>
            <p:nvPr/>
          </p:nvSpPr>
          <p:spPr>
            <a:xfrm>
              <a:off x="7555680" y="3438720"/>
              <a:ext cx="301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o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6" name="TextBox 45"/>
            <p:cNvSpPr/>
            <p:nvPr/>
          </p:nvSpPr>
          <p:spPr>
            <a:xfrm>
              <a:off x="7793640" y="3009960"/>
              <a:ext cx="290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r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697" name="Group 51"/>
          <p:cNvGrpSpPr/>
          <p:nvPr/>
        </p:nvGrpSpPr>
        <p:grpSpPr>
          <a:xfrm>
            <a:off x="6668640" y="176040"/>
            <a:ext cx="2274120" cy="2180160"/>
            <a:chOff x="6668640" y="176040"/>
            <a:chExt cx="2274120" cy="2180160"/>
          </a:xfrm>
        </p:grpSpPr>
        <p:pic>
          <p:nvPicPr>
            <p:cNvPr id="698" name="Group 11"/>
            <p:cNvPicPr/>
            <p:nvPr/>
          </p:nvPicPr>
          <p:blipFill>
            <a:blip r:embed="rId2"/>
            <a:stretch/>
          </p:blipFill>
          <p:spPr>
            <a:xfrm>
              <a:off x="6900480" y="353160"/>
              <a:ext cx="1767960" cy="1914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99" name="TextBox 47"/>
            <p:cNvSpPr/>
            <p:nvPr/>
          </p:nvSpPr>
          <p:spPr>
            <a:xfrm>
              <a:off x="6668640" y="21096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M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0" name="TextBox 48"/>
            <p:cNvSpPr/>
            <p:nvPr/>
          </p:nvSpPr>
          <p:spPr>
            <a:xfrm>
              <a:off x="6679800" y="176040"/>
              <a:ext cx="281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N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1" name="TextBox 49"/>
            <p:cNvSpPr/>
            <p:nvPr/>
          </p:nvSpPr>
          <p:spPr>
            <a:xfrm>
              <a:off x="8660880" y="1452600"/>
              <a:ext cx="281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O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2" name="TextBox 50"/>
            <p:cNvSpPr/>
            <p:nvPr/>
          </p:nvSpPr>
          <p:spPr>
            <a:xfrm>
              <a:off x="8660880" y="2109600"/>
              <a:ext cx="246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P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03" name="Group 66"/>
          <p:cNvGrpSpPr/>
          <p:nvPr/>
        </p:nvGrpSpPr>
        <p:grpSpPr>
          <a:xfrm>
            <a:off x="2469600" y="4038480"/>
            <a:ext cx="1851120" cy="1827720"/>
            <a:chOff x="2469600" y="4038480"/>
            <a:chExt cx="1851120" cy="1827720"/>
          </a:xfrm>
        </p:grpSpPr>
        <p:sp>
          <p:nvSpPr>
            <p:cNvPr id="704" name="Isosceles Triangle 54"/>
            <p:cNvSpPr/>
            <p:nvPr/>
          </p:nvSpPr>
          <p:spPr>
            <a:xfrm rot="10800000">
              <a:off x="2714760" y="4238280"/>
              <a:ext cx="1391040" cy="1333440"/>
            </a:xfrm>
            <a:prstGeom prst="triangle">
              <a:avLst>
                <a:gd name="adj" fmla="val 50000"/>
              </a:avLst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5" name="TextBox 55"/>
            <p:cNvSpPr/>
            <p:nvPr/>
          </p:nvSpPr>
          <p:spPr>
            <a:xfrm>
              <a:off x="2469600" y="4038480"/>
              <a:ext cx="291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Q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6" name="TextBox 56"/>
            <p:cNvSpPr/>
            <p:nvPr/>
          </p:nvSpPr>
          <p:spPr>
            <a:xfrm>
              <a:off x="4060440" y="4038480"/>
              <a:ext cx="260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R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7" name="TextBox 57"/>
            <p:cNvSpPr/>
            <p:nvPr/>
          </p:nvSpPr>
          <p:spPr>
            <a:xfrm>
              <a:off x="3288600" y="5619600"/>
              <a:ext cx="268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8" name="Straight Connector 59"/>
            <p:cNvSpPr/>
            <p:nvPr/>
          </p:nvSpPr>
          <p:spPr>
            <a:xfrm flipV="1">
              <a:off x="3410280" y="4238280"/>
              <a:ext cx="0" cy="1333440"/>
            </a:xfrm>
            <a:prstGeom prst="line">
              <a:avLst/>
            </a:prstGeom>
            <a:ln w="1908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9" name="TextBox 60"/>
            <p:cNvSpPr/>
            <p:nvPr/>
          </p:nvSpPr>
          <p:spPr>
            <a:xfrm>
              <a:off x="3355200" y="4638600"/>
              <a:ext cx="266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10" name="Group 67"/>
          <p:cNvGrpSpPr/>
          <p:nvPr/>
        </p:nvGrpSpPr>
        <p:grpSpPr>
          <a:xfrm>
            <a:off x="202680" y="4295880"/>
            <a:ext cx="2077920" cy="1265760"/>
            <a:chOff x="202680" y="4295880"/>
            <a:chExt cx="2077920" cy="1265760"/>
          </a:xfrm>
        </p:grpSpPr>
        <p:sp>
          <p:nvSpPr>
            <p:cNvPr id="711" name="Rectangle 61"/>
            <p:cNvSpPr/>
            <p:nvPr/>
          </p:nvSpPr>
          <p:spPr>
            <a:xfrm>
              <a:off x="361800" y="4514760"/>
              <a:ext cx="1762200" cy="8190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2" name="TextBox 62"/>
            <p:cNvSpPr/>
            <p:nvPr/>
          </p:nvSpPr>
          <p:spPr>
            <a:xfrm>
              <a:off x="202680" y="4295880"/>
              <a:ext cx="273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U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3" name="TextBox 63"/>
            <p:cNvSpPr/>
            <p:nvPr/>
          </p:nvSpPr>
          <p:spPr>
            <a:xfrm>
              <a:off x="2017440" y="4295880"/>
              <a:ext cx="262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V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4" name="TextBox 64"/>
            <p:cNvSpPr/>
            <p:nvPr/>
          </p:nvSpPr>
          <p:spPr>
            <a:xfrm>
              <a:off x="202680" y="5315040"/>
              <a:ext cx="312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5" name="TextBox 65"/>
            <p:cNvSpPr/>
            <p:nvPr/>
          </p:nvSpPr>
          <p:spPr>
            <a:xfrm>
              <a:off x="2012040" y="5315040"/>
              <a:ext cx="268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Z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16" name="Group 68"/>
          <p:cNvGrpSpPr/>
          <p:nvPr/>
        </p:nvGrpSpPr>
        <p:grpSpPr>
          <a:xfrm>
            <a:off x="5090040" y="3049920"/>
            <a:ext cx="1546920" cy="783000"/>
            <a:chOff x="5090040" y="3049920"/>
            <a:chExt cx="1546920" cy="783000"/>
          </a:xfrm>
        </p:grpSpPr>
        <p:grpSp>
          <p:nvGrpSpPr>
            <p:cNvPr id="717" name="Group 29"/>
            <p:cNvGrpSpPr/>
            <p:nvPr/>
          </p:nvGrpSpPr>
          <p:grpSpPr>
            <a:xfrm>
              <a:off x="5090040" y="3049920"/>
              <a:ext cx="1216440" cy="783000"/>
              <a:chOff x="5090040" y="3049920"/>
              <a:chExt cx="1216440" cy="783000"/>
            </a:xfrm>
          </p:grpSpPr>
          <p:sp>
            <p:nvSpPr>
              <p:cNvPr id="718" name="Right Triangle 72"/>
              <p:cNvSpPr/>
              <p:nvPr/>
            </p:nvSpPr>
            <p:spPr>
              <a:xfrm rot="10777800">
                <a:off x="5092560" y="3053520"/>
                <a:ext cx="1211400" cy="775080"/>
              </a:xfrm>
              <a:prstGeom prst="rtTriangl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9" name="Rectangle 73"/>
              <p:cNvSpPr/>
              <p:nvPr/>
            </p:nvSpPr>
            <p:spPr>
              <a:xfrm rot="10777800">
                <a:off x="6229080" y="3051720"/>
                <a:ext cx="73440" cy="68400"/>
              </a:xfrm>
              <a:prstGeom prst="rect">
                <a:avLst/>
              </a:prstGeom>
              <a:solidFill>
                <a:srgbClr val="FFFF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1600" rIns="90000" bIns="216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720" name="TextBox 70"/>
            <p:cNvSpPr/>
            <p:nvPr/>
          </p:nvSpPr>
          <p:spPr>
            <a:xfrm>
              <a:off x="6368040" y="3300480"/>
              <a:ext cx="26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A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1" name="TextBox 71"/>
            <p:cNvSpPr/>
            <p:nvPr/>
          </p:nvSpPr>
          <p:spPr>
            <a:xfrm>
              <a:off x="5441760" y="3449160"/>
              <a:ext cx="262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C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3DD5297-19EE-4FBD-A3D2-0DD65D1A200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4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5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2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7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28" name="Picture 6" descr="scottishflag"/>
          <p:cNvPicPr/>
          <p:nvPr/>
        </p:nvPicPr>
        <p:blipFill>
          <a:blip r:embed="rId2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9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0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0886568-6C23-4614-B906-5E1E333AAA6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151)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Picture 5" descr="scottishflag"/>
          <p:cNvPicPr/>
          <p:nvPr/>
        </p:nvPicPr>
        <p:blipFill>
          <a:blip r:embed="rId2"/>
          <a:stretch/>
        </p:blipFill>
        <p:spPr>
          <a:xfrm>
            <a:off x="1555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Rectangle 8"/>
          <p:cNvSpPr/>
          <p:nvPr/>
        </p:nvSpPr>
        <p:spPr>
          <a:xfrm>
            <a:off x="1917720" y="542880"/>
            <a:ext cx="5256360" cy="6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Squaring a Number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09F249-E3C8-49D7-ACCF-850FFD05F1A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" name="Text Box 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" name="Rectangle 3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Square Root of a number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0" name="Picture 4" descr="scottishflag"/>
          <p:cNvPicPr/>
          <p:nvPr/>
        </p:nvPicPr>
        <p:blipFill>
          <a:blip r:embed="rId1"/>
          <a:stretch/>
        </p:blipFill>
        <p:spPr>
          <a:xfrm>
            <a:off x="16812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Text Box 6"/>
          <p:cNvSpPr/>
          <p:nvPr/>
        </p:nvSpPr>
        <p:spPr>
          <a:xfrm>
            <a:off x="987840" y="2077920"/>
            <a:ext cx="407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You now know how to find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Text Box 7"/>
          <p:cNvSpPr/>
          <p:nvPr/>
        </p:nvSpPr>
        <p:spPr>
          <a:xfrm>
            <a:off x="2026440" y="2716200"/>
            <a:ext cx="5494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can ‘undo’ this by asking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“which number, times itself, gives 81”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Text Box 8"/>
          <p:cNvSpPr/>
          <p:nvPr/>
        </p:nvSpPr>
        <p:spPr>
          <a:xfrm>
            <a:off x="5062320" y="2066760"/>
            <a:ext cx="216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9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9 x 9 = 81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Text Box 9"/>
          <p:cNvSpPr/>
          <p:nvPr/>
        </p:nvSpPr>
        <p:spPr>
          <a:xfrm>
            <a:off x="1020600" y="4157640"/>
            <a:ext cx="497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From the top line, the answer is 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" name="Text Box 11"/>
          <p:cNvSpPr/>
          <p:nvPr/>
        </p:nvSpPr>
        <p:spPr>
          <a:xfrm>
            <a:off x="1002240" y="4983120"/>
            <a:ext cx="78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This is expressed as :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“the SQUARE ROOT of 81 is 9”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" name="Text Box 13"/>
          <p:cNvSpPr/>
          <p:nvPr/>
        </p:nvSpPr>
        <p:spPr>
          <a:xfrm>
            <a:off x="1068480" y="5575320"/>
            <a:ext cx="361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 in symbols we write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18" name="Object 14"/>
          <p:cNvGraphicFramePr/>
          <p:nvPr/>
        </p:nvGraphicFramePr>
        <p:xfrm>
          <a:off x="4653000" y="5594400"/>
          <a:ext cx="1428840" cy="538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9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53000" y="5594400"/>
                    <a:ext cx="1428840" cy="538200"/>
                  </a:xfrm>
                  <a:prstGeom prst="rect">
                    <a:avLst/>
                  </a:prstGeom>
                  <a:noFill/>
                  <a:ln w="38160">
                    <a:solidFill>
                      <a:srgbClr val="FF0000"/>
                    </a:solidFill>
                    <a:miter/>
                  </a:ln>
                </p:spPr>
              </p:pic>
            </p:oleObj>
          </a:graphicData>
        </a:graphic>
      </p:graphicFrame>
    </p:spTree>
  </p:cSld>
  <p:timing>
    <p:tnLst>
      <p:par>
        <p:cTn id="69" dur="indefinite" restart="never" nodeType="tmRoot">
          <p:childTnLst>
            <p:seq>
              <p:cTn id="70" dur="indefinite" nodeType="mainSeq">
                <p:childTnLst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" dur="8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" dur="8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8221A09-3CF2-47CA-BC57-E1E948F50B6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Ch13 (page 153)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5" name="Picture 5" descr="scottishflag"/>
          <p:cNvPicPr/>
          <p:nvPr/>
        </p:nvPicPr>
        <p:blipFill>
          <a:blip r:embed="rId2"/>
          <a:stretch/>
        </p:blipFill>
        <p:spPr>
          <a:xfrm>
            <a:off x="1303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Rectangle 8"/>
          <p:cNvSpPr/>
          <p:nvPr/>
        </p:nvSpPr>
        <p:spPr>
          <a:xfrm>
            <a:off x="1917720" y="542880"/>
            <a:ext cx="5497560" cy="6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Square Root of a Number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Date Placeholder 2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846DE4-F775-4572-ABC9-EA80102D4753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Footer Placeholder 3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31" name="Object 5"/>
          <p:cNvGraphicFramePr/>
          <p:nvPr/>
        </p:nvGraphicFramePr>
        <p:xfrm>
          <a:off x="2975040" y="3579840"/>
          <a:ext cx="6168960" cy="395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2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75040" y="3579840"/>
                    <a:ext cx="6168960" cy="39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3" name="Rectangle 2"/>
          <p:cNvSpPr/>
          <p:nvPr/>
        </p:nvSpPr>
        <p:spPr>
          <a:xfrm>
            <a:off x="1322280" y="274680"/>
            <a:ext cx="63183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Text Box 3"/>
          <p:cNvSpPr/>
          <p:nvPr/>
        </p:nvSpPr>
        <p:spPr>
          <a:xfrm>
            <a:off x="798480" y="2367000"/>
            <a:ext cx="3493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Q1.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Are the missing angles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65</a:t>
            </a:r>
            <a:r>
              <a:rPr lang="en-GB" sz="1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, 40</a:t>
            </a:r>
            <a:r>
              <a:rPr lang="en-GB" sz="1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and 65</a:t>
            </a:r>
            <a:r>
              <a:rPr lang="en-GB" sz="1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Text Box 4"/>
          <p:cNvSpPr/>
          <p:nvPr/>
        </p:nvSpPr>
        <p:spPr>
          <a:xfrm>
            <a:off x="768600" y="3071880"/>
            <a:ext cx="206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Q2.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Text Box 6"/>
          <p:cNvSpPr/>
          <p:nvPr/>
        </p:nvSpPr>
        <p:spPr>
          <a:xfrm>
            <a:off x="792000" y="4043520"/>
            <a:ext cx="794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Q3.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The cost of a new computer is £1000 +vat. If the vat is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charged at 12% what is the total cost.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Text Box 7"/>
          <p:cNvSpPr/>
          <p:nvPr/>
        </p:nvSpPr>
        <p:spPr>
          <a:xfrm>
            <a:off x="773280" y="4886280"/>
            <a:ext cx="7948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Q4.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The cost of a bag of sugar is £1.12. How much 50 bags cost.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8" name="Group 8"/>
          <p:cNvGrpSpPr/>
          <p:nvPr/>
        </p:nvGrpSpPr>
        <p:grpSpPr>
          <a:xfrm>
            <a:off x="5016960" y="1987560"/>
            <a:ext cx="1283400" cy="834840"/>
            <a:chOff x="5016960" y="1987560"/>
            <a:chExt cx="1283400" cy="834840"/>
          </a:xfrm>
        </p:grpSpPr>
        <p:grpSp>
          <p:nvGrpSpPr>
            <p:cNvPr id="139" name="Group 9"/>
            <p:cNvGrpSpPr/>
            <p:nvPr/>
          </p:nvGrpSpPr>
          <p:grpSpPr>
            <a:xfrm>
              <a:off x="5016960" y="2050920"/>
              <a:ext cx="1283400" cy="771480"/>
              <a:chOff x="5016960" y="2050920"/>
              <a:chExt cx="1283400" cy="771480"/>
            </a:xfrm>
          </p:grpSpPr>
          <p:sp>
            <p:nvSpPr>
              <p:cNvPr id="140" name="AutoShape 10"/>
              <p:cNvSpPr/>
              <p:nvPr/>
            </p:nvSpPr>
            <p:spPr>
              <a:xfrm rot="5400000">
                <a:off x="5693040" y="1940760"/>
                <a:ext cx="497160" cy="717480"/>
              </a:xfrm>
              <a:prstGeom prst="rtTriangle">
                <a:avLst/>
              </a:prstGeom>
              <a:solidFill>
                <a:srgbClr val="4F81BD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1" name="Line 11"/>
              <p:cNvSpPr/>
              <p:nvPr/>
            </p:nvSpPr>
            <p:spPr>
              <a:xfrm flipH="1">
                <a:off x="5209920" y="2548080"/>
                <a:ext cx="376200" cy="27432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2" name="Text Box 12"/>
              <p:cNvSpPr/>
              <p:nvPr/>
            </p:nvSpPr>
            <p:spPr>
              <a:xfrm>
                <a:off x="5016960" y="2297160"/>
                <a:ext cx="595800" cy="409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115</a:t>
                </a:r>
                <a:r>
                  <a:rPr lang="en-GB" sz="1800" b="0" u="none" strike="noStrike" baseline="60000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o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43" name="Line 13"/>
            <p:cNvSpPr/>
            <p:nvPr/>
          </p:nvSpPr>
          <p:spPr>
            <a:xfrm>
              <a:off x="5511960" y="2255760"/>
              <a:ext cx="1490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4" name="Line 14"/>
            <p:cNvSpPr/>
            <p:nvPr/>
          </p:nvSpPr>
          <p:spPr>
            <a:xfrm>
              <a:off x="5889600" y="1987560"/>
              <a:ext cx="0" cy="1490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45" name="Text Box 16"/>
          <p:cNvSpPr/>
          <p:nvPr/>
        </p:nvSpPr>
        <p:spPr>
          <a:xfrm>
            <a:off x="457200" y="5762520"/>
            <a:ext cx="7948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FF"/>
                </a:solidFill>
                <a:effectLst/>
                <a:uFillTx/>
                <a:latin typeface="Comic Sans MS"/>
              </a:rPr>
              <a:t>NON-CALCULATOR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6" name="Picture 19" descr="scottishflag"/>
          <p:cNvPicPr/>
          <p:nvPr/>
        </p:nvPicPr>
        <p:blipFill>
          <a:blip r:embed="rId3"/>
          <a:stretch/>
        </p:blipFill>
        <p:spPr>
          <a:xfrm>
            <a:off x="203040" y="75888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Text Box 20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8" name="Picture 21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Date Placeholder 3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910513-65C4-445A-BBF5-B9BEDFB27767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Footer Placeholder 4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Text Box 2"/>
          <p:cNvSpPr/>
          <p:nvPr/>
        </p:nvSpPr>
        <p:spPr>
          <a:xfrm>
            <a:off x="2562120" y="3141720"/>
            <a:ext cx="64310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‘To investigate the right-angle triangle and to come up with a relationship between the lengths of its two shorter sides and the longest side which is called the hypotenuse. ‘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2" name="Picture 3"/>
          <p:cNvPicPr/>
          <p:nvPr/>
        </p:nvPicPr>
        <p:blipFill>
          <a:blip r:embed="rId1"/>
          <a:stretch/>
        </p:blipFill>
        <p:spPr>
          <a:xfrm>
            <a:off x="595440" y="2376360"/>
            <a:ext cx="1935000" cy="2246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AutoShape 4"/>
          <p:cNvSpPr/>
          <p:nvPr/>
        </p:nvSpPr>
        <p:spPr>
          <a:xfrm>
            <a:off x="7524720" y="4724280"/>
            <a:ext cx="1295280" cy="1441440"/>
          </a:xfrm>
          <a:prstGeom prst="rtTriangl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Rectangle 5"/>
          <p:cNvSpPr/>
          <p:nvPr/>
        </p:nvSpPr>
        <p:spPr>
          <a:xfrm>
            <a:off x="3504240" y="2637000"/>
            <a:ext cx="266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Aim of today's Lesson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Rectangle 6"/>
          <p:cNvSpPr/>
          <p:nvPr/>
        </p:nvSpPr>
        <p:spPr>
          <a:xfrm>
            <a:off x="1155600" y="274680"/>
            <a:ext cx="6274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Right – Angle Triangles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6" name="Picture 9" descr="scottishflag"/>
          <p:cNvPicPr/>
          <p:nvPr/>
        </p:nvPicPr>
        <p:blipFill>
          <a:blip r:embed="rId2"/>
          <a:stretch/>
        </p:blipFill>
        <p:spPr>
          <a:xfrm>
            <a:off x="203040" y="70812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7" name="Text Box 10"/>
          <p:cNvSpPr/>
          <p:nvPr/>
        </p:nvSpPr>
        <p:spPr>
          <a:xfrm rot="16200000">
            <a:off x="-1747440" y="392940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8" name="Picture 11" descr="Office Objects 0572"/>
          <p:cNvPicPr/>
          <p:nvPr/>
        </p:nvPicPr>
        <p:blipFill>
          <a:blip r:embed="rId3"/>
          <a:stretch/>
        </p:blipFill>
        <p:spPr>
          <a:xfrm>
            <a:off x="7462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2012-11-10T21:32:51Z</dcterms:modified>
  <cp:revision>200</cp:revision>
  <dc:subject/>
  <dc:title>Slide 1</dc:title>
</cp:coreProperties>
</file>