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5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5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61.xml" ContentType="application/vnd.openxmlformats-officedocument.presentationml.slide+xml"/>
  <Override PartName="/ppt/slides/slide2.xml" ContentType="application/vnd.openxmlformats-officedocument.presentationml.slide+xml"/>
  <Override PartName="/ppt/slides/slide41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60.xml" ContentType="application/vnd.openxmlformats-officedocument.presentationml.slide+xml"/>
  <Override PartName="/ppt/slides/slide49.xml" ContentType="application/vnd.openxmlformats-officedocument.presentationml.slide+xml"/>
  <Override PartName="/ppt/slides/slide57.xml" ContentType="application/vnd.openxmlformats-officedocument.presentationml.slide+xml"/>
  <Override PartName="/ppt/slides/slide29.xml" ContentType="application/vnd.openxmlformats-officedocument.presentationml.slide+xml"/>
  <Override PartName="/ppt/slides/slide12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27.xml" ContentType="application/vnd.openxmlformats-officedocument.presentationml.slide+xml"/>
  <Override PartName="/ppt/slides/slide46.xml" ContentType="application/vnd.openxmlformats-officedocument.presentationml.slide+xml"/>
  <Override PartName="/ppt/slides/slide43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1.xml" ContentType="application/vnd.openxmlformats-officedocument.presentationml.slide+xml"/>
  <Override PartName="/ppt/slides/slide37.xml" ContentType="application/vnd.openxmlformats-officedocument.presentationml.slide+xml"/>
  <Override PartName="/ppt/slides/slide48.xml" ContentType="application/vnd.openxmlformats-officedocument.presentationml.slide+xml"/>
  <Override PartName="/ppt/slides/slide31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58.xml" ContentType="application/vnd.openxmlformats-officedocument.presentationml.slide+xml"/>
  <Override PartName="/ppt/slides/slide8.xml" ContentType="application/vnd.openxmlformats-officedocument.presentationml.slide+xml"/>
  <Override PartName="/ppt/slides/slide4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59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38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media/image23.wmf" ContentType="image/x-wmf"/>
  <Override PartName="/ppt/media/image18.gif" ContentType="image/gif"/>
  <Override PartName="/ppt/media/image14.wmf" ContentType="image/x-wmf"/>
  <Override PartName="/ppt/media/image29.wmf" ContentType="image/x-wmf"/>
  <Override PartName="/ppt/media/image1.gif" ContentType="image/gif"/>
  <Override PartName="/ppt/media/image3.wmf" ContentType="image/x-wmf"/>
  <Override PartName="/ppt/media/image12.wmf" ContentType="image/x-wmf"/>
  <Override PartName="/ppt/media/image9.wmf" ContentType="image/x-wmf"/>
  <Override PartName="/ppt/media/image24.wmf" ContentType="image/x-wmf"/>
  <Override PartName="/ppt/media/image38.wmf" ContentType="image/x-wmf"/>
  <Override PartName="/ppt/media/image19.wmf" ContentType="image/x-wmf"/>
  <Override PartName="/ppt/media/image15.wmf" ContentType="image/x-wmf"/>
  <Override PartName="/ppt/media/image36.wmf" ContentType="image/x-wmf"/>
  <Override PartName="/ppt/media/image51.wmf" ContentType="image/x-wmf"/>
  <Override PartName="/ppt/media/image30.wmf" ContentType="image/x-wmf"/>
  <Override PartName="/ppt/media/image34.wmf" ContentType="image/x-wmf"/>
  <Override PartName="/ppt/media/image42.wmf" ContentType="image/x-wmf"/>
  <Override PartName="/ppt/media/image44.wmf" ContentType="image/x-wmf"/>
  <Override PartName="/ppt/media/image50.wmf" ContentType="image/x-wmf"/>
  <Override PartName="/ppt/media/image45.wmf" ContentType="image/x-wmf"/>
  <Override PartName="/ppt/media/image16.wmf" ContentType="image/x-wmf"/>
  <Override PartName="/ppt/media/image46.wmf" ContentType="image/x-wmf"/>
  <Override PartName="/ppt/media/image43.wmf" ContentType="image/x-wmf"/>
  <Override PartName="/ppt/media/image37.wmf" ContentType="image/x-wmf"/>
  <Override PartName="/ppt/media/image47.wmf" ContentType="image/x-wmf"/>
  <Override PartName="/ppt/media/image17.wmf" ContentType="image/x-wmf"/>
  <Override PartName="/ppt/media/image10.wmf" ContentType="image/x-wmf"/>
  <Override PartName="/ppt/media/image33.wmf" ContentType="image/x-wmf"/>
  <Override PartName="/ppt/media/image25.wmf" ContentType="image/x-wmf"/>
  <Override PartName="/ppt/media/image32.wmf" ContentType="image/x-wmf"/>
  <Override PartName="/ppt/media/image41.wmf" ContentType="image/x-wmf"/>
  <Override PartName="/ppt/media/image13.wmf" ContentType="image/x-wmf"/>
  <Override PartName="/ppt/media/image48.wmf" ContentType="image/x-wmf"/>
  <Override PartName="/ppt/media/image11.wmf" ContentType="image/x-wmf"/>
  <Override PartName="/ppt/media/image35.wmf" ContentType="image/x-wmf"/>
  <Override PartName="/ppt/media/image31.wmf" ContentType="image/x-wmf"/>
  <Override PartName="/ppt/media/image49.wmf" ContentType="image/x-wmf"/>
  <Override PartName="/ppt/presentation.xml" ContentType="application/vnd.openxmlformats-officedocument.presentationml.presentation.main+xml"/>
  <Override PartName="/ppt/embeddings/oleObject9.bin" ContentType="application/vnd.openxmlformats-officedocument.oleObject"/>
  <Override PartName="/ppt/embeddings/oleObject7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3.bin" ContentType="application/vnd.openxmlformats-officedocument.oleObject"/>
  <Override PartName="/ppt/embeddings/oleObject28.bin" ContentType="application/vnd.openxmlformats-officedocument.oleObject"/>
  <Override PartName="/ppt/embeddings/oleObject10.bin" ContentType="application/vnd.openxmlformats-officedocument.oleObject"/>
  <Override PartName="/ppt/embeddings/oleObject8.bin" ContentType="application/vnd.openxmlformats-officedocument.oleObject"/>
  <Override PartName="/ppt/embeddings/oleObject27.bin" ContentType="application/vnd.openxmlformats-officedocument.oleObject"/>
  <Override PartName="/ppt/embeddings/oleObject1.bin" ContentType="application/vnd.openxmlformats-officedocument.oleObject"/>
  <Override PartName="/ppt/embeddings/oleObject6.bin" ContentType="application/vnd.openxmlformats-officedocument.oleObject"/>
  <Override PartName="/ppt/embeddings/oleObject19.bin" ContentType="application/vnd.openxmlformats-officedocument.oleObject"/>
  <Override PartName="/ppt/embeddings/oleObject11.bin" ContentType="application/vnd.openxmlformats-officedocument.oleObject"/>
  <Override PartName="/ppt/embeddings/oleObject26.bin" ContentType="application/vnd.openxmlformats-officedocument.oleObject"/>
  <Override PartName="/ppt/embeddings/oleObject24.bin" ContentType="application/vnd.openxmlformats-officedocument.oleObject"/>
  <Override PartName="/ppt/embeddings/oleObject4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15.bin" ContentType="application/vnd.openxmlformats-officedocument.oleObject"/>
  <Override PartName="/ppt/embeddings/oleObject23.bin" ContentType="application/vnd.openxmlformats-officedocument.oleObject"/>
  <Override PartName="/ppt/embeddings/oleObject25.bin" ContentType="application/vnd.openxmlformats-officedocument.oleObject"/>
  <Override PartName="/ppt/embeddings/oleObject22.bin" ContentType="application/vnd.openxmlformats-officedocument.oleObject"/>
  <Override PartName="/ppt/embeddings/oleObject13.bin" ContentType="application/vnd.openxmlformats-officedocument.oleObject"/>
  <Override PartName="/ppt/embeddings/oleObject18.bin" ContentType="application/vnd.openxmlformats-officedocument.oleObject"/>
  <Override PartName="/ppt/embeddings/oleObject17.bin" ContentType="application/vnd.openxmlformats-officedocument.oleObject"/>
  <Override PartName="/ppt/embeddings/oleObject16.bin" ContentType="application/vnd.openxmlformats-officedocument.oleObject"/>
  <Override PartName="/ppt/embeddings/oleObject29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5A328D-B1CE-4675-B476-5C39659997E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D366CA-DC24-4F92-A5CF-6580C83C932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E6C203-0A7D-4D2E-A510-916582E31468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5DB686-7872-46FD-B1BA-D80EB23BDB1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DF7B3D-A0E3-4B33-BBFC-FA9879682164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2BAA8F-785F-4FC5-A6F9-46D9C00D551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526113-66AC-437A-937A-C0EA2BB714F2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464692-D10A-485E-AC4B-EC1149B39C4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70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71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2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73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4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5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76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77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8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9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0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1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2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3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ED692B-4924-4280-9935-856608134DE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ftr" idx="3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sldNum" idx="3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80109C5-4165-4FA9-96C5-E094ED98185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8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9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9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9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0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dt" idx="4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088287-AFBC-43C2-AEDF-67007D53007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ftr" idx="4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sldNum" idx="4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0041981-F2FE-4523-8351-7F06077999A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dt" idx="4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1C03B75-36B3-4B5C-B537-8CDE704191D3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ftr" idx="4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sldNum" idx="4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FAEAE9-B565-4FB9-9555-42AA15B9E1C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12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3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14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15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6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7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8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9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0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1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2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23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24" name="TextBox 19"/>
          <p:cNvSpPr/>
          <p:nvPr/>
        </p:nvSpPr>
        <p:spPr>
          <a:xfrm>
            <a:off x="18000" y="146052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dt" idx="4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E9F80E-89AC-4AEE-B03E-8E17A388154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ftr" idx="4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 type="sldNum" idx="4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413BCFB-C94B-48B0-BAF1-CFE7B750A43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dt" idx="4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A74E717-0D6B-4DCA-9E40-351E8FCB266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 type="ftr" idx="5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5"/>
          <p:cNvSpPr>
            <a:spLocks noGrp="1"/>
          </p:cNvSpPr>
          <p:nvPr>
            <p:ph type="sldNum" idx="5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1948DE-6B70-4948-B3A1-8DC784D08E9E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36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37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8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39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0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1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42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43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4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5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6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7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8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5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4E613B-6F9D-4173-B54B-61790946E11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 type="ftr" idx="5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PlaceHolder 5"/>
          <p:cNvSpPr>
            <a:spLocks noGrp="1"/>
          </p:cNvSpPr>
          <p:nvPr>
            <p:ph type="sldNum" idx="5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B91F647-46B1-41F2-BF14-27615D132008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5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5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5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dt" idx="55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96C305-E50A-4215-9EA5-BB956CB4004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ftr" idx="56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PlaceHolder 5"/>
          <p:cNvSpPr>
            <a:spLocks noGrp="1"/>
          </p:cNvSpPr>
          <p:nvPr>
            <p:ph type="sldNum" idx="57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3E2DC1F-FAC4-4F63-9CA0-5D186BB52B0C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3360B7C-EB7B-462F-8899-97338EC16D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C459A7-D88D-4B43-862D-CC4EE22126B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7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7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7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dt" idx="58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ED88A8-1279-4E8C-BB54-3A892E35B06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PlaceHolder 4"/>
          <p:cNvSpPr>
            <a:spLocks noGrp="1"/>
          </p:cNvSpPr>
          <p:nvPr>
            <p:ph type="ftr" idx="59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5"/>
          <p:cNvSpPr>
            <a:spLocks noGrp="1"/>
          </p:cNvSpPr>
          <p:nvPr>
            <p:ph type="sldNum" idx="60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C093DDF-F71B-4C32-871E-8E33E5B4583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dt" idx="6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0B407A-4995-4197-A0FB-D88BCAEBFE22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PlaceHolder 4"/>
          <p:cNvSpPr>
            <a:spLocks noGrp="1"/>
          </p:cNvSpPr>
          <p:nvPr>
            <p:ph type="ftr" idx="6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5"/>
          <p:cNvSpPr>
            <a:spLocks noGrp="1"/>
          </p:cNvSpPr>
          <p:nvPr>
            <p:ph type="sldNum" idx="6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E648B75-C7B8-41A2-BCE4-E545AF552E8C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 type="dt" idx="6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F79795-60E5-4936-B9FF-7BF69B8D93E6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PlaceHolder 4"/>
          <p:cNvSpPr>
            <a:spLocks noGrp="1"/>
          </p:cNvSpPr>
          <p:nvPr>
            <p:ph type="ftr" idx="6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PlaceHolder 5"/>
          <p:cNvSpPr>
            <a:spLocks noGrp="1"/>
          </p:cNvSpPr>
          <p:nvPr>
            <p:ph type="sldNum" idx="6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121A616-6DB3-4730-B90B-7871B5F16FDB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0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0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0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30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 type="dt" idx="6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0CCFB3-FCAB-4B06-BD13-D210479DE19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12,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4"/>
          <p:cNvSpPr>
            <a:spLocks noGrp="1"/>
          </p:cNvSpPr>
          <p:nvPr>
            <p:ph type="ftr" idx="6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PlaceHolder 5"/>
          <p:cNvSpPr>
            <a:spLocks noGrp="1"/>
          </p:cNvSpPr>
          <p:nvPr>
            <p:ph type="sldNum" idx="6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7ABAC3-8696-4D14-A0BB-A8C4E2C8A52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1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2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32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31" name="TextBox 19"/>
          <p:cNvSpPr/>
          <p:nvPr/>
        </p:nvSpPr>
        <p:spPr>
          <a:xfrm>
            <a:off x="152640" y="1266840"/>
            <a:ext cx="66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 type="dt" idx="7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F38836-2FC2-41A2-A18F-8686F894A2F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PlaceHolder 4"/>
          <p:cNvSpPr>
            <a:spLocks noGrp="1"/>
          </p:cNvSpPr>
          <p:nvPr>
            <p:ph type="ftr" idx="7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PlaceHolder 5"/>
          <p:cNvSpPr>
            <a:spLocks noGrp="1"/>
          </p:cNvSpPr>
          <p:nvPr>
            <p:ph type="sldNum" idx="7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595737-6EB2-4B4B-95C8-74B365C4F172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8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38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339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0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341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42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43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44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45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6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7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8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9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0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3" name="PlaceHolder 3"/>
          <p:cNvSpPr>
            <a:spLocks noGrp="1"/>
          </p:cNvSpPr>
          <p:nvPr>
            <p:ph type="dt" idx="7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313011-DE3D-4577-BDDC-2AAECA4D346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PlaceHolder 4"/>
          <p:cNvSpPr>
            <a:spLocks noGrp="1"/>
          </p:cNvSpPr>
          <p:nvPr>
            <p:ph type="ftr" idx="7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PlaceHolder 5"/>
          <p:cNvSpPr>
            <a:spLocks noGrp="1"/>
          </p:cNvSpPr>
          <p:nvPr>
            <p:ph type="sldNum" idx="7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75B1654-097B-48BD-BAAD-165C0704EF49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57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8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59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360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1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2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3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4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5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6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7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8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1" name="PlaceHolder 3"/>
          <p:cNvSpPr>
            <a:spLocks noGrp="1"/>
          </p:cNvSpPr>
          <p:nvPr>
            <p:ph type="dt" idx="7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C1B9F7-D5B7-49D6-A2FD-D3AD1A8C9F9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PlaceHolder 4"/>
          <p:cNvSpPr>
            <a:spLocks noGrp="1"/>
          </p:cNvSpPr>
          <p:nvPr>
            <p:ph type="ftr" idx="7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PlaceHolder 5"/>
          <p:cNvSpPr>
            <a:spLocks noGrp="1"/>
          </p:cNvSpPr>
          <p:nvPr>
            <p:ph type="sldNum" idx="7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2D739C9-F425-48EF-BDBE-1F3E26CBAB2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276015-5ECF-4974-B9B6-87D79620069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EF52B4-D457-457B-BA44-E7B377EAF6C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7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8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9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0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1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2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3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4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5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6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7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2FD2BE-BEE1-4272-9009-ABF5FDBC038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ftr" idx="1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9C892C-7A00-4B7F-9D46-35F12FC58AE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0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7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7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9C192F-8F46-4942-8E52-A27A51C6787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ftr" idx="14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EBB1353-1A02-4BB4-8F11-3E7F5FA6C5FD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9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9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9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9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0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dt" idx="16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CF7F8E-5E68-47FC-BDDF-03D81A4C1E7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ftr" idx="17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sldNum" idx="18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92E894-DAAE-44BC-9724-3A7D2E9F4760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12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13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4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15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6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18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19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0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1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2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3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4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dt" idx="1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7A01A44-91EB-4B8C-A797-C967547E836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ftr" idx="20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sldNum" idx="2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473BD6-99EC-4373-9D23-C3C10A4CCAA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13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13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3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3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3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dt" idx="22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374C69-8E8B-4860-8AE9-DB765D3A598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ftr" idx="23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sldNum" idx="24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7230CC-DF2A-4262-B0FA-F02843E9B73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06B8B8-D757-4839-9144-64603C5049B9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12 Jul 2026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Created by Mr. Lafferty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05BB276-77FB-4804-BE92-9203F467A94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31.xml"/><Relationship Id="rId2" Type="http://schemas.openxmlformats.org/officeDocument/2006/relationships/slide" Target="slide37.xml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" Target="slide43.xml"/><Relationship Id="rId6" Type="http://schemas.openxmlformats.org/officeDocument/2006/relationships/slide" Target="slide2.xml"/><Relationship Id="rId7" Type="http://schemas.openxmlformats.org/officeDocument/2006/relationships/slide" Target="slide15.xml"/><Relationship Id="rId8" Type="http://schemas.openxmlformats.org/officeDocument/2006/relationships/slide" Target="slide20.xml"/><Relationship Id="rId9" Type="http://schemas.openxmlformats.org/officeDocument/2006/relationships/slide" Target="slide9.xml"/><Relationship Id="rId10" Type="http://schemas.openxmlformats.org/officeDocument/2006/relationships/slide" Target="slide50.xml"/><Relationship Id="rId11" Type="http://schemas.openxmlformats.org/officeDocument/2006/relationships/slide" Target="slide57.xml"/><Relationship Id="rId12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0.png"/><Relationship Id="rId4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3.wmf"/><Relationship Id="rId4" Type="http://schemas.openxmlformats.org/officeDocument/2006/relationships/slideLayout" Target="../slideLayouts/slideLayout1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8.bin"/><Relationship Id="rId3" Type="http://schemas.openxmlformats.org/officeDocument/2006/relationships/image" Target="../media/image24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9.bin"/><Relationship Id="rId3" Type="http://schemas.openxmlformats.org/officeDocument/2006/relationships/image" Target="../media/image25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6.png"/><Relationship Id="rId4" Type="http://schemas.openxmlformats.org/officeDocument/2006/relationships/slideLayout" Target="../slideLayouts/slideLayout20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2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2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2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0.bin"/><Relationship Id="rId3" Type="http://schemas.openxmlformats.org/officeDocument/2006/relationships/image" Target="../media/image30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1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32.wmf"/><Relationship Id="rId7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3.bin"/><Relationship Id="rId4" Type="http://schemas.openxmlformats.org/officeDocument/2006/relationships/image" Target="../media/image33.w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34.w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35.w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36.wmf"/><Relationship Id="rId11" Type="http://schemas.openxmlformats.org/officeDocument/2006/relationships/oleObject" Target="../embeddings/oleObject17.bin"/><Relationship Id="rId12" Type="http://schemas.openxmlformats.org/officeDocument/2006/relationships/image" Target="../media/image37.wmf"/><Relationship Id="rId1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8.bin"/><Relationship Id="rId3" Type="http://schemas.openxmlformats.org/officeDocument/2006/relationships/image" Target="../media/image38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9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40.png"/><Relationship Id="rId5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9.bin"/><Relationship Id="rId3" Type="http://schemas.openxmlformats.org/officeDocument/2006/relationships/image" Target="../media/image4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7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0.bin"/><Relationship Id="rId4" Type="http://schemas.openxmlformats.org/officeDocument/2006/relationships/image" Target="../media/image42.wmf"/><Relationship Id="rId5" Type="http://schemas.openxmlformats.org/officeDocument/2006/relationships/slideLayout" Target="../slideLayouts/slideLayout1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5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1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44.wmf"/><Relationship Id="rId7" Type="http://schemas.openxmlformats.org/officeDocument/2006/relationships/oleObject" Target="../embeddings/oleObject23.bin"/><Relationship Id="rId8" Type="http://schemas.openxmlformats.org/officeDocument/2006/relationships/image" Target="../media/image45.wmf"/><Relationship Id="rId9" Type="http://schemas.openxmlformats.org/officeDocument/2006/relationships/oleObject" Target="../embeddings/oleObject24.bin"/><Relationship Id="rId10" Type="http://schemas.openxmlformats.org/officeDocument/2006/relationships/image" Target="../media/image46.wmf"/><Relationship Id="rId11" Type="http://schemas.openxmlformats.org/officeDocument/2006/relationships/slideLayout" Target="../slideLayouts/slideLayout24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6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4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5.bin"/><Relationship Id="rId4" Type="http://schemas.openxmlformats.org/officeDocument/2006/relationships/image" Target="../media/image47.wmf"/><Relationship Id="rId5" Type="http://schemas.openxmlformats.org/officeDocument/2006/relationships/slideLayout" Target="../slideLayouts/slideLayout6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6.bin"/><Relationship Id="rId4" Type="http://schemas.openxmlformats.org/officeDocument/2006/relationships/image" Target="../media/image48.wmf"/><Relationship Id="rId5" Type="http://schemas.openxmlformats.org/officeDocument/2006/relationships/oleObject" Target="../embeddings/oleObject27.bin"/><Relationship Id="rId6" Type="http://schemas.openxmlformats.org/officeDocument/2006/relationships/image" Target="../media/image49.wmf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16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8.bin"/><Relationship Id="rId4" Type="http://schemas.openxmlformats.org/officeDocument/2006/relationships/image" Target="../media/image50.wmf"/><Relationship Id="rId5" Type="http://schemas.openxmlformats.org/officeDocument/2006/relationships/oleObject" Target="../embeddings/oleObject29.bin"/><Relationship Id="rId6" Type="http://schemas.openxmlformats.org/officeDocument/2006/relationships/image" Target="../media/image51.wmf"/><Relationship Id="rId7" Type="http://schemas.openxmlformats.org/officeDocument/2006/relationships/slideLayout" Target="../slideLayouts/slideLayout1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14.w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15.wmf"/><Relationship Id="rId11" Type="http://schemas.openxmlformats.org/officeDocument/2006/relationships/oleObject" Target="../embeddings/oleObject5.bin"/><Relationship Id="rId12" Type="http://schemas.openxmlformats.org/officeDocument/2006/relationships/image" Target="../media/image16.wmf"/><Relationship Id="rId13" Type="http://schemas.openxmlformats.org/officeDocument/2006/relationships/oleObject" Target="../embeddings/oleObject6.bin"/><Relationship Id="rId14" Type="http://schemas.openxmlformats.org/officeDocument/2006/relationships/image" Target="../media/image17.wmf"/><Relationship Id="rId15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7.bin"/><Relationship Id="rId3" Type="http://schemas.openxmlformats.org/officeDocument/2006/relationships/image" Target="../media/image19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9C9482-B66D-4FA2-92DA-E1871FBDFA7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6" name="Text Box 4"/>
          <p:cNvSpPr/>
          <p:nvPr/>
        </p:nvSpPr>
        <p:spPr>
          <a:xfrm>
            <a:off x="1971000" y="3782880"/>
            <a:ext cx="715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Mean, Median, Mode and Range of a Data Set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7" name="Text Box 5"/>
          <p:cNvSpPr/>
          <p:nvPr/>
        </p:nvSpPr>
        <p:spPr>
          <a:xfrm>
            <a:off x="1933560" y="4221000"/>
            <a:ext cx="6346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Line of best fit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AutoShape 6">
            <a:hlinkClick r:id="rId1" action="ppaction://hlinksldjump"/>
          </p:cNvPr>
          <p:cNvSpPr/>
          <p:nvPr/>
        </p:nvSpPr>
        <p:spPr>
          <a:xfrm>
            <a:off x="1171440" y="3849840"/>
            <a:ext cx="412920" cy="336240"/>
          </a:xfrm>
          <a:custGeom>
            <a:avLst/>
            <a:gdLst>
              <a:gd name="textAreaLeft" fmla="*/ 21600 w 412920"/>
              <a:gd name="textAreaRight" fmla="*/ 391320 w 412920"/>
              <a:gd name="textAreaTop" fmla="*/ 21600 h 336240"/>
              <a:gd name="textAreaBottom" fmla="*/ 314640 h 336240"/>
            </a:gdLst>
            <a:ahLst/>
            <a:cxnLst/>
            <a:rect l="textAreaLeft" t="textAreaTop" r="textAreaRight" b="textAreaBottom"/>
            <a:pathLst>
              <a:path w="26521" h="21600">
                <a:moveTo>
                  <a:pt x="0" y="0"/>
                </a:moveTo>
                <a:lnTo>
                  <a:pt x="26521" y="0"/>
                </a:lnTo>
                <a:lnTo>
                  <a:pt x="26521" y="21600"/>
                </a:lnTo>
                <a:lnTo>
                  <a:pt x="0" y="21600"/>
                </a:lnTo>
                <a:close/>
              </a:path>
              <a:path fill="lightenLess" w="26521" h="21600">
                <a:moveTo>
                  <a:pt x="0" y="0"/>
                </a:moveTo>
                <a:lnTo>
                  <a:pt x="26521" y="0"/>
                </a:lnTo>
                <a:lnTo>
                  <a:pt x="25121" y="1400"/>
                </a:lnTo>
                <a:lnTo>
                  <a:pt x="1400" y="1400"/>
                </a:lnTo>
                <a:close/>
              </a:path>
              <a:path fill="darken" w="26521" h="21600">
                <a:moveTo>
                  <a:pt x="26521" y="0"/>
                </a:moveTo>
                <a:lnTo>
                  <a:pt x="26521" y="21600"/>
                </a:lnTo>
                <a:lnTo>
                  <a:pt x="25121" y="20200"/>
                </a:lnTo>
                <a:lnTo>
                  <a:pt x="25121" y="1400"/>
                </a:lnTo>
                <a:close/>
              </a:path>
              <a:path fill="darkenLess" w="26521" h="21600">
                <a:moveTo>
                  <a:pt x="26521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121" y="20200"/>
                </a:lnTo>
                <a:close/>
              </a:path>
              <a:path fill="lighten" w="26521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521" h="21600">
                <a:moveTo>
                  <a:pt x="6254" y="3794"/>
                </a:moveTo>
                <a:lnTo>
                  <a:pt x="20267" y="10800"/>
                </a:lnTo>
                <a:lnTo>
                  <a:pt x="6254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9" name="AutoShape 7">
            <a:hlinkClick r:id="rId2" action="ppaction://hlinksldjump"/>
          </p:cNvPr>
          <p:cNvSpPr/>
          <p:nvPr/>
        </p:nvSpPr>
        <p:spPr>
          <a:xfrm>
            <a:off x="1171440" y="4282920"/>
            <a:ext cx="403200" cy="327240"/>
          </a:xfrm>
          <a:custGeom>
            <a:avLst/>
            <a:gdLst>
              <a:gd name="textAreaLeft" fmla="*/ 20880 w 403200"/>
              <a:gd name="textAreaRight" fmla="*/ 382320 w 403200"/>
              <a:gd name="textAreaTop" fmla="*/ 20880 h 327240"/>
              <a:gd name="textAreaBottom" fmla="*/ 306360 h 327240"/>
            </a:gdLst>
            <a:ahLst/>
            <a:cxnLst/>
            <a:rect l="textAreaLeft" t="textAreaTop" r="textAreaRight" b="textAreaBottom"/>
            <a:pathLst>
              <a:path w="26608" h="21600">
                <a:moveTo>
                  <a:pt x="0" y="0"/>
                </a:moveTo>
                <a:lnTo>
                  <a:pt x="26608" y="0"/>
                </a:lnTo>
                <a:lnTo>
                  <a:pt x="26608" y="21600"/>
                </a:lnTo>
                <a:lnTo>
                  <a:pt x="0" y="21600"/>
                </a:lnTo>
                <a:close/>
              </a:path>
              <a:path fill="lightenLess" w="26608" h="21600">
                <a:moveTo>
                  <a:pt x="0" y="0"/>
                </a:moveTo>
                <a:lnTo>
                  <a:pt x="26608" y="0"/>
                </a:lnTo>
                <a:lnTo>
                  <a:pt x="25208" y="1400"/>
                </a:lnTo>
                <a:lnTo>
                  <a:pt x="1400" y="1400"/>
                </a:lnTo>
                <a:close/>
              </a:path>
              <a:path fill="darken" w="26608" h="21600">
                <a:moveTo>
                  <a:pt x="26608" y="0"/>
                </a:moveTo>
                <a:lnTo>
                  <a:pt x="26608" y="21600"/>
                </a:lnTo>
                <a:lnTo>
                  <a:pt x="25208" y="20200"/>
                </a:lnTo>
                <a:lnTo>
                  <a:pt x="25208" y="1400"/>
                </a:lnTo>
                <a:close/>
              </a:path>
              <a:path fill="darkenLess" w="26608" h="21600">
                <a:moveTo>
                  <a:pt x="2660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208" y="20200"/>
                </a:lnTo>
                <a:close/>
              </a:path>
              <a:path fill="lighten" w="2660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608" h="21600">
                <a:moveTo>
                  <a:pt x="6298" y="3794"/>
                </a:moveTo>
                <a:lnTo>
                  <a:pt x="20311" y="10800"/>
                </a:lnTo>
                <a:lnTo>
                  <a:pt x="6298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Statistics</a:t>
            </a:r>
            <a:endParaRPr lang="en-US" sz="5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81" name="Picture 9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2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3" name="Picture 11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4" name="Text Box 12"/>
          <p:cNvSpPr/>
          <p:nvPr/>
        </p:nvSpPr>
        <p:spPr>
          <a:xfrm>
            <a:off x="1968840" y="4659480"/>
            <a:ext cx="686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Constructing Frequency Tables (Tally Tables)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5" name="AutoShape 13">
            <a:hlinkClick r:id="rId5" action="ppaction://hlinksldjump"/>
          </p:cNvPr>
          <p:cNvSpPr/>
          <p:nvPr/>
        </p:nvSpPr>
        <p:spPr>
          <a:xfrm>
            <a:off x="1171440" y="4708440"/>
            <a:ext cx="412920" cy="336600"/>
          </a:xfrm>
          <a:custGeom>
            <a:avLst/>
            <a:gdLst>
              <a:gd name="textAreaLeft" fmla="*/ 21600 w 412920"/>
              <a:gd name="textAreaRight" fmla="*/ 391320 w 412920"/>
              <a:gd name="textAreaTop" fmla="*/ 21600 h 336600"/>
              <a:gd name="textAreaBottom" fmla="*/ 315000 h 336600"/>
            </a:gdLst>
            <a:ahLst/>
            <a:cxnLst/>
            <a:rect l="textAreaLeft" t="textAreaTop" r="textAreaRight" b="textAreaBottom"/>
            <a:pathLst>
              <a:path w="26492" h="21600">
                <a:moveTo>
                  <a:pt x="0" y="0"/>
                </a:moveTo>
                <a:lnTo>
                  <a:pt x="26492" y="0"/>
                </a:lnTo>
                <a:lnTo>
                  <a:pt x="26492" y="21600"/>
                </a:lnTo>
                <a:lnTo>
                  <a:pt x="0" y="21600"/>
                </a:lnTo>
                <a:close/>
              </a:path>
              <a:path fill="lightenLess" w="26492" h="21600">
                <a:moveTo>
                  <a:pt x="0" y="0"/>
                </a:moveTo>
                <a:lnTo>
                  <a:pt x="26492" y="0"/>
                </a:lnTo>
                <a:lnTo>
                  <a:pt x="25092" y="1400"/>
                </a:lnTo>
                <a:lnTo>
                  <a:pt x="1400" y="1400"/>
                </a:lnTo>
                <a:close/>
              </a:path>
              <a:path fill="darken" w="26492" h="21600">
                <a:moveTo>
                  <a:pt x="26492" y="0"/>
                </a:moveTo>
                <a:lnTo>
                  <a:pt x="26492" y="21600"/>
                </a:lnTo>
                <a:lnTo>
                  <a:pt x="25092" y="20200"/>
                </a:lnTo>
                <a:lnTo>
                  <a:pt x="25092" y="1400"/>
                </a:lnTo>
                <a:close/>
              </a:path>
              <a:path fill="darkenLess" w="26492" h="21600">
                <a:moveTo>
                  <a:pt x="2649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2" y="20200"/>
                </a:lnTo>
                <a:close/>
              </a:path>
              <a:path fill="lighten" w="2649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2" h="21600">
                <a:moveTo>
                  <a:pt x="6240" y="3794"/>
                </a:moveTo>
                <a:lnTo>
                  <a:pt x="20253" y="10800"/>
                </a:lnTo>
                <a:lnTo>
                  <a:pt x="6240" y="17806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6" name="Text Box 14"/>
          <p:cNvSpPr/>
          <p:nvPr/>
        </p:nvSpPr>
        <p:spPr>
          <a:xfrm>
            <a:off x="1950840" y="2038320"/>
            <a:ext cx="3272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Interpreting Graphs.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7" name="AutoShape 15">
            <a:hlinkClick r:id="rId6" action="ppaction://hlinksldjump"/>
          </p:cNvPr>
          <p:cNvSpPr/>
          <p:nvPr/>
        </p:nvSpPr>
        <p:spPr>
          <a:xfrm>
            <a:off x="1171440" y="2075040"/>
            <a:ext cx="419400" cy="355320"/>
          </a:xfrm>
          <a:custGeom>
            <a:avLst/>
            <a:gdLst>
              <a:gd name="textAreaLeft" fmla="*/ 23040 w 419400"/>
              <a:gd name="textAreaRight" fmla="*/ 396360 w 419400"/>
              <a:gd name="textAreaTop" fmla="*/ 23040 h 355320"/>
              <a:gd name="textAreaBottom" fmla="*/ 332280 h 355320"/>
            </a:gdLst>
            <a:ahLst/>
            <a:cxnLst/>
            <a:rect l="textAreaLeft" t="textAreaTop" r="textAreaRight" b="textAreaBottom"/>
            <a:pathLst>
              <a:path w="25491" h="21600">
                <a:moveTo>
                  <a:pt x="0" y="0"/>
                </a:moveTo>
                <a:lnTo>
                  <a:pt x="25491" y="0"/>
                </a:lnTo>
                <a:lnTo>
                  <a:pt x="25491" y="21600"/>
                </a:lnTo>
                <a:lnTo>
                  <a:pt x="0" y="21600"/>
                </a:lnTo>
                <a:close/>
              </a:path>
              <a:path fill="lightenLess" w="25491" h="21600">
                <a:moveTo>
                  <a:pt x="0" y="0"/>
                </a:moveTo>
                <a:lnTo>
                  <a:pt x="25491" y="0"/>
                </a:lnTo>
                <a:lnTo>
                  <a:pt x="24091" y="1400"/>
                </a:lnTo>
                <a:lnTo>
                  <a:pt x="1400" y="1400"/>
                </a:lnTo>
                <a:close/>
              </a:path>
              <a:path fill="darken" w="25491" h="21600">
                <a:moveTo>
                  <a:pt x="25491" y="0"/>
                </a:moveTo>
                <a:lnTo>
                  <a:pt x="25491" y="21600"/>
                </a:lnTo>
                <a:lnTo>
                  <a:pt x="24091" y="20200"/>
                </a:lnTo>
                <a:lnTo>
                  <a:pt x="24091" y="1400"/>
                </a:lnTo>
                <a:close/>
              </a:path>
              <a:path fill="darkenLess" w="25491" h="21600">
                <a:moveTo>
                  <a:pt x="25491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091" y="20200"/>
                </a:lnTo>
                <a:close/>
              </a:path>
              <a:path fill="lighten" w="25491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491" h="21600">
                <a:moveTo>
                  <a:pt x="5739" y="3794"/>
                </a:moveTo>
                <a:lnTo>
                  <a:pt x="19752" y="10800"/>
                </a:lnTo>
                <a:lnTo>
                  <a:pt x="5739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8" name="Text Box 23"/>
          <p:cNvSpPr/>
          <p:nvPr/>
        </p:nvSpPr>
        <p:spPr>
          <a:xfrm>
            <a:off x="2009520" y="2913120"/>
            <a:ext cx="369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Stem and Leaf Diagram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9" name="AutoShape 24">
            <a:hlinkClick r:id="rId7" action="ppaction://hlinksldjump"/>
          </p:cNvPr>
          <p:cNvSpPr/>
          <p:nvPr/>
        </p:nvSpPr>
        <p:spPr>
          <a:xfrm>
            <a:off x="1171440" y="2971800"/>
            <a:ext cx="430200" cy="345960"/>
          </a:xfrm>
          <a:custGeom>
            <a:avLst/>
            <a:gdLst>
              <a:gd name="textAreaLeft" fmla="*/ 22320 w 430200"/>
              <a:gd name="textAreaRight" fmla="*/ 407880 w 430200"/>
              <a:gd name="textAreaTop" fmla="*/ 22320 h 345960"/>
              <a:gd name="textAreaBottom" fmla="*/ 323640 h 345960"/>
            </a:gdLst>
            <a:ahLst/>
            <a:cxnLst/>
            <a:rect l="textAreaLeft" t="textAreaTop" r="textAreaRight" b="textAreaBottom"/>
            <a:pathLst>
              <a:path w="26854" h="21600">
                <a:moveTo>
                  <a:pt x="0" y="0"/>
                </a:moveTo>
                <a:lnTo>
                  <a:pt x="26854" y="0"/>
                </a:lnTo>
                <a:lnTo>
                  <a:pt x="26854" y="21600"/>
                </a:lnTo>
                <a:lnTo>
                  <a:pt x="0" y="21600"/>
                </a:lnTo>
                <a:close/>
              </a:path>
              <a:path fill="lightenLess" w="26854" h="21600">
                <a:moveTo>
                  <a:pt x="0" y="0"/>
                </a:moveTo>
                <a:lnTo>
                  <a:pt x="26854" y="0"/>
                </a:lnTo>
                <a:lnTo>
                  <a:pt x="25454" y="1400"/>
                </a:lnTo>
                <a:lnTo>
                  <a:pt x="1400" y="1400"/>
                </a:lnTo>
                <a:close/>
              </a:path>
              <a:path fill="darken" w="26854" h="21600">
                <a:moveTo>
                  <a:pt x="26854" y="0"/>
                </a:moveTo>
                <a:lnTo>
                  <a:pt x="26854" y="21600"/>
                </a:lnTo>
                <a:lnTo>
                  <a:pt x="25454" y="20200"/>
                </a:lnTo>
                <a:lnTo>
                  <a:pt x="25454" y="1400"/>
                </a:lnTo>
                <a:close/>
              </a:path>
              <a:path fill="darkenLess" w="26854" h="21600">
                <a:moveTo>
                  <a:pt x="2685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454" y="20200"/>
                </a:lnTo>
                <a:close/>
              </a:path>
              <a:path fill="lighten" w="2685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854" h="21600">
                <a:moveTo>
                  <a:pt x="6421" y="3794"/>
                </a:moveTo>
                <a:lnTo>
                  <a:pt x="20434" y="10800"/>
                </a:lnTo>
                <a:lnTo>
                  <a:pt x="6421" y="17806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 Box 25"/>
          <p:cNvSpPr/>
          <p:nvPr/>
        </p:nvSpPr>
        <p:spPr>
          <a:xfrm>
            <a:off x="1947960" y="3346560"/>
            <a:ext cx="2474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Drawing Graphs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AutoShape 26">
            <a:hlinkClick r:id="rId8" action="ppaction://hlinksldjump"/>
          </p:cNvPr>
          <p:cNvSpPr/>
          <p:nvPr/>
        </p:nvSpPr>
        <p:spPr>
          <a:xfrm>
            <a:off x="1171440" y="3414600"/>
            <a:ext cx="420840" cy="336600"/>
          </a:xfrm>
          <a:custGeom>
            <a:avLst/>
            <a:gdLst>
              <a:gd name="textAreaLeft" fmla="*/ 21600 w 420840"/>
              <a:gd name="textAreaRight" fmla="*/ 399240 w 420840"/>
              <a:gd name="textAreaTop" fmla="*/ 21600 h 336600"/>
              <a:gd name="textAreaBottom" fmla="*/ 315000 h 336600"/>
            </a:gdLst>
            <a:ahLst/>
            <a:cxnLst/>
            <a:rect l="textAreaLeft" t="textAreaTop" r="textAreaRight" b="textAreaBottom"/>
            <a:pathLst>
              <a:path w="27000" h="21600">
                <a:moveTo>
                  <a:pt x="0" y="0"/>
                </a:moveTo>
                <a:lnTo>
                  <a:pt x="27000" y="0"/>
                </a:lnTo>
                <a:lnTo>
                  <a:pt x="27000" y="21600"/>
                </a:lnTo>
                <a:lnTo>
                  <a:pt x="0" y="21600"/>
                </a:lnTo>
                <a:close/>
              </a:path>
              <a:path fill="lightenLess" w="27000" h="21600">
                <a:moveTo>
                  <a:pt x="0" y="0"/>
                </a:moveTo>
                <a:lnTo>
                  <a:pt x="27000" y="0"/>
                </a:lnTo>
                <a:lnTo>
                  <a:pt x="25600" y="1400"/>
                </a:lnTo>
                <a:lnTo>
                  <a:pt x="1400" y="1400"/>
                </a:lnTo>
                <a:close/>
              </a:path>
              <a:path fill="darken" w="27000" h="21600">
                <a:moveTo>
                  <a:pt x="27000" y="0"/>
                </a:moveTo>
                <a:lnTo>
                  <a:pt x="27000" y="21600"/>
                </a:lnTo>
                <a:lnTo>
                  <a:pt x="25600" y="20200"/>
                </a:lnTo>
                <a:lnTo>
                  <a:pt x="25600" y="1400"/>
                </a:lnTo>
                <a:close/>
              </a:path>
              <a:path fill="darkenLess" w="27000" h="21600">
                <a:moveTo>
                  <a:pt x="270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600" y="20200"/>
                </a:lnTo>
                <a:close/>
              </a:path>
              <a:path fill="lighten" w="270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000" h="21600">
                <a:moveTo>
                  <a:pt x="6494" y="3794"/>
                </a:moveTo>
                <a:lnTo>
                  <a:pt x="20506" y="10800"/>
                </a:lnTo>
                <a:lnTo>
                  <a:pt x="6494" y="17806"/>
                </a:lnTo>
                <a:close/>
              </a:path>
            </a:pathLst>
          </a:custGeom>
          <a:solidFill>
            <a:srgbClr val="8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2" name="Text Box 27"/>
          <p:cNvSpPr/>
          <p:nvPr/>
        </p:nvSpPr>
        <p:spPr>
          <a:xfrm>
            <a:off x="1935720" y="2475000"/>
            <a:ext cx="35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Scattergraphs &amp; Codes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3" name="AutoShape 28">
            <a:hlinkClick r:id="rId9" action="ppaction://hlinksldjump"/>
          </p:cNvPr>
          <p:cNvSpPr/>
          <p:nvPr/>
        </p:nvSpPr>
        <p:spPr>
          <a:xfrm>
            <a:off x="1171440" y="2527200"/>
            <a:ext cx="430200" cy="346320"/>
          </a:xfrm>
          <a:custGeom>
            <a:avLst/>
            <a:gdLst>
              <a:gd name="textAreaLeft" fmla="*/ 22320 w 430200"/>
              <a:gd name="textAreaRight" fmla="*/ 407880 w 430200"/>
              <a:gd name="textAreaTop" fmla="*/ 22320 h 346320"/>
              <a:gd name="textAreaBottom" fmla="*/ 324000 h 346320"/>
            </a:gdLst>
            <a:ahLst/>
            <a:cxnLst/>
            <a:rect l="textAreaLeft" t="textAreaTop" r="textAreaRight" b="textAreaBottom"/>
            <a:pathLst>
              <a:path w="26826" h="21600">
                <a:moveTo>
                  <a:pt x="0" y="0"/>
                </a:moveTo>
                <a:lnTo>
                  <a:pt x="26826" y="0"/>
                </a:lnTo>
                <a:lnTo>
                  <a:pt x="26826" y="21600"/>
                </a:lnTo>
                <a:lnTo>
                  <a:pt x="0" y="21600"/>
                </a:lnTo>
                <a:close/>
              </a:path>
              <a:path fill="lightenLess" w="26826" h="21600">
                <a:moveTo>
                  <a:pt x="0" y="0"/>
                </a:moveTo>
                <a:lnTo>
                  <a:pt x="26826" y="0"/>
                </a:lnTo>
                <a:lnTo>
                  <a:pt x="25426" y="1400"/>
                </a:lnTo>
                <a:lnTo>
                  <a:pt x="1400" y="1400"/>
                </a:lnTo>
                <a:close/>
              </a:path>
              <a:path fill="darken" w="26826" h="21600">
                <a:moveTo>
                  <a:pt x="26826" y="0"/>
                </a:moveTo>
                <a:lnTo>
                  <a:pt x="26826" y="21600"/>
                </a:lnTo>
                <a:lnTo>
                  <a:pt x="25426" y="20200"/>
                </a:lnTo>
                <a:lnTo>
                  <a:pt x="25426" y="1400"/>
                </a:lnTo>
                <a:close/>
              </a:path>
              <a:path fill="darkenLess" w="26826" h="21600">
                <a:moveTo>
                  <a:pt x="2682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426" y="20200"/>
                </a:lnTo>
                <a:close/>
              </a:path>
              <a:path fill="lighten" w="2682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826" h="21600">
                <a:moveTo>
                  <a:pt x="6407" y="3794"/>
                </a:moveTo>
                <a:lnTo>
                  <a:pt x="20420" y="10800"/>
                </a:lnTo>
                <a:lnTo>
                  <a:pt x="6407" y="17806"/>
                </a:lnTo>
                <a:close/>
              </a:path>
            </a:pathLst>
          </a:custGeom>
          <a:solidFill>
            <a:srgbClr val="080808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TextBox 23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5" name="Text Box 12"/>
          <p:cNvSpPr/>
          <p:nvPr/>
        </p:nvSpPr>
        <p:spPr>
          <a:xfrm>
            <a:off x="2036520" y="5097600"/>
            <a:ext cx="682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Range Mode &amp; Median from Frequency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6" name="AutoShape 13">
            <a:hlinkClick r:id="rId10" action="ppaction://hlinksldjump"/>
          </p:cNvPr>
          <p:cNvSpPr/>
          <p:nvPr/>
        </p:nvSpPr>
        <p:spPr>
          <a:xfrm>
            <a:off x="1171440" y="5141880"/>
            <a:ext cx="412920" cy="336600"/>
          </a:xfrm>
          <a:custGeom>
            <a:avLst/>
            <a:gdLst>
              <a:gd name="textAreaLeft" fmla="*/ 21600 w 412920"/>
              <a:gd name="textAreaRight" fmla="*/ 391320 w 412920"/>
              <a:gd name="textAreaTop" fmla="*/ 21600 h 336600"/>
              <a:gd name="textAreaBottom" fmla="*/ 315000 h 336600"/>
            </a:gdLst>
            <a:ahLst/>
            <a:cxnLst/>
            <a:rect l="textAreaLeft" t="textAreaTop" r="textAreaRight" b="textAreaBottom"/>
            <a:pathLst>
              <a:path w="26492" h="21600">
                <a:moveTo>
                  <a:pt x="0" y="0"/>
                </a:moveTo>
                <a:lnTo>
                  <a:pt x="26492" y="0"/>
                </a:lnTo>
                <a:lnTo>
                  <a:pt x="26492" y="21600"/>
                </a:lnTo>
                <a:lnTo>
                  <a:pt x="0" y="21600"/>
                </a:lnTo>
                <a:close/>
              </a:path>
              <a:path fill="lightenLess" w="26492" h="21600">
                <a:moveTo>
                  <a:pt x="0" y="0"/>
                </a:moveTo>
                <a:lnTo>
                  <a:pt x="26492" y="0"/>
                </a:lnTo>
                <a:lnTo>
                  <a:pt x="25092" y="1400"/>
                </a:lnTo>
                <a:lnTo>
                  <a:pt x="1400" y="1400"/>
                </a:lnTo>
                <a:close/>
              </a:path>
              <a:path fill="darken" w="26492" h="21600">
                <a:moveTo>
                  <a:pt x="26492" y="0"/>
                </a:moveTo>
                <a:lnTo>
                  <a:pt x="26492" y="21600"/>
                </a:lnTo>
                <a:lnTo>
                  <a:pt x="25092" y="20200"/>
                </a:lnTo>
                <a:lnTo>
                  <a:pt x="25092" y="1400"/>
                </a:lnTo>
                <a:close/>
              </a:path>
              <a:path fill="darkenLess" w="26492" h="21600">
                <a:moveTo>
                  <a:pt x="2649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2" y="20200"/>
                </a:lnTo>
                <a:close/>
              </a:path>
              <a:path fill="lighten" w="2649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2" h="21600">
                <a:moveTo>
                  <a:pt x="6240" y="3794"/>
                </a:moveTo>
                <a:lnTo>
                  <a:pt x="20253" y="10800"/>
                </a:lnTo>
                <a:lnTo>
                  <a:pt x="6240" y="17806"/>
                </a:lnTo>
                <a:close/>
              </a:path>
            </a:pathLst>
          </a:custGeom>
          <a:solidFill>
            <a:srgbClr val="00B0F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7" name="Text Box 12"/>
          <p:cNvSpPr/>
          <p:nvPr/>
        </p:nvSpPr>
        <p:spPr>
          <a:xfrm>
            <a:off x="1958760" y="5533920"/>
            <a:ext cx="463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Mean from a Frequency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AutoShape 13">
            <a:hlinkClick r:id="rId11" action="ppaction://hlinksldjump"/>
          </p:cNvPr>
          <p:cNvSpPr/>
          <p:nvPr/>
        </p:nvSpPr>
        <p:spPr>
          <a:xfrm>
            <a:off x="1171440" y="5575320"/>
            <a:ext cx="412920" cy="336600"/>
          </a:xfrm>
          <a:custGeom>
            <a:avLst/>
            <a:gdLst>
              <a:gd name="textAreaLeft" fmla="*/ 21600 w 412920"/>
              <a:gd name="textAreaRight" fmla="*/ 391320 w 412920"/>
              <a:gd name="textAreaTop" fmla="*/ 21600 h 336600"/>
              <a:gd name="textAreaBottom" fmla="*/ 315000 h 336600"/>
            </a:gdLst>
            <a:ahLst/>
            <a:cxnLst/>
            <a:rect l="textAreaLeft" t="textAreaTop" r="textAreaRight" b="textAreaBottom"/>
            <a:pathLst>
              <a:path w="26492" h="21600">
                <a:moveTo>
                  <a:pt x="0" y="0"/>
                </a:moveTo>
                <a:lnTo>
                  <a:pt x="26492" y="0"/>
                </a:lnTo>
                <a:lnTo>
                  <a:pt x="26492" y="21600"/>
                </a:lnTo>
                <a:lnTo>
                  <a:pt x="0" y="21600"/>
                </a:lnTo>
                <a:close/>
              </a:path>
              <a:path fill="lightenLess" w="26492" h="21600">
                <a:moveTo>
                  <a:pt x="0" y="0"/>
                </a:moveTo>
                <a:lnTo>
                  <a:pt x="26492" y="0"/>
                </a:lnTo>
                <a:lnTo>
                  <a:pt x="25092" y="1400"/>
                </a:lnTo>
                <a:lnTo>
                  <a:pt x="1400" y="1400"/>
                </a:lnTo>
                <a:close/>
              </a:path>
              <a:path fill="darken" w="26492" h="21600">
                <a:moveTo>
                  <a:pt x="26492" y="0"/>
                </a:moveTo>
                <a:lnTo>
                  <a:pt x="26492" y="21600"/>
                </a:lnTo>
                <a:lnTo>
                  <a:pt x="25092" y="20200"/>
                </a:lnTo>
                <a:lnTo>
                  <a:pt x="25092" y="1400"/>
                </a:lnTo>
                <a:close/>
              </a:path>
              <a:path fill="darkenLess" w="26492" h="21600">
                <a:moveTo>
                  <a:pt x="2649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5092" y="20200"/>
                </a:lnTo>
                <a:close/>
              </a:path>
              <a:path fill="lighten" w="2649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6492" h="21600">
                <a:moveTo>
                  <a:pt x="6240" y="3794"/>
                </a:moveTo>
                <a:lnTo>
                  <a:pt x="20253" y="10800"/>
                </a:lnTo>
                <a:lnTo>
                  <a:pt x="6240" y="17806"/>
                </a:lnTo>
                <a:close/>
              </a:path>
            </a:pathLst>
          </a:custGeom>
          <a:solidFill>
            <a:srgbClr val="0A0A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500EAA-E062-4823-99F4-C45A98802A0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3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36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7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8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9" name="Text Box 8"/>
          <p:cNvSpPr/>
          <p:nvPr/>
        </p:nvSpPr>
        <p:spPr>
          <a:xfrm>
            <a:off x="5057640" y="399240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involving scattergraphs and codes.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0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1" name="Rectangle 10"/>
          <p:cNvSpPr/>
          <p:nvPr/>
        </p:nvSpPr>
        <p:spPr>
          <a:xfrm>
            <a:off x="914400" y="3005280"/>
            <a:ext cx="394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interpret a scattergraph and codes.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2" name="Text Box 2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how to interpret a scattergraph and codes.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3" name="TextBox 13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4" name="Rectangle 6"/>
          <p:cNvSpPr/>
          <p:nvPr/>
        </p:nvSpPr>
        <p:spPr>
          <a:xfrm>
            <a:off x="1938240" y="563400"/>
            <a:ext cx="5256360" cy="6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9" dur="indefinite" restart="never" nodeType="tmRoot">
          <p:childTnLst>
            <p:seq>
              <p:cTn id="90" dur="indefinite" nodeType="mainSeq">
                <p:childTnLst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5"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0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5"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AA4115-4370-4F0A-979B-37FECC33E80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0" name="Text Box 4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2" name="Rectangle 6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3" name="Object 57"/>
          <p:cNvPicPr/>
          <p:nvPr/>
        </p:nvPicPr>
        <p:blipFill>
          <a:blip r:embed="rId3"/>
          <a:stretch/>
        </p:blipFill>
        <p:spPr>
          <a:xfrm>
            <a:off x="1042920" y="1855800"/>
            <a:ext cx="7378920" cy="483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4" name="Text Box 58"/>
          <p:cNvSpPr/>
          <p:nvPr/>
        </p:nvSpPr>
        <p:spPr>
          <a:xfrm>
            <a:off x="3576240" y="3225960"/>
            <a:ext cx="685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Sam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 Box 59"/>
          <p:cNvSpPr/>
          <p:nvPr/>
        </p:nvSpPr>
        <p:spPr>
          <a:xfrm>
            <a:off x="4794840" y="416088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Jim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 Box 60"/>
          <p:cNvSpPr/>
          <p:nvPr/>
        </p:nvSpPr>
        <p:spPr>
          <a:xfrm>
            <a:off x="5219280" y="2833560"/>
            <a:ext cx="62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7" name="Text Box 61"/>
          <p:cNvSpPr/>
          <p:nvPr/>
        </p:nvSpPr>
        <p:spPr>
          <a:xfrm>
            <a:off x="5708160" y="3511440"/>
            <a:ext cx="73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Gary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 Box 62"/>
          <p:cNvSpPr/>
          <p:nvPr/>
        </p:nvSpPr>
        <p:spPr>
          <a:xfrm>
            <a:off x="6795720" y="3147840"/>
            <a:ext cx="62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Joe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9" name="Text Box 63"/>
          <p:cNvSpPr/>
          <p:nvPr/>
        </p:nvSpPr>
        <p:spPr>
          <a:xfrm>
            <a:off x="7122600" y="3835440"/>
            <a:ext cx="75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Dave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0" name="Text Box 64"/>
          <p:cNvSpPr/>
          <p:nvPr/>
        </p:nvSpPr>
        <p:spPr>
          <a:xfrm>
            <a:off x="7781400" y="2517840"/>
            <a:ext cx="62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Bob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1" name="AutoShape 65"/>
          <p:cNvSpPr/>
          <p:nvPr/>
        </p:nvSpPr>
        <p:spPr>
          <a:xfrm>
            <a:off x="204840" y="0"/>
            <a:ext cx="4076640" cy="2290680"/>
          </a:xfrm>
          <a:prstGeom prst="cloudCallout">
            <a:avLst>
              <a:gd name="adj1" fmla="val 29282"/>
              <a:gd name="adj2" fmla="val 83125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This scattergraph shows the </a:t>
            </a:r>
            <a:r>
              <a:rPr lang="en-GB" sz="20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heights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weights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of a sevens football team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2" name="AutoShape 66"/>
          <p:cNvSpPr/>
          <p:nvPr/>
        </p:nvSpPr>
        <p:spPr>
          <a:xfrm>
            <a:off x="4668840" y="345960"/>
            <a:ext cx="4475160" cy="1484280"/>
          </a:xfrm>
          <a:prstGeom prst="cloudCallout">
            <a:avLst>
              <a:gd name="adj1" fmla="val -43120"/>
              <a:gd name="adj2" fmla="val 206240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Write down the height and weight of each player.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6" dur="indefinite" restart="never" nodeType="tmRoot">
          <p:childTnLst>
            <p:seq>
              <p:cTn id="107" dur="indefinite" nodeType="mainSeq">
                <p:childTnLst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fill="hold" nodeType="click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 additive="repl">
                                        <p:cTn id="118"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5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BB57EC-7F31-4BBA-BDF9-81E1A3DDA12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5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Break the Code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0" name="Picture 5"/>
          <p:cNvPicPr/>
          <p:nvPr/>
        </p:nvPicPr>
        <p:blipFill>
          <a:blip r:embed="rId3"/>
          <a:stretch/>
        </p:blipFill>
        <p:spPr>
          <a:xfrm>
            <a:off x="1119240" y="2022480"/>
            <a:ext cx="7740720" cy="898560"/>
          </a:xfrm>
          <a:prstGeom prst="rect">
            <a:avLst/>
          </a:prstGeom>
          <a:noFill/>
          <a:ln w="25560">
            <a:solidFill>
              <a:srgbClr val="080808"/>
            </a:solidFill>
            <a:miter/>
          </a:ln>
        </p:spPr>
      </p:pic>
      <p:pic>
        <p:nvPicPr>
          <p:cNvPr id="571" name="Picture 6"/>
          <p:cNvPicPr/>
          <p:nvPr/>
        </p:nvPicPr>
        <p:blipFill>
          <a:blip r:embed="rId4"/>
          <a:stretch/>
        </p:blipFill>
        <p:spPr>
          <a:xfrm>
            <a:off x="1136520" y="3119400"/>
            <a:ext cx="7716960" cy="905040"/>
          </a:xfrm>
          <a:prstGeom prst="rect">
            <a:avLst/>
          </a:prstGeom>
          <a:noFill/>
          <a:ln w="25560">
            <a:solidFill>
              <a:srgbClr val="080808"/>
            </a:solidFill>
            <a:miter/>
          </a:ln>
        </p:spPr>
      </p:pic>
      <p:sp>
        <p:nvSpPr>
          <p:cNvPr id="572" name="TextBox 16"/>
          <p:cNvSpPr/>
          <p:nvPr/>
        </p:nvSpPr>
        <p:spPr>
          <a:xfrm>
            <a:off x="1162080" y="4308480"/>
            <a:ext cx="6741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Write down the sentence with the code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TextBox 17"/>
          <p:cNvSpPr/>
          <p:nvPr/>
        </p:nvSpPr>
        <p:spPr>
          <a:xfrm>
            <a:off x="1418760" y="4879800"/>
            <a:ext cx="753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13   1   20   8   19     9   19     6   21   14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4" name="TextBox 18"/>
          <p:cNvSpPr/>
          <p:nvPr/>
        </p:nvSpPr>
        <p:spPr>
          <a:xfrm>
            <a:off x="1424520" y="5450040"/>
            <a:ext cx="7461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   A   T    H   S      I    S     F    U    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7" dur="indefinite" restart="never" nodeType="tmRoot">
          <p:childTnLst>
            <p:seq>
              <p:cTn id="128" dur="indefinite" nodeType="mainSeq">
                <p:childTnLst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" dur="8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" dur="8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" dur="8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" dur="8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" dur="8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8" dur="8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354D05-0F20-48BA-AC01-79D506DE63E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9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Picture 8"/>
          <p:cNvPicPr/>
          <p:nvPr/>
        </p:nvPicPr>
        <p:blipFill>
          <a:blip r:embed="rId3"/>
          <a:stretch/>
        </p:blipFill>
        <p:spPr>
          <a:xfrm>
            <a:off x="2452680" y="3198960"/>
            <a:ext cx="2832120" cy="284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1" name="Line 9"/>
          <p:cNvSpPr/>
          <p:nvPr/>
        </p:nvSpPr>
        <p:spPr>
          <a:xfrm>
            <a:off x="2479680" y="4608360"/>
            <a:ext cx="3189240" cy="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Line 10"/>
          <p:cNvSpPr/>
          <p:nvPr/>
        </p:nvSpPr>
        <p:spPr>
          <a:xfrm flipV="1">
            <a:off x="3840120" y="2990880"/>
            <a:ext cx="0" cy="316872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3" name="Text Box 11"/>
          <p:cNvSpPr/>
          <p:nvPr/>
        </p:nvSpPr>
        <p:spPr>
          <a:xfrm>
            <a:off x="3987720" y="4568760"/>
            <a:ext cx="266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4" name="Text Box 12"/>
          <p:cNvSpPr/>
          <p:nvPr/>
        </p:nvSpPr>
        <p:spPr>
          <a:xfrm>
            <a:off x="4521240" y="4568760"/>
            <a:ext cx="32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5" name="Text Box 13"/>
          <p:cNvSpPr/>
          <p:nvPr/>
        </p:nvSpPr>
        <p:spPr>
          <a:xfrm>
            <a:off x="4245120" y="4559400"/>
            <a:ext cx="32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Text Box 14"/>
          <p:cNvSpPr/>
          <p:nvPr/>
        </p:nvSpPr>
        <p:spPr>
          <a:xfrm>
            <a:off x="4811760" y="4559400"/>
            <a:ext cx="32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7" name="Text Box 15"/>
          <p:cNvSpPr/>
          <p:nvPr/>
        </p:nvSpPr>
        <p:spPr>
          <a:xfrm>
            <a:off x="3672000" y="4419720"/>
            <a:ext cx="32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Text Box 16"/>
          <p:cNvSpPr/>
          <p:nvPr/>
        </p:nvSpPr>
        <p:spPr>
          <a:xfrm>
            <a:off x="3468600" y="4987800"/>
            <a:ext cx="495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Text Box 17"/>
          <p:cNvSpPr/>
          <p:nvPr/>
        </p:nvSpPr>
        <p:spPr>
          <a:xfrm>
            <a:off x="3584520" y="4162320"/>
            <a:ext cx="32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Text Box 18"/>
          <p:cNvSpPr/>
          <p:nvPr/>
        </p:nvSpPr>
        <p:spPr>
          <a:xfrm>
            <a:off x="3497400" y="4707000"/>
            <a:ext cx="412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Text Box 19"/>
          <p:cNvSpPr/>
          <p:nvPr/>
        </p:nvSpPr>
        <p:spPr>
          <a:xfrm>
            <a:off x="3559320" y="3584520"/>
            <a:ext cx="32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Text Box 20"/>
          <p:cNvSpPr/>
          <p:nvPr/>
        </p:nvSpPr>
        <p:spPr>
          <a:xfrm>
            <a:off x="3571920" y="3870360"/>
            <a:ext cx="32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Oval 21"/>
          <p:cNvSpPr/>
          <p:nvPr/>
        </p:nvSpPr>
        <p:spPr>
          <a:xfrm>
            <a:off x="2419200" y="513396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4" name="Oval 22"/>
          <p:cNvSpPr/>
          <p:nvPr/>
        </p:nvSpPr>
        <p:spPr>
          <a:xfrm>
            <a:off x="3254400" y="372420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Text Box 24"/>
          <p:cNvSpPr/>
          <p:nvPr/>
        </p:nvSpPr>
        <p:spPr>
          <a:xfrm>
            <a:off x="6562800" y="2416320"/>
            <a:ext cx="86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(4,3)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6" name="Text Box 26"/>
          <p:cNvSpPr/>
          <p:nvPr/>
        </p:nvSpPr>
        <p:spPr>
          <a:xfrm>
            <a:off x="5271480" y="4621320"/>
            <a:ext cx="1239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- axis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7" name="Text Box 27"/>
          <p:cNvSpPr/>
          <p:nvPr/>
        </p:nvSpPr>
        <p:spPr>
          <a:xfrm>
            <a:off x="2682360" y="2610000"/>
            <a:ext cx="1218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- axis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Text Box 33"/>
          <p:cNvSpPr/>
          <p:nvPr/>
        </p:nvSpPr>
        <p:spPr>
          <a:xfrm>
            <a:off x="3481560" y="5278320"/>
            <a:ext cx="495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Text Box 34"/>
          <p:cNvSpPr/>
          <p:nvPr/>
        </p:nvSpPr>
        <p:spPr>
          <a:xfrm>
            <a:off x="2440080" y="4565520"/>
            <a:ext cx="43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Text Box 35"/>
          <p:cNvSpPr/>
          <p:nvPr/>
        </p:nvSpPr>
        <p:spPr>
          <a:xfrm>
            <a:off x="3032280" y="4537080"/>
            <a:ext cx="42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Text Box 36"/>
          <p:cNvSpPr/>
          <p:nvPr/>
        </p:nvSpPr>
        <p:spPr>
          <a:xfrm>
            <a:off x="2746440" y="4546440"/>
            <a:ext cx="42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-3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Text Box 37"/>
          <p:cNvSpPr/>
          <p:nvPr/>
        </p:nvSpPr>
        <p:spPr>
          <a:xfrm>
            <a:off x="3313080" y="4556160"/>
            <a:ext cx="41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3" name="Oval 38"/>
          <p:cNvSpPr/>
          <p:nvPr/>
        </p:nvSpPr>
        <p:spPr>
          <a:xfrm>
            <a:off x="2689200" y="344016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Oval 39"/>
          <p:cNvSpPr/>
          <p:nvPr/>
        </p:nvSpPr>
        <p:spPr>
          <a:xfrm>
            <a:off x="4657680" y="4008600"/>
            <a:ext cx="88920" cy="88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Oval 40"/>
          <p:cNvSpPr/>
          <p:nvPr/>
        </p:nvSpPr>
        <p:spPr>
          <a:xfrm>
            <a:off x="3254400" y="569448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6" name="Oval 41"/>
          <p:cNvSpPr/>
          <p:nvPr/>
        </p:nvSpPr>
        <p:spPr>
          <a:xfrm>
            <a:off x="2689200" y="569448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Break the Code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8" name="TextBox 46"/>
          <p:cNvSpPr/>
          <p:nvPr/>
        </p:nvSpPr>
        <p:spPr>
          <a:xfrm>
            <a:off x="1162080" y="1911240"/>
            <a:ext cx="6741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the sentence with the code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0" name="Oval 22"/>
          <p:cNvSpPr/>
          <p:nvPr/>
        </p:nvSpPr>
        <p:spPr>
          <a:xfrm>
            <a:off x="4375080" y="4008600"/>
            <a:ext cx="88920" cy="88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1" name="Oval 39"/>
          <p:cNvSpPr/>
          <p:nvPr/>
        </p:nvSpPr>
        <p:spPr>
          <a:xfrm>
            <a:off x="4944960" y="372420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2" name="Oval 22"/>
          <p:cNvSpPr/>
          <p:nvPr/>
        </p:nvSpPr>
        <p:spPr>
          <a:xfrm>
            <a:off x="2970360" y="372420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3" name="Oval 22"/>
          <p:cNvSpPr/>
          <p:nvPr/>
        </p:nvSpPr>
        <p:spPr>
          <a:xfrm>
            <a:off x="2689200" y="4008600"/>
            <a:ext cx="88920" cy="88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4" name="Oval 21"/>
          <p:cNvSpPr/>
          <p:nvPr/>
        </p:nvSpPr>
        <p:spPr>
          <a:xfrm>
            <a:off x="2970360" y="5407200"/>
            <a:ext cx="88920" cy="88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5" name="Oval 41"/>
          <p:cNvSpPr/>
          <p:nvPr/>
        </p:nvSpPr>
        <p:spPr>
          <a:xfrm>
            <a:off x="4657680" y="513396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6" name="Text Box 24"/>
          <p:cNvSpPr/>
          <p:nvPr/>
        </p:nvSpPr>
        <p:spPr>
          <a:xfrm>
            <a:off x="6563520" y="2800440"/>
            <a:ext cx="98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(-3,3)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7" name="Text Box 24"/>
          <p:cNvSpPr/>
          <p:nvPr/>
        </p:nvSpPr>
        <p:spPr>
          <a:xfrm>
            <a:off x="6563520" y="3184560"/>
            <a:ext cx="98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(3,-2)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8" name="Text Box 24"/>
          <p:cNvSpPr/>
          <p:nvPr/>
        </p:nvSpPr>
        <p:spPr>
          <a:xfrm>
            <a:off x="6562440" y="3568680"/>
            <a:ext cx="93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(-2,1)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Text Box 24"/>
          <p:cNvSpPr/>
          <p:nvPr/>
        </p:nvSpPr>
        <p:spPr>
          <a:xfrm>
            <a:off x="6563520" y="3954600"/>
            <a:ext cx="111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(-2,-4)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 Box 24"/>
          <p:cNvSpPr/>
          <p:nvPr/>
        </p:nvSpPr>
        <p:spPr>
          <a:xfrm>
            <a:off x="6562800" y="5283360"/>
            <a:ext cx="86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(2,2)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1" name="Text Box 24"/>
          <p:cNvSpPr/>
          <p:nvPr/>
        </p:nvSpPr>
        <p:spPr>
          <a:xfrm>
            <a:off x="6563520" y="5699160"/>
            <a:ext cx="111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(-4,-4)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2" name="Text Box 24"/>
          <p:cNvSpPr/>
          <p:nvPr/>
        </p:nvSpPr>
        <p:spPr>
          <a:xfrm>
            <a:off x="6561360" y="6114960"/>
            <a:ext cx="7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(1,1)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3" name="Text Box 19"/>
          <p:cNvSpPr/>
          <p:nvPr/>
        </p:nvSpPr>
        <p:spPr>
          <a:xfrm>
            <a:off x="3559320" y="3294000"/>
            <a:ext cx="32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4" name="Text Box 33"/>
          <p:cNvSpPr/>
          <p:nvPr/>
        </p:nvSpPr>
        <p:spPr>
          <a:xfrm>
            <a:off x="3481560" y="5554800"/>
            <a:ext cx="495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5" name="TextBox 63"/>
          <p:cNvSpPr/>
          <p:nvPr/>
        </p:nvSpPr>
        <p:spPr>
          <a:xfrm>
            <a:off x="4934880" y="3463920"/>
            <a:ext cx="340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6" name="Oval 39"/>
          <p:cNvSpPr/>
          <p:nvPr/>
        </p:nvSpPr>
        <p:spPr>
          <a:xfrm>
            <a:off x="4657680" y="5407200"/>
            <a:ext cx="88920" cy="88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7" name="TextBox 65"/>
          <p:cNvSpPr/>
          <p:nvPr/>
        </p:nvSpPr>
        <p:spPr>
          <a:xfrm>
            <a:off x="4658040" y="5167440"/>
            <a:ext cx="340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Oval 39"/>
          <p:cNvSpPr/>
          <p:nvPr/>
        </p:nvSpPr>
        <p:spPr>
          <a:xfrm>
            <a:off x="4657680" y="344016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9" name="TextBox 67"/>
          <p:cNvSpPr/>
          <p:nvPr/>
        </p:nvSpPr>
        <p:spPr>
          <a:xfrm>
            <a:off x="4339800" y="3173400"/>
            <a:ext cx="445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W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0" name="TextBox 68"/>
          <p:cNvSpPr/>
          <p:nvPr/>
        </p:nvSpPr>
        <p:spPr>
          <a:xfrm>
            <a:off x="2745360" y="3463920"/>
            <a:ext cx="319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I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1" name="TextBox 69"/>
          <p:cNvSpPr/>
          <p:nvPr/>
        </p:nvSpPr>
        <p:spPr>
          <a:xfrm>
            <a:off x="2939400" y="5126040"/>
            <a:ext cx="340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TextBox 70"/>
          <p:cNvSpPr/>
          <p:nvPr/>
        </p:nvSpPr>
        <p:spPr>
          <a:xfrm>
            <a:off x="4616640" y="4876920"/>
            <a:ext cx="353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G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3" name="TextBox 71"/>
          <p:cNvSpPr/>
          <p:nvPr/>
        </p:nvSpPr>
        <p:spPr>
          <a:xfrm>
            <a:off x="3258360" y="3490920"/>
            <a:ext cx="383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Oval 22"/>
          <p:cNvSpPr/>
          <p:nvPr/>
        </p:nvSpPr>
        <p:spPr>
          <a:xfrm>
            <a:off x="3254400" y="428472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TextBox 73"/>
          <p:cNvSpPr/>
          <p:nvPr/>
        </p:nvSpPr>
        <p:spPr>
          <a:xfrm>
            <a:off x="3230640" y="4032360"/>
            <a:ext cx="376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H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Oval 41"/>
          <p:cNvSpPr/>
          <p:nvPr/>
        </p:nvSpPr>
        <p:spPr>
          <a:xfrm>
            <a:off x="4091040" y="513396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TextBox 75"/>
          <p:cNvSpPr/>
          <p:nvPr/>
        </p:nvSpPr>
        <p:spPr>
          <a:xfrm>
            <a:off x="3813480" y="4862520"/>
            <a:ext cx="38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8" name="TextBox 76"/>
          <p:cNvSpPr/>
          <p:nvPr/>
        </p:nvSpPr>
        <p:spPr>
          <a:xfrm>
            <a:off x="3050280" y="5445000"/>
            <a:ext cx="353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T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9" name="TextBox 77"/>
          <p:cNvSpPr/>
          <p:nvPr/>
        </p:nvSpPr>
        <p:spPr>
          <a:xfrm>
            <a:off x="2399400" y="4876920"/>
            <a:ext cx="353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G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0" name="TextBox 78"/>
          <p:cNvSpPr/>
          <p:nvPr/>
        </p:nvSpPr>
        <p:spPr>
          <a:xfrm>
            <a:off x="7596720" y="2313000"/>
            <a:ext cx="54972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1" name="TextBox 79"/>
          <p:cNvSpPr/>
          <p:nvPr/>
        </p:nvSpPr>
        <p:spPr>
          <a:xfrm>
            <a:off x="4061880" y="3740040"/>
            <a:ext cx="445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W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2" name="TextBox 80"/>
          <p:cNvSpPr/>
          <p:nvPr/>
        </p:nvSpPr>
        <p:spPr>
          <a:xfrm>
            <a:off x="2454840" y="5416560"/>
            <a:ext cx="36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3" name="Oval 22"/>
          <p:cNvSpPr/>
          <p:nvPr/>
        </p:nvSpPr>
        <p:spPr>
          <a:xfrm>
            <a:off x="4091040" y="4284720"/>
            <a:ext cx="88920" cy="88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6200" rIns="90000" bIns="162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TextBox 82"/>
          <p:cNvSpPr/>
          <p:nvPr/>
        </p:nvSpPr>
        <p:spPr>
          <a:xfrm>
            <a:off x="3909240" y="4032360"/>
            <a:ext cx="34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Y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TextBox 83"/>
          <p:cNvSpPr/>
          <p:nvPr/>
        </p:nvSpPr>
        <p:spPr>
          <a:xfrm>
            <a:off x="4624200" y="3735360"/>
            <a:ext cx="339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6" name="TextBox 84"/>
          <p:cNvSpPr/>
          <p:nvPr/>
        </p:nvSpPr>
        <p:spPr>
          <a:xfrm>
            <a:off x="2474640" y="3714840"/>
            <a:ext cx="36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0" dur="indefinite" restart="never" nodeType="tmRoot">
          <p:childTnLst>
            <p:seq>
              <p:cTn id="151" dur="indefinite" nodeType="mainSeq">
                <p:childTnLst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723064-F11E-41A8-8813-E9F0099EEC4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Ch12 (page 137)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5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 &amp; Codes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6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D105AB-39B8-445D-91EA-52A72C4F307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6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62" name="Object 14"/>
          <p:cNvGraphicFramePr/>
          <p:nvPr/>
        </p:nvGraphicFramePr>
        <p:xfrm>
          <a:off x="1068480" y="2016000"/>
          <a:ext cx="6118200" cy="408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63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8480" y="2016000"/>
                    <a:ext cx="6118200" cy="408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64" name="Picture 17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5" name="Rectangle 18"/>
          <p:cNvSpPr/>
          <p:nvPr/>
        </p:nvSpPr>
        <p:spPr>
          <a:xfrm rot="16200000">
            <a:off x="7024680" y="4657320"/>
            <a:ext cx="1435320" cy="723960"/>
          </a:xfrm>
          <a:prstGeom prst="rect">
            <a:avLst/>
          </a:prstGeom>
          <a:solidFill>
            <a:srgbClr val="66CCFF"/>
          </a:solidFill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6" name="AutoShape 19"/>
          <p:cNvSpPr/>
          <p:nvPr/>
        </p:nvSpPr>
        <p:spPr>
          <a:xfrm rot="16200000">
            <a:off x="7389000" y="3591720"/>
            <a:ext cx="714240" cy="71280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7" name="Text Box 21"/>
          <p:cNvSpPr/>
          <p:nvPr/>
        </p:nvSpPr>
        <p:spPr>
          <a:xfrm>
            <a:off x="8321040" y="4726080"/>
            <a:ext cx="77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8" name="Text Box 22"/>
          <p:cNvSpPr/>
          <p:nvPr/>
        </p:nvSpPr>
        <p:spPr>
          <a:xfrm>
            <a:off x="6666120" y="483408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9" name="Text Box 23"/>
          <p:cNvSpPr/>
          <p:nvPr/>
        </p:nvSpPr>
        <p:spPr>
          <a:xfrm>
            <a:off x="7441560" y="57704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0" name="Text Box 24"/>
          <p:cNvSpPr/>
          <p:nvPr/>
        </p:nvSpPr>
        <p:spPr>
          <a:xfrm>
            <a:off x="7094880" y="349236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1" name="Line 25"/>
          <p:cNvSpPr/>
          <p:nvPr/>
        </p:nvSpPr>
        <p:spPr>
          <a:xfrm flipV="1">
            <a:off x="8220240" y="3526920"/>
            <a:ext cx="0" cy="221148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D664F42-A9E0-4A60-B4BE-842F4381244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8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9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Text Box 8"/>
          <p:cNvSpPr/>
          <p:nvPr/>
        </p:nvSpPr>
        <p:spPr>
          <a:xfrm>
            <a:off x="5057640" y="399240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involving stem leaf diagrams.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1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2" name="Rectangle 10"/>
          <p:cNvSpPr/>
          <p:nvPr/>
        </p:nvSpPr>
        <p:spPr>
          <a:xfrm>
            <a:off x="914400" y="3005280"/>
            <a:ext cx="394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interpret a stem leaf diagrams.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3" name="Text Box 2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how to interpret a stem leaf diagram.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4" name="TextBox 13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5" name="Rectangle 6"/>
          <p:cNvSpPr/>
          <p:nvPr/>
        </p:nvSpPr>
        <p:spPr>
          <a:xfrm>
            <a:off x="1938240" y="563400"/>
            <a:ext cx="5256360" cy="6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 Leaf Diagrams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9" dur="indefinite" restart="never" nodeType="tmRoot">
          <p:childTnLst>
            <p:seq>
              <p:cTn id="160" dur="indefinite" nodeType="mainSeq">
                <p:childTnLst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5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0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5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98C84E-33C3-4842-849C-12B970D9CD9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0" name="Text Box 10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1" name="Picture 1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2" name="Rectangle 49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 Leaf 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Text Box 51"/>
          <p:cNvSpPr/>
          <p:nvPr/>
        </p:nvSpPr>
        <p:spPr>
          <a:xfrm>
            <a:off x="974520" y="1959120"/>
            <a:ext cx="7585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Stem – Leaf graph is another way of displaying information 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4" name="Text Box 52"/>
          <p:cNvSpPr/>
          <p:nvPr/>
        </p:nvSpPr>
        <p:spPr>
          <a:xfrm>
            <a:off x="976680" y="2612880"/>
            <a:ext cx="39124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This stem and leaf graph shows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the ages of people waiting in 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queue at a  post office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5" name="Line 53"/>
          <p:cNvSpPr/>
          <p:nvPr/>
        </p:nvSpPr>
        <p:spPr>
          <a:xfrm>
            <a:off x="6540480" y="2560680"/>
            <a:ext cx="0" cy="21765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96" name="Group 89"/>
          <p:cNvGrpSpPr/>
          <p:nvPr/>
        </p:nvGrpSpPr>
        <p:grpSpPr>
          <a:xfrm>
            <a:off x="6159600" y="2690640"/>
            <a:ext cx="1464480" cy="398880"/>
            <a:chOff x="6159600" y="2690640"/>
            <a:chExt cx="1464480" cy="398880"/>
          </a:xfrm>
        </p:grpSpPr>
        <p:sp>
          <p:nvSpPr>
            <p:cNvPr id="697" name="Text Box 54"/>
            <p:cNvSpPr/>
            <p:nvPr/>
          </p:nvSpPr>
          <p:spPr>
            <a:xfrm>
              <a:off x="6159600" y="269064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98" name="Group 62"/>
            <p:cNvGrpSpPr/>
            <p:nvPr/>
          </p:nvGrpSpPr>
          <p:grpSpPr>
            <a:xfrm>
              <a:off x="6586920" y="2690640"/>
              <a:ext cx="1037160" cy="398880"/>
              <a:chOff x="6586920" y="2690640"/>
              <a:chExt cx="1037160" cy="398880"/>
            </a:xfrm>
          </p:grpSpPr>
          <p:sp>
            <p:nvSpPr>
              <p:cNvPr id="699" name="Text Box 59"/>
              <p:cNvSpPr/>
              <p:nvPr/>
            </p:nvSpPr>
            <p:spPr>
              <a:xfrm>
                <a:off x="658692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0" name="Text Box 60"/>
              <p:cNvSpPr/>
              <p:nvPr/>
            </p:nvSpPr>
            <p:spPr>
              <a:xfrm>
                <a:off x="693756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1" name="Text Box 61"/>
              <p:cNvSpPr/>
              <p:nvPr/>
            </p:nvSpPr>
            <p:spPr>
              <a:xfrm>
                <a:off x="728820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8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02" name="Group 88"/>
          <p:cNvGrpSpPr/>
          <p:nvPr/>
        </p:nvGrpSpPr>
        <p:grpSpPr>
          <a:xfrm>
            <a:off x="6159600" y="3070080"/>
            <a:ext cx="1464480" cy="398880"/>
            <a:chOff x="6159600" y="3070080"/>
            <a:chExt cx="1464480" cy="398880"/>
          </a:xfrm>
        </p:grpSpPr>
        <p:sp>
          <p:nvSpPr>
            <p:cNvPr id="703" name="Text Box 55"/>
            <p:cNvSpPr/>
            <p:nvPr/>
          </p:nvSpPr>
          <p:spPr>
            <a:xfrm>
              <a:off x="6159600" y="3070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04" name="Group 63"/>
            <p:cNvGrpSpPr/>
            <p:nvPr/>
          </p:nvGrpSpPr>
          <p:grpSpPr>
            <a:xfrm>
              <a:off x="6586920" y="3070080"/>
              <a:ext cx="1037160" cy="398880"/>
              <a:chOff x="6586920" y="3070080"/>
              <a:chExt cx="1037160" cy="398880"/>
            </a:xfrm>
          </p:grpSpPr>
          <p:sp>
            <p:nvSpPr>
              <p:cNvPr id="705" name="Text Box 64"/>
              <p:cNvSpPr/>
              <p:nvPr/>
            </p:nvSpPr>
            <p:spPr>
              <a:xfrm>
                <a:off x="6586920" y="3070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0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6" name="Text Box 65"/>
              <p:cNvSpPr/>
              <p:nvPr/>
            </p:nvSpPr>
            <p:spPr>
              <a:xfrm>
                <a:off x="6937200" y="3070080"/>
                <a:ext cx="2952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07" name="Text Box 66"/>
              <p:cNvSpPr/>
              <p:nvPr/>
            </p:nvSpPr>
            <p:spPr>
              <a:xfrm>
                <a:off x="7288200" y="3070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3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08" name="Group 87"/>
          <p:cNvGrpSpPr/>
          <p:nvPr/>
        </p:nvGrpSpPr>
        <p:grpSpPr>
          <a:xfrm>
            <a:off x="6159600" y="3448080"/>
            <a:ext cx="2505960" cy="398880"/>
            <a:chOff x="6159600" y="3448080"/>
            <a:chExt cx="2505960" cy="398880"/>
          </a:xfrm>
        </p:grpSpPr>
        <p:sp>
          <p:nvSpPr>
            <p:cNvPr id="709" name="Text Box 57"/>
            <p:cNvSpPr/>
            <p:nvPr/>
          </p:nvSpPr>
          <p:spPr>
            <a:xfrm>
              <a:off x="6159600" y="3448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10" name="Group 67"/>
            <p:cNvGrpSpPr/>
            <p:nvPr/>
          </p:nvGrpSpPr>
          <p:grpSpPr>
            <a:xfrm>
              <a:off x="6586920" y="3448080"/>
              <a:ext cx="1037160" cy="398880"/>
              <a:chOff x="6586920" y="3448080"/>
              <a:chExt cx="1037160" cy="398880"/>
            </a:xfrm>
          </p:grpSpPr>
          <p:sp>
            <p:nvSpPr>
              <p:cNvPr id="711" name="Text Box 68"/>
              <p:cNvSpPr/>
              <p:nvPr/>
            </p:nvSpPr>
            <p:spPr>
              <a:xfrm>
                <a:off x="658692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2" name="Text Box 69"/>
              <p:cNvSpPr/>
              <p:nvPr/>
            </p:nvSpPr>
            <p:spPr>
              <a:xfrm>
                <a:off x="693756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3" name="Text Box 70"/>
              <p:cNvSpPr/>
              <p:nvPr/>
            </p:nvSpPr>
            <p:spPr>
              <a:xfrm>
                <a:off x="728820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5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714" name="Group 71"/>
            <p:cNvGrpSpPr/>
            <p:nvPr/>
          </p:nvGrpSpPr>
          <p:grpSpPr>
            <a:xfrm>
              <a:off x="7628040" y="3448080"/>
              <a:ext cx="1037520" cy="398880"/>
              <a:chOff x="7628040" y="3448080"/>
              <a:chExt cx="1037520" cy="398880"/>
            </a:xfrm>
          </p:grpSpPr>
          <p:sp>
            <p:nvSpPr>
              <p:cNvPr id="715" name="Text Box 72"/>
              <p:cNvSpPr/>
              <p:nvPr/>
            </p:nvSpPr>
            <p:spPr>
              <a:xfrm>
                <a:off x="762804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6" name="Text Box 73"/>
              <p:cNvSpPr/>
              <p:nvPr/>
            </p:nvSpPr>
            <p:spPr>
              <a:xfrm>
                <a:off x="797904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7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17" name="Text Box 74"/>
              <p:cNvSpPr/>
              <p:nvPr/>
            </p:nvSpPr>
            <p:spPr>
              <a:xfrm>
                <a:off x="832968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9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18" name="Group 85"/>
          <p:cNvGrpSpPr/>
          <p:nvPr/>
        </p:nvGrpSpPr>
        <p:grpSpPr>
          <a:xfrm>
            <a:off x="6159600" y="3827520"/>
            <a:ext cx="1806120" cy="398880"/>
            <a:chOff x="6159600" y="3827520"/>
            <a:chExt cx="1806120" cy="398880"/>
          </a:xfrm>
        </p:grpSpPr>
        <p:sp>
          <p:nvSpPr>
            <p:cNvPr id="719" name="Text Box 56"/>
            <p:cNvSpPr/>
            <p:nvPr/>
          </p:nvSpPr>
          <p:spPr>
            <a:xfrm>
              <a:off x="6159600" y="3827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20" name="Group 79"/>
            <p:cNvGrpSpPr/>
            <p:nvPr/>
          </p:nvGrpSpPr>
          <p:grpSpPr>
            <a:xfrm>
              <a:off x="6608880" y="3827520"/>
              <a:ext cx="1037520" cy="398880"/>
              <a:chOff x="6608880" y="3827520"/>
              <a:chExt cx="1037520" cy="398880"/>
            </a:xfrm>
          </p:grpSpPr>
          <p:sp>
            <p:nvSpPr>
              <p:cNvPr id="721" name="Text Box 80"/>
              <p:cNvSpPr/>
              <p:nvPr/>
            </p:nvSpPr>
            <p:spPr>
              <a:xfrm>
                <a:off x="6608880" y="382752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0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22" name="Text Box 81"/>
              <p:cNvSpPr/>
              <p:nvPr/>
            </p:nvSpPr>
            <p:spPr>
              <a:xfrm>
                <a:off x="6959880" y="382752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3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23" name="Text Box 82"/>
              <p:cNvSpPr/>
              <p:nvPr/>
            </p:nvSpPr>
            <p:spPr>
              <a:xfrm>
                <a:off x="7310520" y="382752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724" name="Text Box 83"/>
            <p:cNvSpPr/>
            <p:nvPr/>
          </p:nvSpPr>
          <p:spPr>
            <a:xfrm>
              <a:off x="7629840" y="3827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25" name="Group 86"/>
          <p:cNvGrpSpPr/>
          <p:nvPr/>
        </p:nvGrpSpPr>
        <p:grpSpPr>
          <a:xfrm>
            <a:off x="6159600" y="4205160"/>
            <a:ext cx="1821960" cy="398880"/>
            <a:chOff x="6159600" y="4205160"/>
            <a:chExt cx="1821960" cy="398880"/>
          </a:xfrm>
        </p:grpSpPr>
        <p:sp>
          <p:nvSpPr>
            <p:cNvPr id="726" name="Text Box 58"/>
            <p:cNvSpPr/>
            <p:nvPr/>
          </p:nvSpPr>
          <p:spPr>
            <a:xfrm>
              <a:off x="6159600" y="42051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27" name="Group 75"/>
            <p:cNvGrpSpPr/>
            <p:nvPr/>
          </p:nvGrpSpPr>
          <p:grpSpPr>
            <a:xfrm>
              <a:off x="6653160" y="4205160"/>
              <a:ext cx="1037880" cy="398880"/>
              <a:chOff x="6653160" y="4205160"/>
              <a:chExt cx="1037880" cy="398880"/>
            </a:xfrm>
          </p:grpSpPr>
          <p:sp>
            <p:nvSpPr>
              <p:cNvPr id="728" name="Text Box 76"/>
              <p:cNvSpPr/>
              <p:nvPr/>
            </p:nvSpPr>
            <p:spPr>
              <a:xfrm>
                <a:off x="6653160" y="4205160"/>
                <a:ext cx="2952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29" name="Text Box 77"/>
              <p:cNvSpPr/>
              <p:nvPr/>
            </p:nvSpPr>
            <p:spPr>
              <a:xfrm>
                <a:off x="7004520" y="420516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30" name="Text Box 78"/>
              <p:cNvSpPr/>
              <p:nvPr/>
            </p:nvSpPr>
            <p:spPr>
              <a:xfrm>
                <a:off x="7355160" y="420516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5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731" name="Text Box 84"/>
            <p:cNvSpPr/>
            <p:nvPr/>
          </p:nvSpPr>
          <p:spPr>
            <a:xfrm>
              <a:off x="7645680" y="42051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32" name="Text Box 90"/>
          <p:cNvSpPr/>
          <p:nvPr/>
        </p:nvSpPr>
        <p:spPr>
          <a:xfrm>
            <a:off x="5709240" y="4616280"/>
            <a:ext cx="761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3" name="Text Box 91"/>
          <p:cNvSpPr/>
          <p:nvPr/>
        </p:nvSpPr>
        <p:spPr>
          <a:xfrm>
            <a:off x="7155000" y="4605480"/>
            <a:ext cx="907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leaves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4" name="Text Box 92"/>
          <p:cNvSpPr/>
          <p:nvPr/>
        </p:nvSpPr>
        <p:spPr>
          <a:xfrm>
            <a:off x="6718320" y="2308320"/>
            <a:ext cx="765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Ages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35" name="Group 101"/>
          <p:cNvGrpSpPr/>
          <p:nvPr/>
        </p:nvGrpSpPr>
        <p:grpSpPr>
          <a:xfrm>
            <a:off x="5316480" y="5259240"/>
            <a:ext cx="3592440" cy="398880"/>
            <a:chOff x="5316480" y="5259240"/>
            <a:chExt cx="3592440" cy="398880"/>
          </a:xfrm>
        </p:grpSpPr>
        <p:sp>
          <p:nvSpPr>
            <p:cNvPr id="736" name="Text Box 93"/>
            <p:cNvSpPr/>
            <p:nvPr/>
          </p:nvSpPr>
          <p:spPr>
            <a:xfrm>
              <a:off x="5316480" y="5259240"/>
              <a:ext cx="3592440" cy="39888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EAEAE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n = 20  Key : 2   4   means 24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37" name="Line 94"/>
            <p:cNvSpPr/>
            <p:nvPr/>
          </p:nvSpPr>
          <p:spPr>
            <a:xfrm>
              <a:off x="7205760" y="5318280"/>
              <a:ext cx="0" cy="28548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38" name="Text Box 97"/>
          <p:cNvSpPr/>
          <p:nvPr/>
        </p:nvSpPr>
        <p:spPr>
          <a:xfrm>
            <a:off x="977400" y="3943440"/>
            <a:ext cx="3832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many people in the queue?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9" name="Text Box 98"/>
          <p:cNvSpPr/>
          <p:nvPr/>
        </p:nvSpPr>
        <p:spPr>
          <a:xfrm>
            <a:off x="977400" y="4481640"/>
            <a:ext cx="4190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many people in their forties?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0" name="Text Box 99"/>
          <p:cNvSpPr/>
          <p:nvPr/>
        </p:nvSpPr>
        <p:spPr>
          <a:xfrm>
            <a:off x="4841640" y="3873600"/>
            <a:ext cx="614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1" name="Text Box 100"/>
          <p:cNvSpPr/>
          <p:nvPr/>
        </p:nvSpPr>
        <p:spPr>
          <a:xfrm>
            <a:off x="5118480" y="441180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3" name="Cloud 59"/>
          <p:cNvSpPr/>
          <p:nvPr/>
        </p:nvSpPr>
        <p:spPr>
          <a:xfrm>
            <a:off x="4114800" y="222120"/>
            <a:ext cx="4765680" cy="2022480"/>
          </a:xfrm>
          <a:custGeom>
            <a:avLst/>
            <a:gdLst>
              <a:gd name="textAreaLeft" fmla="*/ 656640 w 4765680"/>
              <a:gd name="textAreaRight" fmla="*/ 3769920 w 4765680"/>
              <a:gd name="textAreaTop" fmla="*/ 305280 h 2022480"/>
              <a:gd name="textAreaBottom" fmla="*/ 1623600 h 2022480"/>
              <a:gd name="GluePoint1X" fmla="*/ 4761704 w 43200"/>
              <a:gd name="GluePoint1Y" fmla="*/ 1011238 h 43200"/>
              <a:gd name="GluePoint2X" fmla="*/ 2382838 w 43200"/>
              <a:gd name="GluePoint2Y" fmla="*/ 2020321 h 43200"/>
              <a:gd name="GluePoint3X" fmla="*/ 14782 w 43200"/>
              <a:gd name="GluePoint3Y" fmla="*/ 1011238 h 43200"/>
              <a:gd name="GluePoint4X" fmla="*/ 2382838 w 43200"/>
              <a:gd name="GluePoint4Y" fmla="*/ 1156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You have 1 minute to come up with another question for stem leaf.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76" dur="indefinite" restart="never" nodeType="tmRoot">
          <p:childTnLst>
            <p:seq>
              <p:cTn id="177" dur="indefinite" nodeType="mainSeq">
                <p:childTnLst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" dur="8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9" dur="8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5" dur="8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6" dur="8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8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2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3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9" dur="8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0" dur="8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8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6F0E6C-4EBA-4B5A-A3F1-7FFA1F5A125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4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8" name="Text Box 10"/>
          <p:cNvSpPr/>
          <p:nvPr/>
        </p:nvSpPr>
        <p:spPr>
          <a:xfrm>
            <a:off x="7520040" y="1862280"/>
            <a:ext cx="183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49" name="Picture 1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0" name="Rectangle 49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 Leaf 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1" name="Text Box 51"/>
          <p:cNvSpPr/>
          <p:nvPr/>
        </p:nvSpPr>
        <p:spPr>
          <a:xfrm>
            <a:off x="2500920" y="1406520"/>
            <a:ext cx="4125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Back to Back Stem – Leaf Graphs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2" name="Line 53"/>
          <p:cNvSpPr/>
          <p:nvPr/>
        </p:nvSpPr>
        <p:spPr>
          <a:xfrm>
            <a:off x="6597720" y="2560680"/>
            <a:ext cx="0" cy="21765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53" name="Group 89"/>
          <p:cNvGrpSpPr/>
          <p:nvPr/>
        </p:nvGrpSpPr>
        <p:grpSpPr>
          <a:xfrm>
            <a:off x="6161040" y="2690640"/>
            <a:ext cx="1464120" cy="398880"/>
            <a:chOff x="6161040" y="2690640"/>
            <a:chExt cx="1464120" cy="398880"/>
          </a:xfrm>
        </p:grpSpPr>
        <p:sp>
          <p:nvSpPr>
            <p:cNvPr id="754" name="Text Box 54"/>
            <p:cNvSpPr/>
            <p:nvPr/>
          </p:nvSpPr>
          <p:spPr>
            <a:xfrm>
              <a:off x="6161040" y="2690640"/>
              <a:ext cx="450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55" name="Group 62"/>
            <p:cNvGrpSpPr/>
            <p:nvPr/>
          </p:nvGrpSpPr>
          <p:grpSpPr>
            <a:xfrm>
              <a:off x="6587640" y="2690640"/>
              <a:ext cx="1037520" cy="398880"/>
              <a:chOff x="6587640" y="2690640"/>
              <a:chExt cx="1037520" cy="398880"/>
            </a:xfrm>
          </p:grpSpPr>
          <p:sp>
            <p:nvSpPr>
              <p:cNvPr id="756" name="Text Box 59"/>
              <p:cNvSpPr/>
              <p:nvPr/>
            </p:nvSpPr>
            <p:spPr>
              <a:xfrm>
                <a:off x="658764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0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57" name="Text Box 60"/>
              <p:cNvSpPr/>
              <p:nvPr/>
            </p:nvSpPr>
            <p:spPr>
              <a:xfrm>
                <a:off x="693864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58" name="Text Box 61"/>
              <p:cNvSpPr/>
              <p:nvPr/>
            </p:nvSpPr>
            <p:spPr>
              <a:xfrm>
                <a:off x="7289280" y="269064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59" name="Group 88"/>
          <p:cNvGrpSpPr/>
          <p:nvPr/>
        </p:nvGrpSpPr>
        <p:grpSpPr>
          <a:xfrm>
            <a:off x="6161040" y="3070080"/>
            <a:ext cx="1113120" cy="398880"/>
            <a:chOff x="6161040" y="3070080"/>
            <a:chExt cx="1113120" cy="398880"/>
          </a:xfrm>
        </p:grpSpPr>
        <p:sp>
          <p:nvSpPr>
            <p:cNvPr id="760" name="Text Box 55"/>
            <p:cNvSpPr/>
            <p:nvPr/>
          </p:nvSpPr>
          <p:spPr>
            <a:xfrm>
              <a:off x="6161040" y="3070080"/>
              <a:ext cx="450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61" name="Group 63"/>
            <p:cNvGrpSpPr/>
            <p:nvPr/>
          </p:nvGrpSpPr>
          <p:grpSpPr>
            <a:xfrm>
              <a:off x="6587640" y="3070080"/>
              <a:ext cx="686520" cy="398880"/>
              <a:chOff x="6587640" y="3070080"/>
              <a:chExt cx="686520" cy="398880"/>
            </a:xfrm>
          </p:grpSpPr>
          <p:sp>
            <p:nvSpPr>
              <p:cNvPr id="762" name="Text Box 64"/>
              <p:cNvSpPr/>
              <p:nvPr/>
            </p:nvSpPr>
            <p:spPr>
              <a:xfrm>
                <a:off x="6587640" y="3070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3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63" name="Text Box 65"/>
              <p:cNvSpPr/>
              <p:nvPr/>
            </p:nvSpPr>
            <p:spPr>
              <a:xfrm>
                <a:off x="6938280" y="3070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64" name="Group 87"/>
          <p:cNvGrpSpPr/>
          <p:nvPr/>
        </p:nvGrpSpPr>
        <p:grpSpPr>
          <a:xfrm>
            <a:off x="6161040" y="3448080"/>
            <a:ext cx="1464120" cy="398880"/>
            <a:chOff x="6161040" y="3448080"/>
            <a:chExt cx="1464120" cy="398880"/>
          </a:xfrm>
        </p:grpSpPr>
        <p:sp>
          <p:nvSpPr>
            <p:cNvPr id="765" name="Text Box 57"/>
            <p:cNvSpPr/>
            <p:nvPr/>
          </p:nvSpPr>
          <p:spPr>
            <a:xfrm>
              <a:off x="6161040" y="3448080"/>
              <a:ext cx="450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16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66" name="Group 67"/>
            <p:cNvGrpSpPr/>
            <p:nvPr/>
          </p:nvGrpSpPr>
          <p:grpSpPr>
            <a:xfrm>
              <a:off x="6587640" y="3448080"/>
              <a:ext cx="1037520" cy="398880"/>
              <a:chOff x="6587640" y="3448080"/>
              <a:chExt cx="1037520" cy="398880"/>
            </a:xfrm>
          </p:grpSpPr>
          <p:sp>
            <p:nvSpPr>
              <p:cNvPr id="767" name="Text Box 68"/>
              <p:cNvSpPr/>
              <p:nvPr/>
            </p:nvSpPr>
            <p:spPr>
              <a:xfrm>
                <a:off x="658764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0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68" name="Text Box 69"/>
              <p:cNvSpPr/>
              <p:nvPr/>
            </p:nvSpPr>
            <p:spPr>
              <a:xfrm>
                <a:off x="6938280" y="3448080"/>
                <a:ext cx="2952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69" name="Text Box 70"/>
              <p:cNvSpPr/>
              <p:nvPr/>
            </p:nvSpPr>
            <p:spPr>
              <a:xfrm>
                <a:off x="7289280" y="344808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70" name="Group 85"/>
          <p:cNvGrpSpPr/>
          <p:nvPr/>
        </p:nvGrpSpPr>
        <p:grpSpPr>
          <a:xfrm>
            <a:off x="6161040" y="3827520"/>
            <a:ext cx="1135440" cy="398880"/>
            <a:chOff x="6161040" y="3827520"/>
            <a:chExt cx="1135440" cy="398880"/>
          </a:xfrm>
        </p:grpSpPr>
        <p:sp>
          <p:nvSpPr>
            <p:cNvPr id="771" name="Text Box 56"/>
            <p:cNvSpPr/>
            <p:nvPr/>
          </p:nvSpPr>
          <p:spPr>
            <a:xfrm>
              <a:off x="6161040" y="3827520"/>
              <a:ext cx="450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17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72" name="Group 79"/>
            <p:cNvGrpSpPr/>
            <p:nvPr/>
          </p:nvGrpSpPr>
          <p:grpSpPr>
            <a:xfrm>
              <a:off x="6609600" y="3827520"/>
              <a:ext cx="686880" cy="398880"/>
              <a:chOff x="6609600" y="3827520"/>
              <a:chExt cx="686880" cy="398880"/>
            </a:xfrm>
          </p:grpSpPr>
          <p:sp>
            <p:nvSpPr>
              <p:cNvPr id="773" name="Text Box 80"/>
              <p:cNvSpPr/>
              <p:nvPr/>
            </p:nvSpPr>
            <p:spPr>
              <a:xfrm>
                <a:off x="6609600" y="3827520"/>
                <a:ext cx="2952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74" name="Text Box 81"/>
              <p:cNvSpPr/>
              <p:nvPr/>
            </p:nvSpPr>
            <p:spPr>
              <a:xfrm>
                <a:off x="6960600" y="382752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775" name="Group 86"/>
          <p:cNvGrpSpPr/>
          <p:nvPr/>
        </p:nvGrpSpPr>
        <p:grpSpPr>
          <a:xfrm>
            <a:off x="6161040" y="4205160"/>
            <a:ext cx="1530720" cy="398880"/>
            <a:chOff x="6161040" y="4205160"/>
            <a:chExt cx="1530720" cy="398880"/>
          </a:xfrm>
        </p:grpSpPr>
        <p:sp>
          <p:nvSpPr>
            <p:cNvPr id="776" name="Text Box 58"/>
            <p:cNvSpPr/>
            <p:nvPr/>
          </p:nvSpPr>
          <p:spPr>
            <a:xfrm>
              <a:off x="6161040" y="4205160"/>
              <a:ext cx="450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18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77" name="Group 75"/>
            <p:cNvGrpSpPr/>
            <p:nvPr/>
          </p:nvGrpSpPr>
          <p:grpSpPr>
            <a:xfrm>
              <a:off x="6653160" y="4205160"/>
              <a:ext cx="1038600" cy="398880"/>
              <a:chOff x="6653160" y="4205160"/>
              <a:chExt cx="1038600" cy="398880"/>
            </a:xfrm>
          </p:grpSpPr>
          <p:sp>
            <p:nvSpPr>
              <p:cNvPr id="778" name="Text Box 76"/>
              <p:cNvSpPr/>
              <p:nvPr/>
            </p:nvSpPr>
            <p:spPr>
              <a:xfrm>
                <a:off x="6653160" y="4205160"/>
                <a:ext cx="2952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79" name="Text Box 77"/>
              <p:cNvSpPr/>
              <p:nvPr/>
            </p:nvSpPr>
            <p:spPr>
              <a:xfrm>
                <a:off x="7004520" y="420516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80" name="Text Box 78"/>
              <p:cNvSpPr/>
              <p:nvPr/>
            </p:nvSpPr>
            <p:spPr>
              <a:xfrm>
                <a:off x="7355880" y="4205160"/>
                <a:ext cx="335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781" name="Text Box 92"/>
          <p:cNvSpPr/>
          <p:nvPr/>
        </p:nvSpPr>
        <p:spPr>
          <a:xfrm>
            <a:off x="6621480" y="1862280"/>
            <a:ext cx="2427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Rugby Team 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Heights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2" name="Text Box 93"/>
          <p:cNvSpPr/>
          <p:nvPr/>
        </p:nvSpPr>
        <p:spPr>
          <a:xfrm>
            <a:off x="5538600" y="5487840"/>
            <a:ext cx="3141720" cy="398880"/>
          </a:xfrm>
          <a:prstGeom prst="rect">
            <a:avLst/>
          </a:prstGeom>
          <a:solidFill>
            <a:srgbClr val="4D4D4D"/>
          </a:solidFill>
          <a:ln w="38160">
            <a:solidFill>
              <a:srgbClr val="EAEAE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14 | 1   represents 141cm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3" name="Text Box 18"/>
          <p:cNvSpPr/>
          <p:nvPr/>
        </p:nvSpPr>
        <p:spPr>
          <a:xfrm>
            <a:off x="91080" y="148752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4" name="Text Box 60"/>
          <p:cNvSpPr/>
          <p:nvPr/>
        </p:nvSpPr>
        <p:spPr>
          <a:xfrm>
            <a:off x="7605000" y="26906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5" name="Text Box 61"/>
          <p:cNvSpPr/>
          <p:nvPr/>
        </p:nvSpPr>
        <p:spPr>
          <a:xfrm>
            <a:off x="7956000" y="26906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6" name="Line 53"/>
          <p:cNvSpPr/>
          <p:nvPr/>
        </p:nvSpPr>
        <p:spPr>
          <a:xfrm>
            <a:off x="6159600" y="2560680"/>
            <a:ext cx="0" cy="21765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7" name="Text Box 60"/>
          <p:cNvSpPr/>
          <p:nvPr/>
        </p:nvSpPr>
        <p:spPr>
          <a:xfrm>
            <a:off x="5357160" y="2671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8" name="Text Box 61"/>
          <p:cNvSpPr/>
          <p:nvPr/>
        </p:nvSpPr>
        <p:spPr>
          <a:xfrm>
            <a:off x="5688720" y="267192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9" name="Text Box 60"/>
          <p:cNvSpPr/>
          <p:nvPr/>
        </p:nvSpPr>
        <p:spPr>
          <a:xfrm>
            <a:off x="5357160" y="30718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0" name="Text Box 61"/>
          <p:cNvSpPr/>
          <p:nvPr/>
        </p:nvSpPr>
        <p:spPr>
          <a:xfrm>
            <a:off x="5689080" y="30718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1" name="Text Box 60"/>
          <p:cNvSpPr/>
          <p:nvPr/>
        </p:nvSpPr>
        <p:spPr>
          <a:xfrm>
            <a:off x="5052240" y="2671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2" name="Text Box 60"/>
          <p:cNvSpPr/>
          <p:nvPr/>
        </p:nvSpPr>
        <p:spPr>
          <a:xfrm>
            <a:off x="5357160" y="34336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3" name="Text Box 61"/>
          <p:cNvSpPr/>
          <p:nvPr/>
        </p:nvSpPr>
        <p:spPr>
          <a:xfrm>
            <a:off x="5689080" y="34336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4" name="Text Box 60"/>
          <p:cNvSpPr/>
          <p:nvPr/>
        </p:nvSpPr>
        <p:spPr>
          <a:xfrm>
            <a:off x="5052240" y="34336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5" name="Text Box 60"/>
          <p:cNvSpPr/>
          <p:nvPr/>
        </p:nvSpPr>
        <p:spPr>
          <a:xfrm>
            <a:off x="5357160" y="3814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6" name="Text Box 61"/>
          <p:cNvSpPr/>
          <p:nvPr/>
        </p:nvSpPr>
        <p:spPr>
          <a:xfrm>
            <a:off x="5688720" y="381492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7" name="Text Box 60"/>
          <p:cNvSpPr/>
          <p:nvPr/>
        </p:nvSpPr>
        <p:spPr>
          <a:xfrm>
            <a:off x="5052240" y="3814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8" name="Text Box 60"/>
          <p:cNvSpPr/>
          <p:nvPr/>
        </p:nvSpPr>
        <p:spPr>
          <a:xfrm>
            <a:off x="4809600" y="3814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9" name="Text Box 60"/>
          <p:cNvSpPr/>
          <p:nvPr/>
        </p:nvSpPr>
        <p:spPr>
          <a:xfrm>
            <a:off x="4480920" y="38149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0" name="Text Box 60"/>
          <p:cNvSpPr/>
          <p:nvPr/>
        </p:nvSpPr>
        <p:spPr>
          <a:xfrm>
            <a:off x="5357160" y="42148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1" name="Text Box 61"/>
          <p:cNvSpPr/>
          <p:nvPr/>
        </p:nvSpPr>
        <p:spPr>
          <a:xfrm>
            <a:off x="5689080" y="42148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2" name="TextBox 78"/>
          <p:cNvSpPr/>
          <p:nvPr/>
        </p:nvSpPr>
        <p:spPr>
          <a:xfrm>
            <a:off x="5168520" y="4819680"/>
            <a:ext cx="865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 = 15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3" name="TextBox 79"/>
          <p:cNvSpPr/>
          <p:nvPr/>
        </p:nvSpPr>
        <p:spPr>
          <a:xfrm>
            <a:off x="6692400" y="4819680"/>
            <a:ext cx="865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 = 15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4" name="Text Box 92"/>
          <p:cNvSpPr/>
          <p:nvPr/>
        </p:nvSpPr>
        <p:spPr>
          <a:xfrm>
            <a:off x="4297320" y="1862280"/>
            <a:ext cx="24274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Rugby Team 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Heights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5" name="TextBox 82"/>
          <p:cNvSpPr/>
          <p:nvPr/>
        </p:nvSpPr>
        <p:spPr>
          <a:xfrm>
            <a:off x="856080" y="2647800"/>
            <a:ext cx="3863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back to back stem-leaf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helps us to compare two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sets of data.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6" name="Cloud 83"/>
          <p:cNvSpPr/>
          <p:nvPr/>
        </p:nvSpPr>
        <p:spPr>
          <a:xfrm>
            <a:off x="343080" y="3753000"/>
            <a:ext cx="4552920" cy="2457360"/>
          </a:xfrm>
          <a:custGeom>
            <a:avLst/>
            <a:gdLst>
              <a:gd name="textAreaLeft" fmla="*/ 627480 w 4552920"/>
              <a:gd name="textAreaRight" fmla="*/ 3601800 w 4552920"/>
              <a:gd name="textAreaTop" fmla="*/ 371160 h 2457360"/>
              <a:gd name="textAreaBottom" fmla="*/ 1972440 h 2457360"/>
              <a:gd name="GluePoint1X" fmla="*/ 4549156 w 43200"/>
              <a:gd name="GluePoint1Y" fmla="*/ 1228725 h 43200"/>
              <a:gd name="GluePoint2X" fmla="*/ 2276475 w 43200"/>
              <a:gd name="GluePoint2Y" fmla="*/ 2454833 h 43200"/>
              <a:gd name="GluePoint3X" fmla="*/ 14123 w 43200"/>
              <a:gd name="GluePoint3Y" fmla="*/ 1228725 h 43200"/>
              <a:gd name="GluePoint4X" fmla="*/ 2276475 w 43200"/>
              <a:gd name="GluePoint4Y" fmla="*/ 14050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Write down a question that can be answered easily from the graph.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18" dur="indefinite" restart="never" nodeType="tmRoot">
          <p:childTnLst>
            <p:seq>
              <p:cTn id="219" dur="indefinite" nodeType="mainSeq">
                <p:childTnLst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2F9412-ABD4-4D57-AE67-29E4E2A84A7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3 Ch12 (page 140)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1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2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5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 Leaf Diagram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6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617651-4F7C-41CE-9FDE-DA6D4045AB2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1740960" y="374400"/>
            <a:ext cx="56883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0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04" name="Object 5"/>
          <p:cNvGraphicFramePr/>
          <p:nvPr/>
        </p:nvGraphicFramePr>
        <p:xfrm>
          <a:off x="1119240" y="2193840"/>
          <a:ext cx="7642080" cy="2955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05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9240" y="2193840"/>
                    <a:ext cx="7642080" cy="295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06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7" name="TextBox 9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098067-76FE-49BD-BDD9-C4820580F71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2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22" name="Object 5"/>
          <p:cNvGraphicFramePr/>
          <p:nvPr/>
        </p:nvGraphicFramePr>
        <p:xfrm>
          <a:off x="1108080" y="2103480"/>
          <a:ext cx="7053120" cy="4060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23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08080" y="2103480"/>
                    <a:ext cx="7053120" cy="406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24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5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CD7E65F-286C-4F05-B3B8-20030C34887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2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0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1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2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3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4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Constructing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5" name="Rectangle 14"/>
          <p:cNvSpPr/>
          <p:nvPr/>
        </p:nvSpPr>
        <p:spPr>
          <a:xfrm>
            <a:off x="977760" y="3044880"/>
            <a:ext cx="3853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construct various graphs accurately.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6" name="Text Box 15"/>
          <p:cNvSpPr/>
          <p:nvPr/>
        </p:nvSpPr>
        <p:spPr>
          <a:xfrm>
            <a:off x="5029200" y="3025800"/>
            <a:ext cx="41148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how to construct various graphs from given information.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7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26" dur="indefinite" restart="never" nodeType="tmRoot">
          <p:childTnLst>
            <p:seq>
              <p:cTn id="227" dur="indefinite" nodeType="mainSeq">
                <p:childTnLst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2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7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Pictographs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9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42" name="Picture 4"/>
          <p:cNvPicPr/>
          <p:nvPr/>
        </p:nvPicPr>
        <p:blipFill>
          <a:blip r:embed="rId3"/>
          <a:srcRect l="35332" t="68338" r="49855" b="20880"/>
          <a:stretch/>
        </p:blipFill>
        <p:spPr>
          <a:xfrm>
            <a:off x="6054840" y="5624640"/>
            <a:ext cx="2332080" cy="1062000"/>
          </a:xfrm>
          <a:prstGeom prst="rect">
            <a:avLst/>
          </a:prstGeom>
          <a:noFill/>
          <a:ln w="50760">
            <a:solidFill>
              <a:srgbClr val="A6A6A6"/>
            </a:solidFill>
            <a:miter/>
          </a:ln>
        </p:spPr>
      </p:pic>
      <p:sp>
        <p:nvSpPr>
          <p:cNvPr id="843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4" name="TextBox 7"/>
          <p:cNvSpPr/>
          <p:nvPr/>
        </p:nvSpPr>
        <p:spPr>
          <a:xfrm>
            <a:off x="1461600" y="1954080"/>
            <a:ext cx="66794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table below shows the number of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internet pages viewed by three pupils.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45" name=""/>
          <p:cNvGraphicFramePr/>
          <p:nvPr/>
        </p:nvGraphicFramePr>
        <p:xfrm>
          <a:off x="1901880" y="2989440"/>
          <a:ext cx="6095880" cy="2073240"/>
        </p:xfrm>
        <a:graphic>
          <a:graphicData uri="http://schemas.openxmlformats.org/drawingml/2006/table">
            <a:tbl>
              <a:tblPr/>
              <a:tblGrid>
                <a:gridCol w="3048120"/>
                <a:gridCol w="3047760"/>
              </a:tblGrid>
              <a:tr h="5209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Pupil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Pages viewed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</a:tr>
              <a:tr h="5209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Austin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209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Chad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75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20920"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Stephen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080808"/>
                          </a:solidFill>
                          <a:effectLst/>
                          <a:uFillTx/>
                          <a:latin typeface="Comic Sans MS"/>
                        </a:rPr>
                        <a:t>30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46" name="TextBox 10"/>
          <p:cNvSpPr/>
          <p:nvPr/>
        </p:nvSpPr>
        <p:spPr>
          <a:xfrm>
            <a:off x="1099080" y="5118120"/>
            <a:ext cx="78598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Construct a pictograph to represent this data.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Use the following pictures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38" dur="indefinite" restart="never" nodeType="tmRoot">
          <p:childTnLst>
            <p:seq>
              <p:cTn id="239" dur="indefinite" nodeType="mainSeq">
                <p:childTnLst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4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5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6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Pictographs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48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9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1" name="Picture 4"/>
          <p:cNvPicPr/>
          <p:nvPr/>
        </p:nvPicPr>
        <p:blipFill>
          <a:blip r:embed="rId3"/>
          <a:srcRect l="28548" t="40843" r="32594" b="20880"/>
          <a:stretch/>
        </p:blipFill>
        <p:spPr>
          <a:xfrm>
            <a:off x="1203480" y="1994040"/>
            <a:ext cx="7570800" cy="4660920"/>
          </a:xfrm>
          <a:prstGeom prst="rect">
            <a:avLst/>
          </a:prstGeom>
          <a:noFill/>
          <a:ln w="50760">
            <a:solidFill>
              <a:srgbClr val="A6A6A6"/>
            </a:solidFill>
            <a:miter/>
          </a:ln>
        </p:spPr>
      </p:pic>
      <p:sp>
        <p:nvSpPr>
          <p:cNvPr id="85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3" name="Rectangle 9"/>
          <p:cNvSpPr/>
          <p:nvPr/>
        </p:nvSpPr>
        <p:spPr>
          <a:xfrm>
            <a:off x="3373560" y="2843280"/>
            <a:ext cx="56808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4" name="Rectangle 10"/>
          <p:cNvSpPr/>
          <p:nvPr/>
        </p:nvSpPr>
        <p:spPr>
          <a:xfrm>
            <a:off x="3992400" y="284328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5" name="Rectangle 11"/>
          <p:cNvSpPr/>
          <p:nvPr/>
        </p:nvSpPr>
        <p:spPr>
          <a:xfrm>
            <a:off x="4611600" y="284328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6" name="Rectangle 14"/>
          <p:cNvSpPr/>
          <p:nvPr/>
        </p:nvSpPr>
        <p:spPr>
          <a:xfrm>
            <a:off x="5230800" y="284328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7" name="Rectangle 15"/>
          <p:cNvSpPr/>
          <p:nvPr/>
        </p:nvSpPr>
        <p:spPr>
          <a:xfrm>
            <a:off x="5850000" y="284328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8" name="Rectangle 16"/>
          <p:cNvSpPr/>
          <p:nvPr/>
        </p:nvSpPr>
        <p:spPr>
          <a:xfrm>
            <a:off x="6437160" y="284328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9" name="Rectangle 17"/>
          <p:cNvSpPr/>
          <p:nvPr/>
        </p:nvSpPr>
        <p:spPr>
          <a:xfrm>
            <a:off x="3384720" y="3657600"/>
            <a:ext cx="5666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0" name="Rectangle 18"/>
          <p:cNvSpPr/>
          <p:nvPr/>
        </p:nvSpPr>
        <p:spPr>
          <a:xfrm>
            <a:off x="3997440" y="3657600"/>
            <a:ext cx="5666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1" name="Rectangle 19"/>
          <p:cNvSpPr/>
          <p:nvPr/>
        </p:nvSpPr>
        <p:spPr>
          <a:xfrm>
            <a:off x="4610160" y="3657600"/>
            <a:ext cx="5666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2" name="Rectangle 20"/>
          <p:cNvSpPr/>
          <p:nvPr/>
        </p:nvSpPr>
        <p:spPr>
          <a:xfrm>
            <a:off x="5222880" y="3657600"/>
            <a:ext cx="5666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3" name="Rectangle 21"/>
          <p:cNvSpPr/>
          <p:nvPr/>
        </p:nvSpPr>
        <p:spPr>
          <a:xfrm>
            <a:off x="5834160" y="3657600"/>
            <a:ext cx="56808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4" name="Rectangle 22"/>
          <p:cNvSpPr/>
          <p:nvPr/>
        </p:nvSpPr>
        <p:spPr>
          <a:xfrm>
            <a:off x="6446880" y="365760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5" name="Rectangle 23"/>
          <p:cNvSpPr/>
          <p:nvPr/>
        </p:nvSpPr>
        <p:spPr>
          <a:xfrm>
            <a:off x="7059600" y="365760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6" name="Rectangle 24"/>
          <p:cNvSpPr/>
          <p:nvPr/>
        </p:nvSpPr>
        <p:spPr>
          <a:xfrm>
            <a:off x="7672320" y="3657600"/>
            <a:ext cx="568440" cy="53640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7" name="Rectangle 25"/>
          <p:cNvSpPr/>
          <p:nvPr/>
        </p:nvSpPr>
        <p:spPr>
          <a:xfrm>
            <a:off x="3363840" y="4503600"/>
            <a:ext cx="566640" cy="53676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8" name="Rectangle 26"/>
          <p:cNvSpPr/>
          <p:nvPr/>
        </p:nvSpPr>
        <p:spPr>
          <a:xfrm>
            <a:off x="3976560" y="4503600"/>
            <a:ext cx="567000" cy="53676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9" name="Rectangle 27"/>
          <p:cNvSpPr/>
          <p:nvPr/>
        </p:nvSpPr>
        <p:spPr>
          <a:xfrm>
            <a:off x="4587840" y="4503600"/>
            <a:ext cx="568440" cy="536760"/>
          </a:xfrm>
          <a:prstGeom prst="rect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53" dur="indefinite" restart="never" nodeType="tmRoot">
          <p:childTnLst>
            <p:seq>
              <p:cTn id="254" dur="indefinite" nodeType="mainSeq">
                <p:childTnLst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58" dur="50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63" dur="5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68"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73" dur="50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78" dur="5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83"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88" dur="50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93" dur="5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298" dur="50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03" dur="50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08" dur="50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13" dur="5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18" dur="500"/>
                                        <p:tgtEl>
                                          <p:spTgt spid="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23" dur="500"/>
                                        <p:tgtEl>
                                          <p:spTgt spid="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28" dur="500"/>
                                        <p:tgtEl>
                                          <p:spTgt spid="8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33" dur="500"/>
                                        <p:tgtEl>
                                          <p:spTgt spid="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2" presetClass="exit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 additive="repl">
                                        <p:cTn id="338" dur="500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F891A5-DF45-42A2-98E7-28C4787A875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2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5" name="Rectangle 9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Bar 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6" name="TextBox 9"/>
          <p:cNvSpPr/>
          <p:nvPr/>
        </p:nvSpPr>
        <p:spPr>
          <a:xfrm>
            <a:off x="1203480" y="4838760"/>
            <a:ext cx="730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Lets construct a Bar graph for the following table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7" name="TextBox 13"/>
          <p:cNvSpPr/>
          <p:nvPr/>
        </p:nvSpPr>
        <p:spPr>
          <a:xfrm>
            <a:off x="1567440" y="5435640"/>
            <a:ext cx="6631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Remember graph has to be labelled and neat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8" name="Picture 11"/>
          <p:cNvPicPr/>
          <p:nvPr/>
        </p:nvPicPr>
        <p:blipFill>
          <a:blip r:embed="rId3"/>
          <a:srcRect l="0" t="0" r="16690" b="0"/>
          <a:stretch/>
        </p:blipFill>
        <p:spPr>
          <a:xfrm>
            <a:off x="1100160" y="3637080"/>
            <a:ext cx="7756560" cy="909360"/>
          </a:xfrm>
          <a:prstGeom prst="rect">
            <a:avLst/>
          </a:prstGeom>
          <a:noFill/>
          <a:ln w="50760">
            <a:solidFill>
              <a:srgbClr val="7F7F7F"/>
            </a:solidFill>
            <a:miter/>
          </a:ln>
        </p:spPr>
      </p:pic>
      <p:sp>
        <p:nvSpPr>
          <p:cNvPr id="879" name="TextBox 9"/>
          <p:cNvSpPr/>
          <p:nvPr/>
        </p:nvSpPr>
        <p:spPr>
          <a:xfrm>
            <a:off x="952560" y="1905120"/>
            <a:ext cx="7823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survey of S1 pupils asked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their favourite pet was.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results are shown below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0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340" dur="indefinite" restart="never" nodeType="tmRoot">
          <p:childTnLst>
            <p:seq>
              <p:cTn id="341" dur="indefinite" nodeType="mainSeq">
                <p:childTnLst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6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7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3" dur="80"/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4" dur="80"/>
                                        <p:tgtEl>
                                          <p:spTgt spid="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80"/>
                                        <p:tgtEl>
                                          <p:spTgt spid="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1" name="Group 588"/>
          <p:cNvGrpSpPr/>
          <p:nvPr/>
        </p:nvGrpSpPr>
        <p:grpSpPr>
          <a:xfrm>
            <a:off x="965160" y="1739880"/>
            <a:ext cx="7493040" cy="4343040"/>
            <a:chOff x="965160" y="1739880"/>
            <a:chExt cx="7493040" cy="4343040"/>
          </a:xfrm>
        </p:grpSpPr>
        <p:grpSp>
          <p:nvGrpSpPr>
            <p:cNvPr id="882" name="Group 528"/>
            <p:cNvGrpSpPr/>
            <p:nvPr/>
          </p:nvGrpSpPr>
          <p:grpSpPr>
            <a:xfrm>
              <a:off x="965160" y="3187800"/>
              <a:ext cx="7493040" cy="1447920"/>
              <a:chOff x="965160" y="3187800"/>
              <a:chExt cx="7493040" cy="1447920"/>
            </a:xfrm>
          </p:grpSpPr>
          <p:grpSp>
            <p:nvGrpSpPr>
              <p:cNvPr id="883" name="Group 516"/>
              <p:cNvGrpSpPr/>
              <p:nvPr/>
            </p:nvGrpSpPr>
            <p:grpSpPr>
              <a:xfrm>
                <a:off x="965160" y="3187800"/>
                <a:ext cx="7493040" cy="723960"/>
                <a:chOff x="965160" y="3187800"/>
                <a:chExt cx="7493040" cy="723960"/>
              </a:xfrm>
            </p:grpSpPr>
            <p:sp>
              <p:nvSpPr>
                <p:cNvPr id="884" name="Rectangle 505"/>
                <p:cNvSpPr/>
                <p:nvPr/>
              </p:nvSpPr>
              <p:spPr>
                <a:xfrm>
                  <a:off x="321300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5" name="Rectangle 506"/>
                <p:cNvSpPr/>
                <p:nvPr/>
              </p:nvSpPr>
              <p:spPr>
                <a:xfrm>
                  <a:off x="246348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6" name="Rectangle 508"/>
                <p:cNvSpPr/>
                <p:nvPr/>
              </p:nvSpPr>
              <p:spPr>
                <a:xfrm>
                  <a:off x="471168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7" name="Rectangle 509"/>
                <p:cNvSpPr/>
                <p:nvPr/>
              </p:nvSpPr>
              <p:spPr>
                <a:xfrm>
                  <a:off x="396216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8" name="Rectangle 510"/>
                <p:cNvSpPr/>
                <p:nvPr/>
              </p:nvSpPr>
              <p:spPr>
                <a:xfrm>
                  <a:off x="621036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89" name="Rectangle 511"/>
                <p:cNvSpPr/>
                <p:nvPr/>
              </p:nvSpPr>
              <p:spPr>
                <a:xfrm>
                  <a:off x="546084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0" name="Rectangle 512"/>
                <p:cNvSpPr/>
                <p:nvPr/>
              </p:nvSpPr>
              <p:spPr>
                <a:xfrm>
                  <a:off x="770904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1" name="Rectangle 513"/>
                <p:cNvSpPr/>
                <p:nvPr/>
              </p:nvSpPr>
              <p:spPr>
                <a:xfrm>
                  <a:off x="695952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2" name="Rectangle 514"/>
                <p:cNvSpPr/>
                <p:nvPr/>
              </p:nvSpPr>
              <p:spPr>
                <a:xfrm>
                  <a:off x="171432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3" name="Rectangle 515"/>
                <p:cNvSpPr/>
                <p:nvPr/>
              </p:nvSpPr>
              <p:spPr>
                <a:xfrm>
                  <a:off x="965160" y="318780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grpSp>
            <p:nvGrpSpPr>
              <p:cNvPr id="894" name="Group 517"/>
              <p:cNvGrpSpPr/>
              <p:nvPr/>
            </p:nvGrpSpPr>
            <p:grpSpPr>
              <a:xfrm>
                <a:off x="965160" y="3911760"/>
                <a:ext cx="7493040" cy="723960"/>
                <a:chOff x="965160" y="3911760"/>
                <a:chExt cx="7493040" cy="723960"/>
              </a:xfrm>
            </p:grpSpPr>
            <p:sp>
              <p:nvSpPr>
                <p:cNvPr id="895" name="Rectangle 518"/>
                <p:cNvSpPr/>
                <p:nvPr/>
              </p:nvSpPr>
              <p:spPr>
                <a:xfrm>
                  <a:off x="321300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6" name="Rectangle 519"/>
                <p:cNvSpPr/>
                <p:nvPr/>
              </p:nvSpPr>
              <p:spPr>
                <a:xfrm>
                  <a:off x="246348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7" name="Rectangle 520"/>
                <p:cNvSpPr/>
                <p:nvPr/>
              </p:nvSpPr>
              <p:spPr>
                <a:xfrm>
                  <a:off x="471168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8" name="Rectangle 521"/>
                <p:cNvSpPr/>
                <p:nvPr/>
              </p:nvSpPr>
              <p:spPr>
                <a:xfrm>
                  <a:off x="396216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899" name="Rectangle 522"/>
                <p:cNvSpPr/>
                <p:nvPr/>
              </p:nvSpPr>
              <p:spPr>
                <a:xfrm>
                  <a:off x="621036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0" name="Rectangle 523"/>
                <p:cNvSpPr/>
                <p:nvPr/>
              </p:nvSpPr>
              <p:spPr>
                <a:xfrm>
                  <a:off x="546084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1" name="Rectangle 524"/>
                <p:cNvSpPr/>
                <p:nvPr/>
              </p:nvSpPr>
              <p:spPr>
                <a:xfrm>
                  <a:off x="770904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2" name="Rectangle 525"/>
                <p:cNvSpPr/>
                <p:nvPr/>
              </p:nvSpPr>
              <p:spPr>
                <a:xfrm>
                  <a:off x="695952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3" name="Rectangle 526"/>
                <p:cNvSpPr/>
                <p:nvPr/>
              </p:nvSpPr>
              <p:spPr>
                <a:xfrm>
                  <a:off x="171432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4" name="Rectangle 527"/>
                <p:cNvSpPr/>
                <p:nvPr/>
              </p:nvSpPr>
              <p:spPr>
                <a:xfrm>
                  <a:off x="965160" y="391176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grpSp>
          <p:nvGrpSpPr>
            <p:cNvPr id="905" name="Group 529"/>
            <p:cNvGrpSpPr/>
            <p:nvPr/>
          </p:nvGrpSpPr>
          <p:grpSpPr>
            <a:xfrm>
              <a:off x="965160" y="4635720"/>
              <a:ext cx="7493040" cy="1447200"/>
              <a:chOff x="965160" y="4635720"/>
              <a:chExt cx="7493040" cy="1447200"/>
            </a:xfrm>
          </p:grpSpPr>
          <p:grpSp>
            <p:nvGrpSpPr>
              <p:cNvPr id="906" name="Group 516"/>
              <p:cNvGrpSpPr/>
              <p:nvPr/>
            </p:nvGrpSpPr>
            <p:grpSpPr>
              <a:xfrm>
                <a:off x="965160" y="4635720"/>
                <a:ext cx="7493040" cy="723600"/>
                <a:chOff x="965160" y="4635720"/>
                <a:chExt cx="7493040" cy="723600"/>
              </a:xfrm>
            </p:grpSpPr>
            <p:sp>
              <p:nvSpPr>
                <p:cNvPr id="907" name="Rectangle 548"/>
                <p:cNvSpPr/>
                <p:nvPr/>
              </p:nvSpPr>
              <p:spPr>
                <a:xfrm>
                  <a:off x="321300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8" name="Rectangle 550"/>
                <p:cNvSpPr/>
                <p:nvPr/>
              </p:nvSpPr>
              <p:spPr>
                <a:xfrm>
                  <a:off x="246348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09" name="Rectangle 554"/>
                <p:cNvSpPr/>
                <p:nvPr/>
              </p:nvSpPr>
              <p:spPr>
                <a:xfrm>
                  <a:off x="471168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0" name="Rectangle 555"/>
                <p:cNvSpPr/>
                <p:nvPr/>
              </p:nvSpPr>
              <p:spPr>
                <a:xfrm>
                  <a:off x="396216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1" name="Rectangle 556"/>
                <p:cNvSpPr/>
                <p:nvPr/>
              </p:nvSpPr>
              <p:spPr>
                <a:xfrm>
                  <a:off x="621036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2" name="Rectangle 557"/>
                <p:cNvSpPr/>
                <p:nvPr/>
              </p:nvSpPr>
              <p:spPr>
                <a:xfrm>
                  <a:off x="546084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3" name="Rectangle 561"/>
                <p:cNvSpPr/>
                <p:nvPr/>
              </p:nvSpPr>
              <p:spPr>
                <a:xfrm>
                  <a:off x="770904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4" name="Rectangle 562"/>
                <p:cNvSpPr/>
                <p:nvPr/>
              </p:nvSpPr>
              <p:spPr>
                <a:xfrm>
                  <a:off x="695952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5" name="Rectangle 563"/>
                <p:cNvSpPr/>
                <p:nvPr/>
              </p:nvSpPr>
              <p:spPr>
                <a:xfrm>
                  <a:off x="171432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6" name="Rectangle 564"/>
                <p:cNvSpPr/>
                <p:nvPr/>
              </p:nvSpPr>
              <p:spPr>
                <a:xfrm>
                  <a:off x="965160" y="46357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grpSp>
            <p:nvGrpSpPr>
              <p:cNvPr id="917" name="Group 517"/>
              <p:cNvGrpSpPr/>
              <p:nvPr/>
            </p:nvGrpSpPr>
            <p:grpSpPr>
              <a:xfrm>
                <a:off x="965160" y="5359320"/>
                <a:ext cx="7493040" cy="723600"/>
                <a:chOff x="965160" y="5359320"/>
                <a:chExt cx="7493040" cy="723600"/>
              </a:xfrm>
            </p:grpSpPr>
            <p:sp>
              <p:nvSpPr>
                <p:cNvPr id="918" name="Rectangle 532"/>
                <p:cNvSpPr/>
                <p:nvPr/>
              </p:nvSpPr>
              <p:spPr>
                <a:xfrm>
                  <a:off x="321300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19" name="Rectangle 533"/>
                <p:cNvSpPr/>
                <p:nvPr/>
              </p:nvSpPr>
              <p:spPr>
                <a:xfrm>
                  <a:off x="246348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0" name="Rectangle 534"/>
                <p:cNvSpPr/>
                <p:nvPr/>
              </p:nvSpPr>
              <p:spPr>
                <a:xfrm>
                  <a:off x="471168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1" name="Rectangle 535"/>
                <p:cNvSpPr/>
                <p:nvPr/>
              </p:nvSpPr>
              <p:spPr>
                <a:xfrm>
                  <a:off x="396216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2" name="Rectangle 536"/>
                <p:cNvSpPr/>
                <p:nvPr/>
              </p:nvSpPr>
              <p:spPr>
                <a:xfrm>
                  <a:off x="621036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3" name="Rectangle 538"/>
                <p:cNvSpPr/>
                <p:nvPr/>
              </p:nvSpPr>
              <p:spPr>
                <a:xfrm>
                  <a:off x="546084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4" name="Rectangle 539"/>
                <p:cNvSpPr/>
                <p:nvPr/>
              </p:nvSpPr>
              <p:spPr>
                <a:xfrm>
                  <a:off x="770904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5" name="Rectangle 540"/>
                <p:cNvSpPr/>
                <p:nvPr/>
              </p:nvSpPr>
              <p:spPr>
                <a:xfrm>
                  <a:off x="695952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6" name="Rectangle 541"/>
                <p:cNvSpPr/>
                <p:nvPr/>
              </p:nvSpPr>
              <p:spPr>
                <a:xfrm>
                  <a:off x="171432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27" name="Rectangle 542"/>
                <p:cNvSpPr/>
                <p:nvPr/>
              </p:nvSpPr>
              <p:spPr>
                <a:xfrm>
                  <a:off x="965160" y="5359320"/>
                  <a:ext cx="749160" cy="72360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grpSp>
          <p:nvGrpSpPr>
            <p:cNvPr id="928" name="Group 565"/>
            <p:cNvGrpSpPr/>
            <p:nvPr/>
          </p:nvGrpSpPr>
          <p:grpSpPr>
            <a:xfrm>
              <a:off x="965160" y="1739880"/>
              <a:ext cx="7493040" cy="1447920"/>
              <a:chOff x="965160" y="1739880"/>
              <a:chExt cx="7493040" cy="1447920"/>
            </a:xfrm>
          </p:grpSpPr>
          <p:grpSp>
            <p:nvGrpSpPr>
              <p:cNvPr id="929" name="Group 516"/>
              <p:cNvGrpSpPr/>
              <p:nvPr/>
            </p:nvGrpSpPr>
            <p:grpSpPr>
              <a:xfrm>
                <a:off x="965160" y="1739880"/>
                <a:ext cx="7493040" cy="723960"/>
                <a:chOff x="965160" y="1739880"/>
                <a:chExt cx="7493040" cy="723960"/>
              </a:xfrm>
            </p:grpSpPr>
            <p:sp>
              <p:nvSpPr>
                <p:cNvPr id="930" name="Rectangle 578"/>
                <p:cNvSpPr/>
                <p:nvPr/>
              </p:nvSpPr>
              <p:spPr>
                <a:xfrm>
                  <a:off x="321300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1" name="Rectangle 579"/>
                <p:cNvSpPr/>
                <p:nvPr/>
              </p:nvSpPr>
              <p:spPr>
                <a:xfrm>
                  <a:off x="246348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2" name="Rectangle 580"/>
                <p:cNvSpPr/>
                <p:nvPr/>
              </p:nvSpPr>
              <p:spPr>
                <a:xfrm>
                  <a:off x="471168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3" name="Rectangle 581"/>
                <p:cNvSpPr/>
                <p:nvPr/>
              </p:nvSpPr>
              <p:spPr>
                <a:xfrm>
                  <a:off x="396216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4" name="Rectangle 582"/>
                <p:cNvSpPr/>
                <p:nvPr/>
              </p:nvSpPr>
              <p:spPr>
                <a:xfrm>
                  <a:off x="621036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5" name="Rectangle 583"/>
                <p:cNvSpPr/>
                <p:nvPr/>
              </p:nvSpPr>
              <p:spPr>
                <a:xfrm>
                  <a:off x="546084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6" name="Rectangle 584"/>
                <p:cNvSpPr/>
                <p:nvPr/>
              </p:nvSpPr>
              <p:spPr>
                <a:xfrm>
                  <a:off x="770904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7" name="Rectangle 585"/>
                <p:cNvSpPr/>
                <p:nvPr/>
              </p:nvSpPr>
              <p:spPr>
                <a:xfrm>
                  <a:off x="695952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8" name="Rectangle 586"/>
                <p:cNvSpPr/>
                <p:nvPr/>
              </p:nvSpPr>
              <p:spPr>
                <a:xfrm>
                  <a:off x="171432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39" name="Rectangle 587"/>
                <p:cNvSpPr/>
                <p:nvPr/>
              </p:nvSpPr>
              <p:spPr>
                <a:xfrm>
                  <a:off x="965160" y="173988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grpSp>
            <p:nvGrpSpPr>
              <p:cNvPr id="940" name="Group 517"/>
              <p:cNvGrpSpPr/>
              <p:nvPr/>
            </p:nvGrpSpPr>
            <p:grpSpPr>
              <a:xfrm>
                <a:off x="965160" y="2463840"/>
                <a:ext cx="7493040" cy="723960"/>
                <a:chOff x="965160" y="2463840"/>
                <a:chExt cx="7493040" cy="723960"/>
              </a:xfrm>
            </p:grpSpPr>
            <p:sp>
              <p:nvSpPr>
                <p:cNvPr id="941" name="Rectangle 568"/>
                <p:cNvSpPr/>
                <p:nvPr/>
              </p:nvSpPr>
              <p:spPr>
                <a:xfrm>
                  <a:off x="321300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2" name="Rectangle 569"/>
                <p:cNvSpPr/>
                <p:nvPr/>
              </p:nvSpPr>
              <p:spPr>
                <a:xfrm>
                  <a:off x="246348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3" name="Rectangle 570"/>
                <p:cNvSpPr/>
                <p:nvPr/>
              </p:nvSpPr>
              <p:spPr>
                <a:xfrm>
                  <a:off x="471168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4" name="Rectangle 571"/>
                <p:cNvSpPr/>
                <p:nvPr/>
              </p:nvSpPr>
              <p:spPr>
                <a:xfrm>
                  <a:off x="396216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5" name="Rectangle 572"/>
                <p:cNvSpPr/>
                <p:nvPr/>
              </p:nvSpPr>
              <p:spPr>
                <a:xfrm>
                  <a:off x="621036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6" name="Rectangle 573"/>
                <p:cNvSpPr/>
                <p:nvPr/>
              </p:nvSpPr>
              <p:spPr>
                <a:xfrm>
                  <a:off x="546084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7" name="Rectangle 574"/>
                <p:cNvSpPr/>
                <p:nvPr/>
              </p:nvSpPr>
              <p:spPr>
                <a:xfrm>
                  <a:off x="770904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8" name="Rectangle 575"/>
                <p:cNvSpPr/>
                <p:nvPr/>
              </p:nvSpPr>
              <p:spPr>
                <a:xfrm>
                  <a:off x="695952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49" name="Rectangle 576"/>
                <p:cNvSpPr/>
                <p:nvPr/>
              </p:nvSpPr>
              <p:spPr>
                <a:xfrm>
                  <a:off x="171432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950" name="Rectangle 577"/>
                <p:cNvSpPr/>
                <p:nvPr/>
              </p:nvSpPr>
              <p:spPr>
                <a:xfrm>
                  <a:off x="965160" y="2463840"/>
                  <a:ext cx="749160" cy="723960"/>
                </a:xfrm>
                <a:prstGeom prst="rect">
                  <a:avLst/>
                </a:prstGeom>
                <a:noFill/>
                <a:ln w="25560">
                  <a:solidFill>
                    <a:srgbClr val="385D8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</p:grpSp>
      <p:sp>
        <p:nvSpPr>
          <p:cNvPr id="951" name="TextBox 101"/>
          <p:cNvSpPr/>
          <p:nvPr/>
        </p:nvSpPr>
        <p:spPr>
          <a:xfrm>
            <a:off x="2613600" y="1162080"/>
            <a:ext cx="223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Favourite Pets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2" name="Rectangle 110"/>
          <p:cNvSpPr/>
          <p:nvPr/>
        </p:nvSpPr>
        <p:spPr>
          <a:xfrm>
            <a:off x="6197760" y="3517920"/>
            <a:ext cx="774720" cy="2514600"/>
          </a:xfrm>
          <a:prstGeom prst="rect">
            <a:avLst/>
          </a:prstGeom>
          <a:solidFill>
            <a:srgbClr val="4F81BD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3" name="Rectangle 108"/>
          <p:cNvSpPr/>
          <p:nvPr/>
        </p:nvSpPr>
        <p:spPr>
          <a:xfrm>
            <a:off x="4724280" y="4991040"/>
            <a:ext cx="723960" cy="1067040"/>
          </a:xfrm>
          <a:prstGeom prst="rect">
            <a:avLst/>
          </a:prstGeom>
          <a:solidFill>
            <a:srgbClr val="4F81BD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4" name="Rectangle 105"/>
          <p:cNvSpPr/>
          <p:nvPr/>
        </p:nvSpPr>
        <p:spPr>
          <a:xfrm>
            <a:off x="3225960" y="3200400"/>
            <a:ext cx="736560" cy="2857680"/>
          </a:xfrm>
          <a:prstGeom prst="rect">
            <a:avLst/>
          </a:prstGeom>
          <a:solidFill>
            <a:srgbClr val="4F81BD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5" name="Rectangle 104"/>
          <p:cNvSpPr/>
          <p:nvPr/>
        </p:nvSpPr>
        <p:spPr>
          <a:xfrm>
            <a:off x="1689120" y="3911760"/>
            <a:ext cx="774720" cy="2158920"/>
          </a:xfrm>
          <a:prstGeom prst="rect">
            <a:avLst/>
          </a:prstGeom>
          <a:solidFill>
            <a:srgbClr val="4F81BD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6" name="Straight Connector 590"/>
          <p:cNvSpPr/>
          <p:nvPr/>
        </p:nvSpPr>
        <p:spPr>
          <a:xfrm>
            <a:off x="952560" y="6083280"/>
            <a:ext cx="7975440" cy="14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7" name="Straight Connector 591"/>
          <p:cNvSpPr/>
          <p:nvPr/>
        </p:nvSpPr>
        <p:spPr>
          <a:xfrm flipV="1">
            <a:off x="976320" y="1130400"/>
            <a:ext cx="1440" cy="496728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8" name="TextBox 593"/>
          <p:cNvSpPr/>
          <p:nvPr/>
        </p:nvSpPr>
        <p:spPr>
          <a:xfrm>
            <a:off x="1768320" y="6094440"/>
            <a:ext cx="584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Cat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9" name="TextBox 594"/>
          <p:cNvSpPr/>
          <p:nvPr/>
        </p:nvSpPr>
        <p:spPr>
          <a:xfrm>
            <a:off x="3241800" y="6094440"/>
            <a:ext cx="633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Dog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0" name="TextBox 595"/>
          <p:cNvSpPr/>
          <p:nvPr/>
        </p:nvSpPr>
        <p:spPr>
          <a:xfrm>
            <a:off x="4640760" y="6094440"/>
            <a:ext cx="96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Rabbit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1" name="TextBox 596"/>
          <p:cNvSpPr/>
          <p:nvPr/>
        </p:nvSpPr>
        <p:spPr>
          <a:xfrm>
            <a:off x="5975280" y="6094440"/>
            <a:ext cx="120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Hamster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2" name="TextBox 597"/>
          <p:cNvSpPr/>
          <p:nvPr/>
        </p:nvSpPr>
        <p:spPr>
          <a:xfrm>
            <a:off x="7625160" y="6094440"/>
            <a:ext cx="897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Snake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3" name="TextBox 598"/>
          <p:cNvSpPr/>
          <p:nvPr/>
        </p:nvSpPr>
        <p:spPr>
          <a:xfrm>
            <a:off x="648360" y="59292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4" name="TextBox 599"/>
          <p:cNvSpPr/>
          <p:nvPr/>
        </p:nvSpPr>
        <p:spPr>
          <a:xfrm>
            <a:off x="648360" y="5116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5" name="TextBox 600"/>
          <p:cNvSpPr/>
          <p:nvPr/>
        </p:nvSpPr>
        <p:spPr>
          <a:xfrm>
            <a:off x="648360" y="43797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6" name="TextBox 601"/>
          <p:cNvSpPr/>
          <p:nvPr/>
        </p:nvSpPr>
        <p:spPr>
          <a:xfrm>
            <a:off x="648360" y="36561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7" name="TextBox 602"/>
          <p:cNvSpPr/>
          <p:nvPr/>
        </p:nvSpPr>
        <p:spPr>
          <a:xfrm>
            <a:off x="648360" y="29448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8" name="TextBox 603"/>
          <p:cNvSpPr/>
          <p:nvPr/>
        </p:nvSpPr>
        <p:spPr>
          <a:xfrm>
            <a:off x="510840" y="222084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9" name="TextBox 604"/>
          <p:cNvSpPr/>
          <p:nvPr/>
        </p:nvSpPr>
        <p:spPr>
          <a:xfrm>
            <a:off x="510840" y="150984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0" name="TextBox 627"/>
          <p:cNvSpPr/>
          <p:nvPr/>
        </p:nvSpPr>
        <p:spPr>
          <a:xfrm rot="16200000">
            <a:off x="-913680" y="3295080"/>
            <a:ext cx="260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Number of Pupils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1" name="TextBox 628"/>
          <p:cNvSpPr/>
          <p:nvPr/>
        </p:nvSpPr>
        <p:spPr>
          <a:xfrm>
            <a:off x="4309200" y="6381720"/>
            <a:ext cx="79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Pets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72" name="Picture 11"/>
          <p:cNvPicPr/>
          <p:nvPr/>
        </p:nvPicPr>
        <p:blipFill>
          <a:blip r:embed="rId1"/>
          <a:srcRect l="0" t="0" r="17177" b="0"/>
          <a:stretch/>
        </p:blipFill>
        <p:spPr>
          <a:xfrm>
            <a:off x="1341360" y="271440"/>
            <a:ext cx="6418440" cy="757440"/>
          </a:xfrm>
          <a:prstGeom prst="rect">
            <a:avLst/>
          </a:prstGeom>
          <a:noFill/>
          <a:ln w="50760">
            <a:solidFill>
              <a:srgbClr val="000000"/>
            </a:solidFill>
            <a:miter/>
          </a:ln>
        </p:spPr>
      </p:pic>
      <p:sp>
        <p:nvSpPr>
          <p:cNvPr id="973" name="Straight Connector 99"/>
          <p:cNvSpPr/>
          <p:nvPr/>
        </p:nvSpPr>
        <p:spPr>
          <a:xfrm>
            <a:off x="1701720" y="3911760"/>
            <a:ext cx="749520" cy="144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4" name="Straight Connector 106"/>
          <p:cNvSpPr/>
          <p:nvPr/>
        </p:nvSpPr>
        <p:spPr>
          <a:xfrm>
            <a:off x="3200400" y="3200400"/>
            <a:ext cx="749160" cy="144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5" name="Straight Connector 107"/>
          <p:cNvSpPr/>
          <p:nvPr/>
        </p:nvSpPr>
        <p:spPr>
          <a:xfrm>
            <a:off x="4711680" y="4991040"/>
            <a:ext cx="749160" cy="18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6" name="Straight Connector 109"/>
          <p:cNvSpPr/>
          <p:nvPr/>
        </p:nvSpPr>
        <p:spPr>
          <a:xfrm>
            <a:off x="6197760" y="3530520"/>
            <a:ext cx="749160" cy="18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7" name="Rectangle 111"/>
          <p:cNvSpPr/>
          <p:nvPr/>
        </p:nvSpPr>
        <p:spPr>
          <a:xfrm>
            <a:off x="7683480" y="5702400"/>
            <a:ext cx="774720" cy="355680"/>
          </a:xfrm>
          <a:prstGeom prst="rect">
            <a:avLst/>
          </a:prstGeom>
          <a:solidFill>
            <a:srgbClr val="4F81BD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8" name="Straight Connector 112"/>
          <p:cNvSpPr/>
          <p:nvPr/>
        </p:nvSpPr>
        <p:spPr>
          <a:xfrm>
            <a:off x="7696080" y="5689440"/>
            <a:ext cx="749520" cy="18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9" name="Cloud 98"/>
          <p:cNvSpPr/>
          <p:nvPr/>
        </p:nvSpPr>
        <p:spPr>
          <a:xfrm>
            <a:off x="4330800" y="1015920"/>
            <a:ext cx="4813200" cy="2400480"/>
          </a:xfrm>
          <a:custGeom>
            <a:avLst/>
            <a:gdLst>
              <a:gd name="textAreaLeft" fmla="*/ 663120 w 4813200"/>
              <a:gd name="textAreaRight" fmla="*/ 3807720 w 4813200"/>
              <a:gd name="textAreaTop" fmla="*/ 362520 h 2400480"/>
              <a:gd name="textAreaBottom" fmla="*/ 1926720 h 2400480"/>
              <a:gd name="GluePoint1X" fmla="*/ 4809289 w 43200"/>
              <a:gd name="GluePoint1Y" fmla="*/ 1200150 h 43200"/>
              <a:gd name="GluePoint2X" fmla="*/ 2406650 w 43200"/>
              <a:gd name="GluePoint2Y" fmla="*/ 2397744 h 43200"/>
              <a:gd name="GluePoint3X" fmla="*/ 14930 w 43200"/>
              <a:gd name="GluePoint3Y" fmla="*/ 1200150 h 43200"/>
              <a:gd name="GluePoint4X" fmla="*/ 2406650 w 43200"/>
              <a:gd name="GluePoint4Y" fmla="*/ 13723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F81BD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labels should we use for the Bar Chart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Title, Scale, Labels and Units where appropriate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356" dur="indefinite" restart="never" nodeType="tmRoot">
          <p:childTnLst>
            <p:seq>
              <p:cTn id="357" dur="indefinite" nodeType="mainSeq">
                <p:childTnLst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2" dur="500"/>
                                        <p:tgtEl>
                                          <p:spTgt spid="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67" dur="500"/>
                                        <p:tgtEl>
                                          <p:spTgt spid="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2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3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4" dur="8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7" dur="8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8" dur="8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9" dur="8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4" dur="8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5" dur="8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6" dur="8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53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390" dur="50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1" dur="50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392" dur="500"/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53" presetClass="exit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395" dur="50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6" dur="50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397" dur="500"/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53" presetClass="exit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repl">
                                        <p:cTn id="400" dur="50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1" dur="500"/>
                                        <p:tgtEl>
                                          <p:spTgt spid="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402"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08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09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0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560"/>
                            </p:stCondLst>
                            <p:childTnLst>
                              <p:par>
                                <p:cTn id="41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4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5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6" dur="80"/>
                                        <p:tgtEl>
                                          <p:spTgt spid="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760"/>
                            </p:stCondLst>
                            <p:childTnLst>
                              <p:par>
                                <p:cTn id="418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0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1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2" dur="80"/>
                                        <p:tgtEl>
                                          <p:spTgt spid="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7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8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9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4" dur="80"/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5" dur="80"/>
                                        <p:tgtEl>
                                          <p:spTgt spid="9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6" dur="80"/>
                                        <p:tgtEl>
                                          <p:spTgt spid="9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1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2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3" dur="8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8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9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0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5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6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7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2" dur="80"/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3" dur="80"/>
                                        <p:tgtEl>
                                          <p:spTgt spid="9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4" dur="80"/>
                                        <p:tgtEl>
                                          <p:spTgt spid="9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69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0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1" dur="8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6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7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8" dur="8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3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4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5" dur="8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0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1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8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7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8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9" dur="8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4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5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6" dur="80"/>
                                        <p:tgtEl>
                                          <p:spTgt spid="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1" dur="500"/>
                                        <p:tgtEl>
                                          <p:spTgt spid="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16"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1" dur="500"/>
                                        <p:tgtEl>
                                          <p:spTgt spid="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26" dur="500"/>
                                        <p:tgtEl>
                                          <p:spTgt spid="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1" dur="5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36"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1" dur="500"/>
                                        <p:tgtEl>
                                          <p:spTgt spid="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46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fill="hold">
                      <p:stCondLst>
                        <p:cond delay="indefinite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1" dur="50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56" dur="5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B94BD7D-FD79-4906-AE40-9C016CD6CCE8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1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2" name="Slide Number Placeholder 3"/>
          <p:cNvSpPr/>
          <p:nvPr/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5FF0F8-83E1-4DA0-990E-53B1C16106A0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83" name="Group 2"/>
          <p:cNvGrpSpPr/>
          <p:nvPr/>
        </p:nvGrpSpPr>
        <p:grpSpPr>
          <a:xfrm>
            <a:off x="958680" y="2471760"/>
            <a:ext cx="7224840" cy="3851280"/>
            <a:chOff x="958680" y="2471760"/>
            <a:chExt cx="7224840" cy="3851280"/>
          </a:xfrm>
        </p:grpSpPr>
        <p:pic>
          <p:nvPicPr>
            <p:cNvPr id="984" name="Object 3"/>
            <p:cNvPicPr/>
            <p:nvPr/>
          </p:nvPicPr>
          <p:blipFill>
            <a:blip r:embed="rId1"/>
            <a:stretch/>
          </p:blipFill>
          <p:spPr>
            <a:xfrm>
              <a:off x="958680" y="2471760"/>
              <a:ext cx="7224840" cy="3851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85" name="Line 4"/>
            <p:cNvSpPr/>
            <p:nvPr/>
          </p:nvSpPr>
          <p:spPr>
            <a:xfrm flipV="1">
              <a:off x="217332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86" name="Line 5"/>
            <p:cNvSpPr/>
            <p:nvPr/>
          </p:nvSpPr>
          <p:spPr>
            <a:xfrm flipV="1">
              <a:off x="2608560" y="325260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87" name="Line 6"/>
            <p:cNvSpPr/>
            <p:nvPr/>
          </p:nvSpPr>
          <p:spPr>
            <a:xfrm flipV="1">
              <a:off x="304236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88" name="Line 7"/>
            <p:cNvSpPr/>
            <p:nvPr/>
          </p:nvSpPr>
          <p:spPr>
            <a:xfrm flipV="1">
              <a:off x="3477600" y="3256920"/>
              <a:ext cx="0" cy="230148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89" name="Line 8"/>
            <p:cNvSpPr/>
            <p:nvPr/>
          </p:nvSpPr>
          <p:spPr>
            <a:xfrm flipV="1">
              <a:off x="3911040" y="3256920"/>
              <a:ext cx="0" cy="230148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0" name="Line 9"/>
            <p:cNvSpPr/>
            <p:nvPr/>
          </p:nvSpPr>
          <p:spPr>
            <a:xfrm flipV="1">
              <a:off x="4343040" y="3256920"/>
              <a:ext cx="0" cy="230148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1" name="Line 10"/>
            <p:cNvSpPr/>
            <p:nvPr/>
          </p:nvSpPr>
          <p:spPr>
            <a:xfrm flipV="1">
              <a:off x="478944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2" name="Line 11"/>
            <p:cNvSpPr/>
            <p:nvPr/>
          </p:nvSpPr>
          <p:spPr>
            <a:xfrm flipV="1">
              <a:off x="5221440" y="325260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3" name="Line 12"/>
            <p:cNvSpPr/>
            <p:nvPr/>
          </p:nvSpPr>
          <p:spPr>
            <a:xfrm flipV="1">
              <a:off x="565524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4" name="Line 13"/>
            <p:cNvSpPr/>
            <p:nvPr/>
          </p:nvSpPr>
          <p:spPr>
            <a:xfrm flipV="1">
              <a:off x="6088680" y="325260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5" name="Line 14"/>
            <p:cNvSpPr/>
            <p:nvPr/>
          </p:nvSpPr>
          <p:spPr>
            <a:xfrm flipV="1">
              <a:off x="652248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6" name="Line 15"/>
            <p:cNvSpPr/>
            <p:nvPr/>
          </p:nvSpPr>
          <p:spPr>
            <a:xfrm flipV="1">
              <a:off x="695736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97" name="Line 16"/>
            <p:cNvSpPr/>
            <p:nvPr/>
          </p:nvSpPr>
          <p:spPr>
            <a:xfrm flipV="1">
              <a:off x="7392600" y="3255840"/>
              <a:ext cx="0" cy="23011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98" name="Rectangle 17"/>
          <p:cNvSpPr/>
          <p:nvPr/>
        </p:nvSpPr>
        <p:spPr>
          <a:xfrm>
            <a:off x="152280" y="133200"/>
            <a:ext cx="870444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Line graphs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9" name="Text Box 18"/>
          <p:cNvSpPr/>
          <p:nvPr/>
        </p:nvSpPr>
        <p:spPr>
          <a:xfrm>
            <a:off x="225000" y="1066680"/>
            <a:ext cx="8549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Line graphs</a:t>
            </a:r>
            <a:r>
              <a:rPr lang="en-US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 are most often used to show trends over time.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0" name="Text Box 19"/>
          <p:cNvSpPr/>
          <p:nvPr/>
        </p:nvSpPr>
        <p:spPr>
          <a:xfrm>
            <a:off x="411120" y="1539720"/>
            <a:ext cx="850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If </a:t>
            </a:r>
            <a:r>
              <a:rPr lang="en-US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the temperature in Aberdeen, in ºC, over a 12-hour period</a:t>
            </a:r>
            <a:r>
              <a:rPr lang="en-GB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 is plotted, </a:t>
            </a:r>
            <a:r>
              <a:rPr lang="en-US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t</a:t>
            </a:r>
            <a:r>
              <a:rPr lang="en-GB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he</a:t>
            </a:r>
            <a:r>
              <a:rPr lang="en-US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 line graph shows </a:t>
            </a:r>
            <a:r>
              <a:rPr lang="en-GB" sz="2400" b="0" u="none" strike="noStrike">
                <a:solidFill>
                  <a:srgbClr val="010066"/>
                </a:solidFill>
                <a:effectLst/>
                <a:uFillTx/>
                <a:latin typeface="Comic Sans MS"/>
              </a:rPr>
              <a:t>the temperature trend.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1" name="Line 20"/>
          <p:cNvSpPr/>
          <p:nvPr/>
        </p:nvSpPr>
        <p:spPr>
          <a:xfrm flipV="1">
            <a:off x="2071800" y="4068720"/>
            <a:ext cx="838080" cy="209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2" name="Line 21"/>
          <p:cNvSpPr/>
          <p:nvPr/>
        </p:nvSpPr>
        <p:spPr>
          <a:xfrm flipV="1">
            <a:off x="2919240" y="3741840"/>
            <a:ext cx="839880" cy="317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3" name="Line 22"/>
          <p:cNvSpPr/>
          <p:nvPr/>
        </p:nvSpPr>
        <p:spPr>
          <a:xfrm flipV="1">
            <a:off x="3782880" y="3611160"/>
            <a:ext cx="84960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4" name="Line 23"/>
          <p:cNvSpPr/>
          <p:nvPr/>
        </p:nvSpPr>
        <p:spPr>
          <a:xfrm flipV="1">
            <a:off x="4637160" y="3292200"/>
            <a:ext cx="833400" cy="320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5" name="Line 24"/>
          <p:cNvSpPr/>
          <p:nvPr/>
        </p:nvSpPr>
        <p:spPr>
          <a:xfrm>
            <a:off x="5491080" y="3282840"/>
            <a:ext cx="833400" cy="217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6" name="Line 25"/>
          <p:cNvSpPr/>
          <p:nvPr/>
        </p:nvSpPr>
        <p:spPr>
          <a:xfrm>
            <a:off x="6343560" y="3511440"/>
            <a:ext cx="849240" cy="101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7" name="Line 26"/>
          <p:cNvSpPr/>
          <p:nvPr/>
        </p:nvSpPr>
        <p:spPr>
          <a:xfrm flipV="1">
            <a:off x="2146320" y="4102200"/>
            <a:ext cx="884160" cy="296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8" name="Line 27"/>
          <p:cNvSpPr/>
          <p:nvPr/>
        </p:nvSpPr>
        <p:spPr>
          <a:xfrm flipV="1">
            <a:off x="3021120" y="3670200"/>
            <a:ext cx="880920" cy="4320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9" name="Line 28"/>
          <p:cNvSpPr/>
          <p:nvPr/>
        </p:nvSpPr>
        <p:spPr>
          <a:xfrm flipV="1">
            <a:off x="3895560" y="3522240"/>
            <a:ext cx="901800" cy="144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0" name="Line 29"/>
          <p:cNvSpPr/>
          <p:nvPr/>
        </p:nvSpPr>
        <p:spPr>
          <a:xfrm flipV="1">
            <a:off x="4788000" y="3366720"/>
            <a:ext cx="882720" cy="1587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1" name="Line 30"/>
          <p:cNvSpPr/>
          <p:nvPr/>
        </p:nvSpPr>
        <p:spPr>
          <a:xfrm>
            <a:off x="5661000" y="3367080"/>
            <a:ext cx="892080" cy="1522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2" name="Line 31"/>
          <p:cNvSpPr/>
          <p:nvPr/>
        </p:nvSpPr>
        <p:spPr>
          <a:xfrm>
            <a:off x="6553080" y="3524400"/>
            <a:ext cx="879480" cy="288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E25804-57A2-444C-8003-889CA988C7F1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4" name="Slide Number Placeholder 3"/>
          <p:cNvSpPr/>
          <p:nvPr/>
        </p:nvSpPr>
        <p:spPr>
          <a:xfrm>
            <a:off x="655308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A49AA8F-C42F-4866-B3B1-3EC9947C941E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5" name="Rectangle 82"/>
          <p:cNvSpPr/>
          <p:nvPr/>
        </p:nvSpPr>
        <p:spPr>
          <a:xfrm>
            <a:off x="80280" y="50760"/>
            <a:ext cx="893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hospital nurse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recorded</a:t>
            </a: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 patient’s temperature every hour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6" name="Rectangle 84"/>
          <p:cNvSpPr/>
          <p:nvPr/>
        </p:nvSpPr>
        <p:spPr>
          <a:xfrm>
            <a:off x="3970800" y="6273720"/>
            <a:ext cx="2442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Time (Hours AM)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7" name="Rectangle 85"/>
          <p:cNvSpPr/>
          <p:nvPr/>
        </p:nvSpPr>
        <p:spPr>
          <a:xfrm rot="16200000">
            <a:off x="260280" y="3587040"/>
            <a:ext cx="2245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Temperature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Euclid Symbol"/>
                <a:ea typeface="Euclid Symbol"/>
              </a:rPr>
              <a:t></a:t>
            </a: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8" name="Rectangle 86"/>
          <p:cNvSpPr/>
          <p:nvPr/>
        </p:nvSpPr>
        <p:spPr>
          <a:xfrm>
            <a:off x="2920320" y="1717560"/>
            <a:ext cx="3839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tIns="0" rIns="0" bIns="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Temperature  against Time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19" name="Picture 3"/>
          <p:cNvPicPr/>
          <p:nvPr/>
        </p:nvPicPr>
        <p:blipFill>
          <a:blip r:embed="rId1"/>
          <a:srcRect l="4685" t="22177" r="0" b="0"/>
          <a:stretch/>
        </p:blipFill>
        <p:spPr>
          <a:xfrm>
            <a:off x="2421000" y="2165400"/>
            <a:ext cx="4665600" cy="36100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20" name="Group 114"/>
          <p:cNvGrpSpPr/>
          <p:nvPr/>
        </p:nvGrpSpPr>
        <p:grpSpPr>
          <a:xfrm>
            <a:off x="2298600" y="1734840"/>
            <a:ext cx="260280" cy="4034160"/>
            <a:chOff x="2298600" y="1734840"/>
            <a:chExt cx="260280" cy="4034160"/>
          </a:xfrm>
        </p:grpSpPr>
        <p:cxnSp>
          <p:nvCxnSpPr>
            <p:cNvPr id="1021" name="Straight Arrow Connector 95"/>
            <p:cNvCxnSpPr/>
            <p:nvPr/>
          </p:nvCxnSpPr>
          <p:spPr>
            <a:xfrm flipH="1" flipV="1">
              <a:off x="2450520" y="1734840"/>
              <a:ext cx="2160" cy="3571200"/>
            </a:xfrm>
            <a:prstGeom prst="straightConnector1">
              <a:avLst/>
            </a:prstGeom>
            <a:ln w="38160">
              <a:solidFill>
                <a:srgbClr val="000000"/>
              </a:solidFill>
              <a:miter/>
              <a:tailEnd len="med" type="arrow" w="med"/>
            </a:ln>
          </p:spPr>
        </p:cxnSp>
        <p:grpSp>
          <p:nvGrpSpPr>
            <p:cNvPr id="1022" name="Group 101"/>
            <p:cNvGrpSpPr/>
            <p:nvPr/>
          </p:nvGrpSpPr>
          <p:grpSpPr>
            <a:xfrm>
              <a:off x="2298600" y="5217840"/>
              <a:ext cx="260280" cy="322200"/>
              <a:chOff x="2298600" y="5217840"/>
              <a:chExt cx="260280" cy="322200"/>
            </a:xfrm>
          </p:grpSpPr>
          <p:sp>
            <p:nvSpPr>
              <p:cNvPr id="1023" name="Straight Connector 98"/>
              <p:cNvSpPr/>
              <p:nvPr/>
            </p:nvSpPr>
            <p:spPr>
              <a:xfrm flipV="1">
                <a:off x="2298600" y="5217840"/>
                <a:ext cx="231840" cy="21456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24" name="Straight Connector 100"/>
              <p:cNvSpPr/>
              <p:nvPr/>
            </p:nvSpPr>
            <p:spPr>
              <a:xfrm flipV="1">
                <a:off x="2331720" y="5328720"/>
                <a:ext cx="227160" cy="21132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25" name="Straight Connector 104"/>
            <p:cNvSpPr/>
            <p:nvPr/>
          </p:nvSpPr>
          <p:spPr>
            <a:xfrm flipV="1">
              <a:off x="2447640" y="5419800"/>
              <a:ext cx="0" cy="3492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026" name="Group 113"/>
          <p:cNvGrpSpPr/>
          <p:nvPr/>
        </p:nvGrpSpPr>
        <p:grpSpPr>
          <a:xfrm>
            <a:off x="2424240" y="5640120"/>
            <a:ext cx="5053320" cy="254160"/>
            <a:chOff x="2424240" y="5640120"/>
            <a:chExt cx="5053320" cy="254160"/>
          </a:xfrm>
        </p:grpSpPr>
        <p:cxnSp>
          <p:nvCxnSpPr>
            <p:cNvPr id="1027" name="Straight Arrow Connector 93"/>
            <p:cNvCxnSpPr/>
            <p:nvPr/>
          </p:nvCxnSpPr>
          <p:spPr>
            <a:xfrm flipV="1">
              <a:off x="2814480" y="5768640"/>
              <a:ext cx="4663440" cy="3600"/>
            </a:xfrm>
            <a:prstGeom prst="straightConnector1">
              <a:avLst/>
            </a:prstGeom>
            <a:ln w="38160">
              <a:solidFill>
                <a:srgbClr val="000000"/>
              </a:solidFill>
              <a:miter/>
              <a:tailEnd len="med" type="arrow" w="med"/>
            </a:ln>
          </p:spPr>
        </p:cxnSp>
        <p:grpSp>
          <p:nvGrpSpPr>
            <p:cNvPr id="1028" name="Group 107"/>
            <p:cNvGrpSpPr/>
            <p:nvPr/>
          </p:nvGrpSpPr>
          <p:grpSpPr>
            <a:xfrm>
              <a:off x="2586240" y="5640120"/>
              <a:ext cx="313560" cy="254160"/>
              <a:chOff x="2586240" y="5640120"/>
              <a:chExt cx="313560" cy="254160"/>
            </a:xfrm>
          </p:grpSpPr>
          <p:sp>
            <p:nvSpPr>
              <p:cNvPr id="1029" name="Straight Connector 108"/>
              <p:cNvSpPr/>
              <p:nvPr/>
            </p:nvSpPr>
            <p:spPr>
              <a:xfrm flipV="1">
                <a:off x="2586240" y="5640120"/>
                <a:ext cx="231120" cy="21420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30" name="Straight Connector 109"/>
              <p:cNvSpPr/>
              <p:nvPr/>
            </p:nvSpPr>
            <p:spPr>
              <a:xfrm flipV="1">
                <a:off x="2673360" y="5684760"/>
                <a:ext cx="226440" cy="209520"/>
              </a:xfrm>
              <a:prstGeom prst="line">
                <a:avLst/>
              </a:prstGeom>
              <a:ln w="38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31" name="Straight Connector 111"/>
            <p:cNvSpPr/>
            <p:nvPr/>
          </p:nvSpPr>
          <p:spPr>
            <a:xfrm>
              <a:off x="2424240" y="5772240"/>
              <a:ext cx="245880" cy="14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32" name="TextBox 115"/>
          <p:cNvSpPr/>
          <p:nvPr/>
        </p:nvSpPr>
        <p:spPr>
          <a:xfrm>
            <a:off x="1679760" y="4478400"/>
            <a:ext cx="69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3" name="TextBox 116"/>
          <p:cNvSpPr/>
          <p:nvPr/>
        </p:nvSpPr>
        <p:spPr>
          <a:xfrm>
            <a:off x="1728720" y="3957480"/>
            <a:ext cx="64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4" name="TextBox 119"/>
          <p:cNvSpPr/>
          <p:nvPr/>
        </p:nvSpPr>
        <p:spPr>
          <a:xfrm>
            <a:off x="3288240" y="5827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5" name="TextBox 120"/>
          <p:cNvSpPr/>
          <p:nvPr/>
        </p:nvSpPr>
        <p:spPr>
          <a:xfrm>
            <a:off x="3803400" y="5827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6" name="TextBox 121"/>
          <p:cNvSpPr/>
          <p:nvPr/>
        </p:nvSpPr>
        <p:spPr>
          <a:xfrm>
            <a:off x="4305240" y="5827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7" name="Straight Connector 126"/>
          <p:cNvSpPr/>
          <p:nvPr/>
        </p:nvSpPr>
        <p:spPr>
          <a:xfrm>
            <a:off x="3483000" y="5675400"/>
            <a:ext cx="0" cy="2016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8" name="Straight Connector 127"/>
          <p:cNvSpPr/>
          <p:nvPr/>
        </p:nvSpPr>
        <p:spPr>
          <a:xfrm>
            <a:off x="3997440" y="5675400"/>
            <a:ext cx="0" cy="2016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9" name="Straight Connector 128"/>
          <p:cNvSpPr/>
          <p:nvPr/>
        </p:nvSpPr>
        <p:spPr>
          <a:xfrm>
            <a:off x="4514760" y="5675400"/>
            <a:ext cx="0" cy="2016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40" name="Group 136"/>
          <p:cNvGrpSpPr/>
          <p:nvPr/>
        </p:nvGrpSpPr>
        <p:grpSpPr>
          <a:xfrm>
            <a:off x="4834800" y="5675400"/>
            <a:ext cx="1446120" cy="611640"/>
            <a:chOff x="4834800" y="5675400"/>
            <a:chExt cx="1446120" cy="611640"/>
          </a:xfrm>
        </p:grpSpPr>
        <p:sp>
          <p:nvSpPr>
            <p:cNvPr id="1041" name="TextBox 122"/>
            <p:cNvSpPr/>
            <p:nvPr/>
          </p:nvSpPr>
          <p:spPr>
            <a:xfrm>
              <a:off x="4834800" y="582732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2" name="TextBox 123"/>
            <p:cNvSpPr/>
            <p:nvPr/>
          </p:nvSpPr>
          <p:spPr>
            <a:xfrm>
              <a:off x="5296320" y="5827320"/>
              <a:ext cx="504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3" name="TextBox 124"/>
            <p:cNvSpPr/>
            <p:nvPr/>
          </p:nvSpPr>
          <p:spPr>
            <a:xfrm>
              <a:off x="5825880" y="5827320"/>
              <a:ext cx="455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4" name="Straight Connector 129"/>
            <p:cNvSpPr/>
            <p:nvPr/>
          </p:nvSpPr>
          <p:spPr>
            <a:xfrm>
              <a:off x="5019480" y="5675400"/>
              <a:ext cx="0" cy="201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5" name="Straight Connector 130"/>
            <p:cNvSpPr/>
            <p:nvPr/>
          </p:nvSpPr>
          <p:spPr>
            <a:xfrm>
              <a:off x="5538960" y="5675400"/>
              <a:ext cx="0" cy="201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6" name="Straight Connector 131"/>
            <p:cNvSpPr/>
            <p:nvPr/>
          </p:nvSpPr>
          <p:spPr>
            <a:xfrm>
              <a:off x="6050160" y="5675400"/>
              <a:ext cx="0" cy="2016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47" name="Straight Connector 132"/>
          <p:cNvSpPr/>
          <p:nvPr/>
        </p:nvSpPr>
        <p:spPr>
          <a:xfrm>
            <a:off x="2333520" y="4745160"/>
            <a:ext cx="2016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8" name="Straight Connector 134"/>
          <p:cNvSpPr/>
          <p:nvPr/>
        </p:nvSpPr>
        <p:spPr>
          <a:xfrm>
            <a:off x="2333520" y="4226040"/>
            <a:ext cx="2016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49" name="Group 137"/>
          <p:cNvGrpSpPr/>
          <p:nvPr/>
        </p:nvGrpSpPr>
        <p:grpSpPr>
          <a:xfrm>
            <a:off x="1680480" y="2917800"/>
            <a:ext cx="854640" cy="979200"/>
            <a:chOff x="1680480" y="2917800"/>
            <a:chExt cx="854640" cy="979200"/>
          </a:xfrm>
        </p:grpSpPr>
        <p:sp>
          <p:nvSpPr>
            <p:cNvPr id="1050" name="TextBox 117"/>
            <p:cNvSpPr/>
            <p:nvPr/>
          </p:nvSpPr>
          <p:spPr>
            <a:xfrm>
              <a:off x="1680480" y="343728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51" name="TextBox 118"/>
            <p:cNvSpPr/>
            <p:nvPr/>
          </p:nvSpPr>
          <p:spPr>
            <a:xfrm>
              <a:off x="1680480" y="2917800"/>
              <a:ext cx="690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103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52" name="Straight Connector 133"/>
            <p:cNvSpPr/>
            <p:nvPr/>
          </p:nvSpPr>
          <p:spPr>
            <a:xfrm>
              <a:off x="2333520" y="3201840"/>
              <a:ext cx="2016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53" name="Straight Connector 135"/>
            <p:cNvSpPr/>
            <p:nvPr/>
          </p:nvSpPr>
          <p:spPr>
            <a:xfrm>
              <a:off x="2333520" y="3713040"/>
              <a:ext cx="20160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aphicFrame>
        <p:nvGraphicFramePr>
          <p:cNvPr id="1054" name=""/>
          <p:cNvGraphicFramePr/>
          <p:nvPr/>
        </p:nvGraphicFramePr>
        <p:xfrm>
          <a:off x="0" y="765000"/>
          <a:ext cx="9031320" cy="741600"/>
        </p:xfrm>
        <a:graphic>
          <a:graphicData uri="http://schemas.openxmlformats.org/drawingml/2006/table">
            <a:tbl>
              <a:tblPr/>
              <a:tblGrid>
                <a:gridCol w="1865160"/>
                <a:gridCol w="1194120"/>
                <a:gridCol w="1195200"/>
                <a:gridCol w="1193760"/>
                <a:gridCol w="1193760"/>
                <a:gridCol w="1195560"/>
                <a:gridCol w="1193760"/>
              </a:tblGrid>
              <a:tr h="371520"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Time (Hour)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7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8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9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11 am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080">
                <a:tc>
                  <a:txBody>
                    <a:bodyPr lIns="90000" tIns="46800" rIns="90000" bIns="46800" anchor="ctr">
                      <a:noAutofit/>
                    </a:bodyPr>
                    <a:p>
                      <a: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Temperature </a:t>
                      </a:r>
                      <a:r>
                        <a:rPr lang="en-GB" sz="1800" b="0" u="none" strike="noStrike" baseline="30000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o</a:t>
                      </a: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C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101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102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102.5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103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101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ctr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100.5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55" name="Cloud 150"/>
          <p:cNvSpPr/>
          <p:nvPr/>
        </p:nvSpPr>
        <p:spPr>
          <a:xfrm>
            <a:off x="5808600" y="1936800"/>
            <a:ext cx="3335400" cy="2016000"/>
          </a:xfrm>
          <a:custGeom>
            <a:avLst/>
            <a:gdLst>
              <a:gd name="textAreaLeft" fmla="*/ 459720 w 3335400"/>
              <a:gd name="textAreaRight" fmla="*/ 2638800 w 3335400"/>
              <a:gd name="textAreaTop" fmla="*/ 304200 h 2016000"/>
              <a:gd name="textAreaBottom" fmla="*/ 1618200 h 2016000"/>
              <a:gd name="GluePoint1X" fmla="*/ 3332558 w 43200"/>
              <a:gd name="GluePoint1Y" fmla="*/ 1008063 h 43200"/>
              <a:gd name="GluePoint2X" fmla="*/ 1667669 w 43200"/>
              <a:gd name="GluePoint2Y" fmla="*/ 2013978 h 43200"/>
              <a:gd name="GluePoint3X" fmla="*/ 10346 w 43200"/>
              <a:gd name="GluePoint3Y" fmla="*/ 1008063 h 43200"/>
              <a:gd name="GluePoint4X" fmla="*/ 1667669 w 43200"/>
              <a:gd name="GluePoint4Y" fmla="*/ 11527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4F81BD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Title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Labels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Units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Reasonable Scale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6" name="Straight Connector 152"/>
          <p:cNvSpPr/>
          <p:nvPr/>
        </p:nvSpPr>
        <p:spPr>
          <a:xfrm flipV="1">
            <a:off x="3525840" y="3750840"/>
            <a:ext cx="412920" cy="42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7" name="Straight Connector 158"/>
          <p:cNvSpPr/>
          <p:nvPr/>
        </p:nvSpPr>
        <p:spPr>
          <a:xfrm flipV="1">
            <a:off x="4013280" y="3495240"/>
            <a:ext cx="434880" cy="2192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8" name="Straight Connector 160"/>
          <p:cNvSpPr/>
          <p:nvPr/>
        </p:nvSpPr>
        <p:spPr>
          <a:xfrm flipV="1">
            <a:off x="4573440" y="3201480"/>
            <a:ext cx="435240" cy="2192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9" name="Straight Connector 161"/>
          <p:cNvSpPr/>
          <p:nvPr/>
        </p:nvSpPr>
        <p:spPr>
          <a:xfrm>
            <a:off x="5022720" y="3201840"/>
            <a:ext cx="455760" cy="971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0" name="Straight Connector 163"/>
          <p:cNvSpPr/>
          <p:nvPr/>
        </p:nvSpPr>
        <p:spPr>
          <a:xfrm>
            <a:off x="5583240" y="4257720"/>
            <a:ext cx="411120" cy="189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1" name="Oval 138"/>
          <p:cNvSpPr/>
          <p:nvPr/>
        </p:nvSpPr>
        <p:spPr>
          <a:xfrm>
            <a:off x="3398760" y="4154400"/>
            <a:ext cx="149400" cy="122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0320" rIns="90000" bIns="403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2" name="Oval 139"/>
          <p:cNvSpPr/>
          <p:nvPr/>
        </p:nvSpPr>
        <p:spPr>
          <a:xfrm>
            <a:off x="3916440" y="3648240"/>
            <a:ext cx="147600" cy="12204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9960" rIns="90000" bIns="3996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3" name="Oval 140"/>
          <p:cNvSpPr/>
          <p:nvPr/>
        </p:nvSpPr>
        <p:spPr>
          <a:xfrm>
            <a:off x="4425840" y="3392640"/>
            <a:ext cx="147600" cy="12204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9960" rIns="90000" bIns="3996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4" name="Oval 141"/>
          <p:cNvSpPr/>
          <p:nvPr/>
        </p:nvSpPr>
        <p:spPr>
          <a:xfrm>
            <a:off x="4941720" y="3129120"/>
            <a:ext cx="147960" cy="1206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8520" rIns="90000" bIns="38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5" name="Oval 142"/>
          <p:cNvSpPr/>
          <p:nvPr/>
        </p:nvSpPr>
        <p:spPr>
          <a:xfrm>
            <a:off x="5456160" y="4154400"/>
            <a:ext cx="149400" cy="122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0320" rIns="90000" bIns="403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6" name="Oval 143"/>
          <p:cNvSpPr/>
          <p:nvPr/>
        </p:nvSpPr>
        <p:spPr>
          <a:xfrm>
            <a:off x="5972040" y="4429080"/>
            <a:ext cx="147600" cy="1206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8520" rIns="90000" bIns="38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blinds dir="vert"/>
  </p:transition>
  <p:timing>
    <p:tnLst>
      <p:par>
        <p:cTn id="557" dur="indefinite" restart="never" nodeType="tmRoot">
          <p:childTnLst>
            <p:seq>
              <p:cTn id="558" dur="indefinite" nodeType="mainSeq">
                <p:childTnLst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6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68" dur="500"/>
                                        <p:tgtEl>
                                          <p:spTgt spid="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3" dur="80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4" dur="80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5" dur="80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0" dur="80"/>
                                        <p:tgtEl>
                                          <p:spTgt spid="1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1" dur="80"/>
                                        <p:tgtEl>
                                          <p:spTgt spid="1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80"/>
                                        <p:tgtEl>
                                          <p:spTgt spid="1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7" dur="80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8" dur="80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9" dur="80"/>
                                        <p:tgtEl>
                                          <p:spTgt spid="1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4" dur="80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5" dur="80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6" dur="80"/>
                                        <p:tgtEl>
                                          <p:spTgt spid="1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>
                            <p:stCondLst>
                              <p:cond delay="280"/>
                            </p:stCondLst>
                            <p:childTnLst>
                              <p:par>
                                <p:cTn id="598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0" dur="80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1" dur="80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2" dur="80"/>
                                        <p:tgtEl>
                                          <p:spTgt spid="10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7" dur="80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8" dur="80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9" dur="80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>
                      <p:stCondLst>
                        <p:cond delay="indefinite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4" dur="80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5" dur="80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6" dur="80"/>
                                        <p:tgtEl>
                                          <p:spTgt spid="1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1" dur="80"/>
                                        <p:tgtEl>
                                          <p:spTgt spid="10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2" dur="80"/>
                                        <p:tgtEl>
                                          <p:spTgt spid="10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3" dur="80"/>
                                        <p:tgtEl>
                                          <p:spTgt spid="10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28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3" dur="8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4" dur="8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5" dur="8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5" dur="8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6" dur="8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7" dur="8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>
                      <p:stCondLst>
                        <p:cond delay="indefinite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5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3" fill="hold">
                      <p:stCondLst>
                        <p:cond delay="indefinite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7" dur="8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8" dur="8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9" dur="8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>
                      <p:stCondLst>
                        <p:cond delay="indefinite"/>
                      </p:stCondLst>
                      <p:childTnLst>
                        <p:par>
                          <p:cTn id="661" fill="hold">
                            <p:stCondLst>
                              <p:cond delay="0"/>
                            </p:stCondLst>
                            <p:childTnLst>
                              <p:par>
                                <p:cTn id="6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4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9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4" dur="8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5" dur="8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6" dur="8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81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86" dur="8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7" dur="8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8" dur="8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9" fill="hold">
                      <p:stCondLst>
                        <p:cond delay="indefinite"/>
                      </p:stCondLst>
                      <p:childTnLst>
                        <p:par>
                          <p:cTn id="690" fill="hold">
                            <p:stCondLst>
                              <p:cond delay="0"/>
                            </p:stCondLst>
                            <p:childTnLst>
                              <p:par>
                                <p:cTn id="69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93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4" fill="hold">
                      <p:stCondLst>
                        <p:cond delay="indefinite"/>
                      </p:stCondLst>
                      <p:childTnLst>
                        <p:par>
                          <p:cTn id="695" fill="hold">
                            <p:stCondLst>
                              <p:cond delay="0"/>
                            </p:stCondLst>
                            <p:childTnLst>
                              <p:par>
                                <p:cTn id="69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8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9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00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5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6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07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2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3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14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5" fill="hold">
                      <p:stCondLst>
                        <p:cond delay="indefinite"/>
                      </p:stCondLst>
                      <p:childTnLst>
                        <p:par>
                          <p:cTn id="716" fill="hold">
                            <p:stCondLst>
                              <p:cond delay="0"/>
                            </p:stCondLst>
                            <p:childTnLst>
                              <p:par>
                                <p:cTn id="71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9" dur="5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0" dur="5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21"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26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7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28" dur="5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9" fill="hold">
                      <p:stCondLst>
                        <p:cond delay="indefinite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3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4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35" dur="5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0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1" fill="hold">
                            <p:stCondLst>
                              <p:cond delay="500"/>
                            </p:stCondLst>
                            <p:childTnLst>
                              <p:par>
                                <p:cTn id="742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4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>
                            <p:stCondLst>
                              <p:cond delay="1000"/>
                            </p:stCondLst>
                            <p:childTnLst>
                              <p:par>
                                <p:cTn id="746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8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1500"/>
                            </p:stCondLst>
                            <p:childTnLst>
                              <p:par>
                                <p:cTn id="750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2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3" fill="hold">
                            <p:stCondLst>
                              <p:cond delay="2000"/>
                            </p:stCondLst>
                            <p:childTnLst>
                              <p:par>
                                <p:cTn id="754" presetID="2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6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AFA511E-6AB6-4245-B281-9DAD30A0FF5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69" name="Group 80"/>
          <p:cNvGrpSpPr/>
          <p:nvPr/>
        </p:nvGrpSpPr>
        <p:grpSpPr>
          <a:xfrm>
            <a:off x="2838600" y="1857240"/>
            <a:ext cx="6172200" cy="4330800"/>
            <a:chOff x="2838600" y="1857240"/>
            <a:chExt cx="6172200" cy="4330800"/>
          </a:xfrm>
        </p:grpSpPr>
        <p:grpSp>
          <p:nvGrpSpPr>
            <p:cNvPr id="1070" name="Group 78"/>
            <p:cNvGrpSpPr/>
            <p:nvPr/>
          </p:nvGrpSpPr>
          <p:grpSpPr>
            <a:xfrm>
              <a:off x="2838600" y="1857240"/>
              <a:ext cx="6172200" cy="4330800"/>
              <a:chOff x="2838600" y="1857240"/>
              <a:chExt cx="6172200" cy="4330800"/>
            </a:xfrm>
          </p:grpSpPr>
          <p:pic>
            <p:nvPicPr>
              <p:cNvPr id="1071" name="Picture 34"/>
              <p:cNvPicPr/>
              <p:nvPr/>
            </p:nvPicPr>
            <p:blipFill>
              <a:blip r:embed="rId1"/>
              <a:srcRect l="0" t="0" r="2616" b="0"/>
              <a:stretch/>
            </p:blipFill>
            <p:spPr>
              <a:xfrm>
                <a:off x="2838600" y="1857240"/>
                <a:ext cx="6172200" cy="4330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72" name="Oval 76"/>
              <p:cNvSpPr/>
              <p:nvPr/>
            </p:nvSpPr>
            <p:spPr>
              <a:xfrm>
                <a:off x="7540560" y="4905360"/>
                <a:ext cx="96840" cy="88920"/>
              </a:xfrm>
              <a:prstGeom prst="ellipse">
                <a:avLst/>
              </a:prstGeom>
              <a:solidFill>
                <a:srgbClr val="C0C0C0"/>
              </a:solidFill>
              <a:ln w="93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6200" rIns="90000" bIns="162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73" name="Oval 77"/>
              <p:cNvSpPr/>
              <p:nvPr/>
            </p:nvSpPr>
            <p:spPr>
              <a:xfrm>
                <a:off x="7292880" y="4765680"/>
                <a:ext cx="495360" cy="322200"/>
              </a:xfrm>
              <a:prstGeom prst="ellipse">
                <a:avLst/>
              </a:prstGeom>
              <a:solidFill>
                <a:srgbClr val="C0C0C0"/>
              </a:solidFill>
              <a:ln w="93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74" name="Rectangle 79"/>
            <p:cNvSpPr/>
            <p:nvPr/>
          </p:nvSpPr>
          <p:spPr>
            <a:xfrm>
              <a:off x="6315120" y="4346640"/>
              <a:ext cx="806400" cy="2998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1075" name="Picture 2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77" name="Picture 4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8" name="Rectangle 5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9" name="Text Box 6"/>
          <p:cNvSpPr/>
          <p:nvPr/>
        </p:nvSpPr>
        <p:spPr>
          <a:xfrm>
            <a:off x="2259720" y="1355760"/>
            <a:ext cx="441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0" name="Oval 57"/>
          <p:cNvSpPr/>
          <p:nvPr/>
        </p:nvSpPr>
        <p:spPr>
          <a:xfrm>
            <a:off x="4102200" y="2914560"/>
            <a:ext cx="95040" cy="8568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400" rIns="90000" bIns="14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1" name="Oval 58"/>
          <p:cNvSpPr/>
          <p:nvPr/>
        </p:nvSpPr>
        <p:spPr>
          <a:xfrm>
            <a:off x="4102200" y="3139920"/>
            <a:ext cx="95040" cy="8604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040" rIns="90000" bIns="140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2" name="Oval 59"/>
          <p:cNvSpPr/>
          <p:nvPr/>
        </p:nvSpPr>
        <p:spPr>
          <a:xfrm>
            <a:off x="4510080" y="3151080"/>
            <a:ext cx="95400" cy="8568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400" rIns="90000" bIns="14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083" name="Group 73"/>
          <p:cNvGrpSpPr/>
          <p:nvPr/>
        </p:nvGrpSpPr>
        <p:grpSpPr>
          <a:xfrm>
            <a:off x="4943520" y="3409920"/>
            <a:ext cx="988920" cy="1339920"/>
            <a:chOff x="4943520" y="3409920"/>
            <a:chExt cx="988920" cy="1339920"/>
          </a:xfrm>
        </p:grpSpPr>
        <p:grpSp>
          <p:nvGrpSpPr>
            <p:cNvPr id="1084" name="Group 72"/>
            <p:cNvGrpSpPr/>
            <p:nvPr/>
          </p:nvGrpSpPr>
          <p:grpSpPr>
            <a:xfrm>
              <a:off x="4943520" y="3409920"/>
              <a:ext cx="525240" cy="831960"/>
              <a:chOff x="4943520" y="3409920"/>
              <a:chExt cx="525240" cy="831960"/>
            </a:xfrm>
          </p:grpSpPr>
          <p:sp>
            <p:nvSpPr>
              <p:cNvPr id="1085" name="Oval 60"/>
              <p:cNvSpPr/>
              <p:nvPr/>
            </p:nvSpPr>
            <p:spPr>
              <a:xfrm>
                <a:off x="4943520" y="3409920"/>
                <a:ext cx="95040" cy="85680"/>
              </a:xfrm>
              <a:prstGeom prst="ellipse">
                <a:avLst/>
              </a:prstGeom>
              <a:solidFill>
                <a:srgbClr val="000066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4400" rIns="90000" bIns="144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86" name="Oval 61"/>
              <p:cNvSpPr/>
              <p:nvPr/>
            </p:nvSpPr>
            <p:spPr>
              <a:xfrm>
                <a:off x="4943520" y="3668760"/>
                <a:ext cx="95040" cy="85680"/>
              </a:xfrm>
              <a:prstGeom prst="ellipse">
                <a:avLst/>
              </a:prstGeom>
              <a:solidFill>
                <a:srgbClr val="000066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4400" rIns="90000" bIns="144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87" name="Oval 62"/>
              <p:cNvSpPr/>
              <p:nvPr/>
            </p:nvSpPr>
            <p:spPr>
              <a:xfrm>
                <a:off x="4943520" y="3894120"/>
                <a:ext cx="95040" cy="85680"/>
              </a:xfrm>
              <a:prstGeom prst="ellipse">
                <a:avLst/>
              </a:prstGeom>
              <a:solidFill>
                <a:srgbClr val="000066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4400" rIns="90000" bIns="144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88" name="Oval 63"/>
              <p:cNvSpPr/>
              <p:nvPr/>
            </p:nvSpPr>
            <p:spPr>
              <a:xfrm>
                <a:off x="5373720" y="3906720"/>
                <a:ext cx="95040" cy="85680"/>
              </a:xfrm>
              <a:prstGeom prst="ellipse">
                <a:avLst/>
              </a:prstGeom>
              <a:solidFill>
                <a:srgbClr val="000066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4400" rIns="90000" bIns="144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89" name="Oval 64"/>
              <p:cNvSpPr/>
              <p:nvPr/>
            </p:nvSpPr>
            <p:spPr>
              <a:xfrm>
                <a:off x="5373720" y="4156200"/>
                <a:ext cx="95040" cy="85680"/>
              </a:xfrm>
              <a:prstGeom prst="ellipse">
                <a:avLst/>
              </a:prstGeom>
              <a:solidFill>
                <a:srgbClr val="000066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4400" rIns="90000" bIns="144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90" name="Oval 65"/>
            <p:cNvSpPr/>
            <p:nvPr/>
          </p:nvSpPr>
          <p:spPr>
            <a:xfrm>
              <a:off x="5837400" y="4664160"/>
              <a:ext cx="95040" cy="85680"/>
            </a:xfrm>
            <a:prstGeom prst="ellipse">
              <a:avLst/>
            </a:prstGeom>
            <a:solidFill>
              <a:srgbClr val="000066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4400" rIns="90000" bIns="144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091" name="Group 70"/>
          <p:cNvGrpSpPr/>
          <p:nvPr/>
        </p:nvGrpSpPr>
        <p:grpSpPr>
          <a:xfrm>
            <a:off x="1071360" y="1946160"/>
            <a:ext cx="1713600" cy="4205160"/>
            <a:chOff x="1071360" y="1946160"/>
            <a:chExt cx="1713600" cy="4205160"/>
          </a:xfrm>
        </p:grpSpPr>
        <p:sp>
          <p:nvSpPr>
            <p:cNvPr id="1092" name="Text Box 35"/>
            <p:cNvSpPr/>
            <p:nvPr/>
          </p:nvSpPr>
          <p:spPr>
            <a:xfrm>
              <a:off x="1071360" y="2260440"/>
              <a:ext cx="6415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Age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3" name="Text Box 36"/>
            <p:cNvSpPr/>
            <p:nvPr/>
          </p:nvSpPr>
          <p:spPr>
            <a:xfrm>
              <a:off x="1635120" y="1979280"/>
              <a:ext cx="114984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Price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(£1000)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4" name="Text Box 37"/>
            <p:cNvSpPr/>
            <p:nvPr/>
          </p:nvSpPr>
          <p:spPr>
            <a:xfrm>
              <a:off x="1223640" y="384300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5" name="Text Box 38"/>
            <p:cNvSpPr/>
            <p:nvPr/>
          </p:nvSpPr>
          <p:spPr>
            <a:xfrm>
              <a:off x="1244160" y="271296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6" name="Text Box 39"/>
            <p:cNvSpPr/>
            <p:nvPr/>
          </p:nvSpPr>
          <p:spPr>
            <a:xfrm>
              <a:off x="1244160" y="308916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7" name="Text Box 40"/>
            <p:cNvSpPr/>
            <p:nvPr/>
          </p:nvSpPr>
          <p:spPr>
            <a:xfrm>
              <a:off x="1223640" y="3476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8" name="Text Box 41"/>
            <p:cNvSpPr/>
            <p:nvPr/>
          </p:nvSpPr>
          <p:spPr>
            <a:xfrm>
              <a:off x="1223640" y="45957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99" name="Text Box 42"/>
            <p:cNvSpPr/>
            <p:nvPr/>
          </p:nvSpPr>
          <p:spPr>
            <a:xfrm>
              <a:off x="122364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0" name="Text Box 43"/>
            <p:cNvSpPr/>
            <p:nvPr/>
          </p:nvSpPr>
          <p:spPr>
            <a:xfrm>
              <a:off x="1223640" y="49687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1" name="Text Box 46"/>
            <p:cNvSpPr/>
            <p:nvPr/>
          </p:nvSpPr>
          <p:spPr>
            <a:xfrm>
              <a:off x="1223640" y="53449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2" name="Text Box 47"/>
            <p:cNvSpPr/>
            <p:nvPr/>
          </p:nvSpPr>
          <p:spPr>
            <a:xfrm>
              <a:off x="1223640" y="57196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3" name="Text Box 48"/>
            <p:cNvSpPr/>
            <p:nvPr/>
          </p:nvSpPr>
          <p:spPr>
            <a:xfrm>
              <a:off x="2009520" y="27129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4" name="Text Box 49"/>
            <p:cNvSpPr/>
            <p:nvPr/>
          </p:nvSpPr>
          <p:spPr>
            <a:xfrm>
              <a:off x="2009520" y="30891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5" name="Text Box 50"/>
            <p:cNvSpPr/>
            <p:nvPr/>
          </p:nvSpPr>
          <p:spPr>
            <a:xfrm>
              <a:off x="2009520" y="3476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6" name="Text Box 51"/>
            <p:cNvSpPr/>
            <p:nvPr/>
          </p:nvSpPr>
          <p:spPr>
            <a:xfrm>
              <a:off x="2009520" y="384300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7" name="Text Box 52"/>
            <p:cNvSpPr/>
            <p:nvPr/>
          </p:nvSpPr>
          <p:spPr>
            <a:xfrm>
              <a:off x="200952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8" name="Text Box 53"/>
            <p:cNvSpPr/>
            <p:nvPr/>
          </p:nvSpPr>
          <p:spPr>
            <a:xfrm>
              <a:off x="2009520" y="45957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09" name="Text Box 54"/>
            <p:cNvSpPr/>
            <p:nvPr/>
          </p:nvSpPr>
          <p:spPr>
            <a:xfrm>
              <a:off x="2009520" y="49687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10" name="Text Box 55"/>
            <p:cNvSpPr/>
            <p:nvPr/>
          </p:nvSpPr>
          <p:spPr>
            <a:xfrm>
              <a:off x="2009520" y="53449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11" name="Text Box 56"/>
            <p:cNvSpPr/>
            <p:nvPr/>
          </p:nvSpPr>
          <p:spPr>
            <a:xfrm>
              <a:off x="2009520" y="57196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12" name="Rectangle 67"/>
            <p:cNvSpPr/>
            <p:nvPr/>
          </p:nvSpPr>
          <p:spPr>
            <a:xfrm>
              <a:off x="1087200" y="1946160"/>
              <a:ext cx="1623600" cy="4205160"/>
            </a:xfrm>
            <a:prstGeom prst="rect">
              <a:avLst/>
            </a:prstGeom>
            <a:noFill/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13" name="Line 68"/>
            <p:cNvSpPr/>
            <p:nvPr/>
          </p:nvSpPr>
          <p:spPr>
            <a:xfrm flipV="1">
              <a:off x="1107720" y="2687040"/>
              <a:ext cx="1623600" cy="111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14" name="Line 69"/>
            <p:cNvSpPr/>
            <p:nvPr/>
          </p:nvSpPr>
          <p:spPr>
            <a:xfrm flipH="1" flipV="1">
              <a:off x="1688760" y="1946160"/>
              <a:ext cx="10800" cy="41846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15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757" dur="indefinite" restart="never" nodeType="tmRoot">
          <p:childTnLst>
            <p:seq>
              <p:cTn id="758" dur="indefinite" nodeType="mainSeq">
                <p:childTnLst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63" dur="500" fill="hold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4" dur="500" fill="hold"/>
                                        <p:tgtEl>
                                          <p:spTgt spid="1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65" dur="50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6" fill="hold">
                      <p:stCondLst>
                        <p:cond delay="indefinite"/>
                      </p:stCondLst>
                      <p:childTnLst>
                        <p:par>
                          <p:cTn id="767" fill="hold">
                            <p:stCondLst>
                              <p:cond delay="0"/>
                            </p:stCondLst>
                            <p:childTnLst>
                              <p:par>
                                <p:cTn id="76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0" dur="5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1" dur="500" fill="hold"/>
                                        <p:tgtEl>
                                          <p:spTgt spid="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72" dur="50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7" dur="5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8" dur="5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79" dur="5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0" fill="hold">
                      <p:stCondLst>
                        <p:cond delay="indefinite"/>
                      </p:stCondLst>
                      <p:childTnLst>
                        <p:par>
                          <p:cTn id="781" fill="hold">
                            <p:stCondLst>
                              <p:cond delay="0"/>
                            </p:stCondLst>
                            <p:childTnLst>
                              <p:par>
                                <p:cTn id="7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84" dur="5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00CBA8-25BA-41A8-85BC-99C0DF2E87A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1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0" name="Text Box 4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2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2" name="Rectangle 6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 Leaf Graphs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3" name="Text Box 7"/>
          <p:cNvSpPr/>
          <p:nvPr/>
        </p:nvSpPr>
        <p:spPr>
          <a:xfrm>
            <a:off x="2260080" y="1355760"/>
            <a:ext cx="456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Stem and Leaf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4" name="Text Box 8"/>
          <p:cNvSpPr/>
          <p:nvPr/>
        </p:nvSpPr>
        <p:spPr>
          <a:xfrm>
            <a:off x="973440" y="1959120"/>
            <a:ext cx="7475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Construct a stem and leaf graphs for the following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weights in (kgs) 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5" name="Line 10"/>
          <p:cNvSpPr/>
          <p:nvPr/>
        </p:nvSpPr>
        <p:spPr>
          <a:xfrm>
            <a:off x="6540480" y="2560680"/>
            <a:ext cx="0" cy="21765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6" name="Text Box 12"/>
          <p:cNvSpPr/>
          <p:nvPr/>
        </p:nvSpPr>
        <p:spPr>
          <a:xfrm>
            <a:off x="6159240" y="269064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7" name="Text Box 14"/>
          <p:cNvSpPr/>
          <p:nvPr/>
        </p:nvSpPr>
        <p:spPr>
          <a:xfrm>
            <a:off x="6566040" y="26906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8" name="Text Box 18"/>
          <p:cNvSpPr/>
          <p:nvPr/>
        </p:nvSpPr>
        <p:spPr>
          <a:xfrm>
            <a:off x="6159600" y="30700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29" name="Group 84"/>
          <p:cNvGrpSpPr/>
          <p:nvPr/>
        </p:nvGrpSpPr>
        <p:grpSpPr>
          <a:xfrm>
            <a:off x="6159600" y="3448080"/>
            <a:ext cx="335880" cy="1167120"/>
            <a:chOff x="6159600" y="3448080"/>
            <a:chExt cx="335880" cy="1167120"/>
          </a:xfrm>
        </p:grpSpPr>
        <p:sp>
          <p:nvSpPr>
            <p:cNvPr id="1130" name="Text Box 24"/>
            <p:cNvSpPr/>
            <p:nvPr/>
          </p:nvSpPr>
          <p:spPr>
            <a:xfrm>
              <a:off x="6159600" y="3448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31" name="Text Box 34"/>
            <p:cNvSpPr/>
            <p:nvPr/>
          </p:nvSpPr>
          <p:spPr>
            <a:xfrm>
              <a:off x="6159600" y="3827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32" name="Text Box 41"/>
            <p:cNvSpPr/>
            <p:nvPr/>
          </p:nvSpPr>
          <p:spPr>
            <a:xfrm>
              <a:off x="615960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33" name="Text Box 47"/>
          <p:cNvSpPr/>
          <p:nvPr/>
        </p:nvSpPr>
        <p:spPr>
          <a:xfrm>
            <a:off x="5709240" y="4616280"/>
            <a:ext cx="761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stem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4" name="Text Box 48"/>
          <p:cNvSpPr/>
          <p:nvPr/>
        </p:nvSpPr>
        <p:spPr>
          <a:xfrm>
            <a:off x="7155000" y="4605480"/>
            <a:ext cx="907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leaves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5" name="Text Box 49"/>
          <p:cNvSpPr/>
          <p:nvPr/>
        </p:nvSpPr>
        <p:spPr>
          <a:xfrm>
            <a:off x="6717240" y="2308320"/>
            <a:ext cx="171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Weight (kgs)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36" name="Group 198"/>
          <p:cNvGrpSpPr/>
          <p:nvPr/>
        </p:nvGrpSpPr>
        <p:grpSpPr>
          <a:xfrm>
            <a:off x="5346360" y="5259240"/>
            <a:ext cx="3592440" cy="398880"/>
            <a:chOff x="5346360" y="5259240"/>
            <a:chExt cx="3592440" cy="398880"/>
          </a:xfrm>
        </p:grpSpPr>
        <p:sp>
          <p:nvSpPr>
            <p:cNvPr id="1137" name="Text Box 51"/>
            <p:cNvSpPr/>
            <p:nvPr/>
          </p:nvSpPr>
          <p:spPr>
            <a:xfrm>
              <a:off x="5346360" y="5259240"/>
              <a:ext cx="3592440" cy="39888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EAEAE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n = 20 Key : 2   3   means 23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38" name="Line 52"/>
            <p:cNvSpPr/>
            <p:nvPr/>
          </p:nvSpPr>
          <p:spPr>
            <a:xfrm>
              <a:off x="7237080" y="5316480"/>
              <a:ext cx="0" cy="2858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39" name="Text Box 15"/>
          <p:cNvSpPr/>
          <p:nvPr/>
        </p:nvSpPr>
        <p:spPr>
          <a:xfrm>
            <a:off x="6904080" y="26906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40" name="Group 197"/>
          <p:cNvGrpSpPr/>
          <p:nvPr/>
        </p:nvGrpSpPr>
        <p:grpSpPr>
          <a:xfrm>
            <a:off x="6566040" y="2690640"/>
            <a:ext cx="2074320" cy="1924560"/>
            <a:chOff x="6566040" y="2690640"/>
            <a:chExt cx="2074320" cy="1924560"/>
          </a:xfrm>
        </p:grpSpPr>
        <p:sp>
          <p:nvSpPr>
            <p:cNvPr id="1141" name="Text Box 20"/>
            <p:cNvSpPr/>
            <p:nvPr/>
          </p:nvSpPr>
          <p:spPr>
            <a:xfrm>
              <a:off x="6586560" y="307008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2" name="Text Box 36"/>
            <p:cNvSpPr/>
            <p:nvPr/>
          </p:nvSpPr>
          <p:spPr>
            <a:xfrm>
              <a:off x="6566040" y="3827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3" name="Text Box 16"/>
            <p:cNvSpPr/>
            <p:nvPr/>
          </p:nvSpPr>
          <p:spPr>
            <a:xfrm>
              <a:off x="7250400" y="269064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4" name="Text Box 21"/>
            <p:cNvSpPr/>
            <p:nvPr/>
          </p:nvSpPr>
          <p:spPr>
            <a:xfrm>
              <a:off x="6904080" y="3070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5" name="Text Box 22"/>
            <p:cNvSpPr/>
            <p:nvPr/>
          </p:nvSpPr>
          <p:spPr>
            <a:xfrm>
              <a:off x="7250400" y="3070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6" name="Text Box 26"/>
            <p:cNvSpPr/>
            <p:nvPr/>
          </p:nvSpPr>
          <p:spPr>
            <a:xfrm>
              <a:off x="6566040" y="3448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7" name="Text Box 27"/>
            <p:cNvSpPr/>
            <p:nvPr/>
          </p:nvSpPr>
          <p:spPr>
            <a:xfrm>
              <a:off x="6904080" y="34480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8" name="Text Box 37"/>
            <p:cNvSpPr/>
            <p:nvPr/>
          </p:nvSpPr>
          <p:spPr>
            <a:xfrm>
              <a:off x="6904080" y="3827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49" name="Text Box 38"/>
            <p:cNvSpPr/>
            <p:nvPr/>
          </p:nvSpPr>
          <p:spPr>
            <a:xfrm>
              <a:off x="7270560" y="382752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0" name="Text Box 39"/>
            <p:cNvSpPr/>
            <p:nvPr/>
          </p:nvSpPr>
          <p:spPr>
            <a:xfrm>
              <a:off x="7629480" y="382752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1" name="Text Box 43"/>
            <p:cNvSpPr/>
            <p:nvPr/>
          </p:nvSpPr>
          <p:spPr>
            <a:xfrm>
              <a:off x="6586560" y="421632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2" name="Text Box 44"/>
            <p:cNvSpPr/>
            <p:nvPr/>
          </p:nvSpPr>
          <p:spPr>
            <a:xfrm>
              <a:off x="690264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3" name="Text Box 45"/>
            <p:cNvSpPr/>
            <p:nvPr/>
          </p:nvSpPr>
          <p:spPr>
            <a:xfrm>
              <a:off x="724860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4" name="Text Box 46"/>
            <p:cNvSpPr/>
            <p:nvPr/>
          </p:nvSpPr>
          <p:spPr>
            <a:xfrm>
              <a:off x="760896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5" name="Text Box 62"/>
            <p:cNvSpPr/>
            <p:nvPr/>
          </p:nvSpPr>
          <p:spPr>
            <a:xfrm>
              <a:off x="7610760" y="269064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6" name="Text Box 63"/>
            <p:cNvSpPr/>
            <p:nvPr/>
          </p:nvSpPr>
          <p:spPr>
            <a:xfrm>
              <a:off x="7991640" y="269064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7" name="Text Box 73"/>
            <p:cNvSpPr/>
            <p:nvPr/>
          </p:nvSpPr>
          <p:spPr>
            <a:xfrm>
              <a:off x="799020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58" name="Text Box 74"/>
            <p:cNvSpPr/>
            <p:nvPr/>
          </p:nvSpPr>
          <p:spPr>
            <a:xfrm>
              <a:off x="830448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59" name="Text Box 75"/>
          <p:cNvSpPr/>
          <p:nvPr/>
        </p:nvSpPr>
        <p:spPr>
          <a:xfrm>
            <a:off x="8667720" y="4216320"/>
            <a:ext cx="1843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160" name=""/>
          <p:cNvGraphicFramePr/>
          <p:nvPr/>
        </p:nvGraphicFramePr>
        <p:xfrm>
          <a:off x="1406520" y="2924280"/>
          <a:ext cx="3533760" cy="2292120"/>
        </p:xfrm>
        <a:graphic>
          <a:graphicData uri="http://schemas.openxmlformats.org/drawingml/2006/table">
            <a:tbl>
              <a:tblPr/>
              <a:tblGrid>
                <a:gridCol w="706320"/>
                <a:gridCol w="706680"/>
                <a:gridCol w="707760"/>
                <a:gridCol w="706680"/>
                <a:gridCol w="706320"/>
              </a:tblGrid>
              <a:tr h="57456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57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54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312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13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32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132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32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312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23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29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61" name=""/>
          <p:cNvGraphicFramePr/>
          <p:nvPr/>
        </p:nvGraphicFramePr>
        <p:xfrm>
          <a:off x="1406520" y="2914560"/>
          <a:ext cx="3533760" cy="2290680"/>
        </p:xfrm>
        <a:graphic>
          <a:graphicData uri="http://schemas.openxmlformats.org/drawingml/2006/table">
            <a:tbl>
              <a:tblPr/>
              <a:tblGrid>
                <a:gridCol w="706320"/>
                <a:gridCol w="706680"/>
                <a:gridCol w="707760"/>
                <a:gridCol w="706680"/>
                <a:gridCol w="706320"/>
              </a:tblGrid>
              <a:tr h="57312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13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312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23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29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32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32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168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41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51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72760"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54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57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62" name="Line 58"/>
          <p:cNvSpPr/>
          <p:nvPr/>
        </p:nvSpPr>
        <p:spPr>
          <a:xfrm flipV="1">
            <a:off x="1486080" y="3089160"/>
            <a:ext cx="473040" cy="216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3" name="Line 65"/>
          <p:cNvSpPr/>
          <p:nvPr/>
        </p:nvSpPr>
        <p:spPr>
          <a:xfrm flipV="1">
            <a:off x="2162160" y="3078000"/>
            <a:ext cx="473040" cy="216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64" name="Group 196"/>
          <p:cNvGrpSpPr/>
          <p:nvPr/>
        </p:nvGrpSpPr>
        <p:grpSpPr>
          <a:xfrm>
            <a:off x="1484280" y="3028680"/>
            <a:ext cx="3289320" cy="1973520"/>
            <a:chOff x="1484280" y="3028680"/>
            <a:chExt cx="3289320" cy="1973520"/>
          </a:xfrm>
        </p:grpSpPr>
        <p:sp>
          <p:nvSpPr>
            <p:cNvPr id="1165" name="Line 69"/>
            <p:cNvSpPr/>
            <p:nvPr/>
          </p:nvSpPr>
          <p:spPr>
            <a:xfrm flipV="1">
              <a:off x="2865600" y="306540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66" name="Line 59"/>
            <p:cNvSpPr/>
            <p:nvPr/>
          </p:nvSpPr>
          <p:spPr>
            <a:xfrm flipV="1">
              <a:off x="4300560" y="47847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67" name="Line 60"/>
            <p:cNvSpPr/>
            <p:nvPr/>
          </p:nvSpPr>
          <p:spPr>
            <a:xfrm flipV="1">
              <a:off x="1484280" y="425772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68" name="Line 61"/>
            <p:cNvSpPr/>
            <p:nvPr/>
          </p:nvSpPr>
          <p:spPr>
            <a:xfrm flipV="1">
              <a:off x="1484280" y="363204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69" name="Line 64"/>
            <p:cNvSpPr/>
            <p:nvPr/>
          </p:nvSpPr>
          <p:spPr>
            <a:xfrm flipV="1">
              <a:off x="2185920" y="36543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0" name="Line 66"/>
            <p:cNvSpPr/>
            <p:nvPr/>
          </p:nvSpPr>
          <p:spPr>
            <a:xfrm flipV="1">
              <a:off x="4272120" y="36687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1" name="Line 67"/>
            <p:cNvSpPr/>
            <p:nvPr/>
          </p:nvSpPr>
          <p:spPr>
            <a:xfrm flipV="1">
              <a:off x="2184480" y="47829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2" name="Line 68"/>
            <p:cNvSpPr/>
            <p:nvPr/>
          </p:nvSpPr>
          <p:spPr>
            <a:xfrm flipV="1">
              <a:off x="2847960" y="36669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3" name="Line 70"/>
            <p:cNvSpPr/>
            <p:nvPr/>
          </p:nvSpPr>
          <p:spPr>
            <a:xfrm flipV="1">
              <a:off x="2892600" y="4217760"/>
              <a:ext cx="47304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4" name="Line 71"/>
            <p:cNvSpPr/>
            <p:nvPr/>
          </p:nvSpPr>
          <p:spPr>
            <a:xfrm flipV="1">
              <a:off x="3598920" y="421632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5" name="Line 72"/>
            <p:cNvSpPr/>
            <p:nvPr/>
          </p:nvSpPr>
          <p:spPr>
            <a:xfrm flipV="1">
              <a:off x="3606840" y="3663720"/>
              <a:ext cx="47304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6" name="Line 76"/>
            <p:cNvSpPr/>
            <p:nvPr/>
          </p:nvSpPr>
          <p:spPr>
            <a:xfrm flipV="1">
              <a:off x="3621240" y="478476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7" name="Line 77"/>
            <p:cNvSpPr/>
            <p:nvPr/>
          </p:nvSpPr>
          <p:spPr>
            <a:xfrm flipV="1">
              <a:off x="2933640" y="478620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8" name="Line 78"/>
            <p:cNvSpPr/>
            <p:nvPr/>
          </p:nvSpPr>
          <p:spPr>
            <a:xfrm flipV="1">
              <a:off x="3613320" y="3028680"/>
              <a:ext cx="47304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9" name="Line 79"/>
            <p:cNvSpPr/>
            <p:nvPr/>
          </p:nvSpPr>
          <p:spPr>
            <a:xfrm flipV="1">
              <a:off x="4210200" y="4279680"/>
              <a:ext cx="47304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80" name="Line 80"/>
            <p:cNvSpPr/>
            <p:nvPr/>
          </p:nvSpPr>
          <p:spPr>
            <a:xfrm flipV="1">
              <a:off x="4290840" y="3082680"/>
              <a:ext cx="47340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81" name="Line 81"/>
            <p:cNvSpPr/>
            <p:nvPr/>
          </p:nvSpPr>
          <p:spPr>
            <a:xfrm flipV="1">
              <a:off x="1495440" y="4775040"/>
              <a:ext cx="473040" cy="21600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82" name="Line 82"/>
            <p:cNvSpPr/>
            <p:nvPr/>
          </p:nvSpPr>
          <p:spPr>
            <a:xfrm flipV="1">
              <a:off x="2195640" y="4225680"/>
              <a:ext cx="473040" cy="21564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83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785" dur="indefinite" restart="never" nodeType="tmRoot">
          <p:childTnLst>
            <p:seq>
              <p:cTn id="786" dur="indefinite" nodeType="mainSeq">
                <p:childTnLst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91" dur="2000"/>
                                        <p:tgtEl>
                                          <p:spTgt spid="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6" dur="80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97" dur="80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8" dur="80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9" fill="hold">
                      <p:stCondLst>
                        <p:cond delay="indefinite"/>
                      </p:stCondLst>
                      <p:childTnLst>
                        <p:par>
                          <p:cTn id="800" fill="hold">
                            <p:stCondLst>
                              <p:cond delay="0"/>
                            </p:stCondLst>
                            <p:childTnLst>
                              <p:par>
                                <p:cTn id="8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3" dur="80"/>
                                        <p:tgtEl>
                                          <p:spTgt spid="1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4" dur="80"/>
                                        <p:tgtEl>
                                          <p:spTgt spid="1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80"/>
                                        <p:tgtEl>
                                          <p:spTgt spid="1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6" fill="hold">
                      <p:stCondLst>
                        <p:cond delay="indefinite"/>
                      </p:stCondLst>
                      <p:childTnLst>
                        <p:par>
                          <p:cTn id="807" fill="hold">
                            <p:stCondLst>
                              <p:cond delay="0"/>
                            </p:stCondLst>
                            <p:childTnLst>
                              <p:par>
                                <p:cTn id="8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0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1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2" dur="80"/>
                                        <p:tgtEl>
                                          <p:spTgt spid="1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816" dur="500"/>
                                        <p:tgtEl>
                                          <p:spTgt spid="1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500"/>
                            </p:stCondLst>
                            <p:childTnLst>
                              <p:par>
                                <p:cTn id="819" presetID="4" presetClass="entr" fill="hold" nodeType="afterEffect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 additive="repl">
                                        <p:cTn id="821" dur="500"/>
                                        <p:tgtEl>
                                          <p:spTgt spid="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6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7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8" dur="8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3" dur="80"/>
                                        <p:tgtEl>
                                          <p:spTgt spid="1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4" dur="80"/>
                                        <p:tgtEl>
                                          <p:spTgt spid="1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5" dur="80"/>
                                        <p:tgtEl>
                                          <p:spTgt spid="1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6" fill="hold">
                      <p:stCondLst>
                        <p:cond delay="indefinite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40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5" dur="500"/>
                                        <p:tgtEl>
                                          <p:spTgt spid="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6" fill="hold">
                      <p:stCondLst>
                        <p:cond delay="indefinite"/>
                      </p:stCondLst>
                      <p:childTnLst>
                        <p:par>
                          <p:cTn id="847" fill="hold">
                            <p:stCondLst>
                              <p:cond delay="0"/>
                            </p:stCondLst>
                            <p:childTnLst>
                              <p:par>
                                <p:cTn id="8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0" dur="80"/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1" dur="80"/>
                                        <p:tgtEl>
                                          <p:spTgt spid="1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2" dur="80"/>
                                        <p:tgtEl>
                                          <p:spTgt spid="1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57" dur="500"/>
                                        <p:tgtEl>
                                          <p:spTgt spid="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2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3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4" dur="8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69" dur="500"/>
                                        <p:tgtEl>
                                          <p:spTgt spid="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0" fill="hold">
                      <p:stCondLst>
                        <p:cond delay="indefinite"/>
                      </p:stCondLst>
                      <p:childTnLst>
                        <p:par>
                          <p:cTn id="871" fill="hold">
                            <p:stCondLst>
                              <p:cond delay="0"/>
                            </p:stCondLst>
                            <p:childTnLst>
                              <p:par>
                                <p:cTn id="872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74" dur="2000"/>
                                        <p:tgtEl>
                                          <p:spTgt spid="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5" fill="hold">
                      <p:stCondLst>
                        <p:cond delay="indefinite"/>
                      </p:stCondLst>
                      <p:childTnLst>
                        <p:par>
                          <p:cTn id="876" fill="hold">
                            <p:stCondLst>
                              <p:cond delay="0"/>
                            </p:stCondLst>
                            <p:childTnLst>
                              <p:par>
                                <p:cTn id="87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9" dur="500" fill="hold"/>
                                        <p:tgtEl>
                                          <p:spTgt spid="1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0" dur="500" fill="hold"/>
                                        <p:tgtEl>
                                          <p:spTgt spid="1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295035-3DF3-4024-B73C-F056C171552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3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5" name="Text Box 8"/>
          <p:cNvSpPr/>
          <p:nvPr/>
        </p:nvSpPr>
        <p:spPr>
          <a:xfrm>
            <a:off x="5057640" y="399240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involving graphs.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6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7" name="Rectangle 10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interpret various graphs.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8" name="Text Box 2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key information on various graphs.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9" name="TextBox 13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Text Box 10"/>
          <p:cNvSpPr/>
          <p:nvPr/>
        </p:nvSpPr>
        <p:spPr>
          <a:xfrm>
            <a:off x="1938600" y="658800"/>
            <a:ext cx="500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Interpreting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C36BF6-BB3F-42C9-A1B0-FF540C28044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6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Ch12 (page 142)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8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8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8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1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Constructing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3EE6B67-0023-4286-B420-708B6F7BAFB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19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199" name="Object 14"/>
          <p:cNvGraphicFramePr/>
          <p:nvPr/>
        </p:nvGraphicFramePr>
        <p:xfrm>
          <a:off x="1068480" y="2000160"/>
          <a:ext cx="6118200" cy="41166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00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8480" y="2000160"/>
                    <a:ext cx="6118200" cy="411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01" name="Picture 17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2" name="Rectangle 18"/>
          <p:cNvSpPr/>
          <p:nvPr/>
        </p:nvSpPr>
        <p:spPr>
          <a:xfrm rot="16200000">
            <a:off x="6669000" y="4657320"/>
            <a:ext cx="1435320" cy="723960"/>
          </a:xfrm>
          <a:prstGeom prst="rect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3" name="AutoShape 19"/>
          <p:cNvSpPr/>
          <p:nvPr/>
        </p:nvSpPr>
        <p:spPr>
          <a:xfrm rot="16200000">
            <a:off x="7033320" y="3591720"/>
            <a:ext cx="714240" cy="71280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4" name="Text Box 21"/>
          <p:cNvSpPr/>
          <p:nvPr/>
        </p:nvSpPr>
        <p:spPr>
          <a:xfrm>
            <a:off x="7962480" y="472608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5" name="Text Box 22"/>
          <p:cNvSpPr/>
          <p:nvPr/>
        </p:nvSpPr>
        <p:spPr>
          <a:xfrm>
            <a:off x="5947920" y="47642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6" name="Text Box 23"/>
          <p:cNvSpPr/>
          <p:nvPr/>
        </p:nvSpPr>
        <p:spPr>
          <a:xfrm>
            <a:off x="7086240" y="57704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7" name="Text Box 24"/>
          <p:cNvSpPr/>
          <p:nvPr/>
        </p:nvSpPr>
        <p:spPr>
          <a:xfrm>
            <a:off x="6736680" y="349236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8" name="Line 25"/>
          <p:cNvSpPr/>
          <p:nvPr/>
        </p:nvSpPr>
        <p:spPr>
          <a:xfrm flipV="1">
            <a:off x="7864560" y="3526920"/>
            <a:ext cx="0" cy="221148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CA76DA8-EE21-4E09-B0CF-55C43AD44AF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1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14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5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6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7" name="Text Box 8"/>
          <p:cNvSpPr/>
          <p:nvPr/>
        </p:nvSpPr>
        <p:spPr>
          <a:xfrm>
            <a:off x="5057640" y="399240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Work out values of Mean, Median, Mode and Range.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8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9" name="Rectangle 10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define the terms Mean Median, Mode and Range for a set of data.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0" name="Text Box 2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the terms Mean, Median, Mode and Range.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1" name="Text Box 23"/>
          <p:cNvSpPr/>
          <p:nvPr/>
        </p:nvSpPr>
        <p:spPr>
          <a:xfrm>
            <a:off x="1907280" y="658800"/>
            <a:ext cx="5332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Different Averages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81" dur="indefinite" restart="never" nodeType="tmRoot">
          <p:childTnLst>
            <p:seq>
              <p:cTn id="882" dur="indefinite" nodeType="mainSeq">
                <p:childTnLst>
                  <p:par>
                    <p:cTn id="883" fill="hold">
                      <p:stCondLst>
                        <p:cond delay="indefinite"/>
                      </p:stCondLst>
                      <p:childTnLst>
                        <p:par>
                          <p:cTn id="884" fill="hold">
                            <p:stCondLst>
                              <p:cond delay="0"/>
                            </p:stCondLst>
                            <p:childTnLst>
                              <p:par>
                                <p:cTn id="88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7" dur="500"/>
                                        <p:tgtEl>
                                          <p:spTgt spid="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8" fill="hold">
                      <p:stCondLst>
                        <p:cond delay="indefinite"/>
                      </p:stCondLst>
                      <p:childTnLst>
                        <p:par>
                          <p:cTn id="889" fill="hold">
                            <p:stCondLst>
                              <p:cond delay="0"/>
                            </p:stCondLst>
                            <p:childTnLst>
                              <p:par>
                                <p:cTn id="8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92" dur="500"/>
                                        <p:tgtEl>
                                          <p:spTgt spid="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97" dur="500"/>
                                        <p:tgtEl>
                                          <p:spTgt spid="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16AF0D1-EA0E-4583-AB0F-A42AF8896B1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5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7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228" name="Object 38"/>
          <p:cNvGraphicFramePr/>
          <p:nvPr/>
        </p:nvGraphicFramePr>
        <p:xfrm>
          <a:off x="1697040" y="4076640"/>
          <a:ext cx="6405480" cy="993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29" name="Object 38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97040" y="4076640"/>
                    <a:ext cx="6405480" cy="99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0" name="Text Box 60"/>
          <p:cNvSpPr/>
          <p:nvPr/>
        </p:nvSpPr>
        <p:spPr>
          <a:xfrm>
            <a:off x="1184760" y="3457440"/>
            <a:ext cx="7371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mean of the set of data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1, 1, 1, 1, 2, 3, 26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231" name="Object 61"/>
          <p:cNvGraphicFramePr/>
          <p:nvPr/>
        </p:nvGraphicFramePr>
        <p:xfrm>
          <a:off x="1327320" y="2097000"/>
          <a:ext cx="7148520" cy="1117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232" name="Object 61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327320" y="2097000"/>
                    <a:ext cx="7148520" cy="1117800"/>
                  </a:xfrm>
                  <a:prstGeom prst="rect">
                    <a:avLst/>
                  </a:prstGeom>
                  <a:solidFill>
                    <a:srgbClr val="4D4D4D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233" name="Text Box 62"/>
          <p:cNvSpPr/>
          <p:nvPr/>
        </p:nvSpPr>
        <p:spPr>
          <a:xfrm>
            <a:off x="1113120" y="5181480"/>
            <a:ext cx="7698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Can you see that this is not the most suitable of averages since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five out of the six numbers are all below the mean of 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4" name="Text Box 63"/>
          <p:cNvSpPr/>
          <p:nvPr/>
        </p:nvSpPr>
        <p:spPr>
          <a:xfrm>
            <a:off x="2620440" y="658800"/>
            <a:ext cx="4282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Mean (Average)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5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98" dur="indefinite" restart="never" nodeType="tmRoot">
          <p:childTnLst>
            <p:seq>
              <p:cTn id="899" dur="indefinite" nodeType="mainSeq">
                <p:childTnLst>
                  <p:par>
                    <p:cTn id="900" fill="hold">
                      <p:stCondLst>
                        <p:cond delay="indefinite"/>
                      </p:stCondLst>
                      <p:childTnLst>
                        <p:par>
                          <p:cTn id="901" fill="hold">
                            <p:stCondLst>
                              <p:cond delay="0"/>
                            </p:stCondLst>
                            <p:childTnLst>
                              <p:par>
                                <p:cTn id="9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04" dur="500"/>
                                        <p:tgtEl>
                                          <p:spTgt spid="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9" dur="80"/>
                                        <p:tgtEl>
                                          <p:spTgt spid="1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0" dur="80"/>
                                        <p:tgtEl>
                                          <p:spTgt spid="1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1" dur="80"/>
                                        <p:tgtEl>
                                          <p:spTgt spid="1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16" dur="500"/>
                                        <p:tgtEl>
                                          <p:spTgt spid="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1" dur="8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2" dur="8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3" dur="8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70D458-024C-4FB5-B3B3-EF4FDC9DA82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3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0" name="Picture 7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1" name="Text Box 27"/>
          <p:cNvSpPr/>
          <p:nvPr/>
        </p:nvSpPr>
        <p:spPr>
          <a:xfrm>
            <a:off x="2341440" y="2109960"/>
            <a:ext cx="53388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 average should indicate a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“measure of central tendency”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but should also indicate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the distribution of data looks like.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2" name="Text Box 28"/>
          <p:cNvSpPr/>
          <p:nvPr/>
        </p:nvSpPr>
        <p:spPr>
          <a:xfrm>
            <a:off x="1175040" y="3713040"/>
            <a:ext cx="7542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This is why we have 3 different types of averages to consider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3" name="Text Box 29"/>
          <p:cNvSpPr/>
          <p:nvPr/>
        </p:nvSpPr>
        <p:spPr>
          <a:xfrm>
            <a:off x="1013400" y="4208400"/>
            <a:ext cx="8106120" cy="1618560"/>
          </a:xfrm>
          <a:prstGeom prst="rect">
            <a:avLst/>
          </a:prstGeom>
          <a:solidFill>
            <a:srgbClr val="4D4D4D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Mean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Median (put the data in order then find the MIDDLE value)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Mode (the number that appears the most)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4" name="Text Box 30"/>
          <p:cNvSpPr/>
          <p:nvPr/>
        </p:nvSpPr>
        <p:spPr>
          <a:xfrm>
            <a:off x="1239480" y="5929200"/>
            <a:ext cx="7635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 the above data the Median or Mode is a better average = 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5" name="Text Box 31"/>
          <p:cNvSpPr/>
          <p:nvPr/>
        </p:nvSpPr>
        <p:spPr>
          <a:xfrm>
            <a:off x="1907280" y="658800"/>
            <a:ext cx="5332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Different Averages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6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24" dur="indefinite" restart="never" nodeType="tmRoot">
          <p:childTnLst>
            <p:seq>
              <p:cTn id="925" dur="indefinite" nodeType="mainSeq">
                <p:childTnLst>
                  <p:par>
                    <p:cTn id="926" fill="hold">
                      <p:stCondLst>
                        <p:cond delay="indefinite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0" dur="80"/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1" dur="80"/>
                                        <p:tgtEl>
                                          <p:spTgt spid="1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2" dur="80"/>
                                        <p:tgtEl>
                                          <p:spTgt spid="1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3" fill="hold">
                      <p:stCondLst>
                        <p:cond delay="indefinite"/>
                      </p:stCondLst>
                      <p:childTnLst>
                        <p:par>
                          <p:cTn id="934" fill="hold">
                            <p:stCondLst>
                              <p:cond delay="0"/>
                            </p:stCondLst>
                            <p:childTnLst>
                              <p:par>
                                <p:cTn id="9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7" dur="80"/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8" dur="80"/>
                                        <p:tgtEl>
                                          <p:spTgt spid="1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9" dur="80"/>
                                        <p:tgtEl>
                                          <p:spTgt spid="1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4" dur="80"/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45" dur="80"/>
                                        <p:tgtEl>
                                          <p:spTgt spid="1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6" dur="80"/>
                                        <p:tgtEl>
                                          <p:spTgt spid="1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7" fill="hold">
                      <p:stCondLst>
                        <p:cond delay="indefinite"/>
                      </p:stCondLst>
                      <p:childTnLst>
                        <p:par>
                          <p:cTn id="948" fill="hold">
                            <p:stCondLst>
                              <p:cond delay="0"/>
                            </p:stCondLst>
                            <p:childTnLst>
                              <p:par>
                                <p:cTn id="9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51" dur="80"/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2" dur="80"/>
                                        <p:tgtEl>
                                          <p:spTgt spid="1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3" dur="80"/>
                                        <p:tgtEl>
                                          <p:spTgt spid="1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43BE03-7772-4DDB-A579-EE2FDE3EA55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4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51" name="Picture 4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2" name="Text Box 9"/>
          <p:cNvSpPr/>
          <p:nvPr/>
        </p:nvSpPr>
        <p:spPr>
          <a:xfrm>
            <a:off x="1907280" y="658800"/>
            <a:ext cx="5332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Different Averages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3" name="Text Box 10"/>
          <p:cNvSpPr/>
          <p:nvPr/>
        </p:nvSpPr>
        <p:spPr>
          <a:xfrm>
            <a:off x="995040" y="1919160"/>
            <a:ext cx="1315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: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4" name="Text Box 11"/>
          <p:cNvSpPr/>
          <p:nvPr/>
        </p:nvSpPr>
        <p:spPr>
          <a:xfrm>
            <a:off x="963360" y="2371680"/>
            <a:ext cx="8274240" cy="4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mean, median, mode and range for the set of data.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5" name="Text Box 12"/>
          <p:cNvSpPr/>
          <p:nvPr/>
        </p:nvSpPr>
        <p:spPr>
          <a:xfrm>
            <a:off x="1907280" y="2879640"/>
            <a:ext cx="6146640" cy="45972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Range = Highest number – Lowest Number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6" name="Text Box 13"/>
          <p:cNvSpPr/>
          <p:nvPr/>
        </p:nvSpPr>
        <p:spPr>
          <a:xfrm>
            <a:off x="3475800" y="3454560"/>
            <a:ext cx="292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10, 2, 14, 1, 14, 7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7" name="Text Box 14"/>
          <p:cNvSpPr/>
          <p:nvPr/>
        </p:nvSpPr>
        <p:spPr>
          <a:xfrm>
            <a:off x="1155600" y="472608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258" name="Object 15"/>
          <p:cNvGraphicFramePr/>
          <p:nvPr/>
        </p:nvGraphicFramePr>
        <p:xfrm>
          <a:off x="923760" y="4125960"/>
          <a:ext cx="2189160" cy="814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59" name="Object 1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23760" y="4125960"/>
                    <a:ext cx="2189160" cy="81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0" name="Object 16"/>
          <p:cNvGraphicFramePr/>
          <p:nvPr/>
        </p:nvGraphicFramePr>
        <p:xfrm>
          <a:off x="4387680" y="4408560"/>
          <a:ext cx="4419720" cy="477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261" name="Object 1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387680" y="4408560"/>
                    <a:ext cx="4419720" cy="47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2" name="Object 17"/>
          <p:cNvGraphicFramePr/>
          <p:nvPr/>
        </p:nvGraphicFramePr>
        <p:xfrm>
          <a:off x="923760" y="5095800"/>
          <a:ext cx="1863720" cy="436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263" name="Object 17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923760" y="5095800"/>
                    <a:ext cx="1863720" cy="43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4" name="Object 18"/>
          <p:cNvGraphicFramePr/>
          <p:nvPr/>
        </p:nvGraphicFramePr>
        <p:xfrm>
          <a:off x="923760" y="5688000"/>
          <a:ext cx="2873520" cy="4698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265" name="Object 18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923760" y="5688000"/>
                    <a:ext cx="2873520" cy="46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266" name="Object 19"/>
          <p:cNvGraphicFramePr/>
          <p:nvPr/>
        </p:nvGraphicFramePr>
        <p:xfrm>
          <a:off x="4365720" y="5165640"/>
          <a:ext cx="4618080" cy="10144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267" name="Object 19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365720" y="5165640"/>
                    <a:ext cx="4618080" cy="101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8" name="Oval 20"/>
          <p:cNvSpPr/>
          <p:nvPr/>
        </p:nvSpPr>
        <p:spPr>
          <a:xfrm>
            <a:off x="6654960" y="4156200"/>
            <a:ext cx="1268280" cy="995400"/>
          </a:xfrm>
          <a:prstGeom prst="ellipse">
            <a:avLst/>
          </a:prstGeom>
          <a:noFill/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54" dur="indefinite" restart="never" nodeType="tmRoot">
          <p:childTnLst>
            <p:seq>
              <p:cTn id="955" dur="indefinite" nodeType="mainSeq">
                <p:childTnLst>
                  <p:par>
                    <p:cTn id="956" fill="hold">
                      <p:stCondLst>
                        <p:cond delay="indefinite"/>
                      </p:stCondLst>
                      <p:childTnLst>
                        <p:par>
                          <p:cTn id="957" fill="hold">
                            <p:stCondLst>
                              <p:cond delay="0"/>
                            </p:stCondLst>
                            <p:childTnLst>
                              <p:par>
                                <p:cTn id="9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0" dur="500"/>
                                        <p:tgtEl>
                                          <p:spTgt spid="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1" fill="hold">
                      <p:stCondLst>
                        <p:cond delay="indefinite"/>
                      </p:stCondLst>
                      <p:childTnLst>
                        <p:par>
                          <p:cTn id="962" fill="hold">
                            <p:stCondLst>
                              <p:cond delay="0"/>
                            </p:stCondLst>
                            <p:childTnLst>
                              <p:par>
                                <p:cTn id="9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5" dur="500"/>
                                        <p:tgtEl>
                                          <p:spTgt spid="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6" fill="hold">
                      <p:stCondLst>
                        <p:cond delay="indefinite"/>
                      </p:stCondLst>
                      <p:childTnLst>
                        <p:par>
                          <p:cTn id="967" fill="hold">
                            <p:stCondLst>
                              <p:cond delay="0"/>
                            </p:stCondLst>
                            <p:childTnLst>
                              <p:par>
                                <p:cTn id="96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70" dur="500"/>
                                        <p:tgtEl>
                                          <p:spTgt spid="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1" fill="hold">
                      <p:stCondLst>
                        <p:cond delay="indefinite"/>
                      </p:stCondLst>
                      <p:childTnLst>
                        <p:par>
                          <p:cTn id="972" fill="hold">
                            <p:stCondLst>
                              <p:cond delay="0"/>
                            </p:stCondLst>
                            <p:childTnLst>
                              <p:par>
                                <p:cTn id="9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75" dur="500"/>
                                        <p:tgtEl>
                                          <p:spTgt spid="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6" fill="hold">
                      <p:stCondLst>
                        <p:cond delay="indefinite"/>
                      </p:stCondLst>
                      <p:childTnLst>
                        <p:par>
                          <p:cTn id="977" fill="hold">
                            <p:stCondLst>
                              <p:cond delay="0"/>
                            </p:stCondLst>
                            <p:childTnLst>
                              <p:par>
                                <p:cTn id="97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0" dur="500"/>
                                        <p:tgtEl>
                                          <p:spTgt spid="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5" dur="500"/>
                                        <p:tgtEl>
                                          <p:spTgt spid="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5E0B959-3920-40F0-A735-3E4DE52BD71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3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Ch12 (page 144)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7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5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7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8" name="Text Box 10"/>
          <p:cNvSpPr/>
          <p:nvPr/>
        </p:nvSpPr>
        <p:spPr>
          <a:xfrm>
            <a:off x="1907280" y="658800"/>
            <a:ext cx="5332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Different Averages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264EE37-542F-4019-8C2F-325C278A0FC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28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285" name="Object 5"/>
          <p:cNvGraphicFramePr/>
          <p:nvPr/>
        </p:nvGraphicFramePr>
        <p:xfrm>
          <a:off x="1528920" y="2252520"/>
          <a:ext cx="6210000" cy="3762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86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8920" y="2252520"/>
                    <a:ext cx="6210000" cy="37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87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8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A0CE295-346F-48D1-A6A6-BD36593F3CA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9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9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4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5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6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7" name="Rectangle 8"/>
          <p:cNvSpPr/>
          <p:nvPr/>
        </p:nvSpPr>
        <p:spPr>
          <a:xfrm>
            <a:off x="826920" y="3044880"/>
            <a:ext cx="40370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construct a scattergraph and answer questions based on it.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8" name="Rectangle 9"/>
          <p:cNvSpPr/>
          <p:nvPr/>
        </p:nvSpPr>
        <p:spPr>
          <a:xfrm>
            <a:off x="5537160" y="2892600"/>
            <a:ext cx="3360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 and understand the Key-Points of a scattergraph.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9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0" name="Text Box 11"/>
          <p:cNvSpPr/>
          <p:nvPr/>
        </p:nvSpPr>
        <p:spPr>
          <a:xfrm>
            <a:off x="2565720" y="1373040"/>
            <a:ext cx="456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1" name="Rectangle 12"/>
          <p:cNvSpPr/>
          <p:nvPr/>
        </p:nvSpPr>
        <p:spPr>
          <a:xfrm>
            <a:off x="5521320" y="4149720"/>
            <a:ext cx="3622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 Know the term positive and negative correlation.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86" dur="indefinite" restart="never" nodeType="tmRoot">
          <p:childTnLst>
            <p:seq>
              <p:cTn id="987" dur="indefinite" nodeType="mainSeq">
                <p:childTnLst>
                  <p:par>
                    <p:cTn id="988" fill="hold">
                      <p:stCondLst>
                        <p:cond delay="indefinite"/>
                      </p:stCondLst>
                      <p:childTnLst>
                        <p:par>
                          <p:cTn id="989" fill="hold">
                            <p:stCondLst>
                              <p:cond delay="0"/>
                            </p:stCondLst>
                            <p:childTnLst>
                              <p:par>
                                <p:cTn id="9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92" dur="500"/>
                                        <p:tgtEl>
                                          <p:spTgt spid="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97" dur="500"/>
                                        <p:tgtEl>
                                          <p:spTgt spid="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>
                      <p:stCondLst>
                        <p:cond delay="indefinite"/>
                      </p:stCondLst>
                      <p:childTnLst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02" dur="500"/>
                                        <p:tgtEl>
                                          <p:spTgt spid="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3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151710-1100-488A-8214-C13AE763C61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0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8" name="Text Box 4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09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0" name="Rectangle 6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1" name="Text Box 7"/>
          <p:cNvSpPr/>
          <p:nvPr/>
        </p:nvSpPr>
        <p:spPr>
          <a:xfrm>
            <a:off x="2259720" y="1355760"/>
            <a:ext cx="441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12" name="Object 57"/>
          <p:cNvPicPr/>
          <p:nvPr/>
        </p:nvPicPr>
        <p:blipFill>
          <a:blip r:embed="rId3"/>
          <a:stretch/>
        </p:blipFill>
        <p:spPr>
          <a:xfrm>
            <a:off x="1042920" y="1855800"/>
            <a:ext cx="7378920" cy="483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3" name="Text Box 58"/>
          <p:cNvSpPr/>
          <p:nvPr/>
        </p:nvSpPr>
        <p:spPr>
          <a:xfrm>
            <a:off x="3727080" y="3444840"/>
            <a:ext cx="685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Sam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4" name="Text Box 59"/>
          <p:cNvSpPr/>
          <p:nvPr/>
        </p:nvSpPr>
        <p:spPr>
          <a:xfrm>
            <a:off x="4275720" y="413388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Jim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5" name="Text Box 60"/>
          <p:cNvSpPr/>
          <p:nvPr/>
        </p:nvSpPr>
        <p:spPr>
          <a:xfrm>
            <a:off x="5233680" y="2984400"/>
            <a:ext cx="62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6" name="Text Box 61"/>
          <p:cNvSpPr/>
          <p:nvPr/>
        </p:nvSpPr>
        <p:spPr>
          <a:xfrm>
            <a:off x="5708160" y="3511440"/>
            <a:ext cx="73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Gary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7" name="Text Box 62"/>
          <p:cNvSpPr/>
          <p:nvPr/>
        </p:nvSpPr>
        <p:spPr>
          <a:xfrm>
            <a:off x="6795720" y="3147840"/>
            <a:ext cx="62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Joe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8" name="Text Box 63"/>
          <p:cNvSpPr/>
          <p:nvPr/>
        </p:nvSpPr>
        <p:spPr>
          <a:xfrm>
            <a:off x="6698880" y="3835440"/>
            <a:ext cx="757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Dave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9" name="Text Box 64"/>
          <p:cNvSpPr/>
          <p:nvPr/>
        </p:nvSpPr>
        <p:spPr>
          <a:xfrm>
            <a:off x="7562520" y="2708280"/>
            <a:ext cx="626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Bob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0" name="AutoShape 65"/>
          <p:cNvSpPr/>
          <p:nvPr/>
        </p:nvSpPr>
        <p:spPr>
          <a:xfrm>
            <a:off x="204840" y="0"/>
            <a:ext cx="4076640" cy="2290680"/>
          </a:xfrm>
          <a:prstGeom prst="cloudCallout">
            <a:avLst>
              <a:gd name="adj1" fmla="val 29282"/>
              <a:gd name="adj2" fmla="val 83125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This scattergraph shows the </a:t>
            </a:r>
            <a:r>
              <a:rPr lang="en-GB" sz="20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heights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weights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of a sevens football team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1" name="AutoShape 66"/>
          <p:cNvSpPr/>
          <p:nvPr/>
        </p:nvSpPr>
        <p:spPr>
          <a:xfrm>
            <a:off x="4691160" y="749160"/>
            <a:ext cx="4452840" cy="1081080"/>
          </a:xfrm>
          <a:prstGeom prst="cloudCallout">
            <a:avLst>
              <a:gd name="adj1" fmla="val -43120"/>
              <a:gd name="adj2" fmla="val 20624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Write down height and weight of each player.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03" dur="indefinite" restart="never" nodeType="tmRoot">
          <p:childTnLst>
            <p:seq>
              <p:cTn id="1004" dur="indefinite" nodeType="mainSeq">
                <p:childTnLst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9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0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1" dur="80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2" fill="hold">
                      <p:stCondLst>
                        <p:cond delay="indefinite"/>
                      </p:stCondLst>
                      <p:childTnLst>
                        <p:par>
                          <p:cTn id="1013" fill="hold">
                            <p:stCondLst>
                              <p:cond delay="0"/>
                            </p:stCondLst>
                            <p:childTnLst>
                              <p:par>
                                <p:cTn id="1014" presetID="3" presetClass="exit" fill="hold" nodeType="clickEffect" presetSubtype="1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 additive="repl">
                                        <p:cTn id="1015" dur="500"/>
                                        <p:tgtEl>
                                          <p:spTgt spid="1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7" fill="hold">
                      <p:stCondLst>
                        <p:cond delay="indefinite"/>
                      </p:stCondLst>
                      <p:childTnLst>
                        <p:par>
                          <p:cTn id="1018" fill="hold">
                            <p:stCondLst>
                              <p:cond delay="0"/>
                            </p:stCondLst>
                            <p:childTnLst>
                              <p:par>
                                <p:cTn id="10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1" dur="80"/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2" dur="80"/>
                                        <p:tgtEl>
                                          <p:spTgt spid="1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3" dur="80"/>
                                        <p:tgtEl>
                                          <p:spTgt spid="1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Text Box 10"/>
          <p:cNvSpPr/>
          <p:nvPr/>
        </p:nvSpPr>
        <p:spPr>
          <a:xfrm>
            <a:off x="1938600" y="658800"/>
            <a:ext cx="500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Interpreting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2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5" name="Picture 4"/>
          <p:cNvPicPr/>
          <p:nvPr/>
        </p:nvPicPr>
        <p:blipFill>
          <a:blip r:embed="rId3"/>
          <a:srcRect l="28548" t="40843" r="32594" b="20880"/>
          <a:stretch/>
        </p:blipFill>
        <p:spPr>
          <a:xfrm>
            <a:off x="1203480" y="1994040"/>
            <a:ext cx="7570800" cy="4660920"/>
          </a:xfrm>
          <a:prstGeom prst="rect">
            <a:avLst/>
          </a:prstGeom>
          <a:noFill/>
          <a:ln w="50760">
            <a:solidFill>
              <a:srgbClr val="A6A6A6"/>
            </a:solidFill>
            <a:miter/>
          </a:ln>
        </p:spPr>
      </p:pic>
      <p:sp>
        <p:nvSpPr>
          <p:cNvPr id="426" name="Cloud 12"/>
          <p:cNvSpPr/>
          <p:nvPr/>
        </p:nvSpPr>
        <p:spPr>
          <a:xfrm>
            <a:off x="4178160" y="0"/>
            <a:ext cx="4965840" cy="2019240"/>
          </a:xfrm>
          <a:custGeom>
            <a:avLst/>
            <a:gdLst>
              <a:gd name="textAreaLeft" fmla="*/ 684360 w 4965840"/>
              <a:gd name="textAreaRight" fmla="*/ 3928320 w 4965840"/>
              <a:gd name="textAreaTop" fmla="*/ 304920 h 2019240"/>
              <a:gd name="textAreaBottom" fmla="*/ 1620720 h 2019240"/>
              <a:gd name="GluePoint1X" fmla="*/ 4961562 w 43200"/>
              <a:gd name="GluePoint1Y" fmla="*/ 1009650 h 43200"/>
              <a:gd name="GluePoint2X" fmla="*/ 2482850 w 43200"/>
              <a:gd name="GluePoint2Y" fmla="*/ 2017150 h 43200"/>
              <a:gd name="GluePoint3X" fmla="*/ 15403 w 43200"/>
              <a:gd name="GluePoint3Y" fmla="*/ 1009650 h 43200"/>
              <a:gd name="GluePoint4X" fmla="*/ 2482850 w 43200"/>
              <a:gd name="GluePoint4Y" fmla="*/ 11545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does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 computer represent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Cloud 13"/>
          <p:cNvSpPr/>
          <p:nvPr/>
        </p:nvSpPr>
        <p:spPr>
          <a:xfrm>
            <a:off x="4191120" y="0"/>
            <a:ext cx="4965480" cy="2019240"/>
          </a:xfrm>
          <a:custGeom>
            <a:avLst/>
            <a:gdLst>
              <a:gd name="textAreaLeft" fmla="*/ 684360 w 4965480"/>
              <a:gd name="textAreaRight" fmla="*/ 3927960 w 4965480"/>
              <a:gd name="textAreaTop" fmla="*/ 304920 h 2019240"/>
              <a:gd name="textAreaBottom" fmla="*/ 1620720 h 2019240"/>
              <a:gd name="GluePoint1X" fmla="*/ 4961562 w 43200"/>
              <a:gd name="GluePoint1Y" fmla="*/ 1009650 h 43200"/>
              <a:gd name="GluePoint2X" fmla="*/ 2482850 w 43200"/>
              <a:gd name="GluePoint2Y" fmla="*/ 2017150 h 43200"/>
              <a:gd name="GluePoint3X" fmla="*/ 15403 w 43200"/>
              <a:gd name="GluePoint3Y" fmla="*/ 1009650 h 43200"/>
              <a:gd name="GluePoint4X" fmla="*/ 2482850 w 43200"/>
              <a:gd name="GluePoint4Y" fmla="*/ 11545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You have 1 minute to come up with a question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TextBox 9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151E589-4FC6-4B3D-B21C-E732115DF2C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2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26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7" name="Rectangle 6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8" name="Text Box 7"/>
          <p:cNvSpPr/>
          <p:nvPr/>
        </p:nvSpPr>
        <p:spPr>
          <a:xfrm>
            <a:off x="2259720" y="1355760"/>
            <a:ext cx="441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29" name="Group 43"/>
          <p:cNvGrpSpPr/>
          <p:nvPr/>
        </p:nvGrpSpPr>
        <p:grpSpPr>
          <a:xfrm>
            <a:off x="2085480" y="3098520"/>
            <a:ext cx="1721520" cy="1709640"/>
            <a:chOff x="2085480" y="3098520"/>
            <a:chExt cx="1721520" cy="1709640"/>
          </a:xfrm>
        </p:grpSpPr>
        <p:sp>
          <p:nvSpPr>
            <p:cNvPr id="1330" name="Line 18"/>
            <p:cNvSpPr/>
            <p:nvPr/>
          </p:nvSpPr>
          <p:spPr>
            <a:xfrm flipH="1" flipV="1">
              <a:off x="2085480" y="3098520"/>
              <a:ext cx="11160" cy="1709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1" name="Line 19"/>
            <p:cNvSpPr/>
            <p:nvPr/>
          </p:nvSpPr>
          <p:spPr>
            <a:xfrm flipV="1">
              <a:off x="2097000" y="4787640"/>
              <a:ext cx="1710000" cy="11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2" name="Text Box 20"/>
            <p:cNvSpPr/>
            <p:nvPr/>
          </p:nvSpPr>
          <p:spPr>
            <a:xfrm>
              <a:off x="2586960" y="372600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3" name="Text Box 21"/>
            <p:cNvSpPr/>
            <p:nvPr/>
          </p:nvSpPr>
          <p:spPr>
            <a:xfrm>
              <a:off x="2221920" y="378000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4" name="Text Box 22"/>
            <p:cNvSpPr/>
            <p:nvPr/>
          </p:nvSpPr>
          <p:spPr>
            <a:xfrm>
              <a:off x="2460240" y="343548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5" name="Text Box 23"/>
            <p:cNvSpPr/>
            <p:nvPr/>
          </p:nvSpPr>
          <p:spPr>
            <a:xfrm>
              <a:off x="2922120" y="347976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6" name="Text Box 24"/>
            <p:cNvSpPr/>
            <p:nvPr/>
          </p:nvSpPr>
          <p:spPr>
            <a:xfrm>
              <a:off x="2826720" y="314640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37" name="Text Box 25"/>
            <p:cNvSpPr/>
            <p:nvPr/>
          </p:nvSpPr>
          <p:spPr>
            <a:xfrm>
              <a:off x="3171240" y="312588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38" name="Line 26"/>
          <p:cNvSpPr/>
          <p:nvPr/>
        </p:nvSpPr>
        <p:spPr>
          <a:xfrm flipV="1">
            <a:off x="2182680" y="3119400"/>
            <a:ext cx="1216080" cy="121608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9" name="Text Box 28"/>
          <p:cNvSpPr/>
          <p:nvPr/>
        </p:nvSpPr>
        <p:spPr>
          <a:xfrm>
            <a:off x="1899360" y="4983120"/>
            <a:ext cx="20732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Strong positive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correlation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40" name="Group 44"/>
          <p:cNvGrpSpPr/>
          <p:nvPr/>
        </p:nvGrpSpPr>
        <p:grpSpPr>
          <a:xfrm>
            <a:off x="4764240" y="3099960"/>
            <a:ext cx="1720800" cy="1709640"/>
            <a:chOff x="4764240" y="3099960"/>
            <a:chExt cx="1720800" cy="1709640"/>
          </a:xfrm>
        </p:grpSpPr>
        <p:sp>
          <p:nvSpPr>
            <p:cNvPr id="1341" name="Line 30"/>
            <p:cNvSpPr/>
            <p:nvPr/>
          </p:nvSpPr>
          <p:spPr>
            <a:xfrm flipH="1" flipV="1">
              <a:off x="4764240" y="3099960"/>
              <a:ext cx="10800" cy="17096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2" name="Line 31"/>
            <p:cNvSpPr/>
            <p:nvPr/>
          </p:nvSpPr>
          <p:spPr>
            <a:xfrm flipV="1">
              <a:off x="4775040" y="4789080"/>
              <a:ext cx="1710000" cy="11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3" name="Text Box 32"/>
            <p:cNvSpPr/>
            <p:nvPr/>
          </p:nvSpPr>
          <p:spPr>
            <a:xfrm>
              <a:off x="5265360" y="372744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4" name="Text Box 33"/>
            <p:cNvSpPr/>
            <p:nvPr/>
          </p:nvSpPr>
          <p:spPr>
            <a:xfrm>
              <a:off x="5674680" y="409428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5" name="Text Box 34"/>
            <p:cNvSpPr/>
            <p:nvPr/>
          </p:nvSpPr>
          <p:spPr>
            <a:xfrm>
              <a:off x="5138280" y="343692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6" name="Text Box 35"/>
            <p:cNvSpPr/>
            <p:nvPr/>
          </p:nvSpPr>
          <p:spPr>
            <a:xfrm>
              <a:off x="5600160" y="348156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7" name="Text Box 36"/>
            <p:cNvSpPr/>
            <p:nvPr/>
          </p:nvSpPr>
          <p:spPr>
            <a:xfrm>
              <a:off x="4773240" y="319104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48" name="Text Box 37"/>
            <p:cNvSpPr/>
            <p:nvPr/>
          </p:nvSpPr>
          <p:spPr>
            <a:xfrm>
              <a:off x="6086160" y="3998880"/>
              <a:ext cx="330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49" name="Line 38"/>
          <p:cNvSpPr/>
          <p:nvPr/>
        </p:nvSpPr>
        <p:spPr>
          <a:xfrm>
            <a:off x="4892760" y="3413160"/>
            <a:ext cx="1528560" cy="111744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0" name="Text Box 39"/>
          <p:cNvSpPr/>
          <p:nvPr/>
        </p:nvSpPr>
        <p:spPr>
          <a:xfrm>
            <a:off x="4541040" y="4984920"/>
            <a:ext cx="2145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Strong negative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correlation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1" name="Text Box 40"/>
          <p:cNvSpPr/>
          <p:nvPr/>
        </p:nvSpPr>
        <p:spPr>
          <a:xfrm>
            <a:off x="2525040" y="2778120"/>
            <a:ext cx="161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Best fit line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2" name="Text Box 41"/>
          <p:cNvSpPr/>
          <p:nvPr/>
        </p:nvSpPr>
        <p:spPr>
          <a:xfrm>
            <a:off x="6387480" y="4371840"/>
            <a:ext cx="161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Best fit line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3" name="Text Box 42"/>
          <p:cNvSpPr/>
          <p:nvPr/>
        </p:nvSpPr>
        <p:spPr>
          <a:xfrm>
            <a:off x="1086480" y="1928880"/>
            <a:ext cx="7569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When two quantities are strongly connected we say there is a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strong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correlation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between them.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4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24" dur="indefinite" restart="never" nodeType="tmRoot">
          <p:childTnLst>
            <p:seq>
              <p:cTn id="1025" dur="indefinite" nodeType="mainSeq">
                <p:childTnLst>
                  <p:par>
                    <p:cTn id="1026" fill="hold">
                      <p:stCondLst>
                        <p:cond delay="indefinite"/>
                      </p:stCondLst>
                      <p:childTnLst>
                        <p:par>
                          <p:cTn id="1027" fill="hold">
                            <p:stCondLst>
                              <p:cond delay="0"/>
                            </p:stCondLst>
                            <p:childTnLst>
                              <p:par>
                                <p:cTn id="10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0" dur="8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1" dur="8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2" dur="8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7" dur="500" fill="hold"/>
                                        <p:tgtEl>
                                          <p:spTgt spid="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8" dur="500" fill="hold"/>
                                        <p:tgtEl>
                                          <p:spTgt spid="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39" dur="500"/>
                                        <p:tgtEl>
                                          <p:spTgt spid="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0" fill="hold">
                      <p:stCondLst>
                        <p:cond delay="indefinite"/>
                      </p:stCondLst>
                      <p:childTnLst>
                        <p:par>
                          <p:cTn id="1041" fill="hold">
                            <p:stCondLst>
                              <p:cond delay="0"/>
                            </p:stCondLst>
                            <p:childTnLst>
                              <p:par>
                                <p:cTn id="10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4" dur="80"/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5" dur="80"/>
                                        <p:tgtEl>
                                          <p:spTgt spid="1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6" dur="80"/>
                                        <p:tgtEl>
                                          <p:spTgt spid="1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7" fill="hold">
                      <p:stCondLst>
                        <p:cond delay="indefinite"/>
                      </p:stCondLst>
                      <p:childTnLst>
                        <p:par>
                          <p:cTn id="1048" fill="hold">
                            <p:stCondLst>
                              <p:cond delay="0"/>
                            </p:stCondLst>
                            <p:childTnLst>
                              <p:par>
                                <p:cTn id="10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51" dur="2000"/>
                                        <p:tgtEl>
                                          <p:spTgt spid="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2" fill="hold">
                      <p:stCondLst>
                        <p:cond delay="indefinite"/>
                      </p:stCondLst>
                      <p:childTnLst>
                        <p:par>
                          <p:cTn id="1053" fill="hold">
                            <p:stCondLst>
                              <p:cond delay="0"/>
                            </p:stCondLst>
                            <p:childTnLst>
                              <p:par>
                                <p:cTn id="10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6" dur="80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7" dur="80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8" dur="80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9" fill="hold">
                      <p:stCondLst>
                        <p:cond delay="indefinite"/>
                      </p:stCondLst>
                      <p:childTnLst>
                        <p:par>
                          <p:cTn id="1060" fill="hold">
                            <p:stCondLst>
                              <p:cond delay="0"/>
                            </p:stCondLst>
                            <p:childTnLst>
                              <p:par>
                                <p:cTn id="10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63" dur="500" fill="hold"/>
                                        <p:tgtEl>
                                          <p:spTgt spid="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4" dur="500" fill="hold"/>
                                        <p:tgtEl>
                                          <p:spTgt spid="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65" dur="500"/>
                                        <p:tgtEl>
                                          <p:spTgt spid="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6" fill="hold">
                      <p:stCondLst>
                        <p:cond delay="indefinite"/>
                      </p:stCondLst>
                      <p:childTnLst>
                        <p:par>
                          <p:cTn id="1067" fill="hold">
                            <p:stCondLst>
                              <p:cond delay="0"/>
                            </p:stCondLst>
                            <p:childTnLst>
                              <p:par>
                                <p:cTn id="10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0" dur="8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1" dur="8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2" dur="8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3" fill="hold">
                      <p:stCondLst>
                        <p:cond delay="indefinite"/>
                      </p:stCondLst>
                      <p:childTnLst>
                        <p:par>
                          <p:cTn id="1074" fill="hold">
                            <p:stCondLst>
                              <p:cond delay="0"/>
                            </p:stCondLst>
                            <p:childTnLst>
                              <p:par>
                                <p:cTn id="10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77" dur="500"/>
                                        <p:tgtEl>
                                          <p:spTgt spid="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8" fill="hold">
                      <p:stCondLst>
                        <p:cond delay="indefinite"/>
                      </p:stCondLst>
                      <p:childTnLst>
                        <p:par>
                          <p:cTn id="1079" fill="hold">
                            <p:stCondLst>
                              <p:cond delay="0"/>
                            </p:stCondLst>
                            <p:childTnLst>
                              <p:par>
                                <p:cTn id="10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2" dur="80"/>
                                        <p:tgtEl>
                                          <p:spTgt spid="1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3" dur="80"/>
                                        <p:tgtEl>
                                          <p:spTgt spid="1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4" dur="80"/>
                                        <p:tgtEl>
                                          <p:spTgt spid="1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8DCB90-8F64-47A1-A4A1-5C1CBA181A5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57" name="Group 80"/>
          <p:cNvGrpSpPr/>
          <p:nvPr/>
        </p:nvGrpSpPr>
        <p:grpSpPr>
          <a:xfrm>
            <a:off x="2838600" y="1857240"/>
            <a:ext cx="6172200" cy="4330800"/>
            <a:chOff x="2838600" y="1857240"/>
            <a:chExt cx="6172200" cy="4330800"/>
          </a:xfrm>
        </p:grpSpPr>
        <p:grpSp>
          <p:nvGrpSpPr>
            <p:cNvPr id="1358" name="Group 78"/>
            <p:cNvGrpSpPr/>
            <p:nvPr/>
          </p:nvGrpSpPr>
          <p:grpSpPr>
            <a:xfrm>
              <a:off x="2838600" y="1857240"/>
              <a:ext cx="6172200" cy="4330800"/>
              <a:chOff x="2838600" y="1857240"/>
              <a:chExt cx="6172200" cy="4330800"/>
            </a:xfrm>
          </p:grpSpPr>
          <p:pic>
            <p:nvPicPr>
              <p:cNvPr id="1359" name="Picture 34"/>
              <p:cNvPicPr/>
              <p:nvPr/>
            </p:nvPicPr>
            <p:blipFill>
              <a:blip r:embed="rId1"/>
              <a:srcRect l="0" t="0" r="2616" b="0"/>
              <a:stretch/>
            </p:blipFill>
            <p:spPr>
              <a:xfrm>
                <a:off x="2838600" y="1857240"/>
                <a:ext cx="6172200" cy="4330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360" name="Oval 76"/>
              <p:cNvSpPr/>
              <p:nvPr/>
            </p:nvSpPr>
            <p:spPr>
              <a:xfrm>
                <a:off x="7540560" y="4905360"/>
                <a:ext cx="96840" cy="88920"/>
              </a:xfrm>
              <a:prstGeom prst="ellipse">
                <a:avLst/>
              </a:prstGeom>
              <a:solidFill>
                <a:srgbClr val="C0C0C0"/>
              </a:solidFill>
              <a:ln w="93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6200" rIns="90000" bIns="162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61" name="Oval 77"/>
              <p:cNvSpPr/>
              <p:nvPr/>
            </p:nvSpPr>
            <p:spPr>
              <a:xfrm>
                <a:off x="7292880" y="4765680"/>
                <a:ext cx="495360" cy="322200"/>
              </a:xfrm>
              <a:prstGeom prst="ellipse">
                <a:avLst/>
              </a:prstGeom>
              <a:solidFill>
                <a:srgbClr val="C0C0C0"/>
              </a:solidFill>
              <a:ln w="936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362" name="Rectangle 79"/>
            <p:cNvSpPr/>
            <p:nvPr/>
          </p:nvSpPr>
          <p:spPr>
            <a:xfrm>
              <a:off x="6315120" y="4346640"/>
              <a:ext cx="806400" cy="299880"/>
            </a:xfrm>
            <a:prstGeom prst="rect">
              <a:avLst/>
            </a:prstGeom>
            <a:solidFill>
              <a:srgbClr val="C0C0C0"/>
            </a:solidFill>
            <a:ln w="936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1363" name="Picture 2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65" name="Picture 4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6" name="Rectangle 5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7" name="Text Box 6"/>
          <p:cNvSpPr/>
          <p:nvPr/>
        </p:nvSpPr>
        <p:spPr>
          <a:xfrm>
            <a:off x="2259720" y="1355760"/>
            <a:ext cx="441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8" name="Oval 57"/>
          <p:cNvSpPr/>
          <p:nvPr/>
        </p:nvSpPr>
        <p:spPr>
          <a:xfrm>
            <a:off x="4102200" y="2914560"/>
            <a:ext cx="95040" cy="856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400" rIns="90000" bIns="14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9" name="Oval 58"/>
          <p:cNvSpPr/>
          <p:nvPr/>
        </p:nvSpPr>
        <p:spPr>
          <a:xfrm>
            <a:off x="4102200" y="3139920"/>
            <a:ext cx="95040" cy="8604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040" rIns="90000" bIns="140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0" name="Oval 59"/>
          <p:cNvSpPr/>
          <p:nvPr/>
        </p:nvSpPr>
        <p:spPr>
          <a:xfrm>
            <a:off x="4510080" y="3151080"/>
            <a:ext cx="95400" cy="856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4400" rIns="90000" bIns="144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71" name="Group 73"/>
          <p:cNvPicPr/>
          <p:nvPr/>
        </p:nvPicPr>
        <p:blipFill>
          <a:blip r:embed="rId4"/>
          <a:stretch/>
        </p:blipFill>
        <p:spPr>
          <a:xfrm>
            <a:off x="4932360" y="3395520"/>
            <a:ext cx="1011240" cy="136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2" name="AutoShape 66"/>
          <p:cNvSpPr/>
          <p:nvPr/>
        </p:nvSpPr>
        <p:spPr>
          <a:xfrm>
            <a:off x="6211800" y="1817640"/>
            <a:ext cx="2932200" cy="2000160"/>
          </a:xfrm>
          <a:prstGeom prst="cloudCallout">
            <a:avLst>
              <a:gd name="adj1" fmla="val -57527"/>
              <a:gd name="adj2" fmla="val 56347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Is there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 correlation?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If yes, what kind?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373" name="Group 70"/>
          <p:cNvGrpSpPr/>
          <p:nvPr/>
        </p:nvGrpSpPr>
        <p:grpSpPr>
          <a:xfrm>
            <a:off x="1071360" y="1946160"/>
            <a:ext cx="1713600" cy="4205160"/>
            <a:chOff x="1071360" y="1946160"/>
            <a:chExt cx="1713600" cy="4205160"/>
          </a:xfrm>
        </p:grpSpPr>
        <p:sp>
          <p:nvSpPr>
            <p:cNvPr id="1374" name="Text Box 35"/>
            <p:cNvSpPr/>
            <p:nvPr/>
          </p:nvSpPr>
          <p:spPr>
            <a:xfrm>
              <a:off x="1071360" y="2260440"/>
              <a:ext cx="6415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Age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75" name="Text Box 36"/>
            <p:cNvSpPr/>
            <p:nvPr/>
          </p:nvSpPr>
          <p:spPr>
            <a:xfrm>
              <a:off x="1635120" y="1979280"/>
              <a:ext cx="114984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Price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(£1000)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76" name="Text Box 37"/>
            <p:cNvSpPr/>
            <p:nvPr/>
          </p:nvSpPr>
          <p:spPr>
            <a:xfrm>
              <a:off x="1223640" y="384300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77" name="Text Box 38"/>
            <p:cNvSpPr/>
            <p:nvPr/>
          </p:nvSpPr>
          <p:spPr>
            <a:xfrm>
              <a:off x="1244160" y="271296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78" name="Text Box 39"/>
            <p:cNvSpPr/>
            <p:nvPr/>
          </p:nvSpPr>
          <p:spPr>
            <a:xfrm>
              <a:off x="1244160" y="3089160"/>
              <a:ext cx="295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79" name="Text Box 40"/>
            <p:cNvSpPr/>
            <p:nvPr/>
          </p:nvSpPr>
          <p:spPr>
            <a:xfrm>
              <a:off x="1223640" y="3476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0" name="Text Box 41"/>
            <p:cNvSpPr/>
            <p:nvPr/>
          </p:nvSpPr>
          <p:spPr>
            <a:xfrm>
              <a:off x="1223640" y="45957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1" name="Text Box 42"/>
            <p:cNvSpPr/>
            <p:nvPr/>
          </p:nvSpPr>
          <p:spPr>
            <a:xfrm>
              <a:off x="122364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2" name="Text Box 43"/>
            <p:cNvSpPr/>
            <p:nvPr/>
          </p:nvSpPr>
          <p:spPr>
            <a:xfrm>
              <a:off x="1223640" y="49687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3" name="Text Box 46"/>
            <p:cNvSpPr/>
            <p:nvPr/>
          </p:nvSpPr>
          <p:spPr>
            <a:xfrm>
              <a:off x="1223640" y="53449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4" name="Text Box 47"/>
            <p:cNvSpPr/>
            <p:nvPr/>
          </p:nvSpPr>
          <p:spPr>
            <a:xfrm>
              <a:off x="1223640" y="57196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5" name="Text Box 48"/>
            <p:cNvSpPr/>
            <p:nvPr/>
          </p:nvSpPr>
          <p:spPr>
            <a:xfrm>
              <a:off x="2009520" y="27129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6" name="Text Box 49"/>
            <p:cNvSpPr/>
            <p:nvPr/>
          </p:nvSpPr>
          <p:spPr>
            <a:xfrm>
              <a:off x="2009520" y="30891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7" name="Text Box 50"/>
            <p:cNvSpPr/>
            <p:nvPr/>
          </p:nvSpPr>
          <p:spPr>
            <a:xfrm>
              <a:off x="2009520" y="34765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8" name="Text Box 51"/>
            <p:cNvSpPr/>
            <p:nvPr/>
          </p:nvSpPr>
          <p:spPr>
            <a:xfrm>
              <a:off x="2009520" y="384300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89" name="Text Box 52"/>
            <p:cNvSpPr/>
            <p:nvPr/>
          </p:nvSpPr>
          <p:spPr>
            <a:xfrm>
              <a:off x="2009520" y="42163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0" name="Text Box 53"/>
            <p:cNvSpPr/>
            <p:nvPr/>
          </p:nvSpPr>
          <p:spPr>
            <a:xfrm>
              <a:off x="2009520" y="459576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1" name="Text Box 54"/>
            <p:cNvSpPr/>
            <p:nvPr/>
          </p:nvSpPr>
          <p:spPr>
            <a:xfrm>
              <a:off x="2009520" y="49687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2" name="Text Box 55"/>
            <p:cNvSpPr/>
            <p:nvPr/>
          </p:nvSpPr>
          <p:spPr>
            <a:xfrm>
              <a:off x="2009520" y="534492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3" name="Text Box 56"/>
            <p:cNvSpPr/>
            <p:nvPr/>
          </p:nvSpPr>
          <p:spPr>
            <a:xfrm>
              <a:off x="2009520" y="5719680"/>
              <a:ext cx="335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4" name="Rectangle 67"/>
            <p:cNvSpPr/>
            <p:nvPr/>
          </p:nvSpPr>
          <p:spPr>
            <a:xfrm>
              <a:off x="1087200" y="1946160"/>
              <a:ext cx="1623600" cy="4205160"/>
            </a:xfrm>
            <a:prstGeom prst="rect">
              <a:avLst/>
            </a:prstGeom>
            <a:noFill/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5" name="Line 68"/>
            <p:cNvSpPr/>
            <p:nvPr/>
          </p:nvSpPr>
          <p:spPr>
            <a:xfrm flipV="1">
              <a:off x="1107720" y="2687040"/>
              <a:ext cx="1623600" cy="111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396" name="Line 69"/>
            <p:cNvSpPr/>
            <p:nvPr/>
          </p:nvSpPr>
          <p:spPr>
            <a:xfrm flipH="1" flipV="1">
              <a:off x="1688760" y="1946160"/>
              <a:ext cx="10800" cy="41846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397" name="Line 71"/>
          <p:cNvSpPr/>
          <p:nvPr/>
        </p:nvSpPr>
        <p:spPr>
          <a:xfrm>
            <a:off x="3668760" y="2700360"/>
            <a:ext cx="2560680" cy="2011320"/>
          </a:xfrm>
          <a:prstGeom prst="line">
            <a:avLst/>
          </a:prstGeom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8" name="Text Box 74"/>
          <p:cNvSpPr/>
          <p:nvPr/>
        </p:nvSpPr>
        <p:spPr>
          <a:xfrm rot="2313000">
            <a:off x="3693240" y="3066480"/>
            <a:ext cx="3452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Strong negative correlation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9" name="AutoShape 75"/>
          <p:cNvSpPr/>
          <p:nvPr/>
        </p:nvSpPr>
        <p:spPr>
          <a:xfrm>
            <a:off x="3738600" y="0"/>
            <a:ext cx="2932200" cy="1139760"/>
          </a:xfrm>
          <a:prstGeom prst="cloudCallout">
            <a:avLst>
              <a:gd name="adj1" fmla="val 5550"/>
              <a:gd name="adj2" fmla="val 185652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Draw in the best fit line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0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85" dur="indefinite" restart="never" nodeType="tmRoot">
          <p:childTnLst>
            <p:seq>
              <p:cTn id="1086" dur="indefinite" nodeType="mainSeq">
                <p:childTnLst>
                  <p:par>
                    <p:cTn id="1087" fill="hold">
                      <p:stCondLst>
                        <p:cond delay="indefinite"/>
                      </p:stCondLst>
                      <p:childTnLst>
                        <p:par>
                          <p:cTn id="1088" fill="hold">
                            <p:stCondLst>
                              <p:cond delay="0"/>
                            </p:stCondLst>
                            <p:childTnLst>
                              <p:par>
                                <p:cTn id="108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1" dur="500" fill="hold"/>
                                        <p:tgtEl>
                                          <p:spTgt spid="1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92" dur="500" fill="hold"/>
                                        <p:tgtEl>
                                          <p:spTgt spid="1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93" dur="500"/>
                                        <p:tgtEl>
                                          <p:spTgt spid="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4" fill="hold">
                      <p:stCondLst>
                        <p:cond delay="indefinite"/>
                      </p:stCondLst>
                      <p:childTnLst>
                        <p:par>
                          <p:cTn id="1095" fill="hold">
                            <p:stCondLst>
                              <p:cond delay="0"/>
                            </p:stCondLst>
                            <p:childTnLst>
                              <p:par>
                                <p:cTn id="109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8" dur="500" fill="hold"/>
                                        <p:tgtEl>
                                          <p:spTgt spid="1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99" dur="500" fill="hold"/>
                                        <p:tgtEl>
                                          <p:spTgt spid="1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00" dur="500"/>
                                        <p:tgtEl>
                                          <p:spTgt spid="1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1" fill="hold">
                      <p:stCondLst>
                        <p:cond delay="indefinite"/>
                      </p:stCondLst>
                      <p:childTnLst>
                        <p:par>
                          <p:cTn id="1102" fill="hold">
                            <p:stCondLst>
                              <p:cond delay="0"/>
                            </p:stCondLst>
                            <p:childTnLst>
                              <p:par>
                                <p:cTn id="110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05" dur="500" fill="hold"/>
                                        <p:tgtEl>
                                          <p:spTgt spid="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6" dur="500" fill="hold"/>
                                        <p:tgtEl>
                                          <p:spTgt spid="1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07" dur="500"/>
                                        <p:tgtEl>
                                          <p:spTgt spid="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8" fill="hold">
                      <p:stCondLst>
                        <p:cond delay="indefinite"/>
                      </p:stCondLst>
                      <p:childTnLst>
                        <p:par>
                          <p:cTn id="1109" fill="hold">
                            <p:stCondLst>
                              <p:cond delay="0"/>
                            </p:stCondLst>
                            <p:childTnLst>
                              <p:par>
                                <p:cTn id="11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12" dur="500"/>
                                        <p:tgtEl>
                                          <p:spTgt spid="1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3" fill="hold">
                      <p:stCondLst>
                        <p:cond delay="indefinite"/>
                      </p:stCondLst>
                      <p:childTnLst>
                        <p:par>
                          <p:cTn id="1114" fill="hold">
                            <p:stCondLst>
                              <p:cond delay="0"/>
                            </p:stCondLst>
                            <p:childTnLst>
                              <p:par>
                                <p:cTn id="11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17" dur="500"/>
                                        <p:tgtEl>
                                          <p:spTgt spid="1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8" fill="hold">
                      <p:stCondLst>
                        <p:cond delay="indefinite"/>
                      </p:stCondLst>
                      <p:childTnLst>
                        <p:par>
                          <p:cTn id="1119" fill="hold">
                            <p:stCondLst>
                              <p:cond delay="0"/>
                            </p:stCondLst>
                            <p:childTnLst>
                              <p:par>
                                <p:cTn id="1120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1121" dur="500"/>
                                        <p:tgtEl>
                                          <p:spTgt spid="1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3" fill="hold">
                      <p:stCondLst>
                        <p:cond delay="indefinite"/>
                      </p:stCondLst>
                      <p:childTnLst>
                        <p:par>
                          <p:cTn id="1124" fill="hold">
                            <p:stCondLst>
                              <p:cond delay="0"/>
                            </p:stCondLst>
                            <p:childTnLst>
                              <p:par>
                                <p:cTn id="11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7" dur="80"/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28" dur="80"/>
                                        <p:tgtEl>
                                          <p:spTgt spid="1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9" dur="80"/>
                                        <p:tgtEl>
                                          <p:spTgt spid="1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0" fill="hold">
                      <p:stCondLst>
                        <p:cond delay="indefinite"/>
                      </p:stCondLst>
                      <p:childTnLst>
                        <p:par>
                          <p:cTn id="1131" fill="hold">
                            <p:stCondLst>
                              <p:cond delay="0"/>
                            </p:stCondLst>
                            <p:childTnLst>
                              <p:par>
                                <p:cTn id="113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34" dur="500"/>
                                        <p:tgtEl>
                                          <p:spTgt spid="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5" fill="hold">
                      <p:stCondLst>
                        <p:cond delay="indefinite"/>
                      </p:stCondLst>
                      <p:childTnLst>
                        <p:par>
                          <p:cTn id="1136" fill="hold">
                            <p:stCondLst>
                              <p:cond delay="0"/>
                            </p:stCondLst>
                            <p:childTnLst>
                              <p:par>
                                <p:cTn id="1137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1138" dur="500"/>
                                        <p:tgtEl>
                                          <p:spTgt spid="1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0" fill="hold">
                      <p:stCondLst>
                        <p:cond delay="indefinite"/>
                      </p:stCondLst>
                      <p:childTnLst>
                        <p:par>
                          <p:cTn id="1141" fill="hold">
                            <p:stCondLst>
                              <p:cond delay="0"/>
                            </p:stCondLst>
                            <p:childTnLst>
                              <p:par>
                                <p:cTn id="11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44" dur="1000"/>
                                        <p:tgtEl>
                                          <p:spTgt spid="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075DC3-B7C9-4254-8537-46B8B1DCD51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3" name="Rectangle 2"/>
          <p:cNvSpPr/>
          <p:nvPr/>
        </p:nvSpPr>
        <p:spPr>
          <a:xfrm>
            <a:off x="2133720" y="474192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4" name="Text Box 3"/>
          <p:cNvSpPr/>
          <p:nvPr/>
        </p:nvSpPr>
        <p:spPr>
          <a:xfrm>
            <a:off x="2352600" y="2220840"/>
            <a:ext cx="5195880" cy="280620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2E (page 53)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06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07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9" name="Rectangle 8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Scattergraphs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0" name="Text Box 9"/>
          <p:cNvSpPr/>
          <p:nvPr/>
        </p:nvSpPr>
        <p:spPr>
          <a:xfrm>
            <a:off x="2402280" y="1384200"/>
            <a:ext cx="456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Construction of Scattergraphs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1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3360A7E-1A7C-4130-95AD-59F80E21916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4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3A8909D-63DE-4D50-94D7-1E51C292314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15" name="Picture 2" descr="scottishflag"/>
          <p:cNvPicPr/>
          <p:nvPr/>
        </p:nvPicPr>
        <p:blipFill>
          <a:blip r:embed="rId1"/>
          <a:stretch/>
        </p:blipFill>
        <p:spPr>
          <a:xfrm>
            <a:off x="142920" y="441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6" name="Text Box 3"/>
          <p:cNvSpPr/>
          <p:nvPr/>
        </p:nvSpPr>
        <p:spPr>
          <a:xfrm rot="16200000">
            <a:off x="-1568880" y="4043160"/>
            <a:ext cx="401940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7" name="Text Box 4"/>
          <p:cNvSpPr/>
          <p:nvPr/>
        </p:nvSpPr>
        <p:spPr>
          <a:xfrm>
            <a:off x="108000" y="1341360"/>
            <a:ext cx="826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8" name="Text Box 5"/>
          <p:cNvSpPr/>
          <p:nvPr/>
        </p:nvSpPr>
        <p:spPr>
          <a:xfrm>
            <a:off x="2640960" y="693720"/>
            <a:ext cx="41418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Lesson Starter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9" name="Text Box 6"/>
          <p:cNvSpPr/>
          <p:nvPr/>
        </p:nvSpPr>
        <p:spPr>
          <a:xfrm>
            <a:off x="1512360" y="2241720"/>
            <a:ext cx="66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Q1.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420" name="Object 7"/>
          <p:cNvGraphicFramePr/>
          <p:nvPr/>
        </p:nvGraphicFramePr>
        <p:xfrm>
          <a:off x="2411280" y="2241720"/>
          <a:ext cx="2105280" cy="453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21" name="Object 7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411280" y="2241720"/>
                    <a:ext cx="2105280" cy="45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2" name="Text Box 8"/>
          <p:cNvSpPr/>
          <p:nvPr/>
        </p:nvSpPr>
        <p:spPr>
          <a:xfrm>
            <a:off x="1509480" y="2951280"/>
            <a:ext cx="6242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long between 8:40am to 1.20pm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3" name="Text Box 9"/>
          <p:cNvSpPr/>
          <p:nvPr/>
        </p:nvSpPr>
        <p:spPr>
          <a:xfrm>
            <a:off x="1511640" y="3662280"/>
            <a:ext cx="22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Q3.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36.9 x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4" name="Text Box 10"/>
          <p:cNvSpPr/>
          <p:nvPr/>
        </p:nvSpPr>
        <p:spPr>
          <a:xfrm>
            <a:off x="1511280" y="4373640"/>
            <a:ext cx="260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Q4.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34.7 x 100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5" name="Text Box 11"/>
          <p:cNvSpPr/>
          <p:nvPr/>
        </p:nvSpPr>
        <p:spPr>
          <a:xfrm>
            <a:off x="1510560" y="5084640"/>
            <a:ext cx="496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Q5.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Put these numbers in order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6" name="Text Box 12"/>
          <p:cNvSpPr/>
          <p:nvPr/>
        </p:nvSpPr>
        <p:spPr>
          <a:xfrm>
            <a:off x="2513880" y="5557680"/>
            <a:ext cx="538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52, 55, 62, 51, 59, 62, 52, 59, 61, 55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27" name="Picture 13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151138-FBEE-413D-8CF2-595031A33CB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0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5632809-6E9A-4A16-A063-DB8D925A926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31" name="Picture 2" descr="scottishflag"/>
          <p:cNvPicPr/>
          <p:nvPr/>
        </p:nvPicPr>
        <p:blipFill>
          <a:blip r:embed="rId1"/>
          <a:stretch/>
        </p:blipFill>
        <p:spPr>
          <a:xfrm>
            <a:off x="142920" y="441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2" name="Text Box 3"/>
          <p:cNvSpPr/>
          <p:nvPr/>
        </p:nvSpPr>
        <p:spPr>
          <a:xfrm rot="16200000">
            <a:off x="-1568880" y="4043160"/>
            <a:ext cx="401940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3" name="Text Box 4"/>
          <p:cNvSpPr/>
          <p:nvPr/>
        </p:nvSpPr>
        <p:spPr>
          <a:xfrm>
            <a:off x="108000" y="1341360"/>
            <a:ext cx="826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4" name="Text Box 5"/>
          <p:cNvSpPr/>
          <p:nvPr/>
        </p:nvSpPr>
        <p:spPr>
          <a:xfrm>
            <a:off x="1688400" y="693720"/>
            <a:ext cx="5175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Aims of the Lesson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5" name="Text Box 6"/>
          <p:cNvSpPr/>
          <p:nvPr/>
        </p:nvSpPr>
        <p:spPr>
          <a:xfrm>
            <a:off x="873360" y="2816280"/>
            <a:ext cx="8145360" cy="192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Understand the term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Frequency Table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Construct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 Frequency Table.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Interpret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information from Frequency Tables.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36" name="Picture 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11F4F2-F828-4C1B-9107-10A099E3437A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8" name="Slide Number Placeholder 3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B871F9C-E937-4C2F-A33E-BB353F5115C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9" name="Text Box 2"/>
          <p:cNvSpPr/>
          <p:nvPr/>
        </p:nvSpPr>
        <p:spPr>
          <a:xfrm>
            <a:off x="0" y="990720"/>
            <a:ext cx="914400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Raw data can often appear untidy and difficult to understand. Organising such data into frequency tables</a:t>
            </a:r>
            <a:r>
              <a:rPr lang="en-GB" sz="2400" b="0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 </a:t>
            </a:r>
            <a:r>
              <a:rPr lang="en-US" sz="2400" b="0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can make it much easier to make sense of (interpret) the data.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0" name="Rectangle 3"/>
          <p:cNvSpPr/>
          <p:nvPr/>
        </p:nvSpPr>
        <p:spPr>
          <a:xfrm>
            <a:off x="152280" y="57240"/>
            <a:ext cx="50180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441" name=""/>
          <p:cNvGraphicFramePr/>
          <p:nvPr/>
        </p:nvGraphicFramePr>
        <p:xfrm>
          <a:off x="1951200" y="2260440"/>
          <a:ext cx="4897440" cy="3170520"/>
        </p:xfrm>
        <a:graphic>
          <a:graphicData uri="http://schemas.openxmlformats.org/drawingml/2006/table">
            <a:tbl>
              <a:tblPr/>
              <a:tblGrid>
                <a:gridCol w="1618920"/>
                <a:gridCol w="1478160"/>
                <a:gridCol w="1800360"/>
              </a:tblGrid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Data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Tally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Frequency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42" name="Text Box 42"/>
          <p:cNvSpPr/>
          <p:nvPr/>
        </p:nvSpPr>
        <p:spPr>
          <a:xfrm>
            <a:off x="1951200" y="6127920"/>
            <a:ext cx="4897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Sum of Tally is the Frequency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43" name="Group 43"/>
          <p:cNvGrpSpPr/>
          <p:nvPr/>
        </p:nvGrpSpPr>
        <p:grpSpPr>
          <a:xfrm>
            <a:off x="2532240" y="5670720"/>
            <a:ext cx="5025960" cy="459720"/>
            <a:chOff x="2532240" y="5670720"/>
            <a:chExt cx="5025960" cy="459720"/>
          </a:xfrm>
        </p:grpSpPr>
        <p:grpSp>
          <p:nvGrpSpPr>
            <p:cNvPr id="1444" name="Group 44"/>
            <p:cNvGrpSpPr/>
            <p:nvPr/>
          </p:nvGrpSpPr>
          <p:grpSpPr>
            <a:xfrm>
              <a:off x="2532240" y="5730840"/>
              <a:ext cx="459720" cy="398880"/>
              <a:chOff x="2532240" y="5730840"/>
              <a:chExt cx="459720" cy="398880"/>
            </a:xfrm>
          </p:grpSpPr>
          <p:sp>
            <p:nvSpPr>
              <p:cNvPr id="1445" name="Text Box 45"/>
              <p:cNvSpPr/>
              <p:nvPr/>
            </p:nvSpPr>
            <p:spPr>
              <a:xfrm>
                <a:off x="2532240" y="573084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46" name="Line 46"/>
              <p:cNvSpPr/>
              <p:nvPr/>
            </p:nvSpPr>
            <p:spPr>
              <a:xfrm flipV="1">
                <a:off x="2597040" y="5821200"/>
                <a:ext cx="328680" cy="1998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447" name="Text Box 47"/>
            <p:cNvSpPr/>
            <p:nvPr/>
          </p:nvSpPr>
          <p:spPr>
            <a:xfrm>
              <a:off x="2898720" y="5670720"/>
              <a:ext cx="4659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333399"/>
                  </a:solidFill>
                  <a:effectLst/>
                  <a:uFillTx/>
                  <a:latin typeface="Comic Sans MS"/>
                </a:rPr>
                <a:t>represents a tally of 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145" dur="indefinite" restart="never" nodeType="tmRoot">
          <p:childTnLst>
            <p:seq>
              <p:cTn id="1146" dur="indefinite" nodeType="mainSeq">
                <p:childTnLst>
                  <p:par>
                    <p:cTn id="1147" fill="hold">
                      <p:stCondLst>
                        <p:cond delay="indefinite"/>
                      </p:stCondLst>
                      <p:childTnLst>
                        <p:par>
                          <p:cTn id="1148" fill="hold">
                            <p:stCondLst>
                              <p:cond delay="0"/>
                            </p:stCondLst>
                            <p:childTnLst>
                              <p:par>
                                <p:cTn id="11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1" dur="500"/>
                                        <p:tgtEl>
                                          <p:spTgt spid="1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2" fill="hold">
                      <p:stCondLst>
                        <p:cond delay="indefinite"/>
                      </p:stCondLst>
                      <p:childTnLst>
                        <p:par>
                          <p:cTn id="1153" fill="hold">
                            <p:stCondLst>
                              <p:cond delay="0"/>
                            </p:stCondLst>
                            <p:childTnLst>
                              <p:par>
                                <p:cTn id="11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6" fill="hold">
                      <p:stCondLst>
                        <p:cond delay="indefinite"/>
                      </p:stCondLst>
                      <p:childTnLst>
                        <p:par>
                          <p:cTn id="1157" fill="hold">
                            <p:stCondLst>
                              <p:cond delay="0"/>
                            </p:stCondLst>
                            <p:childTnLst>
                              <p:par>
                                <p:cTn id="115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0" fill="hold">
                      <p:stCondLst>
                        <p:cond delay="indefinite"/>
                      </p:stCondLst>
                      <p:childTnLst>
                        <p:par>
                          <p:cTn id="1161" fill="hold">
                            <p:stCondLst>
                              <p:cond delay="0"/>
                            </p:stCondLst>
                            <p:childTnLst>
                              <p:par>
                                <p:cTn id="116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31C97E-8C66-4A97-818C-5057C3C4AEA5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9" name="Footer Placeholder 2"/>
          <p:cNvSpPr/>
          <p:nvPr/>
        </p:nvSpPr>
        <p:spPr>
          <a:xfrm>
            <a:off x="3124080" y="6245280"/>
            <a:ext cx="289584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0" name="Slide Number Placeholder 3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144DC5-C483-4460-BFC4-96D5AC2E806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1" name="Text Box 2"/>
          <p:cNvSpPr/>
          <p:nvPr/>
        </p:nvSpPr>
        <p:spPr>
          <a:xfrm>
            <a:off x="380880" y="1562040"/>
            <a:ext cx="8382240" cy="155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Example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r>
              <a:rPr lang="en-US" sz="2400" b="1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1</a:t>
            </a: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.  </a:t>
            </a:r>
            <a:r>
              <a:rPr lang="en-US" sz="2400" b="0" u="none" strike="noStrike">
                <a:solidFill>
                  <a:srgbClr val="333399"/>
                </a:solidFill>
                <a:effectLst/>
                <a:uFillTx/>
                <a:latin typeface="Comic Sans MS"/>
              </a:rPr>
              <a:t>A tomato grower ideally wants his tomatoes to have diameters of 60mm, but a diameter ranging from 58mm to 62mm will be acceptable. Organise the diameters given below into a frequency table.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52" name="Group 3"/>
          <p:cNvGrpSpPr/>
          <p:nvPr/>
        </p:nvGrpSpPr>
        <p:grpSpPr>
          <a:xfrm>
            <a:off x="1008000" y="3465360"/>
            <a:ext cx="7128000" cy="1822320"/>
            <a:chOff x="1008000" y="3465360"/>
            <a:chExt cx="7128000" cy="1822320"/>
          </a:xfrm>
        </p:grpSpPr>
        <p:sp>
          <p:nvSpPr>
            <p:cNvPr id="1453" name="Rectangle 4"/>
            <p:cNvSpPr/>
            <p:nvPr/>
          </p:nvSpPr>
          <p:spPr>
            <a:xfrm>
              <a:off x="3961080" y="483228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4" name="Rectangle 5"/>
            <p:cNvSpPr/>
            <p:nvPr/>
          </p:nvSpPr>
          <p:spPr>
            <a:xfrm>
              <a:off x="3961080" y="437652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5" name="Rectangle 6"/>
            <p:cNvSpPr/>
            <p:nvPr/>
          </p:nvSpPr>
          <p:spPr>
            <a:xfrm>
              <a:off x="3961080" y="392112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6" name="Rectangle 7"/>
            <p:cNvSpPr/>
            <p:nvPr/>
          </p:nvSpPr>
          <p:spPr>
            <a:xfrm>
              <a:off x="3961080" y="346536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7" name="Rectangle 8"/>
            <p:cNvSpPr/>
            <p:nvPr/>
          </p:nvSpPr>
          <p:spPr>
            <a:xfrm>
              <a:off x="3384720" y="48322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8" name="Rectangle 9"/>
            <p:cNvSpPr/>
            <p:nvPr/>
          </p:nvSpPr>
          <p:spPr>
            <a:xfrm>
              <a:off x="3384720" y="43765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9" name="Rectangle 10"/>
            <p:cNvSpPr/>
            <p:nvPr/>
          </p:nvSpPr>
          <p:spPr>
            <a:xfrm>
              <a:off x="3384720" y="392112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0" name="Rectangle 11"/>
            <p:cNvSpPr/>
            <p:nvPr/>
          </p:nvSpPr>
          <p:spPr>
            <a:xfrm>
              <a:off x="3384720" y="346536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1" name="Rectangle 12"/>
            <p:cNvSpPr/>
            <p:nvPr/>
          </p:nvSpPr>
          <p:spPr>
            <a:xfrm>
              <a:off x="2772000" y="483228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2" name="Rectangle 13"/>
            <p:cNvSpPr/>
            <p:nvPr/>
          </p:nvSpPr>
          <p:spPr>
            <a:xfrm>
              <a:off x="2772000" y="437652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3" name="Rectangle 14"/>
            <p:cNvSpPr/>
            <p:nvPr/>
          </p:nvSpPr>
          <p:spPr>
            <a:xfrm>
              <a:off x="2772000" y="392112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4" name="Rectangle 15"/>
            <p:cNvSpPr/>
            <p:nvPr/>
          </p:nvSpPr>
          <p:spPr>
            <a:xfrm>
              <a:off x="2772000" y="346536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5" name="Rectangle 16"/>
            <p:cNvSpPr/>
            <p:nvPr/>
          </p:nvSpPr>
          <p:spPr>
            <a:xfrm>
              <a:off x="2160720" y="48322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6" name="Rectangle 17"/>
            <p:cNvSpPr/>
            <p:nvPr/>
          </p:nvSpPr>
          <p:spPr>
            <a:xfrm>
              <a:off x="2160720" y="43765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7" name="Rectangle 18"/>
            <p:cNvSpPr/>
            <p:nvPr/>
          </p:nvSpPr>
          <p:spPr>
            <a:xfrm>
              <a:off x="2160720" y="392112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8" name="Rectangle 19"/>
            <p:cNvSpPr/>
            <p:nvPr/>
          </p:nvSpPr>
          <p:spPr>
            <a:xfrm>
              <a:off x="2160720" y="346536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9" name="Rectangle 20"/>
            <p:cNvSpPr/>
            <p:nvPr/>
          </p:nvSpPr>
          <p:spPr>
            <a:xfrm>
              <a:off x="1584360" y="48322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0" name="Rectangle 21"/>
            <p:cNvSpPr/>
            <p:nvPr/>
          </p:nvSpPr>
          <p:spPr>
            <a:xfrm>
              <a:off x="1584360" y="43765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1" name="Rectangle 22"/>
            <p:cNvSpPr/>
            <p:nvPr/>
          </p:nvSpPr>
          <p:spPr>
            <a:xfrm>
              <a:off x="1584360" y="392112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2" name="Rectangle 23"/>
            <p:cNvSpPr/>
            <p:nvPr/>
          </p:nvSpPr>
          <p:spPr>
            <a:xfrm>
              <a:off x="1584360" y="346536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3" name="Rectangle 24"/>
            <p:cNvSpPr/>
            <p:nvPr/>
          </p:nvSpPr>
          <p:spPr>
            <a:xfrm>
              <a:off x="1008000" y="48322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4" name="Rectangle 25"/>
            <p:cNvSpPr/>
            <p:nvPr/>
          </p:nvSpPr>
          <p:spPr>
            <a:xfrm>
              <a:off x="1008000" y="43765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5" name="Rectangle 26"/>
            <p:cNvSpPr/>
            <p:nvPr/>
          </p:nvSpPr>
          <p:spPr>
            <a:xfrm>
              <a:off x="1008000" y="392112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6" name="Rectangle 27"/>
            <p:cNvSpPr/>
            <p:nvPr/>
          </p:nvSpPr>
          <p:spPr>
            <a:xfrm>
              <a:off x="1008000" y="346536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7" name="Rectangle 28"/>
            <p:cNvSpPr/>
            <p:nvPr/>
          </p:nvSpPr>
          <p:spPr>
            <a:xfrm>
              <a:off x="6948720" y="48322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8" name="Rectangle 29"/>
            <p:cNvSpPr/>
            <p:nvPr/>
          </p:nvSpPr>
          <p:spPr>
            <a:xfrm>
              <a:off x="6948720" y="43765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9" name="Rectangle 30"/>
            <p:cNvSpPr/>
            <p:nvPr/>
          </p:nvSpPr>
          <p:spPr>
            <a:xfrm>
              <a:off x="6948720" y="392112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0" name="Rectangle 31"/>
            <p:cNvSpPr/>
            <p:nvPr/>
          </p:nvSpPr>
          <p:spPr>
            <a:xfrm>
              <a:off x="6948720" y="346536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1" name="Rectangle 32"/>
            <p:cNvSpPr/>
            <p:nvPr/>
          </p:nvSpPr>
          <p:spPr>
            <a:xfrm>
              <a:off x="7524720" y="48322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2" name="Rectangle 33"/>
            <p:cNvSpPr/>
            <p:nvPr/>
          </p:nvSpPr>
          <p:spPr>
            <a:xfrm>
              <a:off x="6372360" y="48322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3" name="Rectangle 34"/>
            <p:cNvSpPr/>
            <p:nvPr/>
          </p:nvSpPr>
          <p:spPr>
            <a:xfrm>
              <a:off x="5796000" y="48322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4" name="Rectangle 35"/>
            <p:cNvSpPr/>
            <p:nvPr/>
          </p:nvSpPr>
          <p:spPr>
            <a:xfrm>
              <a:off x="5184720" y="48322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5" name="Rectangle 36"/>
            <p:cNvSpPr/>
            <p:nvPr/>
          </p:nvSpPr>
          <p:spPr>
            <a:xfrm>
              <a:off x="4608720" y="48322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6" name="Rectangle 37"/>
            <p:cNvSpPr/>
            <p:nvPr/>
          </p:nvSpPr>
          <p:spPr>
            <a:xfrm>
              <a:off x="7524720" y="43765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7" name="Rectangle 38"/>
            <p:cNvSpPr/>
            <p:nvPr/>
          </p:nvSpPr>
          <p:spPr>
            <a:xfrm>
              <a:off x="6372360" y="43765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8" name="Rectangle 39"/>
            <p:cNvSpPr/>
            <p:nvPr/>
          </p:nvSpPr>
          <p:spPr>
            <a:xfrm>
              <a:off x="5796000" y="43765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89" name="Rectangle 40"/>
            <p:cNvSpPr/>
            <p:nvPr/>
          </p:nvSpPr>
          <p:spPr>
            <a:xfrm>
              <a:off x="5184720" y="43765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0" name="Rectangle 41"/>
            <p:cNvSpPr/>
            <p:nvPr/>
          </p:nvSpPr>
          <p:spPr>
            <a:xfrm>
              <a:off x="4608720" y="43765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1" name="Rectangle 42"/>
            <p:cNvSpPr/>
            <p:nvPr/>
          </p:nvSpPr>
          <p:spPr>
            <a:xfrm>
              <a:off x="7524720" y="392112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2" name="Rectangle 43"/>
            <p:cNvSpPr/>
            <p:nvPr/>
          </p:nvSpPr>
          <p:spPr>
            <a:xfrm>
              <a:off x="6372360" y="392112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3" name="Rectangle 44"/>
            <p:cNvSpPr/>
            <p:nvPr/>
          </p:nvSpPr>
          <p:spPr>
            <a:xfrm>
              <a:off x="5796000" y="392112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4" name="Rectangle 45"/>
            <p:cNvSpPr/>
            <p:nvPr/>
          </p:nvSpPr>
          <p:spPr>
            <a:xfrm>
              <a:off x="5184720" y="392112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5" name="Rectangle 46"/>
            <p:cNvSpPr/>
            <p:nvPr/>
          </p:nvSpPr>
          <p:spPr>
            <a:xfrm>
              <a:off x="4608720" y="392112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6" name="Rectangle 47"/>
            <p:cNvSpPr/>
            <p:nvPr/>
          </p:nvSpPr>
          <p:spPr>
            <a:xfrm>
              <a:off x="7524720" y="346536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7" name="Rectangle 48"/>
            <p:cNvSpPr/>
            <p:nvPr/>
          </p:nvSpPr>
          <p:spPr>
            <a:xfrm>
              <a:off x="6372360" y="346536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8" name="Rectangle 49"/>
            <p:cNvSpPr/>
            <p:nvPr/>
          </p:nvSpPr>
          <p:spPr>
            <a:xfrm>
              <a:off x="5796000" y="346536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99" name="Rectangle 50"/>
            <p:cNvSpPr/>
            <p:nvPr/>
          </p:nvSpPr>
          <p:spPr>
            <a:xfrm>
              <a:off x="5184720" y="346536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0" name="Rectangle 51"/>
            <p:cNvSpPr/>
            <p:nvPr/>
          </p:nvSpPr>
          <p:spPr>
            <a:xfrm>
              <a:off x="4608720" y="346536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1" name="Line 52"/>
            <p:cNvSpPr/>
            <p:nvPr/>
          </p:nvSpPr>
          <p:spPr>
            <a:xfrm>
              <a:off x="1008000" y="346536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2" name="Line 53"/>
            <p:cNvSpPr/>
            <p:nvPr/>
          </p:nvSpPr>
          <p:spPr>
            <a:xfrm>
              <a:off x="1008000" y="392112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3" name="Line 54"/>
            <p:cNvSpPr/>
            <p:nvPr/>
          </p:nvSpPr>
          <p:spPr>
            <a:xfrm>
              <a:off x="1008000" y="437652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4" name="Line 55"/>
            <p:cNvSpPr/>
            <p:nvPr/>
          </p:nvSpPr>
          <p:spPr>
            <a:xfrm>
              <a:off x="1008000" y="483228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5" name="Line 56"/>
            <p:cNvSpPr/>
            <p:nvPr/>
          </p:nvSpPr>
          <p:spPr>
            <a:xfrm>
              <a:off x="1008000" y="528768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6" name="Line 57"/>
            <p:cNvSpPr/>
            <p:nvPr/>
          </p:nvSpPr>
          <p:spPr>
            <a:xfrm>
              <a:off x="1008000" y="346536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7" name="Line 58"/>
            <p:cNvSpPr/>
            <p:nvPr/>
          </p:nvSpPr>
          <p:spPr>
            <a:xfrm>
              <a:off x="5184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8" name="Line 59"/>
            <p:cNvSpPr/>
            <p:nvPr/>
          </p:nvSpPr>
          <p:spPr>
            <a:xfrm>
              <a:off x="579600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09" name="Line 60"/>
            <p:cNvSpPr/>
            <p:nvPr/>
          </p:nvSpPr>
          <p:spPr>
            <a:xfrm>
              <a:off x="637236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0" name="Line 61"/>
            <p:cNvSpPr/>
            <p:nvPr/>
          </p:nvSpPr>
          <p:spPr>
            <a:xfrm>
              <a:off x="6948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1" name="Line 62"/>
            <p:cNvSpPr/>
            <p:nvPr/>
          </p:nvSpPr>
          <p:spPr>
            <a:xfrm>
              <a:off x="8136000" y="346536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2" name="Line 63"/>
            <p:cNvSpPr/>
            <p:nvPr/>
          </p:nvSpPr>
          <p:spPr>
            <a:xfrm>
              <a:off x="7524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3" name="Line 64"/>
            <p:cNvSpPr/>
            <p:nvPr/>
          </p:nvSpPr>
          <p:spPr>
            <a:xfrm>
              <a:off x="158436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4" name="Line 65"/>
            <p:cNvSpPr/>
            <p:nvPr/>
          </p:nvSpPr>
          <p:spPr>
            <a:xfrm>
              <a:off x="2160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5" name="Line 66"/>
            <p:cNvSpPr/>
            <p:nvPr/>
          </p:nvSpPr>
          <p:spPr>
            <a:xfrm>
              <a:off x="277200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6" name="Line 67"/>
            <p:cNvSpPr/>
            <p:nvPr/>
          </p:nvSpPr>
          <p:spPr>
            <a:xfrm>
              <a:off x="3384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7" name="Line 68"/>
            <p:cNvSpPr/>
            <p:nvPr/>
          </p:nvSpPr>
          <p:spPr>
            <a:xfrm>
              <a:off x="396108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18" name="Line 69"/>
            <p:cNvSpPr/>
            <p:nvPr/>
          </p:nvSpPr>
          <p:spPr>
            <a:xfrm>
              <a:off x="4608720" y="346536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519" name="Rectangle 70"/>
          <p:cNvSpPr/>
          <p:nvPr/>
        </p:nvSpPr>
        <p:spPr>
          <a:xfrm>
            <a:off x="152280" y="57240"/>
            <a:ext cx="50180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0" name="Text Box 71"/>
          <p:cNvSpPr/>
          <p:nvPr/>
        </p:nvSpPr>
        <p:spPr>
          <a:xfrm>
            <a:off x="1492560" y="5342040"/>
            <a:ext cx="240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Lowest number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1" name="Text Box 72"/>
          <p:cNvSpPr/>
          <p:nvPr/>
        </p:nvSpPr>
        <p:spPr>
          <a:xfrm>
            <a:off x="3901320" y="5342040"/>
            <a:ext cx="64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56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2" name="Text Box 73"/>
          <p:cNvSpPr/>
          <p:nvPr/>
        </p:nvSpPr>
        <p:spPr>
          <a:xfrm>
            <a:off x="1492560" y="5894280"/>
            <a:ext cx="252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Highest number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3" name="Text Box 74"/>
          <p:cNvSpPr/>
          <p:nvPr/>
        </p:nvSpPr>
        <p:spPr>
          <a:xfrm>
            <a:off x="3901320" y="5894280"/>
            <a:ext cx="64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62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164" dur="indefinite" restart="never" nodeType="tmRoot">
          <p:childTnLst>
            <p:seq>
              <p:cTn id="1165" dur="indefinite" nodeType="mainSeq">
                <p:childTnLst>
                  <p:par>
                    <p:cTn id="1166" fill="hold">
                      <p:stCondLst>
                        <p:cond delay="indefinite"/>
                      </p:stCondLst>
                      <p:childTnLst>
                        <p:par>
                          <p:cTn id="1167" fill="hold">
                            <p:stCondLst>
                              <p:cond delay="0"/>
                            </p:stCondLst>
                            <p:childTnLst>
                              <p:par>
                                <p:cTn id="116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0" fill="hold">
                      <p:stCondLst>
                        <p:cond delay="indefinite"/>
                      </p:stCondLst>
                      <p:childTnLst>
                        <p:par>
                          <p:cTn id="1171" fill="hold">
                            <p:stCondLst>
                              <p:cond delay="0"/>
                            </p:stCondLst>
                            <p:childTnLst>
                              <p:par>
                                <p:cTn id="11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4" fill="hold">
                      <p:stCondLst>
                        <p:cond delay="indefinite"/>
                      </p:stCondLst>
                      <p:childTnLst>
                        <p:par>
                          <p:cTn id="1175" fill="hold">
                            <p:stCondLst>
                              <p:cond delay="0"/>
                            </p:stCondLst>
                            <p:childTnLst>
                              <p:par>
                                <p:cTn id="117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8" fill="hold">
                      <p:stCondLst>
                        <p:cond delay="indefinite"/>
                      </p:stCondLst>
                      <p:childTnLst>
                        <p:par>
                          <p:cTn id="1179" fill="hold">
                            <p:stCondLst>
                              <p:cond delay="0"/>
                            </p:stCondLst>
                            <p:childTnLst>
                              <p:par>
                                <p:cTn id="118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E649D0-52F8-48A6-A9A7-0DB6227A4F3A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5" name="Footer Placeholder 2"/>
          <p:cNvSpPr/>
          <p:nvPr/>
        </p:nvSpPr>
        <p:spPr>
          <a:xfrm>
            <a:off x="3124080" y="6245280"/>
            <a:ext cx="289584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6" name="Slide Number Placeholder 3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F20CA2-B3A5-4E90-9EE0-BA839D2BA7E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527" name=""/>
          <p:cNvGraphicFramePr/>
          <p:nvPr/>
        </p:nvGraphicFramePr>
        <p:xfrm>
          <a:off x="1951200" y="3009960"/>
          <a:ext cx="4897440" cy="3170160"/>
        </p:xfrm>
        <a:graphic>
          <a:graphicData uri="http://schemas.openxmlformats.org/drawingml/2006/table">
            <a:tbl>
              <a:tblPr/>
              <a:tblGrid>
                <a:gridCol w="1618920"/>
                <a:gridCol w="1478160"/>
                <a:gridCol w="1800360"/>
              </a:tblGrid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Diameter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Tally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Frequency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59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28" name="Text Box 40"/>
          <p:cNvSpPr/>
          <p:nvPr/>
        </p:nvSpPr>
        <p:spPr>
          <a:xfrm>
            <a:off x="3882960" y="4194000"/>
            <a:ext cx="29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9" name="Text Box 41"/>
          <p:cNvSpPr/>
          <p:nvPr/>
        </p:nvSpPr>
        <p:spPr>
          <a:xfrm>
            <a:off x="3882960" y="3370320"/>
            <a:ext cx="29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0" name="Text Box 42"/>
          <p:cNvSpPr/>
          <p:nvPr/>
        </p:nvSpPr>
        <p:spPr>
          <a:xfrm>
            <a:off x="3882960" y="4586400"/>
            <a:ext cx="29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1" name="Text Box 43"/>
          <p:cNvSpPr/>
          <p:nvPr/>
        </p:nvSpPr>
        <p:spPr>
          <a:xfrm>
            <a:off x="3882960" y="3813120"/>
            <a:ext cx="29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2" name="Text Box 44"/>
          <p:cNvSpPr/>
          <p:nvPr/>
        </p:nvSpPr>
        <p:spPr>
          <a:xfrm>
            <a:off x="3882960" y="4987800"/>
            <a:ext cx="29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3" name="Text Box 45"/>
          <p:cNvSpPr/>
          <p:nvPr/>
        </p:nvSpPr>
        <p:spPr>
          <a:xfrm>
            <a:off x="3946680" y="3368520"/>
            <a:ext cx="29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4" name="Rectangle 46"/>
          <p:cNvSpPr/>
          <p:nvPr/>
        </p:nvSpPr>
        <p:spPr>
          <a:xfrm>
            <a:off x="152280" y="57240"/>
            <a:ext cx="50180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535" name="Group 47"/>
          <p:cNvGrpSpPr/>
          <p:nvPr/>
        </p:nvGrpSpPr>
        <p:grpSpPr>
          <a:xfrm>
            <a:off x="993600" y="855720"/>
            <a:ext cx="7128000" cy="1822320"/>
            <a:chOff x="993600" y="855720"/>
            <a:chExt cx="7128000" cy="1822320"/>
          </a:xfrm>
        </p:grpSpPr>
        <p:sp>
          <p:nvSpPr>
            <p:cNvPr id="1536" name="Rectangle 48"/>
            <p:cNvSpPr/>
            <p:nvPr/>
          </p:nvSpPr>
          <p:spPr>
            <a:xfrm>
              <a:off x="3946680" y="222264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37" name="Rectangle 49"/>
            <p:cNvSpPr/>
            <p:nvPr/>
          </p:nvSpPr>
          <p:spPr>
            <a:xfrm>
              <a:off x="3946680" y="176688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38" name="Rectangle 50"/>
            <p:cNvSpPr/>
            <p:nvPr/>
          </p:nvSpPr>
          <p:spPr>
            <a:xfrm>
              <a:off x="3946680" y="131148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39" name="Rectangle 51"/>
            <p:cNvSpPr/>
            <p:nvPr/>
          </p:nvSpPr>
          <p:spPr>
            <a:xfrm>
              <a:off x="3946680" y="85572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0" name="Rectangle 52"/>
            <p:cNvSpPr/>
            <p:nvPr/>
          </p:nvSpPr>
          <p:spPr>
            <a:xfrm>
              <a:off x="337032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1" name="Rectangle 53"/>
            <p:cNvSpPr/>
            <p:nvPr/>
          </p:nvSpPr>
          <p:spPr>
            <a:xfrm>
              <a:off x="337032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2" name="Rectangle 54"/>
            <p:cNvSpPr/>
            <p:nvPr/>
          </p:nvSpPr>
          <p:spPr>
            <a:xfrm>
              <a:off x="337032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3" name="Rectangle 55"/>
            <p:cNvSpPr/>
            <p:nvPr/>
          </p:nvSpPr>
          <p:spPr>
            <a:xfrm>
              <a:off x="337032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4" name="Rectangle 56"/>
            <p:cNvSpPr/>
            <p:nvPr/>
          </p:nvSpPr>
          <p:spPr>
            <a:xfrm>
              <a:off x="2757600" y="222264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5" name="Rectangle 57"/>
            <p:cNvSpPr/>
            <p:nvPr/>
          </p:nvSpPr>
          <p:spPr>
            <a:xfrm>
              <a:off x="2757600" y="176688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6" name="Rectangle 58"/>
            <p:cNvSpPr/>
            <p:nvPr/>
          </p:nvSpPr>
          <p:spPr>
            <a:xfrm>
              <a:off x="2757600" y="131148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7" name="Rectangle 59"/>
            <p:cNvSpPr/>
            <p:nvPr/>
          </p:nvSpPr>
          <p:spPr>
            <a:xfrm>
              <a:off x="2757600" y="85572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8" name="Rectangle 60"/>
            <p:cNvSpPr/>
            <p:nvPr/>
          </p:nvSpPr>
          <p:spPr>
            <a:xfrm>
              <a:off x="2146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49" name="Rectangle 61"/>
            <p:cNvSpPr/>
            <p:nvPr/>
          </p:nvSpPr>
          <p:spPr>
            <a:xfrm>
              <a:off x="2146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0" name="Rectangle 62"/>
            <p:cNvSpPr/>
            <p:nvPr/>
          </p:nvSpPr>
          <p:spPr>
            <a:xfrm>
              <a:off x="2146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1" name="Rectangle 63"/>
            <p:cNvSpPr/>
            <p:nvPr/>
          </p:nvSpPr>
          <p:spPr>
            <a:xfrm>
              <a:off x="2146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2" name="Rectangle 64"/>
            <p:cNvSpPr/>
            <p:nvPr/>
          </p:nvSpPr>
          <p:spPr>
            <a:xfrm>
              <a:off x="156996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3" name="Rectangle 65"/>
            <p:cNvSpPr/>
            <p:nvPr/>
          </p:nvSpPr>
          <p:spPr>
            <a:xfrm>
              <a:off x="156996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4" name="Rectangle 66"/>
            <p:cNvSpPr/>
            <p:nvPr/>
          </p:nvSpPr>
          <p:spPr>
            <a:xfrm>
              <a:off x="156996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5" name="Rectangle 67"/>
            <p:cNvSpPr/>
            <p:nvPr/>
          </p:nvSpPr>
          <p:spPr>
            <a:xfrm>
              <a:off x="156996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6" name="Rectangle 68"/>
            <p:cNvSpPr/>
            <p:nvPr/>
          </p:nvSpPr>
          <p:spPr>
            <a:xfrm>
              <a:off x="99360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7" name="Rectangle 69"/>
            <p:cNvSpPr/>
            <p:nvPr/>
          </p:nvSpPr>
          <p:spPr>
            <a:xfrm>
              <a:off x="99360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8" name="Rectangle 70"/>
            <p:cNvSpPr/>
            <p:nvPr/>
          </p:nvSpPr>
          <p:spPr>
            <a:xfrm>
              <a:off x="99360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59" name="Rectangle 71"/>
            <p:cNvSpPr/>
            <p:nvPr/>
          </p:nvSpPr>
          <p:spPr>
            <a:xfrm>
              <a:off x="99360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0" name="Rectangle 72"/>
            <p:cNvSpPr/>
            <p:nvPr/>
          </p:nvSpPr>
          <p:spPr>
            <a:xfrm>
              <a:off x="6934320" y="222264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1" name="Rectangle 73"/>
            <p:cNvSpPr/>
            <p:nvPr/>
          </p:nvSpPr>
          <p:spPr>
            <a:xfrm>
              <a:off x="6934320" y="176688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2" name="Rectangle 74"/>
            <p:cNvSpPr/>
            <p:nvPr/>
          </p:nvSpPr>
          <p:spPr>
            <a:xfrm>
              <a:off x="6934320" y="13114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3" name="Rectangle 75"/>
            <p:cNvSpPr/>
            <p:nvPr/>
          </p:nvSpPr>
          <p:spPr>
            <a:xfrm>
              <a:off x="6934320" y="8557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4" name="Rectangle 76"/>
            <p:cNvSpPr/>
            <p:nvPr/>
          </p:nvSpPr>
          <p:spPr>
            <a:xfrm>
              <a:off x="7510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5" name="Rectangle 77"/>
            <p:cNvSpPr/>
            <p:nvPr/>
          </p:nvSpPr>
          <p:spPr>
            <a:xfrm>
              <a:off x="635796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6" name="Rectangle 78"/>
            <p:cNvSpPr/>
            <p:nvPr/>
          </p:nvSpPr>
          <p:spPr>
            <a:xfrm>
              <a:off x="578160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7" name="Rectangle 79"/>
            <p:cNvSpPr/>
            <p:nvPr/>
          </p:nvSpPr>
          <p:spPr>
            <a:xfrm>
              <a:off x="5170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8" name="Rectangle 80"/>
            <p:cNvSpPr/>
            <p:nvPr/>
          </p:nvSpPr>
          <p:spPr>
            <a:xfrm>
              <a:off x="4594320" y="222264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69" name="Rectangle 81"/>
            <p:cNvSpPr/>
            <p:nvPr/>
          </p:nvSpPr>
          <p:spPr>
            <a:xfrm>
              <a:off x="7510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0" name="Rectangle 82"/>
            <p:cNvSpPr/>
            <p:nvPr/>
          </p:nvSpPr>
          <p:spPr>
            <a:xfrm>
              <a:off x="635796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1" name="Rectangle 83"/>
            <p:cNvSpPr/>
            <p:nvPr/>
          </p:nvSpPr>
          <p:spPr>
            <a:xfrm>
              <a:off x="578160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2" name="Rectangle 84"/>
            <p:cNvSpPr/>
            <p:nvPr/>
          </p:nvSpPr>
          <p:spPr>
            <a:xfrm>
              <a:off x="5170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3" name="Rectangle 85"/>
            <p:cNvSpPr/>
            <p:nvPr/>
          </p:nvSpPr>
          <p:spPr>
            <a:xfrm>
              <a:off x="4594320" y="176688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4" name="Rectangle 86"/>
            <p:cNvSpPr/>
            <p:nvPr/>
          </p:nvSpPr>
          <p:spPr>
            <a:xfrm>
              <a:off x="7510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5" name="Rectangle 87"/>
            <p:cNvSpPr/>
            <p:nvPr/>
          </p:nvSpPr>
          <p:spPr>
            <a:xfrm>
              <a:off x="635796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6" name="Rectangle 88"/>
            <p:cNvSpPr/>
            <p:nvPr/>
          </p:nvSpPr>
          <p:spPr>
            <a:xfrm>
              <a:off x="578160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7" name="Rectangle 89"/>
            <p:cNvSpPr/>
            <p:nvPr/>
          </p:nvSpPr>
          <p:spPr>
            <a:xfrm>
              <a:off x="5170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8" name="Rectangle 90"/>
            <p:cNvSpPr/>
            <p:nvPr/>
          </p:nvSpPr>
          <p:spPr>
            <a:xfrm>
              <a:off x="4594320" y="13114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79" name="Rectangle 91"/>
            <p:cNvSpPr/>
            <p:nvPr/>
          </p:nvSpPr>
          <p:spPr>
            <a:xfrm>
              <a:off x="7510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0" name="Rectangle 92"/>
            <p:cNvSpPr/>
            <p:nvPr/>
          </p:nvSpPr>
          <p:spPr>
            <a:xfrm>
              <a:off x="635796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1" name="Rectangle 93"/>
            <p:cNvSpPr/>
            <p:nvPr/>
          </p:nvSpPr>
          <p:spPr>
            <a:xfrm>
              <a:off x="578160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2" name="Rectangle 94"/>
            <p:cNvSpPr/>
            <p:nvPr/>
          </p:nvSpPr>
          <p:spPr>
            <a:xfrm>
              <a:off x="5170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3" name="Rectangle 95"/>
            <p:cNvSpPr/>
            <p:nvPr/>
          </p:nvSpPr>
          <p:spPr>
            <a:xfrm>
              <a:off x="4594320" y="8557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4" name="Line 96"/>
            <p:cNvSpPr/>
            <p:nvPr/>
          </p:nvSpPr>
          <p:spPr>
            <a:xfrm>
              <a:off x="993600" y="85572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5" name="Line 97"/>
            <p:cNvSpPr/>
            <p:nvPr/>
          </p:nvSpPr>
          <p:spPr>
            <a:xfrm>
              <a:off x="993600" y="131148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6" name="Line 98"/>
            <p:cNvSpPr/>
            <p:nvPr/>
          </p:nvSpPr>
          <p:spPr>
            <a:xfrm>
              <a:off x="993600" y="176688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7" name="Line 99"/>
            <p:cNvSpPr/>
            <p:nvPr/>
          </p:nvSpPr>
          <p:spPr>
            <a:xfrm>
              <a:off x="993600" y="222264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8" name="Line 100"/>
            <p:cNvSpPr/>
            <p:nvPr/>
          </p:nvSpPr>
          <p:spPr>
            <a:xfrm>
              <a:off x="993600" y="267804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89" name="Line 101"/>
            <p:cNvSpPr/>
            <p:nvPr/>
          </p:nvSpPr>
          <p:spPr>
            <a:xfrm>
              <a:off x="993600" y="85572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0" name="Line 102"/>
            <p:cNvSpPr/>
            <p:nvPr/>
          </p:nvSpPr>
          <p:spPr>
            <a:xfrm>
              <a:off x="517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1" name="Line 103"/>
            <p:cNvSpPr/>
            <p:nvPr/>
          </p:nvSpPr>
          <p:spPr>
            <a:xfrm>
              <a:off x="578160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2" name="Line 104"/>
            <p:cNvSpPr/>
            <p:nvPr/>
          </p:nvSpPr>
          <p:spPr>
            <a:xfrm>
              <a:off x="635796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3" name="Line 105"/>
            <p:cNvSpPr/>
            <p:nvPr/>
          </p:nvSpPr>
          <p:spPr>
            <a:xfrm>
              <a:off x="6934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4" name="Line 106"/>
            <p:cNvSpPr/>
            <p:nvPr/>
          </p:nvSpPr>
          <p:spPr>
            <a:xfrm>
              <a:off x="8121600" y="85572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5" name="Line 107"/>
            <p:cNvSpPr/>
            <p:nvPr/>
          </p:nvSpPr>
          <p:spPr>
            <a:xfrm>
              <a:off x="751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6" name="Line 108"/>
            <p:cNvSpPr/>
            <p:nvPr/>
          </p:nvSpPr>
          <p:spPr>
            <a:xfrm>
              <a:off x="156996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7" name="Line 109"/>
            <p:cNvSpPr/>
            <p:nvPr/>
          </p:nvSpPr>
          <p:spPr>
            <a:xfrm>
              <a:off x="2146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8" name="Line 110"/>
            <p:cNvSpPr/>
            <p:nvPr/>
          </p:nvSpPr>
          <p:spPr>
            <a:xfrm>
              <a:off x="275760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599" name="Line 111"/>
            <p:cNvSpPr/>
            <p:nvPr/>
          </p:nvSpPr>
          <p:spPr>
            <a:xfrm>
              <a:off x="337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00" name="Line 112"/>
            <p:cNvSpPr/>
            <p:nvPr/>
          </p:nvSpPr>
          <p:spPr>
            <a:xfrm>
              <a:off x="394668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01" name="Line 113"/>
            <p:cNvSpPr/>
            <p:nvPr/>
          </p:nvSpPr>
          <p:spPr>
            <a:xfrm>
              <a:off x="4594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602" name="Text Box 114"/>
          <p:cNvSpPr/>
          <p:nvPr/>
        </p:nvSpPr>
        <p:spPr>
          <a:xfrm>
            <a:off x="1025640" y="82548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3" name="Text Box 115"/>
          <p:cNvSpPr/>
          <p:nvPr/>
        </p:nvSpPr>
        <p:spPr>
          <a:xfrm>
            <a:off x="1690920" y="82692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4" name="Text Box 116"/>
          <p:cNvSpPr/>
          <p:nvPr/>
        </p:nvSpPr>
        <p:spPr>
          <a:xfrm>
            <a:off x="2225880" y="82548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5" name="Text Box 117"/>
          <p:cNvSpPr/>
          <p:nvPr/>
        </p:nvSpPr>
        <p:spPr>
          <a:xfrm>
            <a:off x="2889360" y="82548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6" name="Text Box 118"/>
          <p:cNvSpPr/>
          <p:nvPr/>
        </p:nvSpPr>
        <p:spPr>
          <a:xfrm>
            <a:off x="3438720" y="82548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7" name="Text Box 119"/>
          <p:cNvSpPr/>
          <p:nvPr/>
        </p:nvSpPr>
        <p:spPr>
          <a:xfrm>
            <a:off x="4104000" y="825480"/>
            <a:ext cx="43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182" dur="indefinite" restart="never" nodeType="tmRoot">
          <p:childTnLst>
            <p:seq>
              <p:cTn id="1183" dur="indefinite" nodeType="mainSeq">
                <p:childTnLst>
                  <p:par>
                    <p:cTn id="1184" fill="hold">
                      <p:stCondLst>
                        <p:cond delay="indefinite"/>
                      </p:stCondLst>
                      <p:childTnLst>
                        <p:par>
                          <p:cTn id="1185" fill="hold">
                            <p:stCondLst>
                              <p:cond delay="0"/>
                            </p:stCondLst>
                            <p:childTnLst>
                              <p:par>
                                <p:cTn id="118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8" fill="hold">
                      <p:stCondLst>
                        <p:cond delay="indefinite"/>
                      </p:stCondLst>
                      <p:childTnLst>
                        <p:par>
                          <p:cTn id="1189" fill="hold">
                            <p:stCondLst>
                              <p:cond delay="0"/>
                            </p:stCondLst>
                            <p:childTnLst>
                              <p:par>
                                <p:cTn id="119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2" fill="hold">
                      <p:stCondLst>
                        <p:cond delay="indefinite"/>
                      </p:stCondLst>
                      <p:childTnLst>
                        <p:par>
                          <p:cTn id="1193" fill="hold">
                            <p:stCondLst>
                              <p:cond delay="0"/>
                            </p:stCondLst>
                            <p:childTnLst>
                              <p:par>
                                <p:cTn id="119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6" fill="hold">
                      <p:stCondLst>
                        <p:cond delay="indefinite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0" fill="hold">
                      <p:stCondLst>
                        <p:cond delay="indefinite"/>
                      </p:stCondLst>
                      <p:childTnLst>
                        <p:par>
                          <p:cTn id="1201" fill="hold">
                            <p:stCondLst>
                              <p:cond delay="0"/>
                            </p:stCondLst>
                            <p:childTnLst>
                              <p:par>
                                <p:cTn id="120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4" fill="hold">
                      <p:stCondLst>
                        <p:cond delay="indefinite"/>
                      </p:stCondLst>
                      <p:childTnLst>
                        <p:par>
                          <p:cTn id="1205" fill="hold">
                            <p:stCondLst>
                              <p:cond delay="0"/>
                            </p:stCondLst>
                            <p:childTnLst>
                              <p:par>
                                <p:cTn id="120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8" fill="hold">
                      <p:stCondLst>
                        <p:cond delay="indefinite"/>
                      </p:stCondLst>
                      <p:childTnLst>
                        <p:par>
                          <p:cTn id="1209" fill="hold">
                            <p:stCondLst>
                              <p:cond delay="0"/>
                            </p:stCondLst>
                            <p:childTnLst>
                              <p:par>
                                <p:cTn id="12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2" fill="hold">
                      <p:stCondLst>
                        <p:cond delay="indefinite"/>
                      </p:stCondLst>
                      <p:childTnLst>
                        <p:par>
                          <p:cTn id="1213" fill="hold">
                            <p:stCondLst>
                              <p:cond delay="0"/>
                            </p:stCondLst>
                            <p:childTnLst>
                              <p:par>
                                <p:cTn id="12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6" fill="hold">
                      <p:stCondLst>
                        <p:cond delay="indefinite"/>
                      </p:stCondLst>
                      <p:childTnLst>
                        <p:par>
                          <p:cTn id="1217" fill="hold">
                            <p:stCondLst>
                              <p:cond delay="0"/>
                            </p:stCondLst>
                            <p:childTnLst>
                              <p:par>
                                <p:cTn id="121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0" fill="hold">
                      <p:stCondLst>
                        <p:cond delay="indefinite"/>
                      </p:stCondLst>
                      <p:childTnLst>
                        <p:par>
                          <p:cTn id="1221" fill="hold">
                            <p:stCondLst>
                              <p:cond delay="0"/>
                            </p:stCondLst>
                            <p:childTnLst>
                              <p:par>
                                <p:cTn id="12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4" fill="hold">
                      <p:stCondLst>
                        <p:cond delay="indefinite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8" fill="hold">
                      <p:stCondLst>
                        <p:cond delay="indefinite"/>
                      </p:stCondLst>
                      <p:childTnLst>
                        <p:par>
                          <p:cTn id="1229" fill="hold">
                            <p:stCondLst>
                              <p:cond delay="0"/>
                            </p:stCondLst>
                            <p:childTnLst>
                              <p:par>
                                <p:cTn id="123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093E4F2-1572-46E9-8FD1-20E5F6F707BD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9" name="Footer Placeholder 2"/>
          <p:cNvSpPr/>
          <p:nvPr/>
        </p:nvSpPr>
        <p:spPr>
          <a:xfrm>
            <a:off x="3124080" y="6245280"/>
            <a:ext cx="289584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0" name="Slide Number Placeholder 3"/>
          <p:cNvSpPr/>
          <p:nvPr/>
        </p:nvSpPr>
        <p:spPr>
          <a:xfrm>
            <a:off x="655308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39431F-ED14-49AE-B85C-C7B4560E042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611" name=""/>
          <p:cNvGraphicFramePr/>
          <p:nvPr/>
        </p:nvGraphicFramePr>
        <p:xfrm>
          <a:off x="1951200" y="3009960"/>
          <a:ext cx="4897440" cy="3170160"/>
        </p:xfrm>
        <a:graphic>
          <a:graphicData uri="http://schemas.openxmlformats.org/drawingml/2006/table">
            <a:tbl>
              <a:tblPr/>
              <a:tblGrid>
                <a:gridCol w="1618920"/>
                <a:gridCol w="1478160"/>
                <a:gridCol w="1800360"/>
              </a:tblGrid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Diameter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Tally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Frequency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8000"/>
                    </a:solidFill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59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7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62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1440" marR="91440" marT="45720" marB="4572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12" name="Rectangle 40"/>
          <p:cNvSpPr/>
          <p:nvPr/>
        </p:nvSpPr>
        <p:spPr>
          <a:xfrm>
            <a:off x="152280" y="57240"/>
            <a:ext cx="50180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0080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3" name="Text Box 41"/>
          <p:cNvSpPr/>
          <p:nvPr/>
        </p:nvSpPr>
        <p:spPr>
          <a:xfrm>
            <a:off x="5880240" y="3416400"/>
            <a:ext cx="37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4" name="Text Box 42"/>
          <p:cNvSpPr/>
          <p:nvPr/>
        </p:nvSpPr>
        <p:spPr>
          <a:xfrm>
            <a:off x="5880240" y="3813120"/>
            <a:ext cx="37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5" name="Text Box 43"/>
          <p:cNvSpPr/>
          <p:nvPr/>
        </p:nvSpPr>
        <p:spPr>
          <a:xfrm>
            <a:off x="5880240" y="4210200"/>
            <a:ext cx="37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6" name="Text Box 44"/>
          <p:cNvSpPr/>
          <p:nvPr/>
        </p:nvSpPr>
        <p:spPr>
          <a:xfrm>
            <a:off x="5837400" y="4584600"/>
            <a:ext cx="610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7" name="Text Box 45"/>
          <p:cNvSpPr/>
          <p:nvPr/>
        </p:nvSpPr>
        <p:spPr>
          <a:xfrm>
            <a:off x="5894280" y="5372280"/>
            <a:ext cx="611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8" name="Text Box 46"/>
          <p:cNvSpPr/>
          <p:nvPr/>
        </p:nvSpPr>
        <p:spPr>
          <a:xfrm>
            <a:off x="5837400" y="4981680"/>
            <a:ext cx="610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9" name="Text Box 47"/>
          <p:cNvSpPr/>
          <p:nvPr/>
        </p:nvSpPr>
        <p:spPr>
          <a:xfrm>
            <a:off x="5894280" y="5775480"/>
            <a:ext cx="611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620" name="Group 48"/>
          <p:cNvGrpSpPr/>
          <p:nvPr/>
        </p:nvGrpSpPr>
        <p:grpSpPr>
          <a:xfrm>
            <a:off x="3810240" y="3416400"/>
            <a:ext cx="1235880" cy="2751120"/>
            <a:chOff x="3810240" y="3416400"/>
            <a:chExt cx="1235880" cy="2751120"/>
          </a:xfrm>
        </p:grpSpPr>
        <p:sp>
          <p:nvSpPr>
            <p:cNvPr id="1621" name="Text Box 49"/>
            <p:cNvSpPr/>
            <p:nvPr/>
          </p:nvSpPr>
          <p:spPr>
            <a:xfrm>
              <a:off x="3810240" y="3416400"/>
              <a:ext cx="389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lll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22" name="Text Box 50"/>
            <p:cNvSpPr/>
            <p:nvPr/>
          </p:nvSpPr>
          <p:spPr>
            <a:xfrm>
              <a:off x="4278600" y="4206600"/>
              <a:ext cx="459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llll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23" name="Text Box 51"/>
            <p:cNvSpPr/>
            <p:nvPr/>
          </p:nvSpPr>
          <p:spPr>
            <a:xfrm>
              <a:off x="3810240" y="5768640"/>
              <a:ext cx="459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llll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24" name="Text Box 52"/>
            <p:cNvSpPr/>
            <p:nvPr/>
          </p:nvSpPr>
          <p:spPr>
            <a:xfrm>
              <a:off x="3810240" y="3813120"/>
              <a:ext cx="459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llll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625" name="Group 53"/>
            <p:cNvGrpSpPr/>
            <p:nvPr/>
          </p:nvGrpSpPr>
          <p:grpSpPr>
            <a:xfrm>
              <a:off x="4278600" y="4975200"/>
              <a:ext cx="459720" cy="398880"/>
              <a:chOff x="4278600" y="4975200"/>
              <a:chExt cx="459720" cy="398880"/>
            </a:xfrm>
          </p:grpSpPr>
          <p:sp>
            <p:nvSpPr>
              <p:cNvPr id="1626" name="Text Box 54"/>
              <p:cNvSpPr/>
              <p:nvPr/>
            </p:nvSpPr>
            <p:spPr>
              <a:xfrm>
                <a:off x="4278600" y="497520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27" name="Line 55"/>
              <p:cNvSpPr/>
              <p:nvPr/>
            </p:nvSpPr>
            <p:spPr>
              <a:xfrm flipV="1">
                <a:off x="4343040" y="5065200"/>
                <a:ext cx="328320" cy="199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628" name="Group 56"/>
            <p:cNvGrpSpPr/>
            <p:nvPr/>
          </p:nvGrpSpPr>
          <p:grpSpPr>
            <a:xfrm>
              <a:off x="3810240" y="4209840"/>
              <a:ext cx="459720" cy="398880"/>
              <a:chOff x="3810240" y="4209840"/>
              <a:chExt cx="459720" cy="398880"/>
            </a:xfrm>
          </p:grpSpPr>
          <p:sp>
            <p:nvSpPr>
              <p:cNvPr id="1629" name="Text Box 57"/>
              <p:cNvSpPr/>
              <p:nvPr/>
            </p:nvSpPr>
            <p:spPr>
              <a:xfrm>
                <a:off x="3810240" y="420984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30" name="Line 58"/>
              <p:cNvSpPr/>
              <p:nvPr/>
            </p:nvSpPr>
            <p:spPr>
              <a:xfrm flipV="1">
                <a:off x="3875040" y="4300200"/>
                <a:ext cx="328680" cy="19944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631" name="Group 59"/>
            <p:cNvGrpSpPr/>
            <p:nvPr/>
          </p:nvGrpSpPr>
          <p:grpSpPr>
            <a:xfrm>
              <a:off x="3810240" y="4584600"/>
              <a:ext cx="459720" cy="398880"/>
              <a:chOff x="3810240" y="4584600"/>
              <a:chExt cx="459720" cy="398880"/>
            </a:xfrm>
          </p:grpSpPr>
          <p:sp>
            <p:nvSpPr>
              <p:cNvPr id="1632" name="Text Box 60"/>
              <p:cNvSpPr/>
              <p:nvPr/>
            </p:nvSpPr>
            <p:spPr>
              <a:xfrm>
                <a:off x="3810240" y="458460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33" name="Line 61"/>
              <p:cNvSpPr/>
              <p:nvPr/>
            </p:nvSpPr>
            <p:spPr>
              <a:xfrm flipV="1">
                <a:off x="3875040" y="4674600"/>
                <a:ext cx="328680" cy="199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634" name="Group 62"/>
            <p:cNvGrpSpPr/>
            <p:nvPr/>
          </p:nvGrpSpPr>
          <p:grpSpPr>
            <a:xfrm>
              <a:off x="4278600" y="4584600"/>
              <a:ext cx="459720" cy="398880"/>
              <a:chOff x="4278600" y="4584600"/>
              <a:chExt cx="459720" cy="398880"/>
            </a:xfrm>
          </p:grpSpPr>
          <p:sp>
            <p:nvSpPr>
              <p:cNvPr id="1635" name="Text Box 63"/>
              <p:cNvSpPr/>
              <p:nvPr/>
            </p:nvSpPr>
            <p:spPr>
              <a:xfrm>
                <a:off x="4278600" y="458460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36" name="Line 64"/>
              <p:cNvSpPr/>
              <p:nvPr/>
            </p:nvSpPr>
            <p:spPr>
              <a:xfrm flipV="1">
                <a:off x="4343040" y="4674600"/>
                <a:ext cx="328320" cy="199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637" name="Text Box 65"/>
            <p:cNvSpPr/>
            <p:nvPr/>
          </p:nvSpPr>
          <p:spPr>
            <a:xfrm>
              <a:off x="4656240" y="4586040"/>
              <a:ext cx="3898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lll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638" name="Group 66"/>
            <p:cNvGrpSpPr/>
            <p:nvPr/>
          </p:nvGrpSpPr>
          <p:grpSpPr>
            <a:xfrm>
              <a:off x="3810240" y="4975200"/>
              <a:ext cx="459720" cy="398880"/>
              <a:chOff x="3810240" y="4975200"/>
              <a:chExt cx="459720" cy="398880"/>
            </a:xfrm>
          </p:grpSpPr>
          <p:sp>
            <p:nvSpPr>
              <p:cNvPr id="1639" name="Text Box 67"/>
              <p:cNvSpPr/>
              <p:nvPr/>
            </p:nvSpPr>
            <p:spPr>
              <a:xfrm>
                <a:off x="3810240" y="497520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40" name="Line 68"/>
              <p:cNvSpPr/>
              <p:nvPr/>
            </p:nvSpPr>
            <p:spPr>
              <a:xfrm flipV="1">
                <a:off x="3875040" y="5065200"/>
                <a:ext cx="328680" cy="199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641" name="Group 69"/>
            <p:cNvGrpSpPr/>
            <p:nvPr/>
          </p:nvGrpSpPr>
          <p:grpSpPr>
            <a:xfrm>
              <a:off x="3810240" y="5378400"/>
              <a:ext cx="459720" cy="398880"/>
              <a:chOff x="3810240" y="5378400"/>
              <a:chExt cx="459720" cy="398880"/>
            </a:xfrm>
          </p:grpSpPr>
          <p:sp>
            <p:nvSpPr>
              <p:cNvPr id="1642" name="Text Box 70"/>
              <p:cNvSpPr/>
              <p:nvPr/>
            </p:nvSpPr>
            <p:spPr>
              <a:xfrm>
                <a:off x="3810240" y="5378400"/>
                <a:ext cx="45972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llll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643" name="Line 71"/>
              <p:cNvSpPr/>
              <p:nvPr/>
            </p:nvSpPr>
            <p:spPr>
              <a:xfrm flipV="1">
                <a:off x="3875040" y="5468400"/>
                <a:ext cx="328680" cy="1990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1644" name="Group 72"/>
          <p:cNvGrpSpPr/>
          <p:nvPr/>
        </p:nvGrpSpPr>
        <p:grpSpPr>
          <a:xfrm>
            <a:off x="993600" y="855720"/>
            <a:ext cx="7128000" cy="1822320"/>
            <a:chOff x="993600" y="855720"/>
            <a:chExt cx="7128000" cy="1822320"/>
          </a:xfrm>
        </p:grpSpPr>
        <p:sp>
          <p:nvSpPr>
            <p:cNvPr id="1645" name="Rectangle 73"/>
            <p:cNvSpPr/>
            <p:nvPr/>
          </p:nvSpPr>
          <p:spPr>
            <a:xfrm>
              <a:off x="3946680" y="222264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46" name="Rectangle 74"/>
            <p:cNvSpPr/>
            <p:nvPr/>
          </p:nvSpPr>
          <p:spPr>
            <a:xfrm>
              <a:off x="3946680" y="176688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47" name="Rectangle 75"/>
            <p:cNvSpPr/>
            <p:nvPr/>
          </p:nvSpPr>
          <p:spPr>
            <a:xfrm>
              <a:off x="3946680" y="1311480"/>
              <a:ext cx="64764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48" name="Rectangle 76"/>
            <p:cNvSpPr/>
            <p:nvPr/>
          </p:nvSpPr>
          <p:spPr>
            <a:xfrm>
              <a:off x="3946680" y="855720"/>
              <a:ext cx="64764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49" name="Rectangle 77"/>
            <p:cNvSpPr/>
            <p:nvPr/>
          </p:nvSpPr>
          <p:spPr>
            <a:xfrm>
              <a:off x="337032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0" name="Rectangle 78"/>
            <p:cNvSpPr/>
            <p:nvPr/>
          </p:nvSpPr>
          <p:spPr>
            <a:xfrm>
              <a:off x="337032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1" name="Rectangle 79"/>
            <p:cNvSpPr/>
            <p:nvPr/>
          </p:nvSpPr>
          <p:spPr>
            <a:xfrm>
              <a:off x="337032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2" name="Rectangle 80"/>
            <p:cNvSpPr/>
            <p:nvPr/>
          </p:nvSpPr>
          <p:spPr>
            <a:xfrm>
              <a:off x="337032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3" name="Rectangle 81"/>
            <p:cNvSpPr/>
            <p:nvPr/>
          </p:nvSpPr>
          <p:spPr>
            <a:xfrm>
              <a:off x="2757600" y="222264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4" name="Rectangle 82"/>
            <p:cNvSpPr/>
            <p:nvPr/>
          </p:nvSpPr>
          <p:spPr>
            <a:xfrm>
              <a:off x="2757600" y="176688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5" name="Rectangle 83"/>
            <p:cNvSpPr/>
            <p:nvPr/>
          </p:nvSpPr>
          <p:spPr>
            <a:xfrm>
              <a:off x="2757600" y="1311480"/>
              <a:ext cx="61272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6" name="Rectangle 84"/>
            <p:cNvSpPr/>
            <p:nvPr/>
          </p:nvSpPr>
          <p:spPr>
            <a:xfrm>
              <a:off x="2757600" y="855720"/>
              <a:ext cx="61272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7" name="Rectangle 85"/>
            <p:cNvSpPr/>
            <p:nvPr/>
          </p:nvSpPr>
          <p:spPr>
            <a:xfrm>
              <a:off x="2146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8" name="Rectangle 86"/>
            <p:cNvSpPr/>
            <p:nvPr/>
          </p:nvSpPr>
          <p:spPr>
            <a:xfrm>
              <a:off x="2146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59" name="Rectangle 87"/>
            <p:cNvSpPr/>
            <p:nvPr/>
          </p:nvSpPr>
          <p:spPr>
            <a:xfrm>
              <a:off x="2146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0" name="Rectangle 88"/>
            <p:cNvSpPr/>
            <p:nvPr/>
          </p:nvSpPr>
          <p:spPr>
            <a:xfrm>
              <a:off x="2146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1" name="Rectangle 89"/>
            <p:cNvSpPr/>
            <p:nvPr/>
          </p:nvSpPr>
          <p:spPr>
            <a:xfrm>
              <a:off x="156996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2" name="Rectangle 90"/>
            <p:cNvSpPr/>
            <p:nvPr/>
          </p:nvSpPr>
          <p:spPr>
            <a:xfrm>
              <a:off x="156996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3" name="Rectangle 91"/>
            <p:cNvSpPr/>
            <p:nvPr/>
          </p:nvSpPr>
          <p:spPr>
            <a:xfrm>
              <a:off x="156996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4" name="Rectangle 92"/>
            <p:cNvSpPr/>
            <p:nvPr/>
          </p:nvSpPr>
          <p:spPr>
            <a:xfrm>
              <a:off x="156996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5" name="Rectangle 93"/>
            <p:cNvSpPr/>
            <p:nvPr/>
          </p:nvSpPr>
          <p:spPr>
            <a:xfrm>
              <a:off x="99360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6" name="Rectangle 94"/>
            <p:cNvSpPr/>
            <p:nvPr/>
          </p:nvSpPr>
          <p:spPr>
            <a:xfrm>
              <a:off x="99360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7" name="Rectangle 95"/>
            <p:cNvSpPr/>
            <p:nvPr/>
          </p:nvSpPr>
          <p:spPr>
            <a:xfrm>
              <a:off x="99360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8" name="Rectangle 96"/>
            <p:cNvSpPr/>
            <p:nvPr/>
          </p:nvSpPr>
          <p:spPr>
            <a:xfrm>
              <a:off x="99360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69" name="Rectangle 97"/>
            <p:cNvSpPr/>
            <p:nvPr/>
          </p:nvSpPr>
          <p:spPr>
            <a:xfrm>
              <a:off x="6934320" y="222264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0" name="Rectangle 98"/>
            <p:cNvSpPr/>
            <p:nvPr/>
          </p:nvSpPr>
          <p:spPr>
            <a:xfrm>
              <a:off x="6934320" y="176688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1" name="Rectangle 99"/>
            <p:cNvSpPr/>
            <p:nvPr/>
          </p:nvSpPr>
          <p:spPr>
            <a:xfrm>
              <a:off x="6934320" y="13114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2" name="Rectangle 100"/>
            <p:cNvSpPr/>
            <p:nvPr/>
          </p:nvSpPr>
          <p:spPr>
            <a:xfrm>
              <a:off x="6934320" y="8557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3" name="Rectangle 101"/>
            <p:cNvSpPr/>
            <p:nvPr/>
          </p:nvSpPr>
          <p:spPr>
            <a:xfrm>
              <a:off x="7510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4" name="Rectangle 102"/>
            <p:cNvSpPr/>
            <p:nvPr/>
          </p:nvSpPr>
          <p:spPr>
            <a:xfrm>
              <a:off x="635796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5" name="Rectangle 103"/>
            <p:cNvSpPr/>
            <p:nvPr/>
          </p:nvSpPr>
          <p:spPr>
            <a:xfrm>
              <a:off x="5781600" y="222264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6" name="Rectangle 104"/>
            <p:cNvSpPr/>
            <p:nvPr/>
          </p:nvSpPr>
          <p:spPr>
            <a:xfrm>
              <a:off x="5170320" y="222264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7" name="Rectangle 105"/>
            <p:cNvSpPr/>
            <p:nvPr/>
          </p:nvSpPr>
          <p:spPr>
            <a:xfrm>
              <a:off x="4594320" y="222264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8" name="Rectangle 106"/>
            <p:cNvSpPr/>
            <p:nvPr/>
          </p:nvSpPr>
          <p:spPr>
            <a:xfrm>
              <a:off x="7510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79" name="Rectangle 107"/>
            <p:cNvSpPr/>
            <p:nvPr/>
          </p:nvSpPr>
          <p:spPr>
            <a:xfrm>
              <a:off x="635796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0" name="Rectangle 108"/>
            <p:cNvSpPr/>
            <p:nvPr/>
          </p:nvSpPr>
          <p:spPr>
            <a:xfrm>
              <a:off x="5781600" y="176688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1" name="Rectangle 109"/>
            <p:cNvSpPr/>
            <p:nvPr/>
          </p:nvSpPr>
          <p:spPr>
            <a:xfrm>
              <a:off x="5170320" y="176688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2" name="Rectangle 110"/>
            <p:cNvSpPr/>
            <p:nvPr/>
          </p:nvSpPr>
          <p:spPr>
            <a:xfrm>
              <a:off x="4594320" y="176688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3" name="Rectangle 111"/>
            <p:cNvSpPr/>
            <p:nvPr/>
          </p:nvSpPr>
          <p:spPr>
            <a:xfrm>
              <a:off x="7510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4" name="Rectangle 112"/>
            <p:cNvSpPr/>
            <p:nvPr/>
          </p:nvSpPr>
          <p:spPr>
            <a:xfrm>
              <a:off x="635796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5" name="Rectangle 113"/>
            <p:cNvSpPr/>
            <p:nvPr/>
          </p:nvSpPr>
          <p:spPr>
            <a:xfrm>
              <a:off x="5781600" y="1311480"/>
              <a:ext cx="57636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6" name="Rectangle 114"/>
            <p:cNvSpPr/>
            <p:nvPr/>
          </p:nvSpPr>
          <p:spPr>
            <a:xfrm>
              <a:off x="5170320" y="1311480"/>
              <a:ext cx="61128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7" name="Rectangle 115"/>
            <p:cNvSpPr/>
            <p:nvPr/>
          </p:nvSpPr>
          <p:spPr>
            <a:xfrm>
              <a:off x="4594320" y="1311480"/>
              <a:ext cx="576000" cy="45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8" name="Rectangle 116"/>
            <p:cNvSpPr/>
            <p:nvPr/>
          </p:nvSpPr>
          <p:spPr>
            <a:xfrm>
              <a:off x="7510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59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89" name="Rectangle 117"/>
            <p:cNvSpPr/>
            <p:nvPr/>
          </p:nvSpPr>
          <p:spPr>
            <a:xfrm>
              <a:off x="635796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0" name="Rectangle 118"/>
            <p:cNvSpPr/>
            <p:nvPr/>
          </p:nvSpPr>
          <p:spPr>
            <a:xfrm>
              <a:off x="5781600" y="855720"/>
              <a:ext cx="57636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58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1" name="Rectangle 119"/>
            <p:cNvSpPr/>
            <p:nvPr/>
          </p:nvSpPr>
          <p:spPr>
            <a:xfrm>
              <a:off x="5170320" y="855720"/>
              <a:ext cx="61128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2" name="Rectangle 120"/>
            <p:cNvSpPr/>
            <p:nvPr/>
          </p:nvSpPr>
          <p:spPr>
            <a:xfrm>
              <a:off x="4594320" y="855720"/>
              <a:ext cx="576000" cy="45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 algn="ctr">
                <a:spcBef>
                  <a:spcPts val="6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8000"/>
                  </a:solidFill>
                  <a:effectLst/>
                  <a:uFillTx/>
                  <a:latin typeface="Comic Sans MS"/>
                </a:rPr>
                <a:t>62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3" name="Line 121"/>
            <p:cNvSpPr/>
            <p:nvPr/>
          </p:nvSpPr>
          <p:spPr>
            <a:xfrm>
              <a:off x="993600" y="85572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4" name="Line 122"/>
            <p:cNvSpPr/>
            <p:nvPr/>
          </p:nvSpPr>
          <p:spPr>
            <a:xfrm>
              <a:off x="993600" y="131148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5" name="Line 123"/>
            <p:cNvSpPr/>
            <p:nvPr/>
          </p:nvSpPr>
          <p:spPr>
            <a:xfrm>
              <a:off x="993600" y="176688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6" name="Line 124"/>
            <p:cNvSpPr/>
            <p:nvPr/>
          </p:nvSpPr>
          <p:spPr>
            <a:xfrm>
              <a:off x="993600" y="2222640"/>
              <a:ext cx="7128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7" name="Line 125"/>
            <p:cNvSpPr/>
            <p:nvPr/>
          </p:nvSpPr>
          <p:spPr>
            <a:xfrm>
              <a:off x="993600" y="2678040"/>
              <a:ext cx="71280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8" name="Line 126"/>
            <p:cNvSpPr/>
            <p:nvPr/>
          </p:nvSpPr>
          <p:spPr>
            <a:xfrm>
              <a:off x="993600" y="85572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699" name="Line 127"/>
            <p:cNvSpPr/>
            <p:nvPr/>
          </p:nvSpPr>
          <p:spPr>
            <a:xfrm>
              <a:off x="517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0" name="Line 128"/>
            <p:cNvSpPr/>
            <p:nvPr/>
          </p:nvSpPr>
          <p:spPr>
            <a:xfrm>
              <a:off x="578160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1" name="Line 129"/>
            <p:cNvSpPr/>
            <p:nvPr/>
          </p:nvSpPr>
          <p:spPr>
            <a:xfrm>
              <a:off x="635796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2" name="Line 130"/>
            <p:cNvSpPr/>
            <p:nvPr/>
          </p:nvSpPr>
          <p:spPr>
            <a:xfrm>
              <a:off x="6934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3" name="Line 131"/>
            <p:cNvSpPr/>
            <p:nvPr/>
          </p:nvSpPr>
          <p:spPr>
            <a:xfrm>
              <a:off x="8121600" y="855720"/>
              <a:ext cx="0" cy="182232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4" name="Line 132"/>
            <p:cNvSpPr/>
            <p:nvPr/>
          </p:nvSpPr>
          <p:spPr>
            <a:xfrm>
              <a:off x="751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5" name="Line 133"/>
            <p:cNvSpPr/>
            <p:nvPr/>
          </p:nvSpPr>
          <p:spPr>
            <a:xfrm>
              <a:off x="156996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6" name="Line 134"/>
            <p:cNvSpPr/>
            <p:nvPr/>
          </p:nvSpPr>
          <p:spPr>
            <a:xfrm>
              <a:off x="2146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7" name="Line 135"/>
            <p:cNvSpPr/>
            <p:nvPr/>
          </p:nvSpPr>
          <p:spPr>
            <a:xfrm>
              <a:off x="275760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8" name="Line 136"/>
            <p:cNvSpPr/>
            <p:nvPr/>
          </p:nvSpPr>
          <p:spPr>
            <a:xfrm>
              <a:off x="3370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9" name="Line 137"/>
            <p:cNvSpPr/>
            <p:nvPr/>
          </p:nvSpPr>
          <p:spPr>
            <a:xfrm>
              <a:off x="394668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0" name="Line 138"/>
            <p:cNvSpPr/>
            <p:nvPr/>
          </p:nvSpPr>
          <p:spPr>
            <a:xfrm>
              <a:off x="4594320" y="855720"/>
              <a:ext cx="0" cy="18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711" name="Group 139"/>
          <p:cNvGrpSpPr/>
          <p:nvPr/>
        </p:nvGrpSpPr>
        <p:grpSpPr>
          <a:xfrm>
            <a:off x="1025640" y="825480"/>
            <a:ext cx="3516120" cy="522360"/>
            <a:chOff x="1025640" y="825480"/>
            <a:chExt cx="3516120" cy="522360"/>
          </a:xfrm>
        </p:grpSpPr>
        <p:sp>
          <p:nvSpPr>
            <p:cNvPr id="1712" name="Text Box 140"/>
            <p:cNvSpPr/>
            <p:nvPr/>
          </p:nvSpPr>
          <p:spPr>
            <a:xfrm>
              <a:off x="102564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3" name="Text Box 141"/>
            <p:cNvSpPr/>
            <p:nvPr/>
          </p:nvSpPr>
          <p:spPr>
            <a:xfrm>
              <a:off x="1690920" y="82692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4" name="Text Box 142"/>
            <p:cNvSpPr/>
            <p:nvPr/>
          </p:nvSpPr>
          <p:spPr>
            <a:xfrm>
              <a:off x="222588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5" name="Text Box 143"/>
            <p:cNvSpPr/>
            <p:nvPr/>
          </p:nvSpPr>
          <p:spPr>
            <a:xfrm>
              <a:off x="288936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6" name="Text Box 144"/>
            <p:cNvSpPr/>
            <p:nvPr/>
          </p:nvSpPr>
          <p:spPr>
            <a:xfrm>
              <a:off x="343872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17" name="Text Box 145"/>
            <p:cNvSpPr/>
            <p:nvPr/>
          </p:nvSpPr>
          <p:spPr>
            <a:xfrm>
              <a:off x="410400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718" name="Group 146"/>
          <p:cNvGrpSpPr/>
          <p:nvPr/>
        </p:nvGrpSpPr>
        <p:grpSpPr>
          <a:xfrm>
            <a:off x="4603680" y="824040"/>
            <a:ext cx="3515760" cy="522360"/>
            <a:chOff x="4603680" y="824040"/>
            <a:chExt cx="3515760" cy="522360"/>
          </a:xfrm>
        </p:grpSpPr>
        <p:sp>
          <p:nvSpPr>
            <p:cNvPr id="1719" name="Text Box 147"/>
            <p:cNvSpPr/>
            <p:nvPr/>
          </p:nvSpPr>
          <p:spPr>
            <a:xfrm>
              <a:off x="4603680" y="82404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20" name="Text Box 148"/>
            <p:cNvSpPr/>
            <p:nvPr/>
          </p:nvSpPr>
          <p:spPr>
            <a:xfrm>
              <a:off x="5268600" y="82548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21" name="Text Box 149"/>
            <p:cNvSpPr/>
            <p:nvPr/>
          </p:nvSpPr>
          <p:spPr>
            <a:xfrm>
              <a:off x="5803560" y="82404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22" name="Text Box 150"/>
            <p:cNvSpPr/>
            <p:nvPr/>
          </p:nvSpPr>
          <p:spPr>
            <a:xfrm>
              <a:off x="6467040" y="82404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23" name="Text Box 151"/>
            <p:cNvSpPr/>
            <p:nvPr/>
          </p:nvSpPr>
          <p:spPr>
            <a:xfrm>
              <a:off x="7016400" y="82404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24" name="Text Box 152"/>
            <p:cNvSpPr/>
            <p:nvPr/>
          </p:nvSpPr>
          <p:spPr>
            <a:xfrm>
              <a:off x="7681680" y="824040"/>
              <a:ext cx="437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725" name="Group 153"/>
          <p:cNvGrpSpPr/>
          <p:nvPr/>
        </p:nvGrpSpPr>
        <p:grpSpPr>
          <a:xfrm>
            <a:off x="1025640" y="2195640"/>
            <a:ext cx="7093800" cy="523800"/>
            <a:chOff x="1025640" y="2195640"/>
            <a:chExt cx="7093800" cy="523800"/>
          </a:xfrm>
        </p:grpSpPr>
        <p:grpSp>
          <p:nvGrpSpPr>
            <p:cNvPr id="1726" name="Group 154"/>
            <p:cNvGrpSpPr/>
            <p:nvPr/>
          </p:nvGrpSpPr>
          <p:grpSpPr>
            <a:xfrm>
              <a:off x="1025640" y="2197080"/>
              <a:ext cx="3516120" cy="522360"/>
              <a:chOff x="1025640" y="2197080"/>
              <a:chExt cx="3516120" cy="522360"/>
            </a:xfrm>
          </p:grpSpPr>
          <p:sp>
            <p:nvSpPr>
              <p:cNvPr id="1727" name="Text Box 155"/>
              <p:cNvSpPr/>
              <p:nvPr/>
            </p:nvSpPr>
            <p:spPr>
              <a:xfrm>
                <a:off x="102564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28" name="Text Box 156"/>
              <p:cNvSpPr/>
              <p:nvPr/>
            </p:nvSpPr>
            <p:spPr>
              <a:xfrm>
                <a:off x="1690920" y="2198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29" name="Text Box 157"/>
              <p:cNvSpPr/>
              <p:nvPr/>
            </p:nvSpPr>
            <p:spPr>
              <a:xfrm>
                <a:off x="222588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0" name="Text Box 158"/>
              <p:cNvSpPr/>
              <p:nvPr/>
            </p:nvSpPr>
            <p:spPr>
              <a:xfrm>
                <a:off x="288936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1" name="Text Box 159"/>
              <p:cNvSpPr/>
              <p:nvPr/>
            </p:nvSpPr>
            <p:spPr>
              <a:xfrm>
                <a:off x="343872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2" name="Text Box 160"/>
              <p:cNvSpPr/>
              <p:nvPr/>
            </p:nvSpPr>
            <p:spPr>
              <a:xfrm>
                <a:off x="410400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733" name="Group 161"/>
            <p:cNvGrpSpPr/>
            <p:nvPr/>
          </p:nvGrpSpPr>
          <p:grpSpPr>
            <a:xfrm>
              <a:off x="4603680" y="2195640"/>
              <a:ext cx="3515760" cy="522360"/>
              <a:chOff x="4603680" y="2195640"/>
              <a:chExt cx="3515760" cy="522360"/>
            </a:xfrm>
          </p:grpSpPr>
          <p:sp>
            <p:nvSpPr>
              <p:cNvPr id="1734" name="Text Box 162"/>
              <p:cNvSpPr/>
              <p:nvPr/>
            </p:nvSpPr>
            <p:spPr>
              <a:xfrm>
                <a:off x="4603680" y="21956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5" name="Text Box 163"/>
              <p:cNvSpPr/>
              <p:nvPr/>
            </p:nvSpPr>
            <p:spPr>
              <a:xfrm>
                <a:off x="5268600" y="2197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6" name="Text Box 164"/>
              <p:cNvSpPr/>
              <p:nvPr/>
            </p:nvSpPr>
            <p:spPr>
              <a:xfrm>
                <a:off x="5803560" y="21956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7" name="Text Box 165"/>
              <p:cNvSpPr/>
              <p:nvPr/>
            </p:nvSpPr>
            <p:spPr>
              <a:xfrm>
                <a:off x="6467040" y="21956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8" name="Text Box 166"/>
              <p:cNvSpPr/>
              <p:nvPr/>
            </p:nvSpPr>
            <p:spPr>
              <a:xfrm>
                <a:off x="7016400" y="21956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39" name="Text Box 167"/>
              <p:cNvSpPr/>
              <p:nvPr/>
            </p:nvSpPr>
            <p:spPr>
              <a:xfrm>
                <a:off x="7681680" y="21956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1740" name="Group 168"/>
          <p:cNvGrpSpPr/>
          <p:nvPr/>
        </p:nvGrpSpPr>
        <p:grpSpPr>
          <a:xfrm>
            <a:off x="1025640" y="1738440"/>
            <a:ext cx="7093800" cy="523800"/>
            <a:chOff x="1025640" y="1738440"/>
            <a:chExt cx="7093800" cy="523800"/>
          </a:xfrm>
        </p:grpSpPr>
        <p:grpSp>
          <p:nvGrpSpPr>
            <p:cNvPr id="1741" name="Group 169"/>
            <p:cNvGrpSpPr/>
            <p:nvPr/>
          </p:nvGrpSpPr>
          <p:grpSpPr>
            <a:xfrm>
              <a:off x="1025640" y="1739880"/>
              <a:ext cx="3516120" cy="522360"/>
              <a:chOff x="1025640" y="1739880"/>
              <a:chExt cx="3516120" cy="522360"/>
            </a:xfrm>
          </p:grpSpPr>
          <p:sp>
            <p:nvSpPr>
              <p:cNvPr id="1742" name="Text Box 170"/>
              <p:cNvSpPr/>
              <p:nvPr/>
            </p:nvSpPr>
            <p:spPr>
              <a:xfrm>
                <a:off x="102564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3" name="Text Box 171"/>
              <p:cNvSpPr/>
              <p:nvPr/>
            </p:nvSpPr>
            <p:spPr>
              <a:xfrm>
                <a:off x="1690920" y="17413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4" name="Text Box 172"/>
              <p:cNvSpPr/>
              <p:nvPr/>
            </p:nvSpPr>
            <p:spPr>
              <a:xfrm>
                <a:off x="222588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5" name="Text Box 173"/>
              <p:cNvSpPr/>
              <p:nvPr/>
            </p:nvSpPr>
            <p:spPr>
              <a:xfrm>
                <a:off x="288936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6" name="Text Box 174"/>
              <p:cNvSpPr/>
              <p:nvPr/>
            </p:nvSpPr>
            <p:spPr>
              <a:xfrm>
                <a:off x="343872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47" name="Text Box 175"/>
              <p:cNvSpPr/>
              <p:nvPr/>
            </p:nvSpPr>
            <p:spPr>
              <a:xfrm>
                <a:off x="410400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748" name="Group 176"/>
            <p:cNvGrpSpPr/>
            <p:nvPr/>
          </p:nvGrpSpPr>
          <p:grpSpPr>
            <a:xfrm>
              <a:off x="4603680" y="1738440"/>
              <a:ext cx="3515760" cy="522360"/>
              <a:chOff x="4603680" y="1738440"/>
              <a:chExt cx="3515760" cy="522360"/>
            </a:xfrm>
          </p:grpSpPr>
          <p:sp>
            <p:nvSpPr>
              <p:cNvPr id="1749" name="Text Box 177"/>
              <p:cNvSpPr/>
              <p:nvPr/>
            </p:nvSpPr>
            <p:spPr>
              <a:xfrm>
                <a:off x="4603680" y="17384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0" name="Text Box 178"/>
              <p:cNvSpPr/>
              <p:nvPr/>
            </p:nvSpPr>
            <p:spPr>
              <a:xfrm>
                <a:off x="5268600" y="17398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1" name="Text Box 179"/>
              <p:cNvSpPr/>
              <p:nvPr/>
            </p:nvSpPr>
            <p:spPr>
              <a:xfrm>
                <a:off x="5803560" y="17384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2" name="Text Box 180"/>
              <p:cNvSpPr/>
              <p:nvPr/>
            </p:nvSpPr>
            <p:spPr>
              <a:xfrm>
                <a:off x="6467040" y="17384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3" name="Text Box 181"/>
              <p:cNvSpPr/>
              <p:nvPr/>
            </p:nvSpPr>
            <p:spPr>
              <a:xfrm>
                <a:off x="7016400" y="17384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4" name="Text Box 182"/>
              <p:cNvSpPr/>
              <p:nvPr/>
            </p:nvSpPr>
            <p:spPr>
              <a:xfrm>
                <a:off x="7681680" y="173844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1755" name="Group 183"/>
          <p:cNvGrpSpPr/>
          <p:nvPr/>
        </p:nvGrpSpPr>
        <p:grpSpPr>
          <a:xfrm>
            <a:off x="1025640" y="1243080"/>
            <a:ext cx="7093800" cy="523800"/>
            <a:chOff x="1025640" y="1243080"/>
            <a:chExt cx="7093800" cy="523800"/>
          </a:xfrm>
        </p:grpSpPr>
        <p:grpSp>
          <p:nvGrpSpPr>
            <p:cNvPr id="1756" name="Group 184"/>
            <p:cNvGrpSpPr/>
            <p:nvPr/>
          </p:nvGrpSpPr>
          <p:grpSpPr>
            <a:xfrm>
              <a:off x="1025640" y="1244520"/>
              <a:ext cx="3516120" cy="522360"/>
              <a:chOff x="1025640" y="1244520"/>
              <a:chExt cx="3516120" cy="522360"/>
            </a:xfrm>
          </p:grpSpPr>
          <p:sp>
            <p:nvSpPr>
              <p:cNvPr id="1757" name="Text Box 185"/>
              <p:cNvSpPr/>
              <p:nvPr/>
            </p:nvSpPr>
            <p:spPr>
              <a:xfrm>
                <a:off x="102564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8" name="Text Box 186"/>
              <p:cNvSpPr/>
              <p:nvPr/>
            </p:nvSpPr>
            <p:spPr>
              <a:xfrm>
                <a:off x="1690920" y="124596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59" name="Text Box 187"/>
              <p:cNvSpPr/>
              <p:nvPr/>
            </p:nvSpPr>
            <p:spPr>
              <a:xfrm>
                <a:off x="222588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0" name="Text Box 188"/>
              <p:cNvSpPr/>
              <p:nvPr/>
            </p:nvSpPr>
            <p:spPr>
              <a:xfrm>
                <a:off x="288936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1" name="Text Box 189"/>
              <p:cNvSpPr/>
              <p:nvPr/>
            </p:nvSpPr>
            <p:spPr>
              <a:xfrm>
                <a:off x="343872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2" name="Text Box 190"/>
              <p:cNvSpPr/>
              <p:nvPr/>
            </p:nvSpPr>
            <p:spPr>
              <a:xfrm>
                <a:off x="410400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1763" name="Group 191"/>
            <p:cNvGrpSpPr/>
            <p:nvPr/>
          </p:nvGrpSpPr>
          <p:grpSpPr>
            <a:xfrm>
              <a:off x="4603680" y="1243080"/>
              <a:ext cx="3515760" cy="522360"/>
              <a:chOff x="4603680" y="1243080"/>
              <a:chExt cx="3515760" cy="522360"/>
            </a:xfrm>
          </p:grpSpPr>
          <p:sp>
            <p:nvSpPr>
              <p:cNvPr id="1764" name="Text Box 192"/>
              <p:cNvSpPr/>
              <p:nvPr/>
            </p:nvSpPr>
            <p:spPr>
              <a:xfrm>
                <a:off x="4603680" y="1243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5" name="Text Box 193"/>
              <p:cNvSpPr/>
              <p:nvPr/>
            </p:nvSpPr>
            <p:spPr>
              <a:xfrm>
                <a:off x="5268600" y="124452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6" name="Text Box 194"/>
              <p:cNvSpPr/>
              <p:nvPr/>
            </p:nvSpPr>
            <p:spPr>
              <a:xfrm>
                <a:off x="5803560" y="1243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7" name="Text Box 195"/>
              <p:cNvSpPr/>
              <p:nvPr/>
            </p:nvSpPr>
            <p:spPr>
              <a:xfrm>
                <a:off x="6467040" y="1243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8" name="Text Box 196"/>
              <p:cNvSpPr/>
              <p:nvPr/>
            </p:nvSpPr>
            <p:spPr>
              <a:xfrm>
                <a:off x="7016400" y="1243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69" name="Text Box 197"/>
              <p:cNvSpPr/>
              <p:nvPr/>
            </p:nvSpPr>
            <p:spPr>
              <a:xfrm>
                <a:off x="7681680" y="1243080"/>
                <a:ext cx="43776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8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X</a:t>
                </a: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</p:spTree>
  </p:cSld>
  <p:timing>
    <p:tnLst>
      <p:par>
        <p:cTn id="1232" dur="indefinite" restart="never" nodeType="tmRoot">
          <p:childTnLst>
            <p:seq>
              <p:cTn id="1233" dur="indefinite" nodeType="mainSeq">
                <p:childTnLst>
                  <p:par>
                    <p:cTn id="1234" fill="hold">
                      <p:stCondLst>
                        <p:cond delay="indefinite"/>
                      </p:stCondLst>
                      <p:childTnLst>
                        <p:par>
                          <p:cTn id="1235" fill="hold">
                            <p:stCondLst>
                              <p:cond delay="0"/>
                            </p:stCondLst>
                            <p:childTnLst>
                              <p:par>
                                <p:cTn id="12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8" dur="500"/>
                                        <p:tgtEl>
                                          <p:spTgt spid="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9" fill="hold">
                      <p:stCondLst>
                        <p:cond delay="indefinite"/>
                      </p:stCondLst>
                      <p:childTnLst>
                        <p:par>
                          <p:cTn id="1240" fill="hold">
                            <p:stCondLst>
                              <p:cond delay="0"/>
                            </p:stCondLst>
                            <p:childTnLst>
                              <p:par>
                                <p:cTn id="12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3" dur="500"/>
                                        <p:tgtEl>
                                          <p:spTgt spid="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4" fill="hold">
                      <p:stCondLst>
                        <p:cond delay="indefinite"/>
                      </p:stCondLst>
                      <p:childTnLst>
                        <p:par>
                          <p:cTn id="1245" fill="hold">
                            <p:stCondLst>
                              <p:cond delay="0"/>
                            </p:stCondLst>
                            <p:childTnLst>
                              <p:par>
                                <p:cTn id="12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8" dur="500"/>
                                        <p:tgtEl>
                                          <p:spTgt spid="1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9" fill="hold">
                      <p:stCondLst>
                        <p:cond delay="indefinite"/>
                      </p:stCondLst>
                      <p:childTnLst>
                        <p:par>
                          <p:cTn id="1250" fill="hold">
                            <p:stCondLst>
                              <p:cond delay="0"/>
                            </p:stCondLst>
                            <p:childTnLst>
                              <p:par>
                                <p:cTn id="12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53" dur="500"/>
                                        <p:tgtEl>
                                          <p:spTgt spid="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4" fill="hold">
                      <p:stCondLst>
                        <p:cond delay="indefinite"/>
                      </p:stCondLst>
                      <p:childTnLst>
                        <p:par>
                          <p:cTn id="1255" fill="hold">
                            <p:stCondLst>
                              <p:cond delay="0"/>
                            </p:stCondLst>
                            <p:childTnLst>
                              <p:par>
                                <p:cTn id="12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58" dur="500"/>
                                        <p:tgtEl>
                                          <p:spTgt spid="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9" fill="hold">
                      <p:stCondLst>
                        <p:cond delay="indefinite"/>
                      </p:stCondLst>
                      <p:childTnLst>
                        <p:par>
                          <p:cTn id="1260" fill="hold">
                            <p:stCondLst>
                              <p:cond delay="0"/>
                            </p:stCondLst>
                            <p:childTnLst>
                              <p:par>
                                <p:cTn id="12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3" fill="hold">
                      <p:stCondLst>
                        <p:cond delay="indefinite"/>
                      </p:stCondLst>
                      <p:childTnLst>
                        <p:par>
                          <p:cTn id="1264" fill="hold">
                            <p:stCondLst>
                              <p:cond delay="0"/>
                            </p:stCondLst>
                            <p:childTnLst>
                              <p:par>
                                <p:cTn id="12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7" fill="hold">
                      <p:stCondLst>
                        <p:cond delay="indefinite"/>
                      </p:stCondLst>
                      <p:childTnLst>
                        <p:par>
                          <p:cTn id="1268" fill="hold">
                            <p:stCondLst>
                              <p:cond delay="0"/>
                            </p:stCondLst>
                            <p:childTnLst>
                              <p:par>
                                <p:cTn id="12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5" fill="hold">
                      <p:stCondLst>
                        <p:cond delay="indefinite"/>
                      </p:stCondLst>
                      <p:childTnLst>
                        <p:par>
                          <p:cTn id="1276" fill="hold">
                            <p:stCondLst>
                              <p:cond delay="0"/>
                            </p:stCondLst>
                            <p:childTnLst>
                              <p:par>
                                <p:cTn id="12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9" fill="hold">
                      <p:stCondLst>
                        <p:cond delay="indefinite"/>
                      </p:stCondLst>
                      <p:childTnLst>
                        <p:par>
                          <p:cTn id="1280" fill="hold">
                            <p:stCondLst>
                              <p:cond delay="0"/>
                            </p:stCondLst>
                            <p:childTnLst>
                              <p:par>
                                <p:cTn id="12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E645D0-7A47-4DA8-B16A-E22763754A0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2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FF6F346-539C-41B3-BD83-36418E0BC1E9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3" name="Rectangle 7"/>
          <p:cNvSpPr/>
          <p:nvPr/>
        </p:nvSpPr>
        <p:spPr>
          <a:xfrm>
            <a:off x="2133720" y="4756320"/>
            <a:ext cx="5727600" cy="856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38880" rIns="90000" bIns="3888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4" name="Text Box 8"/>
          <p:cNvSpPr/>
          <p:nvPr/>
        </p:nvSpPr>
        <p:spPr>
          <a:xfrm>
            <a:off x="2352600" y="2220840"/>
            <a:ext cx="5310360" cy="280620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5E (page 57)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75" name="Picture 9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6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7" name="Picture 11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8" name="Text Box 1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9" name="Text Box 13"/>
          <p:cNvSpPr/>
          <p:nvPr/>
        </p:nvSpPr>
        <p:spPr>
          <a:xfrm>
            <a:off x="14760" y="129852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0" name="Rectangle 14"/>
          <p:cNvSpPr/>
          <p:nvPr/>
        </p:nvSpPr>
        <p:spPr>
          <a:xfrm>
            <a:off x="2022480" y="374760"/>
            <a:ext cx="529128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 Box 10"/>
          <p:cNvSpPr/>
          <p:nvPr/>
        </p:nvSpPr>
        <p:spPr>
          <a:xfrm>
            <a:off x="1938600" y="658800"/>
            <a:ext cx="500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Interpreting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65F9956-9CC6-4DFE-9319-009BB961084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32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35" name="Picture 9" descr="sports.jpg"/>
          <p:cNvPicPr/>
          <p:nvPr/>
        </p:nvPicPr>
        <p:blipFill>
          <a:blip r:embed="rId3"/>
          <a:stretch/>
        </p:blipFill>
        <p:spPr>
          <a:xfrm>
            <a:off x="1015920" y="88920"/>
            <a:ext cx="1650960" cy="1650960"/>
          </a:xfrm>
          <a:prstGeom prst="rect">
            <a:avLst/>
          </a:prstGeom>
          <a:noFill/>
          <a:ln w="50760">
            <a:solidFill>
              <a:srgbClr val="7F7F7F"/>
            </a:solidFill>
            <a:miter/>
          </a:ln>
        </p:spPr>
      </p:pic>
      <p:pic>
        <p:nvPicPr>
          <p:cNvPr id="436" name="Picture 11"/>
          <p:cNvPicPr/>
          <p:nvPr/>
        </p:nvPicPr>
        <p:blipFill>
          <a:blip r:embed="rId4"/>
          <a:stretch/>
        </p:blipFill>
        <p:spPr>
          <a:xfrm>
            <a:off x="963720" y="1982880"/>
            <a:ext cx="8086680" cy="4697280"/>
          </a:xfrm>
          <a:prstGeom prst="rect">
            <a:avLst/>
          </a:prstGeom>
          <a:noFill/>
          <a:ln w="50760">
            <a:solidFill>
              <a:srgbClr val="7F7F7F"/>
            </a:solidFill>
            <a:miter/>
          </a:ln>
        </p:spPr>
      </p:pic>
      <p:sp>
        <p:nvSpPr>
          <p:cNvPr id="437" name="TextBox 13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7A66FEE-995A-46E7-B028-05DB32AE25A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78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8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86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787" name="Object 10"/>
          <p:cNvGraphicFramePr/>
          <p:nvPr/>
        </p:nvGraphicFramePr>
        <p:xfrm>
          <a:off x="1184400" y="1925640"/>
          <a:ext cx="7005600" cy="436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88" name="Object 10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84400" y="1925640"/>
                    <a:ext cx="7005600" cy="436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89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D12DC5-1294-4729-A20E-77E99525D41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9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9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5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6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7" name="Text Box 7"/>
          <p:cNvSpPr/>
          <p:nvPr/>
        </p:nvSpPr>
        <p:spPr>
          <a:xfrm>
            <a:off x="5029200" y="3025800"/>
            <a:ext cx="41148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how to work out the range, mode and median from a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8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9" name="Rectangle 9"/>
          <p:cNvSpPr/>
          <p:nvPr/>
        </p:nvSpPr>
        <p:spPr>
          <a:xfrm>
            <a:off x="977760" y="3044880"/>
            <a:ext cx="3853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how to work out the range , mode &amp; median from a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0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1" name="Text Box 12"/>
          <p:cNvSpPr/>
          <p:nvPr/>
        </p:nvSpPr>
        <p:spPr>
          <a:xfrm>
            <a:off x="5029200" y="4087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Solve problems using a 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3" name="Text Box 11"/>
          <p:cNvSpPr/>
          <p:nvPr/>
        </p:nvSpPr>
        <p:spPr>
          <a:xfrm>
            <a:off x="2880360" y="1387440"/>
            <a:ext cx="34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Range, Mode &amp; Median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87" dur="indefinite" restart="never" nodeType="tmRoot">
          <p:childTnLst>
            <p:seq>
              <p:cTn id="1288" dur="indefinite" nodeType="mainSeq">
                <p:childTnLst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93" dur="500"/>
                                        <p:tgtEl>
                                          <p:spTgt spid="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4" fill="hold">
                      <p:stCondLst>
                        <p:cond delay="indefinite"/>
                      </p:stCondLst>
                      <p:childTnLst>
                        <p:par>
                          <p:cTn id="1295" fill="hold">
                            <p:stCondLst>
                              <p:cond delay="0"/>
                            </p:stCondLst>
                            <p:childTnLst>
                              <p:par>
                                <p:cTn id="129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98" dur="500"/>
                                        <p:tgtEl>
                                          <p:spTgt spid="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9" fill="hold">
                      <p:stCondLst>
                        <p:cond delay="indefinite"/>
                      </p:stCondLst>
                      <p:childTnLst>
                        <p:par>
                          <p:cTn id="1300" fill="hold">
                            <p:stCondLst>
                              <p:cond delay="0"/>
                            </p:stCondLst>
                            <p:childTnLst>
                              <p:par>
                                <p:cTn id="130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03" dur="500"/>
                                        <p:tgtEl>
                                          <p:spTgt spid="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B6D016-DBDC-4631-B396-43170A7E7D2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0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08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9" name="Text Box 6"/>
          <p:cNvSpPr/>
          <p:nvPr/>
        </p:nvSpPr>
        <p:spPr>
          <a:xfrm>
            <a:off x="946080" y="1795320"/>
            <a:ext cx="819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Reminder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0" name="TextBox 23"/>
          <p:cNvSpPr/>
          <p:nvPr/>
        </p:nvSpPr>
        <p:spPr>
          <a:xfrm>
            <a:off x="881280" y="2351160"/>
            <a:ext cx="8386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Range :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difference between highest and Lowest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values. It is a measure of spread.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1" name="TextBox 24"/>
          <p:cNvSpPr/>
          <p:nvPr/>
        </p:nvSpPr>
        <p:spPr>
          <a:xfrm>
            <a:off x="875520" y="3214800"/>
            <a:ext cx="7346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Median :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middle value of a set of data.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When they are two middle values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median is half way between them.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2" name="TextBox 25"/>
          <p:cNvSpPr/>
          <p:nvPr/>
        </p:nvSpPr>
        <p:spPr>
          <a:xfrm>
            <a:off x="875160" y="4513320"/>
            <a:ext cx="7674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Mode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value that occurs the most in a set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data. Can be more than one value.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3" name="TextBox 14"/>
          <p:cNvSpPr/>
          <p:nvPr/>
        </p:nvSpPr>
        <p:spPr>
          <a:xfrm>
            <a:off x="142920" y="1238400"/>
            <a:ext cx="66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4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5" name="Text Box 11"/>
          <p:cNvSpPr/>
          <p:nvPr/>
        </p:nvSpPr>
        <p:spPr>
          <a:xfrm>
            <a:off x="2880360" y="1387440"/>
            <a:ext cx="34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Range, Mode &amp; Median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04" dur="indefinite" restart="never" nodeType="tmRoot">
          <p:childTnLst>
            <p:seq>
              <p:cTn id="1305" dur="indefinite" nodeType="mainSeq">
                <p:childTnLst>
                  <p:par>
                    <p:cTn id="1306" fill="hold">
                      <p:stCondLst>
                        <p:cond delay="indefinite"/>
                      </p:stCondLst>
                      <p:childTnLst>
                        <p:par>
                          <p:cTn id="1307" fill="hold">
                            <p:stCondLst>
                              <p:cond delay="0"/>
                            </p:stCondLst>
                            <p:childTnLst>
                              <p:par>
                                <p:cTn id="13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10" dur="80"/>
                                        <p:tgtEl>
                                          <p:spTgt spid="1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1" dur="80"/>
                                        <p:tgtEl>
                                          <p:spTgt spid="1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2" dur="80"/>
                                        <p:tgtEl>
                                          <p:spTgt spid="1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3" fill="hold">
                      <p:stCondLst>
                        <p:cond delay="indefinite"/>
                      </p:stCondLst>
                      <p:childTnLst>
                        <p:par>
                          <p:cTn id="1314" fill="hold">
                            <p:stCondLst>
                              <p:cond delay="0"/>
                            </p:stCondLst>
                            <p:childTnLst>
                              <p:par>
                                <p:cTn id="13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17" dur="80"/>
                                        <p:tgtEl>
                                          <p:spTgt spid="1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8" dur="80"/>
                                        <p:tgtEl>
                                          <p:spTgt spid="1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9" dur="80"/>
                                        <p:tgtEl>
                                          <p:spTgt spid="1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F1B79C0-AB43-4D50-B4A9-58208030739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1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20" name="Picture 4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21" name="Text Box 9"/>
          <p:cNvSpPr/>
          <p:nvPr/>
        </p:nvSpPr>
        <p:spPr>
          <a:xfrm>
            <a:off x="1907280" y="658800"/>
            <a:ext cx="53326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Different Averages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2" name="Text Box 10"/>
          <p:cNvSpPr/>
          <p:nvPr/>
        </p:nvSpPr>
        <p:spPr>
          <a:xfrm>
            <a:off x="1000800" y="1919160"/>
            <a:ext cx="1199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: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3" name="Text Box 11"/>
          <p:cNvSpPr/>
          <p:nvPr/>
        </p:nvSpPr>
        <p:spPr>
          <a:xfrm>
            <a:off x="1103760" y="2413080"/>
            <a:ext cx="5666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median and mode for the set of data.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4" name="Text Box 13"/>
          <p:cNvSpPr/>
          <p:nvPr/>
        </p:nvSpPr>
        <p:spPr>
          <a:xfrm>
            <a:off x="2942280" y="2978280"/>
            <a:ext cx="292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10, 2, 14, 1, 14, 7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5" name="Text Box 14"/>
          <p:cNvSpPr/>
          <p:nvPr/>
        </p:nvSpPr>
        <p:spPr>
          <a:xfrm>
            <a:off x="1155600" y="472608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26" name="Object 3"/>
          <p:cNvGraphicFramePr/>
          <p:nvPr/>
        </p:nvGraphicFramePr>
        <p:xfrm>
          <a:off x="1130400" y="3989520"/>
          <a:ext cx="4419360" cy="477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827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30400" y="3989520"/>
                    <a:ext cx="4419360" cy="47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28" name="Object 4"/>
          <p:cNvGraphicFramePr/>
          <p:nvPr/>
        </p:nvGraphicFramePr>
        <p:xfrm>
          <a:off x="6915240" y="4997520"/>
          <a:ext cx="1863720" cy="4363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829" name="Object 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915240" y="4997520"/>
                    <a:ext cx="1863720" cy="43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30" name="Object 6"/>
          <p:cNvGraphicFramePr/>
          <p:nvPr/>
        </p:nvGraphicFramePr>
        <p:xfrm>
          <a:off x="1108080" y="4745160"/>
          <a:ext cx="4618080" cy="1015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831" name="Object 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108080" y="4745160"/>
                    <a:ext cx="461808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32" name="Oval 20"/>
          <p:cNvSpPr/>
          <p:nvPr/>
        </p:nvSpPr>
        <p:spPr>
          <a:xfrm>
            <a:off x="3397320" y="3736800"/>
            <a:ext cx="1268280" cy="995400"/>
          </a:xfrm>
          <a:prstGeom prst="ellipse">
            <a:avLst/>
          </a:prstGeom>
          <a:noFill/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33" name="Object 4"/>
          <p:cNvGraphicFramePr/>
          <p:nvPr/>
        </p:nvGraphicFramePr>
        <p:xfrm>
          <a:off x="5991120" y="3968640"/>
          <a:ext cx="3152880" cy="5158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834" name="Object 4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991120" y="3968640"/>
                    <a:ext cx="3152880" cy="51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1320" dur="indefinite" restart="never" nodeType="tmRoot">
          <p:childTnLst>
            <p:seq>
              <p:cTn id="1321" dur="indefinite" nodeType="mainSeq">
                <p:childTnLst>
                  <p:par>
                    <p:cTn id="1322" fill="hold">
                      <p:stCondLst>
                        <p:cond delay="indefinite"/>
                      </p:stCondLst>
                      <p:childTnLst>
                        <p:par>
                          <p:cTn id="1323" fill="hold">
                            <p:stCondLst>
                              <p:cond delay="0"/>
                            </p:stCondLst>
                            <p:childTnLst>
                              <p:par>
                                <p:cTn id="13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6" dur="500"/>
                                        <p:tgtEl>
                                          <p:spTgt spid="1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7" fill="hold">
                      <p:stCondLst>
                        <p:cond delay="indefinite"/>
                      </p:stCondLst>
                      <p:childTnLst>
                        <p:par>
                          <p:cTn id="1328" fill="hold">
                            <p:stCondLst>
                              <p:cond delay="0"/>
                            </p:stCondLst>
                            <p:childTnLst>
                              <p:par>
                                <p:cTn id="132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31" dur="500"/>
                                        <p:tgtEl>
                                          <p:spTgt spid="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2" fill="hold">
                      <p:stCondLst>
                        <p:cond delay="indefinite"/>
                      </p:stCondLst>
                      <p:childTnLst>
                        <p:par>
                          <p:cTn id="1333" fill="hold">
                            <p:stCondLst>
                              <p:cond delay="0"/>
                            </p:stCondLst>
                            <p:childTnLst>
                              <p:par>
                                <p:cTn id="133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36" dur="500"/>
                                        <p:tgtEl>
                                          <p:spTgt spid="1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7" fill="hold">
                      <p:stCondLst>
                        <p:cond delay="indefinite"/>
                      </p:stCondLst>
                      <p:childTnLst>
                        <p:par>
                          <p:cTn id="1338" fill="hold">
                            <p:stCondLst>
                              <p:cond delay="0"/>
                            </p:stCondLst>
                            <p:childTnLst>
                              <p:par>
                                <p:cTn id="13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1" dur="500"/>
                                        <p:tgtEl>
                                          <p:spTgt spid="1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2" fill="hold">
                      <p:stCondLst>
                        <p:cond delay="indefinite"/>
                      </p:stCondLst>
                      <p:childTnLst>
                        <p:par>
                          <p:cTn id="1343" fill="hold">
                            <p:stCondLst>
                              <p:cond delay="0"/>
                            </p:stCondLst>
                            <p:childTnLst>
                              <p:par>
                                <p:cTn id="13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6" dur="500"/>
                                        <p:tgtEl>
                                          <p:spTgt spid="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9D6EC3-23F9-4548-872B-A2B19D1B076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37" name=""/>
          <p:cNvGraphicFramePr/>
          <p:nvPr/>
        </p:nvGraphicFramePr>
        <p:xfrm>
          <a:off x="112680" y="2216160"/>
          <a:ext cx="3600360" cy="4272120"/>
        </p:xfrm>
        <a:graphic>
          <a:graphicData uri="http://schemas.openxmlformats.org/drawingml/2006/table">
            <a:tbl>
              <a:tblPr/>
              <a:tblGrid>
                <a:gridCol w="1982880"/>
                <a:gridCol w="1617480"/>
              </a:tblGrid>
              <a:tr h="1144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Numbers of sports played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Frequency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17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15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9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5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61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6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1838" name="Rectangle 31"/>
          <p:cNvSpPr/>
          <p:nvPr/>
        </p:nvSpPr>
        <p:spPr>
          <a:xfrm>
            <a:off x="0" y="10335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Here are the results of a sports survey carried out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among university students.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9" name="Rectangle 33"/>
          <p:cNvSpPr/>
          <p:nvPr/>
        </p:nvSpPr>
        <p:spPr>
          <a:xfrm>
            <a:off x="4085280" y="5353200"/>
            <a:ext cx="247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38.5 lies in here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0" name="Rectangle 35"/>
          <p:cNvSpPr/>
          <p:nvPr/>
        </p:nvSpPr>
        <p:spPr>
          <a:xfrm>
            <a:off x="1066680" y="249120"/>
            <a:ext cx="78948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Range Mode &amp; Median from Frequency Table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1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2" name="TextBox 10"/>
          <p:cNvSpPr/>
          <p:nvPr/>
        </p:nvSpPr>
        <p:spPr>
          <a:xfrm>
            <a:off x="4083480" y="2271600"/>
            <a:ext cx="1548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Range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43" name="Straight Arrow Connector 12"/>
          <p:cNvCxnSpPr>
            <a:stCxn id="1842" idx="1"/>
          </p:cNvCxnSpPr>
          <p:nvPr/>
        </p:nvCxnSpPr>
        <p:spPr>
          <a:xfrm flipH="1">
            <a:off x="1686960" y="2533680"/>
            <a:ext cx="2386440" cy="6829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44" name="TextBox 14"/>
          <p:cNvSpPr/>
          <p:nvPr/>
        </p:nvSpPr>
        <p:spPr>
          <a:xfrm>
            <a:off x="5459400" y="2266920"/>
            <a:ext cx="60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6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5" name="TextBox 15"/>
          <p:cNvSpPr/>
          <p:nvPr/>
        </p:nvSpPr>
        <p:spPr>
          <a:xfrm>
            <a:off x="4083120" y="2874960"/>
            <a:ext cx="14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Mode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6" name="Oval 16"/>
          <p:cNvSpPr/>
          <p:nvPr/>
        </p:nvSpPr>
        <p:spPr>
          <a:xfrm>
            <a:off x="757080" y="3311640"/>
            <a:ext cx="646200" cy="53496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7" name="TextBox 17"/>
          <p:cNvSpPr/>
          <p:nvPr/>
        </p:nvSpPr>
        <p:spPr>
          <a:xfrm>
            <a:off x="5580360" y="2860560"/>
            <a:ext cx="5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8" name="TextBox 18"/>
          <p:cNvSpPr/>
          <p:nvPr/>
        </p:nvSpPr>
        <p:spPr>
          <a:xfrm>
            <a:off x="4103640" y="3476520"/>
            <a:ext cx="463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Median harder to calculate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9" name="TextBox 19"/>
          <p:cNvSpPr/>
          <p:nvPr/>
        </p:nvSpPr>
        <p:spPr>
          <a:xfrm>
            <a:off x="4089600" y="4078440"/>
            <a:ext cx="476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 + 17 + 15 + 10 + 9 + 3 + 2 = 76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0" name="TextBox 20"/>
          <p:cNvSpPr/>
          <p:nvPr/>
        </p:nvSpPr>
        <p:spPr>
          <a:xfrm>
            <a:off x="4100040" y="4619520"/>
            <a:ext cx="4534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Middle value of 76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between 38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th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39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th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values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51" name="Straight Arrow Connector 21"/>
          <p:cNvCxnSpPr/>
          <p:nvPr/>
        </p:nvCxnSpPr>
        <p:spPr>
          <a:xfrm flipH="1" flipV="1">
            <a:off x="3010680" y="4481280"/>
            <a:ext cx="1135800" cy="81648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52" name="Cloud 24"/>
          <p:cNvSpPr/>
          <p:nvPr/>
        </p:nvSpPr>
        <p:spPr>
          <a:xfrm>
            <a:off x="5170320" y="614520"/>
            <a:ext cx="3973680" cy="1261800"/>
          </a:xfrm>
          <a:custGeom>
            <a:avLst/>
            <a:gdLst>
              <a:gd name="textAreaLeft" fmla="*/ 547560 w 3973680"/>
              <a:gd name="textAreaRight" fmla="*/ 3143520 w 3973680"/>
              <a:gd name="textAreaTop" fmla="*/ 190440 h 1261800"/>
              <a:gd name="textAreaBottom" fmla="*/ 1013040 h 1261800"/>
              <a:gd name="GluePoint1X" fmla="*/ 3970201 w 43200"/>
              <a:gd name="GluePoint1Y" fmla="*/ 631031 h 43200"/>
              <a:gd name="GluePoint2X" fmla="*/ 1986756 w 43200"/>
              <a:gd name="GluePoint2Y" fmla="*/ 1260718 h 43200"/>
              <a:gd name="GluePoint3X" fmla="*/ 12325 w 43200"/>
              <a:gd name="GluePoint3Y" fmla="*/ 631031 h 43200"/>
              <a:gd name="GluePoint4X" fmla="*/ 1986756 w 43200"/>
              <a:gd name="GluePoint4Y" fmla="*/ 7216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20 + 17 = 37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20 + 17 + 15 = 52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3" name="Rectangle 33"/>
          <p:cNvSpPr/>
          <p:nvPr/>
        </p:nvSpPr>
        <p:spPr>
          <a:xfrm>
            <a:off x="4084920" y="5700600"/>
            <a:ext cx="1757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Median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4" name="Oval 26"/>
          <p:cNvSpPr/>
          <p:nvPr/>
        </p:nvSpPr>
        <p:spPr>
          <a:xfrm>
            <a:off x="735120" y="4172040"/>
            <a:ext cx="647640" cy="53640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55" name="Straight Arrow Connector 27"/>
          <p:cNvCxnSpPr>
            <a:stCxn id="1853" idx="1"/>
          </p:cNvCxnSpPr>
          <p:nvPr/>
        </p:nvCxnSpPr>
        <p:spPr>
          <a:xfrm flipH="1" flipV="1">
            <a:off x="1334880" y="4585680"/>
            <a:ext cx="2738880" cy="137700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56" name="Rectangle 33"/>
          <p:cNvSpPr/>
          <p:nvPr/>
        </p:nvSpPr>
        <p:spPr>
          <a:xfrm>
            <a:off x="5616360" y="571176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7" name="Cloud 32"/>
          <p:cNvSpPr/>
          <p:nvPr/>
        </p:nvSpPr>
        <p:spPr>
          <a:xfrm>
            <a:off x="1467000" y="252360"/>
            <a:ext cx="3867120" cy="1828800"/>
          </a:xfrm>
          <a:custGeom>
            <a:avLst/>
            <a:gdLst>
              <a:gd name="textAreaLeft" fmla="*/ 532800 w 3867120"/>
              <a:gd name="textAreaRight" fmla="*/ 3059280 w 3867120"/>
              <a:gd name="textAreaTop" fmla="*/ 276120 h 1828800"/>
              <a:gd name="textAreaBottom" fmla="*/ 1468080 h 1828800"/>
              <a:gd name="GluePoint1X" fmla="*/ 3863927 w 43200"/>
              <a:gd name="GluePoint1Y" fmla="*/ 914400 h 43200"/>
              <a:gd name="GluePoint2X" fmla="*/ 1933575 w 43200"/>
              <a:gd name="GluePoint2Y" fmla="*/ 1826853 h 43200"/>
              <a:gd name="GluePoint3X" fmla="*/ 11995 w 43200"/>
              <a:gd name="GluePoint3Y" fmla="*/ 914400 h 43200"/>
              <a:gd name="GluePoint4X" fmla="*/ 1933575 w 43200"/>
              <a:gd name="GluePoint4Y" fmla="*/ 10456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Mode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value that occurs the most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8" name="Cloud 31"/>
          <p:cNvSpPr/>
          <p:nvPr/>
        </p:nvSpPr>
        <p:spPr>
          <a:xfrm>
            <a:off x="1954080" y="457200"/>
            <a:ext cx="3227400" cy="1681200"/>
          </a:xfrm>
          <a:custGeom>
            <a:avLst/>
            <a:gdLst>
              <a:gd name="textAreaLeft" fmla="*/ 444600 w 3227400"/>
              <a:gd name="textAreaRight" fmla="*/ 2553120 w 3227400"/>
              <a:gd name="textAreaTop" fmla="*/ 253800 h 1681200"/>
              <a:gd name="textAreaBottom" fmla="*/ 1349640 h 1681200"/>
              <a:gd name="GluePoint1X" fmla="*/ 3224698 w 43200"/>
              <a:gd name="GluePoint1Y" fmla="*/ 840582 h 43200"/>
              <a:gd name="GluePoint2X" fmla="*/ 1613694 w 43200"/>
              <a:gd name="GluePoint2Y" fmla="*/ 1679373 h 43200"/>
              <a:gd name="GluePoint3X" fmla="*/ 10011 w 43200"/>
              <a:gd name="GluePoint3Y" fmla="*/ 840582 h 43200"/>
              <a:gd name="GluePoint4X" fmla="*/ 1613694 w 43200"/>
              <a:gd name="GluePoint4Y" fmla="*/ 9612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High – Low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6 – 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47" dur="indefinite" restart="never" nodeType="tmRoot">
          <p:childTnLst>
            <p:seq>
              <p:cTn id="1348" dur="indefinite" nodeType="mainSeq">
                <p:childTnLst>
                  <p:par>
                    <p:cTn id="1349" fill="hold">
                      <p:stCondLst>
                        <p:cond delay="indefinite"/>
                      </p:stCondLst>
                      <p:childTnLst>
                        <p:par>
                          <p:cTn id="1350" fill="hold">
                            <p:stCondLst>
                              <p:cond delay="0"/>
                            </p:stCondLst>
                            <p:childTnLst>
                              <p:par>
                                <p:cTn id="1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53" dur="80"/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54" dur="80"/>
                                        <p:tgtEl>
                                          <p:spTgt spid="1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5" dur="80"/>
                                        <p:tgtEl>
                                          <p:spTgt spid="1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360" dur="500"/>
                                        <p:tgtEl>
                                          <p:spTgt spid="1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1" fill="hold">
                      <p:stCondLst>
                        <p:cond delay="indefinite"/>
                      </p:stCondLst>
                      <p:childTnLst>
                        <p:par>
                          <p:cTn id="1362" fill="hold">
                            <p:stCondLst>
                              <p:cond delay="0"/>
                            </p:stCondLst>
                            <p:childTnLst>
                              <p:par>
                                <p:cTn id="13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65" dur="80"/>
                                        <p:tgtEl>
                                          <p:spTgt spid="18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66" dur="80"/>
                                        <p:tgtEl>
                                          <p:spTgt spid="18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7" dur="80"/>
                                        <p:tgtEl>
                                          <p:spTgt spid="18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8" fill="hold">
                      <p:stCondLst>
                        <p:cond delay="indefinite"/>
                      </p:stCondLst>
                      <p:childTnLst>
                        <p:par>
                          <p:cTn id="1369" fill="hold">
                            <p:stCondLst>
                              <p:cond delay="0"/>
                            </p:stCondLst>
                            <p:childTnLst>
                              <p:par>
                                <p:cTn id="13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2" dur="80"/>
                                        <p:tgtEl>
                                          <p:spTgt spid="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73" dur="80"/>
                                        <p:tgtEl>
                                          <p:spTgt spid="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4" dur="80"/>
                                        <p:tgtEl>
                                          <p:spTgt spid="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5" fill="hold">
                      <p:stCondLst>
                        <p:cond delay="indefinite"/>
                      </p:stCondLst>
                      <p:childTnLst>
                        <p:par>
                          <p:cTn id="1376" fill="hold">
                            <p:stCondLst>
                              <p:cond delay="0"/>
                            </p:stCondLst>
                            <p:childTnLst>
                              <p:par>
                                <p:cTn id="13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9" dur="80"/>
                                        <p:tgtEl>
                                          <p:spTgt spid="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0" dur="80"/>
                                        <p:tgtEl>
                                          <p:spTgt spid="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1" dur="80"/>
                                        <p:tgtEl>
                                          <p:spTgt spid="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2" fill="hold">
                      <p:stCondLst>
                        <p:cond delay="indefinite"/>
                      </p:stCondLst>
                      <p:childTnLst>
                        <p:par>
                          <p:cTn id="1383" fill="hold">
                            <p:stCondLst>
                              <p:cond delay="0"/>
                            </p:stCondLst>
                            <p:childTnLst>
                              <p:par>
                                <p:cTn id="13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6" dur="80"/>
                                        <p:tgtEl>
                                          <p:spTgt spid="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7" dur="80"/>
                                        <p:tgtEl>
                                          <p:spTgt spid="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8" dur="80"/>
                                        <p:tgtEl>
                                          <p:spTgt spid="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9" fill="hold">
                      <p:stCondLst>
                        <p:cond delay="indefinite"/>
                      </p:stCondLst>
                      <p:childTnLst>
                        <p:par>
                          <p:cTn id="1390" fill="hold">
                            <p:stCondLst>
                              <p:cond delay="0"/>
                            </p:stCondLst>
                            <p:childTnLst>
                              <p:par>
                                <p:cTn id="1391" presetID="1" presetClass="exit" fill="hold" nodeType="click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3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5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7" presetID="1" presetClass="exit" fill="hold" nodeType="with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9" fill="hold">
                            <p:stCondLst>
                              <p:cond delay="0"/>
                            </p:stCondLst>
                            <p:childTnLst>
                              <p:par>
                                <p:cTn id="1400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2" dur="80"/>
                                        <p:tgtEl>
                                          <p:spTgt spid="1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3" dur="80"/>
                                        <p:tgtEl>
                                          <p:spTgt spid="1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4" dur="80"/>
                                        <p:tgtEl>
                                          <p:spTgt spid="1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5" fill="hold">
                      <p:stCondLst>
                        <p:cond delay="indefinite"/>
                      </p:stCondLst>
                      <p:childTnLst>
                        <p:par>
                          <p:cTn id="1406" fill="hold">
                            <p:stCondLst>
                              <p:cond delay="0"/>
                            </p:stCondLst>
                            <p:childTnLst>
                              <p:par>
                                <p:cTn id="14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9" dur="80"/>
                                        <p:tgtEl>
                                          <p:spTgt spid="18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0" dur="80"/>
                                        <p:tgtEl>
                                          <p:spTgt spid="18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1" dur="80"/>
                                        <p:tgtEl>
                                          <p:spTgt spid="18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2" fill="hold">
                            <p:stCondLst>
                              <p:cond delay="240"/>
                            </p:stCondLst>
                            <p:childTnLst>
                              <p:par>
                                <p:cTn id="141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15" dur="80"/>
                                        <p:tgtEl>
                                          <p:spTgt spid="1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6" dur="80"/>
                                        <p:tgtEl>
                                          <p:spTgt spid="1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7" dur="80"/>
                                        <p:tgtEl>
                                          <p:spTgt spid="1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8" fill="hold">
                            <p:stCondLst>
                              <p:cond delay="320"/>
                            </p:stCondLst>
                            <p:childTnLst>
                              <p:par>
                                <p:cTn id="141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21" dur="80"/>
                                        <p:tgtEl>
                                          <p:spTgt spid="1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22" dur="80"/>
                                        <p:tgtEl>
                                          <p:spTgt spid="1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3" dur="80"/>
                                        <p:tgtEl>
                                          <p:spTgt spid="1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4" fill="hold">
                      <p:stCondLst>
                        <p:cond delay="indefinite"/>
                      </p:stCondLst>
                      <p:childTnLst>
                        <p:par>
                          <p:cTn id="1425" fill="hold">
                            <p:stCondLst>
                              <p:cond delay="0"/>
                            </p:stCondLst>
                            <p:childTnLst>
                              <p:par>
                                <p:cTn id="14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28" dur="80"/>
                                        <p:tgtEl>
                                          <p:spTgt spid="1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29" dur="80"/>
                                        <p:tgtEl>
                                          <p:spTgt spid="1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0" dur="80"/>
                                        <p:tgtEl>
                                          <p:spTgt spid="1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1" fill="hold">
                      <p:stCondLst>
                        <p:cond delay="indefinite"/>
                      </p:stCondLst>
                      <p:childTnLst>
                        <p:par>
                          <p:cTn id="1432" fill="hold">
                            <p:stCondLst>
                              <p:cond delay="0"/>
                            </p:stCondLst>
                            <p:childTnLst>
                              <p:par>
                                <p:cTn id="143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35" dur="500" fill="hold"/>
                                        <p:tgtEl>
                                          <p:spTgt spid="1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6" dur="500" fill="hold"/>
                                        <p:tgtEl>
                                          <p:spTgt spid="1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37" dur="500"/>
                                        <p:tgtEl>
                                          <p:spTgt spid="1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8" fill="hold">
                            <p:stCondLst>
                              <p:cond delay="500"/>
                            </p:stCondLst>
                            <p:childTnLst>
                              <p:par>
                                <p:cTn id="143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1" dur="80"/>
                                        <p:tgtEl>
                                          <p:spTgt spid="1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2" dur="80"/>
                                        <p:tgtEl>
                                          <p:spTgt spid="1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3" dur="80"/>
                                        <p:tgtEl>
                                          <p:spTgt spid="1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4" fill="hold">
                      <p:stCondLst>
                        <p:cond delay="indefinite"/>
                      </p:stCondLst>
                      <p:childTnLst>
                        <p:par>
                          <p:cTn id="1445" fill="hold">
                            <p:stCondLst>
                              <p:cond delay="0"/>
                            </p:stCondLst>
                            <p:childTnLst>
                              <p:par>
                                <p:cTn id="1446" presetID="1" presetClass="exit" fill="hold" nodeType="click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8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0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2" presetID="1" presetClass="exit" fill="hold" nodeType="with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4" fill="hold">
                            <p:stCondLst>
                              <p:cond delay="0"/>
                            </p:stCondLst>
                            <p:childTnLst>
                              <p:par>
                                <p:cTn id="145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57" dur="80"/>
                                        <p:tgtEl>
                                          <p:spTgt spid="1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58" dur="80"/>
                                        <p:tgtEl>
                                          <p:spTgt spid="1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9" dur="80"/>
                                        <p:tgtEl>
                                          <p:spTgt spid="1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0" fill="hold">
                      <p:stCondLst>
                        <p:cond delay="indefinite"/>
                      </p:stCondLst>
                      <p:childTnLst>
                        <p:par>
                          <p:cTn id="1461" fill="hold">
                            <p:stCondLst>
                              <p:cond delay="0"/>
                            </p:stCondLst>
                            <p:childTnLst>
                              <p:par>
                                <p:cTn id="14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4" dur="80"/>
                                        <p:tgtEl>
                                          <p:spTgt spid="1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65" dur="80"/>
                                        <p:tgtEl>
                                          <p:spTgt spid="1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6" dur="80"/>
                                        <p:tgtEl>
                                          <p:spTgt spid="1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7" fill="hold">
                      <p:stCondLst>
                        <p:cond delay="indefinite"/>
                      </p:stCondLst>
                      <p:childTnLst>
                        <p:par>
                          <p:cTn id="1468" fill="hold">
                            <p:stCondLst>
                              <p:cond delay="0"/>
                            </p:stCondLst>
                            <p:childTnLst>
                              <p:par>
                                <p:cTn id="14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1" dur="80"/>
                                        <p:tgtEl>
                                          <p:spTgt spid="18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2" dur="80"/>
                                        <p:tgtEl>
                                          <p:spTgt spid="18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3" dur="80"/>
                                        <p:tgtEl>
                                          <p:spTgt spid="18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4" fill="hold">
                      <p:stCondLst>
                        <p:cond delay="indefinite"/>
                      </p:stCondLst>
                      <p:childTnLst>
                        <p:par>
                          <p:cTn id="1475" fill="hold">
                            <p:stCondLst>
                              <p:cond delay="0"/>
                            </p:stCondLst>
                            <p:childTnLst>
                              <p:par>
                                <p:cTn id="14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8" dur="80"/>
                                        <p:tgtEl>
                                          <p:spTgt spid="1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9" dur="80"/>
                                        <p:tgtEl>
                                          <p:spTgt spid="1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0" dur="80"/>
                                        <p:tgtEl>
                                          <p:spTgt spid="1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1" fill="hold">
                      <p:stCondLst>
                        <p:cond delay="indefinite"/>
                      </p:stCondLst>
                      <p:childTnLst>
                        <p:par>
                          <p:cTn id="1482" fill="hold">
                            <p:stCondLst>
                              <p:cond delay="0"/>
                            </p:stCondLst>
                            <p:childTnLst>
                              <p:par>
                                <p:cTn id="14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5" fill="hold">
                            <p:stCondLst>
                              <p:cond delay="500"/>
                            </p:stCondLst>
                            <p:childTnLst>
                              <p:par>
                                <p:cTn id="1486" presetID="2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488" dur="500"/>
                                        <p:tgtEl>
                                          <p:spTgt spid="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9" fill="hold">
                      <p:stCondLst>
                        <p:cond delay="indefinite"/>
                      </p:stCondLst>
                      <p:childTnLst>
                        <p:par>
                          <p:cTn id="1490" fill="hold">
                            <p:stCondLst>
                              <p:cond delay="0"/>
                            </p:stCondLst>
                            <p:childTnLst>
                              <p:par>
                                <p:cTn id="14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3" dur="80"/>
                                        <p:tgtEl>
                                          <p:spTgt spid="1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94" dur="80"/>
                                        <p:tgtEl>
                                          <p:spTgt spid="1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5" dur="80"/>
                                        <p:tgtEl>
                                          <p:spTgt spid="1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0" dur="80"/>
                                        <p:tgtEl>
                                          <p:spTgt spid="1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1" dur="80"/>
                                        <p:tgtEl>
                                          <p:spTgt spid="1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2" dur="80"/>
                                        <p:tgtEl>
                                          <p:spTgt spid="1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3" fill="hold">
                      <p:stCondLst>
                        <p:cond delay="indefinite"/>
                      </p:stCondLst>
                      <p:childTnLst>
                        <p:par>
                          <p:cTn id="1504" fill="hold">
                            <p:stCondLst>
                              <p:cond delay="0"/>
                            </p:stCondLst>
                            <p:childTnLst>
                              <p:par>
                                <p:cTn id="15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07" dur="80"/>
                                        <p:tgtEl>
                                          <p:spTgt spid="1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08" dur="80"/>
                                        <p:tgtEl>
                                          <p:spTgt spid="1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9" dur="80"/>
                                        <p:tgtEl>
                                          <p:spTgt spid="1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0" fill="hold">
                      <p:stCondLst>
                        <p:cond delay="indefinite"/>
                      </p:stCondLst>
                      <p:childTnLst>
                        <p:par>
                          <p:cTn id="1511" fill="hold">
                            <p:stCondLst>
                              <p:cond delay="0"/>
                            </p:stCondLst>
                            <p:childTnLst>
                              <p:par>
                                <p:cTn id="151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15" presetID="2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517" dur="500"/>
                                        <p:tgtEl>
                                          <p:spTgt spid="1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9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1" dur="500" fill="hold"/>
                                        <p:tgtEl>
                                          <p:spTgt spid="1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2" dur="500" fill="hold"/>
                                        <p:tgtEl>
                                          <p:spTgt spid="1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23" dur="500"/>
                                        <p:tgtEl>
                                          <p:spTgt spid="1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Rectangle 35"/>
          <p:cNvSpPr/>
          <p:nvPr/>
        </p:nvSpPr>
        <p:spPr>
          <a:xfrm>
            <a:off x="1066680" y="249120"/>
            <a:ext cx="78948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Range Mode &amp; Median from Frequency Table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0" name="Rectangle 31"/>
          <p:cNvSpPr/>
          <p:nvPr/>
        </p:nvSpPr>
        <p:spPr>
          <a:xfrm>
            <a:off x="0" y="98748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Here are the results of a S3 maths exam survey carried out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among St. Ninian’s High School students.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1" name="Cloud 31"/>
          <p:cNvSpPr/>
          <p:nvPr/>
        </p:nvSpPr>
        <p:spPr>
          <a:xfrm>
            <a:off x="1954080" y="457200"/>
            <a:ext cx="3227400" cy="1681200"/>
          </a:xfrm>
          <a:custGeom>
            <a:avLst/>
            <a:gdLst>
              <a:gd name="textAreaLeft" fmla="*/ 444600 w 3227400"/>
              <a:gd name="textAreaRight" fmla="*/ 2553120 w 3227400"/>
              <a:gd name="textAreaTop" fmla="*/ 253800 h 1681200"/>
              <a:gd name="textAreaBottom" fmla="*/ 1349640 h 1681200"/>
              <a:gd name="GluePoint1X" fmla="*/ 3224698 w 43200"/>
              <a:gd name="GluePoint1Y" fmla="*/ 840582 h 43200"/>
              <a:gd name="GluePoint2X" fmla="*/ 1613694 w 43200"/>
              <a:gd name="GluePoint2Y" fmla="*/ 1679373 h 43200"/>
              <a:gd name="GluePoint3X" fmla="*/ 10011 w 43200"/>
              <a:gd name="GluePoint3Y" fmla="*/ 840582 h 43200"/>
              <a:gd name="GluePoint4X" fmla="*/ 1613694 w 43200"/>
              <a:gd name="GluePoint4Y" fmla="*/ 9612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High – Low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7 – 1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2" name="Cloud 32"/>
          <p:cNvSpPr/>
          <p:nvPr/>
        </p:nvSpPr>
        <p:spPr>
          <a:xfrm>
            <a:off x="1467000" y="252360"/>
            <a:ext cx="3867120" cy="1828800"/>
          </a:xfrm>
          <a:custGeom>
            <a:avLst/>
            <a:gdLst>
              <a:gd name="textAreaLeft" fmla="*/ 532800 w 3867120"/>
              <a:gd name="textAreaRight" fmla="*/ 3059280 w 3867120"/>
              <a:gd name="textAreaTop" fmla="*/ 276120 h 1828800"/>
              <a:gd name="textAreaBottom" fmla="*/ 1468080 h 1828800"/>
              <a:gd name="GluePoint1X" fmla="*/ 3863927 w 43200"/>
              <a:gd name="GluePoint1Y" fmla="*/ 914400 h 43200"/>
              <a:gd name="GluePoint2X" fmla="*/ 1933575 w 43200"/>
              <a:gd name="GluePoint2Y" fmla="*/ 1826853 h 43200"/>
              <a:gd name="GluePoint3X" fmla="*/ 11995 w 43200"/>
              <a:gd name="GluePoint3Y" fmla="*/ 914400 h 43200"/>
              <a:gd name="GluePoint4X" fmla="*/ 1933575 w 43200"/>
              <a:gd name="GluePoint4Y" fmla="*/ 10456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Mode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value that occurs the most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5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25BD822-FF3C-4D3D-9545-C4C41E74C08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65" name=""/>
          <p:cNvGraphicFramePr/>
          <p:nvPr/>
        </p:nvGraphicFramePr>
        <p:xfrm>
          <a:off x="112680" y="2216160"/>
          <a:ext cx="3781440" cy="3992400"/>
        </p:xfrm>
        <a:graphic>
          <a:graphicData uri="http://schemas.openxmlformats.org/drawingml/2006/table">
            <a:tbl>
              <a:tblPr/>
              <a:tblGrid>
                <a:gridCol w="2151000"/>
                <a:gridCol w="1630440"/>
              </a:tblGrid>
              <a:tr h="8676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Grade scored 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in exam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Frequency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25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29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US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5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31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4424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6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10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4593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7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575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3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5</a:t>
                      </a:r>
                      <a:endParaRPr lang="en-US" sz="23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1866" name="Rectangle 33"/>
          <p:cNvSpPr/>
          <p:nvPr/>
        </p:nvSpPr>
        <p:spPr>
          <a:xfrm>
            <a:off x="4085280" y="5376960"/>
            <a:ext cx="247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70.5 lies in here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7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8" name="TextBox 10"/>
          <p:cNvSpPr/>
          <p:nvPr/>
        </p:nvSpPr>
        <p:spPr>
          <a:xfrm>
            <a:off x="4083480" y="2271600"/>
            <a:ext cx="1548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Range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69" name="Straight Arrow Connector 12"/>
          <p:cNvCxnSpPr>
            <a:stCxn id="1868" idx="1"/>
          </p:cNvCxnSpPr>
          <p:nvPr/>
        </p:nvCxnSpPr>
        <p:spPr>
          <a:xfrm flipH="1">
            <a:off x="1812240" y="2532600"/>
            <a:ext cx="2261160" cy="3056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70" name="TextBox 14"/>
          <p:cNvSpPr/>
          <p:nvPr/>
        </p:nvSpPr>
        <p:spPr>
          <a:xfrm>
            <a:off x="5459400" y="2266920"/>
            <a:ext cx="60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6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1" name="TextBox 15"/>
          <p:cNvSpPr/>
          <p:nvPr/>
        </p:nvSpPr>
        <p:spPr>
          <a:xfrm>
            <a:off x="4083120" y="2874960"/>
            <a:ext cx="14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Mode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2" name="Oval 16"/>
          <p:cNvSpPr/>
          <p:nvPr/>
        </p:nvSpPr>
        <p:spPr>
          <a:xfrm>
            <a:off x="819000" y="4792680"/>
            <a:ext cx="648000" cy="53640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3" name="TextBox 17"/>
          <p:cNvSpPr/>
          <p:nvPr/>
        </p:nvSpPr>
        <p:spPr>
          <a:xfrm>
            <a:off x="5580360" y="2860560"/>
            <a:ext cx="5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4" name="TextBox 18"/>
          <p:cNvSpPr/>
          <p:nvPr/>
        </p:nvSpPr>
        <p:spPr>
          <a:xfrm>
            <a:off x="4103640" y="3476520"/>
            <a:ext cx="463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Median harder to calculate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5" name="TextBox 19"/>
          <p:cNvSpPr/>
          <p:nvPr/>
        </p:nvSpPr>
        <p:spPr>
          <a:xfrm>
            <a:off x="3903480" y="4078440"/>
            <a:ext cx="532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25 + 29 + 20 + 20 + 31 + 10 + 5 = 140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6" name="TextBox 20"/>
          <p:cNvSpPr/>
          <p:nvPr/>
        </p:nvSpPr>
        <p:spPr>
          <a:xfrm>
            <a:off x="3958560" y="4483080"/>
            <a:ext cx="5063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Middle value of 140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between the 70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th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71</a:t>
            </a:r>
            <a:r>
              <a:rPr lang="en-GB" sz="2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th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values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77" name="Straight Arrow Connector 21"/>
          <p:cNvCxnSpPr/>
          <p:nvPr/>
        </p:nvCxnSpPr>
        <p:spPr>
          <a:xfrm flipH="1" flipV="1">
            <a:off x="3279240" y="4287600"/>
            <a:ext cx="867600" cy="101016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78" name="Cloud 24"/>
          <p:cNvSpPr/>
          <p:nvPr/>
        </p:nvSpPr>
        <p:spPr>
          <a:xfrm>
            <a:off x="4603680" y="614520"/>
            <a:ext cx="4540320" cy="1261800"/>
          </a:xfrm>
          <a:custGeom>
            <a:avLst/>
            <a:gdLst>
              <a:gd name="textAreaLeft" fmla="*/ 625680 w 4540320"/>
              <a:gd name="textAreaRight" fmla="*/ 3591720 w 4540320"/>
              <a:gd name="textAreaTop" fmla="*/ 190440 h 1261800"/>
              <a:gd name="textAreaBottom" fmla="*/ 1013040 h 1261800"/>
              <a:gd name="GluePoint1X" fmla="*/ 4536466 w 43200"/>
              <a:gd name="GluePoint1Y" fmla="*/ 631031 h 43200"/>
              <a:gd name="GluePoint2X" fmla="*/ 2270125 w 43200"/>
              <a:gd name="GluePoint2Y" fmla="*/ 1260718 h 43200"/>
              <a:gd name="GluePoint3X" fmla="*/ 14083 w 43200"/>
              <a:gd name="GluePoint3Y" fmla="*/ 631031 h 43200"/>
              <a:gd name="GluePoint4X" fmla="*/ 2270125 w 43200"/>
              <a:gd name="GluePoint4Y" fmla="*/ 7216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25 + 29 = 54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25 + 29 + 20 = 74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9" name="Rectangle 33"/>
          <p:cNvSpPr/>
          <p:nvPr/>
        </p:nvSpPr>
        <p:spPr>
          <a:xfrm>
            <a:off x="4084920" y="5700600"/>
            <a:ext cx="1757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Median =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0" name="Oval 26"/>
          <p:cNvSpPr/>
          <p:nvPr/>
        </p:nvSpPr>
        <p:spPr>
          <a:xfrm>
            <a:off x="846000" y="3905280"/>
            <a:ext cx="646200" cy="53496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881" name="Straight Arrow Connector 27"/>
          <p:cNvCxnSpPr>
            <a:stCxn id="1879" idx="1"/>
            <a:endCxn id="1880" idx="5"/>
          </p:cNvCxnSpPr>
          <p:nvPr/>
        </p:nvCxnSpPr>
        <p:spPr>
          <a:xfrm flipH="1" flipV="1">
            <a:off x="1398240" y="4361760"/>
            <a:ext cx="2675520" cy="16009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82" name="Rectangle 33"/>
          <p:cNvSpPr/>
          <p:nvPr/>
        </p:nvSpPr>
        <p:spPr>
          <a:xfrm>
            <a:off x="5616360" y="571176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27" dur="indefinite" restart="never" nodeType="tmRoot">
          <p:childTnLst>
            <p:seq>
              <p:cTn id="1528" dur="indefinite" nodeType="mainSeq">
                <p:childTnLst>
                  <p:par>
                    <p:cTn id="1529" fill="hold">
                      <p:stCondLst>
                        <p:cond delay="indefinite"/>
                      </p:stCondLst>
                      <p:childTnLst>
                        <p:par>
                          <p:cTn id="1530" fill="hold">
                            <p:stCondLst>
                              <p:cond delay="0"/>
                            </p:stCondLst>
                            <p:childTnLst>
                              <p:par>
                                <p:cTn id="15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3" dur="80"/>
                                        <p:tgtEl>
                                          <p:spTgt spid="18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4" dur="80"/>
                                        <p:tgtEl>
                                          <p:spTgt spid="18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5" dur="80"/>
                                        <p:tgtEl>
                                          <p:spTgt spid="18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540" dur="500"/>
                                        <p:tgtEl>
                                          <p:spTgt spid="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1" fill="hold">
                      <p:stCondLst>
                        <p:cond delay="indefinite"/>
                      </p:stCondLst>
                      <p:childTnLst>
                        <p:par>
                          <p:cTn id="1542" fill="hold">
                            <p:stCondLst>
                              <p:cond delay="0"/>
                            </p:stCondLst>
                            <p:childTnLst>
                              <p:par>
                                <p:cTn id="15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5" dur="80"/>
                                        <p:tgtEl>
                                          <p:spTgt spid="18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6" dur="80"/>
                                        <p:tgtEl>
                                          <p:spTgt spid="18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7" dur="80"/>
                                        <p:tgtEl>
                                          <p:spTgt spid="18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8" fill="hold">
                      <p:stCondLst>
                        <p:cond delay="indefinite"/>
                      </p:stCondLst>
                      <p:childTnLst>
                        <p:par>
                          <p:cTn id="1549" fill="hold">
                            <p:stCondLst>
                              <p:cond delay="0"/>
                            </p:stCondLst>
                            <p:childTnLst>
                              <p:par>
                                <p:cTn id="15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52" dur="80"/>
                                        <p:tgtEl>
                                          <p:spTgt spid="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53" dur="80"/>
                                        <p:tgtEl>
                                          <p:spTgt spid="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4" dur="80"/>
                                        <p:tgtEl>
                                          <p:spTgt spid="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5" fill="hold">
                      <p:stCondLst>
                        <p:cond delay="indefinite"/>
                      </p:stCondLst>
                      <p:childTnLst>
                        <p:par>
                          <p:cTn id="1556" fill="hold">
                            <p:stCondLst>
                              <p:cond delay="0"/>
                            </p:stCondLst>
                            <p:childTnLst>
                              <p:par>
                                <p:cTn id="15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59" dur="80"/>
                                        <p:tgtEl>
                                          <p:spTgt spid="1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0" dur="80"/>
                                        <p:tgtEl>
                                          <p:spTgt spid="1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1" dur="80"/>
                                        <p:tgtEl>
                                          <p:spTgt spid="1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2" fill="hold">
                      <p:stCondLst>
                        <p:cond delay="indefinite"/>
                      </p:stCondLst>
                      <p:childTnLst>
                        <p:par>
                          <p:cTn id="1563" fill="hold">
                            <p:stCondLst>
                              <p:cond delay="0"/>
                            </p:stCondLst>
                            <p:childTnLst>
                              <p:par>
                                <p:cTn id="15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6" dur="80"/>
                                        <p:tgtEl>
                                          <p:spTgt spid="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7" dur="80"/>
                                        <p:tgtEl>
                                          <p:spTgt spid="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8" dur="80"/>
                                        <p:tgtEl>
                                          <p:spTgt spid="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9" fill="hold">
                      <p:stCondLst>
                        <p:cond delay="indefinite"/>
                      </p:stCondLst>
                      <p:childTnLst>
                        <p:par>
                          <p:cTn id="1570" fill="hold">
                            <p:stCondLst>
                              <p:cond delay="0"/>
                            </p:stCondLst>
                            <p:childTnLst>
                              <p:par>
                                <p:cTn id="1571" presetID="1" presetClass="exit" fill="hold" nodeType="click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3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5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7" presetID="1" presetClass="exit" fill="hold" nodeType="with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9" fill="hold">
                            <p:stCondLst>
                              <p:cond delay="0"/>
                            </p:stCondLst>
                            <p:childTnLst>
                              <p:par>
                                <p:cTn id="1580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2" dur="80"/>
                                        <p:tgtEl>
                                          <p:spTgt spid="1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3" dur="80"/>
                                        <p:tgtEl>
                                          <p:spTgt spid="1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4" dur="80"/>
                                        <p:tgtEl>
                                          <p:spTgt spid="1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5" fill="hold">
                      <p:stCondLst>
                        <p:cond delay="indefinite"/>
                      </p:stCondLst>
                      <p:childTnLst>
                        <p:par>
                          <p:cTn id="1586" fill="hold">
                            <p:stCondLst>
                              <p:cond delay="0"/>
                            </p:stCondLst>
                            <p:childTnLst>
                              <p:par>
                                <p:cTn id="15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9" dur="80"/>
                                        <p:tgtEl>
                                          <p:spTgt spid="1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0" dur="80"/>
                                        <p:tgtEl>
                                          <p:spTgt spid="1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1" dur="80"/>
                                        <p:tgtEl>
                                          <p:spTgt spid="1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2" fill="hold">
                            <p:stCondLst>
                              <p:cond delay="240"/>
                            </p:stCondLst>
                            <p:childTnLst>
                              <p:par>
                                <p:cTn id="159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5" dur="80"/>
                                        <p:tgtEl>
                                          <p:spTgt spid="18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6" dur="80"/>
                                        <p:tgtEl>
                                          <p:spTgt spid="18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7" dur="80"/>
                                        <p:tgtEl>
                                          <p:spTgt spid="18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8" fill="hold">
                            <p:stCondLst>
                              <p:cond delay="320"/>
                            </p:stCondLst>
                            <p:childTnLst>
                              <p:par>
                                <p:cTn id="159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1" dur="80"/>
                                        <p:tgtEl>
                                          <p:spTgt spid="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2" dur="80"/>
                                        <p:tgtEl>
                                          <p:spTgt spid="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3" dur="80"/>
                                        <p:tgtEl>
                                          <p:spTgt spid="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4" fill="hold">
                      <p:stCondLst>
                        <p:cond delay="indefinite"/>
                      </p:stCondLst>
                      <p:childTnLst>
                        <p:par>
                          <p:cTn id="1605" fill="hold">
                            <p:stCondLst>
                              <p:cond delay="0"/>
                            </p:stCondLst>
                            <p:childTnLst>
                              <p:par>
                                <p:cTn id="16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8" dur="80"/>
                                        <p:tgtEl>
                                          <p:spTgt spid="1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9" dur="80"/>
                                        <p:tgtEl>
                                          <p:spTgt spid="1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0" dur="80"/>
                                        <p:tgtEl>
                                          <p:spTgt spid="1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1" fill="hold">
                      <p:stCondLst>
                        <p:cond delay="indefinite"/>
                      </p:stCondLst>
                      <p:childTnLst>
                        <p:par>
                          <p:cTn id="1612" fill="hold">
                            <p:stCondLst>
                              <p:cond delay="0"/>
                            </p:stCondLst>
                            <p:childTnLst>
                              <p:par>
                                <p:cTn id="161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5" dur="500" fill="hold"/>
                                        <p:tgtEl>
                                          <p:spTgt spid="1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16" dur="500" fill="hold"/>
                                        <p:tgtEl>
                                          <p:spTgt spid="1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17" dur="500"/>
                                        <p:tgtEl>
                                          <p:spTgt spid="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8" fill="hold">
                            <p:stCondLst>
                              <p:cond delay="500"/>
                            </p:stCondLst>
                            <p:childTnLst>
                              <p:par>
                                <p:cTn id="161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21" dur="80"/>
                                        <p:tgtEl>
                                          <p:spTgt spid="1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22" dur="80"/>
                                        <p:tgtEl>
                                          <p:spTgt spid="1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3" dur="80"/>
                                        <p:tgtEl>
                                          <p:spTgt spid="1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4" fill="hold">
                      <p:stCondLst>
                        <p:cond delay="indefinite"/>
                      </p:stCondLst>
                      <p:childTnLst>
                        <p:par>
                          <p:cTn id="1625" fill="hold">
                            <p:stCondLst>
                              <p:cond delay="0"/>
                            </p:stCondLst>
                            <p:childTnLst>
                              <p:par>
                                <p:cTn id="1626" presetID="1" presetClass="exit" fill="hold" nodeType="click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8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0" presetID="1" presetClass="exit" fill="hold" nodeType="withEffect" repeatCount="1000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2" presetID="1" presetClass="exit" fill="hold" nodeType="with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4" fill="hold">
                            <p:stCondLst>
                              <p:cond delay="0"/>
                            </p:stCondLst>
                            <p:childTnLst>
                              <p:par>
                                <p:cTn id="163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37" dur="80"/>
                                        <p:tgtEl>
                                          <p:spTgt spid="1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38" dur="80"/>
                                        <p:tgtEl>
                                          <p:spTgt spid="1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9" dur="80"/>
                                        <p:tgtEl>
                                          <p:spTgt spid="1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0" fill="hold">
                      <p:stCondLst>
                        <p:cond delay="indefinite"/>
                      </p:stCondLst>
                      <p:childTnLst>
                        <p:par>
                          <p:cTn id="1641" fill="hold">
                            <p:stCondLst>
                              <p:cond delay="0"/>
                            </p:stCondLst>
                            <p:childTnLst>
                              <p:par>
                                <p:cTn id="16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44" dur="80"/>
                                        <p:tgtEl>
                                          <p:spTgt spid="1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45" dur="80"/>
                                        <p:tgtEl>
                                          <p:spTgt spid="1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6" dur="80"/>
                                        <p:tgtEl>
                                          <p:spTgt spid="1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7" fill="hold">
                      <p:stCondLst>
                        <p:cond delay="indefinite"/>
                      </p:stCondLst>
                      <p:childTnLst>
                        <p:par>
                          <p:cTn id="1648" fill="hold">
                            <p:stCondLst>
                              <p:cond delay="0"/>
                            </p:stCondLst>
                            <p:childTnLst>
                              <p:par>
                                <p:cTn id="16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1" dur="80"/>
                                        <p:tgtEl>
                                          <p:spTgt spid="1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2" dur="80"/>
                                        <p:tgtEl>
                                          <p:spTgt spid="1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3" dur="80"/>
                                        <p:tgtEl>
                                          <p:spTgt spid="1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4" fill="hold">
                      <p:stCondLst>
                        <p:cond delay="indefinite"/>
                      </p:stCondLst>
                      <p:childTnLst>
                        <p:par>
                          <p:cTn id="1655" fill="hold">
                            <p:stCondLst>
                              <p:cond delay="0"/>
                            </p:stCondLst>
                            <p:childTnLst>
                              <p:par>
                                <p:cTn id="16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8" dur="80"/>
                                        <p:tgtEl>
                                          <p:spTgt spid="1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9" dur="80"/>
                                        <p:tgtEl>
                                          <p:spTgt spid="1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0" dur="80"/>
                                        <p:tgtEl>
                                          <p:spTgt spid="1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1" fill="hold">
                      <p:stCondLst>
                        <p:cond delay="indefinite"/>
                      </p:stCondLst>
                      <p:childTnLst>
                        <p:par>
                          <p:cTn id="1662" fill="hold">
                            <p:stCondLst>
                              <p:cond delay="0"/>
                            </p:stCondLst>
                            <p:childTnLst>
                              <p:par>
                                <p:cTn id="16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6" presetID="2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668" dur="500"/>
                                        <p:tgtEl>
                                          <p:spTgt spid="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9" fill="hold">
                      <p:stCondLst>
                        <p:cond delay="indefinite"/>
                      </p:stCondLst>
                      <p:childTnLst>
                        <p:par>
                          <p:cTn id="1670" fill="hold">
                            <p:stCondLst>
                              <p:cond delay="0"/>
                            </p:stCondLst>
                            <p:childTnLst>
                              <p:par>
                                <p:cTn id="16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73" dur="80"/>
                                        <p:tgtEl>
                                          <p:spTgt spid="1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74" dur="80"/>
                                        <p:tgtEl>
                                          <p:spTgt spid="1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5" dur="80"/>
                                        <p:tgtEl>
                                          <p:spTgt spid="1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6" fill="hold">
                      <p:stCondLst>
                        <p:cond delay="indefinite"/>
                      </p:stCondLst>
                      <p:childTnLst>
                        <p:par>
                          <p:cTn id="1677" fill="hold">
                            <p:stCondLst>
                              <p:cond delay="0"/>
                            </p:stCondLst>
                            <p:childTnLst>
                              <p:par>
                                <p:cTn id="16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80" dur="80"/>
                                        <p:tgtEl>
                                          <p:spTgt spid="1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1" dur="80"/>
                                        <p:tgtEl>
                                          <p:spTgt spid="1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2" dur="80"/>
                                        <p:tgtEl>
                                          <p:spTgt spid="1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3" fill="hold">
                      <p:stCondLst>
                        <p:cond delay="indefinite"/>
                      </p:stCondLst>
                      <p:childTnLst>
                        <p:par>
                          <p:cTn id="1684" fill="hold">
                            <p:stCondLst>
                              <p:cond delay="0"/>
                            </p:stCondLst>
                            <p:childTnLst>
                              <p:par>
                                <p:cTn id="16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87" dur="80"/>
                                        <p:tgtEl>
                                          <p:spTgt spid="1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8" dur="80"/>
                                        <p:tgtEl>
                                          <p:spTgt spid="1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9" dur="80"/>
                                        <p:tgtEl>
                                          <p:spTgt spid="18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0" fill="hold">
                      <p:stCondLst>
                        <p:cond delay="indefinite"/>
                      </p:stCondLst>
                      <p:childTnLst>
                        <p:par>
                          <p:cTn id="1691" fill="hold">
                            <p:stCondLst>
                              <p:cond delay="0"/>
                            </p:stCondLst>
                            <p:childTnLst>
                              <p:par>
                                <p:cTn id="169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4" fill="hold">
                            <p:stCondLst>
                              <p:cond delay="500"/>
                            </p:stCondLst>
                            <p:childTnLst>
                              <p:par>
                                <p:cTn id="1695" presetID="2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697" dur="500"/>
                                        <p:tgtEl>
                                          <p:spTgt spid="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9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1" dur="500" fill="hold"/>
                                        <p:tgtEl>
                                          <p:spTgt spid="1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02" dur="500" fill="hold"/>
                                        <p:tgtEl>
                                          <p:spTgt spid="1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703" dur="500"/>
                                        <p:tgtEl>
                                          <p:spTgt spid="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E3372CC-9BC5-4980-9E77-B5548E5DF25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5" name="Rectangle 2"/>
          <p:cNvSpPr/>
          <p:nvPr/>
        </p:nvSpPr>
        <p:spPr>
          <a:xfrm>
            <a:off x="2133720" y="474192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6" name="Text Box 3"/>
          <p:cNvSpPr/>
          <p:nvPr/>
        </p:nvSpPr>
        <p:spPr>
          <a:xfrm>
            <a:off x="2352600" y="2220840"/>
            <a:ext cx="5195880" cy="280620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6E (page 60)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8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8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8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9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1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2" name="Text Box 11"/>
          <p:cNvSpPr/>
          <p:nvPr/>
        </p:nvSpPr>
        <p:spPr>
          <a:xfrm>
            <a:off x="2880360" y="1387440"/>
            <a:ext cx="345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Range, Mode &amp; Median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3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blinds dir="vert"/>
  </p:transition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51A3FF3-A3F8-4F7E-B3B0-7D5A3FF1904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89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9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99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00" name="Object 10"/>
          <p:cNvGraphicFramePr/>
          <p:nvPr/>
        </p:nvGraphicFramePr>
        <p:xfrm>
          <a:off x="1173240" y="1925640"/>
          <a:ext cx="7029360" cy="436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01" name="Object 10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73240" y="1925640"/>
                    <a:ext cx="7029360" cy="436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2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0DD232D-E64F-4326-8795-9EC64E3C5B7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0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0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0" name="Text Box 7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Add a third column to a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1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2" name="Rectangle 9"/>
          <p:cNvSpPr/>
          <p:nvPr/>
        </p:nvSpPr>
        <p:spPr>
          <a:xfrm>
            <a:off x="977760" y="3044880"/>
            <a:ext cx="3853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  To explain how to work out the mean by adding in a third column to a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3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4" name="Text Box 11"/>
          <p:cNvSpPr/>
          <p:nvPr/>
        </p:nvSpPr>
        <p:spPr>
          <a:xfrm>
            <a:off x="2863440" y="1387440"/>
            <a:ext cx="35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Working Out the Mean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5" name="Text Box 12"/>
          <p:cNvSpPr/>
          <p:nvPr/>
        </p:nvSpPr>
        <p:spPr>
          <a:xfrm>
            <a:off x="5029200" y="375588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Work out the mean from a frequency Table.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6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707" dur="indefinite" restart="never" nodeType="tmRoot">
          <p:childTnLst>
            <p:seq>
              <p:cTn id="1708" dur="indefinite" nodeType="mainSeq">
                <p:childTnLst>
                  <p:par>
                    <p:cTn id="1709" fill="hold">
                      <p:stCondLst>
                        <p:cond delay="indefinite"/>
                      </p:stCondLst>
                      <p:childTnLst>
                        <p:par>
                          <p:cTn id="1710" fill="hold">
                            <p:stCondLst>
                              <p:cond delay="0"/>
                            </p:stCondLst>
                            <p:childTnLst>
                              <p:par>
                                <p:cTn id="171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13" dur="500"/>
                                        <p:tgtEl>
                                          <p:spTgt spid="1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4" fill="hold">
                      <p:stCondLst>
                        <p:cond delay="indefinite"/>
                      </p:stCondLst>
                      <p:childTnLst>
                        <p:par>
                          <p:cTn id="1715" fill="hold">
                            <p:stCondLst>
                              <p:cond delay="0"/>
                            </p:stCondLst>
                            <p:childTnLst>
                              <p:par>
                                <p:cTn id="171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18" dur="500"/>
                                        <p:tgtEl>
                                          <p:spTgt spid="1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9" fill="hold">
                      <p:stCondLst>
                        <p:cond delay="indefinite"/>
                      </p:stCondLst>
                      <p:childTnLst>
                        <p:par>
                          <p:cTn id="1720" fill="hold">
                            <p:stCondLst>
                              <p:cond delay="0"/>
                            </p:stCondLst>
                            <p:childTnLst>
                              <p:par>
                                <p:cTn id="172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23" dur="500"/>
                                        <p:tgtEl>
                                          <p:spTgt spid="1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FB4DAB-520A-48B4-B53A-2233DC51AD7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1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2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22" name=""/>
          <p:cNvGraphicFramePr/>
          <p:nvPr/>
        </p:nvGraphicFramePr>
        <p:xfrm>
          <a:off x="5738760" y="1989000"/>
          <a:ext cx="3405240" cy="4078440"/>
        </p:xfrm>
        <a:graphic>
          <a:graphicData uri="http://schemas.openxmlformats.org/drawingml/2006/table">
            <a:tbl>
              <a:tblPr/>
              <a:tblGrid>
                <a:gridCol w="930240"/>
                <a:gridCol w="825480"/>
                <a:gridCol w="1649520"/>
              </a:tblGrid>
              <a:tr h="9741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No of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Coins (</a:t>
                      </a:r>
                      <a:r>
                        <a:rPr lang="en-GB" sz="1800" b="0" i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c</a:t>
                      </a: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)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Freq.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(f)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23" name="Text Box 46"/>
          <p:cNvSpPr/>
          <p:nvPr/>
        </p:nvSpPr>
        <p:spPr>
          <a:xfrm>
            <a:off x="839160" y="1916280"/>
            <a:ext cx="4986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This table shows the number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of coins in the pockets of some children.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4" name="Text Box 115"/>
          <p:cNvSpPr/>
          <p:nvPr/>
        </p:nvSpPr>
        <p:spPr>
          <a:xfrm>
            <a:off x="6921720" y="299880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5" name="Text Box 116"/>
          <p:cNvSpPr/>
          <p:nvPr/>
        </p:nvSpPr>
        <p:spPr>
          <a:xfrm>
            <a:off x="6941880" y="405144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6" name="Text Box 117"/>
          <p:cNvSpPr/>
          <p:nvPr/>
        </p:nvSpPr>
        <p:spPr>
          <a:xfrm>
            <a:off x="6921720" y="50641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7" name="Text Box 118"/>
          <p:cNvSpPr/>
          <p:nvPr/>
        </p:nvSpPr>
        <p:spPr>
          <a:xfrm>
            <a:off x="6864120" y="5613480"/>
            <a:ext cx="45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8" name="Text Box 119"/>
          <p:cNvSpPr/>
          <p:nvPr/>
        </p:nvSpPr>
        <p:spPr>
          <a:xfrm>
            <a:off x="6921720" y="457056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9" name="Text Box 120"/>
          <p:cNvSpPr/>
          <p:nvPr/>
        </p:nvSpPr>
        <p:spPr>
          <a:xfrm>
            <a:off x="6921720" y="35164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0" name="Text Box 121"/>
          <p:cNvSpPr/>
          <p:nvPr/>
        </p:nvSpPr>
        <p:spPr>
          <a:xfrm>
            <a:off x="6068880" y="299880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1" name="Text Box 122"/>
          <p:cNvSpPr/>
          <p:nvPr/>
        </p:nvSpPr>
        <p:spPr>
          <a:xfrm>
            <a:off x="6048720" y="351648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2" name="Text Box 123"/>
          <p:cNvSpPr/>
          <p:nvPr/>
        </p:nvSpPr>
        <p:spPr>
          <a:xfrm>
            <a:off x="6048720" y="40514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3" name="Text Box 125"/>
          <p:cNvSpPr/>
          <p:nvPr/>
        </p:nvSpPr>
        <p:spPr>
          <a:xfrm>
            <a:off x="6048720" y="457056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4" name="Text Box 126"/>
          <p:cNvSpPr/>
          <p:nvPr/>
        </p:nvSpPr>
        <p:spPr>
          <a:xfrm>
            <a:off x="6048720" y="50641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5" name="Text Box 128"/>
          <p:cNvSpPr/>
          <p:nvPr/>
        </p:nvSpPr>
        <p:spPr>
          <a:xfrm>
            <a:off x="5787360" y="5613480"/>
            <a:ext cx="93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6" name="Rectangle 13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7" name="Text Box 131"/>
          <p:cNvSpPr/>
          <p:nvPr/>
        </p:nvSpPr>
        <p:spPr>
          <a:xfrm>
            <a:off x="2863440" y="1387440"/>
            <a:ext cx="35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Working Out the Mean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8" name="Text Box 132"/>
          <p:cNvSpPr/>
          <p:nvPr/>
        </p:nvSpPr>
        <p:spPr>
          <a:xfrm>
            <a:off x="901080" y="2787480"/>
            <a:ext cx="44492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Adding a third column to this table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will help us find the total number of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coins and the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‘Mean’.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9" name="Text Box 139"/>
          <p:cNvSpPr/>
          <p:nvPr/>
        </p:nvSpPr>
        <p:spPr>
          <a:xfrm>
            <a:off x="7634160" y="2998800"/>
            <a:ext cx="1114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x 1 =5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0" name="Text Box 140"/>
          <p:cNvSpPr/>
          <p:nvPr/>
        </p:nvSpPr>
        <p:spPr>
          <a:xfrm>
            <a:off x="7634520" y="4051440"/>
            <a:ext cx="1190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x 3 = 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1" name="Text Box 141"/>
          <p:cNvSpPr/>
          <p:nvPr/>
        </p:nvSpPr>
        <p:spPr>
          <a:xfrm>
            <a:off x="7634520" y="5064120"/>
            <a:ext cx="134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x 5 = 10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2" name="Text Box 142"/>
          <p:cNvSpPr/>
          <p:nvPr/>
        </p:nvSpPr>
        <p:spPr>
          <a:xfrm>
            <a:off x="7634520" y="4570560"/>
            <a:ext cx="134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 x 4 = 12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3" name="Text Box 143"/>
          <p:cNvSpPr/>
          <p:nvPr/>
        </p:nvSpPr>
        <p:spPr>
          <a:xfrm>
            <a:off x="7634520" y="3516480"/>
            <a:ext cx="134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x 2 = 10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4" name="Text Box 145"/>
          <p:cNvSpPr/>
          <p:nvPr/>
        </p:nvSpPr>
        <p:spPr>
          <a:xfrm>
            <a:off x="8048880" y="5613480"/>
            <a:ext cx="49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945" name="Object 146"/>
          <p:cNvGraphicFramePr/>
          <p:nvPr/>
        </p:nvGraphicFramePr>
        <p:xfrm>
          <a:off x="990720" y="4514760"/>
          <a:ext cx="2793960" cy="279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46" name="Object 14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90720" y="4514760"/>
                    <a:ext cx="2793960" cy="27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47" name="Object 147"/>
          <p:cNvGraphicFramePr/>
          <p:nvPr/>
        </p:nvGraphicFramePr>
        <p:xfrm>
          <a:off x="3881520" y="4371840"/>
          <a:ext cx="1638360" cy="6098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948" name="Object 14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881520" y="4371840"/>
                    <a:ext cx="1638360" cy="6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49" name="Text Box 148"/>
          <p:cNvSpPr/>
          <p:nvPr/>
        </p:nvSpPr>
        <p:spPr>
          <a:xfrm>
            <a:off x="7845120" y="2273400"/>
            <a:ext cx="88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 x 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0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724" dur="indefinite" restart="never" nodeType="tmRoot">
          <p:childTnLst>
            <p:seq>
              <p:cTn id="1725" dur="indefinite" nodeType="mainSeq">
                <p:childTnLst>
                  <p:par>
                    <p:cTn id="1726" fill="hold">
                      <p:stCondLst>
                        <p:cond delay="indefinite"/>
                      </p:stCondLst>
                      <p:childTnLst>
                        <p:par>
                          <p:cTn id="1727" fill="hold">
                            <p:stCondLst>
                              <p:cond delay="0"/>
                            </p:stCondLst>
                            <p:childTnLst>
                              <p:par>
                                <p:cTn id="17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30" dur="80"/>
                                        <p:tgtEl>
                                          <p:spTgt spid="1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31" dur="80"/>
                                        <p:tgtEl>
                                          <p:spTgt spid="1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2" dur="80"/>
                                        <p:tgtEl>
                                          <p:spTgt spid="1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3" fill="hold">
                      <p:stCondLst>
                        <p:cond delay="indefinite"/>
                      </p:stCondLst>
                      <p:childTnLst>
                        <p:par>
                          <p:cTn id="1734" fill="hold">
                            <p:stCondLst>
                              <p:cond delay="0"/>
                            </p:stCondLst>
                            <p:childTnLst>
                              <p:par>
                                <p:cTn id="17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37" dur="80"/>
                                        <p:tgtEl>
                                          <p:spTgt spid="1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38" dur="80"/>
                                        <p:tgtEl>
                                          <p:spTgt spid="1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9" dur="80"/>
                                        <p:tgtEl>
                                          <p:spTgt spid="1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0" fill="hold">
                      <p:stCondLst>
                        <p:cond delay="indefinite"/>
                      </p:stCondLst>
                      <p:childTnLst>
                        <p:par>
                          <p:cTn id="1741" fill="hold">
                            <p:stCondLst>
                              <p:cond delay="0"/>
                            </p:stCondLst>
                            <p:childTnLst>
                              <p:par>
                                <p:cTn id="174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4" dur="500" fill="hold"/>
                                        <p:tgtEl>
                                          <p:spTgt spid="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5" dur="500" fill="hold"/>
                                        <p:tgtEl>
                                          <p:spTgt spid="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6" fill="hold">
                      <p:stCondLst>
                        <p:cond delay="indefinite"/>
                      </p:stCondLst>
                      <p:childTnLst>
                        <p:par>
                          <p:cTn id="1747" fill="hold">
                            <p:stCondLst>
                              <p:cond delay="0"/>
                            </p:stCondLst>
                            <p:childTnLst>
                              <p:par>
                                <p:cTn id="174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0" dur="500" fill="hold"/>
                                        <p:tgtEl>
                                          <p:spTgt spid="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1" dur="500" fill="hold"/>
                                        <p:tgtEl>
                                          <p:spTgt spid="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2" fill="hold">
                      <p:stCondLst>
                        <p:cond delay="indefinite"/>
                      </p:stCondLst>
                      <p:childTnLst>
                        <p:par>
                          <p:cTn id="1753" fill="hold">
                            <p:stCondLst>
                              <p:cond delay="0"/>
                            </p:stCondLst>
                            <p:childTnLst>
                              <p:par>
                                <p:cTn id="175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6" dur="500" fill="hold"/>
                                        <p:tgtEl>
                                          <p:spTgt spid="1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7" dur="500" fill="hold"/>
                                        <p:tgtEl>
                                          <p:spTgt spid="1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8" fill="hold">
                      <p:stCondLst>
                        <p:cond delay="indefinite"/>
                      </p:stCondLst>
                      <p:childTnLst>
                        <p:par>
                          <p:cTn id="1759" fill="hold">
                            <p:stCondLst>
                              <p:cond delay="0"/>
                            </p:stCondLst>
                            <p:childTnLst>
                              <p:par>
                                <p:cTn id="176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2" dur="500" fill="hold"/>
                                        <p:tgtEl>
                                          <p:spTgt spid="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3" dur="500" fill="hold"/>
                                        <p:tgtEl>
                                          <p:spTgt spid="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4" fill="hold">
                      <p:stCondLst>
                        <p:cond delay="indefinite"/>
                      </p:stCondLst>
                      <p:childTnLst>
                        <p:par>
                          <p:cTn id="1765" fill="hold">
                            <p:stCondLst>
                              <p:cond delay="0"/>
                            </p:stCondLst>
                            <p:childTnLst>
                              <p:par>
                                <p:cTn id="176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8" dur="500" fill="hold"/>
                                        <p:tgtEl>
                                          <p:spTgt spid="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9" dur="500" fill="hold"/>
                                        <p:tgtEl>
                                          <p:spTgt spid="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0" fill="hold">
                      <p:stCondLst>
                        <p:cond delay="indefinite"/>
                      </p:stCondLst>
                      <p:childTnLst>
                        <p:par>
                          <p:cTn id="1771" fill="hold">
                            <p:stCondLst>
                              <p:cond delay="0"/>
                            </p:stCondLst>
                            <p:childTnLst>
                              <p:par>
                                <p:cTn id="17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4" dur="80"/>
                                        <p:tgtEl>
                                          <p:spTgt spid="1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5" dur="80"/>
                                        <p:tgtEl>
                                          <p:spTgt spid="1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6" dur="80"/>
                                        <p:tgtEl>
                                          <p:spTgt spid="1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7" fill="hold">
                      <p:stCondLst>
                        <p:cond delay="indefinite"/>
                      </p:stCondLst>
                      <p:childTnLst>
                        <p:par>
                          <p:cTn id="1778" fill="hold">
                            <p:stCondLst>
                              <p:cond delay="0"/>
                            </p:stCondLst>
                            <p:childTnLst>
                              <p:par>
                                <p:cTn id="177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1" dur="500" fill="hold"/>
                                        <p:tgtEl>
                                          <p:spTgt spid="1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2" dur="500" fill="hold"/>
                                        <p:tgtEl>
                                          <p:spTgt spid="1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3" fill="hold">
                      <p:stCondLst>
                        <p:cond delay="indefinite"/>
                      </p:stCondLst>
                      <p:childTnLst>
                        <p:par>
                          <p:cTn id="1784" fill="hold">
                            <p:stCondLst>
                              <p:cond delay="0"/>
                            </p:stCondLst>
                            <p:childTnLst>
                              <p:par>
                                <p:cTn id="17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87" dur="500"/>
                                        <p:tgtEl>
                                          <p:spTgt spid="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8" fill="hold">
                      <p:stCondLst>
                        <p:cond delay="indefinite"/>
                      </p:stCondLst>
                      <p:childTnLst>
                        <p:par>
                          <p:cTn id="1789" fill="hold">
                            <p:stCondLst>
                              <p:cond delay="0"/>
                            </p:stCondLst>
                            <p:childTnLst>
                              <p:par>
                                <p:cTn id="17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92" dur="500"/>
                                        <p:tgtEl>
                                          <p:spTgt spid="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TextBox 12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Text Box 10"/>
          <p:cNvSpPr/>
          <p:nvPr/>
        </p:nvSpPr>
        <p:spPr>
          <a:xfrm>
            <a:off x="1938600" y="658800"/>
            <a:ext cx="500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Interpreting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10F035-69A3-4B46-90F4-CA2DE738824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2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5" name="Picture 3"/>
          <p:cNvPicPr/>
          <p:nvPr/>
        </p:nvPicPr>
        <p:blipFill>
          <a:blip r:embed="rId3"/>
          <a:stretch/>
        </p:blipFill>
        <p:spPr>
          <a:xfrm>
            <a:off x="927000" y="1930320"/>
            <a:ext cx="8143920" cy="485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Picture 8" descr="kingstonbridge.jpg"/>
          <p:cNvPicPr/>
          <p:nvPr/>
        </p:nvPicPr>
        <p:blipFill>
          <a:blip r:embed="rId4"/>
          <a:stretch/>
        </p:blipFill>
        <p:spPr>
          <a:xfrm>
            <a:off x="133200" y="120600"/>
            <a:ext cx="2857680" cy="1714680"/>
          </a:xfrm>
          <a:prstGeom prst="rect">
            <a:avLst/>
          </a:prstGeom>
          <a:noFill/>
          <a:ln w="50760">
            <a:solidFill>
              <a:srgbClr val="FFFFFF"/>
            </a:solidFill>
            <a:miter/>
          </a:ln>
        </p:spPr>
      </p:pic>
    </p:spTree>
  </p:cSld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63E1C80-E098-40D8-AE6E-CEE7CB5FEC5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5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5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5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56" name=""/>
          <p:cNvGraphicFramePr/>
          <p:nvPr/>
        </p:nvGraphicFramePr>
        <p:xfrm>
          <a:off x="5583240" y="1989000"/>
          <a:ext cx="3560760" cy="4023000"/>
        </p:xfrm>
        <a:graphic>
          <a:graphicData uri="http://schemas.openxmlformats.org/drawingml/2006/table">
            <a:tbl>
              <a:tblPr/>
              <a:tblGrid>
                <a:gridCol w="973080"/>
                <a:gridCol w="862200"/>
                <a:gridCol w="1725480"/>
              </a:tblGrid>
              <a:tr h="916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No of Siblings (</a:t>
                      </a:r>
                      <a:r>
                        <a:rPr lang="en-GB" sz="1800" b="0" i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Times New Roman"/>
                        </a:rPr>
                        <a:t>S</a:t>
                      </a: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)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Freq.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(f)</a:t>
                      </a:r>
                      <a:endParaRPr lang="en-US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57" name="Text Box 46"/>
          <p:cNvSpPr/>
          <p:nvPr/>
        </p:nvSpPr>
        <p:spPr>
          <a:xfrm>
            <a:off x="862200" y="1916280"/>
            <a:ext cx="4806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This table shows the number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of brothers and sisters of pupils in an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S2 class.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8" name="Text Box 115"/>
          <p:cNvSpPr/>
          <p:nvPr/>
        </p:nvSpPr>
        <p:spPr>
          <a:xfrm>
            <a:off x="6922440" y="299880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9" name="Text Box 116"/>
          <p:cNvSpPr/>
          <p:nvPr/>
        </p:nvSpPr>
        <p:spPr>
          <a:xfrm>
            <a:off x="6942960" y="40514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0" name="Text Box 117"/>
          <p:cNvSpPr/>
          <p:nvPr/>
        </p:nvSpPr>
        <p:spPr>
          <a:xfrm>
            <a:off x="6922080" y="506412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1" name="Text Box 118"/>
          <p:cNvSpPr/>
          <p:nvPr/>
        </p:nvSpPr>
        <p:spPr>
          <a:xfrm>
            <a:off x="6866280" y="5613480"/>
            <a:ext cx="49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2" name="Text Box 119"/>
          <p:cNvSpPr/>
          <p:nvPr/>
        </p:nvSpPr>
        <p:spPr>
          <a:xfrm>
            <a:off x="6922080" y="457056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3" name="Text Box 120"/>
          <p:cNvSpPr/>
          <p:nvPr/>
        </p:nvSpPr>
        <p:spPr>
          <a:xfrm>
            <a:off x="6923160" y="3516480"/>
            <a:ext cx="45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4" name="Text Box 121"/>
          <p:cNvSpPr/>
          <p:nvPr/>
        </p:nvSpPr>
        <p:spPr>
          <a:xfrm>
            <a:off x="6069960" y="299880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5" name="Text Box 122"/>
          <p:cNvSpPr/>
          <p:nvPr/>
        </p:nvSpPr>
        <p:spPr>
          <a:xfrm>
            <a:off x="6049080" y="3516480"/>
            <a:ext cx="29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6" name="Text Box 123"/>
          <p:cNvSpPr/>
          <p:nvPr/>
        </p:nvSpPr>
        <p:spPr>
          <a:xfrm>
            <a:off x="6049440" y="405144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7" name="Text Box 125"/>
          <p:cNvSpPr/>
          <p:nvPr/>
        </p:nvSpPr>
        <p:spPr>
          <a:xfrm>
            <a:off x="6049440" y="457056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8" name="Text Box 126"/>
          <p:cNvSpPr/>
          <p:nvPr/>
        </p:nvSpPr>
        <p:spPr>
          <a:xfrm>
            <a:off x="6048720" y="5064120"/>
            <a:ext cx="335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9" name="Text Box 128"/>
          <p:cNvSpPr/>
          <p:nvPr/>
        </p:nvSpPr>
        <p:spPr>
          <a:xfrm>
            <a:off x="5649480" y="5599080"/>
            <a:ext cx="93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0" name="Rectangle 13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1" name="Text Box 131"/>
          <p:cNvSpPr/>
          <p:nvPr/>
        </p:nvSpPr>
        <p:spPr>
          <a:xfrm>
            <a:off x="2863440" y="1387440"/>
            <a:ext cx="35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Working Out the Mean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2" name="Text Box 132"/>
          <p:cNvSpPr/>
          <p:nvPr/>
        </p:nvSpPr>
        <p:spPr>
          <a:xfrm>
            <a:off x="831240" y="2898720"/>
            <a:ext cx="44492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Adding a third column to this table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will help us find the total number of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siblings and the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‘Mean’.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3" name="Text Box 139"/>
          <p:cNvSpPr/>
          <p:nvPr/>
        </p:nvSpPr>
        <p:spPr>
          <a:xfrm>
            <a:off x="7711560" y="2998800"/>
            <a:ext cx="1154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 x 9 =0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4" name="Text Box 140"/>
          <p:cNvSpPr/>
          <p:nvPr/>
        </p:nvSpPr>
        <p:spPr>
          <a:xfrm>
            <a:off x="7520040" y="4051440"/>
            <a:ext cx="134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x 6 = 12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5" name="Text Box 141"/>
          <p:cNvSpPr/>
          <p:nvPr/>
        </p:nvSpPr>
        <p:spPr>
          <a:xfrm>
            <a:off x="7676280" y="5064120"/>
            <a:ext cx="1190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x 1 = 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6" name="Text Box 142"/>
          <p:cNvSpPr/>
          <p:nvPr/>
        </p:nvSpPr>
        <p:spPr>
          <a:xfrm>
            <a:off x="7676280" y="4570560"/>
            <a:ext cx="1190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 x 1 = 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7" name="Text Box 143"/>
          <p:cNvSpPr/>
          <p:nvPr/>
        </p:nvSpPr>
        <p:spPr>
          <a:xfrm>
            <a:off x="7446600" y="3516480"/>
            <a:ext cx="1419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x 13 = 13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8" name="Text Box 145"/>
          <p:cNvSpPr/>
          <p:nvPr/>
        </p:nvSpPr>
        <p:spPr>
          <a:xfrm>
            <a:off x="8383320" y="5586480"/>
            <a:ext cx="49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33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979" name="Object 2"/>
          <p:cNvGraphicFramePr/>
          <p:nvPr/>
        </p:nvGraphicFramePr>
        <p:xfrm>
          <a:off x="1432080" y="4516560"/>
          <a:ext cx="2908080" cy="330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80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432080" y="4516560"/>
                    <a:ext cx="2908080" cy="33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81" name="Object 3"/>
          <p:cNvGraphicFramePr/>
          <p:nvPr/>
        </p:nvGraphicFramePr>
        <p:xfrm>
          <a:off x="1994040" y="4967280"/>
          <a:ext cx="2006640" cy="609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982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994040" y="4967280"/>
                    <a:ext cx="2006640" cy="60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83" name="Text Box 148"/>
          <p:cNvSpPr/>
          <p:nvPr/>
        </p:nvSpPr>
        <p:spPr>
          <a:xfrm>
            <a:off x="7774920" y="2203560"/>
            <a:ext cx="758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 x </a:t>
            </a:r>
            <a:r>
              <a:rPr lang="en-GB" sz="2800" b="0" i="1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f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4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793" dur="indefinite" restart="never" nodeType="tmRoot">
          <p:childTnLst>
            <p:seq>
              <p:cTn id="1794" dur="indefinite" nodeType="mainSeq">
                <p:childTnLst>
                  <p:par>
                    <p:cTn id="1795" fill="hold">
                      <p:stCondLst>
                        <p:cond delay="indefinite"/>
                      </p:stCondLst>
                      <p:childTnLst>
                        <p:par>
                          <p:cTn id="1796" fill="hold">
                            <p:stCondLst>
                              <p:cond delay="0"/>
                            </p:stCondLst>
                            <p:childTnLst>
                              <p:par>
                                <p:cTn id="17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99" dur="80"/>
                                        <p:tgtEl>
                                          <p:spTgt spid="1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00" dur="80"/>
                                        <p:tgtEl>
                                          <p:spTgt spid="1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1" dur="80"/>
                                        <p:tgtEl>
                                          <p:spTgt spid="1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2" fill="hold">
                      <p:stCondLst>
                        <p:cond delay="indefinite"/>
                      </p:stCondLst>
                      <p:childTnLst>
                        <p:par>
                          <p:cTn id="1803" fill="hold">
                            <p:stCondLst>
                              <p:cond delay="0"/>
                            </p:stCondLst>
                            <p:childTnLst>
                              <p:par>
                                <p:cTn id="18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06" dur="80"/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07" dur="80"/>
                                        <p:tgtEl>
                                          <p:spTgt spid="19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8" dur="80"/>
                                        <p:tgtEl>
                                          <p:spTgt spid="19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9" fill="hold">
                      <p:stCondLst>
                        <p:cond delay="indefinite"/>
                      </p:stCondLst>
                      <p:childTnLst>
                        <p:par>
                          <p:cTn id="1810" fill="hold">
                            <p:stCondLst>
                              <p:cond delay="0"/>
                            </p:stCondLst>
                            <p:childTnLst>
                              <p:par>
                                <p:cTn id="181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3" dur="500" fill="hold"/>
                                        <p:tgtEl>
                                          <p:spTgt spid="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4" dur="500" fill="hold"/>
                                        <p:tgtEl>
                                          <p:spTgt spid="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5" fill="hold">
                      <p:stCondLst>
                        <p:cond delay="indefinite"/>
                      </p:stCondLst>
                      <p:childTnLst>
                        <p:par>
                          <p:cTn id="1816" fill="hold">
                            <p:stCondLst>
                              <p:cond delay="0"/>
                            </p:stCondLst>
                            <p:childTnLst>
                              <p:par>
                                <p:cTn id="181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9" dur="500" fill="hold"/>
                                        <p:tgtEl>
                                          <p:spTgt spid="1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0" dur="500" fill="hold"/>
                                        <p:tgtEl>
                                          <p:spTgt spid="1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1" fill="hold">
                      <p:stCondLst>
                        <p:cond delay="indefinite"/>
                      </p:stCondLst>
                      <p:childTnLst>
                        <p:par>
                          <p:cTn id="1822" fill="hold">
                            <p:stCondLst>
                              <p:cond delay="0"/>
                            </p:stCondLst>
                            <p:childTnLst>
                              <p:par>
                                <p:cTn id="182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5" dur="500" fill="hold"/>
                                        <p:tgtEl>
                                          <p:spTgt spid="1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6" dur="500" fill="hold"/>
                                        <p:tgtEl>
                                          <p:spTgt spid="1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7" fill="hold">
                      <p:stCondLst>
                        <p:cond delay="indefinite"/>
                      </p:stCondLst>
                      <p:childTnLst>
                        <p:par>
                          <p:cTn id="1828" fill="hold">
                            <p:stCondLst>
                              <p:cond delay="0"/>
                            </p:stCondLst>
                            <p:childTnLst>
                              <p:par>
                                <p:cTn id="182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1" dur="500" fill="hold"/>
                                        <p:tgtEl>
                                          <p:spTgt spid="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2" dur="500" fill="hold"/>
                                        <p:tgtEl>
                                          <p:spTgt spid="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3" fill="hold">
                      <p:stCondLst>
                        <p:cond delay="indefinite"/>
                      </p:stCondLst>
                      <p:childTnLst>
                        <p:par>
                          <p:cTn id="1834" fill="hold">
                            <p:stCondLst>
                              <p:cond delay="0"/>
                            </p:stCondLst>
                            <p:childTnLst>
                              <p:par>
                                <p:cTn id="1835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7" dur="500" fill="hold"/>
                                        <p:tgtEl>
                                          <p:spTgt spid="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8" dur="500" fill="hold"/>
                                        <p:tgtEl>
                                          <p:spTgt spid="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9" fill="hold">
                      <p:stCondLst>
                        <p:cond delay="indefinite"/>
                      </p:stCondLst>
                      <p:childTnLst>
                        <p:par>
                          <p:cTn id="1840" fill="hold">
                            <p:stCondLst>
                              <p:cond delay="0"/>
                            </p:stCondLst>
                            <p:childTnLst>
                              <p:par>
                                <p:cTn id="18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43" dur="80"/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44" dur="80"/>
                                        <p:tgtEl>
                                          <p:spTgt spid="1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5" dur="80"/>
                                        <p:tgtEl>
                                          <p:spTgt spid="1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6" fill="hold">
                      <p:stCondLst>
                        <p:cond delay="indefinite"/>
                      </p:stCondLst>
                      <p:childTnLst>
                        <p:par>
                          <p:cTn id="1847" fill="hold">
                            <p:stCondLst>
                              <p:cond delay="0"/>
                            </p:stCondLst>
                            <p:childTnLst>
                              <p:par>
                                <p:cTn id="184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0" dur="500" fill="hold"/>
                                        <p:tgtEl>
                                          <p:spTgt spid="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1" dur="500" fill="hold"/>
                                        <p:tgtEl>
                                          <p:spTgt spid="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2" fill="hold">
                      <p:stCondLst>
                        <p:cond delay="indefinite"/>
                      </p:stCondLst>
                      <p:childTnLst>
                        <p:par>
                          <p:cTn id="1853" fill="hold">
                            <p:stCondLst>
                              <p:cond delay="0"/>
                            </p:stCondLst>
                            <p:childTnLst>
                              <p:par>
                                <p:cTn id="18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56" dur="500"/>
                                        <p:tgtEl>
                                          <p:spTgt spid="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7" fill="hold">
                      <p:stCondLst>
                        <p:cond delay="indefinite"/>
                      </p:stCondLst>
                      <p:childTnLst>
                        <p:par>
                          <p:cTn id="1858" fill="hold">
                            <p:stCondLst>
                              <p:cond delay="0"/>
                            </p:stCondLst>
                            <p:childTnLst>
                              <p:par>
                                <p:cTn id="18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61" dur="500"/>
                                        <p:tgtEl>
                                          <p:spTgt spid="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5EAFBAF-4F76-4F0B-BE5A-05E3C024F1D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7" name="Rectangle 2"/>
          <p:cNvSpPr/>
          <p:nvPr/>
        </p:nvSpPr>
        <p:spPr>
          <a:xfrm>
            <a:off x="2133720" y="474192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8" name="Text Box 3"/>
          <p:cNvSpPr/>
          <p:nvPr/>
        </p:nvSpPr>
        <p:spPr>
          <a:xfrm>
            <a:off x="2352600" y="2220840"/>
            <a:ext cx="5195880" cy="280620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 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7E (page 62)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8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9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9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9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3" name="Rectangle 10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Frequency Tables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4" name="Text Box 11"/>
          <p:cNvSpPr/>
          <p:nvPr/>
        </p:nvSpPr>
        <p:spPr>
          <a:xfrm>
            <a:off x="2863440" y="1387440"/>
            <a:ext cx="352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Working Out the Mean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5" name="TextBox 11"/>
          <p:cNvSpPr/>
          <p:nvPr/>
        </p:nvSpPr>
        <p:spPr>
          <a:xfrm>
            <a:off x="5400" y="1441440"/>
            <a:ext cx="72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Date Placeholder 1"/>
          <p:cNvSpPr/>
          <p:nvPr/>
        </p:nvSpPr>
        <p:spPr>
          <a:xfrm>
            <a:off x="457200" y="624528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3CC3B97-6E9F-476C-9A19-0FE6CE778560}" type="datetime5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12 Jul 2026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8" name="Footer Placeholder 2"/>
          <p:cNvSpPr/>
          <p:nvPr/>
        </p:nvSpPr>
        <p:spPr>
          <a:xfrm>
            <a:off x="2909880" y="6508800"/>
            <a:ext cx="3781440" cy="3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49" name="Group 2"/>
          <p:cNvGrpSpPr/>
          <p:nvPr/>
        </p:nvGrpSpPr>
        <p:grpSpPr>
          <a:xfrm>
            <a:off x="579600" y="3114720"/>
            <a:ext cx="2704680" cy="368280"/>
            <a:chOff x="579600" y="3114720"/>
            <a:chExt cx="2704680" cy="368280"/>
          </a:xfrm>
        </p:grpSpPr>
        <p:sp>
          <p:nvSpPr>
            <p:cNvPr id="450" name="Text Box 3"/>
            <p:cNvSpPr/>
            <p:nvPr/>
          </p:nvSpPr>
          <p:spPr>
            <a:xfrm>
              <a:off x="579600" y="3114720"/>
              <a:ext cx="1949040" cy="368280"/>
            </a:xfrm>
            <a:prstGeom prst="rect">
              <a:avLst/>
            </a:prstGeom>
            <a:gradFill rotWithShape="0">
              <a:gsLst>
                <a:gs pos="0">
                  <a:srgbClr val="A3A77B"/>
                </a:gs>
                <a:gs pos="50000">
                  <a:srgbClr val="F8FEBA"/>
                </a:gs>
                <a:gs pos="100000">
                  <a:srgbClr val="A3A77B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u="none" strike="noStrike">
                  <a:solidFill>
                    <a:srgbClr val="333399"/>
                  </a:solidFill>
                  <a:effectLst/>
                  <a:uFillTx/>
                  <a:latin typeface="Arial"/>
                </a:rPr>
                <a:t>Total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1" name="Text Box 4"/>
            <p:cNvSpPr/>
            <p:nvPr/>
          </p:nvSpPr>
          <p:spPr>
            <a:xfrm>
              <a:off x="2528640" y="3114720"/>
              <a:ext cx="755640" cy="368280"/>
            </a:xfrm>
            <a:prstGeom prst="rect">
              <a:avLst/>
            </a:prstGeom>
            <a:gradFill rotWithShape="0">
              <a:gsLst>
                <a:gs pos="0">
                  <a:srgbClr val="A3A77B"/>
                </a:gs>
                <a:gs pos="50000">
                  <a:srgbClr val="F8FEBA"/>
                </a:gs>
                <a:gs pos="100000">
                  <a:srgbClr val="A3A77B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u="none" strike="noStrike">
                  <a:solidFill>
                    <a:srgbClr val="333399"/>
                  </a:solidFill>
                  <a:effectLst/>
                  <a:uFillTx/>
                  <a:latin typeface="Arial"/>
                </a:rPr>
                <a:t>300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52" name="Text Box 6"/>
          <p:cNvSpPr/>
          <p:nvPr/>
        </p:nvSpPr>
        <p:spPr>
          <a:xfrm>
            <a:off x="579600" y="1254240"/>
            <a:ext cx="1949400" cy="368280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Rugby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Text Box 7"/>
          <p:cNvSpPr/>
          <p:nvPr/>
        </p:nvSpPr>
        <p:spPr>
          <a:xfrm>
            <a:off x="579600" y="1630440"/>
            <a:ext cx="1949400" cy="368280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Football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Text Box 8"/>
          <p:cNvSpPr/>
          <p:nvPr/>
        </p:nvSpPr>
        <p:spPr>
          <a:xfrm>
            <a:off x="579600" y="2006640"/>
            <a:ext cx="1949400" cy="368280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Cricket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Text Box 9"/>
          <p:cNvSpPr/>
          <p:nvPr/>
        </p:nvSpPr>
        <p:spPr>
          <a:xfrm>
            <a:off x="579600" y="2382840"/>
            <a:ext cx="1949400" cy="368280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Ice Hockey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6" name="Text Box 10"/>
          <p:cNvSpPr/>
          <p:nvPr/>
        </p:nvSpPr>
        <p:spPr>
          <a:xfrm>
            <a:off x="2529000" y="1254240"/>
            <a:ext cx="755640" cy="368280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75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7" name="Text Box 11"/>
          <p:cNvSpPr/>
          <p:nvPr/>
        </p:nvSpPr>
        <p:spPr>
          <a:xfrm>
            <a:off x="2529000" y="1630440"/>
            <a:ext cx="755640" cy="368280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Text Box 12"/>
          <p:cNvSpPr/>
          <p:nvPr/>
        </p:nvSpPr>
        <p:spPr>
          <a:xfrm>
            <a:off x="2529000" y="2006640"/>
            <a:ext cx="755640" cy="368280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45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Text Box 13"/>
          <p:cNvSpPr/>
          <p:nvPr/>
        </p:nvSpPr>
        <p:spPr>
          <a:xfrm>
            <a:off x="2529000" y="2382840"/>
            <a:ext cx="755640" cy="368280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 Box 14"/>
          <p:cNvSpPr/>
          <p:nvPr/>
        </p:nvSpPr>
        <p:spPr>
          <a:xfrm>
            <a:off x="579600" y="878040"/>
            <a:ext cx="2705040" cy="368280"/>
          </a:xfrm>
          <a:prstGeom prst="rect">
            <a:avLst/>
          </a:prstGeom>
          <a:gradFill rotWithShape="0">
            <a:gsLst>
              <a:gs pos="0">
                <a:srgbClr val="C0A888"/>
              </a:gs>
              <a:gs pos="50000">
                <a:srgbClr val="FDDDB3"/>
              </a:gs>
              <a:gs pos="100000">
                <a:srgbClr val="C0A88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333399"/>
                </a:solidFill>
                <a:effectLst/>
                <a:uFillTx/>
                <a:latin typeface="Arial"/>
              </a:rPr>
              <a:t>Favourite Sport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 Box 15"/>
          <p:cNvSpPr/>
          <p:nvPr/>
        </p:nvSpPr>
        <p:spPr>
          <a:xfrm>
            <a:off x="579600" y="2749680"/>
            <a:ext cx="1949400" cy="368280"/>
          </a:xfrm>
          <a:prstGeom prst="rect">
            <a:avLst/>
          </a:prstGeom>
          <a:gradFill rotWithShape="0">
            <a:gsLst>
              <a:gs pos="0">
                <a:srgbClr val="9BB4C2"/>
              </a:gs>
              <a:gs pos="50000">
                <a:srgbClr val="CCECFF"/>
              </a:gs>
              <a:gs pos="100000">
                <a:srgbClr val="9BB4C2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Squash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Text Box 16"/>
          <p:cNvSpPr/>
          <p:nvPr/>
        </p:nvSpPr>
        <p:spPr>
          <a:xfrm>
            <a:off x="2529000" y="2749680"/>
            <a:ext cx="755640" cy="368280"/>
          </a:xfrm>
          <a:prstGeom prst="rect">
            <a:avLst/>
          </a:prstGeom>
          <a:gradFill rotWithShape="0">
            <a:gsLst>
              <a:gs pos="0">
                <a:srgbClr val="76A889"/>
              </a:gs>
              <a:gs pos="50000">
                <a:srgbClr val="B2FECF"/>
              </a:gs>
              <a:gs pos="100000">
                <a:srgbClr val="76A88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63" name="Group 17"/>
          <p:cNvGrpSpPr/>
          <p:nvPr/>
        </p:nvGrpSpPr>
        <p:grpSpPr>
          <a:xfrm>
            <a:off x="5313240" y="4462560"/>
            <a:ext cx="1463760" cy="850320"/>
            <a:chOff x="5313240" y="4462560"/>
            <a:chExt cx="1463760" cy="850320"/>
          </a:xfrm>
        </p:grpSpPr>
        <p:sp>
          <p:nvSpPr>
            <p:cNvPr id="464" name="Text Box 18"/>
            <p:cNvSpPr/>
            <p:nvPr/>
          </p:nvSpPr>
          <p:spPr>
            <a:xfrm>
              <a:off x="5818320" y="4462560"/>
              <a:ext cx="6681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u="none" strike="noStrike">
                  <a:solidFill>
                    <a:srgbClr val="000000"/>
                  </a:solidFill>
                  <a:effectLst/>
                  <a:uFillTx/>
                  <a:latin typeface="Arial"/>
                </a:rPr>
                <a:t>90</a:t>
              </a:r>
              <a:r>
                <a:rPr lang="en-GB" sz="1600" b="0" u="none" strike="noStrike" baseline="30000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lang="en-US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5" name="Text Box 19"/>
            <p:cNvSpPr/>
            <p:nvPr/>
          </p:nvSpPr>
          <p:spPr>
            <a:xfrm>
              <a:off x="5313240" y="4508640"/>
              <a:ext cx="8575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u="none" strike="noStrike">
                  <a:solidFill>
                    <a:srgbClr val="000000"/>
                  </a:solidFill>
                  <a:effectLst/>
                  <a:uFillTx/>
                  <a:latin typeface="Arial"/>
                </a:rPr>
                <a:t>108</a:t>
              </a:r>
              <a:r>
                <a:rPr lang="en-GB" sz="1600" b="0" u="none" strike="noStrike" baseline="30000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lang="en-US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6" name="Text Box 20"/>
            <p:cNvSpPr/>
            <p:nvPr/>
          </p:nvSpPr>
          <p:spPr>
            <a:xfrm>
              <a:off x="5326200" y="4906800"/>
              <a:ext cx="6681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u="none" strike="noStrike">
                  <a:solidFill>
                    <a:srgbClr val="000000"/>
                  </a:solidFill>
                  <a:effectLst/>
                  <a:uFillTx/>
                  <a:latin typeface="Arial"/>
                </a:rPr>
                <a:t>54</a:t>
              </a:r>
              <a:r>
                <a:rPr lang="en-GB" sz="1600" b="0" u="none" strike="noStrike" baseline="30000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lang="en-US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7" name="Text Box 21"/>
            <p:cNvSpPr/>
            <p:nvPr/>
          </p:nvSpPr>
          <p:spPr>
            <a:xfrm>
              <a:off x="5735520" y="4975200"/>
              <a:ext cx="6685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u="none" strike="noStrike">
                  <a:solidFill>
                    <a:srgbClr val="000000"/>
                  </a:solidFill>
                  <a:effectLst/>
                  <a:uFillTx/>
                  <a:latin typeface="Arial"/>
                </a:rPr>
                <a:t>72</a:t>
              </a:r>
              <a:r>
                <a:rPr lang="en-GB" sz="1600" b="0" u="none" strike="noStrike" baseline="30000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lang="en-US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8" name="Text Box 22"/>
            <p:cNvSpPr/>
            <p:nvPr/>
          </p:nvSpPr>
          <p:spPr>
            <a:xfrm>
              <a:off x="6108840" y="4741920"/>
              <a:ext cx="6681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u="none" strike="noStrike">
                  <a:solidFill>
                    <a:srgbClr val="000000"/>
                  </a:solidFill>
                  <a:effectLst/>
                  <a:uFillTx/>
                  <a:latin typeface="Arial"/>
                </a:rPr>
                <a:t>36</a:t>
              </a:r>
              <a:r>
                <a:rPr lang="en-GB" sz="1600" b="0" u="none" strike="noStrike" baseline="30000">
                  <a:solidFill>
                    <a:srgbClr val="000000"/>
                  </a:solidFill>
                  <a:effectLst/>
                  <a:uFillTx/>
                  <a:latin typeface="Arial"/>
                </a:rPr>
                <a:t>o</a:t>
              </a:r>
              <a:endParaRPr lang="en-US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69" name="Group 23"/>
          <p:cNvGrpSpPr/>
          <p:nvPr/>
        </p:nvGrpSpPr>
        <p:grpSpPr>
          <a:xfrm>
            <a:off x="-55800" y="33480"/>
            <a:ext cx="8896680" cy="6533280"/>
            <a:chOff x="-55800" y="33480"/>
            <a:chExt cx="8896680" cy="6533280"/>
          </a:xfrm>
        </p:grpSpPr>
        <p:sp>
          <p:nvSpPr>
            <p:cNvPr id="470" name="Text Box 24"/>
            <p:cNvSpPr/>
            <p:nvPr/>
          </p:nvSpPr>
          <p:spPr>
            <a:xfrm>
              <a:off x="3446640" y="438120"/>
              <a:ext cx="3105000" cy="459720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/>
            </a:gradFill>
            <a:ln w="936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333399"/>
                  </a:solidFill>
                  <a:effectLst/>
                  <a:uFillTx/>
                  <a:latin typeface="Arial"/>
                </a:rPr>
                <a:t>Drawing Pie Charts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1" name="Text Box 25"/>
            <p:cNvSpPr/>
            <p:nvPr/>
          </p:nvSpPr>
          <p:spPr>
            <a:xfrm>
              <a:off x="3657600" y="1028880"/>
              <a:ext cx="4781520" cy="1191240"/>
            </a:xfrm>
            <a:prstGeom prst="rect">
              <a:avLst/>
            </a:prstGeom>
            <a:gradFill rotWithShape="0">
              <a:gsLst>
                <a:gs pos="0">
                  <a:srgbClr val="83A0A3"/>
                </a:gs>
                <a:gs pos="50000">
                  <a:srgbClr val="C6F1F6"/>
                </a:gs>
                <a:gs pos="100000">
                  <a:srgbClr val="83A0A3"/>
                </a:gs>
              </a:gsLst>
              <a:lin ang="5400000"/>
            </a:gradFill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In a survey, 300 people were asked to indicate which one of five sports they liked best. Using the graph calculate the number people who liked each sport.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pic>
          <p:nvPicPr>
            <p:cNvPr id="472" name="Picture 26"/>
            <p:cNvPicPr/>
            <p:nvPr/>
          </p:nvPicPr>
          <p:blipFill>
            <a:blip r:embed="rId1"/>
            <a:stretch/>
          </p:blipFill>
          <p:spPr>
            <a:xfrm>
              <a:off x="7758000" y="2943360"/>
              <a:ext cx="1082880" cy="1199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73" name="Picture 27"/>
            <p:cNvPicPr/>
            <p:nvPr/>
          </p:nvPicPr>
          <p:blipFill>
            <a:blip r:embed="rId2"/>
            <a:stretch/>
          </p:blipFill>
          <p:spPr>
            <a:xfrm>
              <a:off x="7753320" y="5308560"/>
              <a:ext cx="762120" cy="1025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74" name="Group 28"/>
            <p:cNvGrpSpPr/>
            <p:nvPr/>
          </p:nvGrpSpPr>
          <p:grpSpPr>
            <a:xfrm>
              <a:off x="-55800" y="33480"/>
              <a:ext cx="973080" cy="958680"/>
              <a:chOff x="-55800" y="33480"/>
              <a:chExt cx="973080" cy="958680"/>
            </a:xfrm>
          </p:grpSpPr>
          <p:sp>
            <p:nvSpPr>
              <p:cNvPr id="475" name="Freeform 29"/>
              <p:cNvSpPr/>
              <p:nvPr/>
            </p:nvSpPr>
            <p:spPr>
              <a:xfrm rot="2800200">
                <a:off x="178200" y="81720"/>
                <a:ext cx="504720" cy="861840"/>
              </a:xfrm>
              <a:custGeom>
                <a:avLst/>
                <a:gdLst>
                  <a:gd name="textAreaLeft" fmla="*/ 0 w 504720"/>
                  <a:gd name="textAreaRight" fmla="*/ 504720 w 504720"/>
                  <a:gd name="textAreaTop" fmla="*/ 0 h 861840"/>
                  <a:gd name="textAreaBottom" fmla="*/ 862200 h 861840"/>
                  <a:gd name="GluePoint1X" fmla="*/ 172 w 318"/>
                  <a:gd name="GluePoint1Y" fmla="*/ 4 h 543"/>
                  <a:gd name="GluePoint2X" fmla="*/ 192 w 318"/>
                  <a:gd name="GluePoint2Y" fmla="*/ 5 h 543"/>
                  <a:gd name="GluePoint3X" fmla="*/ 201 w 318"/>
                  <a:gd name="GluePoint3Y" fmla="*/ 11 h 543"/>
                  <a:gd name="GluePoint4X" fmla="*/ 214 w 318"/>
                  <a:gd name="GluePoint4Y" fmla="*/ 20 h 543"/>
                  <a:gd name="GluePoint5X" fmla="*/ 226 w 318"/>
                  <a:gd name="GluePoint5Y" fmla="*/ 35 h 543"/>
                  <a:gd name="GluePoint6X" fmla="*/ 235 w 318"/>
                  <a:gd name="GluePoint6Y" fmla="*/ 47 h 543"/>
                  <a:gd name="GluePoint7X" fmla="*/ 247 w 318"/>
                  <a:gd name="GluePoint7Y" fmla="*/ 65 h 543"/>
                  <a:gd name="GluePoint8X" fmla="*/ 261 w 318"/>
                  <a:gd name="GluePoint8Y" fmla="*/ 88 h 543"/>
                  <a:gd name="GluePoint9X" fmla="*/ 271 w 318"/>
                  <a:gd name="GluePoint9Y" fmla="*/ 108 h 543"/>
                  <a:gd name="GluePoint10X" fmla="*/ 282 w 318"/>
                  <a:gd name="GluePoint10Y" fmla="*/ 128 h 543"/>
                  <a:gd name="GluePoint11X" fmla="*/ 297 w 318"/>
                  <a:gd name="GluePoint11Y" fmla="*/ 160 h 543"/>
                  <a:gd name="GluePoint12X" fmla="*/ 305 w 318"/>
                  <a:gd name="GluePoint12Y" fmla="*/ 182 h 543"/>
                  <a:gd name="GluePoint13X" fmla="*/ 309 w 318"/>
                  <a:gd name="GluePoint13Y" fmla="*/ 198 h 543"/>
                  <a:gd name="GluePoint14X" fmla="*/ 313 w 318"/>
                  <a:gd name="GluePoint14Y" fmla="*/ 218 h 543"/>
                  <a:gd name="GluePoint15X" fmla="*/ 317 w 318"/>
                  <a:gd name="GluePoint15Y" fmla="*/ 252 h 543"/>
                  <a:gd name="GluePoint16X" fmla="*/ 316 w 318"/>
                  <a:gd name="GluePoint16Y" fmla="*/ 320 h 543"/>
                  <a:gd name="GluePoint17X" fmla="*/ 312 w 318"/>
                  <a:gd name="GluePoint17Y" fmla="*/ 343 h 543"/>
                  <a:gd name="GluePoint18X" fmla="*/ 308 w 318"/>
                  <a:gd name="GluePoint18Y" fmla="*/ 360 h 543"/>
                  <a:gd name="GluePoint19X" fmla="*/ 304 w 318"/>
                  <a:gd name="GluePoint19Y" fmla="*/ 374 h 543"/>
                  <a:gd name="GluePoint20X" fmla="*/ 293 w 318"/>
                  <a:gd name="GluePoint20Y" fmla="*/ 398 h 543"/>
                  <a:gd name="GluePoint21X" fmla="*/ 282 w 318"/>
                  <a:gd name="GluePoint21Y" fmla="*/ 419 h 543"/>
                  <a:gd name="GluePoint22X" fmla="*/ 271 w 318"/>
                  <a:gd name="GluePoint22Y" fmla="*/ 439 h 543"/>
                  <a:gd name="GluePoint23X" fmla="*/ 258 w 318"/>
                  <a:gd name="GluePoint23Y" fmla="*/ 463 h 543"/>
                  <a:gd name="GluePoint24X" fmla="*/ 243 w 318"/>
                  <a:gd name="GluePoint24Y" fmla="*/ 487 h 543"/>
                  <a:gd name="GluePoint25X" fmla="*/ 232 w 318"/>
                  <a:gd name="GluePoint25Y" fmla="*/ 502 h 543"/>
                  <a:gd name="GluePoint26X" fmla="*/ 222 w 318"/>
                  <a:gd name="GluePoint26Y" fmla="*/ 517 h 543"/>
                  <a:gd name="GluePoint27X" fmla="*/ 205 w 318"/>
                  <a:gd name="GluePoint27Y" fmla="*/ 531 h 543"/>
                  <a:gd name="GluePoint28X" fmla="*/ 195 w 318"/>
                  <a:gd name="GluePoint28Y" fmla="*/ 538 h 543"/>
                  <a:gd name="GluePoint29X" fmla="*/ 184 w 318"/>
                  <a:gd name="GluePoint29Y" fmla="*/ 542 h 543"/>
                  <a:gd name="GluePoint30X" fmla="*/ 158 w 318"/>
                  <a:gd name="GluePoint30Y" fmla="*/ 538 h 543"/>
                  <a:gd name="GluePoint31X" fmla="*/ 145 w 318"/>
                  <a:gd name="GluePoint31Y" fmla="*/ 542 h 543"/>
                  <a:gd name="GluePoint32X" fmla="*/ 130 w 318"/>
                  <a:gd name="GluePoint32Y" fmla="*/ 539 h 543"/>
                  <a:gd name="GluePoint33X" fmla="*/ 122 w 318"/>
                  <a:gd name="GluePoint33Y" fmla="*/ 534 h 543"/>
                  <a:gd name="GluePoint34X" fmla="*/ 109 w 318"/>
                  <a:gd name="GluePoint34Y" fmla="*/ 525 h 543"/>
                  <a:gd name="GluePoint35X" fmla="*/ 97 w 318"/>
                  <a:gd name="GluePoint35Y" fmla="*/ 510 h 543"/>
                  <a:gd name="GluePoint36X" fmla="*/ 87 w 318"/>
                  <a:gd name="GluePoint36Y" fmla="*/ 498 h 543"/>
                  <a:gd name="GluePoint37X" fmla="*/ 77 w 318"/>
                  <a:gd name="GluePoint37Y" fmla="*/ 485 h 543"/>
                  <a:gd name="GluePoint38X" fmla="*/ 63 w 318"/>
                  <a:gd name="GluePoint38Y" fmla="*/ 463 h 543"/>
                  <a:gd name="GluePoint39X" fmla="*/ 50 w 318"/>
                  <a:gd name="GluePoint39Y" fmla="*/ 438 h 543"/>
                  <a:gd name="GluePoint40X" fmla="*/ 38 w 318"/>
                  <a:gd name="GluePoint40Y" fmla="*/ 418 h 543"/>
                  <a:gd name="GluePoint41X" fmla="*/ 27 w 318"/>
                  <a:gd name="GluePoint41Y" fmla="*/ 395 h 543"/>
                  <a:gd name="GluePoint42X" fmla="*/ 17 w 318"/>
                  <a:gd name="GluePoint42Y" fmla="*/ 375 h 543"/>
                  <a:gd name="GluePoint43X" fmla="*/ 13 w 318"/>
                  <a:gd name="GluePoint43Y" fmla="*/ 360 h 543"/>
                  <a:gd name="GluePoint44X" fmla="*/ 9 w 318"/>
                  <a:gd name="GluePoint44Y" fmla="*/ 344 h 543"/>
                  <a:gd name="GluePoint45X" fmla="*/ 5 w 318"/>
                  <a:gd name="GluePoint45Y" fmla="*/ 324 h 543"/>
                  <a:gd name="GluePoint46X" fmla="*/ 1 w 318"/>
                  <a:gd name="GluePoint46Y" fmla="*/ 290 h 543"/>
                  <a:gd name="GluePoint47X" fmla="*/ 3 w 318"/>
                  <a:gd name="GluePoint47Y" fmla="*/ 224 h 543"/>
                  <a:gd name="GluePoint48X" fmla="*/ 7 w 318"/>
                  <a:gd name="GluePoint48Y" fmla="*/ 203 h 543"/>
                  <a:gd name="GluePoint49X" fmla="*/ 11 w 318"/>
                  <a:gd name="GluePoint49Y" fmla="*/ 188 h 543"/>
                  <a:gd name="GluePoint50X" fmla="*/ 15 w 318"/>
                  <a:gd name="GluePoint50Y" fmla="*/ 176 h 543"/>
                  <a:gd name="GluePoint51X" fmla="*/ 21 w 318"/>
                  <a:gd name="GluePoint51Y" fmla="*/ 160 h 543"/>
                  <a:gd name="GluePoint52X" fmla="*/ 35 w 318"/>
                  <a:gd name="GluePoint52Y" fmla="*/ 132 h 543"/>
                  <a:gd name="GluePoint53X" fmla="*/ 51 w 318"/>
                  <a:gd name="GluePoint53Y" fmla="*/ 100 h 543"/>
                  <a:gd name="GluePoint54X" fmla="*/ 63 w 318"/>
                  <a:gd name="GluePoint54Y" fmla="*/ 79 h 543"/>
                  <a:gd name="GluePoint55X" fmla="*/ 78 w 318"/>
                  <a:gd name="GluePoint55Y" fmla="*/ 55 h 543"/>
                  <a:gd name="GluePoint56X" fmla="*/ 89 w 318"/>
                  <a:gd name="GluePoint56Y" fmla="*/ 39 h 543"/>
                  <a:gd name="GluePoint57X" fmla="*/ 99 w 318"/>
                  <a:gd name="GluePoint57Y" fmla="*/ 24 h 543"/>
                  <a:gd name="GluePoint58X" fmla="*/ 114 w 318"/>
                  <a:gd name="GluePoint58Y" fmla="*/ 11 h 543"/>
                  <a:gd name="GluePoint59X" fmla="*/ 122 w 318"/>
                  <a:gd name="GluePoint59Y" fmla="*/ 4 h 543"/>
                  <a:gd name="GluePoint60X" fmla="*/ 133 w 318"/>
                  <a:gd name="GluePoint60Y" fmla="*/ 0 h 543"/>
                  <a:gd name="GluePoint61X" fmla="*/ 154 w 318"/>
                  <a:gd name="GluePoint61Y" fmla="*/ 5 h 54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318" h="543">
                    <a:moveTo>
                      <a:pt x="165" y="8"/>
                    </a:moveTo>
                    <a:lnTo>
                      <a:pt x="167" y="7"/>
                    </a:lnTo>
                    <a:lnTo>
                      <a:pt x="168" y="7"/>
                    </a:lnTo>
                    <a:lnTo>
                      <a:pt x="168" y="5"/>
                    </a:lnTo>
                    <a:lnTo>
                      <a:pt x="171" y="5"/>
                    </a:lnTo>
                    <a:lnTo>
                      <a:pt x="172" y="4"/>
                    </a:lnTo>
                    <a:lnTo>
                      <a:pt x="173" y="4"/>
                    </a:lnTo>
                    <a:lnTo>
                      <a:pt x="175" y="3"/>
                    </a:lnTo>
                    <a:lnTo>
                      <a:pt x="187" y="3"/>
                    </a:lnTo>
                    <a:lnTo>
                      <a:pt x="188" y="4"/>
                    </a:lnTo>
                    <a:lnTo>
                      <a:pt x="191" y="4"/>
                    </a:lnTo>
                    <a:lnTo>
                      <a:pt x="192" y="5"/>
                    </a:lnTo>
                    <a:lnTo>
                      <a:pt x="193" y="5"/>
                    </a:lnTo>
                    <a:lnTo>
                      <a:pt x="195" y="7"/>
                    </a:lnTo>
                    <a:lnTo>
                      <a:pt x="196" y="7"/>
                    </a:lnTo>
                    <a:lnTo>
                      <a:pt x="197" y="8"/>
                    </a:lnTo>
                    <a:lnTo>
                      <a:pt x="199" y="8"/>
                    </a:lnTo>
                    <a:lnTo>
                      <a:pt x="201" y="11"/>
                    </a:lnTo>
                    <a:lnTo>
                      <a:pt x="203" y="11"/>
                    </a:lnTo>
                    <a:lnTo>
                      <a:pt x="205" y="13"/>
                    </a:lnTo>
                    <a:lnTo>
                      <a:pt x="207" y="15"/>
                    </a:lnTo>
                    <a:lnTo>
                      <a:pt x="208" y="15"/>
                    </a:lnTo>
                    <a:lnTo>
                      <a:pt x="211" y="17"/>
                    </a:lnTo>
                    <a:lnTo>
                      <a:pt x="214" y="20"/>
                    </a:lnTo>
                    <a:lnTo>
                      <a:pt x="216" y="23"/>
                    </a:lnTo>
                    <a:lnTo>
                      <a:pt x="218" y="25"/>
                    </a:lnTo>
                    <a:lnTo>
                      <a:pt x="220" y="28"/>
                    </a:lnTo>
                    <a:lnTo>
                      <a:pt x="223" y="31"/>
                    </a:lnTo>
                    <a:lnTo>
                      <a:pt x="224" y="32"/>
                    </a:lnTo>
                    <a:lnTo>
                      <a:pt x="226" y="35"/>
                    </a:lnTo>
                    <a:lnTo>
                      <a:pt x="227" y="36"/>
                    </a:lnTo>
                    <a:lnTo>
                      <a:pt x="228" y="39"/>
                    </a:lnTo>
                    <a:lnTo>
                      <a:pt x="231" y="40"/>
                    </a:lnTo>
                    <a:lnTo>
                      <a:pt x="232" y="43"/>
                    </a:lnTo>
                    <a:lnTo>
                      <a:pt x="234" y="44"/>
                    </a:lnTo>
                    <a:lnTo>
                      <a:pt x="235" y="47"/>
                    </a:lnTo>
                    <a:lnTo>
                      <a:pt x="236" y="48"/>
                    </a:lnTo>
                    <a:lnTo>
                      <a:pt x="239" y="53"/>
                    </a:lnTo>
                    <a:lnTo>
                      <a:pt x="242" y="56"/>
                    </a:lnTo>
                    <a:lnTo>
                      <a:pt x="243" y="57"/>
                    </a:lnTo>
                    <a:lnTo>
                      <a:pt x="246" y="63"/>
                    </a:lnTo>
                    <a:lnTo>
                      <a:pt x="247" y="65"/>
                    </a:lnTo>
                    <a:lnTo>
                      <a:pt x="250" y="68"/>
                    </a:lnTo>
                    <a:lnTo>
                      <a:pt x="253" y="73"/>
                    </a:lnTo>
                    <a:lnTo>
                      <a:pt x="254" y="76"/>
                    </a:lnTo>
                    <a:lnTo>
                      <a:pt x="257" y="79"/>
                    </a:lnTo>
                    <a:lnTo>
                      <a:pt x="258" y="83"/>
                    </a:lnTo>
                    <a:lnTo>
                      <a:pt x="261" y="88"/>
                    </a:lnTo>
                    <a:lnTo>
                      <a:pt x="263" y="91"/>
                    </a:lnTo>
                    <a:lnTo>
                      <a:pt x="265" y="95"/>
                    </a:lnTo>
                    <a:lnTo>
                      <a:pt x="266" y="97"/>
                    </a:lnTo>
                    <a:lnTo>
                      <a:pt x="269" y="101"/>
                    </a:lnTo>
                    <a:lnTo>
                      <a:pt x="270" y="104"/>
                    </a:lnTo>
                    <a:lnTo>
                      <a:pt x="271" y="108"/>
                    </a:lnTo>
                    <a:lnTo>
                      <a:pt x="274" y="111"/>
                    </a:lnTo>
                    <a:lnTo>
                      <a:pt x="275" y="115"/>
                    </a:lnTo>
                    <a:lnTo>
                      <a:pt x="277" y="117"/>
                    </a:lnTo>
                    <a:lnTo>
                      <a:pt x="279" y="121"/>
                    </a:lnTo>
                    <a:lnTo>
                      <a:pt x="281" y="125"/>
                    </a:lnTo>
                    <a:lnTo>
                      <a:pt x="282" y="128"/>
                    </a:lnTo>
                    <a:lnTo>
                      <a:pt x="285" y="132"/>
                    </a:lnTo>
                    <a:lnTo>
                      <a:pt x="287" y="140"/>
                    </a:lnTo>
                    <a:lnTo>
                      <a:pt x="290" y="144"/>
                    </a:lnTo>
                    <a:lnTo>
                      <a:pt x="291" y="148"/>
                    </a:lnTo>
                    <a:lnTo>
                      <a:pt x="294" y="152"/>
                    </a:lnTo>
                    <a:lnTo>
                      <a:pt x="297" y="160"/>
                    </a:lnTo>
                    <a:lnTo>
                      <a:pt x="300" y="164"/>
                    </a:lnTo>
                    <a:lnTo>
                      <a:pt x="301" y="168"/>
                    </a:lnTo>
                    <a:lnTo>
                      <a:pt x="304" y="174"/>
                    </a:lnTo>
                    <a:lnTo>
                      <a:pt x="304" y="178"/>
                    </a:lnTo>
                    <a:lnTo>
                      <a:pt x="305" y="180"/>
                    </a:lnTo>
                    <a:lnTo>
                      <a:pt x="305" y="182"/>
                    </a:lnTo>
                    <a:lnTo>
                      <a:pt x="306" y="184"/>
                    </a:lnTo>
                    <a:lnTo>
                      <a:pt x="306" y="187"/>
                    </a:lnTo>
                    <a:lnTo>
                      <a:pt x="308" y="188"/>
                    </a:lnTo>
                    <a:lnTo>
                      <a:pt x="308" y="191"/>
                    </a:lnTo>
                    <a:lnTo>
                      <a:pt x="309" y="192"/>
                    </a:lnTo>
                    <a:lnTo>
                      <a:pt x="309" y="198"/>
                    </a:lnTo>
                    <a:lnTo>
                      <a:pt x="310" y="199"/>
                    </a:lnTo>
                    <a:lnTo>
                      <a:pt x="310" y="204"/>
                    </a:lnTo>
                    <a:lnTo>
                      <a:pt x="312" y="206"/>
                    </a:lnTo>
                    <a:lnTo>
                      <a:pt x="312" y="211"/>
                    </a:lnTo>
                    <a:lnTo>
                      <a:pt x="313" y="212"/>
                    </a:lnTo>
                    <a:lnTo>
                      <a:pt x="313" y="218"/>
                    </a:lnTo>
                    <a:lnTo>
                      <a:pt x="314" y="219"/>
                    </a:lnTo>
                    <a:lnTo>
                      <a:pt x="314" y="226"/>
                    </a:lnTo>
                    <a:lnTo>
                      <a:pt x="316" y="228"/>
                    </a:lnTo>
                    <a:lnTo>
                      <a:pt x="316" y="238"/>
                    </a:lnTo>
                    <a:lnTo>
                      <a:pt x="317" y="239"/>
                    </a:lnTo>
                    <a:lnTo>
                      <a:pt x="317" y="252"/>
                    </a:lnTo>
                    <a:lnTo>
                      <a:pt x="318" y="255"/>
                    </a:lnTo>
                    <a:lnTo>
                      <a:pt x="318" y="294"/>
                    </a:lnTo>
                    <a:lnTo>
                      <a:pt x="317" y="296"/>
                    </a:lnTo>
                    <a:lnTo>
                      <a:pt x="317" y="310"/>
                    </a:lnTo>
                    <a:lnTo>
                      <a:pt x="316" y="311"/>
                    </a:lnTo>
                    <a:lnTo>
                      <a:pt x="316" y="320"/>
                    </a:lnTo>
                    <a:lnTo>
                      <a:pt x="314" y="323"/>
                    </a:lnTo>
                    <a:lnTo>
                      <a:pt x="314" y="330"/>
                    </a:lnTo>
                    <a:lnTo>
                      <a:pt x="313" y="331"/>
                    </a:lnTo>
                    <a:lnTo>
                      <a:pt x="313" y="336"/>
                    </a:lnTo>
                    <a:lnTo>
                      <a:pt x="312" y="338"/>
                    </a:lnTo>
                    <a:lnTo>
                      <a:pt x="312" y="343"/>
                    </a:lnTo>
                    <a:lnTo>
                      <a:pt x="310" y="346"/>
                    </a:lnTo>
                    <a:lnTo>
                      <a:pt x="310" y="350"/>
                    </a:lnTo>
                    <a:lnTo>
                      <a:pt x="309" y="352"/>
                    </a:lnTo>
                    <a:lnTo>
                      <a:pt x="309" y="354"/>
                    </a:lnTo>
                    <a:lnTo>
                      <a:pt x="308" y="356"/>
                    </a:lnTo>
                    <a:lnTo>
                      <a:pt x="308" y="360"/>
                    </a:lnTo>
                    <a:lnTo>
                      <a:pt x="306" y="363"/>
                    </a:lnTo>
                    <a:lnTo>
                      <a:pt x="306" y="366"/>
                    </a:lnTo>
                    <a:lnTo>
                      <a:pt x="305" y="367"/>
                    </a:lnTo>
                    <a:lnTo>
                      <a:pt x="305" y="370"/>
                    </a:lnTo>
                    <a:lnTo>
                      <a:pt x="304" y="372"/>
                    </a:lnTo>
                    <a:lnTo>
                      <a:pt x="304" y="374"/>
                    </a:lnTo>
                    <a:lnTo>
                      <a:pt x="302" y="376"/>
                    </a:lnTo>
                    <a:lnTo>
                      <a:pt x="302" y="378"/>
                    </a:lnTo>
                    <a:lnTo>
                      <a:pt x="301" y="382"/>
                    </a:lnTo>
                    <a:lnTo>
                      <a:pt x="298" y="386"/>
                    </a:lnTo>
                    <a:lnTo>
                      <a:pt x="295" y="394"/>
                    </a:lnTo>
                    <a:lnTo>
                      <a:pt x="293" y="398"/>
                    </a:lnTo>
                    <a:lnTo>
                      <a:pt x="291" y="402"/>
                    </a:lnTo>
                    <a:lnTo>
                      <a:pt x="290" y="404"/>
                    </a:lnTo>
                    <a:lnTo>
                      <a:pt x="287" y="408"/>
                    </a:lnTo>
                    <a:lnTo>
                      <a:pt x="286" y="413"/>
                    </a:lnTo>
                    <a:lnTo>
                      <a:pt x="285" y="415"/>
                    </a:lnTo>
                    <a:lnTo>
                      <a:pt x="282" y="419"/>
                    </a:lnTo>
                    <a:lnTo>
                      <a:pt x="281" y="423"/>
                    </a:lnTo>
                    <a:lnTo>
                      <a:pt x="279" y="426"/>
                    </a:lnTo>
                    <a:lnTo>
                      <a:pt x="277" y="430"/>
                    </a:lnTo>
                    <a:lnTo>
                      <a:pt x="275" y="433"/>
                    </a:lnTo>
                    <a:lnTo>
                      <a:pt x="274" y="437"/>
                    </a:lnTo>
                    <a:lnTo>
                      <a:pt x="271" y="439"/>
                    </a:lnTo>
                    <a:lnTo>
                      <a:pt x="270" y="443"/>
                    </a:lnTo>
                    <a:lnTo>
                      <a:pt x="267" y="449"/>
                    </a:lnTo>
                    <a:lnTo>
                      <a:pt x="265" y="451"/>
                    </a:lnTo>
                    <a:lnTo>
                      <a:pt x="263" y="455"/>
                    </a:lnTo>
                    <a:lnTo>
                      <a:pt x="261" y="461"/>
                    </a:lnTo>
                    <a:lnTo>
                      <a:pt x="258" y="463"/>
                    </a:lnTo>
                    <a:lnTo>
                      <a:pt x="255" y="469"/>
                    </a:lnTo>
                    <a:lnTo>
                      <a:pt x="254" y="471"/>
                    </a:lnTo>
                    <a:lnTo>
                      <a:pt x="251" y="474"/>
                    </a:lnTo>
                    <a:lnTo>
                      <a:pt x="248" y="479"/>
                    </a:lnTo>
                    <a:lnTo>
                      <a:pt x="246" y="485"/>
                    </a:lnTo>
                    <a:lnTo>
                      <a:pt x="243" y="487"/>
                    </a:lnTo>
                    <a:lnTo>
                      <a:pt x="242" y="489"/>
                    </a:lnTo>
                    <a:lnTo>
                      <a:pt x="239" y="494"/>
                    </a:lnTo>
                    <a:lnTo>
                      <a:pt x="238" y="495"/>
                    </a:lnTo>
                    <a:lnTo>
                      <a:pt x="236" y="498"/>
                    </a:lnTo>
                    <a:lnTo>
                      <a:pt x="234" y="501"/>
                    </a:lnTo>
                    <a:lnTo>
                      <a:pt x="232" y="502"/>
                    </a:lnTo>
                    <a:lnTo>
                      <a:pt x="231" y="505"/>
                    </a:lnTo>
                    <a:lnTo>
                      <a:pt x="230" y="506"/>
                    </a:lnTo>
                    <a:lnTo>
                      <a:pt x="228" y="509"/>
                    </a:lnTo>
                    <a:lnTo>
                      <a:pt x="226" y="511"/>
                    </a:lnTo>
                    <a:lnTo>
                      <a:pt x="223" y="514"/>
                    </a:lnTo>
                    <a:lnTo>
                      <a:pt x="222" y="517"/>
                    </a:lnTo>
                    <a:lnTo>
                      <a:pt x="219" y="519"/>
                    </a:lnTo>
                    <a:lnTo>
                      <a:pt x="216" y="521"/>
                    </a:lnTo>
                    <a:lnTo>
                      <a:pt x="214" y="523"/>
                    </a:lnTo>
                    <a:lnTo>
                      <a:pt x="211" y="526"/>
                    </a:lnTo>
                    <a:lnTo>
                      <a:pt x="208" y="529"/>
                    </a:lnTo>
                    <a:lnTo>
                      <a:pt x="205" y="531"/>
                    </a:lnTo>
                    <a:lnTo>
                      <a:pt x="203" y="534"/>
                    </a:lnTo>
                    <a:lnTo>
                      <a:pt x="201" y="534"/>
                    </a:lnTo>
                    <a:lnTo>
                      <a:pt x="199" y="537"/>
                    </a:lnTo>
                    <a:lnTo>
                      <a:pt x="197" y="537"/>
                    </a:lnTo>
                    <a:lnTo>
                      <a:pt x="196" y="538"/>
                    </a:lnTo>
                    <a:lnTo>
                      <a:pt x="195" y="538"/>
                    </a:lnTo>
                    <a:lnTo>
                      <a:pt x="193" y="539"/>
                    </a:lnTo>
                    <a:lnTo>
                      <a:pt x="192" y="539"/>
                    </a:lnTo>
                    <a:lnTo>
                      <a:pt x="191" y="541"/>
                    </a:lnTo>
                    <a:lnTo>
                      <a:pt x="189" y="541"/>
                    </a:lnTo>
                    <a:lnTo>
                      <a:pt x="188" y="542"/>
                    </a:lnTo>
                    <a:lnTo>
                      <a:pt x="184" y="542"/>
                    </a:lnTo>
                    <a:lnTo>
                      <a:pt x="183" y="543"/>
                    </a:lnTo>
                    <a:lnTo>
                      <a:pt x="169" y="543"/>
                    </a:lnTo>
                    <a:lnTo>
                      <a:pt x="168" y="542"/>
                    </a:lnTo>
                    <a:lnTo>
                      <a:pt x="164" y="542"/>
                    </a:lnTo>
                    <a:lnTo>
                      <a:pt x="163" y="541"/>
                    </a:lnTo>
                    <a:lnTo>
                      <a:pt x="158" y="538"/>
                    </a:lnTo>
                    <a:lnTo>
                      <a:pt x="157" y="539"/>
                    </a:lnTo>
                    <a:lnTo>
                      <a:pt x="156" y="539"/>
                    </a:lnTo>
                    <a:lnTo>
                      <a:pt x="154" y="541"/>
                    </a:lnTo>
                    <a:lnTo>
                      <a:pt x="152" y="541"/>
                    </a:lnTo>
                    <a:lnTo>
                      <a:pt x="150" y="542"/>
                    </a:lnTo>
                    <a:lnTo>
                      <a:pt x="145" y="542"/>
                    </a:lnTo>
                    <a:lnTo>
                      <a:pt x="144" y="543"/>
                    </a:lnTo>
                    <a:lnTo>
                      <a:pt x="142" y="542"/>
                    </a:lnTo>
                    <a:lnTo>
                      <a:pt x="136" y="542"/>
                    </a:lnTo>
                    <a:lnTo>
                      <a:pt x="134" y="541"/>
                    </a:lnTo>
                    <a:lnTo>
                      <a:pt x="132" y="541"/>
                    </a:lnTo>
                    <a:lnTo>
                      <a:pt x="130" y="539"/>
                    </a:lnTo>
                    <a:lnTo>
                      <a:pt x="129" y="539"/>
                    </a:lnTo>
                    <a:lnTo>
                      <a:pt x="129" y="538"/>
                    </a:lnTo>
                    <a:lnTo>
                      <a:pt x="128" y="538"/>
                    </a:lnTo>
                    <a:lnTo>
                      <a:pt x="126" y="537"/>
                    </a:lnTo>
                    <a:lnTo>
                      <a:pt x="125" y="537"/>
                    </a:lnTo>
                    <a:lnTo>
                      <a:pt x="122" y="534"/>
                    </a:lnTo>
                    <a:lnTo>
                      <a:pt x="121" y="534"/>
                    </a:lnTo>
                    <a:lnTo>
                      <a:pt x="118" y="531"/>
                    </a:lnTo>
                    <a:lnTo>
                      <a:pt x="116" y="530"/>
                    </a:lnTo>
                    <a:lnTo>
                      <a:pt x="114" y="530"/>
                    </a:lnTo>
                    <a:lnTo>
                      <a:pt x="111" y="527"/>
                    </a:lnTo>
                    <a:lnTo>
                      <a:pt x="109" y="525"/>
                    </a:lnTo>
                    <a:lnTo>
                      <a:pt x="106" y="522"/>
                    </a:lnTo>
                    <a:lnTo>
                      <a:pt x="105" y="519"/>
                    </a:lnTo>
                    <a:lnTo>
                      <a:pt x="102" y="517"/>
                    </a:lnTo>
                    <a:lnTo>
                      <a:pt x="99" y="514"/>
                    </a:lnTo>
                    <a:lnTo>
                      <a:pt x="98" y="513"/>
                    </a:lnTo>
                    <a:lnTo>
                      <a:pt x="97" y="510"/>
                    </a:lnTo>
                    <a:lnTo>
                      <a:pt x="95" y="509"/>
                    </a:lnTo>
                    <a:lnTo>
                      <a:pt x="93" y="506"/>
                    </a:lnTo>
                    <a:lnTo>
                      <a:pt x="91" y="505"/>
                    </a:lnTo>
                    <a:lnTo>
                      <a:pt x="90" y="502"/>
                    </a:lnTo>
                    <a:lnTo>
                      <a:pt x="89" y="501"/>
                    </a:lnTo>
                    <a:lnTo>
                      <a:pt x="87" y="498"/>
                    </a:lnTo>
                    <a:lnTo>
                      <a:pt x="86" y="497"/>
                    </a:lnTo>
                    <a:lnTo>
                      <a:pt x="83" y="494"/>
                    </a:lnTo>
                    <a:lnTo>
                      <a:pt x="82" y="491"/>
                    </a:lnTo>
                    <a:lnTo>
                      <a:pt x="81" y="490"/>
                    </a:lnTo>
                    <a:lnTo>
                      <a:pt x="79" y="487"/>
                    </a:lnTo>
                    <a:lnTo>
                      <a:pt x="77" y="485"/>
                    </a:lnTo>
                    <a:lnTo>
                      <a:pt x="74" y="479"/>
                    </a:lnTo>
                    <a:lnTo>
                      <a:pt x="73" y="477"/>
                    </a:lnTo>
                    <a:lnTo>
                      <a:pt x="70" y="474"/>
                    </a:lnTo>
                    <a:lnTo>
                      <a:pt x="67" y="469"/>
                    </a:lnTo>
                    <a:lnTo>
                      <a:pt x="66" y="466"/>
                    </a:lnTo>
                    <a:lnTo>
                      <a:pt x="63" y="463"/>
                    </a:lnTo>
                    <a:lnTo>
                      <a:pt x="60" y="458"/>
                    </a:lnTo>
                    <a:lnTo>
                      <a:pt x="58" y="454"/>
                    </a:lnTo>
                    <a:lnTo>
                      <a:pt x="55" y="449"/>
                    </a:lnTo>
                    <a:lnTo>
                      <a:pt x="52" y="445"/>
                    </a:lnTo>
                    <a:lnTo>
                      <a:pt x="51" y="442"/>
                    </a:lnTo>
                    <a:lnTo>
                      <a:pt x="50" y="438"/>
                    </a:lnTo>
                    <a:lnTo>
                      <a:pt x="47" y="435"/>
                    </a:lnTo>
                    <a:lnTo>
                      <a:pt x="46" y="431"/>
                    </a:lnTo>
                    <a:lnTo>
                      <a:pt x="44" y="429"/>
                    </a:lnTo>
                    <a:lnTo>
                      <a:pt x="42" y="425"/>
                    </a:lnTo>
                    <a:lnTo>
                      <a:pt x="40" y="421"/>
                    </a:lnTo>
                    <a:lnTo>
                      <a:pt x="38" y="418"/>
                    </a:lnTo>
                    <a:lnTo>
                      <a:pt x="36" y="414"/>
                    </a:lnTo>
                    <a:lnTo>
                      <a:pt x="34" y="410"/>
                    </a:lnTo>
                    <a:lnTo>
                      <a:pt x="32" y="406"/>
                    </a:lnTo>
                    <a:lnTo>
                      <a:pt x="31" y="403"/>
                    </a:lnTo>
                    <a:lnTo>
                      <a:pt x="28" y="399"/>
                    </a:lnTo>
                    <a:lnTo>
                      <a:pt x="27" y="395"/>
                    </a:lnTo>
                    <a:lnTo>
                      <a:pt x="24" y="391"/>
                    </a:lnTo>
                    <a:lnTo>
                      <a:pt x="23" y="387"/>
                    </a:lnTo>
                    <a:lnTo>
                      <a:pt x="20" y="383"/>
                    </a:lnTo>
                    <a:lnTo>
                      <a:pt x="19" y="379"/>
                    </a:lnTo>
                    <a:lnTo>
                      <a:pt x="17" y="376"/>
                    </a:lnTo>
                    <a:lnTo>
                      <a:pt x="17" y="375"/>
                    </a:lnTo>
                    <a:lnTo>
                      <a:pt x="16" y="372"/>
                    </a:lnTo>
                    <a:lnTo>
                      <a:pt x="16" y="370"/>
                    </a:lnTo>
                    <a:lnTo>
                      <a:pt x="15" y="368"/>
                    </a:lnTo>
                    <a:lnTo>
                      <a:pt x="15" y="366"/>
                    </a:lnTo>
                    <a:lnTo>
                      <a:pt x="13" y="363"/>
                    </a:lnTo>
                    <a:lnTo>
                      <a:pt x="13" y="360"/>
                    </a:lnTo>
                    <a:lnTo>
                      <a:pt x="12" y="359"/>
                    </a:lnTo>
                    <a:lnTo>
                      <a:pt x="12" y="356"/>
                    </a:lnTo>
                    <a:lnTo>
                      <a:pt x="11" y="354"/>
                    </a:lnTo>
                    <a:lnTo>
                      <a:pt x="11" y="350"/>
                    </a:lnTo>
                    <a:lnTo>
                      <a:pt x="9" y="347"/>
                    </a:lnTo>
                    <a:lnTo>
                      <a:pt x="9" y="344"/>
                    </a:lnTo>
                    <a:lnTo>
                      <a:pt x="8" y="342"/>
                    </a:lnTo>
                    <a:lnTo>
                      <a:pt x="8" y="338"/>
                    </a:lnTo>
                    <a:lnTo>
                      <a:pt x="7" y="335"/>
                    </a:lnTo>
                    <a:lnTo>
                      <a:pt x="7" y="331"/>
                    </a:lnTo>
                    <a:lnTo>
                      <a:pt x="5" y="328"/>
                    </a:lnTo>
                    <a:lnTo>
                      <a:pt x="5" y="324"/>
                    </a:lnTo>
                    <a:lnTo>
                      <a:pt x="4" y="322"/>
                    </a:lnTo>
                    <a:lnTo>
                      <a:pt x="4" y="315"/>
                    </a:lnTo>
                    <a:lnTo>
                      <a:pt x="3" y="312"/>
                    </a:lnTo>
                    <a:lnTo>
                      <a:pt x="3" y="306"/>
                    </a:lnTo>
                    <a:lnTo>
                      <a:pt x="1" y="303"/>
                    </a:lnTo>
                    <a:lnTo>
                      <a:pt x="1" y="290"/>
                    </a:lnTo>
                    <a:lnTo>
                      <a:pt x="0" y="287"/>
                    </a:lnTo>
                    <a:lnTo>
                      <a:pt x="0" y="248"/>
                    </a:lnTo>
                    <a:lnTo>
                      <a:pt x="1" y="246"/>
                    </a:lnTo>
                    <a:lnTo>
                      <a:pt x="1" y="235"/>
                    </a:lnTo>
                    <a:lnTo>
                      <a:pt x="3" y="234"/>
                    </a:lnTo>
                    <a:lnTo>
                      <a:pt x="3" y="224"/>
                    </a:lnTo>
                    <a:lnTo>
                      <a:pt x="4" y="223"/>
                    </a:lnTo>
                    <a:lnTo>
                      <a:pt x="4" y="216"/>
                    </a:lnTo>
                    <a:lnTo>
                      <a:pt x="5" y="214"/>
                    </a:lnTo>
                    <a:lnTo>
                      <a:pt x="5" y="210"/>
                    </a:lnTo>
                    <a:lnTo>
                      <a:pt x="7" y="207"/>
                    </a:lnTo>
                    <a:lnTo>
                      <a:pt x="7" y="203"/>
                    </a:lnTo>
                    <a:lnTo>
                      <a:pt x="8" y="200"/>
                    </a:lnTo>
                    <a:lnTo>
                      <a:pt x="8" y="199"/>
                    </a:lnTo>
                    <a:lnTo>
                      <a:pt x="9" y="196"/>
                    </a:lnTo>
                    <a:lnTo>
                      <a:pt x="9" y="192"/>
                    </a:lnTo>
                    <a:lnTo>
                      <a:pt x="11" y="191"/>
                    </a:lnTo>
                    <a:lnTo>
                      <a:pt x="11" y="188"/>
                    </a:lnTo>
                    <a:lnTo>
                      <a:pt x="12" y="186"/>
                    </a:lnTo>
                    <a:lnTo>
                      <a:pt x="12" y="184"/>
                    </a:lnTo>
                    <a:lnTo>
                      <a:pt x="13" y="182"/>
                    </a:lnTo>
                    <a:lnTo>
                      <a:pt x="13" y="180"/>
                    </a:lnTo>
                    <a:lnTo>
                      <a:pt x="15" y="178"/>
                    </a:lnTo>
                    <a:lnTo>
                      <a:pt x="15" y="176"/>
                    </a:lnTo>
                    <a:lnTo>
                      <a:pt x="16" y="174"/>
                    </a:lnTo>
                    <a:lnTo>
                      <a:pt x="16" y="171"/>
                    </a:lnTo>
                    <a:lnTo>
                      <a:pt x="17" y="170"/>
                    </a:lnTo>
                    <a:lnTo>
                      <a:pt x="17" y="168"/>
                    </a:lnTo>
                    <a:lnTo>
                      <a:pt x="19" y="164"/>
                    </a:lnTo>
                    <a:lnTo>
                      <a:pt x="21" y="160"/>
                    </a:lnTo>
                    <a:lnTo>
                      <a:pt x="23" y="156"/>
                    </a:lnTo>
                    <a:lnTo>
                      <a:pt x="26" y="152"/>
                    </a:lnTo>
                    <a:lnTo>
                      <a:pt x="27" y="148"/>
                    </a:lnTo>
                    <a:lnTo>
                      <a:pt x="30" y="144"/>
                    </a:lnTo>
                    <a:lnTo>
                      <a:pt x="32" y="136"/>
                    </a:lnTo>
                    <a:lnTo>
                      <a:pt x="35" y="132"/>
                    </a:lnTo>
                    <a:lnTo>
                      <a:pt x="38" y="124"/>
                    </a:lnTo>
                    <a:lnTo>
                      <a:pt x="40" y="121"/>
                    </a:lnTo>
                    <a:lnTo>
                      <a:pt x="43" y="113"/>
                    </a:lnTo>
                    <a:lnTo>
                      <a:pt x="46" y="111"/>
                    </a:lnTo>
                    <a:lnTo>
                      <a:pt x="48" y="103"/>
                    </a:lnTo>
                    <a:lnTo>
                      <a:pt x="51" y="100"/>
                    </a:lnTo>
                    <a:lnTo>
                      <a:pt x="52" y="97"/>
                    </a:lnTo>
                    <a:lnTo>
                      <a:pt x="54" y="93"/>
                    </a:lnTo>
                    <a:lnTo>
                      <a:pt x="56" y="91"/>
                    </a:lnTo>
                    <a:lnTo>
                      <a:pt x="58" y="87"/>
                    </a:lnTo>
                    <a:lnTo>
                      <a:pt x="60" y="81"/>
                    </a:lnTo>
                    <a:lnTo>
                      <a:pt x="63" y="79"/>
                    </a:lnTo>
                    <a:lnTo>
                      <a:pt x="64" y="75"/>
                    </a:lnTo>
                    <a:lnTo>
                      <a:pt x="67" y="69"/>
                    </a:lnTo>
                    <a:lnTo>
                      <a:pt x="70" y="67"/>
                    </a:lnTo>
                    <a:lnTo>
                      <a:pt x="73" y="61"/>
                    </a:lnTo>
                    <a:lnTo>
                      <a:pt x="75" y="56"/>
                    </a:lnTo>
                    <a:lnTo>
                      <a:pt x="78" y="55"/>
                    </a:lnTo>
                    <a:lnTo>
                      <a:pt x="81" y="49"/>
                    </a:lnTo>
                    <a:lnTo>
                      <a:pt x="82" y="47"/>
                    </a:lnTo>
                    <a:lnTo>
                      <a:pt x="83" y="45"/>
                    </a:lnTo>
                    <a:lnTo>
                      <a:pt x="86" y="43"/>
                    </a:lnTo>
                    <a:lnTo>
                      <a:pt x="87" y="40"/>
                    </a:lnTo>
                    <a:lnTo>
                      <a:pt x="89" y="39"/>
                    </a:lnTo>
                    <a:lnTo>
                      <a:pt x="90" y="36"/>
                    </a:lnTo>
                    <a:lnTo>
                      <a:pt x="91" y="35"/>
                    </a:lnTo>
                    <a:lnTo>
                      <a:pt x="93" y="32"/>
                    </a:lnTo>
                    <a:lnTo>
                      <a:pt x="95" y="29"/>
                    </a:lnTo>
                    <a:lnTo>
                      <a:pt x="98" y="27"/>
                    </a:lnTo>
                    <a:lnTo>
                      <a:pt x="99" y="24"/>
                    </a:lnTo>
                    <a:lnTo>
                      <a:pt x="102" y="21"/>
                    </a:lnTo>
                    <a:lnTo>
                      <a:pt x="105" y="19"/>
                    </a:lnTo>
                    <a:lnTo>
                      <a:pt x="106" y="17"/>
                    </a:lnTo>
                    <a:lnTo>
                      <a:pt x="109" y="16"/>
                    </a:lnTo>
                    <a:lnTo>
                      <a:pt x="111" y="13"/>
                    </a:lnTo>
                    <a:lnTo>
                      <a:pt x="114" y="11"/>
                    </a:lnTo>
                    <a:lnTo>
                      <a:pt x="116" y="9"/>
                    </a:lnTo>
                    <a:lnTo>
                      <a:pt x="117" y="9"/>
                    </a:lnTo>
                    <a:lnTo>
                      <a:pt x="120" y="7"/>
                    </a:lnTo>
                    <a:lnTo>
                      <a:pt x="121" y="7"/>
                    </a:lnTo>
                    <a:lnTo>
                      <a:pt x="122" y="5"/>
                    </a:lnTo>
                    <a:lnTo>
                      <a:pt x="122" y="4"/>
                    </a:lnTo>
                    <a:lnTo>
                      <a:pt x="124" y="4"/>
                    </a:lnTo>
                    <a:lnTo>
                      <a:pt x="125" y="3"/>
                    </a:lnTo>
                    <a:lnTo>
                      <a:pt x="128" y="3"/>
                    </a:lnTo>
                    <a:lnTo>
                      <a:pt x="129" y="1"/>
                    </a:lnTo>
                    <a:lnTo>
                      <a:pt x="132" y="1"/>
                    </a:lnTo>
                    <a:lnTo>
                      <a:pt x="133" y="0"/>
                    </a:lnTo>
                    <a:lnTo>
                      <a:pt x="144" y="0"/>
                    </a:lnTo>
                    <a:lnTo>
                      <a:pt x="145" y="1"/>
                    </a:lnTo>
                    <a:lnTo>
                      <a:pt x="149" y="1"/>
                    </a:lnTo>
                    <a:lnTo>
                      <a:pt x="152" y="4"/>
                    </a:lnTo>
                    <a:lnTo>
                      <a:pt x="153" y="4"/>
                    </a:lnTo>
                    <a:lnTo>
                      <a:pt x="154" y="5"/>
                    </a:lnTo>
                    <a:lnTo>
                      <a:pt x="165" y="8"/>
                    </a:lnTo>
                    <a:close/>
                  </a:path>
                </a:pathLst>
              </a:custGeom>
              <a:solidFill>
                <a:srgbClr val="997F33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6" name="Freeform 30"/>
              <p:cNvSpPr/>
              <p:nvPr/>
            </p:nvSpPr>
            <p:spPr>
              <a:xfrm rot="2800200">
                <a:off x="402120" y="84240"/>
                <a:ext cx="28440" cy="839520"/>
              </a:xfrm>
              <a:custGeom>
                <a:avLst/>
                <a:gdLst>
                  <a:gd name="textAreaLeft" fmla="*/ 0 w 28440"/>
                  <a:gd name="textAreaRight" fmla="*/ 28800 w 28440"/>
                  <a:gd name="textAreaTop" fmla="*/ 0 h 839520"/>
                  <a:gd name="textAreaBottom" fmla="*/ 839880 h 839520"/>
                  <a:gd name="GluePoint1X" fmla="*/ 18 w 18"/>
                  <a:gd name="GluePoint1Y" fmla="*/ 529 h 529"/>
                  <a:gd name="GluePoint2X" fmla="*/ 17 w 18"/>
                  <a:gd name="GluePoint2Y" fmla="*/ 523 h 529"/>
                  <a:gd name="GluePoint3X" fmla="*/ 17 w 18"/>
                  <a:gd name="GluePoint3Y" fmla="*/ 518 h 529"/>
                  <a:gd name="GluePoint4X" fmla="*/ 16 w 18"/>
                  <a:gd name="GluePoint4Y" fmla="*/ 513 h 529"/>
                  <a:gd name="GluePoint5X" fmla="*/ 16 w 18"/>
                  <a:gd name="GluePoint5Y" fmla="*/ 507 h 529"/>
                  <a:gd name="GluePoint6X" fmla="*/ 14 w 18"/>
                  <a:gd name="GluePoint6Y" fmla="*/ 502 h 529"/>
                  <a:gd name="GluePoint7X" fmla="*/ 14 w 18"/>
                  <a:gd name="GluePoint7Y" fmla="*/ 497 h 529"/>
                  <a:gd name="GluePoint8X" fmla="*/ 13 w 18"/>
                  <a:gd name="GluePoint8Y" fmla="*/ 491 h 529"/>
                  <a:gd name="GluePoint9X" fmla="*/ 13 w 18"/>
                  <a:gd name="GluePoint9Y" fmla="*/ 486 h 529"/>
                  <a:gd name="GluePoint10X" fmla="*/ 12 w 18"/>
                  <a:gd name="GluePoint10Y" fmla="*/ 481 h 529"/>
                  <a:gd name="GluePoint11X" fmla="*/ 12 w 18"/>
                  <a:gd name="GluePoint11Y" fmla="*/ 470 h 529"/>
                  <a:gd name="GluePoint12X" fmla="*/ 10 w 18"/>
                  <a:gd name="GluePoint12Y" fmla="*/ 465 h 529"/>
                  <a:gd name="GluePoint13X" fmla="*/ 10 w 18"/>
                  <a:gd name="GluePoint13Y" fmla="*/ 459 h 529"/>
                  <a:gd name="GluePoint14X" fmla="*/ 9 w 18"/>
                  <a:gd name="GluePoint14Y" fmla="*/ 454 h 529"/>
                  <a:gd name="GluePoint15X" fmla="*/ 9 w 18"/>
                  <a:gd name="GluePoint15Y" fmla="*/ 449 h 529"/>
                  <a:gd name="GluePoint16X" fmla="*/ 8 w 18"/>
                  <a:gd name="GluePoint16Y" fmla="*/ 443 h 529"/>
                  <a:gd name="GluePoint17X" fmla="*/ 8 w 18"/>
                  <a:gd name="GluePoint17Y" fmla="*/ 433 h 529"/>
                  <a:gd name="GluePoint18X" fmla="*/ 6 w 18"/>
                  <a:gd name="GluePoint18Y" fmla="*/ 427 h 529"/>
                  <a:gd name="GluePoint19X" fmla="*/ 6 w 18"/>
                  <a:gd name="GluePoint19Y" fmla="*/ 417 h 529"/>
                  <a:gd name="GluePoint20X" fmla="*/ 5 w 18"/>
                  <a:gd name="GluePoint20Y" fmla="*/ 410 h 529"/>
                  <a:gd name="GluePoint21X" fmla="*/ 5 w 18"/>
                  <a:gd name="GluePoint21Y" fmla="*/ 399 h 529"/>
                  <a:gd name="GluePoint22X" fmla="*/ 4 w 18"/>
                  <a:gd name="GluePoint22Y" fmla="*/ 394 h 529"/>
                  <a:gd name="GluePoint23X" fmla="*/ 4 w 18"/>
                  <a:gd name="GluePoint23Y" fmla="*/ 378 h 529"/>
                  <a:gd name="GluePoint24X" fmla="*/ 2 w 18"/>
                  <a:gd name="GluePoint24Y" fmla="*/ 372 h 529"/>
                  <a:gd name="GluePoint25X" fmla="*/ 2 w 18"/>
                  <a:gd name="GluePoint25Y" fmla="*/ 350 h 529"/>
                  <a:gd name="GluePoint26X" fmla="*/ 1 w 18"/>
                  <a:gd name="GluePoint26Y" fmla="*/ 344 h 529"/>
                  <a:gd name="GluePoint27X" fmla="*/ 1 w 18"/>
                  <a:gd name="GluePoint27Y" fmla="*/ 311 h 529"/>
                  <a:gd name="GluePoint28X" fmla="*/ 0 w 18"/>
                  <a:gd name="GluePoint28Y" fmla="*/ 304 h 529"/>
                  <a:gd name="GluePoint29X" fmla="*/ 0 w 18"/>
                  <a:gd name="GluePoint29Y" fmla="*/ 194 h 529"/>
                  <a:gd name="GluePoint30X" fmla="*/ 1 w 18"/>
                  <a:gd name="GluePoint30Y" fmla="*/ 187 h 529"/>
                  <a:gd name="GluePoint31X" fmla="*/ 1 w 18"/>
                  <a:gd name="GluePoint31Y" fmla="*/ 159 h 529"/>
                  <a:gd name="GluePoint32X" fmla="*/ 2 w 18"/>
                  <a:gd name="GluePoint32Y" fmla="*/ 152 h 529"/>
                  <a:gd name="GluePoint33X" fmla="*/ 2 w 18"/>
                  <a:gd name="GluePoint33Y" fmla="*/ 130 h 529"/>
                  <a:gd name="GluePoint34X" fmla="*/ 4 w 18"/>
                  <a:gd name="GluePoint34Y" fmla="*/ 123 h 529"/>
                  <a:gd name="GluePoint35X" fmla="*/ 4 w 18"/>
                  <a:gd name="GluePoint35Y" fmla="*/ 105 h 529"/>
                  <a:gd name="GluePoint36X" fmla="*/ 5 w 18"/>
                  <a:gd name="GluePoint36Y" fmla="*/ 99 h 529"/>
                  <a:gd name="GluePoint37X" fmla="*/ 5 w 18"/>
                  <a:gd name="GluePoint37Y" fmla="*/ 88 h 529"/>
                  <a:gd name="GluePoint38X" fmla="*/ 6 w 18"/>
                  <a:gd name="GluePoint38Y" fmla="*/ 81 h 529"/>
                  <a:gd name="GluePoint39X" fmla="*/ 6 w 18"/>
                  <a:gd name="GluePoint39Y" fmla="*/ 69 h 529"/>
                  <a:gd name="GluePoint40X" fmla="*/ 8 w 18"/>
                  <a:gd name="GluePoint40Y" fmla="*/ 64 h 529"/>
                  <a:gd name="GluePoint41X" fmla="*/ 8 w 18"/>
                  <a:gd name="GluePoint41Y" fmla="*/ 52 h 529"/>
                  <a:gd name="GluePoint42X" fmla="*/ 9 w 18"/>
                  <a:gd name="GluePoint42Y" fmla="*/ 45 h 529"/>
                  <a:gd name="GluePoint43X" fmla="*/ 9 w 18"/>
                  <a:gd name="GluePoint43Y" fmla="*/ 40 h 529"/>
                  <a:gd name="GluePoint44X" fmla="*/ 10 w 18"/>
                  <a:gd name="GluePoint44Y" fmla="*/ 33 h 529"/>
                  <a:gd name="GluePoint45X" fmla="*/ 10 w 18"/>
                  <a:gd name="GluePoint45Y" fmla="*/ 21 h 529"/>
                  <a:gd name="GluePoint46X" fmla="*/ 12 w 18"/>
                  <a:gd name="GluePoint46Y" fmla="*/ 16 h 529"/>
                  <a:gd name="GluePoint47X" fmla="*/ 12 w 18"/>
                  <a:gd name="GluePoint47Y" fmla="*/ 9 h 529"/>
                  <a:gd name="GluePoint48X" fmla="*/ 13 w 18"/>
                  <a:gd name="GluePoint48Y" fmla="*/ 3 h 529"/>
                  <a:gd name="GluePoint49X" fmla="*/ 13 w 18"/>
                  <a:gd name="GluePoint49Y" fmla="*/ 0 h 52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18" h="529">
                    <a:moveTo>
                      <a:pt x="18" y="529"/>
                    </a:moveTo>
                    <a:lnTo>
                      <a:pt x="17" y="523"/>
                    </a:lnTo>
                    <a:lnTo>
                      <a:pt x="17" y="518"/>
                    </a:lnTo>
                    <a:lnTo>
                      <a:pt x="16" y="513"/>
                    </a:lnTo>
                    <a:lnTo>
                      <a:pt x="16" y="507"/>
                    </a:lnTo>
                    <a:lnTo>
                      <a:pt x="14" y="502"/>
                    </a:lnTo>
                    <a:lnTo>
                      <a:pt x="14" y="497"/>
                    </a:lnTo>
                    <a:lnTo>
                      <a:pt x="13" y="491"/>
                    </a:lnTo>
                    <a:lnTo>
                      <a:pt x="13" y="486"/>
                    </a:lnTo>
                    <a:lnTo>
                      <a:pt x="12" y="481"/>
                    </a:lnTo>
                    <a:lnTo>
                      <a:pt x="12" y="470"/>
                    </a:lnTo>
                    <a:lnTo>
                      <a:pt x="10" y="465"/>
                    </a:lnTo>
                    <a:lnTo>
                      <a:pt x="10" y="459"/>
                    </a:lnTo>
                    <a:lnTo>
                      <a:pt x="9" y="454"/>
                    </a:lnTo>
                    <a:lnTo>
                      <a:pt x="9" y="449"/>
                    </a:lnTo>
                    <a:lnTo>
                      <a:pt x="8" y="443"/>
                    </a:lnTo>
                    <a:lnTo>
                      <a:pt x="8" y="433"/>
                    </a:lnTo>
                    <a:lnTo>
                      <a:pt x="6" y="427"/>
                    </a:lnTo>
                    <a:lnTo>
                      <a:pt x="6" y="417"/>
                    </a:lnTo>
                    <a:lnTo>
                      <a:pt x="5" y="410"/>
                    </a:lnTo>
                    <a:lnTo>
                      <a:pt x="5" y="399"/>
                    </a:lnTo>
                    <a:lnTo>
                      <a:pt x="4" y="394"/>
                    </a:lnTo>
                    <a:lnTo>
                      <a:pt x="4" y="378"/>
                    </a:lnTo>
                    <a:lnTo>
                      <a:pt x="2" y="372"/>
                    </a:lnTo>
                    <a:lnTo>
                      <a:pt x="2" y="350"/>
                    </a:lnTo>
                    <a:lnTo>
                      <a:pt x="1" y="344"/>
                    </a:lnTo>
                    <a:lnTo>
                      <a:pt x="1" y="311"/>
                    </a:lnTo>
                    <a:lnTo>
                      <a:pt x="0" y="304"/>
                    </a:lnTo>
                    <a:lnTo>
                      <a:pt x="0" y="194"/>
                    </a:lnTo>
                    <a:lnTo>
                      <a:pt x="1" y="187"/>
                    </a:lnTo>
                    <a:lnTo>
                      <a:pt x="1" y="159"/>
                    </a:lnTo>
                    <a:lnTo>
                      <a:pt x="2" y="152"/>
                    </a:lnTo>
                    <a:lnTo>
                      <a:pt x="2" y="130"/>
                    </a:lnTo>
                    <a:lnTo>
                      <a:pt x="4" y="123"/>
                    </a:lnTo>
                    <a:lnTo>
                      <a:pt x="4" y="105"/>
                    </a:lnTo>
                    <a:lnTo>
                      <a:pt x="5" y="99"/>
                    </a:lnTo>
                    <a:lnTo>
                      <a:pt x="5" y="88"/>
                    </a:lnTo>
                    <a:lnTo>
                      <a:pt x="6" y="81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8" y="52"/>
                    </a:lnTo>
                    <a:lnTo>
                      <a:pt x="9" y="45"/>
                    </a:lnTo>
                    <a:lnTo>
                      <a:pt x="9" y="40"/>
                    </a:lnTo>
                    <a:lnTo>
                      <a:pt x="10" y="33"/>
                    </a:lnTo>
                    <a:lnTo>
                      <a:pt x="10" y="21"/>
                    </a:lnTo>
                    <a:lnTo>
                      <a:pt x="12" y="16"/>
                    </a:lnTo>
                    <a:lnTo>
                      <a:pt x="12" y="9"/>
                    </a:lnTo>
                    <a:lnTo>
                      <a:pt x="13" y="3"/>
                    </a:lnTo>
                    <a:lnTo>
                      <a:pt x="13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7" name="Freeform 31"/>
              <p:cNvSpPr/>
              <p:nvPr/>
            </p:nvSpPr>
            <p:spPr>
              <a:xfrm rot="2800200">
                <a:off x="443880" y="304200"/>
                <a:ext cx="382680" cy="79560"/>
              </a:xfrm>
              <a:custGeom>
                <a:avLst/>
                <a:gdLst>
                  <a:gd name="textAreaLeft" fmla="*/ 0 w 382680"/>
                  <a:gd name="textAreaRight" fmla="*/ 383040 w 382680"/>
                  <a:gd name="textAreaTop" fmla="*/ 0 h 79560"/>
                  <a:gd name="textAreaBottom" fmla="*/ 79920 h 79560"/>
                  <a:gd name="GluePoint1X" fmla="*/ 219 w 241"/>
                  <a:gd name="GluePoint1Y" fmla="*/ 2 h 50"/>
                  <a:gd name="GluePoint2X" fmla="*/ 213 w 241"/>
                  <a:gd name="GluePoint2Y" fmla="*/ 3 h 50"/>
                  <a:gd name="GluePoint3X" fmla="*/ 204 w 241"/>
                  <a:gd name="GluePoint3Y" fmla="*/ 6 h 50"/>
                  <a:gd name="GluePoint4X" fmla="*/ 196 w 241"/>
                  <a:gd name="GluePoint4Y" fmla="*/ 7 h 50"/>
                  <a:gd name="GluePoint5X" fmla="*/ 188 w 241"/>
                  <a:gd name="GluePoint5Y" fmla="*/ 10 h 50"/>
                  <a:gd name="GluePoint6X" fmla="*/ 174 w 241"/>
                  <a:gd name="GluePoint6Y" fmla="*/ 11 h 50"/>
                  <a:gd name="GluePoint7X" fmla="*/ 161 w 241"/>
                  <a:gd name="GluePoint7Y" fmla="*/ 14 h 50"/>
                  <a:gd name="GluePoint8X" fmla="*/ 105 w 241"/>
                  <a:gd name="GluePoint8Y" fmla="*/ 15 h 50"/>
                  <a:gd name="GluePoint9X" fmla="*/ 85 w 241"/>
                  <a:gd name="GluePoint9Y" fmla="*/ 12 h 50"/>
                  <a:gd name="GluePoint10X" fmla="*/ 66 w 241"/>
                  <a:gd name="GluePoint10Y" fmla="*/ 11 h 50"/>
                  <a:gd name="GluePoint11X" fmla="*/ 57 w 241"/>
                  <a:gd name="GluePoint11Y" fmla="*/ 8 h 50"/>
                  <a:gd name="GluePoint12X" fmla="*/ 45 w 241"/>
                  <a:gd name="GluePoint12Y" fmla="*/ 7 h 50"/>
                  <a:gd name="GluePoint13X" fmla="*/ 35 w 241"/>
                  <a:gd name="GluePoint13Y" fmla="*/ 4 h 50"/>
                  <a:gd name="GluePoint14X" fmla="*/ 26 w 241"/>
                  <a:gd name="GluePoint14Y" fmla="*/ 3 h 50"/>
                  <a:gd name="GluePoint15X" fmla="*/ 19 w 241"/>
                  <a:gd name="GluePoint15Y" fmla="*/ 0 h 50"/>
                  <a:gd name="GluePoint16X" fmla="*/ 16 w 241"/>
                  <a:gd name="GluePoint16Y" fmla="*/ 3 h 50"/>
                  <a:gd name="GluePoint17X" fmla="*/ 14 w 241"/>
                  <a:gd name="GluePoint17Y" fmla="*/ 6 h 50"/>
                  <a:gd name="GluePoint18X" fmla="*/ 12 w 241"/>
                  <a:gd name="GluePoint18Y" fmla="*/ 10 h 50"/>
                  <a:gd name="GluePoint19X" fmla="*/ 10 w 241"/>
                  <a:gd name="GluePoint19Y" fmla="*/ 11 h 50"/>
                  <a:gd name="GluePoint20X" fmla="*/ 8 w 241"/>
                  <a:gd name="GluePoint20Y" fmla="*/ 15 h 50"/>
                  <a:gd name="GluePoint21X" fmla="*/ 6 w 241"/>
                  <a:gd name="GluePoint21Y" fmla="*/ 18 h 50"/>
                  <a:gd name="GluePoint22X" fmla="*/ 4 w 241"/>
                  <a:gd name="GluePoint22Y" fmla="*/ 23 h 50"/>
                  <a:gd name="GluePoint23X" fmla="*/ 2 w 241"/>
                  <a:gd name="GluePoint23Y" fmla="*/ 26 h 50"/>
                  <a:gd name="GluePoint24X" fmla="*/ 0 w 241"/>
                  <a:gd name="GluePoint24Y" fmla="*/ 34 h 50"/>
                  <a:gd name="GluePoint25X" fmla="*/ 11 w 241"/>
                  <a:gd name="GluePoint25Y" fmla="*/ 36 h 50"/>
                  <a:gd name="GluePoint26X" fmla="*/ 20 w 241"/>
                  <a:gd name="GluePoint26Y" fmla="*/ 38 h 50"/>
                  <a:gd name="GluePoint27X" fmla="*/ 28 w 241"/>
                  <a:gd name="GluePoint27Y" fmla="*/ 40 h 50"/>
                  <a:gd name="GluePoint28X" fmla="*/ 42 w 241"/>
                  <a:gd name="GluePoint28Y" fmla="*/ 42 h 50"/>
                  <a:gd name="GluePoint29X" fmla="*/ 53 w 241"/>
                  <a:gd name="GluePoint29Y" fmla="*/ 44 h 50"/>
                  <a:gd name="GluePoint30X" fmla="*/ 70 w 241"/>
                  <a:gd name="GluePoint30Y" fmla="*/ 46 h 50"/>
                  <a:gd name="GluePoint31X" fmla="*/ 86 w 241"/>
                  <a:gd name="GluePoint31Y" fmla="*/ 49 h 50"/>
                  <a:gd name="GluePoint32X" fmla="*/ 149 w 241"/>
                  <a:gd name="GluePoint32Y" fmla="*/ 50 h 50"/>
                  <a:gd name="GluePoint33X" fmla="*/ 170 w 241"/>
                  <a:gd name="GluePoint33Y" fmla="*/ 47 h 50"/>
                  <a:gd name="GluePoint34X" fmla="*/ 190 w 241"/>
                  <a:gd name="GluePoint34Y" fmla="*/ 46 h 50"/>
                  <a:gd name="GluePoint35X" fmla="*/ 199 w 241"/>
                  <a:gd name="GluePoint35Y" fmla="*/ 43 h 50"/>
                  <a:gd name="GluePoint36X" fmla="*/ 211 w 241"/>
                  <a:gd name="GluePoint36Y" fmla="*/ 42 h 50"/>
                  <a:gd name="GluePoint37X" fmla="*/ 218 w 241"/>
                  <a:gd name="GluePoint37Y" fmla="*/ 39 h 50"/>
                  <a:gd name="GluePoint38X" fmla="*/ 227 w 241"/>
                  <a:gd name="GluePoint38Y" fmla="*/ 38 h 50"/>
                  <a:gd name="GluePoint39X" fmla="*/ 235 w 241"/>
                  <a:gd name="GluePoint39Y" fmla="*/ 35 h 50"/>
                  <a:gd name="GluePoint40X" fmla="*/ 241 w 241"/>
                  <a:gd name="GluePoint40Y" fmla="*/ 34 h 50"/>
                  <a:gd name="GluePoint41X" fmla="*/ 239 w 241"/>
                  <a:gd name="GluePoint41Y" fmla="*/ 30 h 50"/>
                  <a:gd name="GluePoint42X" fmla="*/ 237 w 241"/>
                  <a:gd name="GluePoint42Y" fmla="*/ 27 h 50"/>
                  <a:gd name="GluePoint43X" fmla="*/ 235 w 241"/>
                  <a:gd name="GluePoint43Y" fmla="*/ 23 h 50"/>
                  <a:gd name="GluePoint44X" fmla="*/ 233 w 241"/>
                  <a:gd name="GluePoint44Y" fmla="*/ 20 h 50"/>
                  <a:gd name="GluePoint45X" fmla="*/ 231 w 241"/>
                  <a:gd name="GluePoint45Y" fmla="*/ 15 h 50"/>
                  <a:gd name="GluePoint46X" fmla="*/ 229 w 241"/>
                  <a:gd name="GluePoint46Y" fmla="*/ 12 h 50"/>
                  <a:gd name="GluePoint47X" fmla="*/ 227 w 241"/>
                  <a:gd name="GluePoint47Y" fmla="*/ 7 h 50"/>
                  <a:gd name="GluePoint48X" fmla="*/ 225 w 241"/>
                  <a:gd name="GluePoint48Y" fmla="*/ 4 h 50"/>
                  <a:gd name="GluePoint49X" fmla="*/ 223 w 241"/>
                  <a:gd name="GluePoint49Y" fmla="*/ 0 h 5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41" h="50">
                    <a:moveTo>
                      <a:pt x="223" y="0"/>
                    </a:moveTo>
                    <a:lnTo>
                      <a:pt x="222" y="0"/>
                    </a:lnTo>
                    <a:lnTo>
                      <a:pt x="219" y="2"/>
                    </a:lnTo>
                    <a:lnTo>
                      <a:pt x="218" y="2"/>
                    </a:lnTo>
                    <a:lnTo>
                      <a:pt x="215" y="3"/>
                    </a:lnTo>
                    <a:lnTo>
                      <a:pt x="213" y="3"/>
                    </a:lnTo>
                    <a:lnTo>
                      <a:pt x="211" y="4"/>
                    </a:lnTo>
                    <a:lnTo>
                      <a:pt x="207" y="4"/>
                    </a:lnTo>
                    <a:lnTo>
                      <a:pt x="204" y="6"/>
                    </a:lnTo>
                    <a:lnTo>
                      <a:pt x="203" y="6"/>
                    </a:lnTo>
                    <a:lnTo>
                      <a:pt x="200" y="7"/>
                    </a:lnTo>
                    <a:lnTo>
                      <a:pt x="196" y="7"/>
                    </a:lnTo>
                    <a:lnTo>
                      <a:pt x="195" y="8"/>
                    </a:lnTo>
                    <a:lnTo>
                      <a:pt x="191" y="8"/>
                    </a:lnTo>
                    <a:lnTo>
                      <a:pt x="188" y="10"/>
                    </a:lnTo>
                    <a:lnTo>
                      <a:pt x="182" y="10"/>
                    </a:lnTo>
                    <a:lnTo>
                      <a:pt x="180" y="11"/>
                    </a:lnTo>
                    <a:lnTo>
                      <a:pt x="174" y="11"/>
                    </a:lnTo>
                    <a:lnTo>
                      <a:pt x="172" y="12"/>
                    </a:lnTo>
                    <a:lnTo>
                      <a:pt x="163" y="12"/>
                    </a:lnTo>
                    <a:lnTo>
                      <a:pt x="161" y="14"/>
                    </a:lnTo>
                    <a:lnTo>
                      <a:pt x="148" y="14"/>
                    </a:lnTo>
                    <a:lnTo>
                      <a:pt x="147" y="15"/>
                    </a:lnTo>
                    <a:lnTo>
                      <a:pt x="105" y="15"/>
                    </a:lnTo>
                    <a:lnTo>
                      <a:pt x="102" y="14"/>
                    </a:lnTo>
                    <a:lnTo>
                      <a:pt x="88" y="14"/>
                    </a:lnTo>
                    <a:lnTo>
                      <a:pt x="85" y="12"/>
                    </a:lnTo>
                    <a:lnTo>
                      <a:pt x="76" y="12"/>
                    </a:lnTo>
                    <a:lnTo>
                      <a:pt x="73" y="11"/>
                    </a:lnTo>
                    <a:lnTo>
                      <a:pt x="66" y="11"/>
                    </a:lnTo>
                    <a:lnTo>
                      <a:pt x="63" y="10"/>
                    </a:lnTo>
                    <a:lnTo>
                      <a:pt x="59" y="10"/>
                    </a:lnTo>
                    <a:lnTo>
                      <a:pt x="57" y="8"/>
                    </a:lnTo>
                    <a:lnTo>
                      <a:pt x="53" y="8"/>
                    </a:lnTo>
                    <a:lnTo>
                      <a:pt x="50" y="7"/>
                    </a:lnTo>
                    <a:lnTo>
                      <a:pt x="45" y="7"/>
                    </a:lnTo>
                    <a:lnTo>
                      <a:pt x="43" y="6"/>
                    </a:lnTo>
                    <a:lnTo>
                      <a:pt x="38" y="6"/>
                    </a:lnTo>
                    <a:lnTo>
                      <a:pt x="35" y="4"/>
                    </a:lnTo>
                    <a:lnTo>
                      <a:pt x="34" y="4"/>
                    </a:lnTo>
                    <a:lnTo>
                      <a:pt x="31" y="3"/>
                    </a:lnTo>
                    <a:lnTo>
                      <a:pt x="26" y="3"/>
                    </a:lnTo>
                    <a:lnTo>
                      <a:pt x="24" y="2"/>
                    </a:lnTo>
                    <a:lnTo>
                      <a:pt x="22" y="2"/>
                    </a:lnTo>
                    <a:lnTo>
                      <a:pt x="19" y="0"/>
                    </a:lnTo>
                    <a:lnTo>
                      <a:pt x="18" y="0"/>
                    </a:lnTo>
                    <a:lnTo>
                      <a:pt x="16" y="2"/>
                    </a:lnTo>
                    <a:lnTo>
                      <a:pt x="16" y="3"/>
                    </a:lnTo>
                    <a:lnTo>
                      <a:pt x="15" y="3"/>
                    </a:lnTo>
                    <a:lnTo>
                      <a:pt x="15" y="6"/>
                    </a:lnTo>
                    <a:lnTo>
                      <a:pt x="14" y="6"/>
                    </a:lnTo>
                    <a:lnTo>
                      <a:pt x="14" y="7"/>
                    </a:lnTo>
                    <a:lnTo>
                      <a:pt x="12" y="8"/>
                    </a:lnTo>
                    <a:lnTo>
                      <a:pt x="12" y="10"/>
                    </a:lnTo>
                    <a:lnTo>
                      <a:pt x="11" y="10"/>
                    </a:lnTo>
                    <a:lnTo>
                      <a:pt x="11" y="11"/>
                    </a:lnTo>
                    <a:lnTo>
                      <a:pt x="10" y="11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8" y="15"/>
                    </a:lnTo>
                    <a:lnTo>
                      <a:pt x="7" y="16"/>
                    </a:lnTo>
                    <a:lnTo>
                      <a:pt x="7" y="18"/>
                    </a:lnTo>
                    <a:lnTo>
                      <a:pt x="6" y="18"/>
                    </a:lnTo>
                    <a:lnTo>
                      <a:pt x="6" y="20"/>
                    </a:lnTo>
                    <a:lnTo>
                      <a:pt x="4" y="20"/>
                    </a:lnTo>
                    <a:lnTo>
                      <a:pt x="4" y="23"/>
                    </a:lnTo>
                    <a:lnTo>
                      <a:pt x="3" y="23"/>
                    </a:lnTo>
                    <a:lnTo>
                      <a:pt x="3" y="26"/>
                    </a:lnTo>
                    <a:lnTo>
                      <a:pt x="2" y="26"/>
                    </a:lnTo>
                    <a:lnTo>
                      <a:pt x="2" y="30"/>
                    </a:lnTo>
                    <a:lnTo>
                      <a:pt x="0" y="30"/>
                    </a:lnTo>
                    <a:lnTo>
                      <a:pt x="0" y="34"/>
                    </a:lnTo>
                    <a:lnTo>
                      <a:pt x="3" y="35"/>
                    </a:lnTo>
                    <a:lnTo>
                      <a:pt x="8" y="35"/>
                    </a:lnTo>
                    <a:lnTo>
                      <a:pt x="11" y="36"/>
                    </a:lnTo>
                    <a:lnTo>
                      <a:pt x="15" y="36"/>
                    </a:lnTo>
                    <a:lnTo>
                      <a:pt x="18" y="38"/>
                    </a:lnTo>
                    <a:lnTo>
                      <a:pt x="20" y="38"/>
                    </a:lnTo>
                    <a:lnTo>
                      <a:pt x="23" y="39"/>
                    </a:lnTo>
                    <a:lnTo>
                      <a:pt x="26" y="39"/>
                    </a:lnTo>
                    <a:lnTo>
                      <a:pt x="28" y="40"/>
                    </a:lnTo>
                    <a:lnTo>
                      <a:pt x="34" y="40"/>
                    </a:lnTo>
                    <a:lnTo>
                      <a:pt x="37" y="42"/>
                    </a:lnTo>
                    <a:lnTo>
                      <a:pt x="42" y="42"/>
                    </a:lnTo>
                    <a:lnTo>
                      <a:pt x="45" y="43"/>
                    </a:lnTo>
                    <a:lnTo>
                      <a:pt x="50" y="43"/>
                    </a:lnTo>
                    <a:lnTo>
                      <a:pt x="53" y="44"/>
                    </a:lnTo>
                    <a:lnTo>
                      <a:pt x="59" y="44"/>
                    </a:lnTo>
                    <a:lnTo>
                      <a:pt x="62" y="46"/>
                    </a:lnTo>
                    <a:lnTo>
                      <a:pt x="70" y="46"/>
                    </a:lnTo>
                    <a:lnTo>
                      <a:pt x="73" y="47"/>
                    </a:lnTo>
                    <a:lnTo>
                      <a:pt x="84" y="47"/>
                    </a:lnTo>
                    <a:lnTo>
                      <a:pt x="86" y="49"/>
                    </a:lnTo>
                    <a:lnTo>
                      <a:pt x="101" y="49"/>
                    </a:lnTo>
                    <a:lnTo>
                      <a:pt x="104" y="50"/>
                    </a:lnTo>
                    <a:lnTo>
                      <a:pt x="149" y="50"/>
                    </a:lnTo>
                    <a:lnTo>
                      <a:pt x="152" y="49"/>
                    </a:lnTo>
                    <a:lnTo>
                      <a:pt x="167" y="49"/>
                    </a:lnTo>
                    <a:lnTo>
                      <a:pt x="170" y="47"/>
                    </a:lnTo>
                    <a:lnTo>
                      <a:pt x="179" y="47"/>
                    </a:lnTo>
                    <a:lnTo>
                      <a:pt x="182" y="46"/>
                    </a:lnTo>
                    <a:lnTo>
                      <a:pt x="190" y="46"/>
                    </a:lnTo>
                    <a:lnTo>
                      <a:pt x="192" y="44"/>
                    </a:lnTo>
                    <a:lnTo>
                      <a:pt x="196" y="44"/>
                    </a:lnTo>
                    <a:lnTo>
                      <a:pt x="199" y="43"/>
                    </a:lnTo>
                    <a:lnTo>
                      <a:pt x="204" y="43"/>
                    </a:lnTo>
                    <a:lnTo>
                      <a:pt x="206" y="42"/>
                    </a:lnTo>
                    <a:lnTo>
                      <a:pt x="211" y="42"/>
                    </a:lnTo>
                    <a:lnTo>
                      <a:pt x="214" y="40"/>
                    </a:lnTo>
                    <a:lnTo>
                      <a:pt x="217" y="40"/>
                    </a:lnTo>
                    <a:lnTo>
                      <a:pt x="218" y="39"/>
                    </a:lnTo>
                    <a:lnTo>
                      <a:pt x="223" y="39"/>
                    </a:lnTo>
                    <a:lnTo>
                      <a:pt x="226" y="38"/>
                    </a:lnTo>
                    <a:lnTo>
                      <a:pt x="227" y="38"/>
                    </a:lnTo>
                    <a:lnTo>
                      <a:pt x="230" y="36"/>
                    </a:lnTo>
                    <a:lnTo>
                      <a:pt x="233" y="36"/>
                    </a:lnTo>
                    <a:lnTo>
                      <a:pt x="235" y="35"/>
                    </a:lnTo>
                    <a:lnTo>
                      <a:pt x="237" y="35"/>
                    </a:lnTo>
                    <a:lnTo>
                      <a:pt x="239" y="34"/>
                    </a:lnTo>
                    <a:lnTo>
                      <a:pt x="241" y="34"/>
                    </a:lnTo>
                    <a:lnTo>
                      <a:pt x="241" y="32"/>
                    </a:lnTo>
                    <a:lnTo>
                      <a:pt x="239" y="32"/>
                    </a:lnTo>
                    <a:lnTo>
                      <a:pt x="239" y="30"/>
                    </a:lnTo>
                    <a:lnTo>
                      <a:pt x="238" y="30"/>
                    </a:lnTo>
                    <a:lnTo>
                      <a:pt x="238" y="28"/>
                    </a:lnTo>
                    <a:lnTo>
                      <a:pt x="237" y="27"/>
                    </a:lnTo>
                    <a:lnTo>
                      <a:pt x="237" y="26"/>
                    </a:lnTo>
                    <a:lnTo>
                      <a:pt x="235" y="24"/>
                    </a:lnTo>
                    <a:lnTo>
                      <a:pt x="235" y="23"/>
                    </a:lnTo>
                    <a:lnTo>
                      <a:pt x="234" y="23"/>
                    </a:lnTo>
                    <a:lnTo>
                      <a:pt x="234" y="20"/>
                    </a:lnTo>
                    <a:lnTo>
                      <a:pt x="233" y="20"/>
                    </a:lnTo>
                    <a:lnTo>
                      <a:pt x="233" y="18"/>
                    </a:lnTo>
                    <a:lnTo>
                      <a:pt x="231" y="18"/>
                    </a:lnTo>
                    <a:lnTo>
                      <a:pt x="231" y="15"/>
                    </a:lnTo>
                    <a:lnTo>
                      <a:pt x="230" y="15"/>
                    </a:lnTo>
                    <a:lnTo>
                      <a:pt x="230" y="12"/>
                    </a:lnTo>
                    <a:lnTo>
                      <a:pt x="229" y="12"/>
                    </a:lnTo>
                    <a:lnTo>
                      <a:pt x="229" y="10"/>
                    </a:lnTo>
                    <a:lnTo>
                      <a:pt x="227" y="10"/>
                    </a:lnTo>
                    <a:lnTo>
                      <a:pt x="227" y="7"/>
                    </a:lnTo>
                    <a:lnTo>
                      <a:pt x="226" y="7"/>
                    </a:lnTo>
                    <a:lnTo>
                      <a:pt x="226" y="4"/>
                    </a:lnTo>
                    <a:lnTo>
                      <a:pt x="225" y="4"/>
                    </a:lnTo>
                    <a:lnTo>
                      <a:pt x="225" y="2"/>
                    </a:lnTo>
                    <a:lnTo>
                      <a:pt x="223" y="2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33120" rIns="90000" bIns="3312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8" name="Freeform 32"/>
              <p:cNvSpPr/>
              <p:nvPr/>
            </p:nvSpPr>
            <p:spPr>
              <a:xfrm rot="2800200">
                <a:off x="81720" y="651240"/>
                <a:ext cx="379440" cy="77760"/>
              </a:xfrm>
              <a:custGeom>
                <a:avLst/>
                <a:gdLst>
                  <a:gd name="textAreaLeft" fmla="*/ 0 w 379440"/>
                  <a:gd name="textAreaRight" fmla="*/ 379800 w 379440"/>
                  <a:gd name="textAreaTop" fmla="*/ 0 h 77760"/>
                  <a:gd name="textAreaBottom" fmla="*/ 78120 h 77760"/>
                  <a:gd name="GluePoint1X" fmla="*/ 217 w 239"/>
                  <a:gd name="GluePoint1Y" fmla="*/ 48 h 49"/>
                  <a:gd name="GluePoint2X" fmla="*/ 211 w 239"/>
                  <a:gd name="GluePoint2Y" fmla="*/ 47 h 49"/>
                  <a:gd name="GluePoint3X" fmla="*/ 202 w 239"/>
                  <a:gd name="GluePoint3Y" fmla="*/ 44 h 49"/>
                  <a:gd name="GluePoint4X" fmla="*/ 194 w 239"/>
                  <a:gd name="GluePoint4Y" fmla="*/ 43 h 49"/>
                  <a:gd name="GluePoint5X" fmla="*/ 186 w 239"/>
                  <a:gd name="GluePoint5Y" fmla="*/ 40 h 49"/>
                  <a:gd name="GluePoint6X" fmla="*/ 172 w 239"/>
                  <a:gd name="GluePoint6Y" fmla="*/ 39 h 49"/>
                  <a:gd name="GluePoint7X" fmla="*/ 159 w 239"/>
                  <a:gd name="GluePoint7Y" fmla="*/ 36 h 49"/>
                  <a:gd name="GluePoint8X" fmla="*/ 103 w 239"/>
                  <a:gd name="GluePoint8Y" fmla="*/ 35 h 49"/>
                  <a:gd name="GluePoint9X" fmla="*/ 83 w 239"/>
                  <a:gd name="GluePoint9Y" fmla="*/ 37 h 49"/>
                  <a:gd name="GluePoint10X" fmla="*/ 64 w 239"/>
                  <a:gd name="GluePoint10Y" fmla="*/ 39 h 49"/>
                  <a:gd name="GluePoint11X" fmla="*/ 55 w 239"/>
                  <a:gd name="GluePoint11Y" fmla="*/ 41 h 49"/>
                  <a:gd name="GluePoint12X" fmla="*/ 43 w 239"/>
                  <a:gd name="GluePoint12Y" fmla="*/ 43 h 49"/>
                  <a:gd name="GluePoint13X" fmla="*/ 33 w 239"/>
                  <a:gd name="GluePoint13Y" fmla="*/ 45 h 49"/>
                  <a:gd name="GluePoint14X" fmla="*/ 24 w 239"/>
                  <a:gd name="GluePoint14Y" fmla="*/ 47 h 49"/>
                  <a:gd name="GluePoint15X" fmla="*/ 17 w 239"/>
                  <a:gd name="GluePoint15Y" fmla="*/ 49 h 49"/>
                  <a:gd name="GluePoint16X" fmla="*/ 14 w 239"/>
                  <a:gd name="GluePoint16Y" fmla="*/ 47 h 49"/>
                  <a:gd name="GluePoint17X" fmla="*/ 12 w 239"/>
                  <a:gd name="GluePoint17Y" fmla="*/ 44 h 49"/>
                  <a:gd name="GluePoint18X" fmla="*/ 10 w 239"/>
                  <a:gd name="GluePoint18Y" fmla="*/ 40 h 49"/>
                  <a:gd name="GluePoint19X" fmla="*/ 8 w 239"/>
                  <a:gd name="GluePoint19Y" fmla="*/ 37 h 49"/>
                  <a:gd name="GluePoint20X" fmla="*/ 6 w 239"/>
                  <a:gd name="GluePoint20Y" fmla="*/ 33 h 49"/>
                  <a:gd name="GluePoint21X" fmla="*/ 4 w 239"/>
                  <a:gd name="GluePoint21Y" fmla="*/ 31 h 49"/>
                  <a:gd name="GluePoint22X" fmla="*/ 2 w 239"/>
                  <a:gd name="GluePoint22Y" fmla="*/ 25 h 49"/>
                  <a:gd name="GluePoint23X" fmla="*/ 0 w 239"/>
                  <a:gd name="GluePoint23Y" fmla="*/ 20 h 49"/>
                  <a:gd name="GluePoint24X" fmla="*/ 8 w 239"/>
                  <a:gd name="GluePoint24Y" fmla="*/ 15 h 49"/>
                  <a:gd name="GluePoint25X" fmla="*/ 16 w 239"/>
                  <a:gd name="GluePoint25Y" fmla="*/ 12 h 49"/>
                  <a:gd name="GluePoint26X" fmla="*/ 25 w 239"/>
                  <a:gd name="GluePoint26Y" fmla="*/ 11 h 49"/>
                  <a:gd name="GluePoint27X" fmla="*/ 36 w 239"/>
                  <a:gd name="GluePoint27Y" fmla="*/ 8 h 49"/>
                  <a:gd name="GluePoint28X" fmla="*/ 49 w 239"/>
                  <a:gd name="GluePoint28Y" fmla="*/ 7 h 49"/>
                  <a:gd name="GluePoint29X" fmla="*/ 60 w 239"/>
                  <a:gd name="GluePoint29Y" fmla="*/ 4 h 49"/>
                  <a:gd name="GluePoint30X" fmla="*/ 82 w 239"/>
                  <a:gd name="GluePoint30Y" fmla="*/ 2 h 49"/>
                  <a:gd name="GluePoint31X" fmla="*/ 103 w 239"/>
                  <a:gd name="GluePoint31Y" fmla="*/ 0 h 49"/>
                  <a:gd name="GluePoint32X" fmla="*/ 165 w 239"/>
                  <a:gd name="GluePoint32Y" fmla="*/ 1 h 49"/>
                  <a:gd name="GluePoint33X" fmla="*/ 180 w 239"/>
                  <a:gd name="GluePoint33Y" fmla="*/ 4 h 49"/>
                  <a:gd name="GluePoint34X" fmla="*/ 194 w 239"/>
                  <a:gd name="GluePoint34Y" fmla="*/ 5 h 49"/>
                  <a:gd name="GluePoint35X" fmla="*/ 204 w 239"/>
                  <a:gd name="GluePoint35Y" fmla="*/ 8 h 49"/>
                  <a:gd name="GluePoint36X" fmla="*/ 213 w 239"/>
                  <a:gd name="GluePoint36Y" fmla="*/ 9 h 49"/>
                  <a:gd name="GluePoint37X" fmla="*/ 224 w 239"/>
                  <a:gd name="GluePoint37Y" fmla="*/ 12 h 49"/>
                  <a:gd name="GluePoint38X" fmla="*/ 231 w 239"/>
                  <a:gd name="GluePoint38Y" fmla="*/ 13 h 49"/>
                  <a:gd name="GluePoint39X" fmla="*/ 237 w 239"/>
                  <a:gd name="GluePoint39Y" fmla="*/ 16 h 49"/>
                  <a:gd name="GluePoint40X" fmla="*/ 237 w 239"/>
                  <a:gd name="GluePoint40Y" fmla="*/ 17 h 49"/>
                  <a:gd name="GluePoint41X" fmla="*/ 236 w 239"/>
                  <a:gd name="GluePoint41Y" fmla="*/ 23 h 49"/>
                  <a:gd name="GluePoint42X" fmla="*/ 233 w 239"/>
                  <a:gd name="GluePoint42Y" fmla="*/ 25 h 49"/>
                  <a:gd name="GluePoint43X" fmla="*/ 232 w 239"/>
                  <a:gd name="GluePoint43Y" fmla="*/ 31 h 49"/>
                  <a:gd name="GluePoint44X" fmla="*/ 229 w 239"/>
                  <a:gd name="GluePoint44Y" fmla="*/ 33 h 49"/>
                  <a:gd name="GluePoint45X" fmla="*/ 228 w 239"/>
                  <a:gd name="GluePoint45Y" fmla="*/ 39 h 49"/>
                  <a:gd name="GluePoint46X" fmla="*/ 225 w 239"/>
                  <a:gd name="GluePoint46Y" fmla="*/ 41 h 49"/>
                  <a:gd name="GluePoint47X" fmla="*/ 224 w 239"/>
                  <a:gd name="GluePoint47Y" fmla="*/ 45 h 49"/>
                  <a:gd name="GluePoint48X" fmla="*/ 221 w 239"/>
                  <a:gd name="GluePoint48Y" fmla="*/ 48 h 4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</a:cxnLst>
                <a:rect l="textAreaLeft" t="textAreaTop" r="textAreaRight" b="textAreaBottom"/>
                <a:pathLst>
                  <a:path w="239" h="49">
                    <a:moveTo>
                      <a:pt x="221" y="49"/>
                    </a:moveTo>
                    <a:lnTo>
                      <a:pt x="220" y="49"/>
                    </a:lnTo>
                    <a:lnTo>
                      <a:pt x="217" y="48"/>
                    </a:lnTo>
                    <a:lnTo>
                      <a:pt x="216" y="48"/>
                    </a:lnTo>
                    <a:lnTo>
                      <a:pt x="213" y="47"/>
                    </a:lnTo>
                    <a:lnTo>
                      <a:pt x="211" y="47"/>
                    </a:lnTo>
                    <a:lnTo>
                      <a:pt x="209" y="45"/>
                    </a:lnTo>
                    <a:lnTo>
                      <a:pt x="205" y="45"/>
                    </a:lnTo>
                    <a:lnTo>
                      <a:pt x="202" y="44"/>
                    </a:lnTo>
                    <a:lnTo>
                      <a:pt x="201" y="44"/>
                    </a:lnTo>
                    <a:lnTo>
                      <a:pt x="198" y="43"/>
                    </a:lnTo>
                    <a:lnTo>
                      <a:pt x="194" y="43"/>
                    </a:lnTo>
                    <a:lnTo>
                      <a:pt x="193" y="41"/>
                    </a:lnTo>
                    <a:lnTo>
                      <a:pt x="189" y="41"/>
                    </a:lnTo>
                    <a:lnTo>
                      <a:pt x="186" y="40"/>
                    </a:lnTo>
                    <a:lnTo>
                      <a:pt x="180" y="40"/>
                    </a:lnTo>
                    <a:lnTo>
                      <a:pt x="178" y="39"/>
                    </a:lnTo>
                    <a:lnTo>
                      <a:pt x="172" y="39"/>
                    </a:lnTo>
                    <a:lnTo>
                      <a:pt x="170" y="37"/>
                    </a:lnTo>
                    <a:lnTo>
                      <a:pt x="161" y="37"/>
                    </a:lnTo>
                    <a:lnTo>
                      <a:pt x="159" y="36"/>
                    </a:lnTo>
                    <a:lnTo>
                      <a:pt x="146" y="36"/>
                    </a:lnTo>
                    <a:lnTo>
                      <a:pt x="145" y="35"/>
                    </a:lnTo>
                    <a:lnTo>
                      <a:pt x="103" y="35"/>
                    </a:lnTo>
                    <a:lnTo>
                      <a:pt x="100" y="36"/>
                    </a:lnTo>
                    <a:lnTo>
                      <a:pt x="86" y="36"/>
                    </a:lnTo>
                    <a:lnTo>
                      <a:pt x="83" y="37"/>
                    </a:lnTo>
                    <a:lnTo>
                      <a:pt x="74" y="37"/>
                    </a:lnTo>
                    <a:lnTo>
                      <a:pt x="71" y="39"/>
                    </a:lnTo>
                    <a:lnTo>
                      <a:pt x="64" y="39"/>
                    </a:lnTo>
                    <a:lnTo>
                      <a:pt x="61" y="40"/>
                    </a:lnTo>
                    <a:lnTo>
                      <a:pt x="57" y="40"/>
                    </a:lnTo>
                    <a:lnTo>
                      <a:pt x="55" y="41"/>
                    </a:lnTo>
                    <a:lnTo>
                      <a:pt x="51" y="41"/>
                    </a:lnTo>
                    <a:lnTo>
                      <a:pt x="48" y="43"/>
                    </a:lnTo>
                    <a:lnTo>
                      <a:pt x="43" y="43"/>
                    </a:lnTo>
                    <a:lnTo>
                      <a:pt x="41" y="44"/>
                    </a:lnTo>
                    <a:lnTo>
                      <a:pt x="36" y="44"/>
                    </a:lnTo>
                    <a:lnTo>
                      <a:pt x="33" y="45"/>
                    </a:lnTo>
                    <a:lnTo>
                      <a:pt x="32" y="45"/>
                    </a:lnTo>
                    <a:lnTo>
                      <a:pt x="29" y="47"/>
                    </a:lnTo>
                    <a:lnTo>
                      <a:pt x="24" y="47"/>
                    </a:lnTo>
                    <a:lnTo>
                      <a:pt x="22" y="48"/>
                    </a:lnTo>
                    <a:lnTo>
                      <a:pt x="20" y="48"/>
                    </a:lnTo>
                    <a:lnTo>
                      <a:pt x="17" y="49"/>
                    </a:lnTo>
                    <a:lnTo>
                      <a:pt x="16" y="49"/>
                    </a:lnTo>
                    <a:lnTo>
                      <a:pt x="14" y="48"/>
                    </a:lnTo>
                    <a:lnTo>
                      <a:pt x="14" y="47"/>
                    </a:lnTo>
                    <a:lnTo>
                      <a:pt x="13" y="45"/>
                    </a:lnTo>
                    <a:lnTo>
                      <a:pt x="13" y="44"/>
                    </a:lnTo>
                    <a:lnTo>
                      <a:pt x="12" y="44"/>
                    </a:lnTo>
                    <a:lnTo>
                      <a:pt x="12" y="43"/>
                    </a:lnTo>
                    <a:lnTo>
                      <a:pt x="10" y="43"/>
                    </a:lnTo>
                    <a:lnTo>
                      <a:pt x="10" y="40"/>
                    </a:lnTo>
                    <a:lnTo>
                      <a:pt x="9" y="40"/>
                    </a:lnTo>
                    <a:lnTo>
                      <a:pt x="9" y="39"/>
                    </a:lnTo>
                    <a:lnTo>
                      <a:pt x="8" y="37"/>
                    </a:lnTo>
                    <a:lnTo>
                      <a:pt x="8" y="36"/>
                    </a:lnTo>
                    <a:lnTo>
                      <a:pt x="6" y="35"/>
                    </a:lnTo>
                    <a:lnTo>
                      <a:pt x="6" y="33"/>
                    </a:lnTo>
                    <a:lnTo>
                      <a:pt x="5" y="33"/>
                    </a:lnTo>
                    <a:lnTo>
                      <a:pt x="5" y="31"/>
                    </a:lnTo>
                    <a:lnTo>
                      <a:pt x="4" y="31"/>
                    </a:lnTo>
                    <a:lnTo>
                      <a:pt x="4" y="28"/>
                    </a:lnTo>
                    <a:lnTo>
                      <a:pt x="2" y="28"/>
                    </a:lnTo>
                    <a:lnTo>
                      <a:pt x="2" y="25"/>
                    </a:lnTo>
                    <a:lnTo>
                      <a:pt x="1" y="24"/>
                    </a:lnTo>
                    <a:lnTo>
                      <a:pt x="1" y="21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2" y="15"/>
                    </a:lnTo>
                    <a:lnTo>
                      <a:pt x="8" y="15"/>
                    </a:lnTo>
                    <a:lnTo>
                      <a:pt x="10" y="13"/>
                    </a:lnTo>
                    <a:lnTo>
                      <a:pt x="13" y="13"/>
                    </a:lnTo>
                    <a:lnTo>
                      <a:pt x="16" y="12"/>
                    </a:lnTo>
                    <a:lnTo>
                      <a:pt x="18" y="12"/>
                    </a:lnTo>
                    <a:lnTo>
                      <a:pt x="22" y="11"/>
                    </a:lnTo>
                    <a:lnTo>
                      <a:pt x="25" y="11"/>
                    </a:lnTo>
                    <a:lnTo>
                      <a:pt x="28" y="9"/>
                    </a:lnTo>
                    <a:lnTo>
                      <a:pt x="33" y="9"/>
                    </a:lnTo>
                    <a:lnTo>
                      <a:pt x="36" y="8"/>
                    </a:lnTo>
                    <a:lnTo>
                      <a:pt x="41" y="8"/>
                    </a:lnTo>
                    <a:lnTo>
                      <a:pt x="44" y="7"/>
                    </a:lnTo>
                    <a:lnTo>
                      <a:pt x="49" y="7"/>
                    </a:lnTo>
                    <a:lnTo>
                      <a:pt x="52" y="5"/>
                    </a:lnTo>
                    <a:lnTo>
                      <a:pt x="57" y="5"/>
                    </a:lnTo>
                    <a:lnTo>
                      <a:pt x="60" y="4"/>
                    </a:lnTo>
                    <a:lnTo>
                      <a:pt x="68" y="4"/>
                    </a:lnTo>
                    <a:lnTo>
                      <a:pt x="71" y="2"/>
                    </a:lnTo>
                    <a:lnTo>
                      <a:pt x="82" y="2"/>
                    </a:lnTo>
                    <a:lnTo>
                      <a:pt x="84" y="1"/>
                    </a:lnTo>
                    <a:lnTo>
                      <a:pt x="100" y="1"/>
                    </a:lnTo>
                    <a:lnTo>
                      <a:pt x="103" y="0"/>
                    </a:lnTo>
                    <a:lnTo>
                      <a:pt x="147" y="0"/>
                    </a:lnTo>
                    <a:lnTo>
                      <a:pt x="150" y="1"/>
                    </a:lnTo>
                    <a:lnTo>
                      <a:pt x="165" y="1"/>
                    </a:lnTo>
                    <a:lnTo>
                      <a:pt x="168" y="2"/>
                    </a:lnTo>
                    <a:lnTo>
                      <a:pt x="177" y="2"/>
                    </a:lnTo>
                    <a:lnTo>
                      <a:pt x="180" y="4"/>
                    </a:lnTo>
                    <a:lnTo>
                      <a:pt x="188" y="4"/>
                    </a:lnTo>
                    <a:lnTo>
                      <a:pt x="189" y="5"/>
                    </a:lnTo>
                    <a:lnTo>
                      <a:pt x="194" y="5"/>
                    </a:lnTo>
                    <a:lnTo>
                      <a:pt x="197" y="7"/>
                    </a:lnTo>
                    <a:lnTo>
                      <a:pt x="201" y="7"/>
                    </a:lnTo>
                    <a:lnTo>
                      <a:pt x="204" y="8"/>
                    </a:lnTo>
                    <a:lnTo>
                      <a:pt x="209" y="8"/>
                    </a:lnTo>
                    <a:lnTo>
                      <a:pt x="212" y="9"/>
                    </a:lnTo>
                    <a:lnTo>
                      <a:pt x="213" y="9"/>
                    </a:lnTo>
                    <a:lnTo>
                      <a:pt x="216" y="11"/>
                    </a:lnTo>
                    <a:lnTo>
                      <a:pt x="221" y="11"/>
                    </a:lnTo>
                    <a:lnTo>
                      <a:pt x="224" y="12"/>
                    </a:lnTo>
                    <a:lnTo>
                      <a:pt x="225" y="12"/>
                    </a:lnTo>
                    <a:lnTo>
                      <a:pt x="228" y="13"/>
                    </a:lnTo>
                    <a:lnTo>
                      <a:pt x="231" y="13"/>
                    </a:lnTo>
                    <a:lnTo>
                      <a:pt x="233" y="15"/>
                    </a:lnTo>
                    <a:lnTo>
                      <a:pt x="235" y="15"/>
                    </a:lnTo>
                    <a:lnTo>
                      <a:pt x="237" y="16"/>
                    </a:lnTo>
                    <a:lnTo>
                      <a:pt x="239" y="16"/>
                    </a:lnTo>
                    <a:lnTo>
                      <a:pt x="239" y="17"/>
                    </a:lnTo>
                    <a:lnTo>
                      <a:pt x="237" y="17"/>
                    </a:lnTo>
                    <a:lnTo>
                      <a:pt x="237" y="20"/>
                    </a:lnTo>
                    <a:lnTo>
                      <a:pt x="236" y="20"/>
                    </a:lnTo>
                    <a:lnTo>
                      <a:pt x="236" y="23"/>
                    </a:lnTo>
                    <a:lnTo>
                      <a:pt x="235" y="23"/>
                    </a:lnTo>
                    <a:lnTo>
                      <a:pt x="235" y="25"/>
                    </a:lnTo>
                    <a:lnTo>
                      <a:pt x="233" y="25"/>
                    </a:lnTo>
                    <a:lnTo>
                      <a:pt x="233" y="28"/>
                    </a:lnTo>
                    <a:lnTo>
                      <a:pt x="232" y="28"/>
                    </a:lnTo>
                    <a:lnTo>
                      <a:pt x="232" y="31"/>
                    </a:lnTo>
                    <a:lnTo>
                      <a:pt x="231" y="31"/>
                    </a:lnTo>
                    <a:lnTo>
                      <a:pt x="231" y="33"/>
                    </a:lnTo>
                    <a:lnTo>
                      <a:pt x="229" y="33"/>
                    </a:lnTo>
                    <a:lnTo>
                      <a:pt x="229" y="36"/>
                    </a:lnTo>
                    <a:lnTo>
                      <a:pt x="228" y="36"/>
                    </a:lnTo>
                    <a:lnTo>
                      <a:pt x="228" y="39"/>
                    </a:lnTo>
                    <a:lnTo>
                      <a:pt x="227" y="39"/>
                    </a:lnTo>
                    <a:lnTo>
                      <a:pt x="227" y="41"/>
                    </a:lnTo>
                    <a:lnTo>
                      <a:pt x="225" y="41"/>
                    </a:lnTo>
                    <a:lnTo>
                      <a:pt x="225" y="43"/>
                    </a:lnTo>
                    <a:lnTo>
                      <a:pt x="224" y="44"/>
                    </a:lnTo>
                    <a:lnTo>
                      <a:pt x="224" y="45"/>
                    </a:lnTo>
                    <a:lnTo>
                      <a:pt x="223" y="47"/>
                    </a:lnTo>
                    <a:lnTo>
                      <a:pt x="223" y="48"/>
                    </a:lnTo>
                    <a:lnTo>
                      <a:pt x="221" y="48"/>
                    </a:lnTo>
                    <a:lnTo>
                      <a:pt x="221" y="4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31320" rIns="90000" bIns="3132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9" name="Freeform 33"/>
              <p:cNvSpPr/>
              <p:nvPr/>
            </p:nvSpPr>
            <p:spPr>
              <a:xfrm rot="2800200">
                <a:off x="410040" y="326160"/>
                <a:ext cx="25560" cy="339480"/>
              </a:xfrm>
              <a:custGeom>
                <a:avLst/>
                <a:gdLst>
                  <a:gd name="textAreaLeft" fmla="*/ 0 w 25560"/>
                  <a:gd name="textAreaRight" fmla="*/ 25920 w 25560"/>
                  <a:gd name="textAreaTop" fmla="*/ 0 h 339480"/>
                  <a:gd name="textAreaBottom" fmla="*/ 339480 h 339480"/>
                  <a:gd name="GluePoint1X" fmla="*/ 16 w 16"/>
                  <a:gd name="GluePoint1Y" fmla="*/ 206 h 214"/>
                  <a:gd name="GluePoint2X" fmla="*/ 16 w 16"/>
                  <a:gd name="GluePoint2Y" fmla="*/ 185 h 214"/>
                  <a:gd name="GluePoint3X" fmla="*/ 15 w 16"/>
                  <a:gd name="GluePoint3Y" fmla="*/ 182 h 214"/>
                  <a:gd name="GluePoint4X" fmla="*/ 15 w 16"/>
                  <a:gd name="GluePoint4Y" fmla="*/ 132 h 214"/>
                  <a:gd name="GluePoint5X" fmla="*/ 14 w 16"/>
                  <a:gd name="GluePoint5Y" fmla="*/ 129 h 214"/>
                  <a:gd name="GluePoint6X" fmla="*/ 14 w 16"/>
                  <a:gd name="GluePoint6Y" fmla="*/ 4 h 214"/>
                  <a:gd name="GluePoint7X" fmla="*/ 12 w 16"/>
                  <a:gd name="GluePoint7Y" fmla="*/ 4 h 214"/>
                  <a:gd name="GluePoint8X" fmla="*/ 12 w 16"/>
                  <a:gd name="GluePoint8Y" fmla="*/ 1 h 214"/>
                  <a:gd name="GluePoint9X" fmla="*/ 11 w 16"/>
                  <a:gd name="GluePoint9Y" fmla="*/ 1 h 214"/>
                  <a:gd name="GluePoint10X" fmla="*/ 10 w 16"/>
                  <a:gd name="GluePoint10Y" fmla="*/ 0 h 214"/>
                  <a:gd name="GluePoint11X" fmla="*/ 6 w 16"/>
                  <a:gd name="GluePoint11Y" fmla="*/ 0 h 214"/>
                  <a:gd name="GluePoint12X" fmla="*/ 4 w 16"/>
                  <a:gd name="GluePoint12Y" fmla="*/ 1 h 214"/>
                  <a:gd name="GluePoint13X" fmla="*/ 3 w 16"/>
                  <a:gd name="GluePoint13Y" fmla="*/ 1 h 214"/>
                  <a:gd name="GluePoint14X" fmla="*/ 3 w 16"/>
                  <a:gd name="GluePoint14Y" fmla="*/ 2 h 214"/>
                  <a:gd name="GluePoint15X" fmla="*/ 2 w 16"/>
                  <a:gd name="GluePoint15Y" fmla="*/ 2 h 214"/>
                  <a:gd name="GluePoint16X" fmla="*/ 2 w 16"/>
                  <a:gd name="GluePoint16Y" fmla="*/ 4 h 214"/>
                  <a:gd name="GluePoint17X" fmla="*/ 0 w 16"/>
                  <a:gd name="GluePoint17Y" fmla="*/ 4 h 214"/>
                  <a:gd name="GluePoint18X" fmla="*/ 0 w 16"/>
                  <a:gd name="GluePoint18Y" fmla="*/ 130 h 214"/>
                  <a:gd name="GluePoint19X" fmla="*/ 2 w 16"/>
                  <a:gd name="GluePoint19Y" fmla="*/ 133 h 214"/>
                  <a:gd name="GluePoint20X" fmla="*/ 2 w 16"/>
                  <a:gd name="GluePoint20Y" fmla="*/ 182 h 214"/>
                  <a:gd name="GluePoint21X" fmla="*/ 3 w 16"/>
                  <a:gd name="GluePoint21Y" fmla="*/ 185 h 214"/>
                  <a:gd name="GluePoint22X" fmla="*/ 3 w 16"/>
                  <a:gd name="GluePoint22Y" fmla="*/ 208 h 214"/>
                  <a:gd name="GluePoint23X" fmla="*/ 4 w 16"/>
                  <a:gd name="GluePoint23Y" fmla="*/ 208 h 214"/>
                  <a:gd name="GluePoint24X" fmla="*/ 4 w 16"/>
                  <a:gd name="GluePoint24Y" fmla="*/ 212 h 214"/>
                  <a:gd name="GluePoint25X" fmla="*/ 6 w 16"/>
                  <a:gd name="GluePoint25Y" fmla="*/ 212 h 214"/>
                  <a:gd name="GluePoint26X" fmla="*/ 6 w 16"/>
                  <a:gd name="GluePoint26Y" fmla="*/ 213 h 214"/>
                  <a:gd name="GluePoint27X" fmla="*/ 7 w 16"/>
                  <a:gd name="GluePoint27Y" fmla="*/ 213 h 214"/>
                  <a:gd name="GluePoint28X" fmla="*/ 7 w 16"/>
                  <a:gd name="GluePoint28Y" fmla="*/ 214 h 214"/>
                  <a:gd name="GluePoint29X" fmla="*/ 11 w 16"/>
                  <a:gd name="GluePoint29Y" fmla="*/ 214 h 214"/>
                  <a:gd name="GluePoint30X" fmla="*/ 11 w 16"/>
                  <a:gd name="GluePoint30Y" fmla="*/ 213 h 214"/>
                  <a:gd name="GluePoint31X" fmla="*/ 12 w 16"/>
                  <a:gd name="GluePoint31Y" fmla="*/ 213 h 214"/>
                  <a:gd name="GluePoint32X" fmla="*/ 12 w 16"/>
                  <a:gd name="GluePoint32Y" fmla="*/ 212 h 214"/>
                  <a:gd name="GluePoint33X" fmla="*/ 14 w 16"/>
                  <a:gd name="GluePoint33Y" fmla="*/ 212 h 214"/>
                  <a:gd name="GluePoint34X" fmla="*/ 14 w 16"/>
                  <a:gd name="GluePoint34Y" fmla="*/ 209 h 214"/>
                  <a:gd name="GluePoint35X" fmla="*/ 15 w 16"/>
                  <a:gd name="GluePoint35Y" fmla="*/ 209 h 214"/>
                  <a:gd name="GluePoint36X" fmla="*/ 15 w 16"/>
                  <a:gd name="GluePoint36Y" fmla="*/ 208 h 214"/>
                  <a:gd name="GluePoint37X" fmla="*/ 16 w 16"/>
                  <a:gd name="GluePoint37Y" fmla="*/ 208 h 214"/>
                  <a:gd name="GluePoint38X" fmla="*/ 16 w 16"/>
                  <a:gd name="GluePoint38Y" fmla="*/ 206 h 21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</a:cxnLst>
                <a:rect l="textAreaLeft" t="textAreaTop" r="textAreaRight" b="textAreaBottom"/>
                <a:pathLst>
                  <a:path w="16" h="214">
                    <a:moveTo>
                      <a:pt x="16" y="206"/>
                    </a:moveTo>
                    <a:lnTo>
                      <a:pt x="16" y="185"/>
                    </a:lnTo>
                    <a:lnTo>
                      <a:pt x="15" y="182"/>
                    </a:lnTo>
                    <a:lnTo>
                      <a:pt x="15" y="132"/>
                    </a:lnTo>
                    <a:lnTo>
                      <a:pt x="14" y="129"/>
                    </a:lnTo>
                    <a:lnTo>
                      <a:pt x="14" y="4"/>
                    </a:lnTo>
                    <a:lnTo>
                      <a:pt x="12" y="4"/>
                    </a:lnTo>
                    <a:lnTo>
                      <a:pt x="12" y="1"/>
                    </a:lnTo>
                    <a:lnTo>
                      <a:pt x="11" y="1"/>
                    </a:lnTo>
                    <a:lnTo>
                      <a:pt x="10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3" y="1"/>
                    </a:lnTo>
                    <a:lnTo>
                      <a:pt x="3" y="2"/>
                    </a:lnTo>
                    <a:lnTo>
                      <a:pt x="2" y="2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130"/>
                    </a:lnTo>
                    <a:lnTo>
                      <a:pt x="2" y="133"/>
                    </a:lnTo>
                    <a:lnTo>
                      <a:pt x="2" y="182"/>
                    </a:lnTo>
                    <a:lnTo>
                      <a:pt x="3" y="185"/>
                    </a:lnTo>
                    <a:lnTo>
                      <a:pt x="3" y="208"/>
                    </a:lnTo>
                    <a:lnTo>
                      <a:pt x="4" y="208"/>
                    </a:lnTo>
                    <a:lnTo>
                      <a:pt x="4" y="212"/>
                    </a:lnTo>
                    <a:lnTo>
                      <a:pt x="6" y="212"/>
                    </a:lnTo>
                    <a:lnTo>
                      <a:pt x="6" y="213"/>
                    </a:lnTo>
                    <a:lnTo>
                      <a:pt x="7" y="213"/>
                    </a:lnTo>
                    <a:lnTo>
                      <a:pt x="7" y="214"/>
                    </a:lnTo>
                    <a:lnTo>
                      <a:pt x="11" y="214"/>
                    </a:lnTo>
                    <a:lnTo>
                      <a:pt x="11" y="213"/>
                    </a:lnTo>
                    <a:lnTo>
                      <a:pt x="12" y="213"/>
                    </a:lnTo>
                    <a:lnTo>
                      <a:pt x="12" y="212"/>
                    </a:lnTo>
                    <a:lnTo>
                      <a:pt x="14" y="212"/>
                    </a:lnTo>
                    <a:lnTo>
                      <a:pt x="14" y="209"/>
                    </a:lnTo>
                    <a:lnTo>
                      <a:pt x="15" y="209"/>
                    </a:lnTo>
                    <a:lnTo>
                      <a:pt x="15" y="208"/>
                    </a:lnTo>
                    <a:lnTo>
                      <a:pt x="16" y="208"/>
                    </a:lnTo>
                    <a:lnTo>
                      <a:pt x="16" y="206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0" name="Freeform 34"/>
              <p:cNvSpPr/>
              <p:nvPr/>
            </p:nvSpPr>
            <p:spPr>
              <a:xfrm rot="2800200">
                <a:off x="485640" y="396360"/>
                <a:ext cx="79560" cy="972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9720"/>
                  <a:gd name="textAreaBottom" fmla="*/ 10080 h 9720"/>
                  <a:gd name="GluePoint1X" fmla="*/ 49 w 50"/>
                  <a:gd name="GluePoint1Y" fmla="*/ 0 h 6"/>
                  <a:gd name="GluePoint2X" fmla="*/ 38 w 50"/>
                  <a:gd name="GluePoint2Y" fmla="*/ 0 h 6"/>
                  <a:gd name="GluePoint3X" fmla="*/ 38 w 50"/>
                  <a:gd name="GluePoint3Y" fmla="*/ 1 h 6"/>
                  <a:gd name="GluePoint4X" fmla="*/ 2 w 50"/>
                  <a:gd name="GluePoint4Y" fmla="*/ 1 h 6"/>
                  <a:gd name="GluePoint5X" fmla="*/ 2 w 50"/>
                  <a:gd name="GluePoint5Y" fmla="*/ 2 h 6"/>
                  <a:gd name="GluePoint6X" fmla="*/ 0 w 50"/>
                  <a:gd name="GluePoint6Y" fmla="*/ 2 h 6"/>
                  <a:gd name="GluePoint7X" fmla="*/ 0 w 50"/>
                  <a:gd name="GluePoint7Y" fmla="*/ 5 h 6"/>
                  <a:gd name="GluePoint8X" fmla="*/ 2 w 50"/>
                  <a:gd name="GluePoint8Y" fmla="*/ 5 h 6"/>
                  <a:gd name="GluePoint9X" fmla="*/ 2 w 50"/>
                  <a:gd name="GluePoint9Y" fmla="*/ 6 h 6"/>
                  <a:gd name="GluePoint10X" fmla="*/ 49 w 50"/>
                  <a:gd name="GluePoint10Y" fmla="*/ 6 h 6"/>
                  <a:gd name="GluePoint11X" fmla="*/ 49 w 50"/>
                  <a:gd name="GluePoint11Y" fmla="*/ 5 h 6"/>
                  <a:gd name="GluePoint12X" fmla="*/ 50 w 50"/>
                  <a:gd name="GluePoint12Y" fmla="*/ 5 h 6"/>
                  <a:gd name="GluePoint13X" fmla="*/ 50 w 50"/>
                  <a:gd name="GluePoint13Y" fmla="*/ 1 h 6"/>
                  <a:gd name="GluePoint14X" fmla="*/ 49 w 50"/>
                  <a:gd name="GluePoint14Y" fmla="*/ 1 h 6"/>
                  <a:gd name="GluePoint15X" fmla="*/ 49 w 50"/>
                  <a:gd name="GluePoint15Y" fmla="*/ 0 h 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</a:cxnLst>
                <a:rect l="textAreaLeft" t="textAreaTop" r="textAreaRight" b="textAreaBottom"/>
                <a:pathLst>
                  <a:path w="50" h="6">
                    <a:moveTo>
                      <a:pt x="49" y="0"/>
                    </a:moveTo>
                    <a:lnTo>
                      <a:pt x="38" y="0"/>
                    </a:lnTo>
                    <a:lnTo>
                      <a:pt x="38" y="1"/>
                    </a:lnTo>
                    <a:lnTo>
                      <a:pt x="2" y="1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6"/>
                    </a:lnTo>
                    <a:lnTo>
                      <a:pt x="49" y="6"/>
                    </a:lnTo>
                    <a:lnTo>
                      <a:pt x="49" y="5"/>
                    </a:lnTo>
                    <a:lnTo>
                      <a:pt x="50" y="5"/>
                    </a:lnTo>
                    <a:lnTo>
                      <a:pt x="50" y="1"/>
                    </a:lnTo>
                    <a:lnTo>
                      <a:pt x="49" y="1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6720" rIns="90000" bIns="-3672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1" name="Freeform 35"/>
              <p:cNvSpPr/>
              <p:nvPr/>
            </p:nvSpPr>
            <p:spPr>
              <a:xfrm rot="2800200">
                <a:off x="467280" y="410040"/>
                <a:ext cx="79560" cy="1260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2600"/>
                  <a:gd name="textAreaBottom" fmla="*/ 12960 h 12600"/>
                  <a:gd name="GluePoint1X" fmla="*/ 49 w 50"/>
                  <a:gd name="GluePoint1Y" fmla="*/ 0 h 8"/>
                  <a:gd name="GluePoint2X" fmla="*/ 38 w 50"/>
                  <a:gd name="GluePoint2Y" fmla="*/ 0 h 8"/>
                  <a:gd name="GluePoint3X" fmla="*/ 38 w 50"/>
                  <a:gd name="GluePoint3Y" fmla="*/ 2 h 8"/>
                  <a:gd name="GluePoint4X" fmla="*/ 0 w 50"/>
                  <a:gd name="GluePoint4Y" fmla="*/ 2 h 8"/>
                  <a:gd name="GluePoint5X" fmla="*/ 0 w 50"/>
                  <a:gd name="GluePoint5Y" fmla="*/ 7 h 8"/>
                  <a:gd name="GluePoint6X" fmla="*/ 2 w 50"/>
                  <a:gd name="GluePoint6Y" fmla="*/ 7 h 8"/>
                  <a:gd name="GluePoint7X" fmla="*/ 2 w 50"/>
                  <a:gd name="GluePoint7Y" fmla="*/ 8 h 8"/>
                  <a:gd name="GluePoint8X" fmla="*/ 36 w 50"/>
                  <a:gd name="GluePoint8Y" fmla="*/ 8 h 8"/>
                  <a:gd name="GluePoint9X" fmla="*/ 36 w 50"/>
                  <a:gd name="GluePoint9Y" fmla="*/ 7 h 8"/>
                  <a:gd name="GluePoint10X" fmla="*/ 49 w 50"/>
                  <a:gd name="GluePoint10Y" fmla="*/ 7 h 8"/>
                  <a:gd name="GluePoint11X" fmla="*/ 49 w 50"/>
                  <a:gd name="GluePoint11Y" fmla="*/ 6 h 8"/>
                  <a:gd name="GluePoint12X" fmla="*/ 50 w 50"/>
                  <a:gd name="GluePoint12Y" fmla="*/ 6 h 8"/>
                  <a:gd name="GluePoint13X" fmla="*/ 50 w 50"/>
                  <a:gd name="GluePoint13Y" fmla="*/ 2 h 8"/>
                  <a:gd name="GluePoint14X" fmla="*/ 49 w 50"/>
                  <a:gd name="GluePoint14Y" fmla="*/ 2 h 8"/>
                  <a:gd name="GluePoint15X" fmla="*/ 49 w 50"/>
                  <a:gd name="GluePoint15Y" fmla="*/ 0 h 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</a:cxnLst>
                <a:rect l="textAreaLeft" t="textAreaTop" r="textAreaRight" b="textAreaBottom"/>
                <a:pathLst>
                  <a:path w="50" h="8">
                    <a:moveTo>
                      <a:pt x="49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2" y="7"/>
                    </a:lnTo>
                    <a:lnTo>
                      <a:pt x="2" y="8"/>
                    </a:lnTo>
                    <a:lnTo>
                      <a:pt x="36" y="8"/>
                    </a:lnTo>
                    <a:lnTo>
                      <a:pt x="36" y="7"/>
                    </a:lnTo>
                    <a:lnTo>
                      <a:pt x="49" y="7"/>
                    </a:lnTo>
                    <a:lnTo>
                      <a:pt x="49" y="6"/>
                    </a:lnTo>
                    <a:lnTo>
                      <a:pt x="50" y="6"/>
                    </a:lnTo>
                    <a:lnTo>
                      <a:pt x="50" y="2"/>
                    </a:lnTo>
                    <a:lnTo>
                      <a:pt x="49" y="2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3840" rIns="90000" bIns="-3384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2" name="Freeform 36"/>
              <p:cNvSpPr/>
              <p:nvPr/>
            </p:nvSpPr>
            <p:spPr>
              <a:xfrm rot="2800200">
                <a:off x="419040" y="437040"/>
                <a:ext cx="79560" cy="111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1160"/>
                  <a:gd name="textAreaBottom" fmla="*/ 11520 h 11160"/>
                  <a:gd name="GluePoint1X" fmla="*/ 49 w 50"/>
                  <a:gd name="GluePoint1Y" fmla="*/ 0 h 7"/>
                  <a:gd name="GluePoint2X" fmla="*/ 38 w 50"/>
                  <a:gd name="GluePoint2Y" fmla="*/ 0 h 7"/>
                  <a:gd name="GluePoint3X" fmla="*/ 38 w 50"/>
                  <a:gd name="GluePoint3Y" fmla="*/ 2 h 7"/>
                  <a:gd name="GluePoint4X" fmla="*/ 0 w 50"/>
                  <a:gd name="GluePoint4Y" fmla="*/ 2 h 7"/>
                  <a:gd name="GluePoint5X" fmla="*/ 0 w 50"/>
                  <a:gd name="GluePoint5Y" fmla="*/ 6 h 7"/>
                  <a:gd name="GluePoint6X" fmla="*/ 2 w 50"/>
                  <a:gd name="GluePoint6Y" fmla="*/ 6 h 7"/>
                  <a:gd name="GluePoint7X" fmla="*/ 2 w 50"/>
                  <a:gd name="GluePoint7Y" fmla="*/ 7 h 7"/>
                  <a:gd name="GluePoint8X" fmla="*/ 47 w 50"/>
                  <a:gd name="GluePoint8Y" fmla="*/ 7 h 7"/>
                  <a:gd name="GluePoint9X" fmla="*/ 47 w 50"/>
                  <a:gd name="GluePoint9Y" fmla="*/ 6 h 7"/>
                  <a:gd name="GluePoint10X" fmla="*/ 49 w 50"/>
                  <a:gd name="GluePoint10Y" fmla="*/ 6 h 7"/>
                  <a:gd name="GluePoint11X" fmla="*/ 49 w 50"/>
                  <a:gd name="GluePoint11Y" fmla="*/ 4 h 7"/>
                  <a:gd name="GluePoint12X" fmla="*/ 50 w 50"/>
                  <a:gd name="GluePoint12Y" fmla="*/ 4 h 7"/>
                  <a:gd name="GluePoint13X" fmla="*/ 50 w 50"/>
                  <a:gd name="GluePoint13Y" fmla="*/ 0 h 7"/>
                  <a:gd name="GluePoint14X" fmla="*/ 49 w 50"/>
                  <a:gd name="GluePoint14Y" fmla="*/ 0 h 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</a:cxnLst>
                <a:rect l="textAreaLeft" t="textAreaTop" r="textAreaRight" b="textAreaBottom"/>
                <a:pathLst>
                  <a:path w="50" h="7">
                    <a:moveTo>
                      <a:pt x="49" y="0"/>
                    </a:moveTo>
                    <a:lnTo>
                      <a:pt x="38" y="0"/>
                    </a:lnTo>
                    <a:lnTo>
                      <a:pt x="38" y="2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" y="6"/>
                    </a:lnTo>
                    <a:lnTo>
                      <a:pt x="2" y="7"/>
                    </a:lnTo>
                    <a:lnTo>
                      <a:pt x="47" y="7"/>
                    </a:lnTo>
                    <a:lnTo>
                      <a:pt x="47" y="6"/>
                    </a:lnTo>
                    <a:lnTo>
                      <a:pt x="49" y="6"/>
                    </a:lnTo>
                    <a:lnTo>
                      <a:pt x="49" y="4"/>
                    </a:lnTo>
                    <a:lnTo>
                      <a:pt x="50" y="4"/>
                    </a:lnTo>
                    <a:lnTo>
                      <a:pt x="50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5280" rIns="90000" bIns="-3528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3" name="Freeform 37"/>
              <p:cNvSpPr/>
              <p:nvPr/>
            </p:nvSpPr>
            <p:spPr>
              <a:xfrm rot="2800200">
                <a:off x="391320" y="460800"/>
                <a:ext cx="79200" cy="11160"/>
              </a:xfrm>
              <a:custGeom>
                <a:avLst/>
                <a:gdLst>
                  <a:gd name="textAreaLeft" fmla="*/ 0 w 79200"/>
                  <a:gd name="textAreaRight" fmla="*/ 79560 w 79200"/>
                  <a:gd name="textAreaTop" fmla="*/ 0 h 11160"/>
                  <a:gd name="textAreaBottom" fmla="*/ 11520 h 11160"/>
                  <a:gd name="GluePoint1X" fmla="*/ 49 w 50"/>
                  <a:gd name="GluePoint1Y" fmla="*/ 0 h 7"/>
                  <a:gd name="GluePoint2X" fmla="*/ 38 w 50"/>
                  <a:gd name="GluePoint2Y" fmla="*/ 0 h 7"/>
                  <a:gd name="GluePoint3X" fmla="*/ 38 w 50"/>
                  <a:gd name="GluePoint3Y" fmla="*/ 1 h 7"/>
                  <a:gd name="GluePoint4X" fmla="*/ 2 w 50"/>
                  <a:gd name="GluePoint4Y" fmla="*/ 1 h 7"/>
                  <a:gd name="GluePoint5X" fmla="*/ 2 w 50"/>
                  <a:gd name="GluePoint5Y" fmla="*/ 3 h 7"/>
                  <a:gd name="GluePoint6X" fmla="*/ 0 w 50"/>
                  <a:gd name="GluePoint6Y" fmla="*/ 3 h 7"/>
                  <a:gd name="GluePoint7X" fmla="*/ 0 w 50"/>
                  <a:gd name="GluePoint7Y" fmla="*/ 5 h 7"/>
                  <a:gd name="GluePoint8X" fmla="*/ 2 w 50"/>
                  <a:gd name="GluePoint8Y" fmla="*/ 5 h 7"/>
                  <a:gd name="GluePoint9X" fmla="*/ 2 w 50"/>
                  <a:gd name="GluePoint9Y" fmla="*/ 7 h 7"/>
                  <a:gd name="GluePoint10X" fmla="*/ 49 w 50"/>
                  <a:gd name="GluePoint10Y" fmla="*/ 7 h 7"/>
                  <a:gd name="GluePoint11X" fmla="*/ 49 w 50"/>
                  <a:gd name="GluePoint11Y" fmla="*/ 5 h 7"/>
                  <a:gd name="GluePoint12X" fmla="*/ 50 w 50"/>
                  <a:gd name="GluePoint12Y" fmla="*/ 5 h 7"/>
                  <a:gd name="GluePoint13X" fmla="*/ 50 w 50"/>
                  <a:gd name="GluePoint13Y" fmla="*/ 1 h 7"/>
                  <a:gd name="GluePoint14X" fmla="*/ 49 w 50"/>
                  <a:gd name="GluePoint14Y" fmla="*/ 1 h 7"/>
                  <a:gd name="GluePoint15X" fmla="*/ 49 w 50"/>
                  <a:gd name="GluePoint15Y" fmla="*/ 0 h 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</a:cxnLst>
                <a:rect l="textAreaLeft" t="textAreaTop" r="textAreaRight" b="textAreaBottom"/>
                <a:pathLst>
                  <a:path w="50" h="7">
                    <a:moveTo>
                      <a:pt x="49" y="0"/>
                    </a:moveTo>
                    <a:lnTo>
                      <a:pt x="38" y="0"/>
                    </a:lnTo>
                    <a:lnTo>
                      <a:pt x="38" y="1"/>
                    </a:lnTo>
                    <a:lnTo>
                      <a:pt x="2" y="1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49" y="7"/>
                    </a:lnTo>
                    <a:lnTo>
                      <a:pt x="49" y="5"/>
                    </a:lnTo>
                    <a:lnTo>
                      <a:pt x="50" y="5"/>
                    </a:lnTo>
                    <a:lnTo>
                      <a:pt x="50" y="1"/>
                    </a:lnTo>
                    <a:lnTo>
                      <a:pt x="49" y="1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5280" rIns="90000" bIns="-3528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4" name="Freeform 38"/>
              <p:cNvSpPr/>
              <p:nvPr/>
            </p:nvSpPr>
            <p:spPr>
              <a:xfrm rot="2800200">
                <a:off x="361440" y="491400"/>
                <a:ext cx="79560" cy="11160"/>
              </a:xfrm>
              <a:custGeom>
                <a:avLst/>
                <a:gdLst>
                  <a:gd name="textAreaLeft" fmla="*/ 0 w 79560"/>
                  <a:gd name="textAreaRight" fmla="*/ 79920 w 79560"/>
                  <a:gd name="textAreaTop" fmla="*/ 0 h 11160"/>
                  <a:gd name="textAreaBottom" fmla="*/ 11520 h 11160"/>
                  <a:gd name="GluePoint1X" fmla="*/ 49 w 50"/>
                  <a:gd name="GluePoint1Y" fmla="*/ 0 h 7"/>
                  <a:gd name="GluePoint2X" fmla="*/ 0 w 50"/>
                  <a:gd name="GluePoint2Y" fmla="*/ 0 h 7"/>
                  <a:gd name="GluePoint3X" fmla="*/ 0 w 50"/>
                  <a:gd name="GluePoint3Y" fmla="*/ 5 h 7"/>
                  <a:gd name="GluePoint4X" fmla="*/ 2 w 50"/>
                  <a:gd name="GluePoint4Y" fmla="*/ 5 h 7"/>
                  <a:gd name="GluePoint5X" fmla="*/ 2 w 50"/>
                  <a:gd name="GluePoint5Y" fmla="*/ 7 h 7"/>
                  <a:gd name="GluePoint6X" fmla="*/ 36 w 50"/>
                  <a:gd name="GluePoint6Y" fmla="*/ 7 h 7"/>
                  <a:gd name="GluePoint7X" fmla="*/ 36 w 50"/>
                  <a:gd name="GluePoint7Y" fmla="*/ 5 h 7"/>
                  <a:gd name="GluePoint8X" fmla="*/ 49 w 50"/>
                  <a:gd name="GluePoint8Y" fmla="*/ 5 h 7"/>
                  <a:gd name="GluePoint9X" fmla="*/ 49 w 50"/>
                  <a:gd name="GluePoint9Y" fmla="*/ 4 h 7"/>
                  <a:gd name="GluePoint10X" fmla="*/ 50 w 50"/>
                  <a:gd name="GluePoint10Y" fmla="*/ 4 h 7"/>
                  <a:gd name="GluePoint11X" fmla="*/ 50 w 50"/>
                  <a:gd name="GluePoint11Y" fmla="*/ 0 h 7"/>
                  <a:gd name="GluePoint12X" fmla="*/ 49 w 50"/>
                  <a:gd name="GluePoint12Y" fmla="*/ 0 h 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</a:cxnLst>
                <a:rect l="textAreaLeft" t="textAreaTop" r="textAreaRight" b="textAreaBottom"/>
                <a:pathLst>
                  <a:path w="50" h="7">
                    <a:moveTo>
                      <a:pt x="49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36" y="7"/>
                    </a:lnTo>
                    <a:lnTo>
                      <a:pt x="36" y="5"/>
                    </a:lnTo>
                    <a:lnTo>
                      <a:pt x="49" y="5"/>
                    </a:lnTo>
                    <a:lnTo>
                      <a:pt x="49" y="4"/>
                    </a:lnTo>
                    <a:lnTo>
                      <a:pt x="50" y="4"/>
                    </a:lnTo>
                    <a:lnTo>
                      <a:pt x="50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5280" rIns="90000" bIns="-3528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5" name="Freeform 39"/>
              <p:cNvSpPr/>
              <p:nvPr/>
            </p:nvSpPr>
            <p:spPr>
              <a:xfrm rot="2800200">
                <a:off x="357840" y="519840"/>
                <a:ext cx="77760" cy="12600"/>
              </a:xfrm>
              <a:custGeom>
                <a:avLst/>
                <a:gdLst>
                  <a:gd name="textAreaLeft" fmla="*/ 0 w 77760"/>
                  <a:gd name="textAreaRight" fmla="*/ 78120 w 77760"/>
                  <a:gd name="textAreaTop" fmla="*/ 0 h 12600"/>
                  <a:gd name="textAreaBottom" fmla="*/ 12960 h 12600"/>
                  <a:gd name="GluePoint1X" fmla="*/ 48 w 49"/>
                  <a:gd name="GluePoint1Y" fmla="*/ 0 h 8"/>
                  <a:gd name="GluePoint2X" fmla="*/ 37 w 49"/>
                  <a:gd name="GluePoint2Y" fmla="*/ 0 h 8"/>
                  <a:gd name="GluePoint3X" fmla="*/ 37 w 49"/>
                  <a:gd name="GluePoint3Y" fmla="*/ 1 h 8"/>
                  <a:gd name="GluePoint4X" fmla="*/ 0 w 49"/>
                  <a:gd name="GluePoint4Y" fmla="*/ 1 h 8"/>
                  <a:gd name="GluePoint5X" fmla="*/ 0 w 49"/>
                  <a:gd name="GluePoint5Y" fmla="*/ 7 h 8"/>
                  <a:gd name="GluePoint6X" fmla="*/ 1 w 49"/>
                  <a:gd name="GluePoint6Y" fmla="*/ 7 h 8"/>
                  <a:gd name="GluePoint7X" fmla="*/ 1 w 49"/>
                  <a:gd name="GluePoint7Y" fmla="*/ 8 h 8"/>
                  <a:gd name="GluePoint8X" fmla="*/ 36 w 49"/>
                  <a:gd name="GluePoint8Y" fmla="*/ 8 h 8"/>
                  <a:gd name="GluePoint9X" fmla="*/ 37 w 49"/>
                  <a:gd name="GluePoint9Y" fmla="*/ 7 h 8"/>
                  <a:gd name="GluePoint10X" fmla="*/ 49 w 49"/>
                  <a:gd name="GluePoint10Y" fmla="*/ 7 h 8"/>
                  <a:gd name="GluePoint11X" fmla="*/ 49 w 49"/>
                  <a:gd name="GluePoint11Y" fmla="*/ 1 h 8"/>
                  <a:gd name="GluePoint12X" fmla="*/ 48 w 49"/>
                  <a:gd name="GluePoint12Y" fmla="*/ 1 h 8"/>
                  <a:gd name="GluePoint13X" fmla="*/ 48 w 49"/>
                  <a:gd name="GluePoint13Y" fmla="*/ 0 h 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</a:cxnLst>
                <a:rect l="textAreaLeft" t="textAreaTop" r="textAreaRight" b="textAreaBottom"/>
                <a:pathLst>
                  <a:path w="49" h="8">
                    <a:moveTo>
                      <a:pt x="48" y="0"/>
                    </a:moveTo>
                    <a:lnTo>
                      <a:pt x="37" y="0"/>
                    </a:lnTo>
                    <a:lnTo>
                      <a:pt x="37" y="1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36" y="8"/>
                    </a:lnTo>
                    <a:lnTo>
                      <a:pt x="37" y="7"/>
                    </a:lnTo>
                    <a:lnTo>
                      <a:pt x="49" y="7"/>
                    </a:lnTo>
                    <a:lnTo>
                      <a:pt x="49" y="1"/>
                    </a:lnTo>
                    <a:lnTo>
                      <a:pt x="48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3840" rIns="90000" bIns="-3384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6" name="Freeform 40"/>
              <p:cNvSpPr/>
              <p:nvPr/>
            </p:nvSpPr>
            <p:spPr>
              <a:xfrm rot="2800200">
                <a:off x="332280" y="545040"/>
                <a:ext cx="77760" cy="9720"/>
              </a:xfrm>
              <a:custGeom>
                <a:avLst/>
                <a:gdLst>
                  <a:gd name="textAreaLeft" fmla="*/ 0 w 77760"/>
                  <a:gd name="textAreaRight" fmla="*/ 78120 w 77760"/>
                  <a:gd name="textAreaTop" fmla="*/ 0 h 9720"/>
                  <a:gd name="textAreaBottom" fmla="*/ 10080 h 9720"/>
                  <a:gd name="GluePoint1X" fmla="*/ 48 w 49"/>
                  <a:gd name="GluePoint1Y" fmla="*/ 0 h 6"/>
                  <a:gd name="GluePoint2X" fmla="*/ 0 w 49"/>
                  <a:gd name="GluePoint2Y" fmla="*/ 0 h 6"/>
                  <a:gd name="GluePoint3X" fmla="*/ 0 w 49"/>
                  <a:gd name="GluePoint3Y" fmla="*/ 5 h 6"/>
                  <a:gd name="GluePoint4X" fmla="*/ 1 w 49"/>
                  <a:gd name="GluePoint4Y" fmla="*/ 5 h 6"/>
                  <a:gd name="GluePoint5X" fmla="*/ 1 w 49"/>
                  <a:gd name="GluePoint5Y" fmla="*/ 6 h 6"/>
                  <a:gd name="GluePoint6X" fmla="*/ 48 w 49"/>
                  <a:gd name="GluePoint6Y" fmla="*/ 6 h 6"/>
                  <a:gd name="GluePoint7X" fmla="*/ 48 w 49"/>
                  <a:gd name="GluePoint7Y" fmla="*/ 5 h 6"/>
                  <a:gd name="GluePoint8X" fmla="*/ 49 w 49"/>
                  <a:gd name="GluePoint8Y" fmla="*/ 5 h 6"/>
                  <a:gd name="GluePoint9X" fmla="*/ 49 w 49"/>
                  <a:gd name="GluePoint9Y" fmla="*/ 1 h 6"/>
                  <a:gd name="GluePoint10X" fmla="*/ 48 w 49"/>
                  <a:gd name="GluePoint10Y" fmla="*/ 0 h 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</a:cxnLst>
                <a:rect l="textAreaLeft" t="textAreaTop" r="textAreaRight" b="textAreaBottom"/>
                <a:pathLst>
                  <a:path w="49" h="6">
                    <a:moveTo>
                      <a:pt x="48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6"/>
                    </a:lnTo>
                    <a:lnTo>
                      <a:pt x="48" y="6"/>
                    </a:lnTo>
                    <a:lnTo>
                      <a:pt x="48" y="5"/>
                    </a:lnTo>
                    <a:lnTo>
                      <a:pt x="49" y="5"/>
                    </a:lnTo>
                    <a:lnTo>
                      <a:pt x="49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6720" rIns="90000" bIns="-3672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7" name="Freeform 41"/>
              <p:cNvSpPr/>
              <p:nvPr/>
            </p:nvSpPr>
            <p:spPr>
              <a:xfrm rot="2800200">
                <a:off x="310680" y="564480"/>
                <a:ext cx="77760" cy="11160"/>
              </a:xfrm>
              <a:custGeom>
                <a:avLst/>
                <a:gdLst>
                  <a:gd name="textAreaLeft" fmla="*/ 0 w 77760"/>
                  <a:gd name="textAreaRight" fmla="*/ 78120 w 77760"/>
                  <a:gd name="textAreaTop" fmla="*/ 0 h 11160"/>
                  <a:gd name="textAreaBottom" fmla="*/ 11520 h 11160"/>
                  <a:gd name="GluePoint1X" fmla="*/ 48 w 49"/>
                  <a:gd name="GluePoint1Y" fmla="*/ 0 h 7"/>
                  <a:gd name="GluePoint2X" fmla="*/ 0 w 49"/>
                  <a:gd name="GluePoint2Y" fmla="*/ 0 h 7"/>
                  <a:gd name="GluePoint3X" fmla="*/ 0 w 49"/>
                  <a:gd name="GluePoint3Y" fmla="*/ 5 h 7"/>
                  <a:gd name="GluePoint4X" fmla="*/ 1 w 49"/>
                  <a:gd name="GluePoint4Y" fmla="*/ 5 h 7"/>
                  <a:gd name="GluePoint5X" fmla="*/ 1 w 49"/>
                  <a:gd name="GluePoint5Y" fmla="*/ 7 h 7"/>
                  <a:gd name="GluePoint6X" fmla="*/ 36 w 49"/>
                  <a:gd name="GluePoint6Y" fmla="*/ 7 h 7"/>
                  <a:gd name="GluePoint7X" fmla="*/ 37 w 49"/>
                  <a:gd name="GluePoint7Y" fmla="*/ 5 h 7"/>
                  <a:gd name="GluePoint8X" fmla="*/ 48 w 49"/>
                  <a:gd name="GluePoint8Y" fmla="*/ 5 h 7"/>
                  <a:gd name="GluePoint9X" fmla="*/ 48 w 49"/>
                  <a:gd name="GluePoint9Y" fmla="*/ 4 h 7"/>
                  <a:gd name="GluePoint10X" fmla="*/ 49 w 49"/>
                  <a:gd name="GluePoint10Y" fmla="*/ 4 h 7"/>
                  <a:gd name="GluePoint11X" fmla="*/ 49 w 49"/>
                  <a:gd name="GluePoint11Y" fmla="*/ 1 h 7"/>
                  <a:gd name="GluePoint12X" fmla="*/ 48 w 49"/>
                  <a:gd name="GluePoint12Y" fmla="*/ 1 h 7"/>
                  <a:gd name="GluePoint13X" fmla="*/ 48 w 49"/>
                  <a:gd name="GluePoint13Y" fmla="*/ 0 h 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</a:cxnLst>
                <a:rect l="textAreaLeft" t="textAreaTop" r="textAreaRight" b="textAreaBottom"/>
                <a:pathLst>
                  <a:path w="49" h="7">
                    <a:moveTo>
                      <a:pt x="48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1" y="5"/>
                    </a:lnTo>
                    <a:lnTo>
                      <a:pt x="1" y="7"/>
                    </a:lnTo>
                    <a:lnTo>
                      <a:pt x="36" y="7"/>
                    </a:lnTo>
                    <a:lnTo>
                      <a:pt x="37" y="5"/>
                    </a:lnTo>
                    <a:lnTo>
                      <a:pt x="48" y="5"/>
                    </a:lnTo>
                    <a:lnTo>
                      <a:pt x="48" y="4"/>
                    </a:lnTo>
                    <a:lnTo>
                      <a:pt x="49" y="4"/>
                    </a:lnTo>
                    <a:lnTo>
                      <a:pt x="49" y="1"/>
                    </a:lnTo>
                    <a:lnTo>
                      <a:pt x="48" y="1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5280" rIns="90000" bIns="-3528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8" name="Freeform 42"/>
              <p:cNvSpPr/>
              <p:nvPr/>
            </p:nvSpPr>
            <p:spPr>
              <a:xfrm rot="2800200">
                <a:off x="281160" y="586080"/>
                <a:ext cx="77760" cy="11160"/>
              </a:xfrm>
              <a:custGeom>
                <a:avLst/>
                <a:gdLst>
                  <a:gd name="textAreaLeft" fmla="*/ 0 w 77760"/>
                  <a:gd name="textAreaRight" fmla="*/ 78120 w 77760"/>
                  <a:gd name="textAreaTop" fmla="*/ 0 h 11160"/>
                  <a:gd name="textAreaBottom" fmla="*/ 11520 h 11160"/>
                  <a:gd name="GluePoint1X" fmla="*/ 48 w 49"/>
                  <a:gd name="GluePoint1Y" fmla="*/ 0 h 7"/>
                  <a:gd name="GluePoint2X" fmla="*/ 37 w 49"/>
                  <a:gd name="GluePoint2Y" fmla="*/ 0 h 7"/>
                  <a:gd name="GluePoint3X" fmla="*/ 37 w 49"/>
                  <a:gd name="GluePoint3Y" fmla="*/ 2 h 7"/>
                  <a:gd name="GluePoint4X" fmla="*/ 1 w 49"/>
                  <a:gd name="GluePoint4Y" fmla="*/ 2 h 7"/>
                  <a:gd name="GluePoint5X" fmla="*/ 1 w 49"/>
                  <a:gd name="GluePoint5Y" fmla="*/ 3 h 7"/>
                  <a:gd name="GluePoint6X" fmla="*/ 0 w 49"/>
                  <a:gd name="GluePoint6Y" fmla="*/ 3 h 7"/>
                  <a:gd name="GluePoint7X" fmla="*/ 0 w 49"/>
                  <a:gd name="GluePoint7Y" fmla="*/ 6 h 7"/>
                  <a:gd name="GluePoint8X" fmla="*/ 1 w 49"/>
                  <a:gd name="GluePoint8Y" fmla="*/ 6 h 7"/>
                  <a:gd name="GluePoint9X" fmla="*/ 1 w 49"/>
                  <a:gd name="GluePoint9Y" fmla="*/ 7 h 7"/>
                  <a:gd name="GluePoint10X" fmla="*/ 49 w 49"/>
                  <a:gd name="GluePoint10Y" fmla="*/ 7 h 7"/>
                  <a:gd name="GluePoint11X" fmla="*/ 49 w 49"/>
                  <a:gd name="GluePoint11Y" fmla="*/ 2 h 7"/>
                  <a:gd name="GluePoint12X" fmla="*/ 48 w 49"/>
                  <a:gd name="GluePoint12Y" fmla="*/ 2 h 7"/>
                  <a:gd name="GluePoint13X" fmla="*/ 48 w 49"/>
                  <a:gd name="GluePoint13Y" fmla="*/ 0 h 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</a:cxnLst>
                <a:rect l="textAreaLeft" t="textAreaTop" r="textAreaRight" b="textAreaBottom"/>
                <a:pathLst>
                  <a:path w="49" h="7">
                    <a:moveTo>
                      <a:pt x="48" y="0"/>
                    </a:moveTo>
                    <a:lnTo>
                      <a:pt x="37" y="0"/>
                    </a:lnTo>
                    <a:lnTo>
                      <a:pt x="37" y="2"/>
                    </a:lnTo>
                    <a:lnTo>
                      <a:pt x="1" y="2"/>
                    </a:lnTo>
                    <a:lnTo>
                      <a:pt x="1" y="3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1" y="6"/>
                    </a:lnTo>
                    <a:lnTo>
                      <a:pt x="1" y="7"/>
                    </a:lnTo>
                    <a:lnTo>
                      <a:pt x="49" y="7"/>
                    </a:lnTo>
                    <a:lnTo>
                      <a:pt x="49" y="2"/>
                    </a:lnTo>
                    <a:lnTo>
                      <a:pt x="48" y="2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5280" rIns="90000" bIns="-3528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pic>
          <p:nvPicPr>
            <p:cNvPr id="489" name="Picture 43"/>
            <p:cNvPicPr/>
            <p:nvPr/>
          </p:nvPicPr>
          <p:blipFill>
            <a:blip r:embed="rId3"/>
            <a:stretch/>
          </p:blipFill>
          <p:spPr>
            <a:xfrm>
              <a:off x="7781760" y="252360"/>
              <a:ext cx="1028880" cy="12193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90" name="Group 44"/>
            <p:cNvGrpSpPr/>
            <p:nvPr/>
          </p:nvGrpSpPr>
          <p:grpSpPr>
            <a:xfrm>
              <a:off x="4205160" y="3181680"/>
              <a:ext cx="3301560" cy="3385080"/>
              <a:chOff x="4205160" y="3181680"/>
              <a:chExt cx="3301560" cy="3385080"/>
            </a:xfrm>
          </p:grpSpPr>
          <p:grpSp>
            <p:nvGrpSpPr>
              <p:cNvPr id="491" name="Group 45"/>
              <p:cNvGrpSpPr/>
              <p:nvPr/>
            </p:nvGrpSpPr>
            <p:grpSpPr>
              <a:xfrm>
                <a:off x="4205160" y="3181680"/>
                <a:ext cx="3258720" cy="3258720"/>
                <a:chOff x="4205160" y="3181680"/>
                <a:chExt cx="3258720" cy="3258720"/>
              </a:xfrm>
            </p:grpSpPr>
            <p:sp>
              <p:nvSpPr>
                <p:cNvPr id="492" name="Oval 46"/>
                <p:cNvSpPr/>
                <p:nvPr/>
              </p:nvSpPr>
              <p:spPr>
                <a:xfrm rot="21579600">
                  <a:off x="4214520" y="3191040"/>
                  <a:ext cx="3239640" cy="3239640"/>
                </a:xfrm>
                <a:prstGeom prst="ellipse">
                  <a:avLst/>
                </a:prstGeom>
                <a:noFill/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493" name="Oval 47"/>
                <p:cNvSpPr/>
                <p:nvPr/>
              </p:nvSpPr>
              <p:spPr>
                <a:xfrm rot="21579600">
                  <a:off x="5805720" y="4752000"/>
                  <a:ext cx="58680" cy="58320"/>
                </a:xfrm>
                <a:prstGeom prst="ellipse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-5040" rIns="90000" bIns="-5040" anchor="ctr">
                  <a:no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494" name="Text Box 48"/>
              <p:cNvSpPr/>
              <p:nvPr/>
            </p:nvSpPr>
            <p:spPr>
              <a:xfrm rot="2421600">
                <a:off x="6197040" y="3825360"/>
                <a:ext cx="1035000" cy="429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3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2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Rugby</a:t>
                </a:r>
                <a:endParaRPr lang="en-US" sz="2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5" name="Line 49"/>
              <p:cNvSpPr/>
              <p:nvPr/>
            </p:nvSpPr>
            <p:spPr>
              <a:xfrm flipH="1">
                <a:off x="4295520" y="4790520"/>
                <a:ext cx="1546560" cy="523800"/>
              </a:xfrm>
              <a:prstGeom prst="line">
                <a:avLst/>
              </a:prstGeom>
              <a:ln w="19080">
                <a:solidFill>
                  <a:srgbClr val="3333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6" name="Text Box 50"/>
              <p:cNvSpPr/>
              <p:nvPr/>
            </p:nvSpPr>
            <p:spPr>
              <a:xfrm rot="18978600">
                <a:off x="4467960" y="3773160"/>
                <a:ext cx="1249200" cy="429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3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2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Football</a:t>
                </a:r>
                <a:endParaRPr lang="en-US" sz="2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7" name="Line 51"/>
              <p:cNvSpPr/>
              <p:nvPr/>
            </p:nvSpPr>
            <p:spPr>
              <a:xfrm flipH="1">
                <a:off x="5375880" y="4789800"/>
                <a:ext cx="478080" cy="1571040"/>
              </a:xfrm>
              <a:prstGeom prst="line">
                <a:avLst/>
              </a:prstGeom>
              <a:ln w="1908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8" name="Text Box 52"/>
              <p:cNvSpPr/>
              <p:nvPr/>
            </p:nvSpPr>
            <p:spPr>
              <a:xfrm rot="12642000">
                <a:off x="4305600" y="5518800"/>
                <a:ext cx="12765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Cricket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9" name="Line 53"/>
              <p:cNvSpPr/>
              <p:nvPr/>
            </p:nvSpPr>
            <p:spPr>
              <a:xfrm>
                <a:off x="5847480" y="4788000"/>
                <a:ext cx="1344600" cy="929160"/>
              </a:xfrm>
              <a:prstGeom prst="line">
                <a:avLst/>
              </a:prstGeom>
              <a:ln w="19080">
                <a:solidFill>
                  <a:srgbClr val="DE06C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0" name="Text Box 54"/>
              <p:cNvSpPr/>
              <p:nvPr/>
            </p:nvSpPr>
            <p:spPr>
              <a:xfrm rot="9221400">
                <a:off x="5346000" y="5773320"/>
                <a:ext cx="1743120" cy="429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37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2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Ice Hockey</a:t>
                </a:r>
                <a:endParaRPr lang="en-US" sz="2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1" name="Text Box 55"/>
              <p:cNvSpPr/>
              <p:nvPr/>
            </p:nvSpPr>
            <p:spPr>
              <a:xfrm rot="6405000">
                <a:off x="6507000" y="5119560"/>
                <a:ext cx="127800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1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Squash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2" name="Line 56"/>
              <p:cNvSpPr/>
              <p:nvPr/>
            </p:nvSpPr>
            <p:spPr>
              <a:xfrm flipV="1">
                <a:off x="5848200" y="3193920"/>
                <a:ext cx="0" cy="1587600"/>
              </a:xfrm>
              <a:prstGeom prst="line">
                <a:avLst/>
              </a:prstGeom>
              <a:ln w="1908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3" name="Line 57"/>
              <p:cNvSpPr/>
              <p:nvPr/>
            </p:nvSpPr>
            <p:spPr>
              <a:xfrm>
                <a:off x="5848200" y="4775040"/>
                <a:ext cx="1606680" cy="0"/>
              </a:xfrm>
              <a:prstGeom prst="line">
                <a:avLst/>
              </a:prstGeom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pic>
          <p:nvPicPr>
            <p:cNvPr id="504" name="Picture 58"/>
            <p:cNvPicPr/>
            <p:nvPr/>
          </p:nvPicPr>
          <p:blipFill>
            <a:blip r:embed="rId4"/>
            <a:stretch/>
          </p:blipFill>
          <p:spPr>
            <a:xfrm>
              <a:off x="3595680" y="2728800"/>
              <a:ext cx="625320" cy="1271880"/>
            </a:xfrm>
            <a:prstGeom prst="rect">
              <a:avLst/>
            </a:prstGeom>
            <a:noFill/>
            <a:ln w="0">
              <a:noFill/>
            </a:ln>
          </p:spPr>
        </p:pic>
      </p:grpSp>
      <p:graphicFrame>
        <p:nvGraphicFramePr>
          <p:cNvPr id="505" name="Object 59"/>
          <p:cNvGraphicFramePr/>
          <p:nvPr/>
        </p:nvGraphicFramePr>
        <p:xfrm>
          <a:off x="160200" y="3603600"/>
          <a:ext cx="3414960" cy="4730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506" name="Object 5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60200" y="3603600"/>
                    <a:ext cx="3414960" cy="4730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869BA8"/>
                      </a:gs>
                      <a:gs pos="50000">
                        <a:srgbClr val="CCECFF"/>
                      </a:gs>
                      <a:gs pos="100000">
                        <a:srgbClr val="869BA8"/>
                      </a:gs>
                    </a:gsLst>
                    <a:lin ang="5400000"/>
                  </a:gradFill>
                  <a:ln w="9360">
                    <a:solidFill>
                      <a:srgbClr val="DE06C9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07" name="Object 60"/>
          <p:cNvGraphicFramePr/>
          <p:nvPr/>
        </p:nvGraphicFramePr>
        <p:xfrm>
          <a:off x="160200" y="4187880"/>
          <a:ext cx="3400560" cy="473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508" name="Object 60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60200" y="4187880"/>
                    <a:ext cx="3400560" cy="4730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869BA8"/>
                      </a:gs>
                      <a:gs pos="50000">
                        <a:srgbClr val="CCECFF"/>
                      </a:gs>
                      <a:gs pos="100000">
                        <a:srgbClr val="869BA8"/>
                      </a:gs>
                    </a:gsLst>
                    <a:lin ang="5400000"/>
                  </a:gradFill>
                  <a:ln w="9360">
                    <a:solidFill>
                      <a:srgbClr val="DE06C9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09" name="Object 61"/>
          <p:cNvGraphicFramePr/>
          <p:nvPr/>
        </p:nvGraphicFramePr>
        <p:xfrm>
          <a:off x="160200" y="4765680"/>
          <a:ext cx="3400560" cy="4730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510" name="Object 61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60200" y="4765680"/>
                    <a:ext cx="3400560" cy="4730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869BA8"/>
                      </a:gs>
                      <a:gs pos="50000">
                        <a:srgbClr val="CCECFF"/>
                      </a:gs>
                      <a:gs pos="100000">
                        <a:srgbClr val="869BA8"/>
                      </a:gs>
                    </a:gsLst>
                    <a:lin ang="5400000"/>
                  </a:gradFill>
                  <a:ln w="9360">
                    <a:solidFill>
                      <a:srgbClr val="DE06C9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11" name="Object 62"/>
          <p:cNvGraphicFramePr/>
          <p:nvPr/>
        </p:nvGraphicFramePr>
        <p:xfrm>
          <a:off x="160200" y="5343480"/>
          <a:ext cx="3403800" cy="47304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512" name="Object 62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60200" y="5343480"/>
                    <a:ext cx="3403800" cy="4730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869BA8"/>
                      </a:gs>
                      <a:gs pos="50000">
                        <a:srgbClr val="CCECFF"/>
                      </a:gs>
                      <a:gs pos="100000">
                        <a:srgbClr val="869BA8"/>
                      </a:gs>
                    </a:gsLst>
                    <a:lin ang="5400000"/>
                  </a:gradFill>
                  <a:ln w="9360">
                    <a:solidFill>
                      <a:srgbClr val="DE06C9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13" name="Object 63"/>
          <p:cNvGraphicFramePr/>
          <p:nvPr/>
        </p:nvGraphicFramePr>
        <p:xfrm>
          <a:off x="160200" y="5921280"/>
          <a:ext cx="3386160" cy="47304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514" name="Object 63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60200" y="5921280"/>
                    <a:ext cx="3386160" cy="47304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869BA8"/>
                      </a:gs>
                      <a:gs pos="50000">
                        <a:srgbClr val="CCECFF"/>
                      </a:gs>
                      <a:gs pos="100000">
                        <a:srgbClr val="869BA8"/>
                      </a:gs>
                    </a:gsLst>
                    <a:lin ang="5400000"/>
                  </a:gradFill>
                  <a:ln w="9360">
                    <a:solidFill>
                      <a:srgbClr val="DE06C9"/>
                    </a:solidFill>
                    <a:miter/>
                  </a:ln>
                </p:spPr>
              </p:pic>
            </p:oleObj>
          </a:graphicData>
        </a:graphic>
      </p:graphicFrame>
    </p:spTree>
  </p:cSld>
  <p:timing>
    <p:tnLst>
      <p:par>
        <p:cTn id="32" dur="indefinite" restart="never" nodeType="tmRoot">
          <p:childTnLst>
            <p:seq>
              <p:cTn id="33" dur="indefinite" nodeType="mainSeq">
                <p:childTnLst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8"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0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6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03,51,51)"/>
                                          </p:val>
                                        </p:tav>
                                        <p:tav tm="50000">
                                          <p:val>
                                            <p:strVal val="rgb(-103,-103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C040EAB-A7DB-47B0-BE88-221091D2B0F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Exercise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Ch12 (page 132)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Text Box 10"/>
          <p:cNvSpPr/>
          <p:nvPr/>
        </p:nvSpPr>
        <p:spPr>
          <a:xfrm>
            <a:off x="1938600" y="658800"/>
            <a:ext cx="50058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Interpreting Graphs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1702487-02F9-4497-A2A0-7B78CAEC3FC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5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1740960" y="374400"/>
            <a:ext cx="56883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2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29" name="Object 5"/>
          <p:cNvGraphicFramePr/>
          <p:nvPr/>
        </p:nvGraphicFramePr>
        <p:xfrm>
          <a:off x="1146240" y="2003400"/>
          <a:ext cx="7586640" cy="3978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30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46240" y="2003400"/>
                    <a:ext cx="7586640" cy="397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31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3435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2015-02-23T20:52:34Z</dcterms:modified>
  <cp:revision>335</cp:revision>
  <dc:subject/>
  <dc:title>Slide 1</dc:title>
</cp:coreProperties>
</file>