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8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presProps.xml" ContentType="application/vnd.openxmlformats-officedocument.presentationml.presProps+xml"/>
  <Override PartName="/ppt/media/image28.wmf" ContentType="image/x-wmf"/>
  <Override PartName="/ppt/media/image26.wmf" ContentType="image/x-wmf"/>
  <Override PartName="/ppt/media/image22.wmf" ContentType="image/x-wmf"/>
  <Override PartName="/ppt/media/image18.wmf" ContentType="image/x-wmf"/>
  <Override PartName="/ppt/media/image27.wmf" ContentType="image/x-wmf"/>
  <Override PartName="/ppt/media/image29.wmf" ContentType="image/x-wmf"/>
  <Override PartName="/ppt/media/image1.gif" ContentType="image/gif"/>
  <Override PartName="/ppt/media/image49.wmf" ContentType="image/x-wmf"/>
  <Override PartName="/ppt/media/image25.wmf" ContentType="image/x-wmf"/>
  <Override PartName="/ppt/media/image32.wmf" ContentType="image/x-wmf"/>
  <Override PartName="/ppt/media/image41.wmf" ContentType="image/x-wmf"/>
  <Override PartName="/ppt/media/image35.wmf" ContentType="image/x-wmf"/>
  <Override PartName="/ppt/media/image19.wmf" ContentType="image/x-wmf"/>
  <Override PartName="/ppt/media/image15.wmf" ContentType="image/x-wmf"/>
  <Override PartName="/ppt/media/image36.wmf" ContentType="image/x-wmf"/>
  <Override PartName="/ppt/media/image30.wmf" ContentType="image/x-wmf"/>
  <Override PartName="/ppt/media/image31.wmf" ContentType="image/x-wmf"/>
  <Override PartName="/ppt/media/image23.wmf" ContentType="image/x-wmf"/>
  <Override PartName="/ppt/media/image12.wmf" ContentType="image/x-wmf"/>
  <Override PartName="/ppt/media/image40.wmf" ContentType="image/x-wmf"/>
  <Override PartName="/ppt/media/image45.wmf" ContentType="image/x-wmf"/>
  <Override PartName="/ppt/media/image17.wmf" ContentType="image/x-wmf"/>
  <Override PartName="/ppt/media/image33.wmf" ContentType="image/x-wmf"/>
  <Override PartName="/ppt/media/image10.wmf" ContentType="image/x-wmf"/>
  <Override PartName="/ppt/media/image13.wmf" ContentType="image/x-wmf"/>
  <Override PartName="/ppt/media/image5.wmf" ContentType="image/x-wmf"/>
  <Override PartName="/ppt/media/image16.wmf" ContentType="image/x-wmf"/>
  <Override PartName="/ppt/media/image46.wmf" ContentType="image/x-wmf"/>
  <Override PartName="/ppt/media/image44.wmf" ContentType="image/x-wmf"/>
  <Override PartName="/ppt/media/image24.wmf" ContentType="image/x-wmf"/>
  <Override PartName="/ppt/media/image38.wmf" ContentType="image/x-wmf"/>
  <Override PartName="/ppt/media/image48.wmf" ContentType="image/x-wmf"/>
  <Override PartName="/ppt/media/image11.wmf" ContentType="image/x-wmf"/>
  <Override PartName="/ppt/media/image47.wmf" ContentType="image/x-wmf"/>
  <Override PartName="/ppt/media/image42.wmf" ContentType="image/x-wmf"/>
  <Override PartName="/ppt/media/image43.wmf" ContentType="image/x-wmf"/>
  <Override PartName="/ppt/media/image37.wmf" ContentType="image/x-wm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22.bin" ContentType="application/vnd.openxmlformats-officedocument.oleObject"/>
  <Override PartName="/ppt/embeddings/oleObject21.bin" ContentType="application/vnd.openxmlformats-officedocument.oleObject"/>
  <Override PartName="/ppt/embeddings/oleObject25.bin" ContentType="application/vnd.openxmlformats-officedocument.oleObject"/>
  <Override PartName="/ppt/embeddings/oleObject8.bin" ContentType="application/vnd.openxmlformats-officedocument.oleObject"/>
  <Override PartName="/ppt/embeddings/oleObject11.bin" ContentType="application/vnd.openxmlformats-officedocument.oleObject"/>
  <Override PartName="/ppt/embeddings/oleObject27.bin" ContentType="application/vnd.openxmlformats-officedocument.oleObject"/>
  <Override PartName="/ppt/embeddings/oleObject26.bin" ContentType="application/vnd.openxmlformats-officedocument.oleObject"/>
  <Override PartName="/ppt/embeddings/oleObject12.bin" ContentType="application/vnd.openxmlformats-officedocument.oleObject"/>
  <Override PartName="/ppt/embeddings/oleObject5.bin" ContentType="application/vnd.openxmlformats-officedocument.oleObject"/>
  <Override PartName="/ppt/embeddings/oleObject33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34.bin" ContentType="application/vnd.openxmlformats-officedocument.oleObject"/>
  <Override PartName="/ppt/embeddings/oleObject15.bin" ContentType="application/vnd.openxmlformats-officedocument.oleObject"/>
  <Override PartName="/ppt/embeddings/oleObject30.bin" ContentType="application/vnd.openxmlformats-officedocument.oleObject"/>
  <Override PartName="/ppt/embeddings/oleObject24.bin" ContentType="application/vnd.openxmlformats-officedocument.oleObject"/>
  <Override PartName="/ppt/embeddings/oleObject35.bin" ContentType="application/vnd.openxmlformats-officedocument.oleObject"/>
  <Override PartName="/ppt/embeddings/oleObject1.bin" ContentType="application/vnd.openxmlformats-officedocument.oleObject"/>
  <Override PartName="/ppt/embeddings/oleObject31.bin" ContentType="application/vnd.openxmlformats-officedocument.oleObject"/>
  <Override PartName="/ppt/embeddings/oleObject7.bin" ContentType="application/vnd.openxmlformats-officedocument.oleObject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23.bin" ContentType="application/vnd.openxmlformats-officedocument.oleObject"/>
  <Override PartName="/ppt/embeddings/oleObject13.bin" ContentType="application/vnd.openxmlformats-officedocument.oleObject"/>
  <Override PartName="/ppt/embeddings/oleObject4.bin" ContentType="application/vnd.openxmlformats-officedocument.oleObject"/>
  <Override PartName="/ppt/embeddings/oleObject29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32.bin" ContentType="application/vnd.openxmlformats-officedocument.oleObject"/>
  <Override PartName="/ppt/embeddings/oleObject3.bin" ContentType="application/vnd.openxmlformats-officedocument.oleObject"/>
  <Override PartName="/ppt/embeddings/oleObject36.bin" ContentType="application/vnd.openxmlformats-officedocument.oleObject"/>
  <Override PartName="/ppt/embeddings/oleObject28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50.xml" ContentType="application/vnd.openxmlformats-officedocument.presentationml.slide+xml"/>
  <Override PartName="/ppt/slides/slide14.xml" ContentType="application/vnd.openxmlformats-officedocument.presentationml.slide+xml"/>
  <Override PartName="/ppt/slides/slide5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5.xml" ContentType="application/vnd.openxmlformats-officedocument.presentationml.slide+xml"/>
  <Override PartName="/ppt/slides/slide52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10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move the slide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11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12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1148DC-A192-4B5F-9B2D-D5F050B8AEFB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8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90772D-3CDC-44D9-BD2A-DED7F7EA0162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88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409E20-166E-42A4-AEC3-D74236831C02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1044E3-D52C-4326-A12B-4C32ED875706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1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TextBox 22"/>
          <p:cNvSpPr/>
          <p:nvPr/>
        </p:nvSpPr>
        <p:spPr>
          <a:xfrm>
            <a:off x="146160" y="1428840"/>
            <a:ext cx="74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" name="TextBox 23"/>
          <p:cNvSpPr/>
          <p:nvPr/>
        </p:nvSpPr>
        <p:spPr>
          <a:xfrm>
            <a:off x="3866040" y="1324080"/>
            <a:ext cx="1675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Outcome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195466-FE16-488C-B913-D29281BCABBE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32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TextBox 27"/>
          <p:cNvSpPr/>
          <p:nvPr/>
        </p:nvSpPr>
        <p:spPr>
          <a:xfrm>
            <a:off x="43920" y="1498680"/>
            <a:ext cx="826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" name="TextBox 28"/>
          <p:cNvSpPr/>
          <p:nvPr/>
        </p:nvSpPr>
        <p:spPr>
          <a:xfrm>
            <a:off x="3803760" y="1371600"/>
            <a:ext cx="1428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Outcome 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traight Connector 6"/>
          <p:cNvSpPr/>
          <p:nvPr/>
        </p:nvSpPr>
        <p:spPr>
          <a:xfrm>
            <a:off x="146376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" name="Straight Connector 7"/>
          <p:cNvSpPr/>
          <p:nvPr/>
        </p:nvSpPr>
        <p:spPr>
          <a:xfrm>
            <a:off x="470844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" name="Oval 8"/>
          <p:cNvSpPr/>
          <p:nvPr/>
        </p:nvSpPr>
        <p:spPr>
          <a:xfrm>
            <a:off x="4540320" y="3525840"/>
            <a:ext cx="46080" cy="46080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/>
          </a:ln>
          <a:effectLst>
            <a:outerShdw dist="0" dir="0" rotWithShape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-13680" rIns="90000" bIns="-1368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1pPr>
            <a:lvl2pPr lvl="1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2pPr>
            <a:lvl3pPr lvl="2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3pPr>
            <a:lvl4pPr lvl="3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4pPr>
            <a:lvl5pPr lvl="4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5pPr>
            <a:lvl6pPr lvl="5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6pPr>
            <a:lvl7pPr lvl="6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7pPr>
          </a:lstStyle>
          <a:p>
            <a:pPr marL="272880" indent="-272880"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Click to edit the outline text format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639720" lvl="1" indent="-27288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Second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004760" lvl="2" indent="-228600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Third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279440" lvl="3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Fourth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4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Fifth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5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Sixth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6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Seventh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rPr>
              <a:t>Click to edit the title text format</a:t>
            </a:r>
            <a:endParaRPr lang="en-US" sz="4200" b="0" u="none" strike="noStrike">
              <a:solidFill>
                <a:srgbClr val="F9F9F9"/>
              </a:solidFill>
              <a:effectLst/>
              <a:uFillTx/>
              <a:latin typeface="Constant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7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8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A0332C-BF2A-44BA-AA31-9CAD12BD7D60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9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3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3.wmf"/><Relationship Id="rId10" Type="http://schemas.openxmlformats.org/officeDocument/2006/relationships/image" Target="../media/image14.png"/><Relationship Id="rId11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6.bin"/><Relationship Id="rId3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12" Type="http://schemas.openxmlformats.org/officeDocument/2006/relationships/image" Target="../media/image20.png"/><Relationship Id="rId1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11.bin"/><Relationship Id="rId3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7.wmf"/><Relationship Id="rId14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17.bin"/><Relationship Id="rId3" Type="http://schemas.openxmlformats.org/officeDocument/2006/relationships/image" Target="../media/image28.wmf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1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32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33.wmf"/><Relationship Id="rId14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23.bin"/><Relationship Id="rId3" Type="http://schemas.openxmlformats.org/officeDocument/2006/relationships/image" Target="../media/image35.wmf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6.wmf"/><Relationship Id="rId6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25.bin"/><Relationship Id="rId3" Type="http://schemas.openxmlformats.org/officeDocument/2006/relationships/image" Target="../media/image37.wmf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6" Type="http://schemas.openxmlformats.org/officeDocument/2006/relationships/image" Target="../media/image39.png"/><Relationship Id="rId7" Type="http://schemas.openxmlformats.org/officeDocument/2006/relationships/oleObject" Target="../embeddings/oleObject27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41.w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42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43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44.w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45.wmf"/><Relationship Id="rId19" Type="http://schemas.openxmlformats.org/officeDocument/2006/relationships/oleObject" Target="../embeddings/oleObject33.bin"/><Relationship Id="rId20" Type="http://schemas.openxmlformats.org/officeDocument/2006/relationships/image" Target="../media/image46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47.w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48.wmf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49.wmf"/><Relationship Id="rId27" Type="http://schemas.openxmlformats.org/officeDocument/2006/relationships/slideLayout" Target="../slideLayouts/slideLayout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66320" y="182520"/>
            <a:ext cx="7086600" cy="103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 Unit 2</a:t>
            </a:r>
            <a:endParaRPr lang="en-US" sz="4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53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Text Box 5"/>
          <p:cNvSpPr/>
          <p:nvPr/>
        </p:nvSpPr>
        <p:spPr>
          <a:xfrm>
            <a:off x="2179800" y="1865160"/>
            <a:ext cx="5143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What is a polynomials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" name="Text Box 6"/>
          <p:cNvSpPr/>
          <p:nvPr/>
        </p:nvSpPr>
        <p:spPr>
          <a:xfrm>
            <a:off x="2179800" y="2282760"/>
            <a:ext cx="648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Evaluating / Nested / Synthetic Method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" name="AutoShape 7"/>
          <p:cNvSpPr/>
          <p:nvPr/>
        </p:nvSpPr>
        <p:spPr>
          <a:xfrm>
            <a:off x="1555920" y="1938240"/>
            <a:ext cx="409320" cy="268560"/>
          </a:xfrm>
          <a:custGeom>
            <a:avLst/>
            <a:gdLst>
              <a:gd name="textAreaLeft" fmla="*/ 17280 w 409320"/>
              <a:gd name="textAreaRight" fmla="*/ 392040 w 40932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06" h="21600">
                <a:moveTo>
                  <a:pt x="0" y="0"/>
                </a:moveTo>
                <a:lnTo>
                  <a:pt x="32906" y="0"/>
                </a:lnTo>
                <a:lnTo>
                  <a:pt x="32906" y="21600"/>
                </a:lnTo>
                <a:lnTo>
                  <a:pt x="0" y="21600"/>
                </a:lnTo>
                <a:close/>
              </a:path>
              <a:path fill="lightenLess" w="32906" h="21600">
                <a:moveTo>
                  <a:pt x="0" y="0"/>
                </a:moveTo>
                <a:lnTo>
                  <a:pt x="32906" y="0"/>
                </a:lnTo>
                <a:lnTo>
                  <a:pt x="31506" y="1400"/>
                </a:lnTo>
                <a:lnTo>
                  <a:pt x="1400" y="1400"/>
                </a:lnTo>
                <a:close/>
              </a:path>
              <a:path fill="darken" w="32906" h="21600">
                <a:moveTo>
                  <a:pt x="32906" y="0"/>
                </a:moveTo>
                <a:lnTo>
                  <a:pt x="32906" y="21600"/>
                </a:lnTo>
                <a:lnTo>
                  <a:pt x="31506" y="20200"/>
                </a:lnTo>
                <a:lnTo>
                  <a:pt x="31506" y="1400"/>
                </a:lnTo>
                <a:close/>
              </a:path>
              <a:path fill="darkenLess" w="32906" h="21600">
                <a:moveTo>
                  <a:pt x="32906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06" y="20200"/>
                </a:lnTo>
                <a:close/>
              </a:path>
              <a:path fill="lighten" w="32906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06" h="21600">
                <a:moveTo>
                  <a:pt x="9447" y="3794"/>
                </a:moveTo>
                <a:lnTo>
                  <a:pt x="23459" y="10800"/>
                </a:lnTo>
                <a:lnTo>
                  <a:pt x="9447" y="17806"/>
                </a:lnTo>
                <a:close/>
              </a:path>
            </a:pathLst>
          </a:custGeom>
          <a:solidFill>
            <a:srgbClr val="66663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" name="AutoShape 8"/>
          <p:cNvSpPr/>
          <p:nvPr/>
        </p:nvSpPr>
        <p:spPr>
          <a:xfrm>
            <a:off x="1555920" y="2351160"/>
            <a:ext cx="409320" cy="268200"/>
          </a:xfrm>
          <a:custGeom>
            <a:avLst/>
            <a:gdLst>
              <a:gd name="textAreaLeft" fmla="*/ 17280 w 409320"/>
              <a:gd name="textAreaRight" fmla="*/ 392040 w 4093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50" h="21600">
                <a:moveTo>
                  <a:pt x="0" y="0"/>
                </a:moveTo>
                <a:lnTo>
                  <a:pt x="32950" y="0"/>
                </a:lnTo>
                <a:lnTo>
                  <a:pt x="32950" y="21600"/>
                </a:lnTo>
                <a:lnTo>
                  <a:pt x="0" y="21600"/>
                </a:lnTo>
                <a:close/>
              </a:path>
              <a:path fill="lightenLess" w="32950" h="21600">
                <a:moveTo>
                  <a:pt x="0" y="0"/>
                </a:moveTo>
                <a:lnTo>
                  <a:pt x="32950" y="0"/>
                </a:lnTo>
                <a:lnTo>
                  <a:pt x="31550" y="1400"/>
                </a:lnTo>
                <a:lnTo>
                  <a:pt x="1400" y="1400"/>
                </a:lnTo>
                <a:close/>
              </a:path>
              <a:path fill="darken" w="32950" h="21600">
                <a:moveTo>
                  <a:pt x="32950" y="0"/>
                </a:moveTo>
                <a:lnTo>
                  <a:pt x="32950" y="21600"/>
                </a:lnTo>
                <a:lnTo>
                  <a:pt x="31550" y="20200"/>
                </a:lnTo>
                <a:lnTo>
                  <a:pt x="31550" y="1400"/>
                </a:lnTo>
                <a:close/>
              </a:path>
              <a:path fill="darkenLess" w="32950" h="21600">
                <a:moveTo>
                  <a:pt x="3295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50" y="20200"/>
                </a:lnTo>
                <a:close/>
              </a:path>
              <a:path fill="lighten" w="3295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50" h="21600">
                <a:moveTo>
                  <a:pt x="9469" y="3794"/>
                </a:moveTo>
                <a:lnTo>
                  <a:pt x="23482" y="10800"/>
                </a:lnTo>
                <a:lnTo>
                  <a:pt x="9469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" name="Text Box 10"/>
          <p:cNvSpPr/>
          <p:nvPr/>
        </p:nvSpPr>
        <p:spPr>
          <a:xfrm>
            <a:off x="2179800" y="2700360"/>
            <a:ext cx="5143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Factor Theorem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" name="AutoShape 11"/>
          <p:cNvSpPr/>
          <p:nvPr/>
        </p:nvSpPr>
        <p:spPr>
          <a:xfrm>
            <a:off x="1555920" y="2765520"/>
            <a:ext cx="409320" cy="287280"/>
          </a:xfrm>
          <a:custGeom>
            <a:avLst/>
            <a:gdLst>
              <a:gd name="textAreaLeft" fmla="*/ 18360 w 409320"/>
              <a:gd name="textAreaRight" fmla="*/ 390960 w 40932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0764" h="21600">
                <a:moveTo>
                  <a:pt x="0" y="0"/>
                </a:moveTo>
                <a:lnTo>
                  <a:pt x="30764" y="0"/>
                </a:lnTo>
                <a:lnTo>
                  <a:pt x="30764" y="21600"/>
                </a:lnTo>
                <a:lnTo>
                  <a:pt x="0" y="21600"/>
                </a:lnTo>
                <a:close/>
              </a:path>
              <a:path fill="lightenLess" w="30764" h="21600">
                <a:moveTo>
                  <a:pt x="0" y="0"/>
                </a:moveTo>
                <a:lnTo>
                  <a:pt x="30764" y="0"/>
                </a:lnTo>
                <a:lnTo>
                  <a:pt x="29364" y="1400"/>
                </a:lnTo>
                <a:lnTo>
                  <a:pt x="1400" y="1400"/>
                </a:lnTo>
                <a:close/>
              </a:path>
              <a:path fill="darken" w="30764" h="21600">
                <a:moveTo>
                  <a:pt x="30764" y="0"/>
                </a:moveTo>
                <a:lnTo>
                  <a:pt x="30764" y="21600"/>
                </a:lnTo>
                <a:lnTo>
                  <a:pt x="29364" y="20200"/>
                </a:lnTo>
                <a:lnTo>
                  <a:pt x="29364" y="1400"/>
                </a:lnTo>
                <a:close/>
              </a:path>
              <a:path fill="darkenLess" w="30764" h="21600">
                <a:moveTo>
                  <a:pt x="30764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364" y="20200"/>
                </a:lnTo>
                <a:close/>
              </a:path>
              <a:path fill="lighten" w="30764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0764" h="21600">
                <a:moveTo>
                  <a:pt x="8376" y="3794"/>
                </a:moveTo>
                <a:lnTo>
                  <a:pt x="22389" y="10800"/>
                </a:lnTo>
                <a:lnTo>
                  <a:pt x="8376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" name="Text Box 10"/>
          <p:cNvSpPr/>
          <p:nvPr/>
        </p:nvSpPr>
        <p:spPr>
          <a:xfrm>
            <a:off x="2179800" y="3119400"/>
            <a:ext cx="5451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Factorising higher Orders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" name="AutoShape 11"/>
          <p:cNvSpPr/>
          <p:nvPr/>
        </p:nvSpPr>
        <p:spPr>
          <a:xfrm>
            <a:off x="1555920" y="3197160"/>
            <a:ext cx="409320" cy="268200"/>
          </a:xfrm>
          <a:custGeom>
            <a:avLst/>
            <a:gdLst>
              <a:gd name="textAreaLeft" fmla="*/ 17280 w 409320"/>
              <a:gd name="textAreaRight" fmla="*/ 392040 w 4093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50" h="21600">
                <a:moveTo>
                  <a:pt x="0" y="0"/>
                </a:moveTo>
                <a:lnTo>
                  <a:pt x="32950" y="0"/>
                </a:lnTo>
                <a:lnTo>
                  <a:pt x="32950" y="21600"/>
                </a:lnTo>
                <a:lnTo>
                  <a:pt x="0" y="21600"/>
                </a:lnTo>
                <a:close/>
              </a:path>
              <a:path fill="lightenLess" w="32950" h="21600">
                <a:moveTo>
                  <a:pt x="0" y="0"/>
                </a:moveTo>
                <a:lnTo>
                  <a:pt x="32950" y="0"/>
                </a:lnTo>
                <a:lnTo>
                  <a:pt x="31550" y="1400"/>
                </a:lnTo>
                <a:lnTo>
                  <a:pt x="1400" y="1400"/>
                </a:lnTo>
                <a:close/>
              </a:path>
              <a:path fill="darken" w="32950" h="21600">
                <a:moveTo>
                  <a:pt x="32950" y="0"/>
                </a:moveTo>
                <a:lnTo>
                  <a:pt x="32950" y="21600"/>
                </a:lnTo>
                <a:lnTo>
                  <a:pt x="31550" y="20200"/>
                </a:lnTo>
                <a:lnTo>
                  <a:pt x="31550" y="1400"/>
                </a:lnTo>
                <a:close/>
              </a:path>
              <a:path fill="darkenLess" w="32950" h="21600">
                <a:moveTo>
                  <a:pt x="3295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50" y="20200"/>
                </a:lnTo>
                <a:close/>
              </a:path>
              <a:path fill="lighten" w="3295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50" h="21600">
                <a:moveTo>
                  <a:pt x="9469" y="3794"/>
                </a:moveTo>
                <a:lnTo>
                  <a:pt x="23482" y="10800"/>
                </a:lnTo>
                <a:lnTo>
                  <a:pt x="9469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" name="Text Box 10"/>
          <p:cNvSpPr/>
          <p:nvPr/>
        </p:nvSpPr>
        <p:spPr>
          <a:xfrm>
            <a:off x="2179800" y="3954600"/>
            <a:ext cx="5143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Finding Missing Coefficients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" name="Text Box 10"/>
          <p:cNvSpPr/>
          <p:nvPr/>
        </p:nvSpPr>
        <p:spPr>
          <a:xfrm>
            <a:off x="2179800" y="4371840"/>
            <a:ext cx="6076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Finding Polynomials from its zeros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" name="AutoShape 7"/>
          <p:cNvSpPr/>
          <p:nvPr/>
        </p:nvSpPr>
        <p:spPr>
          <a:xfrm>
            <a:off x="1555920" y="4024440"/>
            <a:ext cx="409320" cy="268200"/>
          </a:xfrm>
          <a:custGeom>
            <a:avLst/>
            <a:gdLst>
              <a:gd name="textAreaLeft" fmla="*/ 17280 w 409320"/>
              <a:gd name="textAreaRight" fmla="*/ 392040 w 4093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50" h="21600">
                <a:moveTo>
                  <a:pt x="0" y="0"/>
                </a:moveTo>
                <a:lnTo>
                  <a:pt x="32950" y="0"/>
                </a:lnTo>
                <a:lnTo>
                  <a:pt x="32950" y="21600"/>
                </a:lnTo>
                <a:lnTo>
                  <a:pt x="0" y="21600"/>
                </a:lnTo>
                <a:close/>
              </a:path>
              <a:path fill="lightenLess" w="32950" h="21600">
                <a:moveTo>
                  <a:pt x="0" y="0"/>
                </a:moveTo>
                <a:lnTo>
                  <a:pt x="32950" y="0"/>
                </a:lnTo>
                <a:lnTo>
                  <a:pt x="31550" y="1400"/>
                </a:lnTo>
                <a:lnTo>
                  <a:pt x="1400" y="1400"/>
                </a:lnTo>
                <a:close/>
              </a:path>
              <a:path fill="darken" w="32950" h="21600">
                <a:moveTo>
                  <a:pt x="32950" y="0"/>
                </a:moveTo>
                <a:lnTo>
                  <a:pt x="32950" y="21600"/>
                </a:lnTo>
                <a:lnTo>
                  <a:pt x="31550" y="20200"/>
                </a:lnTo>
                <a:lnTo>
                  <a:pt x="31550" y="1400"/>
                </a:lnTo>
                <a:close/>
              </a:path>
              <a:path fill="darkenLess" w="32950" h="21600">
                <a:moveTo>
                  <a:pt x="3295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50" y="20200"/>
                </a:lnTo>
                <a:close/>
              </a:path>
              <a:path fill="lighten" w="3295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50" h="21600">
                <a:moveTo>
                  <a:pt x="9469" y="3794"/>
                </a:moveTo>
                <a:lnTo>
                  <a:pt x="23482" y="10800"/>
                </a:lnTo>
                <a:lnTo>
                  <a:pt x="9469" y="17806"/>
                </a:lnTo>
                <a:close/>
              </a:path>
            </a:pathLst>
          </a:custGeom>
          <a:solidFill>
            <a:srgbClr val="005CE7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" name="AutoShape 8"/>
          <p:cNvSpPr/>
          <p:nvPr/>
        </p:nvSpPr>
        <p:spPr>
          <a:xfrm>
            <a:off x="1555920" y="4437000"/>
            <a:ext cx="409320" cy="268200"/>
          </a:xfrm>
          <a:custGeom>
            <a:avLst/>
            <a:gdLst>
              <a:gd name="textAreaLeft" fmla="*/ 17280 w 409320"/>
              <a:gd name="textAreaRight" fmla="*/ 392040 w 4093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50" h="21600">
                <a:moveTo>
                  <a:pt x="0" y="0"/>
                </a:moveTo>
                <a:lnTo>
                  <a:pt x="32950" y="0"/>
                </a:lnTo>
                <a:lnTo>
                  <a:pt x="32950" y="21600"/>
                </a:lnTo>
                <a:lnTo>
                  <a:pt x="0" y="21600"/>
                </a:lnTo>
                <a:close/>
              </a:path>
              <a:path fill="lightenLess" w="32950" h="21600">
                <a:moveTo>
                  <a:pt x="0" y="0"/>
                </a:moveTo>
                <a:lnTo>
                  <a:pt x="32950" y="0"/>
                </a:lnTo>
                <a:lnTo>
                  <a:pt x="31550" y="1400"/>
                </a:lnTo>
                <a:lnTo>
                  <a:pt x="1400" y="1400"/>
                </a:lnTo>
                <a:close/>
              </a:path>
              <a:path fill="darken" w="32950" h="21600">
                <a:moveTo>
                  <a:pt x="32950" y="0"/>
                </a:moveTo>
                <a:lnTo>
                  <a:pt x="32950" y="21600"/>
                </a:lnTo>
                <a:lnTo>
                  <a:pt x="31550" y="20200"/>
                </a:lnTo>
                <a:lnTo>
                  <a:pt x="31550" y="1400"/>
                </a:lnTo>
                <a:close/>
              </a:path>
              <a:path fill="darkenLess" w="32950" h="21600">
                <a:moveTo>
                  <a:pt x="3295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50" y="20200"/>
                </a:lnTo>
                <a:close/>
              </a:path>
              <a:path fill="lighten" w="3295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50" h="21600">
                <a:moveTo>
                  <a:pt x="9469" y="3794"/>
                </a:moveTo>
                <a:lnTo>
                  <a:pt x="23482" y="10800"/>
                </a:lnTo>
                <a:lnTo>
                  <a:pt x="9469" y="17806"/>
                </a:lnTo>
                <a:close/>
              </a:path>
            </a:pathLst>
          </a:custGeom>
          <a:solidFill>
            <a:srgbClr val="66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" name="Text Box 10"/>
          <p:cNvSpPr/>
          <p:nvPr/>
        </p:nvSpPr>
        <p:spPr>
          <a:xfrm>
            <a:off x="2179800" y="3537000"/>
            <a:ext cx="5143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Factors of the form (ax + 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" name="AutoShape 7"/>
          <p:cNvSpPr/>
          <p:nvPr/>
        </p:nvSpPr>
        <p:spPr>
          <a:xfrm>
            <a:off x="1555920" y="3610080"/>
            <a:ext cx="409320" cy="268200"/>
          </a:xfrm>
          <a:custGeom>
            <a:avLst/>
            <a:gdLst>
              <a:gd name="textAreaLeft" fmla="*/ 17280 w 409320"/>
              <a:gd name="textAreaRight" fmla="*/ 392040 w 4093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50" h="21600">
                <a:moveTo>
                  <a:pt x="0" y="0"/>
                </a:moveTo>
                <a:lnTo>
                  <a:pt x="32950" y="0"/>
                </a:lnTo>
                <a:lnTo>
                  <a:pt x="32950" y="21600"/>
                </a:lnTo>
                <a:lnTo>
                  <a:pt x="0" y="21600"/>
                </a:lnTo>
                <a:close/>
              </a:path>
              <a:path fill="lightenLess" w="32950" h="21600">
                <a:moveTo>
                  <a:pt x="0" y="0"/>
                </a:moveTo>
                <a:lnTo>
                  <a:pt x="32950" y="0"/>
                </a:lnTo>
                <a:lnTo>
                  <a:pt x="31550" y="1400"/>
                </a:lnTo>
                <a:lnTo>
                  <a:pt x="1400" y="1400"/>
                </a:lnTo>
                <a:close/>
              </a:path>
              <a:path fill="darken" w="32950" h="21600">
                <a:moveTo>
                  <a:pt x="32950" y="0"/>
                </a:moveTo>
                <a:lnTo>
                  <a:pt x="32950" y="21600"/>
                </a:lnTo>
                <a:lnTo>
                  <a:pt x="31550" y="20200"/>
                </a:lnTo>
                <a:lnTo>
                  <a:pt x="31550" y="1400"/>
                </a:lnTo>
                <a:close/>
              </a:path>
              <a:path fill="darkenLess" w="32950" h="21600">
                <a:moveTo>
                  <a:pt x="3295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50" y="20200"/>
                </a:lnTo>
                <a:close/>
              </a:path>
              <a:path fill="lighten" w="3295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50" h="21600">
                <a:moveTo>
                  <a:pt x="9469" y="3794"/>
                </a:moveTo>
                <a:lnTo>
                  <a:pt x="23482" y="10800"/>
                </a:lnTo>
                <a:lnTo>
                  <a:pt x="9469" y="1780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" name="AutoShape 11"/>
          <p:cNvSpPr/>
          <p:nvPr/>
        </p:nvSpPr>
        <p:spPr>
          <a:xfrm>
            <a:off x="1555920" y="4849920"/>
            <a:ext cx="409320" cy="282600"/>
          </a:xfrm>
          <a:custGeom>
            <a:avLst/>
            <a:gdLst>
              <a:gd name="textAreaLeft" fmla="*/ 18000 w 409320"/>
              <a:gd name="textAreaRight" fmla="*/ 391320 w 409320"/>
              <a:gd name="textAreaTop" fmla="*/ 18000 h 282600"/>
              <a:gd name="textAreaBottom" fmla="*/ 264600 h 282600"/>
            </a:gdLst>
            <a:ahLst/>
            <a:cxnLst/>
            <a:rect l="textAreaLeft" t="textAreaTop" r="textAreaRight" b="textAreaBottom"/>
            <a:pathLst>
              <a:path w="31273" h="21600">
                <a:moveTo>
                  <a:pt x="0" y="0"/>
                </a:moveTo>
                <a:lnTo>
                  <a:pt x="31273" y="0"/>
                </a:lnTo>
                <a:lnTo>
                  <a:pt x="31273" y="21600"/>
                </a:lnTo>
                <a:lnTo>
                  <a:pt x="0" y="21600"/>
                </a:lnTo>
                <a:close/>
              </a:path>
              <a:path fill="lightenLess" w="31273" h="21600">
                <a:moveTo>
                  <a:pt x="0" y="0"/>
                </a:moveTo>
                <a:lnTo>
                  <a:pt x="31273" y="0"/>
                </a:lnTo>
                <a:lnTo>
                  <a:pt x="29873" y="1400"/>
                </a:lnTo>
                <a:lnTo>
                  <a:pt x="1400" y="1400"/>
                </a:lnTo>
                <a:close/>
              </a:path>
              <a:path fill="darken" w="31273" h="21600">
                <a:moveTo>
                  <a:pt x="31273" y="0"/>
                </a:moveTo>
                <a:lnTo>
                  <a:pt x="31273" y="21600"/>
                </a:lnTo>
                <a:lnTo>
                  <a:pt x="29873" y="20200"/>
                </a:lnTo>
                <a:lnTo>
                  <a:pt x="29873" y="1400"/>
                </a:lnTo>
                <a:close/>
              </a:path>
              <a:path fill="darkenLess" w="31273" h="21600">
                <a:moveTo>
                  <a:pt x="3127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873" y="20200"/>
                </a:lnTo>
                <a:close/>
              </a:path>
              <a:path fill="lighten" w="3127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1273" h="21600">
                <a:moveTo>
                  <a:pt x="8630" y="3794"/>
                </a:moveTo>
                <a:lnTo>
                  <a:pt x="22643" y="10800"/>
                </a:lnTo>
                <a:lnTo>
                  <a:pt x="8630" y="1780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" name="Text Box 10"/>
          <p:cNvSpPr/>
          <p:nvPr/>
        </p:nvSpPr>
        <p:spPr>
          <a:xfrm>
            <a:off x="2179800" y="4789440"/>
            <a:ext cx="4114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Credit Quadratic Theory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" name="AutoShape 11"/>
          <p:cNvSpPr/>
          <p:nvPr/>
        </p:nvSpPr>
        <p:spPr>
          <a:xfrm>
            <a:off x="1555920" y="5705640"/>
            <a:ext cx="409320" cy="282240"/>
          </a:xfrm>
          <a:custGeom>
            <a:avLst/>
            <a:gdLst>
              <a:gd name="textAreaLeft" fmla="*/ 18000 w 409320"/>
              <a:gd name="textAreaRight" fmla="*/ 391320 w 409320"/>
              <a:gd name="textAreaTop" fmla="*/ 18000 h 282240"/>
              <a:gd name="textAreaBottom" fmla="*/ 264240 h 282240"/>
            </a:gdLst>
            <a:ahLst/>
            <a:cxnLst/>
            <a:rect l="textAreaLeft" t="textAreaTop" r="textAreaRight" b="textAreaBottom"/>
            <a:pathLst>
              <a:path w="31313" h="21600">
                <a:moveTo>
                  <a:pt x="0" y="0"/>
                </a:moveTo>
                <a:lnTo>
                  <a:pt x="31313" y="0"/>
                </a:lnTo>
                <a:lnTo>
                  <a:pt x="31313" y="21600"/>
                </a:lnTo>
                <a:lnTo>
                  <a:pt x="0" y="21600"/>
                </a:lnTo>
                <a:close/>
              </a:path>
              <a:path fill="lightenLess" w="31313" h="21600">
                <a:moveTo>
                  <a:pt x="0" y="0"/>
                </a:moveTo>
                <a:lnTo>
                  <a:pt x="31313" y="0"/>
                </a:lnTo>
                <a:lnTo>
                  <a:pt x="29913" y="1400"/>
                </a:lnTo>
                <a:lnTo>
                  <a:pt x="1400" y="1400"/>
                </a:lnTo>
                <a:close/>
              </a:path>
              <a:path fill="darken" w="31313" h="21600">
                <a:moveTo>
                  <a:pt x="31313" y="0"/>
                </a:moveTo>
                <a:lnTo>
                  <a:pt x="31313" y="21600"/>
                </a:lnTo>
                <a:lnTo>
                  <a:pt x="29913" y="20200"/>
                </a:lnTo>
                <a:lnTo>
                  <a:pt x="29913" y="1400"/>
                </a:lnTo>
                <a:close/>
              </a:path>
              <a:path fill="darkenLess" w="31313" h="21600">
                <a:moveTo>
                  <a:pt x="3131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913" y="20200"/>
                </a:lnTo>
                <a:close/>
              </a:path>
              <a:path fill="lighten" w="3131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1313" h="21600">
                <a:moveTo>
                  <a:pt x="8650" y="3794"/>
                </a:moveTo>
                <a:lnTo>
                  <a:pt x="22663" y="10800"/>
                </a:lnTo>
                <a:lnTo>
                  <a:pt x="8650" y="17806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" name="Text Box 10"/>
          <p:cNvSpPr/>
          <p:nvPr/>
        </p:nvSpPr>
        <p:spPr>
          <a:xfrm>
            <a:off x="2179800" y="5626080"/>
            <a:ext cx="4114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" name="AutoShape 11"/>
          <p:cNvSpPr/>
          <p:nvPr/>
        </p:nvSpPr>
        <p:spPr>
          <a:xfrm>
            <a:off x="1555920" y="6132600"/>
            <a:ext cx="409320" cy="282600"/>
          </a:xfrm>
          <a:custGeom>
            <a:avLst/>
            <a:gdLst>
              <a:gd name="textAreaLeft" fmla="*/ 18000 w 409320"/>
              <a:gd name="textAreaRight" fmla="*/ 391320 w 409320"/>
              <a:gd name="textAreaTop" fmla="*/ 18000 h 282600"/>
              <a:gd name="textAreaBottom" fmla="*/ 264600 h 282600"/>
            </a:gdLst>
            <a:ahLst/>
            <a:cxnLst/>
            <a:rect l="textAreaLeft" t="textAreaTop" r="textAreaRight" b="textAreaBottom"/>
            <a:pathLst>
              <a:path w="31273" h="21600">
                <a:moveTo>
                  <a:pt x="0" y="0"/>
                </a:moveTo>
                <a:lnTo>
                  <a:pt x="31273" y="0"/>
                </a:lnTo>
                <a:lnTo>
                  <a:pt x="31273" y="21600"/>
                </a:lnTo>
                <a:lnTo>
                  <a:pt x="0" y="21600"/>
                </a:lnTo>
                <a:close/>
              </a:path>
              <a:path fill="lightenLess" w="31273" h="21600">
                <a:moveTo>
                  <a:pt x="0" y="0"/>
                </a:moveTo>
                <a:lnTo>
                  <a:pt x="31273" y="0"/>
                </a:lnTo>
                <a:lnTo>
                  <a:pt x="29873" y="1400"/>
                </a:lnTo>
                <a:lnTo>
                  <a:pt x="1400" y="1400"/>
                </a:lnTo>
                <a:close/>
              </a:path>
              <a:path fill="darken" w="31273" h="21600">
                <a:moveTo>
                  <a:pt x="31273" y="0"/>
                </a:moveTo>
                <a:lnTo>
                  <a:pt x="31273" y="21600"/>
                </a:lnTo>
                <a:lnTo>
                  <a:pt x="29873" y="20200"/>
                </a:lnTo>
                <a:lnTo>
                  <a:pt x="29873" y="1400"/>
                </a:lnTo>
                <a:close/>
              </a:path>
              <a:path fill="darkenLess" w="31273" h="21600">
                <a:moveTo>
                  <a:pt x="3127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873" y="20200"/>
                </a:lnTo>
                <a:close/>
              </a:path>
              <a:path fill="lighten" w="3127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1273" h="21600">
                <a:moveTo>
                  <a:pt x="8630" y="3794"/>
                </a:moveTo>
                <a:lnTo>
                  <a:pt x="22643" y="10800"/>
                </a:lnTo>
                <a:lnTo>
                  <a:pt x="8630" y="17806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" name="Text Box 10"/>
          <p:cNvSpPr/>
          <p:nvPr/>
        </p:nvSpPr>
        <p:spPr>
          <a:xfrm>
            <a:off x="2179800" y="6043680"/>
            <a:ext cx="4114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Condition for Tangency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" name="AutoShape 11"/>
          <p:cNvSpPr/>
          <p:nvPr/>
        </p:nvSpPr>
        <p:spPr>
          <a:xfrm>
            <a:off x="1571760" y="5276880"/>
            <a:ext cx="409320" cy="282600"/>
          </a:xfrm>
          <a:custGeom>
            <a:avLst/>
            <a:gdLst>
              <a:gd name="textAreaLeft" fmla="*/ 18000 w 409320"/>
              <a:gd name="textAreaRight" fmla="*/ 391320 w 409320"/>
              <a:gd name="textAreaTop" fmla="*/ 18000 h 282600"/>
              <a:gd name="textAreaBottom" fmla="*/ 264600 h 282600"/>
            </a:gdLst>
            <a:ahLst/>
            <a:cxnLst/>
            <a:rect l="textAreaLeft" t="textAreaTop" r="textAreaRight" b="textAreaBottom"/>
            <a:pathLst>
              <a:path w="31273" h="21600">
                <a:moveTo>
                  <a:pt x="0" y="0"/>
                </a:moveTo>
                <a:lnTo>
                  <a:pt x="31273" y="0"/>
                </a:lnTo>
                <a:lnTo>
                  <a:pt x="31273" y="21600"/>
                </a:lnTo>
                <a:lnTo>
                  <a:pt x="0" y="21600"/>
                </a:lnTo>
                <a:close/>
              </a:path>
              <a:path fill="lightenLess" w="31273" h="21600">
                <a:moveTo>
                  <a:pt x="0" y="0"/>
                </a:moveTo>
                <a:lnTo>
                  <a:pt x="31273" y="0"/>
                </a:lnTo>
                <a:lnTo>
                  <a:pt x="29873" y="1400"/>
                </a:lnTo>
                <a:lnTo>
                  <a:pt x="1400" y="1400"/>
                </a:lnTo>
                <a:close/>
              </a:path>
              <a:path fill="darken" w="31273" h="21600">
                <a:moveTo>
                  <a:pt x="31273" y="0"/>
                </a:moveTo>
                <a:lnTo>
                  <a:pt x="31273" y="21600"/>
                </a:lnTo>
                <a:lnTo>
                  <a:pt x="29873" y="20200"/>
                </a:lnTo>
                <a:lnTo>
                  <a:pt x="29873" y="1400"/>
                </a:lnTo>
                <a:close/>
              </a:path>
              <a:path fill="darkenLess" w="31273" h="21600">
                <a:moveTo>
                  <a:pt x="3127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873" y="20200"/>
                </a:lnTo>
                <a:close/>
              </a:path>
              <a:path fill="lighten" w="3127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1273" h="21600">
                <a:moveTo>
                  <a:pt x="8630" y="3794"/>
                </a:moveTo>
                <a:lnTo>
                  <a:pt x="22643" y="10800"/>
                </a:lnTo>
                <a:lnTo>
                  <a:pt x="8630" y="17806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" name="Text Box 10"/>
          <p:cNvSpPr/>
          <p:nvPr/>
        </p:nvSpPr>
        <p:spPr>
          <a:xfrm>
            <a:off x="2195640" y="5208480"/>
            <a:ext cx="4114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Completing the square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Box 37"/>
          <p:cNvSpPr/>
          <p:nvPr/>
        </p:nvSpPr>
        <p:spPr>
          <a:xfrm>
            <a:off x="5380200" y="350532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92" name="Group 8"/>
          <p:cNvGrpSpPr/>
          <p:nvPr/>
        </p:nvGrpSpPr>
        <p:grpSpPr>
          <a:xfrm>
            <a:off x="3641760" y="2819520"/>
            <a:ext cx="3429000" cy="685800"/>
            <a:chOff x="3641760" y="2819520"/>
            <a:chExt cx="3429000" cy="685800"/>
          </a:xfrm>
        </p:grpSpPr>
        <p:sp>
          <p:nvSpPr>
            <p:cNvPr id="193" name="Line 9"/>
            <p:cNvSpPr/>
            <p:nvPr/>
          </p:nvSpPr>
          <p:spPr>
            <a:xfrm>
              <a:off x="3641760" y="281952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4" name="Line 10"/>
            <p:cNvSpPr/>
            <p:nvPr/>
          </p:nvSpPr>
          <p:spPr>
            <a:xfrm>
              <a:off x="3641760" y="350532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95" name="Text Box 30"/>
          <p:cNvSpPr/>
          <p:nvPr/>
        </p:nvSpPr>
        <p:spPr>
          <a:xfrm>
            <a:off x="974880" y="268272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" name="Text Box 31"/>
          <p:cNvSpPr/>
          <p:nvPr/>
        </p:nvSpPr>
        <p:spPr>
          <a:xfrm>
            <a:off x="2011320" y="2666880"/>
            <a:ext cx="175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f(3)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" name="Text Box 32"/>
          <p:cNvSpPr/>
          <p:nvPr/>
        </p:nvSpPr>
        <p:spPr>
          <a:xfrm>
            <a:off x="3718080" y="266688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" name="Text Box 33"/>
          <p:cNvSpPr/>
          <p:nvPr/>
        </p:nvSpPr>
        <p:spPr>
          <a:xfrm>
            <a:off x="3763800" y="350532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9" name="Text Box 34"/>
          <p:cNvSpPr/>
          <p:nvPr/>
        </p:nvSpPr>
        <p:spPr>
          <a:xfrm>
            <a:off x="4800600" y="304812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0" name="Text Box 35"/>
          <p:cNvSpPr/>
          <p:nvPr/>
        </p:nvSpPr>
        <p:spPr>
          <a:xfrm>
            <a:off x="4664160" y="350532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1" name="Text Box 36"/>
          <p:cNvSpPr/>
          <p:nvPr/>
        </p:nvSpPr>
        <p:spPr>
          <a:xfrm>
            <a:off x="5486400" y="304812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2" name="Text Box 38"/>
          <p:cNvSpPr/>
          <p:nvPr/>
        </p:nvSpPr>
        <p:spPr>
          <a:xfrm>
            <a:off x="6446880" y="304812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3" name="Text Box 39"/>
          <p:cNvSpPr/>
          <p:nvPr/>
        </p:nvSpPr>
        <p:spPr>
          <a:xfrm>
            <a:off x="6751800" y="350532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" name="Line 41"/>
          <p:cNvSpPr/>
          <p:nvPr/>
        </p:nvSpPr>
        <p:spPr>
          <a:xfrm>
            <a:off x="6918480" y="4038480"/>
            <a:ext cx="533160" cy="68580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5" name="Text Box 42"/>
          <p:cNvSpPr/>
          <p:nvPr/>
        </p:nvSpPr>
        <p:spPr>
          <a:xfrm>
            <a:off x="4952880" y="4876920"/>
            <a:ext cx="4449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f(3) = 0  so  (x – 3) a factor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6" name="Line 43"/>
          <p:cNvSpPr/>
          <p:nvPr/>
        </p:nvSpPr>
        <p:spPr>
          <a:xfrm>
            <a:off x="3946680" y="3962520"/>
            <a:ext cx="20574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7" name="Line 44"/>
          <p:cNvSpPr/>
          <p:nvPr/>
        </p:nvSpPr>
        <p:spPr>
          <a:xfrm flipH="1">
            <a:off x="2378160" y="4038480"/>
            <a:ext cx="2178000" cy="85428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8" name="Text Box 45"/>
          <p:cNvSpPr/>
          <p:nvPr/>
        </p:nvSpPr>
        <p:spPr>
          <a:xfrm>
            <a:off x="838080" y="4876920"/>
            <a:ext cx="41911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Other factor is 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3x - 10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9" name="Text Box 46"/>
          <p:cNvSpPr/>
          <p:nvPr/>
        </p:nvSpPr>
        <p:spPr>
          <a:xfrm>
            <a:off x="2438280" y="5364000"/>
            <a:ext cx="2590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(x – 5)(x + 2)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0" name="Rectangle 2"/>
          <p:cNvSpPr/>
          <p:nvPr/>
        </p:nvSpPr>
        <p:spPr>
          <a:xfrm>
            <a:off x="53352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1" name="Straight Connector 45"/>
          <p:cNvSpPr/>
          <p:nvPr/>
        </p:nvSpPr>
        <p:spPr>
          <a:xfrm flipH="1">
            <a:off x="5059440" y="4816440"/>
            <a:ext cx="1440" cy="12952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1" dur="indefinite" restart="never" nodeType="tmRoot">
          <p:childTnLst>
            <p:seq>
              <p:cTn id="452" dur="indefinite" nodeType="mainSeq">
                <p:childTnLst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0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 Box 5"/>
          <p:cNvSpPr/>
          <p:nvPr/>
        </p:nvSpPr>
        <p:spPr>
          <a:xfrm>
            <a:off x="930240" y="205740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3" name="Text Box 6"/>
          <p:cNvSpPr/>
          <p:nvPr/>
        </p:nvSpPr>
        <p:spPr>
          <a:xfrm>
            <a:off x="1600200" y="2057400"/>
            <a:ext cx="1996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f(-2)  =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14" name="Group 7"/>
          <p:cNvGrpSpPr/>
          <p:nvPr/>
        </p:nvGrpSpPr>
        <p:grpSpPr>
          <a:xfrm>
            <a:off x="3673440" y="2133720"/>
            <a:ext cx="3429000" cy="685800"/>
            <a:chOff x="3673440" y="2133720"/>
            <a:chExt cx="3429000" cy="685800"/>
          </a:xfrm>
        </p:grpSpPr>
        <p:sp>
          <p:nvSpPr>
            <p:cNvPr id="215" name="Line 8"/>
            <p:cNvSpPr/>
            <p:nvPr/>
          </p:nvSpPr>
          <p:spPr>
            <a:xfrm>
              <a:off x="3673440" y="213372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16" name="Line 9"/>
            <p:cNvSpPr/>
            <p:nvPr/>
          </p:nvSpPr>
          <p:spPr>
            <a:xfrm>
              <a:off x="3673440" y="281952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17" name="Text Box 13"/>
          <p:cNvSpPr/>
          <p:nvPr/>
        </p:nvSpPr>
        <p:spPr>
          <a:xfrm>
            <a:off x="3673440" y="2057400"/>
            <a:ext cx="34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8" name="Text Box 14"/>
          <p:cNvSpPr/>
          <p:nvPr/>
        </p:nvSpPr>
        <p:spPr>
          <a:xfrm>
            <a:off x="3749760" y="2819520"/>
            <a:ext cx="30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9" name="Text Box 15"/>
          <p:cNvSpPr/>
          <p:nvPr/>
        </p:nvSpPr>
        <p:spPr>
          <a:xfrm>
            <a:off x="4618080" y="243828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0" name="Text Box 16"/>
          <p:cNvSpPr/>
          <p:nvPr/>
        </p:nvSpPr>
        <p:spPr>
          <a:xfrm>
            <a:off x="4541760" y="281952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1" name="Text Box 17"/>
          <p:cNvSpPr/>
          <p:nvPr/>
        </p:nvSpPr>
        <p:spPr>
          <a:xfrm>
            <a:off x="5440320" y="243828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2" name="Text Box 18"/>
          <p:cNvSpPr/>
          <p:nvPr/>
        </p:nvSpPr>
        <p:spPr>
          <a:xfrm>
            <a:off x="5410080" y="281952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3" name="Text Box 19"/>
          <p:cNvSpPr/>
          <p:nvPr/>
        </p:nvSpPr>
        <p:spPr>
          <a:xfrm>
            <a:off x="6232680" y="243828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" name="Text Box 20"/>
          <p:cNvSpPr/>
          <p:nvPr/>
        </p:nvSpPr>
        <p:spPr>
          <a:xfrm>
            <a:off x="6477120" y="2819520"/>
            <a:ext cx="76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" name="Line 21"/>
          <p:cNvSpPr/>
          <p:nvPr/>
        </p:nvSpPr>
        <p:spPr>
          <a:xfrm>
            <a:off x="3840120" y="3260880"/>
            <a:ext cx="20574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6" name="Line 22"/>
          <p:cNvSpPr/>
          <p:nvPr/>
        </p:nvSpPr>
        <p:spPr>
          <a:xfrm>
            <a:off x="6950160" y="3276720"/>
            <a:ext cx="304560" cy="68580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7" name="Text Box 23"/>
          <p:cNvSpPr/>
          <p:nvPr/>
        </p:nvSpPr>
        <p:spPr>
          <a:xfrm>
            <a:off x="5029200" y="403848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f(-2) = 0  so  (x +2) a factor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8" name="Line 24"/>
          <p:cNvSpPr/>
          <p:nvPr/>
        </p:nvSpPr>
        <p:spPr>
          <a:xfrm flipH="1">
            <a:off x="2073240" y="3352680"/>
            <a:ext cx="2286000" cy="60984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9" name="Text Box 25"/>
          <p:cNvSpPr/>
          <p:nvPr/>
        </p:nvSpPr>
        <p:spPr>
          <a:xfrm>
            <a:off x="777960" y="4038480"/>
            <a:ext cx="429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Other factor is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8x + 15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0" name="Text Box 26"/>
          <p:cNvSpPr/>
          <p:nvPr/>
        </p:nvSpPr>
        <p:spPr>
          <a:xfrm>
            <a:off x="2530440" y="449568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(x – 3)(x - 5)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1" name="Text Box 42"/>
          <p:cNvSpPr/>
          <p:nvPr/>
        </p:nvSpPr>
        <p:spPr>
          <a:xfrm>
            <a:off x="228600" y="5410080"/>
            <a:ext cx="41911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2" name="Text Box 44"/>
          <p:cNvSpPr/>
          <p:nvPr/>
        </p:nvSpPr>
        <p:spPr>
          <a:xfrm>
            <a:off x="884160" y="5349960"/>
            <a:ext cx="8153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connection gives us a method of factorising polynomials that are more complicated then quadratics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3" name="Text Box 45"/>
          <p:cNvSpPr/>
          <p:nvPr/>
        </p:nvSpPr>
        <p:spPr>
          <a:xfrm>
            <a:off x="884160" y="6218280"/>
            <a:ext cx="815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ie  cubics, quartics and others.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4" name="Straight Connector 26"/>
          <p:cNvSpPr/>
          <p:nvPr/>
        </p:nvSpPr>
        <p:spPr>
          <a:xfrm>
            <a:off x="5059440" y="3932280"/>
            <a:ext cx="15840" cy="121932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5" name="Rectangle 2"/>
          <p:cNvSpPr/>
          <p:nvPr/>
        </p:nvSpPr>
        <p:spPr>
          <a:xfrm>
            <a:off x="53352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6" dur="indefinite" restart="never" nodeType="tmRoot">
          <p:childTnLst>
            <p:seq>
              <p:cTn id="517" dur="indefinite" nodeType="mainSeq">
                <p:childTnLst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6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7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endCondLst>
                                    <p:cond evt="begin"/>
                                  </p:end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Box 5"/>
          <p:cNvSpPr/>
          <p:nvPr/>
        </p:nvSpPr>
        <p:spPr>
          <a:xfrm>
            <a:off x="5303880" y="2103480"/>
            <a:ext cx="3840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need some trial &amp; error with factors of –24  ie      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+/-1, +/-2, +/-3 etc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7" name="Text Box 2"/>
          <p:cNvSpPr/>
          <p:nvPr/>
        </p:nvSpPr>
        <p:spPr>
          <a:xfrm>
            <a:off x="884160" y="1401840"/>
            <a:ext cx="2103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8" name="Text Box 3"/>
          <p:cNvSpPr/>
          <p:nvPr/>
        </p:nvSpPr>
        <p:spPr>
          <a:xfrm>
            <a:off x="898560" y="2073240"/>
            <a:ext cx="4648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Factorise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10x - 24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9" name="Text Box 6"/>
          <p:cNvSpPr/>
          <p:nvPr/>
        </p:nvSpPr>
        <p:spPr>
          <a:xfrm>
            <a:off x="1235160" y="3475080"/>
            <a:ext cx="167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f(-1)  = 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40" name="Group 7"/>
          <p:cNvGrpSpPr/>
          <p:nvPr/>
        </p:nvGrpSpPr>
        <p:grpSpPr>
          <a:xfrm>
            <a:off x="2849400" y="3551400"/>
            <a:ext cx="3429000" cy="685800"/>
            <a:chOff x="2849400" y="3551400"/>
            <a:chExt cx="3429000" cy="685800"/>
          </a:xfrm>
        </p:grpSpPr>
        <p:sp>
          <p:nvSpPr>
            <p:cNvPr id="241" name="Line 8"/>
            <p:cNvSpPr/>
            <p:nvPr/>
          </p:nvSpPr>
          <p:spPr>
            <a:xfrm>
              <a:off x="2849400" y="355140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2" name="Line 9"/>
            <p:cNvSpPr/>
            <p:nvPr/>
          </p:nvSpPr>
          <p:spPr>
            <a:xfrm>
              <a:off x="2849400" y="423720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3" name="Text Box 10"/>
          <p:cNvSpPr/>
          <p:nvPr/>
        </p:nvSpPr>
        <p:spPr>
          <a:xfrm>
            <a:off x="2925720" y="3475080"/>
            <a:ext cx="35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4" name="Text Box 11"/>
          <p:cNvSpPr/>
          <p:nvPr/>
        </p:nvSpPr>
        <p:spPr>
          <a:xfrm>
            <a:off x="2925720" y="4237200"/>
            <a:ext cx="30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5" name="Text Box 12"/>
          <p:cNvSpPr/>
          <p:nvPr/>
        </p:nvSpPr>
        <p:spPr>
          <a:xfrm>
            <a:off x="3627360" y="378000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6" name="Text Box 13"/>
          <p:cNvSpPr/>
          <p:nvPr/>
        </p:nvSpPr>
        <p:spPr>
          <a:xfrm>
            <a:off x="3886200" y="423720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7" name="Text Box 14"/>
          <p:cNvSpPr/>
          <p:nvPr/>
        </p:nvSpPr>
        <p:spPr>
          <a:xfrm>
            <a:off x="4830840" y="3780000"/>
            <a:ext cx="63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8" name="Text Box 15"/>
          <p:cNvSpPr/>
          <p:nvPr/>
        </p:nvSpPr>
        <p:spPr>
          <a:xfrm>
            <a:off x="4754520" y="423720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9" name="Text Box 16"/>
          <p:cNvSpPr/>
          <p:nvPr/>
        </p:nvSpPr>
        <p:spPr>
          <a:xfrm>
            <a:off x="5837400" y="378000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0" name="Text Box 17"/>
          <p:cNvSpPr/>
          <p:nvPr/>
        </p:nvSpPr>
        <p:spPr>
          <a:xfrm>
            <a:off x="5668920" y="423720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1" name="Line 18"/>
          <p:cNvSpPr/>
          <p:nvPr/>
        </p:nvSpPr>
        <p:spPr>
          <a:xfrm>
            <a:off x="6384960" y="4465800"/>
            <a:ext cx="914400" cy="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2" name="Text Box 19"/>
          <p:cNvSpPr/>
          <p:nvPr/>
        </p:nvSpPr>
        <p:spPr>
          <a:xfrm>
            <a:off x="7375680" y="4237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 good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3" name="Text Box 20"/>
          <p:cNvSpPr/>
          <p:nvPr/>
        </p:nvSpPr>
        <p:spPr>
          <a:xfrm>
            <a:off x="1050840" y="5013360"/>
            <a:ext cx="198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f(1)  = 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54" name="Group 21"/>
          <p:cNvGrpSpPr/>
          <p:nvPr/>
        </p:nvGrpSpPr>
        <p:grpSpPr>
          <a:xfrm>
            <a:off x="2819520" y="5105520"/>
            <a:ext cx="3429000" cy="685800"/>
            <a:chOff x="2819520" y="5105520"/>
            <a:chExt cx="3429000" cy="685800"/>
          </a:xfrm>
        </p:grpSpPr>
        <p:sp>
          <p:nvSpPr>
            <p:cNvPr id="255" name="Line 22"/>
            <p:cNvSpPr/>
            <p:nvPr/>
          </p:nvSpPr>
          <p:spPr>
            <a:xfrm>
              <a:off x="2819520" y="510552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6" name="Line 23"/>
            <p:cNvSpPr/>
            <p:nvPr/>
          </p:nvSpPr>
          <p:spPr>
            <a:xfrm>
              <a:off x="2819520" y="579132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57" name="Text Box 24"/>
          <p:cNvSpPr/>
          <p:nvPr/>
        </p:nvSpPr>
        <p:spPr>
          <a:xfrm>
            <a:off x="2895480" y="4952880"/>
            <a:ext cx="3581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8" name="Text Box 25"/>
          <p:cNvSpPr/>
          <p:nvPr/>
        </p:nvSpPr>
        <p:spPr>
          <a:xfrm>
            <a:off x="2895480" y="579132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9" name="Text Box 26"/>
          <p:cNvSpPr/>
          <p:nvPr/>
        </p:nvSpPr>
        <p:spPr>
          <a:xfrm>
            <a:off x="3902040" y="5334120"/>
            <a:ext cx="30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0" name="Text Box 27"/>
          <p:cNvSpPr/>
          <p:nvPr/>
        </p:nvSpPr>
        <p:spPr>
          <a:xfrm>
            <a:off x="3855960" y="579132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1" name="Text Box 28"/>
          <p:cNvSpPr/>
          <p:nvPr/>
        </p:nvSpPr>
        <p:spPr>
          <a:xfrm>
            <a:off x="4968720" y="533412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2" name="Text Box 29"/>
          <p:cNvSpPr/>
          <p:nvPr/>
        </p:nvSpPr>
        <p:spPr>
          <a:xfrm>
            <a:off x="4892760" y="5791320"/>
            <a:ext cx="56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3" name="Text Box 30"/>
          <p:cNvSpPr/>
          <p:nvPr/>
        </p:nvSpPr>
        <p:spPr>
          <a:xfrm>
            <a:off x="5897520" y="533412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4" name="Text Box 31"/>
          <p:cNvSpPr/>
          <p:nvPr/>
        </p:nvSpPr>
        <p:spPr>
          <a:xfrm>
            <a:off x="5684760" y="579132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5" name="Line 32"/>
          <p:cNvSpPr/>
          <p:nvPr/>
        </p:nvSpPr>
        <p:spPr>
          <a:xfrm>
            <a:off x="6400800" y="6019920"/>
            <a:ext cx="914400" cy="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6" name="Text Box 33"/>
          <p:cNvSpPr/>
          <p:nvPr/>
        </p:nvSpPr>
        <p:spPr>
          <a:xfrm>
            <a:off x="7223040" y="5791320"/>
            <a:ext cx="16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 good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7" name="Rectangle 2"/>
          <p:cNvSpPr/>
          <p:nvPr/>
        </p:nvSpPr>
        <p:spPr>
          <a:xfrm>
            <a:off x="53352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6" dur="indefinite" restart="never" nodeType="tmRoot">
          <p:childTnLst>
            <p:seq>
              <p:cTn id="597" dur="indefinite" nodeType="mainSeq">
                <p:childTnLst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0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 Box 20"/>
          <p:cNvSpPr/>
          <p:nvPr/>
        </p:nvSpPr>
        <p:spPr>
          <a:xfrm>
            <a:off x="944640" y="3260880"/>
            <a:ext cx="4495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Other factor is  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x  - 12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9" name="Text Box 2"/>
          <p:cNvSpPr/>
          <p:nvPr/>
        </p:nvSpPr>
        <p:spPr>
          <a:xfrm>
            <a:off x="884160" y="1951200"/>
            <a:ext cx="175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f(-2)  =  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70" name="Group 3"/>
          <p:cNvGrpSpPr/>
          <p:nvPr/>
        </p:nvGrpSpPr>
        <p:grpSpPr>
          <a:xfrm>
            <a:off x="2590920" y="2027160"/>
            <a:ext cx="3429000" cy="685800"/>
            <a:chOff x="2590920" y="2027160"/>
            <a:chExt cx="3429000" cy="685800"/>
          </a:xfrm>
        </p:grpSpPr>
        <p:sp>
          <p:nvSpPr>
            <p:cNvPr id="271" name="Line 4"/>
            <p:cNvSpPr/>
            <p:nvPr/>
          </p:nvSpPr>
          <p:spPr>
            <a:xfrm>
              <a:off x="2590920" y="202716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72" name="Line 5"/>
            <p:cNvSpPr/>
            <p:nvPr/>
          </p:nvSpPr>
          <p:spPr>
            <a:xfrm>
              <a:off x="2590920" y="271296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73" name="Text Box 6"/>
          <p:cNvSpPr/>
          <p:nvPr/>
        </p:nvSpPr>
        <p:spPr>
          <a:xfrm>
            <a:off x="2590920" y="1951200"/>
            <a:ext cx="358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4" name="Text Box 7"/>
          <p:cNvSpPr/>
          <p:nvPr/>
        </p:nvSpPr>
        <p:spPr>
          <a:xfrm>
            <a:off x="2590920" y="271296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5" name="Text Box 8"/>
          <p:cNvSpPr/>
          <p:nvPr/>
        </p:nvSpPr>
        <p:spPr>
          <a:xfrm>
            <a:off x="3429000" y="233208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6" name="Text Box 9"/>
          <p:cNvSpPr/>
          <p:nvPr/>
        </p:nvSpPr>
        <p:spPr>
          <a:xfrm>
            <a:off x="3429000" y="271296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7" name="Text Box 11"/>
          <p:cNvSpPr/>
          <p:nvPr/>
        </p:nvSpPr>
        <p:spPr>
          <a:xfrm>
            <a:off x="4572000" y="233208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8" name="Text Box 12"/>
          <p:cNvSpPr/>
          <p:nvPr/>
        </p:nvSpPr>
        <p:spPr>
          <a:xfrm>
            <a:off x="4419720" y="271296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9" name="Text Box 13"/>
          <p:cNvSpPr/>
          <p:nvPr/>
        </p:nvSpPr>
        <p:spPr>
          <a:xfrm>
            <a:off x="5456160" y="233208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0" name="Text Box 14"/>
          <p:cNvSpPr/>
          <p:nvPr/>
        </p:nvSpPr>
        <p:spPr>
          <a:xfrm>
            <a:off x="5684760" y="271296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1" name="Line 16"/>
          <p:cNvSpPr/>
          <p:nvPr/>
        </p:nvSpPr>
        <p:spPr>
          <a:xfrm flipV="1">
            <a:off x="6095880" y="2560680"/>
            <a:ext cx="838440" cy="45720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2" name="Text Box 17"/>
          <p:cNvSpPr/>
          <p:nvPr/>
        </p:nvSpPr>
        <p:spPr>
          <a:xfrm>
            <a:off x="6477120" y="1859040"/>
            <a:ext cx="2666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f(-2) = 0                 so (x + 2) a factor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3" name="Line 18"/>
          <p:cNvSpPr/>
          <p:nvPr/>
        </p:nvSpPr>
        <p:spPr>
          <a:xfrm>
            <a:off x="2743200" y="3139920"/>
            <a:ext cx="2286000" cy="0"/>
          </a:xfrm>
          <a:prstGeom prst="line">
            <a:avLst/>
          </a:prstGeom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4" name="Text Box 21"/>
          <p:cNvSpPr/>
          <p:nvPr/>
        </p:nvSpPr>
        <p:spPr>
          <a:xfrm>
            <a:off x="4830840" y="3260880"/>
            <a:ext cx="3809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(x + 4)(x – 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5" name="Text Box 22"/>
          <p:cNvSpPr/>
          <p:nvPr/>
        </p:nvSpPr>
        <p:spPr>
          <a:xfrm>
            <a:off x="777960" y="3946680"/>
            <a:ext cx="723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  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10x – 24  =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+ 4)(x + 2)(x – 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6" name="Text Box 23"/>
          <p:cNvSpPr/>
          <p:nvPr/>
        </p:nvSpPr>
        <p:spPr>
          <a:xfrm>
            <a:off x="822240" y="4495680"/>
            <a:ext cx="20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Roots/Zeros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7" name="Text Box 24"/>
          <p:cNvSpPr/>
          <p:nvPr/>
        </p:nvSpPr>
        <p:spPr>
          <a:xfrm>
            <a:off x="1203480" y="5029200"/>
            <a:ext cx="72388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roots or zeros of a polynomial tell us where it cuts the X-axis.  ie where f(x) = 0.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8" name="Text Box 26"/>
          <p:cNvSpPr/>
          <p:nvPr/>
        </p:nvSpPr>
        <p:spPr>
          <a:xfrm>
            <a:off x="1279440" y="5943600"/>
            <a:ext cx="7391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If a cubic polynomial has zeros a, b &amp; c then it has factors  (x – a), (x – b) and (x – c).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9" name="Rectangle 2"/>
          <p:cNvSpPr/>
          <p:nvPr/>
        </p:nvSpPr>
        <p:spPr>
          <a:xfrm>
            <a:off x="53352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8" dur="indefinite" restart="never" nodeType="tmRoot">
          <p:childTnLst>
            <p:seq>
              <p:cTn id="709" dur="indefinite" nodeType="mainSeq">
                <p:childTnLst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fill="hold">
                      <p:stCondLst>
                        <p:cond delay="indefinite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3" fill="hold">
                      <p:stCondLst>
                        <p:cond delay="indefinite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/>
          <p:nvPr/>
        </p:nvSpPr>
        <p:spPr>
          <a:xfrm>
            <a:off x="31284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Factorising Higher Orders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1" name="Text Box 2"/>
          <p:cNvSpPr/>
          <p:nvPr/>
        </p:nvSpPr>
        <p:spPr>
          <a:xfrm>
            <a:off x="898560" y="1860480"/>
            <a:ext cx="1950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2" name="Text Box 3"/>
          <p:cNvSpPr/>
          <p:nvPr/>
        </p:nvSpPr>
        <p:spPr>
          <a:xfrm>
            <a:off x="898560" y="2408400"/>
            <a:ext cx="614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Solve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- 8x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18x – 9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3" name="Line 4"/>
          <p:cNvSpPr/>
          <p:nvPr/>
        </p:nvSpPr>
        <p:spPr>
          <a:xfrm flipH="1">
            <a:off x="6148440" y="2144880"/>
            <a:ext cx="363600" cy="29844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4" name="Text Box 6"/>
          <p:cNvSpPr/>
          <p:nvPr/>
        </p:nvSpPr>
        <p:spPr>
          <a:xfrm>
            <a:off x="893880" y="3216240"/>
            <a:ext cx="167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f(-1)  = 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95" name="Group 7"/>
          <p:cNvGrpSpPr/>
          <p:nvPr/>
        </p:nvGrpSpPr>
        <p:grpSpPr>
          <a:xfrm>
            <a:off x="2540160" y="3336840"/>
            <a:ext cx="4343040" cy="685800"/>
            <a:chOff x="2540160" y="3336840"/>
            <a:chExt cx="4343040" cy="685800"/>
          </a:xfrm>
        </p:grpSpPr>
        <p:sp>
          <p:nvSpPr>
            <p:cNvPr id="296" name="Line 8"/>
            <p:cNvSpPr/>
            <p:nvPr/>
          </p:nvSpPr>
          <p:spPr>
            <a:xfrm>
              <a:off x="2540160" y="333684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97" name="Line 9"/>
            <p:cNvSpPr/>
            <p:nvPr/>
          </p:nvSpPr>
          <p:spPr>
            <a:xfrm>
              <a:off x="2540160" y="4022640"/>
              <a:ext cx="434304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98" name="Text Box 10"/>
          <p:cNvSpPr/>
          <p:nvPr/>
        </p:nvSpPr>
        <p:spPr>
          <a:xfrm>
            <a:off x="2616120" y="3216240"/>
            <a:ext cx="4496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9" name="Text Box 11"/>
          <p:cNvSpPr/>
          <p:nvPr/>
        </p:nvSpPr>
        <p:spPr>
          <a:xfrm>
            <a:off x="2798640" y="4038480"/>
            <a:ext cx="30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0" name="Text Box 12"/>
          <p:cNvSpPr/>
          <p:nvPr/>
        </p:nvSpPr>
        <p:spPr>
          <a:xfrm>
            <a:off x="3454560" y="357012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1" name="Text Box 13"/>
          <p:cNvSpPr/>
          <p:nvPr/>
        </p:nvSpPr>
        <p:spPr>
          <a:xfrm>
            <a:off x="3728880" y="403848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2" name="Text Box 14"/>
          <p:cNvSpPr/>
          <p:nvPr/>
        </p:nvSpPr>
        <p:spPr>
          <a:xfrm>
            <a:off x="4491000" y="3565440"/>
            <a:ext cx="669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3" name="Text Box 15"/>
          <p:cNvSpPr/>
          <p:nvPr/>
        </p:nvSpPr>
        <p:spPr>
          <a:xfrm>
            <a:off x="4444920" y="403848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4" name="Text Box 16"/>
          <p:cNvSpPr/>
          <p:nvPr/>
        </p:nvSpPr>
        <p:spPr>
          <a:xfrm>
            <a:off x="5603760" y="3570120"/>
            <a:ext cx="60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5" name="Text Box 17"/>
          <p:cNvSpPr/>
          <p:nvPr/>
        </p:nvSpPr>
        <p:spPr>
          <a:xfrm>
            <a:off x="5359320" y="4022640"/>
            <a:ext cx="93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6" name="Text Box 34"/>
          <p:cNvSpPr/>
          <p:nvPr/>
        </p:nvSpPr>
        <p:spPr>
          <a:xfrm>
            <a:off x="6564240" y="357012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7" name="Text Box 35"/>
          <p:cNvSpPr/>
          <p:nvPr/>
        </p:nvSpPr>
        <p:spPr>
          <a:xfrm>
            <a:off x="6442200" y="4038480"/>
            <a:ext cx="53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8" name="Line 37"/>
          <p:cNvSpPr/>
          <p:nvPr/>
        </p:nvSpPr>
        <p:spPr>
          <a:xfrm flipV="1">
            <a:off x="6921360" y="3625560"/>
            <a:ext cx="803520" cy="60012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9" name="Text Box 38"/>
          <p:cNvSpPr/>
          <p:nvPr/>
        </p:nvSpPr>
        <p:spPr>
          <a:xfrm>
            <a:off x="7407360" y="3413160"/>
            <a:ext cx="18288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f(-1) = 0                 so (x + 1) a factor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0" name="Line 39"/>
          <p:cNvSpPr/>
          <p:nvPr/>
        </p:nvSpPr>
        <p:spPr>
          <a:xfrm>
            <a:off x="2814480" y="4602240"/>
            <a:ext cx="3124440" cy="0"/>
          </a:xfrm>
          <a:prstGeom prst="line">
            <a:avLst/>
          </a:prstGeom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1" name="Line 40"/>
          <p:cNvSpPr/>
          <p:nvPr/>
        </p:nvSpPr>
        <p:spPr>
          <a:xfrm>
            <a:off x="4216320" y="4708440"/>
            <a:ext cx="0" cy="53352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2" name="Text Box 41"/>
          <p:cNvSpPr/>
          <p:nvPr/>
        </p:nvSpPr>
        <p:spPr>
          <a:xfrm>
            <a:off x="685800" y="5241960"/>
            <a:ext cx="8458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Other factor is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9x - 9  which we can call g(x)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3" name="Line 42"/>
          <p:cNvSpPr/>
          <p:nvPr/>
        </p:nvSpPr>
        <p:spPr>
          <a:xfrm flipV="1">
            <a:off x="4694400" y="5790960"/>
            <a:ext cx="0" cy="53316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4" name="Text Box 43"/>
          <p:cNvSpPr/>
          <p:nvPr/>
        </p:nvSpPr>
        <p:spPr>
          <a:xfrm>
            <a:off x="2895480" y="6324480"/>
            <a:ext cx="388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test     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+/-1, +/-3 etc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5" name="Cloud 28"/>
          <p:cNvSpPr/>
          <p:nvPr/>
        </p:nvSpPr>
        <p:spPr>
          <a:xfrm>
            <a:off x="4965840" y="0"/>
            <a:ext cx="4178160" cy="2388960"/>
          </a:xfrm>
          <a:custGeom>
            <a:avLst/>
            <a:gdLst>
              <a:gd name="textAreaLeft" fmla="*/ 575640 w 4178160"/>
              <a:gd name="textAreaRight" fmla="*/ 3305160 w 4178160"/>
              <a:gd name="textAreaTop" fmla="*/ 360720 h 2388960"/>
              <a:gd name="textAreaBottom" fmla="*/ 1917720 h 2388960"/>
              <a:gd name="GluePoint1X" fmla="*/ 4174818 w 43200"/>
              <a:gd name="GluePoint1Y" fmla="*/ 1147763 h 43200"/>
              <a:gd name="GluePoint2X" fmla="*/ 2089150 w 43200"/>
              <a:gd name="GluePoint2Y" fmla="*/ 2293081 h 43200"/>
              <a:gd name="GluePoint3X" fmla="*/ 12960 w 43200"/>
              <a:gd name="GluePoint3Y" fmla="*/ 1147763 h 43200"/>
              <a:gd name="GluePoint4X" fmla="*/ 2089150 w 43200"/>
              <a:gd name="GluePoint4Y" fmla="*/ 131249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need some trial &amp; error with factors of –9  ie      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+/-1, +/-3 etc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8" dur="indefinite" restart="never" nodeType="tmRoot">
          <p:childTnLst>
            <p:seq>
              <p:cTn id="799" dur="indefinite" nodeType="mainSeq">
                <p:childTnLst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0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09" dur="8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10" dur="8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1" dur="8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fill="hold">
                      <p:stCondLst>
                        <p:cond delay="indefinite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fill="hold">
                      <p:stCondLst>
                        <p:cond delay="indefinite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7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8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9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2" fill="hold">
                      <p:stCondLst>
                        <p:cond delay="indefinite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9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Box 2"/>
          <p:cNvSpPr/>
          <p:nvPr/>
        </p:nvSpPr>
        <p:spPr>
          <a:xfrm>
            <a:off x="762120" y="2087640"/>
            <a:ext cx="192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g(-1)  = 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17" name="Group 3"/>
          <p:cNvGrpSpPr/>
          <p:nvPr/>
        </p:nvGrpSpPr>
        <p:grpSpPr>
          <a:xfrm>
            <a:off x="2590920" y="2301840"/>
            <a:ext cx="3429000" cy="685800"/>
            <a:chOff x="2590920" y="2301840"/>
            <a:chExt cx="3429000" cy="685800"/>
          </a:xfrm>
        </p:grpSpPr>
        <p:sp>
          <p:nvSpPr>
            <p:cNvPr id="318" name="Line 4"/>
            <p:cNvSpPr/>
            <p:nvPr/>
          </p:nvSpPr>
          <p:spPr>
            <a:xfrm>
              <a:off x="2590920" y="230184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19" name="Line 5"/>
            <p:cNvSpPr/>
            <p:nvPr/>
          </p:nvSpPr>
          <p:spPr>
            <a:xfrm>
              <a:off x="2590920" y="298764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20" name="Text Box 6"/>
          <p:cNvSpPr/>
          <p:nvPr/>
        </p:nvSpPr>
        <p:spPr>
          <a:xfrm>
            <a:off x="2590920" y="2103480"/>
            <a:ext cx="3809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1" name="Text Box 7"/>
          <p:cNvSpPr/>
          <p:nvPr/>
        </p:nvSpPr>
        <p:spPr>
          <a:xfrm>
            <a:off x="2743200" y="306396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2" name="Text Box 8"/>
          <p:cNvSpPr/>
          <p:nvPr/>
        </p:nvSpPr>
        <p:spPr>
          <a:xfrm>
            <a:off x="3627360" y="253044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3" name="Text Box 9"/>
          <p:cNvSpPr/>
          <p:nvPr/>
        </p:nvSpPr>
        <p:spPr>
          <a:xfrm>
            <a:off x="3551400" y="3063960"/>
            <a:ext cx="76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4" name="Text Box 10"/>
          <p:cNvSpPr/>
          <p:nvPr/>
        </p:nvSpPr>
        <p:spPr>
          <a:xfrm>
            <a:off x="4694400" y="253044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5" name="Text Box 11"/>
          <p:cNvSpPr/>
          <p:nvPr/>
        </p:nvSpPr>
        <p:spPr>
          <a:xfrm>
            <a:off x="4572000" y="306396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6" name="Text Box 12"/>
          <p:cNvSpPr/>
          <p:nvPr/>
        </p:nvSpPr>
        <p:spPr>
          <a:xfrm>
            <a:off x="5546880" y="2530440"/>
            <a:ext cx="76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7" name="Text Box 13"/>
          <p:cNvSpPr/>
          <p:nvPr/>
        </p:nvSpPr>
        <p:spPr>
          <a:xfrm>
            <a:off x="5546880" y="3063960"/>
            <a:ext cx="76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8" name="Line 15"/>
          <p:cNvSpPr/>
          <p:nvPr/>
        </p:nvSpPr>
        <p:spPr>
          <a:xfrm flipV="1">
            <a:off x="6172200" y="2759040"/>
            <a:ext cx="685800" cy="45720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9" name="Text Box 16"/>
          <p:cNvSpPr/>
          <p:nvPr/>
        </p:nvSpPr>
        <p:spPr>
          <a:xfrm>
            <a:off x="7162920" y="2149560"/>
            <a:ext cx="1981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g(-1) = 0                 so (x + 1) a factor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0" name="Line 17"/>
          <p:cNvSpPr/>
          <p:nvPr/>
        </p:nvSpPr>
        <p:spPr>
          <a:xfrm>
            <a:off x="2849400" y="3521160"/>
            <a:ext cx="2210040" cy="0"/>
          </a:xfrm>
          <a:prstGeom prst="line">
            <a:avLst/>
          </a:prstGeom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1" name="Line 18"/>
          <p:cNvSpPr/>
          <p:nvPr/>
        </p:nvSpPr>
        <p:spPr>
          <a:xfrm>
            <a:off x="3657600" y="3597120"/>
            <a:ext cx="0" cy="38124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2" name="Text Box 19"/>
          <p:cNvSpPr/>
          <p:nvPr/>
        </p:nvSpPr>
        <p:spPr>
          <a:xfrm>
            <a:off x="746280" y="4054320"/>
            <a:ext cx="373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Other factor is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3" name="Text Box 20"/>
          <p:cNvSpPr/>
          <p:nvPr/>
        </p:nvSpPr>
        <p:spPr>
          <a:xfrm>
            <a:off x="3794040" y="4054320"/>
            <a:ext cx="320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(x + 3)(x – 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4" name="Text Box 21"/>
          <p:cNvSpPr/>
          <p:nvPr/>
        </p:nvSpPr>
        <p:spPr>
          <a:xfrm>
            <a:off x="1569960" y="4892760"/>
            <a:ext cx="6019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- 8x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18x – 9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5" name="Text Box 22"/>
          <p:cNvSpPr/>
          <p:nvPr/>
        </p:nvSpPr>
        <p:spPr>
          <a:xfrm>
            <a:off x="1569960" y="5502240"/>
            <a:ext cx="632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(x + 3)(x + 1)(x + 1)(x – 3) = 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6" name="Text Box 23"/>
          <p:cNvSpPr/>
          <p:nvPr/>
        </p:nvSpPr>
        <p:spPr>
          <a:xfrm>
            <a:off x="2027160" y="6188040"/>
            <a:ext cx="5562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    x = -3  or  x = -1  or  x =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7" name="Rectangle 2"/>
          <p:cNvSpPr/>
          <p:nvPr/>
        </p:nvSpPr>
        <p:spPr>
          <a:xfrm>
            <a:off x="29700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Factorising Higher Orders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7" dur="indefinite" restart="never" nodeType="tmRoot">
          <p:childTnLst>
            <p:seq>
              <p:cTn id="898" dur="indefinite" nodeType="mainSeq">
                <p:childTnLst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0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0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9" fill="hold">
                      <p:stCondLst>
                        <p:cond delay="indefinite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1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4" fill="hold">
                      <p:stCondLst>
                        <p:cond delay="indefinite"/>
                      </p:stCondLst>
                      <p:childTnLst>
                        <p:par>
                          <p:cTn id="915" fill="hold">
                            <p:stCondLst>
                              <p:cond delay="0"/>
                            </p:stCondLst>
                            <p:childTnLst>
                              <p:par>
                                <p:cTn id="9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8" fill="hold">
                      <p:stCondLst>
                        <p:cond delay="indefinite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6" fill="hold">
                      <p:stCondLst>
                        <p:cond delay="indefinite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0" fill="hold">
                      <p:stCondLst>
                        <p:cond delay="indefinite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4" fill="hold">
                      <p:stCondLst>
                        <p:cond delay="indefinite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7" fill="hold">
                      <p:stCondLst>
                        <p:cond delay="indefinite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5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1" fill="hold">
                      <p:stCondLst>
                        <p:cond delay="indefinite"/>
                      </p:stCondLst>
                      <p:childTnLst>
                        <p:par>
                          <p:cTn id="962" fill="hold">
                            <p:stCondLst>
                              <p:cond delay="0"/>
                            </p:stCondLst>
                            <p:childTnLst>
                              <p:par>
                                <p:cTn id="9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6" fill="hold">
                      <p:stCondLst>
                        <p:cond delay="indefinite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7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7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8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8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Box 2"/>
          <p:cNvSpPr/>
          <p:nvPr/>
        </p:nvSpPr>
        <p:spPr>
          <a:xfrm>
            <a:off x="898560" y="1371600"/>
            <a:ext cx="190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Summary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9" name="Text Box 3"/>
          <p:cNvSpPr/>
          <p:nvPr/>
        </p:nvSpPr>
        <p:spPr>
          <a:xfrm>
            <a:off x="1096920" y="2209680"/>
            <a:ext cx="723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cubic polynomial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bx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cx + 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0" name="Text Box 4"/>
          <p:cNvSpPr/>
          <p:nvPr/>
        </p:nvSpPr>
        <p:spPr>
          <a:xfrm>
            <a:off x="1692360" y="2803680"/>
            <a:ext cx="5790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could be factorised into either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1" name="Text Box 5"/>
          <p:cNvSpPr/>
          <p:nvPr/>
        </p:nvSpPr>
        <p:spPr>
          <a:xfrm>
            <a:off x="990720" y="3611520"/>
            <a:ext cx="8153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(i)  Three linear factors of the form   (x + a) or (ax + b)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2" name="Text Box 6"/>
          <p:cNvSpPr/>
          <p:nvPr/>
        </p:nvSpPr>
        <p:spPr>
          <a:xfrm>
            <a:off x="4038480" y="3916440"/>
            <a:ext cx="1387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3" name="Text Box 7"/>
          <p:cNvSpPr/>
          <p:nvPr/>
        </p:nvSpPr>
        <p:spPr>
          <a:xfrm>
            <a:off x="990720" y="4389480"/>
            <a:ext cx="82296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(ii)  A linear factor of the form   (x + a) or (ax + b)  and a quadratic factor   (ax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bx + c)  which doesn’t factorise.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4" name="Text Box 8"/>
          <p:cNvSpPr/>
          <p:nvPr/>
        </p:nvSpPr>
        <p:spPr>
          <a:xfrm>
            <a:off x="4343400" y="522756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5" name="Text Box 9"/>
          <p:cNvSpPr/>
          <p:nvPr/>
        </p:nvSpPr>
        <p:spPr>
          <a:xfrm>
            <a:off x="990720" y="5821200"/>
            <a:ext cx="4663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(iii)  It may be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irreducible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6" name="Rectangle 2"/>
          <p:cNvSpPr/>
          <p:nvPr/>
        </p:nvSpPr>
        <p:spPr>
          <a:xfrm>
            <a:off x="36504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Factorising Higher Orders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7" name="Cloud 12"/>
          <p:cNvSpPr/>
          <p:nvPr/>
        </p:nvSpPr>
        <p:spPr>
          <a:xfrm>
            <a:off x="5715000" y="5349960"/>
            <a:ext cx="3230640" cy="1266480"/>
          </a:xfrm>
          <a:custGeom>
            <a:avLst/>
            <a:gdLst>
              <a:gd name="textAreaLeft" fmla="*/ 444960 w 3230640"/>
              <a:gd name="textAreaRight" fmla="*/ 2555640 w 3230640"/>
              <a:gd name="textAreaTop" fmla="*/ 191160 h 1266480"/>
              <a:gd name="textAreaBottom" fmla="*/ 1016640 h 1266480"/>
              <a:gd name="GluePoint1X" fmla="*/ 3227871 w 43200"/>
              <a:gd name="GluePoint1Y" fmla="*/ 631825 h 43200"/>
              <a:gd name="GluePoint2X" fmla="*/ 1615282 w 43200"/>
              <a:gd name="GluePoint2Y" fmla="*/ 1262304 h 43200"/>
              <a:gd name="GluePoint3X" fmla="*/ 10021 w 43200"/>
              <a:gd name="GluePoint3Y" fmla="*/ 631825 h 43200"/>
              <a:gd name="GluePoint4X" fmla="*/ 1615282 w 43200"/>
              <a:gd name="GluePoint4Y" fmla="*/ 7225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IT DIZNAE FACTORISE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6" dur="indefinite" restart="never" nodeType="tmRoot">
          <p:childTnLst>
            <p:seq>
              <p:cTn id="987" dur="indefinite" nodeType="mainSeq">
                <p:childTnLst>
                  <p:par>
                    <p:cTn id="988" fill="hold">
                      <p:stCondLst>
                        <p:cond delay="indefinite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9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0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2" fill="hold">
                      <p:stCondLst>
                        <p:cond delay="indefinite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6" fill="hold">
                      <p:stCondLst>
                        <p:cond delay="indefinite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15" dur="8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6" dur="8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7" dur="8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Box 2"/>
          <p:cNvSpPr/>
          <p:nvPr/>
        </p:nvSpPr>
        <p:spPr>
          <a:xfrm>
            <a:off x="930240" y="593640"/>
            <a:ext cx="6659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Linear Factors in the form (ax + b)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9" name="Text Box 3"/>
          <p:cNvSpPr/>
          <p:nvPr/>
        </p:nvSpPr>
        <p:spPr>
          <a:xfrm>
            <a:off x="1036800" y="1996920"/>
            <a:ext cx="7772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If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(ax + b)  is a factor of the polynomial f(x)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0" name="Text Box 4"/>
          <p:cNvSpPr/>
          <p:nvPr/>
        </p:nvSpPr>
        <p:spPr>
          <a:xfrm>
            <a:off x="1036800" y="2606760"/>
            <a:ext cx="6172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then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-b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1" name="Text Box 6"/>
          <p:cNvSpPr/>
          <p:nvPr/>
        </p:nvSpPr>
        <p:spPr>
          <a:xfrm>
            <a:off x="884160" y="3336840"/>
            <a:ext cx="190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Reason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2" name="Text Box 7"/>
          <p:cNvSpPr/>
          <p:nvPr/>
        </p:nvSpPr>
        <p:spPr>
          <a:xfrm>
            <a:off x="1736640" y="3398760"/>
            <a:ext cx="6553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Suppose   f(x) = (ax + b)(………..)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3" name="Text Box 8"/>
          <p:cNvSpPr/>
          <p:nvPr/>
        </p:nvSpPr>
        <p:spPr>
          <a:xfrm>
            <a:off x="1736640" y="3855960"/>
            <a:ext cx="5867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  f(x) = 0  then (ax + b)(………..)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4" name="Text Box 9"/>
          <p:cNvSpPr/>
          <p:nvPr/>
        </p:nvSpPr>
        <p:spPr>
          <a:xfrm>
            <a:off x="2727360" y="4389480"/>
            <a:ext cx="480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 (ax + b) = 0   or  (…….)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5" name="Text Box 10"/>
          <p:cNvSpPr/>
          <p:nvPr/>
        </p:nvSpPr>
        <p:spPr>
          <a:xfrm>
            <a:off x="3413160" y="4846680"/>
            <a:ext cx="2133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 ax  =  -b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6" name="Text Box 11"/>
          <p:cNvSpPr/>
          <p:nvPr/>
        </p:nvSpPr>
        <p:spPr>
          <a:xfrm>
            <a:off x="3641760" y="5303880"/>
            <a:ext cx="20574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-b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7" name="Line 12"/>
          <p:cNvSpPr/>
          <p:nvPr/>
        </p:nvSpPr>
        <p:spPr>
          <a:xfrm>
            <a:off x="4068720" y="5791320"/>
            <a:ext cx="121932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8" name="Text Box 13"/>
          <p:cNvSpPr/>
          <p:nvPr/>
        </p:nvSpPr>
        <p:spPr>
          <a:xfrm>
            <a:off x="792000" y="5927760"/>
            <a:ext cx="8153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NB: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When using such factors we need to take care with the other coefficients.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8" dur="indefinite" restart="never" nodeType="tmRoot">
          <p:childTnLst>
            <p:seq>
              <p:cTn id="1019" dur="indefinite" nodeType="mainSeq">
                <p:childTnLst>
                  <p:par>
                    <p:cTn id="1020" fill="hold">
                      <p:stCondLst>
                        <p:cond delay="indefinite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2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5" fill="hold">
                      <p:stCondLst>
                        <p:cond delay="indefinite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2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0" fill="hold">
                      <p:stCondLst>
                        <p:cond delay="indefinite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4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4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0" fill="hold">
                      <p:stCondLst>
                        <p:cond delay="indefinite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5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5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 Box 2"/>
          <p:cNvSpPr/>
          <p:nvPr/>
        </p:nvSpPr>
        <p:spPr>
          <a:xfrm>
            <a:off x="498600" y="1335240"/>
            <a:ext cx="20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0" name="Text Box 3"/>
          <p:cNvSpPr/>
          <p:nvPr/>
        </p:nvSpPr>
        <p:spPr>
          <a:xfrm>
            <a:off x="603360" y="2011320"/>
            <a:ext cx="879300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Show that (3x + 1) is a factor of g(x) = 3x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+ 4x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59x – 20  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hence factorise the polynomial completely.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1" name="Text Box 4"/>
          <p:cNvSpPr/>
          <p:nvPr/>
        </p:nvSpPr>
        <p:spPr>
          <a:xfrm>
            <a:off x="679320" y="3164040"/>
            <a:ext cx="84646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Since  (3x + 1)  is a factor then  g(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should equal zero.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2" name="Text Box 6"/>
          <p:cNvSpPr/>
          <p:nvPr/>
        </p:nvSpPr>
        <p:spPr>
          <a:xfrm>
            <a:off x="630360" y="4383000"/>
            <a:ext cx="2514600" cy="4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 =    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63" name="Group 7"/>
          <p:cNvGrpSpPr/>
          <p:nvPr/>
        </p:nvGrpSpPr>
        <p:grpSpPr>
          <a:xfrm>
            <a:off x="2835360" y="4535640"/>
            <a:ext cx="3429000" cy="685800"/>
            <a:chOff x="2835360" y="4535640"/>
            <a:chExt cx="3429000" cy="685800"/>
          </a:xfrm>
        </p:grpSpPr>
        <p:sp>
          <p:nvSpPr>
            <p:cNvPr id="364" name="Line 8"/>
            <p:cNvSpPr/>
            <p:nvPr/>
          </p:nvSpPr>
          <p:spPr>
            <a:xfrm>
              <a:off x="2835360" y="453564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65" name="Line 9"/>
            <p:cNvSpPr/>
            <p:nvPr/>
          </p:nvSpPr>
          <p:spPr>
            <a:xfrm>
              <a:off x="2835360" y="522144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66" name="Text Box 10"/>
          <p:cNvSpPr/>
          <p:nvPr/>
        </p:nvSpPr>
        <p:spPr>
          <a:xfrm>
            <a:off x="2835360" y="432108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-59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7" name="Text Box 11"/>
          <p:cNvSpPr/>
          <p:nvPr/>
        </p:nvSpPr>
        <p:spPr>
          <a:xfrm>
            <a:off x="2835360" y="522144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8" name="Text Box 12"/>
          <p:cNvSpPr/>
          <p:nvPr/>
        </p:nvSpPr>
        <p:spPr>
          <a:xfrm>
            <a:off x="3530520" y="476424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9" name="Text Box 13"/>
          <p:cNvSpPr/>
          <p:nvPr/>
        </p:nvSpPr>
        <p:spPr>
          <a:xfrm>
            <a:off x="3733920" y="5221440"/>
            <a:ext cx="53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0" name="Text Box 14"/>
          <p:cNvSpPr/>
          <p:nvPr/>
        </p:nvSpPr>
        <p:spPr>
          <a:xfrm>
            <a:off x="4802040" y="476424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1" name="Text Box 15"/>
          <p:cNvSpPr/>
          <p:nvPr/>
        </p:nvSpPr>
        <p:spPr>
          <a:xfrm>
            <a:off x="4648320" y="522144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2" name="Text Box 16"/>
          <p:cNvSpPr/>
          <p:nvPr/>
        </p:nvSpPr>
        <p:spPr>
          <a:xfrm>
            <a:off x="5622840" y="476424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3" name="Text Box 17"/>
          <p:cNvSpPr/>
          <p:nvPr/>
        </p:nvSpPr>
        <p:spPr>
          <a:xfrm>
            <a:off x="5856120" y="522144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4" name="Text Box 19"/>
          <p:cNvSpPr/>
          <p:nvPr/>
        </p:nvSpPr>
        <p:spPr>
          <a:xfrm>
            <a:off x="6622920" y="4459320"/>
            <a:ext cx="2743200" cy="16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g(-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 (x +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is a factor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5" name="Line 20"/>
          <p:cNvSpPr/>
          <p:nvPr/>
        </p:nvSpPr>
        <p:spPr>
          <a:xfrm flipV="1">
            <a:off x="6337440" y="5140080"/>
            <a:ext cx="836640" cy="28260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6" name="Line 21"/>
          <p:cNvSpPr/>
          <p:nvPr/>
        </p:nvSpPr>
        <p:spPr>
          <a:xfrm>
            <a:off x="2911320" y="5754600"/>
            <a:ext cx="2362320" cy="0"/>
          </a:xfrm>
          <a:prstGeom prst="line">
            <a:avLst/>
          </a:prstGeom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7" name="Line 22"/>
          <p:cNvSpPr/>
          <p:nvPr/>
        </p:nvSpPr>
        <p:spPr>
          <a:xfrm>
            <a:off x="3978360" y="5830920"/>
            <a:ext cx="0" cy="53352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8" name="Text Box 2"/>
          <p:cNvSpPr/>
          <p:nvPr/>
        </p:nvSpPr>
        <p:spPr>
          <a:xfrm>
            <a:off x="930240" y="593640"/>
            <a:ext cx="6659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Linear Factors in the form (ax + b)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9" name="Text Box 23"/>
          <p:cNvSpPr/>
          <p:nvPr/>
        </p:nvSpPr>
        <p:spPr>
          <a:xfrm>
            <a:off x="2476440" y="6396120"/>
            <a:ext cx="321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+ 3x - 60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0" dur="indefinite" restart="never" nodeType="tmRoot">
          <p:childTnLst>
            <p:seq>
              <p:cTn id="1061" dur="indefinite" nodeType="mainSeq">
                <p:childTnLst>
                  <p:par>
                    <p:cTn id="1062" fill="hold">
                      <p:stCondLst>
                        <p:cond delay="indefinite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>
                      <p:stCondLst>
                        <p:cond delay="indefinite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7" fill="hold">
                      <p:stCondLst>
                        <p:cond delay="indefinite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0" fill="hold">
                      <p:stCondLst>
                        <p:cond delay="indefinite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4" fill="hold">
                      <p:stCondLst>
                        <p:cond delay="indefinite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2" fill="hold">
                      <p:stCondLst>
                        <p:cond delay="indefinite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6" fill="hold">
                      <p:stCondLst>
                        <p:cond delay="indefinite"/>
                      </p:stCondLst>
                      <p:childTnLst>
                        <p:par>
                          <p:cTn id="1107" fill="hold">
                            <p:stCondLst>
                              <p:cond delay="0"/>
                            </p:stCondLst>
                            <p:childTnLst>
                              <p:par>
                                <p:cTn id="110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fill="hold">
                      <p:stCondLst>
                        <p:cond delay="indefinite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8" dur="8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9" dur="8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0" dur="8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2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6" fill="hold">
                      <p:stCondLst>
                        <p:cond delay="indefinite"/>
                      </p:stCondLst>
                      <p:childTnLst>
                        <p:par>
                          <p:cTn id="1127" fill="hold">
                            <p:stCondLst>
                              <p:cond delay="0"/>
                            </p:stCondLst>
                            <p:childTnLst>
                              <p:par>
                                <p:cTn id="112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3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1" fill="hold">
                      <p:stCondLst>
                        <p:cond delay="indefinite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3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 Box 2"/>
          <p:cNvSpPr/>
          <p:nvPr/>
        </p:nvSpPr>
        <p:spPr>
          <a:xfrm>
            <a:off x="930240" y="4694400"/>
            <a:ext cx="74674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Hence   g(x) =   (x +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</a:t>
            </a:r>
            <a:r>
              <a:rPr lang="en-GB" sz="1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3(x + 5)(x –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1" name="Text Box 4"/>
          <p:cNvSpPr/>
          <p:nvPr/>
        </p:nvSpPr>
        <p:spPr>
          <a:xfrm>
            <a:off x="3322800" y="5303880"/>
            <a:ext cx="390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(3x + 1)(x + 5)(x –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2" name="Text Box 23"/>
          <p:cNvSpPr/>
          <p:nvPr/>
        </p:nvSpPr>
        <p:spPr>
          <a:xfrm>
            <a:off x="884160" y="2849400"/>
            <a:ext cx="321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+ 3x - 60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3" name="Line 24"/>
          <p:cNvSpPr/>
          <p:nvPr/>
        </p:nvSpPr>
        <p:spPr>
          <a:xfrm flipV="1">
            <a:off x="4038480" y="3260880"/>
            <a:ext cx="0" cy="380880"/>
          </a:xfrm>
          <a:prstGeom prst="line">
            <a:avLst/>
          </a:prstGeom>
          <a:ln w="28440">
            <a:solidFill>
              <a:srgbClr val="FFFF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4" name="Text Box 25"/>
          <p:cNvSpPr/>
          <p:nvPr/>
        </p:nvSpPr>
        <p:spPr>
          <a:xfrm>
            <a:off x="2803680" y="3657600"/>
            <a:ext cx="2819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NB: common factor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5" name="Text Box 26"/>
          <p:cNvSpPr/>
          <p:nvPr/>
        </p:nvSpPr>
        <p:spPr>
          <a:xfrm>
            <a:off x="3398760" y="2849400"/>
            <a:ext cx="268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3(x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x – 20)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6" name="Text Box 27"/>
          <p:cNvSpPr/>
          <p:nvPr/>
        </p:nvSpPr>
        <p:spPr>
          <a:xfrm>
            <a:off x="5546880" y="2849400"/>
            <a:ext cx="3155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3(x + 5)(x –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7" name="Rectangle 8"/>
          <p:cNvSpPr/>
          <p:nvPr/>
        </p:nvSpPr>
        <p:spPr>
          <a:xfrm>
            <a:off x="1099440" y="2162160"/>
            <a:ext cx="248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Other factor is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8" name="Text Box 2"/>
          <p:cNvSpPr/>
          <p:nvPr/>
        </p:nvSpPr>
        <p:spPr>
          <a:xfrm>
            <a:off x="930240" y="593640"/>
            <a:ext cx="6659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Linear Factors in the form (ax + b)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6" dur="indefinite" restart="never" nodeType="tmRoot">
          <p:childTnLst>
            <p:seq>
              <p:cTn id="1137" dur="indefinite" nodeType="mainSeq">
                <p:childTnLst>
                  <p:par>
                    <p:cTn id="1138" fill="hold">
                      <p:stCondLst>
                        <p:cond delay="indefinite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2" dur="8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43" dur="8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4" dur="8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5" fill="hold">
                      <p:stCondLst>
                        <p:cond delay="indefinite"/>
                      </p:stCondLst>
                      <p:childTnLst>
                        <p:par>
                          <p:cTn id="1146" fill="hold">
                            <p:stCondLst>
                              <p:cond delay="0"/>
                            </p:stCondLst>
                            <p:childTnLst>
                              <p:par>
                                <p:cTn id="11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15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5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3" fill="hold">
                      <p:stCondLst>
                        <p:cond delay="indefinite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7" dur="8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8" dur="8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9" dur="8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0" fill="hold">
                      <p:stCondLst>
                        <p:cond delay="indefinite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4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5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1" dur="8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2" dur="8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3" dur="8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Polynomials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7" name="Text Box 3"/>
          <p:cNvSpPr/>
          <p:nvPr/>
        </p:nvSpPr>
        <p:spPr>
          <a:xfrm>
            <a:off x="884160" y="1341360"/>
            <a:ext cx="1766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Definition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" name="Text Box 4"/>
          <p:cNvSpPr/>
          <p:nvPr/>
        </p:nvSpPr>
        <p:spPr>
          <a:xfrm>
            <a:off x="884160" y="1859040"/>
            <a:ext cx="73915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polynomial is an expression with several terms.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" name="Text Box 5"/>
          <p:cNvSpPr/>
          <p:nvPr/>
        </p:nvSpPr>
        <p:spPr>
          <a:xfrm>
            <a:off x="884160" y="2301840"/>
            <a:ext cx="80917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These will usually be different powers of a particular letter.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" name="Text Box 6"/>
          <p:cNvSpPr/>
          <p:nvPr/>
        </p:nvSpPr>
        <p:spPr>
          <a:xfrm>
            <a:off x="884160" y="2743200"/>
            <a:ext cx="82296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degree of the polynomial is the highest power that appears.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" name="Text Box 7"/>
          <p:cNvSpPr/>
          <p:nvPr/>
        </p:nvSpPr>
        <p:spPr>
          <a:xfrm>
            <a:off x="960480" y="3581280"/>
            <a:ext cx="190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" name="Text Box 8"/>
          <p:cNvSpPr/>
          <p:nvPr/>
        </p:nvSpPr>
        <p:spPr>
          <a:xfrm>
            <a:off x="1096920" y="4114800"/>
            <a:ext cx="373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5x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+ 6x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7x - 4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" name="Text Box 9"/>
          <p:cNvSpPr/>
          <p:nvPr/>
        </p:nvSpPr>
        <p:spPr>
          <a:xfrm>
            <a:off x="4952880" y="411480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Polynomial in x of degree 4.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" name="Text Box 10"/>
          <p:cNvSpPr/>
          <p:nvPr/>
        </p:nvSpPr>
        <p:spPr>
          <a:xfrm>
            <a:off x="1096920" y="4724280"/>
            <a:ext cx="3276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7m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5m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9m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" name="Text Box 11"/>
          <p:cNvSpPr/>
          <p:nvPr/>
        </p:nvSpPr>
        <p:spPr>
          <a:xfrm>
            <a:off x="4952880" y="472428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Polynomial in m of degree 8.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" name="Text Box 12"/>
          <p:cNvSpPr/>
          <p:nvPr/>
        </p:nvSpPr>
        <p:spPr>
          <a:xfrm>
            <a:off x="1096920" y="533412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" name="Text Box 13"/>
          <p:cNvSpPr/>
          <p:nvPr/>
        </p:nvSpPr>
        <p:spPr>
          <a:xfrm>
            <a:off x="4724280" y="5334120"/>
            <a:ext cx="441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Polynomial in w of degree 13.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" name="Text Box 14"/>
          <p:cNvSpPr/>
          <p:nvPr/>
        </p:nvSpPr>
        <p:spPr>
          <a:xfrm>
            <a:off x="930240" y="6035760"/>
            <a:ext cx="8213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NB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: It is not essential to have all the powers from the highest down, however powers should be in descending order.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 Box 5"/>
          <p:cNvSpPr/>
          <p:nvPr/>
        </p:nvSpPr>
        <p:spPr>
          <a:xfrm>
            <a:off x="960480" y="1905120"/>
            <a:ext cx="81835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Given that (x + 4) is a factor of the polynomial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2x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– 16    find  the value of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hence factorise  f(x) 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0" name="Text Box 6"/>
          <p:cNvSpPr/>
          <p:nvPr/>
        </p:nvSpPr>
        <p:spPr>
          <a:xfrm>
            <a:off x="609480" y="3673440"/>
            <a:ext cx="7650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Since    (x + 4)  a factor     then     f(-4) = 0 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1" name="Text Box 8"/>
          <p:cNvSpPr/>
          <p:nvPr/>
        </p:nvSpPr>
        <p:spPr>
          <a:xfrm>
            <a:off x="777960" y="4800600"/>
            <a:ext cx="2286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f(-4)    =    -4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92" name="Group 9"/>
          <p:cNvGrpSpPr/>
          <p:nvPr/>
        </p:nvGrpSpPr>
        <p:grpSpPr>
          <a:xfrm>
            <a:off x="2945880" y="4876200"/>
            <a:ext cx="5297760" cy="792720"/>
            <a:chOff x="2945880" y="4876200"/>
            <a:chExt cx="5297760" cy="792720"/>
          </a:xfrm>
        </p:grpSpPr>
        <p:sp>
          <p:nvSpPr>
            <p:cNvPr id="393" name="Line 10"/>
            <p:cNvSpPr/>
            <p:nvPr/>
          </p:nvSpPr>
          <p:spPr>
            <a:xfrm flipH="1">
              <a:off x="2945880" y="4876200"/>
              <a:ext cx="8280" cy="76356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94" name="Line 11"/>
            <p:cNvSpPr/>
            <p:nvPr/>
          </p:nvSpPr>
          <p:spPr>
            <a:xfrm>
              <a:off x="2956680" y="5623200"/>
              <a:ext cx="5286960" cy="45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080" rIns="90000" bIns="-1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95" name="Text Box 12"/>
          <p:cNvSpPr/>
          <p:nvPr/>
        </p:nvSpPr>
        <p:spPr>
          <a:xfrm>
            <a:off x="2971800" y="4770360"/>
            <a:ext cx="5973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 -16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6" name="Text Box 13"/>
          <p:cNvSpPr/>
          <p:nvPr/>
        </p:nvSpPr>
        <p:spPr>
          <a:xfrm>
            <a:off x="3260880" y="563868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7" name="Text Box 14"/>
          <p:cNvSpPr/>
          <p:nvPr/>
        </p:nvSpPr>
        <p:spPr>
          <a:xfrm>
            <a:off x="4022640" y="518148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8" name="Text Box 15"/>
          <p:cNvSpPr/>
          <p:nvPr/>
        </p:nvSpPr>
        <p:spPr>
          <a:xfrm>
            <a:off x="4038480" y="563868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9" name="Text Box 17"/>
          <p:cNvSpPr/>
          <p:nvPr/>
        </p:nvSpPr>
        <p:spPr>
          <a:xfrm>
            <a:off x="5425920" y="518148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0" name="Text Box 18"/>
          <p:cNvSpPr/>
          <p:nvPr/>
        </p:nvSpPr>
        <p:spPr>
          <a:xfrm>
            <a:off x="4800600" y="563868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 + 28)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1" name="Text Box 19"/>
          <p:cNvSpPr/>
          <p:nvPr/>
        </p:nvSpPr>
        <p:spPr>
          <a:xfrm>
            <a:off x="6629400" y="5181480"/>
            <a:ext cx="175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(-4a – 112)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2" name="Text Box 20"/>
          <p:cNvSpPr/>
          <p:nvPr/>
        </p:nvSpPr>
        <p:spPr>
          <a:xfrm>
            <a:off x="6492960" y="5638680"/>
            <a:ext cx="198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(-4a – 128)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3" name="Rectangle 21"/>
          <p:cNvSpPr/>
          <p:nvPr/>
        </p:nvSpPr>
        <p:spPr>
          <a:xfrm>
            <a:off x="1008000" y="1324080"/>
            <a:ext cx="13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4" name="Text Box 2"/>
          <p:cNvSpPr/>
          <p:nvPr/>
        </p:nvSpPr>
        <p:spPr>
          <a:xfrm>
            <a:off x="2027160" y="473040"/>
            <a:ext cx="4648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Missing Coefficients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4" dur="indefinite" restart="never" nodeType="tmRoot">
          <p:childTnLst>
            <p:seq>
              <p:cTn id="1175" dur="indefinite" nodeType="mainSeq">
                <p:childTnLst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8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1" fill="hold">
                      <p:stCondLst>
                        <p:cond delay="indefinite"/>
                      </p:stCondLst>
                      <p:childTnLst>
                        <p:par>
                          <p:cTn id="1182" fill="hold">
                            <p:stCondLst>
                              <p:cond delay="0"/>
                            </p:stCondLst>
                            <p:childTnLst>
                              <p:par>
                                <p:cTn id="11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8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6" fill="hold">
                      <p:stCondLst>
                        <p:cond delay="indefinite"/>
                      </p:stCondLst>
                      <p:childTnLst>
                        <p:par>
                          <p:cTn id="1187" fill="hold">
                            <p:stCondLst>
                              <p:cond delay="0"/>
                            </p:stCondLst>
                            <p:childTnLst>
                              <p:par>
                                <p:cTn id="11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9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9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6" fill="hold">
                      <p:stCondLst>
                        <p:cond delay="indefinite"/>
                      </p:stCondLst>
                      <p:childTnLst>
                        <p:par>
                          <p:cTn id="1197" fill="hold">
                            <p:stCondLst>
                              <p:cond delay="0"/>
                            </p:stCondLst>
                            <p:childTnLst>
                              <p:par>
                                <p:cTn id="119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0" fill="hold">
                      <p:stCondLst>
                        <p:cond delay="indefinite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4" fill="hold">
                      <p:stCondLst>
                        <p:cond delay="indefinite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8" fill="hold">
                      <p:stCondLst>
                        <p:cond delay="indefinite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2" fill="hold">
                      <p:stCondLst>
                        <p:cond delay="indefinite"/>
                      </p:stCondLst>
                      <p:childTnLst>
                        <p:par>
                          <p:cTn id="1213" fill="hold">
                            <p:stCondLst>
                              <p:cond delay="0"/>
                            </p:stCondLst>
                            <p:childTnLst>
                              <p:par>
                                <p:cTn id="12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6" fill="hold">
                      <p:stCondLst>
                        <p:cond delay="indefinite"/>
                      </p:stCondLst>
                      <p:childTnLst>
                        <p:par>
                          <p:cTn id="1217" fill="hold">
                            <p:stCondLst>
                              <p:cond delay="0"/>
                            </p:stCondLst>
                            <p:childTnLst>
                              <p:par>
                                <p:cTn id="12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0" fill="hold">
                      <p:stCondLst>
                        <p:cond delay="indefinite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 Box 2"/>
          <p:cNvSpPr/>
          <p:nvPr/>
        </p:nvSpPr>
        <p:spPr>
          <a:xfrm>
            <a:off x="1401840" y="3870360"/>
            <a:ext cx="7238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  a  =  -32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then the other factor is       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7x - 4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6" name="Text Box 3"/>
          <p:cNvSpPr/>
          <p:nvPr/>
        </p:nvSpPr>
        <p:spPr>
          <a:xfrm>
            <a:off x="5165640" y="4937040"/>
            <a:ext cx="266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(2x + 1)(x –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7" name="Text Box 4"/>
          <p:cNvSpPr/>
          <p:nvPr/>
        </p:nvSpPr>
        <p:spPr>
          <a:xfrm>
            <a:off x="1401840" y="5699160"/>
            <a:ext cx="685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(2x + 1)(x + 4)(x –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8" name="Text Box 21"/>
          <p:cNvSpPr/>
          <p:nvPr/>
        </p:nvSpPr>
        <p:spPr>
          <a:xfrm>
            <a:off x="3048120" y="2193840"/>
            <a:ext cx="396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Since   -4a – 128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9" name="Text Box 22"/>
          <p:cNvSpPr/>
          <p:nvPr/>
        </p:nvSpPr>
        <p:spPr>
          <a:xfrm>
            <a:off x="4098960" y="2651040"/>
            <a:ext cx="34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4a  =  -128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0" name="Text Box 23"/>
          <p:cNvSpPr/>
          <p:nvPr/>
        </p:nvSpPr>
        <p:spPr>
          <a:xfrm>
            <a:off x="3749760" y="3108240"/>
            <a:ext cx="3276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 =  -32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1" name="Text Box 2"/>
          <p:cNvSpPr/>
          <p:nvPr/>
        </p:nvSpPr>
        <p:spPr>
          <a:xfrm>
            <a:off x="2027160" y="473040"/>
            <a:ext cx="4648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Missing Coefficients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4" dur="indefinite" restart="never" nodeType="tmRoot">
          <p:childTnLst>
            <p:seq>
              <p:cTn id="1225" dur="indefinite" nodeType="mainSeq">
                <p:childTnLst>
                  <p:par>
                    <p:cTn id="1226" fill="hold">
                      <p:stCondLst>
                        <p:cond delay="indefinite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3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3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6" fill="hold">
                      <p:stCondLst>
                        <p:cond delay="indefinite"/>
                      </p:stCondLst>
                      <p:childTnLst>
                        <p:par>
                          <p:cTn id="1237" fill="hold">
                            <p:stCondLst>
                              <p:cond delay="0"/>
                            </p:stCondLst>
                            <p:childTnLst>
                              <p:par>
                                <p:cTn id="12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6" fill="hold">
                      <p:stCondLst>
                        <p:cond delay="indefinite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5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 Box 2"/>
          <p:cNvSpPr/>
          <p:nvPr/>
        </p:nvSpPr>
        <p:spPr>
          <a:xfrm>
            <a:off x="838080" y="1371600"/>
            <a:ext cx="1524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3" name="Text Box 3"/>
          <p:cNvSpPr/>
          <p:nvPr/>
        </p:nvSpPr>
        <p:spPr>
          <a:xfrm>
            <a:off x="1066680" y="1905120"/>
            <a:ext cx="807732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– 4) is a factor of f(x) = x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ax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bx – 48 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while  f(-2) = -12.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4" name="Text Box 4"/>
          <p:cNvSpPr/>
          <p:nvPr/>
        </p:nvSpPr>
        <p:spPr>
          <a:xfrm>
            <a:off x="365040" y="2879640"/>
            <a:ext cx="792504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a and b and hence factorise f(x) completely.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5" name="Text Box 6"/>
          <p:cNvSpPr/>
          <p:nvPr/>
        </p:nvSpPr>
        <p:spPr>
          <a:xfrm>
            <a:off x="2514600" y="3276720"/>
            <a:ext cx="4495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– 4) a factor so f(4)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6" name="Text Box 7"/>
          <p:cNvSpPr/>
          <p:nvPr/>
        </p:nvSpPr>
        <p:spPr>
          <a:xfrm>
            <a:off x="853920" y="3809880"/>
            <a:ext cx="1508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f(4)  = 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17" name="Group 8"/>
          <p:cNvGrpSpPr/>
          <p:nvPr/>
        </p:nvGrpSpPr>
        <p:grpSpPr>
          <a:xfrm>
            <a:off x="2422440" y="3962520"/>
            <a:ext cx="5714640" cy="685800"/>
            <a:chOff x="2422440" y="3962520"/>
            <a:chExt cx="5714640" cy="685800"/>
          </a:xfrm>
        </p:grpSpPr>
        <p:sp>
          <p:nvSpPr>
            <p:cNvPr id="418" name="Line 9"/>
            <p:cNvSpPr/>
            <p:nvPr/>
          </p:nvSpPr>
          <p:spPr>
            <a:xfrm>
              <a:off x="2422440" y="396252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9" name="Line 10"/>
            <p:cNvSpPr/>
            <p:nvPr/>
          </p:nvSpPr>
          <p:spPr>
            <a:xfrm>
              <a:off x="2422440" y="4648320"/>
              <a:ext cx="571464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20" name="Text Box 11"/>
          <p:cNvSpPr/>
          <p:nvPr/>
        </p:nvSpPr>
        <p:spPr>
          <a:xfrm>
            <a:off x="2422440" y="3780000"/>
            <a:ext cx="658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    b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         -48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1" name="Text Box 12"/>
          <p:cNvSpPr/>
          <p:nvPr/>
        </p:nvSpPr>
        <p:spPr>
          <a:xfrm>
            <a:off x="2422440" y="4729320"/>
            <a:ext cx="3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2" name="Text Box 13"/>
          <p:cNvSpPr/>
          <p:nvPr/>
        </p:nvSpPr>
        <p:spPr>
          <a:xfrm>
            <a:off x="3565440" y="419112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3" name="Text Box 14"/>
          <p:cNvSpPr/>
          <p:nvPr/>
        </p:nvSpPr>
        <p:spPr>
          <a:xfrm>
            <a:off x="2955960" y="472428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 + 4)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4" name="Text Box 15"/>
          <p:cNvSpPr/>
          <p:nvPr/>
        </p:nvSpPr>
        <p:spPr>
          <a:xfrm>
            <a:off x="4479840" y="4191120"/>
            <a:ext cx="160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(4a + 16)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5" name="Text Box 16"/>
          <p:cNvSpPr/>
          <p:nvPr/>
        </p:nvSpPr>
        <p:spPr>
          <a:xfrm>
            <a:off x="4054320" y="4729320"/>
            <a:ext cx="2133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(4a + b + 16)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6" name="Text Box 17"/>
          <p:cNvSpPr/>
          <p:nvPr/>
        </p:nvSpPr>
        <p:spPr>
          <a:xfrm>
            <a:off x="6232680" y="4191120"/>
            <a:ext cx="243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(16a + 4b + 64)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7" name="Text Box 18"/>
          <p:cNvSpPr/>
          <p:nvPr/>
        </p:nvSpPr>
        <p:spPr>
          <a:xfrm>
            <a:off x="6232680" y="4724280"/>
            <a:ext cx="250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(16a + 4b + 16)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8" name="Text Box 21"/>
          <p:cNvSpPr/>
          <p:nvPr/>
        </p:nvSpPr>
        <p:spPr>
          <a:xfrm>
            <a:off x="2209680" y="5394240"/>
            <a:ext cx="35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16a + 4b + 16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9" name="Text Box 22"/>
          <p:cNvSpPr/>
          <p:nvPr/>
        </p:nvSpPr>
        <p:spPr>
          <a:xfrm>
            <a:off x="4952880" y="539424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0" name="Text Box 23"/>
          <p:cNvSpPr/>
          <p:nvPr/>
        </p:nvSpPr>
        <p:spPr>
          <a:xfrm>
            <a:off x="2666880" y="5851440"/>
            <a:ext cx="2895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4a + b + 4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1" name="Text Box 24"/>
          <p:cNvSpPr/>
          <p:nvPr/>
        </p:nvSpPr>
        <p:spPr>
          <a:xfrm>
            <a:off x="3048120" y="638496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4a + b = -4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2" name="Text Box 2"/>
          <p:cNvSpPr/>
          <p:nvPr/>
        </p:nvSpPr>
        <p:spPr>
          <a:xfrm>
            <a:off x="2027160" y="473040"/>
            <a:ext cx="4648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Missing Coefficients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1" dur="indefinite" restart="never" nodeType="tmRoot">
          <p:childTnLst>
            <p:seq>
              <p:cTn id="1252" dur="indefinite" nodeType="mainSeq">
                <p:childTnLst>
                  <p:par>
                    <p:cTn id="1253" fill="hold">
                      <p:stCondLst>
                        <p:cond delay="indefinite"/>
                      </p:stCondLst>
                      <p:childTnLst>
                        <p:par>
                          <p:cTn id="1254" fill="hold">
                            <p:stCondLst>
                              <p:cond delay="0"/>
                            </p:stCondLst>
                            <p:childTnLst>
                              <p:par>
                                <p:cTn id="12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5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8" fill="hold">
                      <p:stCondLst>
                        <p:cond delay="indefinite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6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3" fill="hold">
                      <p:stCondLst>
                        <p:cond delay="indefinite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8" fill="hold">
                      <p:stCondLst>
                        <p:cond delay="indefinite"/>
                      </p:stCondLst>
                      <p:childTnLst>
                        <p:par>
                          <p:cTn id="1269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1" fill="hold">
                      <p:stCondLst>
                        <p:cond delay="indefinite"/>
                      </p:stCondLst>
                      <p:childTnLst>
                        <p:par>
                          <p:cTn id="1282" fill="hold">
                            <p:stCondLst>
                              <p:cond delay="0"/>
                            </p:stCondLst>
                            <p:childTnLst>
                              <p:par>
                                <p:cTn id="12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3" fill="hold">
                      <p:stCondLst>
                        <p:cond delay="indefinite"/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0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6" fill="hold">
                      <p:stCondLst>
                        <p:cond delay="indefinite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4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5" fill="hold">
                      <p:stCondLst>
                        <p:cond delay="indefinite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1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 Box 20"/>
          <p:cNvSpPr/>
          <p:nvPr/>
        </p:nvSpPr>
        <p:spPr>
          <a:xfrm>
            <a:off x="6492960" y="3459240"/>
            <a:ext cx="220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(4a - 2b - 56)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4" name="Text Box 8"/>
          <p:cNvSpPr/>
          <p:nvPr/>
        </p:nvSpPr>
        <p:spPr>
          <a:xfrm>
            <a:off x="898560" y="1874880"/>
            <a:ext cx="2408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f(-2) = -12   so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5" name="Text Box 9"/>
          <p:cNvSpPr/>
          <p:nvPr/>
        </p:nvSpPr>
        <p:spPr>
          <a:xfrm>
            <a:off x="822240" y="2560680"/>
            <a:ext cx="1814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f(-2)  =  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36" name="Group 10"/>
          <p:cNvGrpSpPr/>
          <p:nvPr/>
        </p:nvGrpSpPr>
        <p:grpSpPr>
          <a:xfrm>
            <a:off x="2560680" y="2697120"/>
            <a:ext cx="5714640" cy="685800"/>
            <a:chOff x="2560680" y="2697120"/>
            <a:chExt cx="5714640" cy="685800"/>
          </a:xfrm>
        </p:grpSpPr>
        <p:sp>
          <p:nvSpPr>
            <p:cNvPr id="437" name="Line 11"/>
            <p:cNvSpPr/>
            <p:nvPr/>
          </p:nvSpPr>
          <p:spPr>
            <a:xfrm>
              <a:off x="2560680" y="269712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38" name="Line 12"/>
            <p:cNvSpPr/>
            <p:nvPr/>
          </p:nvSpPr>
          <p:spPr>
            <a:xfrm>
              <a:off x="2560680" y="3382920"/>
              <a:ext cx="571464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39" name="Text Box 13"/>
          <p:cNvSpPr/>
          <p:nvPr/>
        </p:nvSpPr>
        <p:spPr>
          <a:xfrm>
            <a:off x="2697120" y="2544840"/>
            <a:ext cx="6340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    b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       -48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0" name="Text Box 14"/>
          <p:cNvSpPr/>
          <p:nvPr/>
        </p:nvSpPr>
        <p:spPr>
          <a:xfrm>
            <a:off x="2637000" y="345924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1" name="Text Box 15"/>
          <p:cNvSpPr/>
          <p:nvPr/>
        </p:nvSpPr>
        <p:spPr>
          <a:xfrm>
            <a:off x="3641760" y="2941560"/>
            <a:ext cx="701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2" name="Text Box 16"/>
          <p:cNvSpPr/>
          <p:nvPr/>
        </p:nvSpPr>
        <p:spPr>
          <a:xfrm>
            <a:off x="3216240" y="345924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 - 2)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3" name="Text Box 17"/>
          <p:cNvSpPr/>
          <p:nvPr/>
        </p:nvSpPr>
        <p:spPr>
          <a:xfrm>
            <a:off x="4740120" y="2941560"/>
            <a:ext cx="16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(-2a + 4)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4" name="Text Box 18"/>
          <p:cNvSpPr/>
          <p:nvPr/>
        </p:nvSpPr>
        <p:spPr>
          <a:xfrm>
            <a:off x="4251240" y="3459240"/>
            <a:ext cx="2133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(-2a + b + 4)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5" name="Text Box 19"/>
          <p:cNvSpPr/>
          <p:nvPr/>
        </p:nvSpPr>
        <p:spPr>
          <a:xfrm>
            <a:off x="6446880" y="2946240"/>
            <a:ext cx="243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(4a - 2b - 8)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6" name="Text Box 21"/>
          <p:cNvSpPr/>
          <p:nvPr/>
        </p:nvSpPr>
        <p:spPr>
          <a:xfrm>
            <a:off x="2498760" y="4327560"/>
            <a:ext cx="35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4a - 2b - 56 = -12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7" name="Text Box 22"/>
          <p:cNvSpPr/>
          <p:nvPr/>
        </p:nvSpPr>
        <p:spPr>
          <a:xfrm>
            <a:off x="5165640" y="432756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8" name="Text Box 23"/>
          <p:cNvSpPr/>
          <p:nvPr/>
        </p:nvSpPr>
        <p:spPr>
          <a:xfrm>
            <a:off x="2575080" y="4861080"/>
            <a:ext cx="2895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2a - b - 28  = -6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9" name="Text Box 24"/>
          <p:cNvSpPr/>
          <p:nvPr/>
        </p:nvSpPr>
        <p:spPr>
          <a:xfrm>
            <a:off x="2955960" y="547056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2a - b = 22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0" name="Text Box 25"/>
          <p:cNvSpPr/>
          <p:nvPr/>
        </p:nvSpPr>
        <p:spPr>
          <a:xfrm>
            <a:off x="990720" y="6202440"/>
            <a:ext cx="655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We now use simultaneous equations ….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1" name="Text Box 2"/>
          <p:cNvSpPr/>
          <p:nvPr/>
        </p:nvSpPr>
        <p:spPr>
          <a:xfrm>
            <a:off x="2027160" y="473040"/>
            <a:ext cx="4648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Missing Coefficients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20" dur="indefinite" restart="never" nodeType="tmRoot">
          <p:childTnLst>
            <p:seq>
              <p:cTn id="1321" dur="indefinite" nodeType="mainSeq">
                <p:childTnLst>
                  <p:par>
                    <p:cTn id="1322" fill="hold">
                      <p:stCondLst>
                        <p:cond delay="indefinite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2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7" fill="hold">
                      <p:stCondLst>
                        <p:cond delay="indefinite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2" fill="hold">
                      <p:stCondLst>
                        <p:cond delay="indefinite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5" fill="hold">
                      <p:stCondLst>
                        <p:cond delay="indefinite"/>
                      </p:stCondLst>
                      <p:childTnLst>
                        <p:par>
                          <p:cTn id="1346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9" fill="hold">
                      <p:stCondLst>
                        <p:cond delay="indefinite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1" fill="hold">
                      <p:stCondLst>
                        <p:cond delay="indefinite"/>
                      </p:stCondLst>
                      <p:childTnLst>
                        <p:par>
                          <p:cTn id="1362" fill="hold">
                            <p:stCondLst>
                              <p:cond delay="0"/>
                            </p:stCondLst>
                            <p:childTnLst>
                              <p:par>
                                <p:cTn id="13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0" fill="hold">
                      <p:stCondLst>
                        <p:cond delay="indefinite"/>
                      </p:stCondLst>
                      <p:childTnLst>
                        <p:par>
                          <p:cTn id="1371" fill="hold">
                            <p:stCondLst>
                              <p:cond delay="0"/>
                            </p:stCondLst>
                            <p:childTnLst>
                              <p:par>
                                <p:cTn id="13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4" fill="hold">
                      <p:stCondLst>
                        <p:cond delay="indefinite"/>
                      </p:stCondLst>
                      <p:childTnLst>
                        <p:par>
                          <p:cTn id="1375" fill="hold">
                            <p:stCondLst>
                              <p:cond delay="0"/>
                            </p:stCondLst>
                            <p:childTnLst>
                              <p:par>
                                <p:cTn id="13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7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9" fill="hold">
                      <p:stCondLst>
                        <p:cond delay="indefinite"/>
                      </p:stCondLst>
                      <p:childTnLst>
                        <p:par>
                          <p:cTn id="1380" fill="hold">
                            <p:stCondLst>
                              <p:cond delay="0"/>
                            </p:stCondLst>
                            <p:childTnLst>
                              <p:par>
                                <p:cTn id="13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8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8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 Box 2"/>
          <p:cNvSpPr/>
          <p:nvPr/>
        </p:nvSpPr>
        <p:spPr>
          <a:xfrm>
            <a:off x="2422440" y="2133720"/>
            <a:ext cx="1828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4a + b = -4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3" name="Text Box 3"/>
          <p:cNvSpPr/>
          <p:nvPr/>
        </p:nvSpPr>
        <p:spPr>
          <a:xfrm>
            <a:off x="2422440" y="2592360"/>
            <a:ext cx="187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2a - b = 22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4" name="Line 4"/>
          <p:cNvSpPr/>
          <p:nvPr/>
        </p:nvSpPr>
        <p:spPr>
          <a:xfrm>
            <a:off x="1082520" y="3032280"/>
            <a:ext cx="3081600" cy="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5" name="Text Box 5"/>
          <p:cNvSpPr/>
          <p:nvPr/>
        </p:nvSpPr>
        <p:spPr>
          <a:xfrm>
            <a:off x="1006560" y="3032280"/>
            <a:ext cx="868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6" name="Text Box 6"/>
          <p:cNvSpPr/>
          <p:nvPr/>
        </p:nvSpPr>
        <p:spPr>
          <a:xfrm>
            <a:off x="2835360" y="3111480"/>
            <a:ext cx="1422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6a = 18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7" name="Text Box 7"/>
          <p:cNvSpPr/>
          <p:nvPr/>
        </p:nvSpPr>
        <p:spPr>
          <a:xfrm>
            <a:off x="3094200" y="3565440"/>
            <a:ext cx="118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=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8" name="Text Box 9"/>
          <p:cNvSpPr/>
          <p:nvPr/>
        </p:nvSpPr>
        <p:spPr>
          <a:xfrm>
            <a:off x="5761080" y="2651040"/>
            <a:ext cx="2666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 4a + b = -4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9" name="Text Box 10"/>
          <p:cNvSpPr/>
          <p:nvPr/>
        </p:nvSpPr>
        <p:spPr>
          <a:xfrm>
            <a:off x="6066000" y="3070080"/>
            <a:ext cx="236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 + b = -4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0" name="Text Box 11"/>
          <p:cNvSpPr/>
          <p:nvPr/>
        </p:nvSpPr>
        <p:spPr>
          <a:xfrm>
            <a:off x="7132680" y="348948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 = -16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1" name="Text Box 13"/>
          <p:cNvSpPr/>
          <p:nvPr/>
        </p:nvSpPr>
        <p:spPr>
          <a:xfrm>
            <a:off x="1355760" y="4556160"/>
            <a:ext cx="7711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When (x – 4)  is a factor  the quadratic factor is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2" name="Text Box 14"/>
          <p:cNvSpPr/>
          <p:nvPr/>
        </p:nvSpPr>
        <p:spPr>
          <a:xfrm>
            <a:off x="898560" y="531828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(a + 4)x + (4a + b + 16) =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3" name="Text Box 15"/>
          <p:cNvSpPr/>
          <p:nvPr/>
        </p:nvSpPr>
        <p:spPr>
          <a:xfrm>
            <a:off x="4861080" y="5318280"/>
            <a:ext cx="2590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+ 7x + 12 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4" name="Text Box 16"/>
          <p:cNvSpPr/>
          <p:nvPr/>
        </p:nvSpPr>
        <p:spPr>
          <a:xfrm>
            <a:off x="6918480" y="5318280"/>
            <a:ext cx="2331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+ 4)(x + 3)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5" name="Text Box 17"/>
          <p:cNvSpPr/>
          <p:nvPr/>
        </p:nvSpPr>
        <p:spPr>
          <a:xfrm>
            <a:off x="2530440" y="6232680"/>
            <a:ext cx="4449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  f(x) = (x - 4)(x + 3)(x + 4)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6" name="Text Box 2"/>
          <p:cNvSpPr/>
          <p:nvPr/>
        </p:nvSpPr>
        <p:spPr>
          <a:xfrm>
            <a:off x="2027160" y="473040"/>
            <a:ext cx="4648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Missing Coefficients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9" dur="indefinite" restart="never" nodeType="tmRoot">
          <p:childTnLst>
            <p:seq>
              <p:cTn id="1390" dur="indefinite" nodeType="mainSeq">
                <p:childTnLst>
                  <p:par>
                    <p:cTn id="1391" fill="hold">
                      <p:stCondLst>
                        <p:cond delay="indefinite"/>
                      </p:stCondLst>
                      <p:childTnLst>
                        <p:par>
                          <p:cTn id="1392" fill="hold">
                            <p:stCondLst>
                              <p:cond delay="0"/>
                            </p:stCondLst>
                            <p:childTnLst>
                              <p:par>
                                <p:cTn id="13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6" fill="hold">
                      <p:stCondLst>
                        <p:cond delay="indefinite"/>
                      </p:stCondLst>
                      <p:childTnLst>
                        <p:par>
                          <p:cTn id="1397" fill="hold">
                            <p:stCondLst>
                              <p:cond delay="0"/>
                            </p:stCondLst>
                            <p:childTnLst>
                              <p:par>
                                <p:cTn id="139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0" fill="hold">
                      <p:stCondLst>
                        <p:cond delay="indefinite"/>
                      </p:stCondLst>
                      <p:childTnLst>
                        <p:par>
                          <p:cTn id="1401" fill="hold">
                            <p:stCondLst>
                              <p:cond delay="0"/>
                            </p:stCondLst>
                            <p:childTnLst>
                              <p:par>
                                <p:cTn id="14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0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9" fill="hold">
                      <p:stCondLst>
                        <p:cond delay="indefinite"/>
                      </p:stCondLst>
                      <p:childTnLst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1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4" fill="hold">
                      <p:stCondLst>
                        <p:cond delay="indefinite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1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9" fill="hold">
                      <p:stCondLst>
                        <p:cond delay="indefinite"/>
                      </p:stCondLst>
                      <p:childTnLst>
                        <p:par>
                          <p:cTn id="1420" fill="hold">
                            <p:stCondLst>
                              <p:cond delay="0"/>
                            </p:stCondLst>
                            <p:childTnLst>
                              <p:par>
                                <p:cTn id="14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2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4" fill="hold">
                      <p:stCondLst>
                        <p:cond delay="indefinite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2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9" fill="hold">
                      <p:stCondLst>
                        <p:cond delay="indefinite"/>
                      </p:stCondLst>
                      <p:childTnLst>
                        <p:par>
                          <p:cTn id="1430" fill="hold">
                            <p:stCondLst>
                              <p:cond delay="0"/>
                            </p:stCondLst>
                            <p:childTnLst>
                              <p:par>
                                <p:cTn id="14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4" fill="hold">
                      <p:stCondLst>
                        <p:cond delay="indefinite"/>
                      </p:stCondLst>
                      <p:childTnLst>
                        <p:par>
                          <p:cTn id="1445" fill="hold">
                            <p:stCondLst>
                              <p:cond delay="0"/>
                            </p:stCondLst>
                            <p:childTnLst>
                              <p:par>
                                <p:cTn id="14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777960" y="198000"/>
            <a:ext cx="688824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a Polynomial From Its Zeros</a:t>
            </a:r>
            <a:endParaRPr lang="en-US" sz="2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468" name="Text Box 3"/>
          <p:cNvSpPr/>
          <p:nvPr/>
        </p:nvSpPr>
        <p:spPr>
          <a:xfrm>
            <a:off x="669960" y="1401840"/>
            <a:ext cx="160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Caution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9" name="Text Box 4"/>
          <p:cNvSpPr/>
          <p:nvPr/>
        </p:nvSpPr>
        <p:spPr>
          <a:xfrm>
            <a:off x="533520" y="1828800"/>
            <a:ext cx="2759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Suppose that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0" name="Text Box 5"/>
          <p:cNvSpPr/>
          <p:nvPr/>
        </p:nvSpPr>
        <p:spPr>
          <a:xfrm>
            <a:off x="974880" y="2301840"/>
            <a:ext cx="291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+ 4x - 12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1" name="Text Box 6"/>
          <p:cNvSpPr/>
          <p:nvPr/>
        </p:nvSpPr>
        <p:spPr>
          <a:xfrm>
            <a:off x="4525920" y="2270160"/>
            <a:ext cx="411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  g(x) = -3x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- 12x + 36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2" name="Text Box 7"/>
          <p:cNvSpPr/>
          <p:nvPr/>
        </p:nvSpPr>
        <p:spPr>
          <a:xfrm>
            <a:off x="1523880" y="2835360"/>
            <a:ext cx="20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3" name="Text Box 8"/>
          <p:cNvSpPr/>
          <p:nvPr/>
        </p:nvSpPr>
        <p:spPr>
          <a:xfrm>
            <a:off x="1143000" y="3368520"/>
            <a:ext cx="243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+ 4x – 12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4" name="Text Box 9"/>
          <p:cNvSpPr/>
          <p:nvPr/>
        </p:nvSpPr>
        <p:spPr>
          <a:xfrm>
            <a:off x="930240" y="3902040"/>
            <a:ext cx="2651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+ 6)(x – 2)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5" name="Text Box 10"/>
          <p:cNvSpPr/>
          <p:nvPr/>
        </p:nvSpPr>
        <p:spPr>
          <a:xfrm>
            <a:off x="1006560" y="4435560"/>
            <a:ext cx="257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-6  or  x =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6" name="Text Box 11"/>
          <p:cNvSpPr/>
          <p:nvPr/>
        </p:nvSpPr>
        <p:spPr>
          <a:xfrm>
            <a:off x="6934320" y="2835360"/>
            <a:ext cx="160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g(x)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7" name="Text Box 12"/>
          <p:cNvSpPr/>
          <p:nvPr/>
        </p:nvSpPr>
        <p:spPr>
          <a:xfrm>
            <a:off x="5562720" y="3368520"/>
            <a:ext cx="297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- 12x + 36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8" name="Text Box 13"/>
          <p:cNvSpPr/>
          <p:nvPr/>
        </p:nvSpPr>
        <p:spPr>
          <a:xfrm>
            <a:off x="5562720" y="3902040"/>
            <a:ext cx="297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+ 4x – 12)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9" name="Text Box 14"/>
          <p:cNvSpPr/>
          <p:nvPr/>
        </p:nvSpPr>
        <p:spPr>
          <a:xfrm>
            <a:off x="5288040" y="4435560"/>
            <a:ext cx="3246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-3(x + 6)(x – 2)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0" name="Text Box 15"/>
          <p:cNvSpPr/>
          <p:nvPr/>
        </p:nvSpPr>
        <p:spPr>
          <a:xfrm>
            <a:off x="5334120" y="4968720"/>
            <a:ext cx="320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-6  or  x =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1" name="Text Box 16"/>
          <p:cNvSpPr/>
          <p:nvPr/>
        </p:nvSpPr>
        <p:spPr>
          <a:xfrm>
            <a:off x="960480" y="5578560"/>
            <a:ext cx="818352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Although f(x) and g(x) have identical roots/zeros they are clearly different functions and we need to keep this in mind when working backwards from the roots.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9" dur="indefinite" restart="never" nodeType="tmRoot">
          <p:childTnLst>
            <p:seq>
              <p:cTn id="1450" dur="indefinite" nodeType="mainSeq">
                <p:childTnLst>
                  <p:par>
                    <p:cTn id="1451" fill="hold">
                      <p:stCondLst>
                        <p:cond delay="indefinite"/>
                      </p:stCondLst>
                      <p:childTnLst>
                        <p:par>
                          <p:cTn id="1452" fill="hold">
                            <p:stCondLst>
                              <p:cond delay="0"/>
                            </p:stCondLst>
                            <p:childTnLst>
                              <p:par>
                                <p:cTn id="14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5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1" fill="hold">
                      <p:stCondLst>
                        <p:cond delay="indefinite"/>
                      </p:stCondLst>
                      <p:childTnLst>
                        <p:par>
                          <p:cTn id="1462" fill="hold">
                            <p:stCondLst>
                              <p:cond delay="0"/>
                            </p:stCondLst>
                            <p:childTnLst>
                              <p:par>
                                <p:cTn id="14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1" fill="hold">
                      <p:stCondLst>
                        <p:cond delay="indefinite"/>
                      </p:stCondLst>
                      <p:childTnLst>
                        <p:par>
                          <p:cTn id="1472" fill="hold">
                            <p:stCondLst>
                              <p:cond delay="0"/>
                            </p:stCondLst>
                            <p:childTnLst>
                              <p:par>
                                <p:cTn id="14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7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6" fill="hold">
                      <p:stCondLst>
                        <p:cond delay="indefinite"/>
                      </p:stCondLst>
                      <p:childTnLst>
                        <p:par>
                          <p:cTn id="1477" fill="hold">
                            <p:stCondLst>
                              <p:cond delay="0"/>
                            </p:stCondLst>
                            <p:childTnLst>
                              <p:par>
                                <p:cTn id="14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1" fill="hold">
                      <p:stCondLst>
                        <p:cond delay="indefinite"/>
                      </p:stCondLst>
                      <p:childTnLst>
                        <p:par>
                          <p:cTn id="1482" fill="hold">
                            <p:stCondLst>
                              <p:cond delay="0"/>
                            </p:stCondLst>
                            <p:childTnLst>
                              <p:par>
                                <p:cTn id="14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6" fill="hold">
                      <p:stCondLst>
                        <p:cond delay="indefinite"/>
                      </p:stCondLst>
                      <p:childTnLst>
                        <p:par>
                          <p:cTn id="1487" fill="hold">
                            <p:stCondLst>
                              <p:cond delay="0"/>
                            </p:stCondLst>
                            <p:childTnLst>
                              <p:par>
                                <p:cTn id="14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1" fill="hold">
                      <p:stCondLst>
                        <p:cond delay="indefinite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0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 Box 2"/>
          <p:cNvSpPr/>
          <p:nvPr/>
        </p:nvSpPr>
        <p:spPr>
          <a:xfrm>
            <a:off x="1158840" y="2530440"/>
            <a:ext cx="754380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If a polynomial  f(x)  has roots/zeros  at a, b and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then it has factors  (x – a), (x – b)  and  (x – c)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can be written as  f(x) = k(x – a)(x – b)(x – c).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3" name="Text Box 4"/>
          <p:cNvSpPr/>
          <p:nvPr/>
        </p:nvSpPr>
        <p:spPr>
          <a:xfrm>
            <a:off x="1158840" y="4846680"/>
            <a:ext cx="73915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NB:  In the two previous examples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 = 1  and k = -3 respectively.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4" name="Rectangle 2"/>
          <p:cNvSpPr/>
          <p:nvPr/>
        </p:nvSpPr>
        <p:spPr>
          <a:xfrm>
            <a:off x="777960" y="593640"/>
            <a:ext cx="68882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a Polynomial From Its Zeros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1" dur="indefinite" restart="never" nodeType="tmRoot">
          <p:childTnLst>
            <p:seq>
              <p:cTn id="1502" dur="indefinite" nodeType="mainSeq">
                <p:childTnLst>
                  <p:par>
                    <p:cTn id="1503" fill="hold">
                      <p:stCondLst>
                        <p:cond delay="indefinite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0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1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 Box 6"/>
          <p:cNvSpPr/>
          <p:nvPr/>
        </p:nvSpPr>
        <p:spPr>
          <a:xfrm>
            <a:off x="960480" y="1935000"/>
            <a:ext cx="1523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86" name="Group 12"/>
          <p:cNvGrpSpPr/>
          <p:nvPr/>
        </p:nvGrpSpPr>
        <p:grpSpPr>
          <a:xfrm>
            <a:off x="1981080" y="3336840"/>
            <a:ext cx="5715000" cy="3193920"/>
            <a:chOff x="1981080" y="3336840"/>
            <a:chExt cx="5715000" cy="3193920"/>
          </a:xfrm>
        </p:grpSpPr>
        <p:pic>
          <p:nvPicPr>
            <p:cNvPr id="487" name="Picture 5"/>
            <p:cNvPicPr/>
            <p:nvPr/>
          </p:nvPicPr>
          <p:blipFill>
            <a:blip r:embed="rId1"/>
            <a:srcRect l="18630" t="0" r="35457" b="31893"/>
            <a:stretch/>
          </p:blipFill>
          <p:spPr>
            <a:xfrm>
              <a:off x="1981080" y="3336840"/>
              <a:ext cx="5715000" cy="3193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88" name="Rectangle 7"/>
            <p:cNvSpPr/>
            <p:nvPr/>
          </p:nvSpPr>
          <p:spPr>
            <a:xfrm>
              <a:off x="2286000" y="5622840"/>
              <a:ext cx="304920" cy="30456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89" name="Rectangle 8"/>
            <p:cNvSpPr/>
            <p:nvPr/>
          </p:nvSpPr>
          <p:spPr>
            <a:xfrm>
              <a:off x="3962520" y="6156000"/>
              <a:ext cx="304560" cy="30492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0" name="Rectangle 9"/>
            <p:cNvSpPr/>
            <p:nvPr/>
          </p:nvSpPr>
          <p:spPr>
            <a:xfrm>
              <a:off x="6324480" y="5668920"/>
              <a:ext cx="304920" cy="30456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1" name="Rectangle 10"/>
            <p:cNvSpPr/>
            <p:nvPr/>
          </p:nvSpPr>
          <p:spPr>
            <a:xfrm>
              <a:off x="4038480" y="4555800"/>
              <a:ext cx="304920" cy="30492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2" name="Rectangle 11"/>
            <p:cNvSpPr/>
            <p:nvPr/>
          </p:nvSpPr>
          <p:spPr>
            <a:xfrm>
              <a:off x="4038480" y="3930480"/>
              <a:ext cx="304920" cy="30492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93" name="Text Box 13"/>
          <p:cNvSpPr/>
          <p:nvPr/>
        </p:nvSpPr>
        <p:spPr>
          <a:xfrm>
            <a:off x="3002040" y="5410080"/>
            <a:ext cx="533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-2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4" name="Text Box 14"/>
          <p:cNvSpPr/>
          <p:nvPr/>
        </p:nvSpPr>
        <p:spPr>
          <a:xfrm>
            <a:off x="5075280" y="5425920"/>
            <a:ext cx="533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5" name="Text Box 15"/>
          <p:cNvSpPr/>
          <p:nvPr/>
        </p:nvSpPr>
        <p:spPr>
          <a:xfrm>
            <a:off x="6141960" y="5425920"/>
            <a:ext cx="685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5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6" name="Text Box 16"/>
          <p:cNvSpPr/>
          <p:nvPr/>
        </p:nvSpPr>
        <p:spPr>
          <a:xfrm>
            <a:off x="3992400" y="3870360"/>
            <a:ext cx="609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30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7" name="Text Box 17"/>
          <p:cNvSpPr/>
          <p:nvPr/>
        </p:nvSpPr>
        <p:spPr>
          <a:xfrm>
            <a:off x="6035760" y="286560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f(x)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8" name="Rectangle 2"/>
          <p:cNvSpPr/>
          <p:nvPr/>
        </p:nvSpPr>
        <p:spPr>
          <a:xfrm>
            <a:off x="777960" y="593640"/>
            <a:ext cx="68882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a Polynomial From Its Zeros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3" dur="indefinite" restart="never" nodeType="tmRoot">
          <p:childTnLst>
            <p:seq>
              <p:cTn id="1514" dur="indefinite" nodeType="mainSeq">
                <p:childTnLst>
                  <p:par>
                    <p:cTn id="1515" fill="hold">
                      <p:stCondLst>
                        <p:cond delay="indefinite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1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5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2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5" fill="hold">
                      <p:stCondLst>
                        <p:cond delay="indefinite"/>
                      </p:stCondLst>
                      <p:childTnLst>
                        <p:par>
                          <p:cTn id="1526" fill="hold">
                            <p:stCondLst>
                              <p:cond delay="0"/>
                            </p:stCondLst>
                            <p:childTnLst>
                              <p:par>
                                <p:cTn id="15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9" fill="hold">
                      <p:stCondLst>
                        <p:cond delay="indefinite"/>
                      </p:stCondLst>
                      <p:childTnLst>
                        <p:par>
                          <p:cTn id="1530" fill="hold">
                            <p:stCondLst>
                              <p:cond delay="0"/>
                            </p:stCondLst>
                            <p:childTnLst>
                              <p:par>
                                <p:cTn id="15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3" fill="hold">
                      <p:stCondLst>
                        <p:cond delay="indefinite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7" fill="hold">
                      <p:stCondLst>
                        <p:cond delay="indefinite"/>
                      </p:stCondLst>
                      <p:childTnLst>
                        <p:par>
                          <p:cTn id="1538" fill="hold">
                            <p:stCondLst>
                              <p:cond delay="0"/>
                            </p:stCondLst>
                            <p:childTnLst>
                              <p:par>
                                <p:cTn id="15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 Box 2"/>
          <p:cNvSpPr/>
          <p:nvPr/>
        </p:nvSpPr>
        <p:spPr>
          <a:xfrm>
            <a:off x="1020600" y="2163600"/>
            <a:ext cx="7315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has zeros at x = -2, x = 1 and x = 5,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0" name="Text Box 3"/>
          <p:cNvSpPr/>
          <p:nvPr/>
        </p:nvSpPr>
        <p:spPr>
          <a:xfrm>
            <a:off x="1736640" y="2735280"/>
            <a:ext cx="617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it has factors (x +2), (x – 1) and (x – 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1" name="Text Box 4"/>
          <p:cNvSpPr/>
          <p:nvPr/>
        </p:nvSpPr>
        <p:spPr>
          <a:xfrm>
            <a:off x="1143000" y="3306600"/>
            <a:ext cx="609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k (x +2)(x – 1)(x – 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2" name="Text Box 5"/>
          <p:cNvSpPr/>
          <p:nvPr/>
        </p:nvSpPr>
        <p:spPr>
          <a:xfrm>
            <a:off x="1096920" y="4054320"/>
            <a:ext cx="80470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also passes through (0,30) so replacing x by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f(x) by 30 the equation becomes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3" name="Text Box 6"/>
          <p:cNvSpPr/>
          <p:nvPr/>
        </p:nvSpPr>
        <p:spPr>
          <a:xfrm>
            <a:off x="2925720" y="5349960"/>
            <a:ext cx="502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30 = k </a:t>
            </a:r>
            <a:r>
              <a:rPr lang="en-GB" sz="1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 X (-1) </a:t>
            </a:r>
            <a:r>
              <a:rPr lang="en-GB" sz="1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(-5)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4" name="Text Box 7"/>
          <p:cNvSpPr/>
          <p:nvPr/>
        </p:nvSpPr>
        <p:spPr>
          <a:xfrm>
            <a:off x="2408400" y="5845320"/>
            <a:ext cx="3276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ie     10k = 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5" name="Text Box 8"/>
          <p:cNvSpPr/>
          <p:nvPr/>
        </p:nvSpPr>
        <p:spPr>
          <a:xfrm>
            <a:off x="2255760" y="6340320"/>
            <a:ext cx="34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ie        k =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6" name="Rectangle 2"/>
          <p:cNvSpPr/>
          <p:nvPr/>
        </p:nvSpPr>
        <p:spPr>
          <a:xfrm>
            <a:off x="777960" y="593640"/>
            <a:ext cx="68882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a Polynomial From Its Zeros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5" dur="indefinite" restart="never" nodeType="tmRoot">
          <p:childTnLst>
            <p:seq>
              <p:cTn id="1546" dur="indefinite" nodeType="mainSeq">
                <p:childTnLst>
                  <p:par>
                    <p:cTn id="1547" fill="hold">
                      <p:stCondLst>
                        <p:cond delay="indefinite"/>
                      </p:stCondLst>
                      <p:childTnLst>
                        <p:par>
                          <p:cTn id="1548" fill="hold">
                            <p:stCondLst>
                              <p:cond delay="0"/>
                            </p:stCondLst>
                            <p:childTnLst>
                              <p:par>
                                <p:cTn id="15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2" fill="hold">
                      <p:stCondLst>
                        <p:cond delay="indefinite"/>
                      </p:stCondLst>
                      <p:childTnLst>
                        <p:par>
                          <p:cTn id="1553" fill="hold">
                            <p:stCondLst>
                              <p:cond delay="0"/>
                            </p:stCondLst>
                            <p:childTnLst>
                              <p:par>
                                <p:cTn id="15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7" fill="hold">
                      <p:stCondLst>
                        <p:cond delay="indefinite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2" fill="hold">
                      <p:stCondLst>
                        <p:cond delay="indefinite"/>
                      </p:stCondLst>
                      <p:childTnLst>
                        <p:par>
                          <p:cTn id="1563" fill="hold">
                            <p:stCondLst>
                              <p:cond delay="0"/>
                            </p:stCondLst>
                            <p:childTnLst>
                              <p:par>
                                <p:cTn id="15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7" fill="hold">
                      <p:stCondLst>
                        <p:cond delay="indefinite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1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7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 Box 9"/>
          <p:cNvSpPr/>
          <p:nvPr/>
        </p:nvSpPr>
        <p:spPr>
          <a:xfrm>
            <a:off x="1494000" y="3032280"/>
            <a:ext cx="591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Formula is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3(x + 2)(x – 1)(x – 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8" name="Text Box 10"/>
          <p:cNvSpPr/>
          <p:nvPr/>
        </p:nvSpPr>
        <p:spPr>
          <a:xfrm>
            <a:off x="3322800" y="3767040"/>
            <a:ext cx="4038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(3x + 6)(x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6x + 5)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9" name="Text Box 11"/>
          <p:cNvSpPr/>
          <p:nvPr/>
        </p:nvSpPr>
        <p:spPr>
          <a:xfrm>
            <a:off x="3292560" y="4495680"/>
            <a:ext cx="4267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3x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12x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21x + 30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0" name="Rectangle 2"/>
          <p:cNvSpPr/>
          <p:nvPr/>
        </p:nvSpPr>
        <p:spPr>
          <a:xfrm>
            <a:off x="777960" y="593640"/>
            <a:ext cx="68882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a Polynomial From Its Zeros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77" dur="indefinite" restart="never" nodeType="tmRoot">
          <p:childTnLst>
            <p:seq>
              <p:cTn id="1578" dur="indefinite" nodeType="mainSeq">
                <p:childTnLst>
                  <p:par>
                    <p:cTn id="1579" fill="hold">
                      <p:stCondLst>
                        <p:cond delay="indefinite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8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8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9" fill="hold">
                      <p:stCondLst>
                        <p:cond delay="indefinite"/>
                      </p:stCondLst>
                      <p:childTnLst>
                        <p:par>
                          <p:cTn id="1590" fill="hold">
                            <p:stCondLst>
                              <p:cond delay="0"/>
                            </p:stCondLst>
                            <p:childTnLst>
                              <p:par>
                                <p:cTn id="15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2"/>
          <p:cNvSpPr/>
          <p:nvPr/>
        </p:nvSpPr>
        <p:spPr>
          <a:xfrm>
            <a:off x="930240" y="321624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Coefficients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0" name="Text Box 3"/>
          <p:cNvSpPr/>
          <p:nvPr/>
        </p:nvSpPr>
        <p:spPr>
          <a:xfrm>
            <a:off x="1020600" y="487440"/>
            <a:ext cx="64771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Disguised Polynomials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1" name="Text Box 4"/>
          <p:cNvSpPr/>
          <p:nvPr/>
        </p:nvSpPr>
        <p:spPr>
          <a:xfrm>
            <a:off x="838080" y="2041560"/>
            <a:ext cx="297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+ 3)(x – 5)(x + 5)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2" name="Text Box 5"/>
          <p:cNvSpPr/>
          <p:nvPr/>
        </p:nvSpPr>
        <p:spPr>
          <a:xfrm>
            <a:off x="3581280" y="2041560"/>
            <a:ext cx="304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(x + 3)(x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25)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3" name="Text Box 6"/>
          <p:cNvSpPr/>
          <p:nvPr/>
        </p:nvSpPr>
        <p:spPr>
          <a:xfrm>
            <a:off x="5943600" y="2041560"/>
            <a:ext cx="3276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+ 3x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25x - 75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4" name="Text Box 7"/>
          <p:cNvSpPr/>
          <p:nvPr/>
        </p:nvSpPr>
        <p:spPr>
          <a:xfrm>
            <a:off x="1981080" y="2651040"/>
            <a:ext cx="6126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 this is a polynomial in x of degree 3.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5" name="Text Box 8"/>
          <p:cNvSpPr/>
          <p:nvPr/>
        </p:nvSpPr>
        <p:spPr>
          <a:xfrm>
            <a:off x="685800" y="3664080"/>
            <a:ext cx="8458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 the polynomial     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5x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+ 6x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7x – 4 we say that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6" name="Text Box 9"/>
          <p:cNvSpPr/>
          <p:nvPr/>
        </p:nvSpPr>
        <p:spPr>
          <a:xfrm>
            <a:off x="1523880" y="4116240"/>
            <a:ext cx="452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coefficient of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is  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" name="Text Box 10"/>
          <p:cNvSpPr/>
          <p:nvPr/>
        </p:nvSpPr>
        <p:spPr>
          <a:xfrm>
            <a:off x="1523880" y="4570560"/>
            <a:ext cx="4587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coefficient of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is   -5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" name="Text Box 11"/>
          <p:cNvSpPr/>
          <p:nvPr/>
        </p:nvSpPr>
        <p:spPr>
          <a:xfrm>
            <a:off x="1523880" y="5022720"/>
            <a:ext cx="467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coefficient of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is  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" name="Text Box 12"/>
          <p:cNvSpPr/>
          <p:nvPr/>
        </p:nvSpPr>
        <p:spPr>
          <a:xfrm>
            <a:off x="1523880" y="5475240"/>
            <a:ext cx="5639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coefficient of   x    is   -7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" name="Text Box 13"/>
          <p:cNvSpPr/>
          <p:nvPr/>
        </p:nvSpPr>
        <p:spPr>
          <a:xfrm>
            <a:off x="1523880" y="5927760"/>
            <a:ext cx="7315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the coefficient of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is   -4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(NB: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" name="Text Box 14"/>
          <p:cNvSpPr/>
          <p:nvPr/>
        </p:nvSpPr>
        <p:spPr>
          <a:xfrm>
            <a:off x="914400" y="6431040"/>
            <a:ext cx="82296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   w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13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6 , the coefficients of  w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12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w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11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….w</a:t>
            </a:r>
            <a:r>
              <a:rPr lang="en-GB" sz="2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, w are all zero.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loud 3"/>
          <p:cNvSpPr/>
          <p:nvPr/>
        </p:nvSpPr>
        <p:spPr>
          <a:xfrm>
            <a:off x="3130560" y="2854440"/>
            <a:ext cx="3672000" cy="1398600"/>
          </a:xfrm>
          <a:custGeom>
            <a:avLst/>
            <a:gdLst>
              <a:gd name="textAreaLeft" fmla="*/ 505800 w 3672000"/>
              <a:gd name="textAreaRight" fmla="*/ 2904840 w 3672000"/>
              <a:gd name="textAreaTop" fmla="*/ 210960 h 1398600"/>
              <a:gd name="textAreaBottom" fmla="*/ 1122840 h 1398600"/>
              <a:gd name="GluePoint1X" fmla="*/ 3668828 w 43200"/>
              <a:gd name="GluePoint1Y" fmla="*/ 699294 h 43200"/>
              <a:gd name="GluePoint2X" fmla="*/ 1835944 w 43200"/>
              <a:gd name="GluePoint2Y" fmla="*/ 1397099 h 43200"/>
              <a:gd name="GluePoint3X" fmla="*/ 11390 w 43200"/>
              <a:gd name="GluePoint3Y" fmla="*/ 699294 h 43200"/>
              <a:gd name="GluePoint4X" fmla="*/ 1835944 w 43200"/>
              <a:gd name="GluePoint4Y" fmla="*/ 79966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A5B592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Quadratic Functions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=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b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+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2" name="AutoShape 4"/>
          <p:cNvSpPr/>
          <p:nvPr/>
        </p:nvSpPr>
        <p:spPr>
          <a:xfrm>
            <a:off x="0" y="4576680"/>
            <a:ext cx="2716200" cy="1047960"/>
          </a:xfrm>
          <a:prstGeom prst="cloudCallout">
            <a:avLst>
              <a:gd name="adj1" fmla="val 63888"/>
              <a:gd name="adj2" fmla="val -4046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SAC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e.g. (x+1)(x-2)=0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3" name="AutoShape 4"/>
          <p:cNvSpPr/>
          <p:nvPr/>
        </p:nvSpPr>
        <p:spPr>
          <a:xfrm>
            <a:off x="2536920" y="2521080"/>
            <a:ext cx="1522440" cy="550800"/>
          </a:xfrm>
          <a:prstGeom prst="cloudCallout">
            <a:avLst>
              <a:gd name="adj1" fmla="val 32717"/>
              <a:gd name="adj2" fmla="val 85652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Graphs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4" name="AutoShape 4"/>
          <p:cNvSpPr/>
          <p:nvPr/>
        </p:nvSpPr>
        <p:spPr>
          <a:xfrm>
            <a:off x="4648320" y="1727280"/>
            <a:ext cx="2174760" cy="693720"/>
          </a:xfrm>
          <a:prstGeom prst="cloudCallout">
            <a:avLst>
              <a:gd name="adj1" fmla="val -21796"/>
              <a:gd name="adj2" fmla="val 114222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Evaluating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15" name="Straight Arrow Connector 118"/>
          <p:cNvCxnSpPr/>
          <p:nvPr/>
        </p:nvCxnSpPr>
        <p:spPr>
          <a:xfrm flipH="1">
            <a:off x="1980720" y="498600"/>
            <a:ext cx="194400" cy="443520"/>
          </a:xfrm>
          <a:prstGeom prst="straightConnector1">
            <a:avLst/>
          </a:prstGeom>
          <a:ln w="12600">
            <a:solidFill>
              <a:srgbClr val="00FFFF"/>
            </a:solidFill>
            <a:miter/>
            <a:tailEnd len="med" type="arrow" w="med"/>
          </a:ln>
        </p:spPr>
      </p:cxnSp>
      <p:cxnSp>
        <p:nvCxnSpPr>
          <p:cNvPr id="516" name="Straight Arrow Connector 119"/>
          <p:cNvCxnSpPr/>
          <p:nvPr/>
        </p:nvCxnSpPr>
        <p:spPr>
          <a:xfrm>
            <a:off x="2359440" y="466200"/>
            <a:ext cx="244800" cy="483480"/>
          </a:xfrm>
          <a:prstGeom prst="straightConnector1">
            <a:avLst/>
          </a:prstGeom>
          <a:ln w="12600">
            <a:solidFill>
              <a:srgbClr val="00FFFF"/>
            </a:solidFill>
            <a:miter/>
            <a:tailEnd len="med" type="arrow" w="med"/>
          </a:ln>
        </p:spPr>
      </p:cxnSp>
      <p:sp>
        <p:nvSpPr>
          <p:cNvPr id="517" name="AutoShape 4"/>
          <p:cNvSpPr/>
          <p:nvPr/>
        </p:nvSpPr>
        <p:spPr>
          <a:xfrm>
            <a:off x="7510320" y="2960640"/>
            <a:ext cx="1633680" cy="793800"/>
          </a:xfrm>
          <a:prstGeom prst="cloudCallout">
            <a:avLst>
              <a:gd name="adj1" fmla="val -39310"/>
              <a:gd name="adj2" fmla="val 77777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Decimal places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18" name="Group 74"/>
          <p:cNvGrpSpPr/>
          <p:nvPr/>
        </p:nvGrpSpPr>
        <p:grpSpPr>
          <a:xfrm>
            <a:off x="1542960" y="318960"/>
            <a:ext cx="1560600" cy="1231920"/>
            <a:chOff x="1542960" y="318960"/>
            <a:chExt cx="1560600" cy="1231920"/>
          </a:xfrm>
        </p:grpSpPr>
        <p:sp>
          <p:nvSpPr>
            <p:cNvPr id="519" name="Line 76"/>
            <p:cNvSpPr/>
            <p:nvPr/>
          </p:nvSpPr>
          <p:spPr>
            <a:xfrm flipH="1">
              <a:off x="1800360" y="318960"/>
              <a:ext cx="6120" cy="12319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20" name="Line 77"/>
            <p:cNvSpPr/>
            <p:nvPr/>
          </p:nvSpPr>
          <p:spPr>
            <a:xfrm>
              <a:off x="1542960" y="1028520"/>
              <a:ext cx="1560600" cy="9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21" name="AutoShape 4"/>
          <p:cNvSpPr/>
          <p:nvPr/>
        </p:nvSpPr>
        <p:spPr>
          <a:xfrm>
            <a:off x="2868480" y="4316400"/>
            <a:ext cx="3116520" cy="920880"/>
          </a:xfrm>
          <a:prstGeom prst="cloudCallout">
            <a:avLst>
              <a:gd name="adj1" fmla="val 7046"/>
              <a:gd name="adj2" fmla="val -96023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Factorisation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0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</a:t>
            </a:r>
            <a:r>
              <a:rPr lang="en-GB" sz="2000" b="0" u="none" strike="noStrike">
                <a:solidFill>
                  <a:srgbClr val="0000CC"/>
                </a:solidFill>
                <a:effectLst/>
                <a:uFillTx/>
                <a:latin typeface="Comic Sans MS"/>
                <a:ea typeface="Arial"/>
              </a:rPr>
              <a:t>b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 +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 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2" name="AutoShape 4"/>
          <p:cNvSpPr/>
          <p:nvPr/>
        </p:nvSpPr>
        <p:spPr>
          <a:xfrm>
            <a:off x="6192720" y="3995640"/>
            <a:ext cx="2951280" cy="576360"/>
          </a:xfrm>
          <a:prstGeom prst="cloudCallout">
            <a:avLst>
              <a:gd name="adj1" fmla="val -38546"/>
              <a:gd name="adj2" fmla="val -98495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Cannot Factorise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3" name="AutoShape 4"/>
          <p:cNvSpPr/>
          <p:nvPr/>
        </p:nvSpPr>
        <p:spPr>
          <a:xfrm>
            <a:off x="345960" y="5643720"/>
            <a:ext cx="2716200" cy="1047600"/>
          </a:xfrm>
          <a:prstGeom prst="cloudCallout">
            <a:avLst>
              <a:gd name="adj1" fmla="val -6518"/>
              <a:gd name="adj2" fmla="val -86018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 = -1 and x = 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24" name="Group 76"/>
          <p:cNvGrpSpPr/>
          <p:nvPr/>
        </p:nvGrpSpPr>
        <p:grpSpPr>
          <a:xfrm>
            <a:off x="6192720" y="4826160"/>
            <a:ext cx="2951280" cy="1214280"/>
            <a:chOff x="6192720" y="4826160"/>
            <a:chExt cx="2951280" cy="1214280"/>
          </a:xfrm>
        </p:grpSpPr>
        <p:sp>
          <p:nvSpPr>
            <p:cNvPr id="525" name="AutoShape 4"/>
            <p:cNvSpPr/>
            <p:nvPr/>
          </p:nvSpPr>
          <p:spPr>
            <a:xfrm>
              <a:off x="6192720" y="4826160"/>
              <a:ext cx="2951280" cy="1214280"/>
            </a:xfrm>
            <a:prstGeom prst="cloudCallout">
              <a:avLst>
                <a:gd name="adj1" fmla="val -16476"/>
                <a:gd name="adj2" fmla="val -80236"/>
              </a:avLst>
            </a:prstGeom>
            <a:solidFill>
              <a:srgbClr val="A5B59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526" name="Object 73"/>
            <p:cNvGraphicFramePr/>
            <p:nvPr/>
          </p:nvGraphicFramePr>
          <p:xfrm>
            <a:off x="6571440" y="5014800"/>
            <a:ext cx="2121480" cy="7344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27" name="Object 73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571440" y="5014800"/>
                      <a:ext cx="2121480" cy="7344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528" name="AutoShape 4"/>
          <p:cNvSpPr/>
          <p:nvPr/>
        </p:nvSpPr>
        <p:spPr>
          <a:xfrm>
            <a:off x="3713040" y="5810400"/>
            <a:ext cx="3062520" cy="1047600"/>
          </a:xfrm>
          <a:prstGeom prst="cloudCallout">
            <a:avLst>
              <a:gd name="adj1" fmla="val 71541"/>
              <a:gd name="adj2" fmla="val -59578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 = -1.2 and x = 0.7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9" name="Freeform 78"/>
          <p:cNvSpPr/>
          <p:nvPr/>
        </p:nvSpPr>
        <p:spPr>
          <a:xfrm>
            <a:off x="1746360" y="512640"/>
            <a:ext cx="1052280" cy="971640"/>
          </a:xfrm>
          <a:custGeom>
            <a:avLst/>
            <a:gdLst>
              <a:gd name="textAreaLeft" fmla="*/ 0 w 1052280"/>
              <a:gd name="textAreaRight" fmla="*/ 1052640 w 1052280"/>
              <a:gd name="textAreaTop" fmla="*/ 0 h 971640"/>
              <a:gd name="textAreaBottom" fmla="*/ 972000 h 971640"/>
              <a:gd name="GluePoint1X" fmla="*/ 0 w 858982"/>
              <a:gd name="GluePoint1Y" fmla="*/ 0 h 889000"/>
              <a:gd name="GluePoint2X" fmla="*/ 509280 w 858982"/>
              <a:gd name="GluePoint2Y" fmla="*/ 969027 h 889000"/>
              <a:gd name="GluePoint3X" fmla="*/ 1052513 w 858982"/>
              <a:gd name="GluePoint3Y" fmla="*/ 15142 h 889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858982" h="889000">
                <a:moveTo>
                  <a:pt x="0" y="0"/>
                </a:moveTo>
                <a:cubicBezTo>
                  <a:pt x="136236" y="442191"/>
                  <a:pt x="272472" y="884382"/>
                  <a:pt x="415636" y="886691"/>
                </a:cubicBezTo>
                <a:cubicBezTo>
                  <a:pt x="558800" y="889000"/>
                  <a:pt x="708891" y="451427"/>
                  <a:pt x="858982" y="13855"/>
                </a:cubicBezTo>
              </a:path>
            </a:pathLst>
          </a:custGeom>
          <a:noFill/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30" name="Group 74"/>
          <p:cNvGrpSpPr/>
          <p:nvPr/>
        </p:nvGrpSpPr>
        <p:grpSpPr>
          <a:xfrm>
            <a:off x="420840" y="1940040"/>
            <a:ext cx="1560240" cy="1233360"/>
            <a:chOff x="420840" y="1940040"/>
            <a:chExt cx="1560240" cy="1233360"/>
          </a:xfrm>
        </p:grpSpPr>
        <p:sp>
          <p:nvSpPr>
            <p:cNvPr id="531" name="Line 76"/>
            <p:cNvSpPr/>
            <p:nvPr/>
          </p:nvSpPr>
          <p:spPr>
            <a:xfrm flipH="1">
              <a:off x="733680" y="1940040"/>
              <a:ext cx="6120" cy="123336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32" name="Line 77"/>
            <p:cNvSpPr/>
            <p:nvPr/>
          </p:nvSpPr>
          <p:spPr>
            <a:xfrm>
              <a:off x="420840" y="2512080"/>
              <a:ext cx="1560240" cy="9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33" name="Freeform 87"/>
          <p:cNvSpPr/>
          <p:nvPr/>
        </p:nvSpPr>
        <p:spPr>
          <a:xfrm flipV="1">
            <a:off x="679320" y="1980360"/>
            <a:ext cx="1052640" cy="971640"/>
          </a:xfrm>
          <a:custGeom>
            <a:avLst/>
            <a:gdLst>
              <a:gd name="textAreaLeft" fmla="*/ 0 w 1052640"/>
              <a:gd name="textAreaRight" fmla="*/ 1053000 w 1052640"/>
              <a:gd name="textAreaTop" fmla="*/ -360 h 971640"/>
              <a:gd name="textAreaBottom" fmla="*/ 971640 h 971640"/>
              <a:gd name="GluePoint1X" fmla="*/ 0 w 858982"/>
              <a:gd name="GluePoint1Y" fmla="*/ 0 h 889000"/>
              <a:gd name="GluePoint2X" fmla="*/ 509280 w 858982"/>
              <a:gd name="GluePoint2Y" fmla="*/ 969027 h 889000"/>
              <a:gd name="GluePoint3X" fmla="*/ 1052513 w 858982"/>
              <a:gd name="GluePoint3Y" fmla="*/ 15142 h 889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858982" h="889000">
                <a:moveTo>
                  <a:pt x="0" y="0"/>
                </a:moveTo>
                <a:cubicBezTo>
                  <a:pt x="136236" y="442191"/>
                  <a:pt x="272472" y="884382"/>
                  <a:pt x="415636" y="886691"/>
                </a:cubicBezTo>
                <a:cubicBezTo>
                  <a:pt x="558800" y="889000"/>
                  <a:pt x="708891" y="451427"/>
                  <a:pt x="858982" y="13855"/>
                </a:cubicBezTo>
              </a:path>
            </a:pathLst>
          </a:custGeom>
          <a:noFill/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4" name="Oval 88"/>
          <p:cNvSpPr/>
          <p:nvPr/>
        </p:nvSpPr>
        <p:spPr>
          <a:xfrm>
            <a:off x="2535120" y="969840"/>
            <a:ext cx="1256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5" name="Oval 89"/>
          <p:cNvSpPr/>
          <p:nvPr/>
        </p:nvSpPr>
        <p:spPr>
          <a:xfrm>
            <a:off x="1884240" y="96984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6" name="Oval 91"/>
          <p:cNvSpPr/>
          <p:nvPr/>
        </p:nvSpPr>
        <p:spPr>
          <a:xfrm>
            <a:off x="1746360" y="636480"/>
            <a:ext cx="123840" cy="1256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2120" rIns="90000" bIns="421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7" name="TextBox 95"/>
          <p:cNvSpPr/>
          <p:nvPr/>
        </p:nvSpPr>
        <p:spPr>
          <a:xfrm>
            <a:off x="2024280" y="179280"/>
            <a:ext cx="783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FFFF"/>
                </a:solidFill>
                <a:effectLst/>
                <a:uFillTx/>
                <a:latin typeface="Comic Sans MS"/>
                <a:ea typeface="Arial"/>
              </a:rPr>
              <a:t>Roots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8" name="TextBox 101"/>
          <p:cNvSpPr/>
          <p:nvPr/>
        </p:nvSpPr>
        <p:spPr>
          <a:xfrm>
            <a:off x="2306520" y="1316160"/>
            <a:ext cx="128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Mini.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9" name="Straight Connector 105"/>
          <p:cNvSpPr/>
          <p:nvPr/>
        </p:nvSpPr>
        <p:spPr>
          <a:xfrm flipH="1">
            <a:off x="2271240" y="512640"/>
            <a:ext cx="1800" cy="112248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0" name="Oval 109"/>
          <p:cNvSpPr/>
          <p:nvPr/>
        </p:nvSpPr>
        <p:spPr>
          <a:xfrm>
            <a:off x="1482840" y="245268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1" name="Oval 112"/>
          <p:cNvSpPr/>
          <p:nvPr/>
        </p:nvSpPr>
        <p:spPr>
          <a:xfrm>
            <a:off x="789120" y="2452680"/>
            <a:ext cx="12528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2" name="Oval 113"/>
          <p:cNvSpPr/>
          <p:nvPr/>
        </p:nvSpPr>
        <p:spPr>
          <a:xfrm>
            <a:off x="665280" y="275760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3" name="TextBox 114"/>
          <p:cNvSpPr/>
          <p:nvPr/>
        </p:nvSpPr>
        <p:spPr>
          <a:xfrm>
            <a:off x="1031040" y="457200"/>
            <a:ext cx="75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(0,   )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4" name="TextBox 117"/>
          <p:cNvSpPr/>
          <p:nvPr/>
        </p:nvSpPr>
        <p:spPr>
          <a:xfrm>
            <a:off x="-50040" y="2631960"/>
            <a:ext cx="75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(0,   )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5" name="Straight Connector 122"/>
          <p:cNvSpPr/>
          <p:nvPr/>
        </p:nvSpPr>
        <p:spPr>
          <a:xfrm flipH="1">
            <a:off x="1176480" y="1830240"/>
            <a:ext cx="1440" cy="131616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6" name="TextBox 123"/>
          <p:cNvSpPr/>
          <p:nvPr/>
        </p:nvSpPr>
        <p:spPr>
          <a:xfrm>
            <a:off x="229320" y="1538280"/>
            <a:ext cx="1290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Max.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7" name="TextBox 125"/>
          <p:cNvSpPr/>
          <p:nvPr/>
        </p:nvSpPr>
        <p:spPr>
          <a:xfrm>
            <a:off x="345960" y="3270240"/>
            <a:ext cx="18986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Line of Symmetry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half way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between 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8" name="TextBox 127"/>
          <p:cNvSpPr/>
          <p:nvPr/>
        </p:nvSpPr>
        <p:spPr>
          <a:xfrm>
            <a:off x="1649520" y="1690560"/>
            <a:ext cx="21049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Line of Symmetry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half way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between 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9" name="Rectangle 128"/>
          <p:cNvSpPr/>
          <p:nvPr/>
        </p:nvSpPr>
        <p:spPr>
          <a:xfrm>
            <a:off x="3080160" y="458640"/>
            <a:ext cx="82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 &gt;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0" name="Rectangle 129"/>
          <p:cNvSpPr/>
          <p:nvPr/>
        </p:nvSpPr>
        <p:spPr>
          <a:xfrm>
            <a:off x="1736280" y="2703600"/>
            <a:ext cx="82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 &lt;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1" name="AutoShape 4"/>
          <p:cNvSpPr/>
          <p:nvPr/>
        </p:nvSpPr>
        <p:spPr>
          <a:xfrm>
            <a:off x="4683240" y="244440"/>
            <a:ext cx="4460760" cy="1252440"/>
          </a:xfrm>
          <a:prstGeom prst="cloudCallout">
            <a:avLst>
              <a:gd name="adj1" fmla="val -27782"/>
              <a:gd name="adj2" fmla="val 71074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f(x)  = x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+ 4x + 3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f(-2) =(-2)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+ 4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(-2) + 3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        = -1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2" name="Oval 90"/>
          <p:cNvSpPr/>
          <p:nvPr/>
        </p:nvSpPr>
        <p:spPr>
          <a:xfrm>
            <a:off x="2203560" y="138600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3" name="Oval 106"/>
          <p:cNvSpPr/>
          <p:nvPr/>
        </p:nvSpPr>
        <p:spPr>
          <a:xfrm>
            <a:off x="1136520" y="1911240"/>
            <a:ext cx="123840" cy="1256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2120" rIns="90000" bIns="421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4" name="TextBox 43"/>
          <p:cNvSpPr/>
          <p:nvPr/>
        </p:nvSpPr>
        <p:spPr>
          <a:xfrm>
            <a:off x="2017440" y="1496880"/>
            <a:ext cx="4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5" name="TextBox 44"/>
          <p:cNvSpPr/>
          <p:nvPr/>
        </p:nvSpPr>
        <p:spPr>
          <a:xfrm>
            <a:off x="909360" y="3021120"/>
            <a:ext cx="4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6" name="Rectangle 45"/>
          <p:cNvSpPr/>
          <p:nvPr/>
        </p:nvSpPr>
        <p:spPr>
          <a:xfrm>
            <a:off x="5650920" y="342432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7" name="Rectangle 46"/>
          <p:cNvSpPr/>
          <p:nvPr/>
        </p:nvSpPr>
        <p:spPr>
          <a:xfrm>
            <a:off x="5650920" y="342432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4" dur="indefinite" restart="never" nodeType="tmRoot">
          <p:childTnLst>
            <p:seq>
              <p:cTn id="1595" dur="indefinite" nodeType="mainSeq">
                <p:childTnLst>
                  <p:par>
                    <p:cTn id="1596" fill="hold">
                      <p:stCondLst>
                        <p:cond delay="0"/>
                      </p:stCondLst>
                      <p:childTnLst>
                        <p:par>
                          <p:cTn id="1597" fill="hold">
                            <p:stCondLst>
                              <p:cond delay="0"/>
                            </p:stCondLst>
                            <p:childTnLst>
                              <p:par>
                                <p:cTn id="159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00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01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2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3" fill="hold">
                            <p:stCondLst>
                              <p:cond delay="80"/>
                            </p:stCondLst>
                            <p:childTnLst>
                              <p:par>
                                <p:cTn id="160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06" dur="8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07" dur="8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8" dur="8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13" dur="80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14" dur="80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5" dur="80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6" fill="hold">
                      <p:stCondLst>
                        <p:cond delay="indefinite"/>
                      </p:stCondLst>
                      <p:childTnLst>
                        <p:par>
                          <p:cTn id="1617" fill="hold">
                            <p:stCondLst>
                              <p:cond delay="0"/>
                            </p:stCondLst>
                            <p:childTnLst>
                              <p:par>
                                <p:cTn id="16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0" dur="8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21" dur="8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2" dur="8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3" fill="hold">
                      <p:stCondLst>
                        <p:cond delay="indefinite"/>
                      </p:stCondLst>
                      <p:childTnLst>
                        <p:par>
                          <p:cTn id="1624" fill="hold">
                            <p:stCondLst>
                              <p:cond delay="0"/>
                            </p:stCondLst>
                            <p:childTnLst>
                              <p:par>
                                <p:cTn id="16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7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28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9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0" fill="hold">
                            <p:stCondLst>
                              <p:cond delay="80"/>
                            </p:stCondLst>
                            <p:childTnLst>
                              <p:par>
                                <p:cTn id="163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33" dur="8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4" dur="8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5" dur="8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0" dur="8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1" dur="8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2" dur="8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7" dur="8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8" dur="8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9" dur="8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0" fill="hold">
                      <p:stCondLst>
                        <p:cond delay="indefinite"/>
                      </p:stCondLst>
                      <p:childTnLst>
                        <p:par>
                          <p:cTn id="1651" fill="hold">
                            <p:stCondLst>
                              <p:cond delay="0"/>
                            </p:stCondLst>
                            <p:childTnLst>
                              <p:par>
                                <p:cTn id="16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54" dur="8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55" dur="8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6" dur="8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>
                            <p:stCondLst>
                              <p:cond delay="80"/>
                            </p:stCondLst>
                            <p:childTnLst>
                              <p:par>
                                <p:cTn id="165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0" dur="8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61" dur="8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2" dur="8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3" fill="hold">
                      <p:stCondLst>
                        <p:cond delay="indefinite"/>
                      </p:stCondLst>
                      <p:childTnLst>
                        <p:par>
                          <p:cTn id="1664" fill="hold">
                            <p:stCondLst>
                              <p:cond delay="0"/>
                            </p:stCondLst>
                            <p:childTnLst>
                              <p:par>
                                <p:cTn id="16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7" dur="8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68" dur="8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9" dur="8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74" dur="8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5" dur="8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6" dur="8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>
                            <p:stCondLst>
                              <p:cond delay="80"/>
                            </p:stCondLst>
                            <p:childTnLst>
                              <p:par>
                                <p:cTn id="167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0" dur="8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1" dur="8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2" dur="8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3" fill="hold">
                      <p:stCondLst>
                        <p:cond delay="indefinite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7" dur="8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8" dur="8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9" dur="8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0" fill="hold">
                      <p:stCondLst>
                        <p:cond delay="indefinite"/>
                      </p:stCondLst>
                      <p:childTnLst>
                        <p:par>
                          <p:cTn id="1691" fill="hold">
                            <p:stCondLst>
                              <p:cond delay="0"/>
                            </p:stCondLst>
                            <p:childTnLst>
                              <p:par>
                                <p:cTn id="16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94" dur="8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95" dur="8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6" dur="8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>
                            <p:stCondLst>
                              <p:cond delay="80"/>
                            </p:stCondLst>
                            <p:childTnLst>
                              <p:par>
                                <p:cTn id="169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0" dur="8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1" dur="8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2" dur="8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3" fill="hold">
                      <p:stCondLst>
                        <p:cond delay="indefinite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7" dur="8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8" dur="8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9" dur="8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0" fill="hold">
                      <p:stCondLst>
                        <p:cond delay="indefinite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14" dur="8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5" dur="8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6" dur="8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7" fill="hold">
                      <p:stCondLst>
                        <p:cond delay="indefinite"/>
                      </p:stCondLst>
                      <p:childTnLst>
                        <p:par>
                          <p:cTn id="1718" fill="hold">
                            <p:stCondLst>
                              <p:cond delay="0"/>
                            </p:stCondLst>
                            <p:childTnLst>
                              <p:par>
                                <p:cTn id="17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21" dur="8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22" dur="8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3" dur="8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4" fill="hold">
                      <p:stCondLst>
                        <p:cond delay="indefinite"/>
                      </p:stCondLst>
                      <p:childTnLst>
                        <p:par>
                          <p:cTn id="1725" fill="hold">
                            <p:stCondLst>
                              <p:cond delay="0"/>
                            </p:stCondLst>
                            <p:childTnLst>
                              <p:par>
                                <p:cTn id="172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28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9" fill="hold">
                      <p:stCondLst>
                        <p:cond delay="indefinite"/>
                      </p:stCondLst>
                      <p:childTnLst>
                        <p:par>
                          <p:cTn id="1730" fill="hold">
                            <p:stCondLst>
                              <p:cond delay="0"/>
                            </p:stCondLst>
                            <p:childTnLst>
                              <p:par>
                                <p:cTn id="17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33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34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5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6" fill="hold">
                            <p:stCondLst>
                              <p:cond delay="80"/>
                            </p:stCondLst>
                            <p:childTnLst>
                              <p:par>
                                <p:cTn id="173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39" dur="8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40" dur="8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1" dur="8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2" fill="hold">
                      <p:stCondLst>
                        <p:cond delay="indefinite"/>
                      </p:stCondLst>
                      <p:childTnLst>
                        <p:par>
                          <p:cTn id="1743" fill="hold">
                            <p:stCondLst>
                              <p:cond delay="0"/>
                            </p:stCondLst>
                            <p:childTnLst>
                              <p:par>
                                <p:cTn id="17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46" dur="80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47" dur="80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8" dur="80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9" fill="hold">
                      <p:stCondLst>
                        <p:cond delay="indefinite"/>
                      </p:stCondLst>
                      <p:childTnLst>
                        <p:par>
                          <p:cTn id="1750" fill="hold">
                            <p:stCondLst>
                              <p:cond delay="0"/>
                            </p:stCondLst>
                            <p:childTnLst>
                              <p:par>
                                <p:cTn id="17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3" dur="8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54" dur="8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5" dur="8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6" fill="hold">
                      <p:stCondLst>
                        <p:cond delay="indefinite"/>
                      </p:stCondLst>
                      <p:childTnLst>
                        <p:par>
                          <p:cTn id="1757" fill="hold">
                            <p:stCondLst>
                              <p:cond delay="0"/>
                            </p:stCondLst>
                            <p:childTnLst>
                              <p:par>
                                <p:cTn id="17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0" dur="8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1" dur="8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2" dur="8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3" fill="hold">
                            <p:stCondLst>
                              <p:cond delay="160"/>
                            </p:stCondLst>
                            <p:childTnLst>
                              <p:par>
                                <p:cTn id="1764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6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7" fill="hold">
                      <p:stCondLst>
                        <p:cond delay="indefinite"/>
                      </p:stCondLst>
                      <p:childTnLst>
                        <p:par>
                          <p:cTn id="1768" fill="hold">
                            <p:stCondLst>
                              <p:cond delay="0"/>
                            </p:stCondLst>
                            <p:childTnLst>
                              <p:par>
                                <p:cTn id="17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71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2" fill="hold">
                      <p:stCondLst>
                        <p:cond delay="indefinite"/>
                      </p:stCondLst>
                      <p:childTnLst>
                        <p:par>
                          <p:cTn id="1773" fill="hold">
                            <p:stCondLst>
                              <p:cond delay="0"/>
                            </p:stCondLst>
                            <p:childTnLst>
                              <p:par>
                                <p:cTn id="17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76" dur="8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77" dur="8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8" dur="8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9" fill="hold">
                            <p:stCondLst>
                              <p:cond delay="160"/>
                            </p:stCondLst>
                            <p:childTnLst>
                              <p:par>
                                <p:cTn id="1780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8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3" fill="hold">
                      <p:stCondLst>
                        <p:cond delay="indefinite"/>
                      </p:stCondLst>
                      <p:childTnLst>
                        <p:par>
                          <p:cTn id="1784" fill="hold">
                            <p:stCondLst>
                              <p:cond delay="0"/>
                            </p:stCondLst>
                            <p:childTnLst>
                              <p:par>
                                <p:cTn id="17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8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8" fill="hold">
                      <p:stCondLst>
                        <p:cond delay="indefinite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2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3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4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6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0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3" presetID="2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0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6" fill="hold">
                            <p:stCondLst>
                              <p:cond delay="500"/>
                            </p:stCondLst>
                            <p:childTnLst>
                              <p:par>
                                <p:cTn id="180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09" dur="8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10" dur="8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1" dur="8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2" fill="hold">
                      <p:stCondLst>
                        <p:cond delay="indefinite"/>
                      </p:stCondLst>
                      <p:childTnLst>
                        <p:par>
                          <p:cTn id="1813" fill="hold">
                            <p:stCondLst>
                              <p:cond delay="0"/>
                            </p:stCondLst>
                            <p:childTnLst>
                              <p:par>
                                <p:cTn id="1814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6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7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8" fill="hold">
                      <p:stCondLst>
                        <p:cond delay="indefinite"/>
                      </p:stCondLst>
                      <p:childTnLst>
                        <p:par>
                          <p:cTn id="1819" fill="hold">
                            <p:stCondLst>
                              <p:cond delay="0"/>
                            </p:stCondLst>
                            <p:childTnLst>
                              <p:par>
                                <p:cTn id="18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2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3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4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5" fill="hold">
                      <p:stCondLst>
                        <p:cond delay="indefinite"/>
                      </p:stCondLst>
                      <p:childTnLst>
                        <p:par>
                          <p:cTn id="1826" fill="hold">
                            <p:stCondLst>
                              <p:cond delay="0"/>
                            </p:stCondLst>
                            <p:childTnLst>
                              <p:par>
                                <p:cTn id="18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417 L -0.47257 -0.44444 E">
                                      <p:cBhvr>
                                        <p:cTn id="1831" dur="2000" fill="hold"/>
                                        <p:tgtEl>
                                          <p:spTgt spid="55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2" fill="hold">
                      <p:stCondLst>
                        <p:cond delay="indefinite"/>
                      </p:stCondLst>
                      <p:childTnLst>
                        <p:par>
                          <p:cTn id="1833" fill="hold">
                            <p:stCondLst>
                              <p:cond delay="0"/>
                            </p:stCondLst>
                            <p:childTnLst>
                              <p:par>
                                <p:cTn id="183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3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7" fill="hold">
                      <p:stCondLst>
                        <p:cond delay="indefinite"/>
                      </p:stCondLst>
                      <p:childTnLst>
                        <p:par>
                          <p:cTn id="1838" fill="hold">
                            <p:stCondLst>
                              <p:cond delay="0"/>
                            </p:stCondLst>
                            <p:childTnLst>
                              <p:par>
                                <p:cTn id="18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1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2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3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4" fill="hold">
                      <p:stCondLst>
                        <p:cond delay="indefinite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8" dur="8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9" dur="8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0" dur="8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1" fill="hold">
                      <p:stCondLst>
                        <p:cond delay="indefinite"/>
                      </p:stCondLst>
                      <p:childTnLst>
                        <p:par>
                          <p:cTn id="1852" fill="hold">
                            <p:stCondLst>
                              <p:cond delay="0"/>
                            </p:stCondLst>
                            <p:childTnLst>
                              <p:par>
                                <p:cTn id="185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5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6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7" fill="hold">
                      <p:stCondLst>
                        <p:cond delay="indefinite"/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61" dur="8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62" dur="8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3" dur="8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4" fill="hold">
                      <p:stCondLst>
                        <p:cond delay="indefinite"/>
                      </p:stCondLst>
                      <p:childTnLst>
                        <p:par>
                          <p:cTn id="1865" fill="hold">
                            <p:stCondLst>
                              <p:cond delay="0"/>
                            </p:stCondLst>
                            <p:childTnLst>
                              <p:par>
                                <p:cTn id="186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9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0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2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3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9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84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5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6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7" fill="hold">
                      <p:stCondLst>
                        <p:cond delay="indefinite"/>
                      </p:stCondLst>
                      <p:childTnLst>
                        <p:par>
                          <p:cTn id="1888" fill="hold">
                            <p:stCondLst>
                              <p:cond delay="0"/>
                            </p:stCondLst>
                            <p:childTnLst>
                              <p:par>
                                <p:cTn id="18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417 L -0.58924 -0.12523 E">
                                      <p:cBhvr>
                                        <p:cTn id="1893" dur="2000" fill="hold"/>
                                        <p:tgtEl>
                                          <p:spTgt spid="55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4" fill="hold">
                      <p:stCondLst>
                        <p:cond delay="indefinite"/>
                      </p:stCondLst>
                      <p:childTnLst>
                        <p:par>
                          <p:cTn id="1895" fill="hold">
                            <p:stCondLst>
                              <p:cond delay="0"/>
                            </p:stCondLst>
                            <p:childTnLst>
                              <p:par>
                                <p:cTn id="189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9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9" fill="hold">
                      <p:stCondLst>
                        <p:cond delay="indefinite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03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04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5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6" fill="hold">
                      <p:stCondLst>
                        <p:cond delay="indefinite"/>
                      </p:stCondLst>
                      <p:childTnLst>
                        <p:par>
                          <p:cTn id="1907" fill="hold">
                            <p:stCondLst>
                              <p:cond delay="0"/>
                            </p:stCondLst>
                            <p:childTnLst>
                              <p:par>
                                <p:cTn id="190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0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1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2" fill="hold">
                      <p:stCondLst>
                        <p:cond delay="indefinite"/>
                      </p:stCondLst>
                      <p:childTnLst>
                        <p:par>
                          <p:cTn id="1913" fill="hold">
                            <p:stCondLst>
                              <p:cond delay="0"/>
                            </p:stCondLst>
                            <p:childTnLst>
                              <p:par>
                                <p:cTn id="19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16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17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8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9" fill="hold">
                      <p:stCondLst>
                        <p:cond delay="indefinite"/>
                      </p:stCondLst>
                      <p:childTnLst>
                        <p:par>
                          <p:cTn id="1920" fill="hold">
                            <p:stCondLst>
                              <p:cond delay="0"/>
                            </p:stCondLst>
                            <p:childTnLst>
                              <p:par>
                                <p:cTn id="19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23" dur="8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4" dur="8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5" dur="8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59" name="TextBox 2"/>
          <p:cNvSpPr/>
          <p:nvPr/>
        </p:nvSpPr>
        <p:spPr>
          <a:xfrm>
            <a:off x="1142640" y="2058840"/>
            <a:ext cx="747576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is a method for changing the format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of a quadratic equation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 we can easily sketch or read off key information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0" name="TextBox 3"/>
          <p:cNvSpPr/>
          <p:nvPr/>
        </p:nvSpPr>
        <p:spPr>
          <a:xfrm>
            <a:off x="1079640" y="3943440"/>
            <a:ext cx="6854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Completing the square format looks like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1" name="TextBox 4"/>
          <p:cNvSpPr/>
          <p:nvPr/>
        </p:nvSpPr>
        <p:spPr>
          <a:xfrm>
            <a:off x="3094200" y="478152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2" name="TextBox 5"/>
          <p:cNvSpPr/>
          <p:nvPr/>
        </p:nvSpPr>
        <p:spPr>
          <a:xfrm>
            <a:off x="998640" y="5619600"/>
            <a:ext cx="7640280" cy="1015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Warning ! The a,b and c values are different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from the a ,b and c in the general quadratic function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6" dur="indefinite" restart="never" nodeType="tmRoot">
          <p:childTnLst>
            <p:seq>
              <p:cTn id="1927" dur="indefinite" nodeType="mainSeq">
                <p:childTnLst>
                  <p:par>
                    <p:cTn id="1928" fill="hold">
                      <p:stCondLst>
                        <p:cond delay="indefinite"/>
                      </p:stCondLst>
                      <p:childTnLst>
                        <p:par>
                          <p:cTn id="1929" fill="hold">
                            <p:stCondLst>
                              <p:cond delay="0"/>
                            </p:stCondLst>
                            <p:childTnLst>
                              <p:par>
                                <p:cTn id="19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2" dur="8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3" dur="8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4" dur="8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5" fill="hold">
                      <p:stCondLst>
                        <p:cond delay="indefinite"/>
                      </p:stCondLst>
                      <p:childTnLst>
                        <p:par>
                          <p:cTn id="1936" fill="hold">
                            <p:stCondLst>
                              <p:cond delay="0"/>
                            </p:stCondLst>
                            <p:childTnLst>
                              <p:par>
                                <p:cTn id="19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9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40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1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2" fill="hold">
                      <p:stCondLst>
                        <p:cond delay="indefinite"/>
                      </p:stCondLst>
                      <p:childTnLst>
                        <p:par>
                          <p:cTn id="1943" fill="hold">
                            <p:stCondLst>
                              <p:cond delay="0"/>
                            </p:stCondLst>
                            <p:childTnLst>
                              <p:par>
                                <p:cTn id="194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6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7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loud 10"/>
          <p:cNvSpPr/>
          <p:nvPr/>
        </p:nvSpPr>
        <p:spPr>
          <a:xfrm>
            <a:off x="0" y="4008600"/>
            <a:ext cx="3967200" cy="1827720"/>
          </a:xfrm>
          <a:custGeom>
            <a:avLst/>
            <a:gdLst>
              <a:gd name="textAreaLeft" fmla="*/ 546480 w 3967200"/>
              <a:gd name="textAreaRight" fmla="*/ 3138480 w 3967200"/>
              <a:gd name="textAreaTop" fmla="*/ 275760 h 1827720"/>
              <a:gd name="textAreaBottom" fmla="*/ 1467000 h 1827720"/>
              <a:gd name="GluePoint1X" fmla="*/ 3963857 w 43200"/>
              <a:gd name="GluePoint1Y" fmla="*/ 913606 h 43200"/>
              <a:gd name="GluePoint2X" fmla="*/ 1983582 w 43200"/>
              <a:gd name="GluePoint2Y" fmla="*/ 1825266 h 43200"/>
              <a:gd name="GluePoint3X" fmla="*/ 12306 w 43200"/>
              <a:gd name="GluePoint3Y" fmla="*/ 913606 h 43200"/>
              <a:gd name="GluePoint4X" fmla="*/ 1983582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Half the x term and square the coefficient.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65" name="TextBox 3"/>
          <p:cNvSpPr/>
          <p:nvPr/>
        </p:nvSpPr>
        <p:spPr>
          <a:xfrm>
            <a:off x="1627200" y="1862280"/>
            <a:ext cx="616896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Complete the square for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+ 2x + 3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hence sketch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6" name="TextBox 4"/>
          <p:cNvSpPr/>
          <p:nvPr/>
        </p:nvSpPr>
        <p:spPr>
          <a:xfrm>
            <a:off x="3173760" y="317340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7" name="Rectangle 6"/>
          <p:cNvSpPr/>
          <p:nvPr/>
        </p:nvSpPr>
        <p:spPr>
          <a:xfrm>
            <a:off x="3934440" y="3852720"/>
            <a:ext cx="2030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+ 2x + 3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8" name="Rectangle 7"/>
          <p:cNvSpPr/>
          <p:nvPr/>
        </p:nvSpPr>
        <p:spPr>
          <a:xfrm>
            <a:off x="3936600" y="4533840"/>
            <a:ext cx="2455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    + 3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9" name="Rectangle 8"/>
          <p:cNvSpPr/>
          <p:nvPr/>
        </p:nvSpPr>
        <p:spPr>
          <a:xfrm>
            <a:off x="3520800" y="5213520"/>
            <a:ext cx="357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+ 2x + 1)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0" name="Cloud 11"/>
          <p:cNvSpPr/>
          <p:nvPr/>
        </p:nvSpPr>
        <p:spPr>
          <a:xfrm>
            <a:off x="0" y="5018040"/>
            <a:ext cx="3557520" cy="704880"/>
          </a:xfrm>
          <a:custGeom>
            <a:avLst/>
            <a:gdLst>
              <a:gd name="textAreaLeft" fmla="*/ 490320 w 3557520"/>
              <a:gd name="textAreaRight" fmla="*/ 2814480 w 3557520"/>
              <a:gd name="textAreaTop" fmla="*/ 106200 h 704880"/>
              <a:gd name="textAreaBottom" fmla="*/ 565920 h 704880"/>
              <a:gd name="GluePoint1X" fmla="*/ 3554623 w 43200"/>
              <a:gd name="GluePoint1Y" fmla="*/ 351631 h 43200"/>
              <a:gd name="GluePoint2X" fmla="*/ 1778794 w 43200"/>
              <a:gd name="GluePoint2Y" fmla="*/ 702513 h 43200"/>
              <a:gd name="GluePoint3X" fmla="*/ 11035 w 43200"/>
              <a:gd name="GluePoint3Y" fmla="*/ 351631 h 43200"/>
              <a:gd name="GluePoint4X" fmla="*/ 1778794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Compensate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1" name="Rectangle 12"/>
          <p:cNvSpPr/>
          <p:nvPr/>
        </p:nvSpPr>
        <p:spPr>
          <a:xfrm>
            <a:off x="3935520" y="5894280"/>
            <a:ext cx="2236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2" name="TextBox 13"/>
          <p:cNvSpPr/>
          <p:nvPr/>
        </p:nvSpPr>
        <p:spPr>
          <a:xfrm>
            <a:off x="7851600" y="4903920"/>
            <a:ext cx="97344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 =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3" name="Rectangle 14"/>
          <p:cNvSpPr/>
          <p:nvPr/>
        </p:nvSpPr>
        <p:spPr>
          <a:xfrm>
            <a:off x="5690520" y="5210280"/>
            <a:ext cx="488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4" name="Cloud 15"/>
          <p:cNvSpPr/>
          <p:nvPr/>
        </p:nvSpPr>
        <p:spPr>
          <a:xfrm>
            <a:off x="152280" y="5170320"/>
            <a:ext cx="2749680" cy="704880"/>
          </a:xfrm>
          <a:custGeom>
            <a:avLst/>
            <a:gdLst>
              <a:gd name="textAreaLeft" fmla="*/ 378720 w 2749680"/>
              <a:gd name="textAreaRight" fmla="*/ 2175120 w 2749680"/>
              <a:gd name="textAreaTop" fmla="*/ 106200 h 704880"/>
              <a:gd name="textAreaBottom" fmla="*/ 565920 h 704880"/>
              <a:gd name="GluePoint1X" fmla="*/ 2747259 w 43200"/>
              <a:gd name="GluePoint1Y" fmla="*/ 351631 h 43200"/>
              <a:gd name="GluePoint2X" fmla="*/ 1374775 w 43200"/>
              <a:gd name="GluePoint2Y" fmla="*/ 702513 h 43200"/>
              <a:gd name="GluePoint3X" fmla="*/ 8529 w 43200"/>
              <a:gd name="GluePoint3Y" fmla="*/ 351631 h 43200"/>
              <a:gd name="GluePoint4X" fmla="*/ 1374775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Tidy up 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48" dur="indefinite" restart="never" nodeType="tmRoot">
          <p:childTnLst>
            <p:seq>
              <p:cTn id="1949" dur="indefinite" nodeType="mainSeq">
                <p:childTnLst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54" dur="8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55" dur="8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6" dur="8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7" fill="hold">
                      <p:stCondLst>
                        <p:cond delay="indefinite"/>
                      </p:stCondLst>
                      <p:childTnLst>
                        <p:par>
                          <p:cTn id="1958" fill="hold">
                            <p:stCondLst>
                              <p:cond delay="0"/>
                            </p:stCondLst>
                            <p:childTnLst>
                              <p:par>
                                <p:cTn id="19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61" dur="8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62" dur="8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3" dur="8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4" fill="hold">
                      <p:stCondLst>
                        <p:cond delay="indefinite"/>
                      </p:stCondLst>
                      <p:childTnLst>
                        <p:par>
                          <p:cTn id="1965" fill="hold">
                            <p:stCondLst>
                              <p:cond delay="0"/>
                            </p:stCondLst>
                            <p:childTnLst>
                              <p:par>
                                <p:cTn id="19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68" dur="8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69" dur="8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0" dur="8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1" fill="hold">
                      <p:stCondLst>
                        <p:cond delay="indefinite"/>
                      </p:stCondLst>
                      <p:childTnLst>
                        <p:par>
                          <p:cTn id="1972" fill="hold">
                            <p:stCondLst>
                              <p:cond delay="0"/>
                            </p:stCondLst>
                            <p:childTnLst>
                              <p:par>
                                <p:cTn id="197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75" dur="8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76" dur="8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7" dur="8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82" dur="8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83" dur="8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4" dur="8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5" fill="hold">
                            <p:stCondLst>
                              <p:cond delay="480"/>
                            </p:stCondLst>
                            <p:childTnLst>
                              <p:par>
                                <p:cTn id="1986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8" fill="hold">
                      <p:stCondLst>
                        <p:cond delay="indefinite"/>
                      </p:stCondLst>
                      <p:childTnLst>
                        <p:par>
                          <p:cTn id="1989" fill="hold">
                            <p:stCondLst>
                              <p:cond delay="0"/>
                            </p:stCondLst>
                            <p:childTnLst>
                              <p:par>
                                <p:cTn id="19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2" dur="8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93" dur="8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4" dur="8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5" fill="hold">
                      <p:stCondLst>
                        <p:cond delay="indefinite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9" dur="8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0" dur="8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1" dur="8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2" fill="hold">
                            <p:stCondLst>
                              <p:cond delay="120"/>
                            </p:stCondLst>
                            <p:childTnLst>
                              <p:par>
                                <p:cTn id="2003" presetID="1" presetClass="exit" fill="hold" nodeType="afterEffect" repeatCount="1000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5" fill="hold">
                      <p:stCondLst>
                        <p:cond delay="indefinite"/>
                      </p:stCondLst>
                      <p:childTnLst>
                        <p:par>
                          <p:cTn id="2006" fill="hold">
                            <p:stCondLst>
                              <p:cond delay="0"/>
                            </p:stCondLst>
                            <p:childTnLst>
                              <p:par>
                                <p:cTn id="20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09" dur="8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10" dur="8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1" dur="8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2" fill="hold">
                      <p:stCondLst>
                        <p:cond delay="indefinite"/>
                      </p:stCondLst>
                      <p:childTnLst>
                        <p:par>
                          <p:cTn id="2013" fill="hold">
                            <p:stCondLst>
                              <p:cond delay="0"/>
                            </p:stCondLst>
                            <p:childTnLst>
                              <p:par>
                                <p:cTn id="20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16" dur="8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17" dur="8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8" dur="8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9" fill="hold">
                      <p:stCondLst>
                        <p:cond delay="indefinite"/>
                      </p:stCondLst>
                      <p:childTnLst>
                        <p:par>
                          <p:cTn id="2020" fill="hold">
                            <p:stCondLst>
                              <p:cond delay="0"/>
                            </p:stCondLst>
                            <p:childTnLst>
                              <p:par>
                                <p:cTn id="202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3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4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76" name="TextBox 3"/>
          <p:cNvSpPr/>
          <p:nvPr/>
        </p:nvSpPr>
        <p:spPr>
          <a:xfrm>
            <a:off x="1146960" y="2120760"/>
            <a:ext cx="2862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sketch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7" name="TextBox 4"/>
          <p:cNvSpPr/>
          <p:nvPr/>
        </p:nvSpPr>
        <p:spPr>
          <a:xfrm>
            <a:off x="978120" y="262404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8" name="Rectangle 12"/>
          <p:cNvSpPr/>
          <p:nvPr/>
        </p:nvSpPr>
        <p:spPr>
          <a:xfrm>
            <a:off x="1765440" y="3197160"/>
            <a:ext cx="2523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79" name="Picture 2"/>
          <p:cNvPicPr/>
          <p:nvPr/>
        </p:nvPicPr>
        <p:blipFill>
          <a:blip r:embed="rId1"/>
          <a:srcRect l="29566" t="37283" r="36767" b="20044"/>
          <a:stretch/>
        </p:blipFill>
        <p:spPr>
          <a:xfrm>
            <a:off x="4178160" y="2286000"/>
            <a:ext cx="4859640" cy="369576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580" name="TextBox 15"/>
          <p:cNvSpPr/>
          <p:nvPr/>
        </p:nvSpPr>
        <p:spPr>
          <a:xfrm>
            <a:off x="974880" y="4389480"/>
            <a:ext cx="2715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Mini. Pt. (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1" name="Oval 16"/>
          <p:cNvSpPr/>
          <p:nvPr/>
        </p:nvSpPr>
        <p:spPr>
          <a:xfrm>
            <a:off x="6873840" y="4237200"/>
            <a:ext cx="15228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2" name="TextBox 17"/>
          <p:cNvSpPr/>
          <p:nvPr/>
        </p:nvSpPr>
        <p:spPr>
          <a:xfrm>
            <a:off x="6481440" y="4419720"/>
            <a:ext cx="93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(-1,2)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3" name="Oval 18"/>
          <p:cNvSpPr/>
          <p:nvPr/>
        </p:nvSpPr>
        <p:spPr>
          <a:xfrm>
            <a:off x="7497720" y="3825720"/>
            <a:ext cx="152280" cy="152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4" name="TextBox 19"/>
          <p:cNvSpPr/>
          <p:nvPr/>
        </p:nvSpPr>
        <p:spPr>
          <a:xfrm>
            <a:off x="7647840" y="3687840"/>
            <a:ext cx="8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(0,3)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25" dur="indefinite" restart="never" nodeType="tmRoot">
          <p:childTnLst>
            <p:seq>
              <p:cTn id="2026" dur="indefinite" nodeType="mainSeq">
                <p:childTnLst>
                  <p:par>
                    <p:cTn id="2027" fill="hold">
                      <p:stCondLst>
                        <p:cond delay="indefinite"/>
                      </p:stCondLst>
                      <p:childTnLst>
                        <p:par>
                          <p:cTn id="2028" fill="hold">
                            <p:stCondLst>
                              <p:cond delay="0"/>
                            </p:stCondLst>
                            <p:childTnLst>
                              <p:par>
                                <p:cTn id="20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1" fill="hold">
                      <p:stCondLst>
                        <p:cond delay="indefinite"/>
                      </p:stCondLst>
                      <p:childTnLst>
                        <p:par>
                          <p:cTn id="2032" fill="hold">
                            <p:stCondLst>
                              <p:cond delay="0"/>
                            </p:stCondLst>
                            <p:childTnLst>
                              <p:par>
                                <p:cTn id="203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7" fill="hold">
                      <p:stCondLst>
                        <p:cond delay="indefinite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3" fill="hold">
                      <p:stCondLst>
                        <p:cond delay="indefinite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Rectangle 15"/>
          <p:cNvSpPr/>
          <p:nvPr/>
        </p:nvSpPr>
        <p:spPr>
          <a:xfrm>
            <a:off x="4237200" y="4716360"/>
            <a:ext cx="2909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2(x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x)     + 9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6" name="Cloud 9"/>
          <p:cNvSpPr/>
          <p:nvPr/>
        </p:nvSpPr>
        <p:spPr>
          <a:xfrm>
            <a:off x="0" y="4162320"/>
            <a:ext cx="3843360" cy="1827720"/>
          </a:xfrm>
          <a:custGeom>
            <a:avLst/>
            <a:gdLst>
              <a:gd name="textAreaLeft" fmla="*/ 529560 w 3843360"/>
              <a:gd name="textAreaRight" fmla="*/ 3040560 w 3843360"/>
              <a:gd name="textAreaTop" fmla="*/ 275760 h 1827720"/>
              <a:gd name="textAreaBottom" fmla="*/ 1467000 h 1827720"/>
              <a:gd name="GluePoint1X" fmla="*/ 3840135 w 43200"/>
              <a:gd name="GluePoint1Y" fmla="*/ 913607 h 43200"/>
              <a:gd name="GluePoint2X" fmla="*/ 1921669 w 43200"/>
              <a:gd name="GluePoint2Y" fmla="*/ 1825267 h 43200"/>
              <a:gd name="GluePoint3X" fmla="*/ 11921 w 43200"/>
              <a:gd name="GluePoint3Y" fmla="*/ 913607 h 43200"/>
              <a:gd name="GluePoint4X" fmla="*/ 1921669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Half the x term and square the coefficient.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7" name="Cloud 16"/>
          <p:cNvSpPr/>
          <p:nvPr/>
        </p:nvSpPr>
        <p:spPr>
          <a:xfrm>
            <a:off x="0" y="4314960"/>
            <a:ext cx="3746520" cy="1827720"/>
          </a:xfrm>
          <a:custGeom>
            <a:avLst/>
            <a:gdLst>
              <a:gd name="textAreaLeft" fmla="*/ 516240 w 3746520"/>
              <a:gd name="textAreaRight" fmla="*/ 2963880 w 3746520"/>
              <a:gd name="textAreaTop" fmla="*/ 275760 h 1827720"/>
              <a:gd name="textAreaBottom" fmla="*/ 1467000 h 1827720"/>
              <a:gd name="GluePoint1X" fmla="*/ 3743378 w 43200"/>
              <a:gd name="GluePoint1Y" fmla="*/ 913607 h 43200"/>
              <a:gd name="GluePoint2X" fmla="*/ 1873250 w 43200"/>
              <a:gd name="GluePoint2Y" fmla="*/ 1825267 h 43200"/>
              <a:gd name="GluePoint3X" fmla="*/ 11621 w 43200"/>
              <a:gd name="GluePoint3Y" fmla="*/ 913607 h 43200"/>
              <a:gd name="GluePoint4X" fmla="*/ 1873250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Take out coefficient of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term.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8" name="Cloud 10"/>
          <p:cNvSpPr/>
          <p:nvPr/>
        </p:nvSpPr>
        <p:spPr>
          <a:xfrm>
            <a:off x="0" y="5030640"/>
            <a:ext cx="3859200" cy="704880"/>
          </a:xfrm>
          <a:custGeom>
            <a:avLst/>
            <a:gdLst>
              <a:gd name="textAreaLeft" fmla="*/ 531720 w 3859200"/>
              <a:gd name="textAreaRight" fmla="*/ 3053160 w 3859200"/>
              <a:gd name="textAreaTop" fmla="*/ 106200 h 704880"/>
              <a:gd name="textAreaBottom" fmla="*/ 565920 h 704880"/>
              <a:gd name="GluePoint1X" fmla="*/ 3855997 w 43200"/>
              <a:gd name="GluePoint1Y" fmla="*/ 351631 h 43200"/>
              <a:gd name="GluePoint2X" fmla="*/ 1929607 w 43200"/>
              <a:gd name="GluePoint2Y" fmla="*/ 702513 h 43200"/>
              <a:gd name="GluePoint3X" fmla="*/ 11971 w 43200"/>
              <a:gd name="GluePoint3Y" fmla="*/ 351631 h 43200"/>
              <a:gd name="GluePoint4X" fmla="*/ 1929607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Compensate 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90" name="TextBox 3"/>
          <p:cNvSpPr/>
          <p:nvPr/>
        </p:nvSpPr>
        <p:spPr>
          <a:xfrm>
            <a:off x="1583280" y="1862280"/>
            <a:ext cx="625680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Complete the square for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- 8x + 9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hence sketch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1" name="TextBox 4"/>
          <p:cNvSpPr/>
          <p:nvPr/>
        </p:nvSpPr>
        <p:spPr>
          <a:xfrm>
            <a:off x="3173760" y="317340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2" name="Rectangle 6"/>
          <p:cNvSpPr/>
          <p:nvPr/>
        </p:nvSpPr>
        <p:spPr>
          <a:xfrm>
            <a:off x="4146120" y="3700440"/>
            <a:ext cx="2224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- 8x + 9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3" name="Rectangle 7"/>
          <p:cNvSpPr/>
          <p:nvPr/>
        </p:nvSpPr>
        <p:spPr>
          <a:xfrm>
            <a:off x="4149000" y="4229280"/>
            <a:ext cx="2649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- 8x     + 9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4" name="Rectangle 8"/>
          <p:cNvSpPr/>
          <p:nvPr/>
        </p:nvSpPr>
        <p:spPr>
          <a:xfrm>
            <a:off x="3700440" y="5213520"/>
            <a:ext cx="383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2(x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4x + 4)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9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5" name="Cloud 11"/>
          <p:cNvSpPr/>
          <p:nvPr/>
        </p:nvSpPr>
        <p:spPr>
          <a:xfrm>
            <a:off x="0" y="5018040"/>
            <a:ext cx="3693960" cy="704880"/>
          </a:xfrm>
          <a:custGeom>
            <a:avLst/>
            <a:gdLst>
              <a:gd name="textAreaLeft" fmla="*/ 509040 w 3693960"/>
              <a:gd name="textAreaRight" fmla="*/ 2922120 w 3693960"/>
              <a:gd name="textAreaTop" fmla="*/ 106200 h 704880"/>
              <a:gd name="textAreaBottom" fmla="*/ 565920 h 704880"/>
              <a:gd name="GluePoint1X" fmla="*/ 3691035 w 43200"/>
              <a:gd name="GluePoint1Y" fmla="*/ 351631 h 43200"/>
              <a:gd name="GluePoint2X" fmla="*/ 1847057 w 43200"/>
              <a:gd name="GluePoint2Y" fmla="*/ 702513 h 43200"/>
              <a:gd name="GluePoint3X" fmla="*/ 11459 w 43200"/>
              <a:gd name="GluePoint3Y" fmla="*/ 351631 h 43200"/>
              <a:gd name="GluePoint4X" fmla="*/ 1847057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Tidy up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6" name="Rectangle 12"/>
          <p:cNvSpPr/>
          <p:nvPr/>
        </p:nvSpPr>
        <p:spPr>
          <a:xfrm>
            <a:off x="4147920" y="5894280"/>
            <a:ext cx="243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-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7" name="TextBox 13"/>
          <p:cNvSpPr/>
          <p:nvPr/>
        </p:nvSpPr>
        <p:spPr>
          <a:xfrm>
            <a:off x="7836840" y="4903920"/>
            <a:ext cx="100152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=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 =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8" name="Rectangle 14"/>
          <p:cNvSpPr/>
          <p:nvPr/>
        </p:nvSpPr>
        <p:spPr>
          <a:xfrm>
            <a:off x="6042240" y="5226120"/>
            <a:ext cx="651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- 8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9" dur="indefinite" restart="never" nodeType="tmRoot">
          <p:childTnLst>
            <p:seq>
              <p:cTn id="2050" dur="indefinite" nodeType="mainSeq">
                <p:childTnLst>
                  <p:par>
                    <p:cTn id="2051" fill="hold">
                      <p:stCondLst>
                        <p:cond delay="indefinite"/>
                      </p:stCondLst>
                      <p:childTnLst>
                        <p:par>
                          <p:cTn id="2052" fill="hold">
                            <p:stCondLst>
                              <p:cond delay="0"/>
                            </p:stCondLst>
                            <p:childTnLst>
                              <p:par>
                                <p:cTn id="20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55" dur="8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56" dur="8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7" dur="8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8" fill="hold">
                      <p:stCondLst>
                        <p:cond delay="indefinite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62" dur="8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63" dur="8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4" dur="8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5" fill="hold">
                      <p:stCondLst>
                        <p:cond delay="indefinite"/>
                      </p:stCondLst>
                      <p:childTnLst>
                        <p:par>
                          <p:cTn id="2066" fill="hold">
                            <p:stCondLst>
                              <p:cond delay="0"/>
                            </p:stCondLst>
                            <p:childTnLst>
                              <p:par>
                                <p:cTn id="20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69" dur="8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70" dur="8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1" dur="8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2" fill="hold">
                      <p:stCondLst>
                        <p:cond delay="indefinite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76" dur="8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77" dur="8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8" dur="8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9" fill="hold">
                      <p:stCondLst>
                        <p:cond delay="indefinite"/>
                      </p:stCondLst>
                      <p:childTnLst>
                        <p:par>
                          <p:cTn id="2080" fill="hold">
                            <p:stCondLst>
                              <p:cond delay="0"/>
                            </p:stCondLst>
                            <p:childTnLst>
                              <p:par>
                                <p:cTn id="20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83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84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5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6" fill="hold">
                            <p:stCondLst>
                              <p:cond delay="440"/>
                            </p:stCondLst>
                            <p:childTnLst>
                              <p:par>
                                <p:cTn id="2087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9" fill="hold">
                      <p:stCondLst>
                        <p:cond delay="indefinite"/>
                      </p:stCondLst>
                      <p:childTnLst>
                        <p:par>
                          <p:cTn id="2090" fill="hold">
                            <p:stCondLst>
                              <p:cond delay="0"/>
                            </p:stCondLst>
                            <p:childTnLst>
                              <p:par>
                                <p:cTn id="20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93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94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5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6" fill="hold">
                      <p:stCondLst>
                        <p:cond delay="indefinite"/>
                      </p:stCondLst>
                      <p:childTnLst>
                        <p:par>
                          <p:cTn id="2097" fill="hold">
                            <p:stCondLst>
                              <p:cond delay="0"/>
                            </p:stCondLst>
                            <p:childTnLst>
                              <p:par>
                                <p:cTn id="20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00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01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2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3" fill="hold">
                      <p:stCondLst>
                        <p:cond delay="indefinite"/>
                      </p:stCondLst>
                      <p:childTnLst>
                        <p:par>
                          <p:cTn id="2104" fill="hold">
                            <p:stCondLst>
                              <p:cond delay="0"/>
                            </p:stCondLst>
                            <p:childTnLst>
                              <p:par>
                                <p:cTn id="2105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10" dur="8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11" dur="8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2" dur="8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3" fill="hold">
                      <p:stCondLst>
                        <p:cond delay="indefinite"/>
                      </p:stCondLst>
                      <p:childTnLst>
                        <p:par>
                          <p:cTn id="2114" fill="hold">
                            <p:stCondLst>
                              <p:cond delay="0"/>
                            </p:stCondLst>
                            <p:childTnLst>
                              <p:par>
                                <p:cTn id="21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17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18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9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0" fill="hold">
                      <p:stCondLst>
                        <p:cond delay="indefinite"/>
                      </p:stCondLst>
                      <p:childTnLst>
                        <p:par>
                          <p:cTn id="2121" fill="hold">
                            <p:stCondLst>
                              <p:cond delay="0"/>
                            </p:stCondLst>
                            <p:childTnLst>
                              <p:par>
                                <p:cTn id="2122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27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28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9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0" fill="hold">
                      <p:stCondLst>
                        <p:cond delay="indefinite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34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35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6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7" fill="hold">
                      <p:stCondLst>
                        <p:cond delay="indefinite"/>
                      </p:stCondLst>
                      <p:childTnLst>
                        <p:par>
                          <p:cTn id="2138" fill="hold">
                            <p:stCondLst>
                              <p:cond delay="0"/>
                            </p:stCondLst>
                            <p:childTnLst>
                              <p:par>
                                <p:cTn id="213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1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2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Picture 2"/>
          <p:cNvPicPr/>
          <p:nvPr/>
        </p:nvPicPr>
        <p:blipFill>
          <a:blip r:embed="rId1"/>
          <a:srcRect l="43836" t="10128" r="21768" b="15089"/>
          <a:stretch/>
        </p:blipFill>
        <p:spPr>
          <a:xfrm>
            <a:off x="5045040" y="1965240"/>
            <a:ext cx="3608280" cy="471024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601" name="TextBox 3"/>
          <p:cNvSpPr/>
          <p:nvPr/>
        </p:nvSpPr>
        <p:spPr>
          <a:xfrm>
            <a:off x="994680" y="2120760"/>
            <a:ext cx="2862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sketch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2" name="TextBox 4"/>
          <p:cNvSpPr/>
          <p:nvPr/>
        </p:nvSpPr>
        <p:spPr>
          <a:xfrm>
            <a:off x="825840" y="262404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3" name="Rectangle 12"/>
          <p:cNvSpPr/>
          <p:nvPr/>
        </p:nvSpPr>
        <p:spPr>
          <a:xfrm>
            <a:off x="1514880" y="3197160"/>
            <a:ext cx="2718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-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4" name="TextBox 15"/>
          <p:cNvSpPr/>
          <p:nvPr/>
        </p:nvSpPr>
        <p:spPr>
          <a:xfrm>
            <a:off x="995760" y="4389480"/>
            <a:ext cx="2673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Mini. Pt.  (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5" name="Oval 16"/>
          <p:cNvSpPr/>
          <p:nvPr/>
        </p:nvSpPr>
        <p:spPr>
          <a:xfrm>
            <a:off x="6770520" y="5791320"/>
            <a:ext cx="15264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6" name="TextBox 17"/>
          <p:cNvSpPr/>
          <p:nvPr/>
        </p:nvSpPr>
        <p:spPr>
          <a:xfrm>
            <a:off x="6426720" y="5226120"/>
            <a:ext cx="81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(2,1)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7" name="Oval 10"/>
          <p:cNvSpPr/>
          <p:nvPr/>
        </p:nvSpPr>
        <p:spPr>
          <a:xfrm>
            <a:off x="5322960" y="2408400"/>
            <a:ext cx="15228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8" name="TextBox 11"/>
          <p:cNvSpPr/>
          <p:nvPr/>
        </p:nvSpPr>
        <p:spPr>
          <a:xfrm>
            <a:off x="5441760" y="2254320"/>
            <a:ext cx="8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(0,9)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43" dur="indefinite" restart="never" nodeType="tmRoot">
          <p:childTnLst>
            <p:seq>
              <p:cTn id="2144" dur="indefinite" nodeType="mainSeq">
                <p:childTnLst>
                  <p:par>
                    <p:cTn id="2145" fill="hold">
                      <p:stCondLst>
                        <p:cond delay="indefinite"/>
                      </p:stCondLst>
                      <p:childTnLst>
                        <p:par>
                          <p:cTn id="2146" fill="hold">
                            <p:stCondLst>
                              <p:cond delay="0"/>
                            </p:stCondLst>
                            <p:childTnLst>
                              <p:par>
                                <p:cTn id="21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9" fill="hold">
                      <p:stCondLst>
                        <p:cond delay="indefinite"/>
                      </p:stCondLst>
                      <p:childTnLst>
                        <p:par>
                          <p:cTn id="2150" fill="hold">
                            <p:stCondLst>
                              <p:cond delay="0"/>
                            </p:stCondLst>
                            <p:childTnLst>
                              <p:par>
                                <p:cTn id="215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3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4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5" fill="hold">
                      <p:stCondLst>
                        <p:cond delay="indefinite"/>
                      </p:stCondLst>
                      <p:childTnLst>
                        <p:par>
                          <p:cTn id="2156" fill="hold">
                            <p:stCondLst>
                              <p:cond delay="0"/>
                            </p:stCondLst>
                            <p:childTnLst>
                              <p:par>
                                <p:cTn id="21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1" fill="hold">
                      <p:stCondLst>
                        <p:cond delay="indefinite"/>
                      </p:stCondLst>
                      <p:childTnLst>
                        <p:par>
                          <p:cTn id="2162" fill="hold">
                            <p:stCondLst>
                              <p:cond delay="0"/>
                            </p:stCondLst>
                            <p:childTnLst>
                              <p:par>
                                <p:cTn id="21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loud 9"/>
          <p:cNvSpPr/>
          <p:nvPr/>
        </p:nvSpPr>
        <p:spPr>
          <a:xfrm>
            <a:off x="0" y="4162320"/>
            <a:ext cx="4091040" cy="1827720"/>
          </a:xfrm>
          <a:custGeom>
            <a:avLst/>
            <a:gdLst>
              <a:gd name="textAreaLeft" fmla="*/ 563760 w 4091040"/>
              <a:gd name="textAreaRight" fmla="*/ 3236400 w 4091040"/>
              <a:gd name="textAreaTop" fmla="*/ 275760 h 1827720"/>
              <a:gd name="textAreaBottom" fmla="*/ 1467000 h 1827720"/>
              <a:gd name="GluePoint1X" fmla="*/ 4087579 w 43200"/>
              <a:gd name="GluePoint1Y" fmla="*/ 913607 h 43200"/>
              <a:gd name="GluePoint2X" fmla="*/ 2045494 w 43200"/>
              <a:gd name="GluePoint2Y" fmla="*/ 1825267 h 43200"/>
              <a:gd name="GluePoint3X" fmla="*/ 12690 w 43200"/>
              <a:gd name="GluePoint3Y" fmla="*/ 913607 h 43200"/>
              <a:gd name="GluePoint4X" fmla="*/ 2045494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Half the x term and square the coefficient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0" name="Cloud 16"/>
          <p:cNvSpPr/>
          <p:nvPr/>
        </p:nvSpPr>
        <p:spPr>
          <a:xfrm>
            <a:off x="0" y="4314960"/>
            <a:ext cx="4138560" cy="1266480"/>
          </a:xfrm>
          <a:custGeom>
            <a:avLst/>
            <a:gdLst>
              <a:gd name="textAreaLeft" fmla="*/ 570240 w 4138560"/>
              <a:gd name="textAreaRight" fmla="*/ 3273840 w 4138560"/>
              <a:gd name="textAreaTop" fmla="*/ 191160 h 1266480"/>
              <a:gd name="textAreaBottom" fmla="*/ 1016640 h 1266480"/>
              <a:gd name="GluePoint1X" fmla="*/ 4135164 w 43200"/>
              <a:gd name="GluePoint1Y" fmla="*/ 632619 h 43200"/>
              <a:gd name="GluePoint2X" fmla="*/ 2069307 w 43200"/>
              <a:gd name="GluePoint2Y" fmla="*/ 1263891 h 43200"/>
              <a:gd name="GluePoint3X" fmla="*/ 12837 w 43200"/>
              <a:gd name="GluePoint3Y" fmla="*/ 632619 h 43200"/>
              <a:gd name="GluePoint4X" fmla="*/ 2069307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Take out coefficient of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1" name="Cloud 10"/>
          <p:cNvSpPr/>
          <p:nvPr/>
        </p:nvSpPr>
        <p:spPr>
          <a:xfrm>
            <a:off x="0" y="5030640"/>
            <a:ext cx="3693960" cy="704880"/>
          </a:xfrm>
          <a:custGeom>
            <a:avLst/>
            <a:gdLst>
              <a:gd name="textAreaLeft" fmla="*/ 509040 w 3693960"/>
              <a:gd name="textAreaRight" fmla="*/ 2922120 w 3693960"/>
              <a:gd name="textAreaTop" fmla="*/ 106200 h 704880"/>
              <a:gd name="textAreaBottom" fmla="*/ 565920 h 704880"/>
              <a:gd name="GluePoint1X" fmla="*/ 3691035 w 43200"/>
              <a:gd name="GluePoint1Y" fmla="*/ 351631 h 43200"/>
              <a:gd name="GluePoint2X" fmla="*/ 1847057 w 43200"/>
              <a:gd name="GluePoint2Y" fmla="*/ 702513 h 43200"/>
              <a:gd name="GluePoint3X" fmla="*/ 11459 w 43200"/>
              <a:gd name="GluePoint3Y" fmla="*/ 351631 h 43200"/>
              <a:gd name="GluePoint4X" fmla="*/ 1847057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compensate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613" name="TextBox 3"/>
          <p:cNvSpPr/>
          <p:nvPr/>
        </p:nvSpPr>
        <p:spPr>
          <a:xfrm>
            <a:off x="1634040" y="1862280"/>
            <a:ext cx="6155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Complete the square for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 + 6x –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hence sketch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4" name="TextBox 4"/>
          <p:cNvSpPr/>
          <p:nvPr/>
        </p:nvSpPr>
        <p:spPr>
          <a:xfrm>
            <a:off x="3173760" y="317340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5" name="Rectangle 6"/>
          <p:cNvSpPr/>
          <p:nvPr/>
        </p:nvSpPr>
        <p:spPr>
          <a:xfrm>
            <a:off x="4403160" y="3700440"/>
            <a:ext cx="217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+ 6x + 7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6" name="Rectangle 7"/>
          <p:cNvSpPr/>
          <p:nvPr/>
        </p:nvSpPr>
        <p:spPr>
          <a:xfrm>
            <a:off x="4405320" y="4229280"/>
            <a:ext cx="2603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    + 7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7" name="Rectangle 8"/>
          <p:cNvSpPr/>
          <p:nvPr/>
        </p:nvSpPr>
        <p:spPr>
          <a:xfrm>
            <a:off x="3968640" y="5213520"/>
            <a:ext cx="3767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-(x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6x + 9)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8" name="Cloud 11"/>
          <p:cNvSpPr/>
          <p:nvPr/>
        </p:nvSpPr>
        <p:spPr>
          <a:xfrm>
            <a:off x="0" y="5018040"/>
            <a:ext cx="3693960" cy="704880"/>
          </a:xfrm>
          <a:custGeom>
            <a:avLst/>
            <a:gdLst>
              <a:gd name="textAreaLeft" fmla="*/ 509040 w 3693960"/>
              <a:gd name="textAreaRight" fmla="*/ 2922120 w 3693960"/>
              <a:gd name="textAreaTop" fmla="*/ 106200 h 704880"/>
              <a:gd name="textAreaBottom" fmla="*/ 565920 h 704880"/>
              <a:gd name="GluePoint1X" fmla="*/ 3691035 w 43200"/>
              <a:gd name="GluePoint1Y" fmla="*/ 351631 h 43200"/>
              <a:gd name="GluePoint2X" fmla="*/ 1847057 w 43200"/>
              <a:gd name="GluePoint2Y" fmla="*/ 702513 h 43200"/>
              <a:gd name="GluePoint3X" fmla="*/ 11459 w 43200"/>
              <a:gd name="GluePoint3Y" fmla="*/ 351631 h 43200"/>
              <a:gd name="GluePoint4X" fmla="*/ 1847057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Tidy up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9" name="Rectangle 12"/>
          <p:cNvSpPr/>
          <p:nvPr/>
        </p:nvSpPr>
        <p:spPr>
          <a:xfrm>
            <a:off x="4307400" y="5894280"/>
            <a:ext cx="2578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-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3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16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0" name="TextBox 13"/>
          <p:cNvSpPr/>
          <p:nvPr/>
        </p:nvSpPr>
        <p:spPr>
          <a:xfrm>
            <a:off x="7771680" y="4903920"/>
            <a:ext cx="113328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= -1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 = 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 = 16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1" name="Rectangle 14"/>
          <p:cNvSpPr/>
          <p:nvPr/>
        </p:nvSpPr>
        <p:spPr>
          <a:xfrm>
            <a:off x="6154920" y="5210280"/>
            <a:ext cx="674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+ 9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2" name="Rectangle 15"/>
          <p:cNvSpPr/>
          <p:nvPr/>
        </p:nvSpPr>
        <p:spPr>
          <a:xfrm>
            <a:off x="4271760" y="4716360"/>
            <a:ext cx="284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-(x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x)     + 7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67" dur="indefinite" restart="never" nodeType="tmRoot">
          <p:childTnLst>
            <p:seq>
              <p:cTn id="2168" dur="indefinite" nodeType="mainSeq">
                <p:childTnLst>
                  <p:par>
                    <p:cTn id="2169" fill="hold">
                      <p:stCondLst>
                        <p:cond delay="indefinite"/>
                      </p:stCondLst>
                      <p:childTnLst>
                        <p:par>
                          <p:cTn id="2170" fill="hold">
                            <p:stCondLst>
                              <p:cond delay="0"/>
                            </p:stCondLst>
                            <p:childTnLst>
                              <p:par>
                                <p:cTn id="21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73" dur="8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74" dur="8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5" dur="8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6" fill="hold">
                      <p:stCondLst>
                        <p:cond delay="indefinite"/>
                      </p:stCondLst>
                      <p:childTnLst>
                        <p:par>
                          <p:cTn id="2177" fill="hold">
                            <p:stCondLst>
                              <p:cond delay="0"/>
                            </p:stCondLst>
                            <p:childTnLst>
                              <p:par>
                                <p:cTn id="21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80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81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2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3" fill="hold">
                      <p:stCondLst>
                        <p:cond delay="indefinite"/>
                      </p:stCondLst>
                      <p:childTnLst>
                        <p:par>
                          <p:cTn id="2184" fill="hold">
                            <p:stCondLst>
                              <p:cond delay="0"/>
                            </p:stCondLst>
                            <p:childTnLst>
                              <p:par>
                                <p:cTn id="21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87" dur="8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88" dur="8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9" dur="8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0" fill="hold">
                      <p:stCondLst>
                        <p:cond delay="indefinite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94" dur="8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95" dur="8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6" dur="8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7" fill="hold">
                      <p:stCondLst>
                        <p:cond delay="indefinite"/>
                      </p:stCondLst>
                      <p:childTnLst>
                        <p:par>
                          <p:cTn id="2198" fill="hold">
                            <p:stCondLst>
                              <p:cond delay="0"/>
                            </p:stCondLst>
                            <p:childTnLst>
                              <p:par>
                                <p:cTn id="21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01" dur="8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02" dur="8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3" dur="8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4" fill="hold">
                            <p:stCondLst>
                              <p:cond delay="440"/>
                            </p:stCondLst>
                            <p:childTnLst>
                              <p:par>
                                <p:cTn id="2205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7" fill="hold">
                      <p:stCondLst>
                        <p:cond delay="indefinite"/>
                      </p:stCondLst>
                      <p:childTnLst>
                        <p:par>
                          <p:cTn id="2208" fill="hold">
                            <p:stCondLst>
                              <p:cond delay="0"/>
                            </p:stCondLst>
                            <p:childTnLst>
                              <p:par>
                                <p:cTn id="22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11" dur="8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12" dur="8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3" dur="8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4" fill="hold">
                      <p:stCondLst>
                        <p:cond delay="indefinite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18" dur="8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19" dur="8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0" dur="8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1" fill="hold">
                      <p:stCondLst>
                        <p:cond delay="indefinite"/>
                      </p:stCondLst>
                      <p:childTnLst>
                        <p:par>
                          <p:cTn id="2222" fill="hold">
                            <p:stCondLst>
                              <p:cond delay="0"/>
                            </p:stCondLst>
                            <p:childTnLst>
                              <p:par>
                                <p:cTn id="2223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5" fill="hold">
                            <p:stCondLst>
                              <p:cond delay="0"/>
                            </p:stCondLst>
                            <p:childTnLst>
                              <p:par>
                                <p:cTn id="222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28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29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0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1" fill="hold">
                      <p:stCondLst>
                        <p:cond delay="indefinite"/>
                      </p:stCondLst>
                      <p:childTnLst>
                        <p:par>
                          <p:cTn id="2232" fill="hold">
                            <p:stCondLst>
                              <p:cond delay="0"/>
                            </p:stCondLst>
                            <p:childTnLst>
                              <p:par>
                                <p:cTn id="22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35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36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7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8" fill="hold">
                      <p:stCondLst>
                        <p:cond delay="indefinite"/>
                      </p:stCondLst>
                      <p:childTnLst>
                        <p:par>
                          <p:cTn id="2239" fill="hold">
                            <p:stCondLst>
                              <p:cond delay="0"/>
                            </p:stCondLst>
                            <p:childTnLst>
                              <p:par>
                                <p:cTn id="2240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2" fill="hold">
                            <p:stCondLst>
                              <p:cond delay="0"/>
                            </p:stCondLst>
                            <p:childTnLst>
                              <p:par>
                                <p:cTn id="224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45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46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7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8" fill="hold">
                      <p:stCondLst>
                        <p:cond delay="indefinite"/>
                      </p:stCondLst>
                      <p:childTnLst>
                        <p:par>
                          <p:cTn id="2249" fill="hold">
                            <p:stCondLst>
                              <p:cond delay="0"/>
                            </p:stCondLst>
                            <p:childTnLst>
                              <p:par>
                                <p:cTn id="22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52" dur="8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53" dur="8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4" dur="8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5" fill="hold">
                      <p:stCondLst>
                        <p:cond delay="indefinite"/>
                      </p:stCondLst>
                      <p:childTnLst>
                        <p:par>
                          <p:cTn id="2256" fill="hold">
                            <p:stCondLst>
                              <p:cond delay="0"/>
                            </p:stCondLst>
                            <p:childTnLst>
                              <p:par>
                                <p:cTn id="225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9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Picture 2"/>
          <p:cNvPicPr/>
          <p:nvPr/>
        </p:nvPicPr>
        <p:blipFill>
          <a:blip r:embed="rId1"/>
          <a:srcRect l="34526" t="8406" r="17761" b="30389"/>
          <a:stretch/>
        </p:blipFill>
        <p:spPr>
          <a:xfrm>
            <a:off x="4287960" y="2136600"/>
            <a:ext cx="4619520" cy="355464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Completing the Square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625" name="TextBox 3"/>
          <p:cNvSpPr/>
          <p:nvPr/>
        </p:nvSpPr>
        <p:spPr>
          <a:xfrm>
            <a:off x="994680" y="2120760"/>
            <a:ext cx="2862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sketch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6" name="TextBox 4"/>
          <p:cNvSpPr/>
          <p:nvPr/>
        </p:nvSpPr>
        <p:spPr>
          <a:xfrm>
            <a:off x="825840" y="2624040"/>
            <a:ext cx="31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+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7" name="Rectangle 12"/>
          <p:cNvSpPr/>
          <p:nvPr/>
        </p:nvSpPr>
        <p:spPr>
          <a:xfrm>
            <a:off x="1441080" y="3197160"/>
            <a:ext cx="2865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-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3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+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16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8" name="TextBox 15"/>
          <p:cNvSpPr/>
          <p:nvPr/>
        </p:nvSpPr>
        <p:spPr>
          <a:xfrm>
            <a:off x="887400" y="4389480"/>
            <a:ext cx="289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Mini. Pt.  ( </a:t>
            </a:r>
            <a:r>
              <a:rPr lang="en-GB" sz="2800" b="0" u="none" strike="noStrike">
                <a:solidFill>
                  <a:srgbClr val="FF66FF"/>
                </a:solidFill>
                <a:effectLst/>
                <a:uFillTx/>
                <a:latin typeface="Comic Sans MS"/>
              </a:rPr>
              <a:t>3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8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16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9" name="Oval 16"/>
          <p:cNvSpPr/>
          <p:nvPr/>
        </p:nvSpPr>
        <p:spPr>
          <a:xfrm>
            <a:off x="6541920" y="2360520"/>
            <a:ext cx="152640" cy="152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0" name="TextBox 17"/>
          <p:cNvSpPr/>
          <p:nvPr/>
        </p:nvSpPr>
        <p:spPr>
          <a:xfrm>
            <a:off x="6120000" y="2543040"/>
            <a:ext cx="99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(3,16)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1" name="Oval 10"/>
          <p:cNvSpPr/>
          <p:nvPr/>
        </p:nvSpPr>
        <p:spPr>
          <a:xfrm>
            <a:off x="5216400" y="3672000"/>
            <a:ext cx="15264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2" name="TextBox 11"/>
          <p:cNvSpPr/>
          <p:nvPr/>
        </p:nvSpPr>
        <p:spPr>
          <a:xfrm>
            <a:off x="5305320" y="3519360"/>
            <a:ext cx="8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(0,7)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61" dur="indefinite" restart="never" nodeType="tmRoot">
          <p:childTnLst>
            <p:seq>
              <p:cTn id="2262" dur="indefinite" nodeType="mainSeq">
                <p:childTnLst>
                  <p:par>
                    <p:cTn id="2263" fill="hold">
                      <p:stCondLst>
                        <p:cond delay="indefinite"/>
                      </p:stCondLst>
                      <p:childTnLst>
                        <p:par>
                          <p:cTn id="2264" fill="hold">
                            <p:stCondLst>
                              <p:cond delay="0"/>
                            </p:stCondLst>
                            <p:childTnLst>
                              <p:par>
                                <p:cTn id="22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7" fill="hold">
                      <p:stCondLst>
                        <p:cond delay="indefinite"/>
                      </p:stCondLst>
                      <p:childTnLst>
                        <p:par>
                          <p:cTn id="2268" fill="hold">
                            <p:stCondLst>
                              <p:cond delay="0"/>
                            </p:stCondLst>
                            <p:childTnLst>
                              <p:par>
                                <p:cTn id="226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1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3" fill="hold">
                      <p:stCondLst>
                        <p:cond delay="indefinite"/>
                      </p:stCondLst>
                      <p:childTnLst>
                        <p:par>
                          <p:cTn id="2274" fill="hold">
                            <p:stCondLst>
                              <p:cond delay="0"/>
                            </p:stCondLst>
                            <p:childTnLst>
                              <p:par>
                                <p:cTn id="22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9" fill="hold">
                      <p:stCondLst>
                        <p:cond delay="indefinite"/>
                      </p:stCondLst>
                      <p:childTnLst>
                        <p:par>
                          <p:cTn id="2280" fill="hold">
                            <p:stCondLst>
                              <p:cond delay="0"/>
                            </p:stCondLst>
                            <p:childTnLst>
                              <p:par>
                                <p:cTn id="22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Rectangle 21"/>
          <p:cNvSpPr/>
          <p:nvPr/>
        </p:nvSpPr>
        <p:spPr>
          <a:xfrm>
            <a:off x="320760" y="1045800"/>
            <a:ext cx="816912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Given                                      ,         express             in the form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 sketch function.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34" name="Picture 8" descr="tick"/>
          <p:cNvPicPr/>
          <p:nvPr/>
        </p:nvPicPr>
        <p:blipFill>
          <a:blip r:embed="rId1"/>
          <a:stretch/>
        </p:blipFill>
        <p:spPr>
          <a:xfrm>
            <a:off x="2843280" y="32972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5" name="Text Box 14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Quadratic Theory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6" name="Rectangle 16"/>
          <p:cNvSpPr/>
          <p:nvPr/>
        </p:nvSpPr>
        <p:spPr>
          <a:xfrm>
            <a:off x="0" y="3314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37" name="Object 15"/>
          <p:cNvGraphicFramePr/>
          <p:nvPr/>
        </p:nvGraphicFramePr>
        <p:xfrm>
          <a:off x="1233360" y="1006560"/>
          <a:ext cx="2256120" cy="4554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38" name="Object 1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33360" y="1006560"/>
                    <a:ext cx="2256120" cy="455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9" name="Object 17"/>
          <p:cNvGraphicFramePr/>
          <p:nvPr/>
        </p:nvGraphicFramePr>
        <p:xfrm>
          <a:off x="4471920" y="1065240"/>
          <a:ext cx="690480" cy="4032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40" name="Object 17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471920" y="1065240"/>
                    <a:ext cx="690480" cy="40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1" name="Object 19"/>
          <p:cNvGraphicFramePr/>
          <p:nvPr/>
        </p:nvGraphicFramePr>
        <p:xfrm>
          <a:off x="6488280" y="925560"/>
          <a:ext cx="1581120" cy="5954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42" name="Object 19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488280" y="925560"/>
                    <a:ext cx="1581120" cy="59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" name="Object 22"/>
          <p:cNvGraphicFramePr/>
          <p:nvPr/>
        </p:nvGraphicFramePr>
        <p:xfrm>
          <a:off x="581040" y="3084480"/>
          <a:ext cx="2254320" cy="455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44" name="Object 22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81040" y="3084480"/>
                    <a:ext cx="2254320" cy="455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645" name="Picture 11"/>
          <p:cNvPicPr/>
          <p:nvPr/>
        </p:nvPicPr>
        <p:blipFill>
          <a:blip r:embed="rId10"/>
          <a:srcRect l="27499" t="14980" r="32028" b="30000"/>
          <a:stretch/>
        </p:blipFill>
        <p:spPr>
          <a:xfrm>
            <a:off x="3468600" y="1797120"/>
            <a:ext cx="5477040" cy="446724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646" name="Oval 11"/>
          <p:cNvSpPr/>
          <p:nvPr/>
        </p:nvSpPr>
        <p:spPr>
          <a:xfrm>
            <a:off x="5872320" y="5119560"/>
            <a:ext cx="152280" cy="152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7" name="TextBox 12"/>
          <p:cNvSpPr/>
          <p:nvPr/>
        </p:nvSpPr>
        <p:spPr>
          <a:xfrm>
            <a:off x="5515920" y="5302080"/>
            <a:ext cx="86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(-1,9)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8" name="Oval 13"/>
          <p:cNvSpPr/>
          <p:nvPr/>
        </p:nvSpPr>
        <p:spPr>
          <a:xfrm>
            <a:off x="6343560" y="4967280"/>
            <a:ext cx="15264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9" name="TextBox 14"/>
          <p:cNvSpPr/>
          <p:nvPr/>
        </p:nvSpPr>
        <p:spPr>
          <a:xfrm>
            <a:off x="5668200" y="4524480"/>
            <a:ext cx="86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(0,-8)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85" dur="indefinite" restart="never" nodeType="tmRoot">
          <p:childTnLst>
            <p:seq>
              <p:cTn id="2286" dur="indefinite" nodeType="mainSeq">
                <p:childTnLst>
                  <p:par>
                    <p:cTn id="2287" fill="hold">
                      <p:stCondLst>
                        <p:cond delay="indefinite"/>
                      </p:stCondLst>
                      <p:childTnLst>
                        <p:par>
                          <p:cTn id="2288" fill="hold">
                            <p:stCondLst>
                              <p:cond delay="0"/>
                            </p:stCondLst>
                            <p:childTnLst>
                              <p:par>
                                <p:cTn id="22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1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4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5" fill="hold">
                      <p:stCondLst>
                        <p:cond delay="indefinite"/>
                      </p:stCondLst>
                      <p:childTnLst>
                        <p:par>
                          <p:cTn id="2296" fill="hold">
                            <p:stCondLst>
                              <p:cond delay="0"/>
                            </p:stCondLst>
                            <p:childTnLst>
                              <p:par>
                                <p:cTn id="229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9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0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1" fill="hold">
                      <p:stCondLst>
                        <p:cond delay="indefinite"/>
                      </p:stCondLst>
                      <p:childTnLst>
                        <p:par>
                          <p:cTn id="2302" fill="hold">
                            <p:stCondLst>
                              <p:cond delay="0"/>
                            </p:stCondLst>
                            <p:childTnLst>
                              <p:par>
                                <p:cTn id="23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7" fill="hold">
                      <p:stCondLst>
                        <p:cond delay="indefinite"/>
                      </p:stCondLst>
                      <p:childTnLst>
                        <p:par>
                          <p:cTn id="2308" fill="hold">
                            <p:stCondLst>
                              <p:cond delay="0"/>
                            </p:stCondLst>
                            <p:childTnLst>
                              <p:par>
                                <p:cTn id="23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Picture 9" descr="tick"/>
          <p:cNvPicPr/>
          <p:nvPr/>
        </p:nvPicPr>
        <p:blipFill>
          <a:blip r:embed="rId1"/>
          <a:stretch/>
        </p:blipFill>
        <p:spPr>
          <a:xfrm>
            <a:off x="6794640" y="5718240"/>
            <a:ext cx="61884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1" name="Text Box 39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Quadratic Theory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2" name="Rectangle 41"/>
          <p:cNvSpPr/>
          <p:nvPr/>
        </p:nvSpPr>
        <p:spPr>
          <a:xfrm>
            <a:off x="0" y="3314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3" name="Rectangle 43"/>
          <p:cNvSpPr/>
          <p:nvPr/>
        </p:nvSpPr>
        <p:spPr>
          <a:xfrm>
            <a:off x="0" y="32907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4" name="Rectangle 45"/>
          <p:cNvSpPr/>
          <p:nvPr/>
        </p:nvSpPr>
        <p:spPr>
          <a:xfrm>
            <a:off x="0" y="3328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5" name="Rectangle 46"/>
          <p:cNvSpPr/>
          <p:nvPr/>
        </p:nvSpPr>
        <p:spPr>
          <a:xfrm>
            <a:off x="291960" y="785520"/>
            <a:ext cx="6657840" cy="13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6477120" algn="r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                                            in the form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90000"/>
              </a:lnSpc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6477120" algn="r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 or otherwise sketch the graph of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56" name="Object 40"/>
          <p:cNvGraphicFramePr/>
          <p:nvPr/>
        </p:nvGraphicFramePr>
        <p:xfrm>
          <a:off x="1494000" y="808200"/>
          <a:ext cx="2423880" cy="468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57" name="Object 40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94000" y="808200"/>
                    <a:ext cx="2423880" cy="46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" name="Object 42"/>
          <p:cNvGraphicFramePr/>
          <p:nvPr/>
        </p:nvGraphicFramePr>
        <p:xfrm>
          <a:off x="5605560" y="719280"/>
          <a:ext cx="1604880" cy="6048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59" name="Object 42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5605560" y="719280"/>
                    <a:ext cx="1604880" cy="60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0" name="Object 44"/>
          <p:cNvGraphicFramePr/>
          <p:nvPr/>
        </p:nvGraphicFramePr>
        <p:xfrm>
          <a:off x="5127480" y="1555920"/>
          <a:ext cx="1297080" cy="4460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61" name="Object 4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127480" y="1555920"/>
                    <a:ext cx="1297080" cy="44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2" name="Text Box 48"/>
          <p:cNvSpPr/>
          <p:nvPr/>
        </p:nvSpPr>
        <p:spPr>
          <a:xfrm>
            <a:off x="582120" y="3992400"/>
            <a:ext cx="40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63" name="Object 49"/>
          <p:cNvGraphicFramePr/>
          <p:nvPr/>
        </p:nvGraphicFramePr>
        <p:xfrm>
          <a:off x="1479600" y="3963960"/>
          <a:ext cx="2471760" cy="4888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64" name="Object 49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479600" y="3963960"/>
                    <a:ext cx="2471760" cy="488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65" name="Group 23"/>
          <p:cNvGrpSpPr/>
          <p:nvPr/>
        </p:nvGrpSpPr>
        <p:grpSpPr>
          <a:xfrm>
            <a:off x="588960" y="4776840"/>
            <a:ext cx="3611520" cy="503640"/>
            <a:chOff x="588960" y="4776840"/>
            <a:chExt cx="3611520" cy="503640"/>
          </a:xfrm>
        </p:grpSpPr>
        <p:sp>
          <p:nvSpPr>
            <p:cNvPr id="666" name="Text Box 50"/>
            <p:cNvSpPr/>
            <p:nvPr/>
          </p:nvSpPr>
          <p:spPr>
            <a:xfrm>
              <a:off x="588960" y="4776840"/>
              <a:ext cx="402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b)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7" name="Text Box 51"/>
            <p:cNvSpPr/>
            <p:nvPr/>
          </p:nvSpPr>
          <p:spPr>
            <a:xfrm>
              <a:off x="1346760" y="4820760"/>
              <a:ext cx="19594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For the graph of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668" name="Object 52"/>
            <p:cNvGraphicFramePr/>
            <p:nvPr/>
          </p:nvGraphicFramePr>
          <p:xfrm>
            <a:off x="3305160" y="4782240"/>
            <a:ext cx="895320" cy="48996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69" name="Object 52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305160" y="4782240"/>
                      <a:ext cx="895320" cy="489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70" name="Text Box 53"/>
          <p:cNvSpPr/>
          <p:nvPr/>
        </p:nvSpPr>
        <p:spPr>
          <a:xfrm>
            <a:off x="4520520" y="4821120"/>
            <a:ext cx="432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moved 3 places to left and 2 units up.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1" name="Text Box 54"/>
          <p:cNvSpPr/>
          <p:nvPr/>
        </p:nvSpPr>
        <p:spPr>
          <a:xfrm>
            <a:off x="1617120" y="5491080"/>
            <a:ext cx="2764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minimum t.p. at  (-3, 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2" name="Text Box 55"/>
          <p:cNvSpPr/>
          <p:nvPr/>
        </p:nvSpPr>
        <p:spPr>
          <a:xfrm>
            <a:off x="4674600" y="5491080"/>
            <a:ext cx="248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y-intercept at (0,  11)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73" name="Picture 30"/>
          <p:cNvPicPr/>
          <p:nvPr/>
        </p:nvPicPr>
        <p:blipFill>
          <a:blip r:embed="rId12"/>
          <a:srcRect l="17501" t="15832" r="55390" b="19793"/>
          <a:stretch/>
        </p:blipFill>
        <p:spPr>
          <a:xfrm>
            <a:off x="6416640" y="1311120"/>
            <a:ext cx="2451240" cy="349272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674" name="Oval 21"/>
          <p:cNvSpPr/>
          <p:nvPr/>
        </p:nvSpPr>
        <p:spPr>
          <a:xfrm>
            <a:off x="7350120" y="4052880"/>
            <a:ext cx="15228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5" name="TextBox 22"/>
          <p:cNvSpPr/>
          <p:nvPr/>
        </p:nvSpPr>
        <p:spPr>
          <a:xfrm>
            <a:off x="6994080" y="4235400"/>
            <a:ext cx="86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(-3,2)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6" name="Oval 24"/>
          <p:cNvSpPr/>
          <p:nvPr/>
        </p:nvSpPr>
        <p:spPr>
          <a:xfrm>
            <a:off x="8142120" y="1658880"/>
            <a:ext cx="152640" cy="1522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7" name="TextBox 25"/>
          <p:cNvSpPr/>
          <p:nvPr/>
        </p:nvSpPr>
        <p:spPr>
          <a:xfrm>
            <a:off x="7303680" y="1492200"/>
            <a:ext cx="917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(0,11)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13" dur="indefinite" restart="never" nodeType="tmRoot">
          <p:childTnLst>
            <p:seq>
              <p:cTn id="2314" dur="indefinite" nodeType="mainSeq">
                <p:childTnLst>
                  <p:par>
                    <p:cTn id="2315" fill="hold">
                      <p:stCondLst>
                        <p:cond delay="indefinite"/>
                      </p:stCondLst>
                      <p:childTnLst>
                        <p:par>
                          <p:cTn id="2316" fill="hold">
                            <p:stCondLst>
                              <p:cond delay="0"/>
                            </p:stCondLst>
                            <p:childTnLst>
                              <p:par>
                                <p:cTn id="23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9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0" fill="hold">
                            <p:stCondLst>
                              <p:cond delay="500"/>
                            </p:stCondLst>
                            <p:childTnLst>
                              <p:par>
                                <p:cTn id="23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3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4" fill="hold">
                      <p:stCondLst>
                        <p:cond delay="indefinite"/>
                      </p:stCondLst>
                      <p:childTnLst>
                        <p:par>
                          <p:cTn id="2325" fill="hold">
                            <p:stCondLst>
                              <p:cond delay="0"/>
                            </p:stCondLst>
                            <p:childTnLst>
                              <p:par>
                                <p:cTn id="23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2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9" fill="hold">
                      <p:stCondLst>
                        <p:cond delay="indefinite"/>
                      </p:stCondLst>
                      <p:childTnLst>
                        <p:par>
                          <p:cTn id="2330" fill="hold">
                            <p:stCondLst>
                              <p:cond delay="0"/>
                            </p:stCondLst>
                            <p:childTnLst>
                              <p:par>
                                <p:cTn id="23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3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4" fill="hold">
                      <p:stCondLst>
                        <p:cond delay="indefinite"/>
                      </p:stCondLst>
                      <p:childTnLst>
                        <p:par>
                          <p:cTn id="2335" fill="hold">
                            <p:stCondLst>
                              <p:cond delay="0"/>
                            </p:stCondLst>
                            <p:childTnLst>
                              <p:par>
                                <p:cTn id="23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38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9" fill="hold">
                      <p:stCondLst>
                        <p:cond delay="indefinite"/>
                      </p:stCondLst>
                      <p:childTnLst>
                        <p:par>
                          <p:cTn id="2340" fill="hold">
                            <p:stCondLst>
                              <p:cond delay="0"/>
                            </p:stCondLst>
                            <p:childTnLst>
                              <p:par>
                                <p:cTn id="23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7" fill="hold">
                      <p:stCondLst>
                        <p:cond delay="indefinite"/>
                      </p:stCondLst>
                      <p:childTnLst>
                        <p:par>
                          <p:cTn id="2348" fill="hold">
                            <p:stCondLst>
                              <p:cond delay="0"/>
                            </p:stCondLst>
                            <p:childTnLst>
                              <p:par>
                                <p:cTn id="234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1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2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3" fill="hold">
                      <p:stCondLst>
                        <p:cond delay="indefinite"/>
                      </p:stCondLst>
                      <p:childTnLst>
                        <p:par>
                          <p:cTn id="2354" fill="hold">
                            <p:stCondLst>
                              <p:cond delay="0"/>
                            </p:stCondLst>
                            <p:childTnLst>
                              <p:par>
                                <p:cTn id="23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9" fill="hold">
                      <p:stCondLst>
                        <p:cond delay="indefinite"/>
                      </p:stCondLst>
                      <p:childTnLst>
                        <p:par>
                          <p:cTn id="2360" fill="hold">
                            <p:stCondLst>
                              <p:cond delay="0"/>
                            </p:stCondLst>
                            <p:childTnLst>
                              <p:par>
                                <p:cTn id="23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3"/>
          <p:cNvSpPr/>
          <p:nvPr/>
        </p:nvSpPr>
        <p:spPr>
          <a:xfrm>
            <a:off x="1082520" y="503280"/>
            <a:ext cx="6262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Evaluating Polynomials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" name="Text Box 6"/>
          <p:cNvSpPr/>
          <p:nvPr/>
        </p:nvSpPr>
        <p:spPr>
          <a:xfrm>
            <a:off x="1341360" y="2270160"/>
            <a:ext cx="769644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Suppose that  g(x)   =  2x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- 4x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+ 5x - 9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" name="Text Box 7"/>
          <p:cNvSpPr/>
          <p:nvPr/>
        </p:nvSpPr>
        <p:spPr>
          <a:xfrm>
            <a:off x="1341360" y="3184560"/>
            <a:ext cx="708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Substitution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" name="Text Box 8"/>
          <p:cNvSpPr/>
          <p:nvPr/>
        </p:nvSpPr>
        <p:spPr>
          <a:xfrm>
            <a:off x="1341360" y="4403880"/>
            <a:ext cx="75438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" name="Text Box 15"/>
          <p:cNvSpPr/>
          <p:nvPr/>
        </p:nvSpPr>
        <p:spPr>
          <a:xfrm>
            <a:off x="1341360" y="3870360"/>
            <a:ext cx="762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g(2) = (2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2) – (4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2 ) + (5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2) - 9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7" name="Text Box 16"/>
          <p:cNvSpPr/>
          <p:nvPr/>
        </p:nvSpPr>
        <p:spPr>
          <a:xfrm>
            <a:off x="1341360" y="4479840"/>
            <a:ext cx="480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16 – 16 + 10 - 9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8" name="Text Box 17"/>
          <p:cNvSpPr/>
          <p:nvPr/>
        </p:nvSpPr>
        <p:spPr>
          <a:xfrm>
            <a:off x="1341360" y="5089680"/>
            <a:ext cx="3276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" name="Text Box 18"/>
          <p:cNvSpPr/>
          <p:nvPr/>
        </p:nvSpPr>
        <p:spPr>
          <a:xfrm>
            <a:off x="1341360" y="5851440"/>
            <a:ext cx="533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NB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:    this requires 9 calculations.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 Box 3"/>
          <p:cNvSpPr/>
          <p:nvPr/>
        </p:nvSpPr>
        <p:spPr>
          <a:xfrm>
            <a:off x="954000" y="1949400"/>
            <a:ext cx="8190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Given the general form for a quadratic function.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9" name="Text Box 2"/>
          <p:cNvSpPr/>
          <p:nvPr/>
        </p:nvSpPr>
        <p:spPr>
          <a:xfrm>
            <a:off x="1573200" y="631800"/>
            <a:ext cx="5715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Discriminants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0" name="Text Box 4"/>
          <p:cNvSpPr/>
          <p:nvPr/>
        </p:nvSpPr>
        <p:spPr>
          <a:xfrm>
            <a:off x="1112760" y="2787480"/>
            <a:ext cx="7081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1" name="Text Box 10"/>
          <p:cNvSpPr/>
          <p:nvPr/>
        </p:nvSpPr>
        <p:spPr>
          <a:xfrm>
            <a:off x="981000" y="3870360"/>
            <a:ext cx="81630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can calculate the value of the discriminant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4ac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2" name="Text Box 11"/>
          <p:cNvSpPr/>
          <p:nvPr/>
        </p:nvSpPr>
        <p:spPr>
          <a:xfrm>
            <a:off x="457200" y="5297400"/>
            <a:ext cx="86868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gives us valuable information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about the roots of the quadratic function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65" dur="indefinite" restart="never" nodeType="tmRoot">
          <p:childTnLst>
            <p:seq>
              <p:cTn id="2366" dur="indefinite" nodeType="mainSeq">
                <p:childTnLst>
                  <p:par>
                    <p:cTn id="2367" fill="hold">
                      <p:stCondLst>
                        <p:cond delay="indefinite"/>
                      </p:stCondLst>
                      <p:childTnLst>
                        <p:par>
                          <p:cTn id="2368" fill="hold">
                            <p:stCondLst>
                              <p:cond delay="0"/>
                            </p:stCondLst>
                            <p:childTnLst>
                              <p:par>
                                <p:cTn id="23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71" dur="8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72" dur="8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3" dur="8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4" fill="hold">
                      <p:stCondLst>
                        <p:cond delay="indefinite"/>
                      </p:stCondLst>
                      <p:childTnLst>
                        <p:par>
                          <p:cTn id="2375" fill="hold">
                            <p:stCondLst>
                              <p:cond delay="0"/>
                            </p:stCondLst>
                            <p:childTnLst>
                              <p:par>
                                <p:cTn id="23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78" dur="8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79" dur="8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0" dur="8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1" fill="hold">
                      <p:stCondLst>
                        <p:cond delay="indefinite"/>
                      </p:stCondLst>
                      <p:childTnLst>
                        <p:par>
                          <p:cTn id="2382" fill="hold">
                            <p:stCondLst>
                              <p:cond delay="0"/>
                            </p:stCondLst>
                            <p:childTnLst>
                              <p:par>
                                <p:cTn id="23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85" dur="8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86" dur="8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7" dur="8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1049400" y="444240"/>
            <a:ext cx="688032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Roots of a quadratic Function</a:t>
            </a:r>
            <a:endParaRPr lang="en-US" sz="2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684" name="Text Box 13"/>
          <p:cNvSpPr/>
          <p:nvPr/>
        </p:nvSpPr>
        <p:spPr>
          <a:xfrm>
            <a:off x="2367000" y="1941480"/>
            <a:ext cx="4680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There are 3 possible scenarios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5" name="Text Box 20"/>
          <p:cNvSpPr/>
          <p:nvPr/>
        </p:nvSpPr>
        <p:spPr>
          <a:xfrm>
            <a:off x="944640" y="4253040"/>
            <a:ext cx="284616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 real and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distinct roots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6" name="Text Box 21"/>
          <p:cNvSpPr/>
          <p:nvPr/>
        </p:nvSpPr>
        <p:spPr>
          <a:xfrm>
            <a:off x="3303720" y="4253040"/>
            <a:ext cx="3214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 equal real roots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7" name="Text Box 22"/>
          <p:cNvSpPr/>
          <p:nvPr/>
        </p:nvSpPr>
        <p:spPr>
          <a:xfrm>
            <a:off x="6934320" y="4253040"/>
            <a:ext cx="2197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  real roots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8" name="Text Box 24"/>
          <p:cNvSpPr/>
          <p:nvPr/>
        </p:nvSpPr>
        <p:spPr>
          <a:xfrm>
            <a:off x="731880" y="5923080"/>
            <a:ext cx="841212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To determine whether a quadratic function has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 real roots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 equal real roots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 real roots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we calculate the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discriminant.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89" name="Group 37"/>
          <p:cNvGrpSpPr/>
          <p:nvPr/>
        </p:nvGrpSpPr>
        <p:grpSpPr>
          <a:xfrm>
            <a:off x="1295280" y="2293560"/>
            <a:ext cx="1875240" cy="1927440"/>
            <a:chOff x="1295280" y="2293560"/>
            <a:chExt cx="1875240" cy="1927440"/>
          </a:xfrm>
        </p:grpSpPr>
        <p:cxnSp>
          <p:nvCxnSpPr>
            <p:cNvPr id="690" name="Straight Arrow Connector 26"/>
            <p:cNvCxnSpPr/>
            <p:nvPr/>
          </p:nvCxnSpPr>
          <p:spPr>
            <a:xfrm flipV="1">
              <a:off x="1469520" y="2293560"/>
              <a:ext cx="2160" cy="187632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691" name="Straight Arrow Connector 25"/>
            <p:cNvCxnSpPr/>
            <p:nvPr/>
          </p:nvCxnSpPr>
          <p:spPr>
            <a:xfrm>
              <a:off x="1295280" y="3490200"/>
              <a:ext cx="1875600" cy="216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692" name="Freeform 23"/>
            <p:cNvSpPr/>
            <p:nvPr/>
          </p:nvSpPr>
          <p:spPr>
            <a:xfrm>
              <a:off x="1416960" y="2635920"/>
              <a:ext cx="1341360" cy="1585080"/>
            </a:xfrm>
            <a:custGeom>
              <a:avLst/>
              <a:gdLst>
                <a:gd name="textAreaLeft" fmla="*/ 0 w 1341360"/>
                <a:gd name="textAreaRight" fmla="*/ 1341720 w 1341360"/>
                <a:gd name="textAreaTop" fmla="*/ 0 h 1585080"/>
                <a:gd name="textAreaBottom" fmla="*/ 1585440 h 1585080"/>
                <a:gd name="GluePoint1X" fmla="*/ 0 w 1264920"/>
                <a:gd name="GluePoint1Y" fmla="*/ 0 h 1696720"/>
                <a:gd name="GluePoint2X" fmla="*/ 2543773 w 1264920"/>
                <a:gd name="GluePoint2Y" fmla="*/ 324929 h 1696720"/>
                <a:gd name="GluePoint3X" fmla="*/ 5149565 w 1264920"/>
                <a:gd name="GluePoint3Y" fmla="*/ 5855 h 16967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93" name="Oval 14"/>
            <p:cNvSpPr/>
            <p:nvPr/>
          </p:nvSpPr>
          <p:spPr>
            <a:xfrm>
              <a:off x="1589400" y="3431520"/>
              <a:ext cx="120600" cy="10620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28440" rIns="90000" bIns="2844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94" name="Oval 15"/>
            <p:cNvSpPr/>
            <p:nvPr/>
          </p:nvSpPr>
          <p:spPr>
            <a:xfrm>
              <a:off x="2451240" y="3430080"/>
              <a:ext cx="122040" cy="10800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29520" rIns="90000" bIns="2952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95" name="TextBox 17"/>
          <p:cNvSpPr/>
          <p:nvPr/>
        </p:nvSpPr>
        <p:spPr>
          <a:xfrm>
            <a:off x="1525680" y="5319720"/>
            <a:ext cx="1611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- 4ac &gt; 0)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6" name="TextBox 18"/>
          <p:cNvSpPr/>
          <p:nvPr/>
        </p:nvSpPr>
        <p:spPr>
          <a:xfrm>
            <a:off x="4123800" y="5319720"/>
            <a:ext cx="1644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- 4ac = 0)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7" name="TextBox 19"/>
          <p:cNvSpPr/>
          <p:nvPr/>
        </p:nvSpPr>
        <p:spPr>
          <a:xfrm>
            <a:off x="7008840" y="5319720"/>
            <a:ext cx="1611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- 4ac &lt; 0)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8" name="TextBox 20"/>
          <p:cNvSpPr/>
          <p:nvPr/>
        </p:nvSpPr>
        <p:spPr>
          <a:xfrm>
            <a:off x="1526760" y="4976640"/>
            <a:ext cx="163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9" name="TextBox 21"/>
          <p:cNvSpPr/>
          <p:nvPr/>
        </p:nvSpPr>
        <p:spPr>
          <a:xfrm>
            <a:off x="4128840" y="4975200"/>
            <a:ext cx="163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0" name="TextBox 22"/>
          <p:cNvSpPr/>
          <p:nvPr/>
        </p:nvSpPr>
        <p:spPr>
          <a:xfrm>
            <a:off x="6997320" y="4976640"/>
            <a:ext cx="163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01" name="Group 38"/>
          <p:cNvGrpSpPr/>
          <p:nvPr/>
        </p:nvGrpSpPr>
        <p:grpSpPr>
          <a:xfrm>
            <a:off x="4084560" y="2309400"/>
            <a:ext cx="1875240" cy="1875240"/>
            <a:chOff x="4084560" y="2309400"/>
            <a:chExt cx="1875240" cy="1875240"/>
          </a:xfrm>
        </p:grpSpPr>
        <p:cxnSp>
          <p:nvCxnSpPr>
            <p:cNvPr id="702" name="Straight Arrow Connector 28"/>
            <p:cNvCxnSpPr/>
            <p:nvPr/>
          </p:nvCxnSpPr>
          <p:spPr>
            <a:xfrm>
              <a:off x="4084560" y="3505680"/>
              <a:ext cx="1875600" cy="216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703" name="Freeform 29"/>
            <p:cNvSpPr/>
            <p:nvPr/>
          </p:nvSpPr>
          <p:spPr>
            <a:xfrm>
              <a:off x="4236840" y="2636640"/>
              <a:ext cx="1341360" cy="864000"/>
            </a:xfrm>
            <a:custGeom>
              <a:avLst/>
              <a:gdLst>
                <a:gd name="textAreaLeft" fmla="*/ 0 w 1341360"/>
                <a:gd name="textAreaRight" fmla="*/ 1341720 w 1341360"/>
                <a:gd name="textAreaTop" fmla="*/ 0 h 864000"/>
                <a:gd name="textAreaBottom" fmla="*/ 864360 h 864000"/>
                <a:gd name="GluePoint1X" fmla="*/ 0 w 1264920"/>
                <a:gd name="GluePoint1Y" fmla="*/ 0 h 1696720"/>
                <a:gd name="GluePoint2X" fmla="*/ 2543773 w 1264920"/>
                <a:gd name="GluePoint2Y" fmla="*/ 1 h 1696720"/>
                <a:gd name="GluePoint3X" fmla="*/ 5149565 w 1264920"/>
                <a:gd name="GluePoint3Y" fmla="*/ 1 h 16967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04" name="Oval 16"/>
            <p:cNvSpPr/>
            <p:nvPr/>
          </p:nvSpPr>
          <p:spPr>
            <a:xfrm>
              <a:off x="4834080" y="3458520"/>
              <a:ext cx="120600" cy="10764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29880" rIns="90000" bIns="2988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cxnSp>
          <p:nvCxnSpPr>
            <p:cNvPr id="705" name="Straight Arrow Connector 27"/>
            <p:cNvCxnSpPr/>
            <p:nvPr/>
          </p:nvCxnSpPr>
          <p:spPr>
            <a:xfrm flipV="1">
              <a:off x="4258800" y="2309400"/>
              <a:ext cx="2160" cy="187560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</p:grpSp>
      <p:grpSp>
        <p:nvGrpSpPr>
          <p:cNvPr id="706" name="Group 36"/>
          <p:cNvGrpSpPr/>
          <p:nvPr/>
        </p:nvGrpSpPr>
        <p:grpSpPr>
          <a:xfrm>
            <a:off x="6918120" y="2325240"/>
            <a:ext cx="1874880" cy="1873800"/>
            <a:chOff x="6918120" y="2325240"/>
            <a:chExt cx="1874880" cy="1873800"/>
          </a:xfrm>
        </p:grpSpPr>
        <p:cxnSp>
          <p:nvCxnSpPr>
            <p:cNvPr id="707" name="Straight Arrow Connector 32"/>
            <p:cNvCxnSpPr/>
            <p:nvPr/>
          </p:nvCxnSpPr>
          <p:spPr>
            <a:xfrm>
              <a:off x="6918120" y="3520440"/>
              <a:ext cx="1875240" cy="216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708" name="Freeform 33"/>
            <p:cNvSpPr/>
            <p:nvPr/>
          </p:nvSpPr>
          <p:spPr>
            <a:xfrm>
              <a:off x="7070760" y="2454120"/>
              <a:ext cx="1341360" cy="863640"/>
            </a:xfrm>
            <a:custGeom>
              <a:avLst/>
              <a:gdLst>
                <a:gd name="textAreaLeft" fmla="*/ 0 w 1341360"/>
                <a:gd name="textAreaRight" fmla="*/ 1341720 w 1341360"/>
                <a:gd name="textAreaTop" fmla="*/ 0 h 863640"/>
                <a:gd name="textAreaBottom" fmla="*/ 864000 h 863640"/>
                <a:gd name="GluePoint1X" fmla="*/ 0 w 1264920"/>
                <a:gd name="GluePoint1Y" fmla="*/ 0 h 1696720"/>
                <a:gd name="GluePoint2X" fmla="*/ 2543773 w 1264920"/>
                <a:gd name="GluePoint2Y" fmla="*/ 1 h 1696720"/>
                <a:gd name="GluePoint3X" fmla="*/ 5149565 w 1264920"/>
                <a:gd name="GluePoint3Y" fmla="*/ 1 h 16967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cxnSp>
          <p:nvCxnSpPr>
            <p:cNvPr id="709" name="Straight Arrow Connector 35"/>
            <p:cNvCxnSpPr/>
            <p:nvPr/>
          </p:nvCxnSpPr>
          <p:spPr>
            <a:xfrm flipV="1">
              <a:off x="7092720" y="2325240"/>
              <a:ext cx="2160" cy="187416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88" dur="indefinite" restart="never" nodeType="tmRoot">
          <p:childTnLst>
            <p:seq>
              <p:cTn id="2389" dur="indefinite" nodeType="mainSeq">
                <p:childTnLst>
                  <p:par>
                    <p:cTn id="2390" fill="hold">
                      <p:stCondLst>
                        <p:cond delay="indefinite"/>
                      </p:stCondLst>
                      <p:childTnLst>
                        <p:par>
                          <p:cTn id="2391" fill="hold">
                            <p:stCondLst>
                              <p:cond delay="0"/>
                            </p:stCondLst>
                            <p:childTnLst>
                              <p:par>
                                <p:cTn id="2392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4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5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6" fill="hold">
                      <p:stCondLst>
                        <p:cond delay="indefinite"/>
                      </p:stCondLst>
                      <p:childTnLst>
                        <p:par>
                          <p:cTn id="2397" fill="hold">
                            <p:stCondLst>
                              <p:cond delay="0"/>
                            </p:stCondLst>
                            <p:childTnLst>
                              <p:par>
                                <p:cTn id="23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00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1" fill="hold">
                      <p:stCondLst>
                        <p:cond delay="indefinite"/>
                      </p:stCondLst>
                      <p:childTnLst>
                        <p:par>
                          <p:cTn id="2402" fill="hold">
                            <p:stCondLst>
                              <p:cond delay="0"/>
                            </p:stCondLst>
                            <p:childTnLst>
                              <p:par>
                                <p:cTn id="24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05" dur="8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06" dur="8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7" dur="8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8" fill="hold">
                      <p:stCondLst>
                        <p:cond delay="indefinite"/>
                      </p:stCondLst>
                      <p:childTnLst>
                        <p:par>
                          <p:cTn id="2409" fill="hold">
                            <p:stCondLst>
                              <p:cond delay="0"/>
                            </p:stCondLst>
                            <p:childTnLst>
                              <p:par>
                                <p:cTn id="24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12" dur="8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13" dur="8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4" dur="8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5" fill="hold">
                      <p:stCondLst>
                        <p:cond delay="indefinite"/>
                      </p:stCondLst>
                      <p:childTnLst>
                        <p:par>
                          <p:cTn id="2416" fill="hold">
                            <p:stCondLst>
                              <p:cond delay="0"/>
                            </p:stCondLst>
                            <p:childTnLst>
                              <p:par>
                                <p:cTn id="24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9" fill="hold">
                      <p:stCondLst>
                        <p:cond delay="indefinite"/>
                      </p:stCondLst>
                      <p:childTnLst>
                        <p:par>
                          <p:cTn id="2420" fill="hold">
                            <p:stCondLst>
                              <p:cond delay="0"/>
                            </p:stCondLst>
                            <p:childTnLst>
                              <p:par>
                                <p:cTn id="24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23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4" fill="hold">
                      <p:stCondLst>
                        <p:cond delay="indefinite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28" dur="8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29" dur="8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0" dur="8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1" fill="hold">
                      <p:stCondLst>
                        <p:cond delay="indefinite"/>
                      </p:stCondLst>
                      <p:childTnLst>
                        <p:par>
                          <p:cTn id="2432" fill="hold">
                            <p:stCondLst>
                              <p:cond delay="0"/>
                            </p:stCondLst>
                            <p:childTnLst>
                              <p:par>
                                <p:cTn id="24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35" dur="8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36" dur="8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7" dur="8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8" fill="hold">
                      <p:stCondLst>
                        <p:cond delay="indefinite"/>
                      </p:stCondLst>
                      <p:childTnLst>
                        <p:par>
                          <p:cTn id="2439" fill="hold">
                            <p:stCondLst>
                              <p:cond delay="0"/>
                            </p:stCondLst>
                            <p:childTnLst>
                              <p:par>
                                <p:cTn id="244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2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4" fill="hold">
                      <p:stCondLst>
                        <p:cond delay="indefinite"/>
                      </p:stCondLst>
                      <p:childTnLst>
                        <p:par>
                          <p:cTn id="2445" fill="hold">
                            <p:stCondLst>
                              <p:cond delay="0"/>
                            </p:stCondLst>
                            <p:childTnLst>
                              <p:par>
                                <p:cTn id="24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48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9" fill="hold">
                      <p:stCondLst>
                        <p:cond delay="indefinite"/>
                      </p:stCondLst>
                      <p:childTnLst>
                        <p:par>
                          <p:cTn id="2450" fill="hold">
                            <p:stCondLst>
                              <p:cond delay="0"/>
                            </p:stCondLst>
                            <p:childTnLst>
                              <p:par>
                                <p:cTn id="24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53" dur="8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54" dur="8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5" dur="8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6" fill="hold">
                      <p:stCondLst>
                        <p:cond delay="indefinite"/>
                      </p:stCondLst>
                      <p:childTnLst>
                        <p:par>
                          <p:cTn id="2457" fill="hold">
                            <p:stCondLst>
                              <p:cond delay="0"/>
                            </p:stCondLst>
                            <p:childTnLst>
                              <p:par>
                                <p:cTn id="24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60" dur="8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61" dur="8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2" dur="8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3" fill="hold">
                      <p:stCondLst>
                        <p:cond delay="indefinite"/>
                      </p:stCondLst>
                      <p:childTnLst>
                        <p:par>
                          <p:cTn id="2464" fill="hold">
                            <p:stCondLst>
                              <p:cond delay="0"/>
                            </p:stCondLst>
                            <p:childTnLst>
                              <p:par>
                                <p:cTn id="24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67" dur="8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68" dur="8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9" dur="8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Discriminant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11" name="TextBox 3"/>
          <p:cNvSpPr/>
          <p:nvPr/>
        </p:nvSpPr>
        <p:spPr>
          <a:xfrm>
            <a:off x="566640" y="1862280"/>
            <a:ext cx="828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value p given that 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+ 4x + p = 0 has real roots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2" name="Rectangle 6"/>
          <p:cNvSpPr/>
          <p:nvPr/>
        </p:nvSpPr>
        <p:spPr>
          <a:xfrm>
            <a:off x="1130400" y="3117960"/>
            <a:ext cx="4833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real roots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4ac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Times New Roman"/>
              </a:rPr>
              <a:t>≥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3" name="TextBox 17"/>
          <p:cNvSpPr/>
          <p:nvPr/>
        </p:nvSpPr>
        <p:spPr>
          <a:xfrm>
            <a:off x="1868400" y="2440080"/>
            <a:ext cx="5518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= 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 = 4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 = 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4" name="Rectangle 18"/>
          <p:cNvSpPr/>
          <p:nvPr/>
        </p:nvSpPr>
        <p:spPr>
          <a:xfrm>
            <a:off x="3840480" y="3827520"/>
            <a:ext cx="1956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16 – 8p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≥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5" name="Rectangle 19"/>
          <p:cNvSpPr/>
          <p:nvPr/>
        </p:nvSpPr>
        <p:spPr>
          <a:xfrm>
            <a:off x="4452840" y="4537080"/>
            <a:ext cx="1666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-8p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≥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-16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6" name="Rectangle 20"/>
          <p:cNvSpPr/>
          <p:nvPr/>
        </p:nvSpPr>
        <p:spPr>
          <a:xfrm>
            <a:off x="4776480" y="5246640"/>
            <a:ext cx="977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≤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7" name="TextBox 22"/>
          <p:cNvSpPr/>
          <p:nvPr/>
        </p:nvSpPr>
        <p:spPr>
          <a:xfrm>
            <a:off x="1333080" y="5956200"/>
            <a:ext cx="6661800" cy="520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equation has real roots when p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Times New Roman"/>
              </a:rPr>
              <a:t>≤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70" dur="indefinite" restart="never" nodeType="tmRoot">
          <p:childTnLst>
            <p:seq>
              <p:cTn id="2471" dur="indefinite" nodeType="mainSeq">
                <p:childTnLst>
                  <p:par>
                    <p:cTn id="2472" fill="hold">
                      <p:stCondLst>
                        <p:cond delay="indefinite"/>
                      </p:stCondLst>
                      <p:childTnLst>
                        <p:par>
                          <p:cTn id="2473" fill="hold">
                            <p:stCondLst>
                              <p:cond delay="0"/>
                            </p:stCondLst>
                            <p:childTnLst>
                              <p:par>
                                <p:cTn id="24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76" dur="8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77" dur="8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8" dur="8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9" fill="hold">
                      <p:stCondLst>
                        <p:cond delay="indefinite"/>
                      </p:stCondLst>
                      <p:childTnLst>
                        <p:par>
                          <p:cTn id="2480" fill="hold">
                            <p:stCondLst>
                              <p:cond delay="0"/>
                            </p:stCondLst>
                            <p:childTnLst>
                              <p:par>
                                <p:cTn id="24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83" dur="8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84" dur="8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5" dur="8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6" fill="hold">
                      <p:stCondLst>
                        <p:cond delay="indefinite"/>
                      </p:stCondLst>
                      <p:childTnLst>
                        <p:par>
                          <p:cTn id="2487" fill="hold">
                            <p:stCondLst>
                              <p:cond delay="0"/>
                            </p:stCondLst>
                            <p:childTnLst>
                              <p:par>
                                <p:cTn id="24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90" dur="8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91" dur="8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2" dur="8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3" fill="hold">
                      <p:stCondLst>
                        <p:cond delay="indefinite"/>
                      </p:stCondLst>
                      <p:childTnLst>
                        <p:par>
                          <p:cTn id="2494" fill="hold">
                            <p:stCondLst>
                              <p:cond delay="0"/>
                            </p:stCondLst>
                            <p:childTnLst>
                              <p:par>
                                <p:cTn id="24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97" dur="8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98" dur="8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9" dur="8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0" fill="hold">
                      <p:stCondLst>
                        <p:cond delay="indefinite"/>
                      </p:stCondLst>
                      <p:childTnLst>
                        <p:par>
                          <p:cTn id="2501" fill="hold">
                            <p:stCondLst>
                              <p:cond delay="0"/>
                            </p:stCondLst>
                            <p:childTnLst>
                              <p:par>
                                <p:cTn id="25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04" dur="8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05" dur="8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6" dur="8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7" fill="hold">
                      <p:stCondLst>
                        <p:cond delay="indefinite"/>
                      </p:stCondLst>
                      <p:childTnLst>
                        <p:par>
                          <p:cTn id="2508" fill="hold">
                            <p:stCondLst>
                              <p:cond delay="0"/>
                            </p:stCondLst>
                            <p:childTnLst>
                              <p:par>
                                <p:cTn id="25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11" dur="8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12" dur="8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3" dur="8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Box 3"/>
          <p:cNvSpPr/>
          <p:nvPr/>
        </p:nvSpPr>
        <p:spPr>
          <a:xfrm>
            <a:off x="871560" y="1862280"/>
            <a:ext cx="816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w given that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(w – 3)x + w = 0 has non-real roots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9" name="Rectangle 6"/>
          <p:cNvSpPr/>
          <p:nvPr/>
        </p:nvSpPr>
        <p:spPr>
          <a:xfrm>
            <a:off x="606960" y="3117960"/>
            <a:ext cx="5753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non-real roots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4ac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Times New Roman"/>
              </a:rPr>
              <a:t>&lt;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0" name="TextBox 17"/>
          <p:cNvSpPr/>
          <p:nvPr/>
        </p:nvSpPr>
        <p:spPr>
          <a:xfrm>
            <a:off x="1053720" y="2440080"/>
            <a:ext cx="465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=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 =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(w – 3)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1" name="Rectangle 18"/>
          <p:cNvSpPr/>
          <p:nvPr/>
        </p:nvSpPr>
        <p:spPr>
          <a:xfrm>
            <a:off x="1811880" y="3732120"/>
            <a:ext cx="2852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(w – 3)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4w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&lt;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2" name="Rectangle 19"/>
          <p:cNvSpPr/>
          <p:nvPr/>
        </p:nvSpPr>
        <p:spPr>
          <a:xfrm>
            <a:off x="1339200" y="4273560"/>
            <a:ext cx="332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6w +9 - 4w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&lt;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3" name="Rectangle 20"/>
          <p:cNvSpPr/>
          <p:nvPr/>
        </p:nvSpPr>
        <p:spPr>
          <a:xfrm>
            <a:off x="1757880" y="5356080"/>
            <a:ext cx="2913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(w – 9)(w – 1)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&lt;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4" name="TextBox 22"/>
          <p:cNvSpPr/>
          <p:nvPr/>
        </p:nvSpPr>
        <p:spPr>
          <a:xfrm>
            <a:off x="1085760" y="6113520"/>
            <a:ext cx="6873840" cy="520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From graph non-real roots when 1 &lt; w &lt; 9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25" name="Picture 2"/>
          <p:cNvPicPr/>
          <p:nvPr/>
        </p:nvPicPr>
        <p:blipFill>
          <a:blip r:embed="rId1"/>
          <a:srcRect l="41509" t="7544" r="28751" b="27372"/>
          <a:stretch/>
        </p:blipFill>
        <p:spPr>
          <a:xfrm>
            <a:off x="6116760" y="2317680"/>
            <a:ext cx="2809800" cy="368928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726" name="Rectangle 10"/>
          <p:cNvSpPr/>
          <p:nvPr/>
        </p:nvSpPr>
        <p:spPr>
          <a:xfrm>
            <a:off x="1895400" y="4815000"/>
            <a:ext cx="2766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10w + 9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&lt;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7" name="Rectangle 2"/>
          <p:cNvSpPr/>
          <p:nvPr/>
        </p:nvSpPr>
        <p:spPr>
          <a:xfrm>
            <a:off x="1066680" y="549360"/>
            <a:ext cx="708660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Discriminant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14" dur="indefinite" restart="never" nodeType="tmRoot">
          <p:childTnLst>
            <p:seq>
              <p:cTn id="2515" dur="indefinite" nodeType="mainSeq">
                <p:childTnLst>
                  <p:par>
                    <p:cTn id="2516" fill="hold">
                      <p:stCondLst>
                        <p:cond delay="indefinite"/>
                      </p:stCondLst>
                      <p:childTnLst>
                        <p:par>
                          <p:cTn id="2517" fill="hold">
                            <p:stCondLst>
                              <p:cond delay="0"/>
                            </p:stCondLst>
                            <p:childTnLst>
                              <p:par>
                                <p:cTn id="25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20" dur="8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21" dur="8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2" dur="8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3" fill="hold">
                      <p:stCondLst>
                        <p:cond delay="indefinite"/>
                      </p:stCondLst>
                      <p:childTnLst>
                        <p:par>
                          <p:cTn id="2524" fill="hold">
                            <p:stCondLst>
                              <p:cond delay="0"/>
                            </p:stCondLst>
                            <p:childTnLst>
                              <p:par>
                                <p:cTn id="25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27" dur="8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28" dur="8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9" dur="8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0" fill="hold">
                      <p:stCondLst>
                        <p:cond delay="indefinite"/>
                      </p:stCondLst>
                      <p:childTnLst>
                        <p:par>
                          <p:cTn id="2531" fill="hold">
                            <p:stCondLst>
                              <p:cond delay="0"/>
                            </p:stCondLst>
                            <p:childTnLst>
                              <p:par>
                                <p:cTn id="25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34" dur="8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35" dur="8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6" dur="8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7" fill="hold">
                      <p:stCondLst>
                        <p:cond delay="indefinite"/>
                      </p:stCondLst>
                      <p:childTnLst>
                        <p:par>
                          <p:cTn id="2538" fill="hold">
                            <p:stCondLst>
                              <p:cond delay="0"/>
                            </p:stCondLst>
                            <p:childTnLst>
                              <p:par>
                                <p:cTn id="25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41" dur="8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42" dur="8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3" dur="8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4" fill="hold">
                      <p:stCondLst>
                        <p:cond delay="indefinite"/>
                      </p:stCondLst>
                      <p:childTnLst>
                        <p:par>
                          <p:cTn id="2545" fill="hold">
                            <p:stCondLst>
                              <p:cond delay="0"/>
                            </p:stCondLst>
                            <p:childTnLst>
                              <p:par>
                                <p:cTn id="25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48" dur="8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49" dur="8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0" dur="8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1" fill="hold">
                      <p:stCondLst>
                        <p:cond delay="indefinite"/>
                      </p:stCondLst>
                      <p:childTnLst>
                        <p:par>
                          <p:cTn id="2552" fill="hold">
                            <p:stCondLst>
                              <p:cond delay="0"/>
                            </p:stCondLst>
                            <p:childTnLst>
                              <p:par>
                                <p:cTn id="25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55" dur="8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56" dur="8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7" dur="8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8" fill="hold">
                      <p:stCondLst>
                        <p:cond delay="indefinite"/>
                      </p:stCondLst>
                      <p:childTnLst>
                        <p:par>
                          <p:cTn id="2559" fill="hold">
                            <p:stCondLst>
                              <p:cond delay="0"/>
                            </p:stCondLst>
                            <p:childTnLst>
                              <p:par>
                                <p:cTn id="256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2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3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4" fill="hold">
                      <p:stCondLst>
                        <p:cond delay="indefinite"/>
                      </p:stCondLst>
                      <p:childTnLst>
                        <p:par>
                          <p:cTn id="2565" fill="hold">
                            <p:stCondLst>
                              <p:cond delay="0"/>
                            </p:stCondLst>
                            <p:childTnLst>
                              <p:par>
                                <p:cTn id="25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68" dur="8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69" dur="8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0" dur="8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Box 3"/>
          <p:cNvSpPr/>
          <p:nvPr/>
        </p:nvSpPr>
        <p:spPr>
          <a:xfrm>
            <a:off x="1175760" y="1862280"/>
            <a:ext cx="47696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Show that the roots of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(k - 2)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(3k - 2)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+ 2k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9" name="Rectangle 20"/>
          <p:cNvSpPr/>
          <p:nvPr/>
        </p:nvSpPr>
        <p:spPr>
          <a:xfrm>
            <a:off x="979560" y="3811680"/>
            <a:ext cx="7659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4ac = [– (3k – 2) ]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4(k – 2)(2k)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0" name="TextBox 22"/>
          <p:cNvSpPr/>
          <p:nvPr/>
        </p:nvSpPr>
        <p:spPr>
          <a:xfrm>
            <a:off x="945000" y="6224760"/>
            <a:ext cx="8069760" cy="4597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Since square term b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4ac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Times New Roman"/>
              </a:rPr>
              <a:t>≥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roots ALWAYS real.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Discriminant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32" name="TextBox 9"/>
          <p:cNvSpPr/>
          <p:nvPr/>
        </p:nvSpPr>
        <p:spPr>
          <a:xfrm>
            <a:off x="6218280" y="2490840"/>
            <a:ext cx="272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Are always real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3" name="Rectangle 10"/>
          <p:cNvSpPr/>
          <p:nvPr/>
        </p:nvSpPr>
        <p:spPr>
          <a:xfrm>
            <a:off x="1018440" y="3151080"/>
            <a:ext cx="7565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= (k – 2)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 = – (3k – 2)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 = 2k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4" name="Rectangle 11"/>
          <p:cNvSpPr/>
          <p:nvPr/>
        </p:nvSpPr>
        <p:spPr>
          <a:xfrm>
            <a:off x="2282760" y="4400640"/>
            <a:ext cx="4700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9k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12k + 4 - 8k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+ 16k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5" name="Rectangle 12"/>
          <p:cNvSpPr/>
          <p:nvPr/>
        </p:nvSpPr>
        <p:spPr>
          <a:xfrm>
            <a:off x="2308320" y="4987800"/>
            <a:ext cx="4701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k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+ 4k + 4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6" name="Rectangle 13"/>
          <p:cNvSpPr/>
          <p:nvPr/>
        </p:nvSpPr>
        <p:spPr>
          <a:xfrm>
            <a:off x="2303640" y="5576760"/>
            <a:ext cx="4701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(k + 2)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1" dur="indefinite" restart="never" nodeType="tmRoot">
          <p:childTnLst>
            <p:seq>
              <p:cTn id="2572" dur="indefinite" nodeType="mainSeq">
                <p:childTnLst>
                  <p:par>
                    <p:cTn id="2573" fill="hold">
                      <p:stCondLst>
                        <p:cond delay="indefinite"/>
                      </p:stCondLst>
                      <p:childTnLst>
                        <p:par>
                          <p:cTn id="2574" fill="hold">
                            <p:stCondLst>
                              <p:cond delay="0"/>
                            </p:stCondLst>
                            <p:childTnLst>
                              <p:par>
                                <p:cTn id="25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77" dur="8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78" dur="8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9" dur="8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0" fill="hold">
                      <p:stCondLst>
                        <p:cond delay="indefinite"/>
                      </p:stCondLst>
                      <p:childTnLst>
                        <p:par>
                          <p:cTn id="2581" fill="hold">
                            <p:stCondLst>
                              <p:cond delay="0"/>
                            </p:stCondLst>
                            <p:childTnLst>
                              <p:par>
                                <p:cTn id="25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84" dur="8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85" dur="8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6" dur="8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7" fill="hold">
                      <p:stCondLst>
                        <p:cond delay="indefinite"/>
                      </p:stCondLst>
                      <p:childTnLst>
                        <p:par>
                          <p:cTn id="2588" fill="hold">
                            <p:stCondLst>
                              <p:cond delay="0"/>
                            </p:stCondLst>
                            <p:childTnLst>
                              <p:par>
                                <p:cTn id="25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91" dur="8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92" dur="8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3" dur="8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4" fill="hold">
                      <p:stCondLst>
                        <p:cond delay="indefinite"/>
                      </p:stCondLst>
                      <p:childTnLst>
                        <p:par>
                          <p:cTn id="2595" fill="hold">
                            <p:stCondLst>
                              <p:cond delay="0"/>
                            </p:stCondLst>
                            <p:childTnLst>
                              <p:par>
                                <p:cTn id="25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98" dur="8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99" dur="8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0" dur="8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1" fill="hold">
                      <p:stCondLst>
                        <p:cond delay="indefinite"/>
                      </p:stCondLst>
                      <p:childTnLst>
                        <p:par>
                          <p:cTn id="2602" fill="hold">
                            <p:stCondLst>
                              <p:cond delay="0"/>
                            </p:stCondLst>
                            <p:childTnLst>
                              <p:par>
                                <p:cTn id="26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05" dur="8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06" dur="8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7" dur="8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8" fill="hold">
                      <p:stCondLst>
                        <p:cond delay="indefinite"/>
                      </p:stCondLst>
                      <p:childTnLst>
                        <p:par>
                          <p:cTn id="2609" fill="hold">
                            <p:stCondLst>
                              <p:cond delay="0"/>
                            </p:stCondLst>
                            <p:childTnLst>
                              <p:par>
                                <p:cTn id="26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12" dur="8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13" dur="8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4" dur="8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Picture 8" descr="tick"/>
          <p:cNvPicPr/>
          <p:nvPr/>
        </p:nvPicPr>
        <p:blipFill>
          <a:blip r:embed="rId1"/>
          <a:stretch/>
        </p:blipFill>
        <p:spPr>
          <a:xfrm>
            <a:off x="6940440" y="51926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8" name="Text Box 14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Quadratic Theory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9" name="Rectangle 16"/>
          <p:cNvSpPr/>
          <p:nvPr/>
        </p:nvSpPr>
        <p:spPr>
          <a:xfrm>
            <a:off x="0" y="3314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40" name="Object 15"/>
          <p:cNvGraphicFramePr/>
          <p:nvPr/>
        </p:nvGraphicFramePr>
        <p:xfrm>
          <a:off x="2676600" y="976320"/>
          <a:ext cx="3105000" cy="474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41" name="Object 1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76600" y="976320"/>
                    <a:ext cx="3105000" cy="474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2" name="Rectangle 17"/>
          <p:cNvSpPr/>
          <p:nvPr/>
        </p:nvSpPr>
        <p:spPr>
          <a:xfrm>
            <a:off x="362880" y="1017360"/>
            <a:ext cx="3823920" cy="10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Show that the equation 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has real roots for all integer values of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3" name="Text Box 18"/>
          <p:cNvSpPr/>
          <p:nvPr/>
        </p:nvSpPr>
        <p:spPr>
          <a:xfrm>
            <a:off x="649440" y="2220840"/>
            <a:ext cx="1723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Use 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44" name="Object 19"/>
          <p:cNvGraphicFramePr/>
          <p:nvPr/>
        </p:nvGraphicFramePr>
        <p:xfrm>
          <a:off x="2859120" y="2203560"/>
          <a:ext cx="4346640" cy="4334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45" name="Object 19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859120" y="2203560"/>
                    <a:ext cx="434664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6" name="Object 20"/>
          <p:cNvGraphicFramePr/>
          <p:nvPr/>
        </p:nvGraphicFramePr>
        <p:xfrm>
          <a:off x="687240" y="2871720"/>
          <a:ext cx="4718160" cy="5256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47" name="Object 20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87240" y="2871720"/>
                    <a:ext cx="4718160" cy="525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" name="Object 21"/>
          <p:cNvGraphicFramePr/>
          <p:nvPr/>
        </p:nvGraphicFramePr>
        <p:xfrm>
          <a:off x="1781280" y="3670200"/>
          <a:ext cx="2530440" cy="4730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49" name="Object 21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781280" y="3670200"/>
                    <a:ext cx="253044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0" name="Object 22"/>
          <p:cNvGraphicFramePr/>
          <p:nvPr/>
        </p:nvGraphicFramePr>
        <p:xfrm>
          <a:off x="5148360" y="3625920"/>
          <a:ext cx="1660320" cy="4730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51" name="Object 22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5148360" y="3625920"/>
                    <a:ext cx="166032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2" name="Text Box 23"/>
          <p:cNvSpPr/>
          <p:nvPr/>
        </p:nvSpPr>
        <p:spPr>
          <a:xfrm>
            <a:off x="773640" y="4264200"/>
            <a:ext cx="4856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Consider when this is greater than or equal to zero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3" name="Text Box 24"/>
          <p:cNvSpPr/>
          <p:nvPr/>
        </p:nvSpPr>
        <p:spPr>
          <a:xfrm>
            <a:off x="612360" y="4869000"/>
            <a:ext cx="1468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Sketch graph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4" name="Text Box 25"/>
          <p:cNvSpPr/>
          <p:nvPr/>
        </p:nvSpPr>
        <p:spPr>
          <a:xfrm>
            <a:off x="2553480" y="4883040"/>
            <a:ext cx="1387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cuts x axis at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55" name="Object 26"/>
          <p:cNvGraphicFramePr/>
          <p:nvPr/>
        </p:nvGraphicFramePr>
        <p:xfrm>
          <a:off x="4371840" y="4791240"/>
          <a:ext cx="1992600" cy="6062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56" name="Object 26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4371840" y="4791240"/>
                    <a:ext cx="1992600" cy="60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7" name="Text Box 27"/>
          <p:cNvSpPr/>
          <p:nvPr/>
        </p:nvSpPr>
        <p:spPr>
          <a:xfrm>
            <a:off x="1509120" y="5416560"/>
            <a:ext cx="4392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Hence equation has real roots for all integer k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15" dur="indefinite" restart="never" nodeType="tmRoot">
          <p:childTnLst>
            <p:seq>
              <p:cTn id="2616" dur="indefinite" nodeType="mainSeq">
                <p:childTnLst>
                  <p:par>
                    <p:cTn id="2617" fill="hold">
                      <p:stCondLst>
                        <p:cond delay="indefinite"/>
                      </p:stCondLst>
                      <p:childTnLst>
                        <p:par>
                          <p:cTn id="2618" fill="hold">
                            <p:stCondLst>
                              <p:cond delay="0"/>
                            </p:stCondLst>
                            <p:childTnLst>
                              <p:par>
                                <p:cTn id="26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21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2" fill="hold">
                      <p:stCondLst>
                        <p:cond delay="indefinite"/>
                      </p:stCondLst>
                      <p:childTnLst>
                        <p:par>
                          <p:cTn id="2623" fill="hold">
                            <p:stCondLst>
                              <p:cond delay="0"/>
                            </p:stCondLst>
                            <p:childTnLst>
                              <p:par>
                                <p:cTn id="26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2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7" fill="hold">
                      <p:stCondLst>
                        <p:cond delay="indefinite"/>
                      </p:stCondLst>
                      <p:childTnLst>
                        <p:par>
                          <p:cTn id="2628" fill="hold">
                            <p:stCondLst>
                              <p:cond delay="0"/>
                            </p:stCondLst>
                            <p:childTnLst>
                              <p:par>
                                <p:cTn id="26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31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2" fill="hold">
                      <p:stCondLst>
                        <p:cond delay="indefinite"/>
                      </p:stCondLst>
                      <p:childTnLst>
                        <p:par>
                          <p:cTn id="2633" fill="hold">
                            <p:stCondLst>
                              <p:cond delay="0"/>
                            </p:stCondLst>
                            <p:childTnLst>
                              <p:par>
                                <p:cTn id="26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36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7" fill="hold">
                      <p:stCondLst>
                        <p:cond delay="indefinite"/>
                      </p:stCondLst>
                      <p:childTnLst>
                        <p:par>
                          <p:cTn id="2638" fill="hold">
                            <p:stCondLst>
                              <p:cond delay="0"/>
                            </p:stCondLst>
                            <p:childTnLst>
                              <p:par>
                                <p:cTn id="26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41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2" fill="hold">
                      <p:stCondLst>
                        <p:cond delay="indefinite"/>
                      </p:stCondLst>
                      <p:childTnLst>
                        <p:par>
                          <p:cTn id="2643" fill="hold">
                            <p:stCondLst>
                              <p:cond delay="0"/>
                            </p:stCondLst>
                            <p:childTnLst>
                              <p:par>
                                <p:cTn id="26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46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7" fill="hold">
                      <p:stCondLst>
                        <p:cond delay="indefinite"/>
                      </p:stCondLst>
                      <p:childTnLst>
                        <p:par>
                          <p:cTn id="2648" fill="hold">
                            <p:stCondLst>
                              <p:cond delay="0"/>
                            </p:stCondLst>
                            <p:childTnLst>
                              <p:par>
                                <p:cTn id="26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51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2" fill="hold">
                      <p:stCondLst>
                        <p:cond delay="indefinite"/>
                      </p:stCondLst>
                      <p:childTnLst>
                        <p:par>
                          <p:cTn id="2653" fill="hold">
                            <p:stCondLst>
                              <p:cond delay="0"/>
                            </p:stCondLst>
                            <p:childTnLst>
                              <p:par>
                                <p:cTn id="26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56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7" fill="hold">
                      <p:stCondLst>
                        <p:cond delay="indefinite"/>
                      </p:stCondLst>
                      <p:childTnLst>
                        <p:par>
                          <p:cTn id="2658" fill="hold">
                            <p:stCondLst>
                              <p:cond delay="0"/>
                            </p:stCondLst>
                            <p:childTnLst>
                              <p:par>
                                <p:cTn id="26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1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2" fill="hold">
                      <p:stCondLst>
                        <p:cond delay="indefinite"/>
                      </p:stCondLst>
                      <p:childTnLst>
                        <p:par>
                          <p:cTn id="2663" fill="hold">
                            <p:stCondLst>
                              <p:cond delay="0"/>
                            </p:stCondLst>
                            <p:childTnLst>
                              <p:par>
                                <p:cTn id="26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9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Picture 8" descr="tick"/>
          <p:cNvPicPr/>
          <p:nvPr/>
        </p:nvPicPr>
        <p:blipFill>
          <a:blip r:embed="rId1"/>
          <a:stretch/>
        </p:blipFill>
        <p:spPr>
          <a:xfrm>
            <a:off x="4894200" y="43941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9" name="Text Box 14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Quadratic Theory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60" name="Rectangle 16"/>
          <p:cNvSpPr/>
          <p:nvPr/>
        </p:nvSpPr>
        <p:spPr>
          <a:xfrm>
            <a:off x="0" y="3314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61" name="Rectangle 17"/>
          <p:cNvSpPr/>
          <p:nvPr/>
        </p:nvSpPr>
        <p:spPr>
          <a:xfrm>
            <a:off x="349920" y="981360"/>
            <a:ext cx="833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 what value of  k  does the equation                                                 have equal roots?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62" name="Object 15"/>
          <p:cNvGraphicFramePr/>
          <p:nvPr/>
        </p:nvGraphicFramePr>
        <p:xfrm>
          <a:off x="4302000" y="947880"/>
          <a:ext cx="2327400" cy="4330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3" name="Object 1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302000" y="947880"/>
                    <a:ext cx="232740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" name="Object 18"/>
          <p:cNvGraphicFramePr/>
          <p:nvPr/>
        </p:nvGraphicFramePr>
        <p:xfrm>
          <a:off x="2459160" y="1798560"/>
          <a:ext cx="2938320" cy="4050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65" name="Object 18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459160" y="1798560"/>
                    <a:ext cx="2938320" cy="40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6" name="Text Box 19"/>
          <p:cNvSpPr/>
          <p:nvPr/>
        </p:nvSpPr>
        <p:spPr>
          <a:xfrm>
            <a:off x="576360" y="1857240"/>
            <a:ext cx="1328760" cy="3988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67" name="Object 20"/>
          <p:cNvGraphicFramePr/>
          <p:nvPr/>
        </p:nvGraphicFramePr>
        <p:xfrm>
          <a:off x="2471760" y="2467080"/>
          <a:ext cx="2913120" cy="4554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68" name="Object 20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471760" y="2467080"/>
                    <a:ext cx="2913120" cy="455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9" name="Object 21"/>
          <p:cNvGraphicFramePr/>
          <p:nvPr/>
        </p:nvGraphicFramePr>
        <p:xfrm>
          <a:off x="2927520" y="3192480"/>
          <a:ext cx="2000160" cy="3538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70" name="Object 21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927520" y="3192480"/>
                    <a:ext cx="2000160" cy="353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1" name="Object 22"/>
          <p:cNvGraphicFramePr/>
          <p:nvPr/>
        </p:nvGraphicFramePr>
        <p:xfrm>
          <a:off x="3508200" y="3862440"/>
          <a:ext cx="809640" cy="3538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72" name="Object 22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508200" y="3862440"/>
                    <a:ext cx="809640" cy="353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3" name="Object 23"/>
          <p:cNvGraphicFramePr/>
          <p:nvPr/>
        </p:nvGraphicFramePr>
        <p:xfrm>
          <a:off x="3533760" y="4367160"/>
          <a:ext cx="758880" cy="7844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74" name="Object 23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3533760" y="4367160"/>
                    <a:ext cx="758880" cy="78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5" name="Text Box 24"/>
          <p:cNvSpPr/>
          <p:nvPr/>
        </p:nvSpPr>
        <p:spPr>
          <a:xfrm>
            <a:off x="442800" y="3024360"/>
            <a:ext cx="1846440" cy="8625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 equal roots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discriminant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0" dur="indefinite" restart="never" nodeType="tmRoot">
          <p:childTnLst>
            <p:seq>
              <p:cTn id="2671" dur="indefinite" nodeType="mainSeq">
                <p:childTnLst>
                  <p:par>
                    <p:cTn id="2672" fill="hold">
                      <p:stCondLst>
                        <p:cond delay="indefinite"/>
                      </p:stCondLst>
                      <p:childTnLst>
                        <p:par>
                          <p:cTn id="2673" fill="hold">
                            <p:stCondLst>
                              <p:cond delay="0"/>
                            </p:stCondLst>
                            <p:childTnLst>
                              <p:par>
                                <p:cTn id="26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7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7" fill="hold">
                      <p:stCondLst>
                        <p:cond delay="indefinite"/>
                      </p:stCondLst>
                      <p:childTnLst>
                        <p:par>
                          <p:cTn id="2678" fill="hold">
                            <p:stCondLst>
                              <p:cond delay="0"/>
                            </p:stCondLst>
                            <p:childTnLst>
                              <p:par>
                                <p:cTn id="26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81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2" fill="hold">
                      <p:stCondLst>
                        <p:cond delay="indefinite"/>
                      </p:stCondLst>
                      <p:childTnLst>
                        <p:par>
                          <p:cTn id="2683" fill="hold">
                            <p:stCondLst>
                              <p:cond delay="0"/>
                            </p:stCondLst>
                            <p:childTnLst>
                              <p:par>
                                <p:cTn id="26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86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7" fill="hold">
                      <p:stCondLst>
                        <p:cond delay="indefinite"/>
                      </p:stCondLst>
                      <p:childTnLst>
                        <p:par>
                          <p:cTn id="2688" fill="hold">
                            <p:stCondLst>
                              <p:cond delay="0"/>
                            </p:stCondLst>
                            <p:childTnLst>
                              <p:par>
                                <p:cTn id="26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9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2" fill="hold">
                      <p:stCondLst>
                        <p:cond delay="indefinite"/>
                      </p:stCondLst>
                      <p:childTnLst>
                        <p:par>
                          <p:cTn id="2693" fill="hold">
                            <p:stCondLst>
                              <p:cond delay="0"/>
                            </p:stCondLst>
                            <p:childTnLst>
                              <p:par>
                                <p:cTn id="26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96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7" fill="hold">
                      <p:stCondLst>
                        <p:cond delay="indefinite"/>
                      </p:stCondLst>
                      <p:childTnLst>
                        <p:par>
                          <p:cTn id="2698" fill="hold">
                            <p:stCondLst>
                              <p:cond delay="0"/>
                            </p:stCondLst>
                            <p:childTnLst>
                              <p:par>
                                <p:cTn id="269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1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2" fill="hold">
                      <p:stCondLst>
                        <p:cond delay="indefinite"/>
                      </p:stCondLst>
                      <p:childTnLst>
                        <p:par>
                          <p:cTn id="2703" fill="hold">
                            <p:stCondLst>
                              <p:cond delay="0"/>
                            </p:stCondLst>
                            <p:childTnLst>
                              <p:par>
                                <p:cTn id="27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6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9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946080" y="380520"/>
            <a:ext cx="688032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Condition for Tangency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77" name="Text Box 21"/>
          <p:cNvSpPr/>
          <p:nvPr/>
        </p:nvSpPr>
        <p:spPr>
          <a:xfrm>
            <a:off x="3773520" y="3932280"/>
            <a:ext cx="2494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 equal  real roots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8" name="Text Box 24"/>
          <p:cNvSpPr/>
          <p:nvPr/>
        </p:nvSpPr>
        <p:spPr>
          <a:xfrm>
            <a:off x="685800" y="5295960"/>
            <a:ext cx="845820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the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discriminant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4ac = 0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equal real roots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therefore a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point of tangency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exists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9" name="TextBox 18"/>
          <p:cNvSpPr/>
          <p:nvPr/>
        </p:nvSpPr>
        <p:spPr>
          <a:xfrm>
            <a:off x="4123800" y="4863960"/>
            <a:ext cx="1644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- 4ac = 0)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80" name="Group 30"/>
          <p:cNvGrpSpPr/>
          <p:nvPr/>
        </p:nvGrpSpPr>
        <p:grpSpPr>
          <a:xfrm>
            <a:off x="1295280" y="1974240"/>
            <a:ext cx="1997280" cy="3355560"/>
            <a:chOff x="1295280" y="1974240"/>
            <a:chExt cx="1997280" cy="3355560"/>
          </a:xfrm>
        </p:grpSpPr>
        <p:sp>
          <p:nvSpPr>
            <p:cNvPr id="781" name="Text Box 20"/>
            <p:cNvSpPr/>
            <p:nvPr/>
          </p:nvSpPr>
          <p:spPr>
            <a:xfrm>
              <a:off x="1312560" y="3948120"/>
              <a:ext cx="1980000" cy="70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80000"/>
                </a:lnSpc>
                <a:spcBef>
                  <a:spcPts val="1188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9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 real and </a:t>
              </a:r>
              <a:endParaRPr lang="en-US" sz="19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 algn="ctr">
                <a:lnSpc>
                  <a:spcPct val="80000"/>
                </a:lnSpc>
                <a:spcBef>
                  <a:spcPts val="1188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9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distinct roots</a:t>
              </a:r>
              <a:endParaRPr lang="en-US" sz="19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782" name="Group 37"/>
            <p:cNvGrpSpPr/>
            <p:nvPr/>
          </p:nvGrpSpPr>
          <p:grpSpPr>
            <a:xfrm>
              <a:off x="1295280" y="1974240"/>
              <a:ext cx="1875240" cy="1926000"/>
              <a:chOff x="1295280" y="1974240"/>
              <a:chExt cx="1875240" cy="1926000"/>
            </a:xfrm>
          </p:grpSpPr>
          <p:cxnSp>
            <p:nvCxnSpPr>
              <p:cNvPr id="783" name="Straight Arrow Connector 26"/>
              <p:cNvCxnSpPr/>
              <p:nvPr/>
            </p:nvCxnSpPr>
            <p:spPr>
              <a:xfrm flipV="1">
                <a:off x="1469520" y="1974240"/>
                <a:ext cx="2160" cy="1874520"/>
              </a:xfrm>
              <a:prstGeom prst="straightConnector1">
                <a:avLst/>
              </a:prstGeom>
              <a:ln w="38160">
                <a:solidFill>
                  <a:srgbClr val="FFFFFF"/>
                </a:solidFill>
                <a:miter/>
                <a:tailEnd len="med" type="arrow" w="med"/>
              </a:ln>
            </p:spPr>
          </p:cxnSp>
          <p:cxnSp>
            <p:nvCxnSpPr>
              <p:cNvPr id="784" name="Straight Arrow Connector 25"/>
              <p:cNvCxnSpPr/>
              <p:nvPr/>
            </p:nvCxnSpPr>
            <p:spPr>
              <a:xfrm>
                <a:off x="1295280" y="3170160"/>
                <a:ext cx="1875600" cy="2160"/>
              </a:xfrm>
              <a:prstGeom prst="straightConnector1">
                <a:avLst/>
              </a:prstGeom>
              <a:ln w="38160">
                <a:solidFill>
                  <a:srgbClr val="FFFFFF"/>
                </a:solidFill>
                <a:miter/>
                <a:tailEnd len="med" type="arrow" w="med"/>
              </a:ln>
            </p:spPr>
          </p:cxnSp>
          <p:sp>
            <p:nvSpPr>
              <p:cNvPr id="785" name="Freeform 23"/>
              <p:cNvSpPr/>
              <p:nvPr/>
            </p:nvSpPr>
            <p:spPr>
              <a:xfrm>
                <a:off x="1416960" y="2316960"/>
                <a:ext cx="1341360" cy="1583280"/>
              </a:xfrm>
              <a:custGeom>
                <a:avLst/>
                <a:gdLst>
                  <a:gd name="textAreaLeft" fmla="*/ 0 w 1341360"/>
                  <a:gd name="textAreaRight" fmla="*/ 1341720 w 1341360"/>
                  <a:gd name="textAreaTop" fmla="*/ 0 h 1583280"/>
                  <a:gd name="textAreaBottom" fmla="*/ 1583640 h 1583280"/>
                  <a:gd name="GluePoint1X" fmla="*/ 0 w 1264920"/>
                  <a:gd name="GluePoint1Y" fmla="*/ 0 h 1696720"/>
                  <a:gd name="GluePoint2X" fmla="*/ 1121539 w 1264920"/>
                  <a:gd name="GluePoint2Y" fmla="*/ 850664 h 1696720"/>
                  <a:gd name="GluePoint3X" fmla="*/ 2270430 w 1264920"/>
                  <a:gd name="GluePoint3Y" fmla="*/ 15327 h 16967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1264920" h="1696720">
                    <a:moveTo>
                      <a:pt x="0" y="0"/>
                    </a:moveTo>
                    <a:cubicBezTo>
                      <a:pt x="207010" y="843280"/>
                      <a:pt x="414020" y="1686560"/>
                      <a:pt x="624840" y="1691640"/>
                    </a:cubicBezTo>
                    <a:cubicBezTo>
                      <a:pt x="835660" y="1696720"/>
                      <a:pt x="1050290" y="863600"/>
                      <a:pt x="1264920" y="30480"/>
                    </a:cubicBezTo>
                  </a:path>
                </a:pathLst>
              </a:custGeom>
              <a:noFill/>
              <a:ln w="38160">
                <a:solidFill>
                  <a:srgbClr val="FFFF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86" name="Oval 14"/>
              <p:cNvSpPr/>
              <p:nvPr/>
            </p:nvSpPr>
            <p:spPr>
              <a:xfrm>
                <a:off x="1589400" y="3111480"/>
                <a:ext cx="120600" cy="106200"/>
              </a:xfrm>
              <a:prstGeom prst="ellipse">
                <a:avLst/>
              </a:prstGeom>
              <a:solidFill>
                <a:srgbClr val="FF0000"/>
              </a:solidFill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28440" rIns="90000" bIns="2844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87" name="Oval 15"/>
              <p:cNvSpPr/>
              <p:nvPr/>
            </p:nvSpPr>
            <p:spPr>
              <a:xfrm>
                <a:off x="2451240" y="3110040"/>
                <a:ext cx="122040" cy="107640"/>
              </a:xfrm>
              <a:prstGeom prst="ellipse">
                <a:avLst/>
              </a:prstGeom>
              <a:solidFill>
                <a:srgbClr val="FF0000"/>
              </a:solidFill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29880" rIns="90000" bIns="2988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788" name="TextBox 17"/>
            <p:cNvSpPr/>
            <p:nvPr/>
          </p:nvSpPr>
          <p:spPr>
            <a:xfrm>
              <a:off x="1525320" y="4930920"/>
              <a:ext cx="16113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(b</a:t>
              </a:r>
              <a:r>
                <a:rPr lang="en-GB" sz="2000" b="0" u="none" strike="noStrike" baseline="30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- 4ac &gt; 0)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9" name="TextBox 20"/>
            <p:cNvSpPr/>
            <p:nvPr/>
          </p:nvSpPr>
          <p:spPr>
            <a:xfrm>
              <a:off x="1526760" y="4588200"/>
              <a:ext cx="16354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discriminant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90" name="TextBox 21"/>
          <p:cNvSpPr/>
          <p:nvPr/>
        </p:nvSpPr>
        <p:spPr>
          <a:xfrm>
            <a:off x="4128840" y="4519440"/>
            <a:ext cx="163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discriminant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91" name="Group 38"/>
          <p:cNvGrpSpPr/>
          <p:nvPr/>
        </p:nvGrpSpPr>
        <p:grpSpPr>
          <a:xfrm>
            <a:off x="4084560" y="1988640"/>
            <a:ext cx="1875240" cy="1875240"/>
            <a:chOff x="4084560" y="1988640"/>
            <a:chExt cx="1875240" cy="1875240"/>
          </a:xfrm>
        </p:grpSpPr>
        <p:cxnSp>
          <p:nvCxnSpPr>
            <p:cNvPr id="792" name="Straight Arrow Connector 28"/>
            <p:cNvCxnSpPr/>
            <p:nvPr/>
          </p:nvCxnSpPr>
          <p:spPr>
            <a:xfrm>
              <a:off x="4084560" y="3184920"/>
              <a:ext cx="1875600" cy="216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793" name="Freeform 29"/>
            <p:cNvSpPr/>
            <p:nvPr/>
          </p:nvSpPr>
          <p:spPr>
            <a:xfrm>
              <a:off x="4236840" y="2315880"/>
              <a:ext cx="1341360" cy="864000"/>
            </a:xfrm>
            <a:custGeom>
              <a:avLst/>
              <a:gdLst>
                <a:gd name="textAreaLeft" fmla="*/ 0 w 1341360"/>
                <a:gd name="textAreaRight" fmla="*/ 1341720 w 1341360"/>
                <a:gd name="textAreaTop" fmla="*/ 0 h 864000"/>
                <a:gd name="textAreaBottom" fmla="*/ 864360 h 864000"/>
                <a:gd name="GluePoint1X" fmla="*/ 0 w 1264920"/>
                <a:gd name="GluePoint1Y" fmla="*/ 0 h 1696720"/>
                <a:gd name="GluePoint2X" fmla="*/ 1121539 w 1264920"/>
                <a:gd name="GluePoint2Y" fmla="*/ 1983 h 1696720"/>
                <a:gd name="GluePoint3X" fmla="*/ 2270430 w 1264920"/>
                <a:gd name="GluePoint3Y" fmla="*/ 36 h 16967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4" name="Oval 16"/>
            <p:cNvSpPr/>
            <p:nvPr/>
          </p:nvSpPr>
          <p:spPr>
            <a:xfrm>
              <a:off x="4834080" y="3137760"/>
              <a:ext cx="120600" cy="10764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29880" rIns="90000" bIns="2988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cxnSp>
          <p:nvCxnSpPr>
            <p:cNvPr id="795" name="Straight Arrow Connector 27"/>
            <p:cNvCxnSpPr/>
            <p:nvPr/>
          </p:nvCxnSpPr>
          <p:spPr>
            <a:xfrm flipV="1">
              <a:off x="4258800" y="1988640"/>
              <a:ext cx="2160" cy="1875600"/>
            </a:xfrm>
            <a:prstGeom prst="straightConnector1">
              <a:avLst/>
            </a:prstGeom>
            <a:ln w="38160">
              <a:solidFill>
                <a:srgbClr val="FFFFFF"/>
              </a:solidFill>
              <a:miter/>
              <a:tailEnd len="med" type="arrow" w="med"/>
            </a:ln>
          </p:spPr>
        </p:cxnSp>
      </p:grpSp>
      <p:grpSp>
        <p:nvGrpSpPr>
          <p:cNvPr id="796" name="Group 31"/>
          <p:cNvGrpSpPr/>
          <p:nvPr/>
        </p:nvGrpSpPr>
        <p:grpSpPr>
          <a:xfrm>
            <a:off x="6918120" y="2004480"/>
            <a:ext cx="2213280" cy="3225240"/>
            <a:chOff x="6918120" y="2004480"/>
            <a:chExt cx="2213280" cy="3225240"/>
          </a:xfrm>
        </p:grpSpPr>
        <p:sp>
          <p:nvSpPr>
            <p:cNvPr id="797" name="Text Box 22"/>
            <p:cNvSpPr/>
            <p:nvPr/>
          </p:nvSpPr>
          <p:spPr>
            <a:xfrm>
              <a:off x="6934320" y="3932280"/>
              <a:ext cx="21970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No  real roots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8" name="TextBox 19"/>
            <p:cNvSpPr/>
            <p:nvPr/>
          </p:nvSpPr>
          <p:spPr>
            <a:xfrm>
              <a:off x="7008840" y="4830840"/>
              <a:ext cx="16113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(b</a:t>
              </a:r>
              <a:r>
                <a:rPr lang="en-GB" sz="2000" b="0" u="none" strike="noStrike" baseline="30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- 4ac &lt; 0)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9" name="TextBox 22"/>
            <p:cNvSpPr/>
            <p:nvPr/>
          </p:nvSpPr>
          <p:spPr>
            <a:xfrm>
              <a:off x="6997320" y="4487760"/>
              <a:ext cx="16354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discriminant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800" name="Group 36"/>
            <p:cNvGrpSpPr/>
            <p:nvPr/>
          </p:nvGrpSpPr>
          <p:grpSpPr>
            <a:xfrm>
              <a:off x="6918120" y="2004480"/>
              <a:ext cx="1875600" cy="1874520"/>
              <a:chOff x="6918120" y="2004480"/>
              <a:chExt cx="1875600" cy="1874520"/>
            </a:xfrm>
          </p:grpSpPr>
          <p:cxnSp>
            <p:nvCxnSpPr>
              <p:cNvPr id="801" name="Straight Arrow Connector 32"/>
              <p:cNvCxnSpPr/>
              <p:nvPr/>
            </p:nvCxnSpPr>
            <p:spPr>
              <a:xfrm>
                <a:off x="6918120" y="3200040"/>
                <a:ext cx="1875960" cy="2160"/>
              </a:xfrm>
              <a:prstGeom prst="straightConnector1">
                <a:avLst/>
              </a:prstGeom>
              <a:ln w="38160">
                <a:solidFill>
                  <a:srgbClr val="FFFFFF"/>
                </a:solidFill>
                <a:miter/>
                <a:tailEnd len="med" type="arrow" w="med"/>
              </a:ln>
            </p:spPr>
          </p:cxnSp>
          <p:sp>
            <p:nvSpPr>
              <p:cNvPr id="802" name="Freeform 33"/>
              <p:cNvSpPr/>
              <p:nvPr/>
            </p:nvSpPr>
            <p:spPr>
              <a:xfrm>
                <a:off x="7070760" y="2163960"/>
                <a:ext cx="1341720" cy="863640"/>
              </a:xfrm>
              <a:custGeom>
                <a:avLst/>
                <a:gdLst>
                  <a:gd name="textAreaLeft" fmla="*/ 0 w 1341720"/>
                  <a:gd name="textAreaRight" fmla="*/ 1341720 w 1341720"/>
                  <a:gd name="textAreaTop" fmla="*/ 0 h 863640"/>
                  <a:gd name="textAreaBottom" fmla="*/ 864000 h 863640"/>
                  <a:gd name="GluePoint1X" fmla="*/ 0 w 1264920"/>
                  <a:gd name="GluePoint1Y" fmla="*/ 0 h 1696720"/>
                  <a:gd name="GluePoint2X" fmla="*/ 1121539 w 1264920"/>
                  <a:gd name="GluePoint2Y" fmla="*/ 1983 h 1696720"/>
                  <a:gd name="GluePoint3X" fmla="*/ 2270430 w 1264920"/>
                  <a:gd name="GluePoint3Y" fmla="*/ 36 h 16967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1264920" h="1696720">
                    <a:moveTo>
                      <a:pt x="0" y="0"/>
                    </a:moveTo>
                    <a:cubicBezTo>
                      <a:pt x="207010" y="843280"/>
                      <a:pt x="414020" y="1686560"/>
                      <a:pt x="624840" y="1691640"/>
                    </a:cubicBezTo>
                    <a:cubicBezTo>
                      <a:pt x="835660" y="1696720"/>
                      <a:pt x="1050290" y="863600"/>
                      <a:pt x="1264920" y="30480"/>
                    </a:cubicBezTo>
                  </a:path>
                </a:pathLst>
              </a:custGeom>
              <a:noFill/>
              <a:ln w="38160">
                <a:solidFill>
                  <a:srgbClr val="FFFF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cxnSp>
            <p:nvCxnSpPr>
              <p:cNvPr id="803" name="Straight Arrow Connector 35"/>
              <p:cNvCxnSpPr/>
              <p:nvPr/>
            </p:nvCxnSpPr>
            <p:spPr>
              <a:xfrm flipV="1">
                <a:off x="7092720" y="2004480"/>
                <a:ext cx="2160" cy="1874880"/>
              </a:xfrm>
              <a:prstGeom prst="straightConnector1">
                <a:avLst/>
              </a:prstGeom>
              <a:ln w="38160">
                <a:solidFill>
                  <a:srgbClr val="FFFFFF"/>
                </a:solidFill>
                <a:miter/>
                <a:tailEnd len="med" type="arrow" w="med"/>
              </a:ln>
            </p:spPr>
          </p:cxn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10" dur="indefinite" restart="never" nodeType="tmRoot">
          <p:childTnLst>
            <p:seq>
              <p:cTn id="2711" dur="indefinite" nodeType="mainSeq">
                <p:childTnLst>
                  <p:par>
                    <p:cTn id="2712" fill="hold">
                      <p:stCondLst>
                        <p:cond delay="indefinite"/>
                      </p:stCondLst>
                      <p:childTnLst>
                        <p:par>
                          <p:cTn id="2713" fill="hold">
                            <p:stCondLst>
                              <p:cond delay="0"/>
                            </p:stCondLst>
                            <p:childTnLst>
                              <p:par>
                                <p:cTn id="2714" presetID="2" presetClass="exit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5"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6"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8" presetID="2" presetClass="exit" fill="hold" nodeType="withEffect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9"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0"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2" fill="hold">
                      <p:stCondLst>
                        <p:cond delay="indefinite"/>
                      </p:stCondLst>
                      <p:childTnLst>
                        <p:par>
                          <p:cTn id="2723" fill="hold">
                            <p:stCondLst>
                              <p:cond delay="0"/>
                            </p:stCondLst>
                            <p:childTnLst>
                              <p:par>
                                <p:cTn id="27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26" dur="8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27" dur="8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8" dur="8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Examples to prove Tangency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05" name="TextBox 3"/>
          <p:cNvSpPr/>
          <p:nvPr/>
        </p:nvSpPr>
        <p:spPr>
          <a:xfrm>
            <a:off x="936360" y="1862280"/>
            <a:ext cx="755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Prove that the line is a tangent to the curve.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6" name="Rectangle 6"/>
          <p:cNvSpPr/>
          <p:nvPr/>
        </p:nvSpPr>
        <p:spPr>
          <a:xfrm>
            <a:off x="1475280" y="3117960"/>
            <a:ext cx="307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+ 3x + 2 = x + 1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7" name="TextBox 17"/>
          <p:cNvSpPr/>
          <p:nvPr/>
        </p:nvSpPr>
        <p:spPr>
          <a:xfrm>
            <a:off x="599400" y="2487600"/>
            <a:ext cx="7488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Make the two functions equal to each other.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08" name="Picture 2"/>
          <p:cNvPicPr/>
          <p:nvPr/>
        </p:nvPicPr>
        <p:blipFill>
          <a:blip r:embed="rId1"/>
          <a:srcRect l="25603" t="42677" r="28751" b="14227"/>
          <a:stretch/>
        </p:blipFill>
        <p:spPr>
          <a:xfrm>
            <a:off x="4924440" y="3029040"/>
            <a:ext cx="4124160" cy="294624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809" name="Rectangle 18"/>
          <p:cNvSpPr/>
          <p:nvPr/>
        </p:nvSpPr>
        <p:spPr>
          <a:xfrm>
            <a:off x="1204200" y="3800520"/>
            <a:ext cx="3633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+ 3x + 2 – x - 1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0" name="Rectangle 19"/>
          <p:cNvSpPr/>
          <p:nvPr/>
        </p:nvSpPr>
        <p:spPr>
          <a:xfrm>
            <a:off x="1524600" y="4484520"/>
            <a:ext cx="247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+ 2x + 1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1" name="Rectangle 20"/>
          <p:cNvSpPr/>
          <p:nvPr/>
        </p:nvSpPr>
        <p:spPr>
          <a:xfrm>
            <a:off x="1013400" y="5167440"/>
            <a:ext cx="399456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4ac = (2)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4(1)(1)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   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2" name="TextBox 22"/>
          <p:cNvSpPr/>
          <p:nvPr/>
        </p:nvSpPr>
        <p:spPr>
          <a:xfrm>
            <a:off x="865440" y="6272280"/>
            <a:ext cx="8100360" cy="520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Since 2 equal real roots line is tangent to curve.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29" dur="indefinite" restart="never" nodeType="tmRoot">
          <p:childTnLst>
            <p:seq>
              <p:cTn id="2730" dur="indefinite" nodeType="mainSeq">
                <p:childTnLst>
                  <p:par>
                    <p:cTn id="2731" fill="hold">
                      <p:stCondLst>
                        <p:cond delay="indefinite"/>
                      </p:stCondLst>
                      <p:childTnLst>
                        <p:par>
                          <p:cTn id="2732" fill="hold">
                            <p:stCondLst>
                              <p:cond delay="0"/>
                            </p:stCondLst>
                            <p:childTnLst>
                              <p:par>
                                <p:cTn id="27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35" dur="8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36" dur="8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7" dur="8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8" fill="hold">
                      <p:stCondLst>
                        <p:cond delay="indefinite"/>
                      </p:stCondLst>
                      <p:childTnLst>
                        <p:par>
                          <p:cTn id="2739" fill="hold">
                            <p:stCondLst>
                              <p:cond delay="0"/>
                            </p:stCondLst>
                            <p:childTnLst>
                              <p:par>
                                <p:cTn id="27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42" dur="8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43" dur="8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4" dur="8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5" fill="hold">
                      <p:stCondLst>
                        <p:cond delay="indefinite"/>
                      </p:stCondLst>
                      <p:childTnLst>
                        <p:par>
                          <p:cTn id="2746" fill="hold">
                            <p:stCondLst>
                              <p:cond delay="0"/>
                            </p:stCondLst>
                            <p:childTnLst>
                              <p:par>
                                <p:cTn id="27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49" dur="8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50" dur="8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1" dur="8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2" fill="hold">
                      <p:stCondLst>
                        <p:cond delay="indefinite"/>
                      </p:stCondLst>
                      <p:childTnLst>
                        <p:par>
                          <p:cTn id="2753" fill="hold">
                            <p:stCondLst>
                              <p:cond delay="0"/>
                            </p:stCondLst>
                            <p:childTnLst>
                              <p:par>
                                <p:cTn id="27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56" dur="8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57" dur="8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8" dur="8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9" fill="hold">
                      <p:stCondLst>
                        <p:cond delay="indefinite"/>
                      </p:stCondLst>
                      <p:childTnLst>
                        <p:par>
                          <p:cTn id="2760" fill="hold">
                            <p:stCondLst>
                              <p:cond delay="0"/>
                            </p:stCondLst>
                            <p:childTnLst>
                              <p:par>
                                <p:cTn id="27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63" dur="8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64" dur="8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5" dur="8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6" fill="hold">
                      <p:stCondLst>
                        <p:cond delay="indefinite"/>
                      </p:stCondLst>
                      <p:childTnLst>
                        <p:par>
                          <p:cTn id="2767" fill="hold">
                            <p:stCondLst>
                              <p:cond delay="0"/>
                            </p:stCondLst>
                            <p:childTnLst>
                              <p:par>
                                <p:cTn id="27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70" dur="8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71" dur="8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2" dur="8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Examples to prove Tangency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14" name="TextBox 3"/>
          <p:cNvSpPr/>
          <p:nvPr/>
        </p:nvSpPr>
        <p:spPr>
          <a:xfrm>
            <a:off x="946080" y="1862280"/>
            <a:ext cx="8174160" cy="10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Prove that y = 2x - 1 is a tangent to the curve y = x</a:t>
            </a:r>
            <a:r>
              <a:rPr lang="en-GB" sz="26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find the intersection point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5" name="Rectangle 6"/>
          <p:cNvSpPr/>
          <p:nvPr/>
        </p:nvSpPr>
        <p:spPr>
          <a:xfrm>
            <a:off x="2304360" y="3025800"/>
            <a:ext cx="1961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= 2x - 1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6" name="Rectangle 18"/>
          <p:cNvSpPr/>
          <p:nvPr/>
        </p:nvSpPr>
        <p:spPr>
          <a:xfrm>
            <a:off x="1107360" y="3710160"/>
            <a:ext cx="2455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- 2x + 1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7" name="Rectangle 19"/>
          <p:cNvSpPr/>
          <p:nvPr/>
        </p:nvSpPr>
        <p:spPr>
          <a:xfrm>
            <a:off x="1653840" y="4392720"/>
            <a:ext cx="1915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– 1)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8" name="Rectangle 20"/>
          <p:cNvSpPr/>
          <p:nvPr/>
        </p:nvSpPr>
        <p:spPr>
          <a:xfrm>
            <a:off x="2553840" y="5075280"/>
            <a:ext cx="943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9" name="Cloud 10"/>
          <p:cNvSpPr/>
          <p:nvPr/>
        </p:nvSpPr>
        <p:spPr>
          <a:xfrm>
            <a:off x="4808520" y="2889360"/>
            <a:ext cx="4003560" cy="1827720"/>
          </a:xfrm>
          <a:custGeom>
            <a:avLst/>
            <a:gdLst>
              <a:gd name="textAreaLeft" fmla="*/ 551520 w 4003560"/>
              <a:gd name="textAreaRight" fmla="*/ 3167280 w 4003560"/>
              <a:gd name="textAreaTop" fmla="*/ 275760 h 1827720"/>
              <a:gd name="textAreaBottom" fmla="*/ 1467000 h 1827720"/>
              <a:gd name="GluePoint1X" fmla="*/ 4000339 w 43200"/>
              <a:gd name="GluePoint1Y" fmla="*/ 913597 h 43200"/>
              <a:gd name="GluePoint2X" fmla="*/ 2001838 w 43200"/>
              <a:gd name="GluePoint2Y" fmla="*/ 1825247 h 43200"/>
              <a:gd name="GluePoint3X" fmla="*/ 12419 w 43200"/>
              <a:gd name="GluePoint3Y" fmla="*/ 913597 h 43200"/>
              <a:gd name="GluePoint4X" fmla="*/ 2001838 w 43200"/>
              <a:gd name="GluePoint4Y" fmla="*/ 104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Since 2 equal real root hence tangent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0" name="TextBox 11"/>
          <p:cNvSpPr/>
          <p:nvPr/>
        </p:nvSpPr>
        <p:spPr>
          <a:xfrm>
            <a:off x="914400" y="5754600"/>
            <a:ext cx="7985160" cy="4597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1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(1)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1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intersection point is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(1,1)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1" name="TextBox 12"/>
          <p:cNvSpPr/>
          <p:nvPr/>
        </p:nvSpPr>
        <p:spPr>
          <a:xfrm>
            <a:off x="931680" y="6300720"/>
            <a:ext cx="8020080" cy="4597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1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y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1 - 1 = 1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intersection point is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(1,1)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2" name="Cloud 13"/>
          <p:cNvSpPr/>
          <p:nvPr/>
        </p:nvSpPr>
        <p:spPr>
          <a:xfrm>
            <a:off x="4968720" y="3803760"/>
            <a:ext cx="3976920" cy="2034720"/>
          </a:xfrm>
          <a:custGeom>
            <a:avLst/>
            <a:gdLst>
              <a:gd name="textAreaLeft" fmla="*/ 547920 w 3976920"/>
              <a:gd name="textAreaRight" fmla="*/ 3146040 w 3976920"/>
              <a:gd name="textAreaTop" fmla="*/ 307080 h 2034720"/>
              <a:gd name="textAreaBottom" fmla="*/ 1633320 h 2034720"/>
              <a:gd name="GluePoint1X" fmla="*/ 3973374 w 43200"/>
              <a:gd name="GluePoint1Y" fmla="*/ 1007269 h 43200"/>
              <a:gd name="GluePoint2X" fmla="*/ 1988344 w 43200"/>
              <a:gd name="GluePoint2Y" fmla="*/ 2012393 h 43200"/>
              <a:gd name="GluePoint3X" fmla="*/ 12335 w 43200"/>
              <a:gd name="GluePoint3Y" fmla="*/ 1007269 h 43200"/>
              <a:gd name="GluePoint4X" fmla="*/ 1988344 w 43200"/>
              <a:gd name="GluePoint4Y" fmla="*/ 11518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r>
              <a:rPr lang="en-GB" sz="20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- 4ac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= (-2)</a:t>
            </a:r>
            <a:r>
              <a:rPr lang="en-GB" sz="20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-4(1)(1)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= 0 hence tangent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73" dur="indefinite" restart="never" nodeType="tmRoot">
          <p:childTnLst>
            <p:seq>
              <p:cTn id="2774" dur="indefinite" nodeType="mainSeq">
                <p:childTnLst>
                  <p:par>
                    <p:cTn id="2775" fill="hold">
                      <p:stCondLst>
                        <p:cond delay="indefinite"/>
                      </p:stCondLst>
                      <p:childTnLst>
                        <p:par>
                          <p:cTn id="2776" fill="hold">
                            <p:stCondLst>
                              <p:cond delay="0"/>
                            </p:stCondLst>
                            <p:childTnLst>
                              <p:par>
                                <p:cTn id="27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79" dur="8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80" dur="8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1" dur="8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2" fill="hold">
                      <p:stCondLst>
                        <p:cond delay="indefinite"/>
                      </p:stCondLst>
                      <p:childTnLst>
                        <p:par>
                          <p:cTn id="2783" fill="hold">
                            <p:stCondLst>
                              <p:cond delay="0"/>
                            </p:stCondLst>
                            <p:childTnLst>
                              <p:par>
                                <p:cTn id="27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86" dur="8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87" dur="8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8" dur="8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9" fill="hold">
                      <p:stCondLst>
                        <p:cond delay="indefinite"/>
                      </p:stCondLst>
                      <p:childTnLst>
                        <p:par>
                          <p:cTn id="2790" fill="hold">
                            <p:stCondLst>
                              <p:cond delay="0"/>
                            </p:stCondLst>
                            <p:childTnLst>
                              <p:par>
                                <p:cTn id="27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93" dur="8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94" dur="8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5" dur="8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6" fill="hold">
                      <p:stCondLst>
                        <p:cond delay="indefinite"/>
                      </p:stCondLst>
                      <p:childTnLst>
                        <p:par>
                          <p:cTn id="2797" fill="hold">
                            <p:stCondLst>
                              <p:cond delay="0"/>
                            </p:stCondLst>
                            <p:childTnLst>
                              <p:par>
                                <p:cTn id="27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00" dur="8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01" dur="8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2" dur="8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3" fill="hold">
                      <p:stCondLst>
                        <p:cond delay="indefinite"/>
                      </p:stCondLst>
                      <p:childTnLst>
                        <p:par>
                          <p:cTn id="2804" fill="hold">
                            <p:stCondLst>
                              <p:cond delay="0"/>
                            </p:stCondLst>
                            <p:childTnLst>
                              <p:par>
                                <p:cTn id="28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07" dur="8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08" dur="8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9" dur="8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0" fill="hold">
                      <p:stCondLst>
                        <p:cond delay="indefinite"/>
                      </p:stCondLst>
                      <p:childTnLst>
                        <p:par>
                          <p:cTn id="2811" fill="hold">
                            <p:stCondLst>
                              <p:cond delay="0"/>
                            </p:stCondLst>
                            <p:childTnLst>
                              <p:par>
                                <p:cTn id="28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14" dur="8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15" dur="8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6" dur="8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7" fill="hold">
                      <p:stCondLst>
                        <p:cond delay="indefinite"/>
                      </p:stCondLst>
                      <p:childTnLst>
                        <p:par>
                          <p:cTn id="2818" fill="hold">
                            <p:stCondLst>
                              <p:cond delay="0"/>
                            </p:stCondLst>
                            <p:childTnLst>
                              <p:par>
                                <p:cTn id="28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21" dur="8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22" dur="8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3" dur="8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4" fill="hold">
                      <p:stCondLst>
                        <p:cond delay="indefinite"/>
                      </p:stCondLst>
                      <p:childTnLst>
                        <p:par>
                          <p:cTn id="2825" fill="hold">
                            <p:stCondLst>
                              <p:cond delay="0"/>
                            </p:stCondLst>
                            <p:childTnLst>
                              <p:par>
                                <p:cTn id="28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28" dur="8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29" dur="8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0" dur="8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Box 2"/>
          <p:cNvSpPr/>
          <p:nvPr/>
        </p:nvSpPr>
        <p:spPr>
          <a:xfrm>
            <a:off x="639720" y="716040"/>
            <a:ext cx="7162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Nested or Synthetic Method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" name="Text Box 3"/>
          <p:cNvSpPr/>
          <p:nvPr/>
        </p:nvSpPr>
        <p:spPr>
          <a:xfrm>
            <a:off x="609480" y="1874880"/>
            <a:ext cx="8534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involves using the coefficients and requires fewer calculations so is more efficient.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2" name="Text Box 4"/>
          <p:cNvSpPr/>
          <p:nvPr/>
        </p:nvSpPr>
        <p:spPr>
          <a:xfrm>
            <a:off x="533520" y="2712960"/>
            <a:ext cx="861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It can also be carried out quite easily using a calculator.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" name="Text Box 5"/>
          <p:cNvSpPr/>
          <p:nvPr/>
        </p:nvSpPr>
        <p:spPr>
          <a:xfrm>
            <a:off x="3124080" y="3260880"/>
            <a:ext cx="38862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g(x)   =  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- 4x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+ 5x - 9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" name="Text Box 6"/>
          <p:cNvSpPr/>
          <p:nvPr/>
        </p:nvSpPr>
        <p:spPr>
          <a:xfrm>
            <a:off x="1584360" y="3718080"/>
            <a:ext cx="723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Coefficients are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2,    -4,      5,    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" name="Text Box 7"/>
          <p:cNvSpPr/>
          <p:nvPr/>
        </p:nvSpPr>
        <p:spPr>
          <a:xfrm>
            <a:off x="533520" y="4587840"/>
            <a:ext cx="220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g(2)  =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" name="Line 8"/>
          <p:cNvSpPr/>
          <p:nvPr/>
        </p:nvSpPr>
        <p:spPr>
          <a:xfrm>
            <a:off x="2895480" y="4556160"/>
            <a:ext cx="0" cy="99072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" name="Line 9"/>
          <p:cNvSpPr/>
          <p:nvPr/>
        </p:nvSpPr>
        <p:spPr>
          <a:xfrm>
            <a:off x="2895480" y="5546880"/>
            <a:ext cx="388620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8" name="Text Box 10"/>
          <p:cNvSpPr/>
          <p:nvPr/>
        </p:nvSpPr>
        <p:spPr>
          <a:xfrm>
            <a:off x="3124080" y="4556160"/>
            <a:ext cx="38862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        -9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" name="Line 11"/>
          <p:cNvSpPr/>
          <p:nvPr/>
        </p:nvSpPr>
        <p:spPr>
          <a:xfrm>
            <a:off x="3276720" y="5089680"/>
            <a:ext cx="0" cy="45720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" name="Text Box 12"/>
          <p:cNvSpPr/>
          <p:nvPr/>
        </p:nvSpPr>
        <p:spPr>
          <a:xfrm>
            <a:off x="3124080" y="5622840"/>
            <a:ext cx="30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" name="Line 13"/>
          <p:cNvSpPr/>
          <p:nvPr/>
        </p:nvSpPr>
        <p:spPr>
          <a:xfrm flipV="1">
            <a:off x="3505320" y="5393880"/>
            <a:ext cx="533160" cy="38124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" name="Text Box 14"/>
          <p:cNvSpPr/>
          <p:nvPr/>
        </p:nvSpPr>
        <p:spPr>
          <a:xfrm>
            <a:off x="4114800" y="508968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" name="Text Box 15"/>
          <p:cNvSpPr/>
          <p:nvPr/>
        </p:nvSpPr>
        <p:spPr>
          <a:xfrm>
            <a:off x="4114800" y="562284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" name="Line 16"/>
          <p:cNvSpPr/>
          <p:nvPr/>
        </p:nvSpPr>
        <p:spPr>
          <a:xfrm flipV="1">
            <a:off x="4419720" y="5393880"/>
            <a:ext cx="533160" cy="38124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" name="Text Box 19"/>
          <p:cNvSpPr/>
          <p:nvPr/>
        </p:nvSpPr>
        <p:spPr>
          <a:xfrm>
            <a:off x="4952880" y="508968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" name="Text Box 20"/>
          <p:cNvSpPr/>
          <p:nvPr/>
        </p:nvSpPr>
        <p:spPr>
          <a:xfrm>
            <a:off x="4952880" y="554688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" name="Line 21"/>
          <p:cNvSpPr/>
          <p:nvPr/>
        </p:nvSpPr>
        <p:spPr>
          <a:xfrm flipV="1">
            <a:off x="5410080" y="5318280"/>
            <a:ext cx="457200" cy="38088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" name="Text Box 22"/>
          <p:cNvSpPr/>
          <p:nvPr/>
        </p:nvSpPr>
        <p:spPr>
          <a:xfrm>
            <a:off x="5867280" y="508968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" name="Text Box 23"/>
          <p:cNvSpPr/>
          <p:nvPr/>
        </p:nvSpPr>
        <p:spPr>
          <a:xfrm>
            <a:off x="5913360" y="5546880"/>
            <a:ext cx="457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" name="Text Box 24"/>
          <p:cNvSpPr/>
          <p:nvPr/>
        </p:nvSpPr>
        <p:spPr>
          <a:xfrm>
            <a:off x="533520" y="6111720"/>
            <a:ext cx="86104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requires only 6 calculations so is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more efficient.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2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3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9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0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6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7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3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4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1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2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0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1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7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8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8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9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5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6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2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3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1066320" y="549000"/>
            <a:ext cx="7086600" cy="71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Examples to prove Tangency</a:t>
            </a: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24" name="TextBox 3"/>
          <p:cNvSpPr/>
          <p:nvPr/>
        </p:nvSpPr>
        <p:spPr>
          <a:xfrm>
            <a:off x="946080" y="1862280"/>
            <a:ext cx="817416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equation of the tangent to y = x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+ 1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that has gradient 2.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5" name="Rectangle 6"/>
          <p:cNvSpPr/>
          <p:nvPr/>
        </p:nvSpPr>
        <p:spPr>
          <a:xfrm>
            <a:off x="2561040" y="3117960"/>
            <a:ext cx="2453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+ 1 = 2x + k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6" name="Rectangle 18"/>
          <p:cNvSpPr/>
          <p:nvPr/>
        </p:nvSpPr>
        <p:spPr>
          <a:xfrm>
            <a:off x="940680" y="3683160"/>
            <a:ext cx="327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+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(1 – k)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7" name="Rectangle 19"/>
          <p:cNvSpPr/>
          <p:nvPr/>
        </p:nvSpPr>
        <p:spPr>
          <a:xfrm>
            <a:off x="931680" y="5378400"/>
            <a:ext cx="238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 – 4 + 4k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8" name="Rectangle 20"/>
          <p:cNvSpPr/>
          <p:nvPr/>
        </p:nvSpPr>
        <p:spPr>
          <a:xfrm>
            <a:off x="2320560" y="5945040"/>
            <a:ext cx="982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9" name="Cloud 10"/>
          <p:cNvSpPr/>
          <p:nvPr/>
        </p:nvSpPr>
        <p:spPr>
          <a:xfrm>
            <a:off x="5097600" y="2995560"/>
            <a:ext cx="4005000" cy="1827720"/>
          </a:xfrm>
          <a:custGeom>
            <a:avLst/>
            <a:gdLst>
              <a:gd name="textAreaLeft" fmla="*/ 551880 w 4005000"/>
              <a:gd name="textAreaRight" fmla="*/ 3168360 w 4005000"/>
              <a:gd name="textAreaTop" fmla="*/ 275760 h 1827720"/>
              <a:gd name="textAreaBottom" fmla="*/ 1467000 h 1827720"/>
              <a:gd name="GluePoint1X" fmla="*/ 4001924 w 43200"/>
              <a:gd name="GluePoint1Y" fmla="*/ 913597 h 43200"/>
              <a:gd name="GluePoint2X" fmla="*/ 2002631 w 43200"/>
              <a:gd name="GluePoint2Y" fmla="*/ 1825247 h 43200"/>
              <a:gd name="GluePoint3X" fmla="*/ 12424 w 43200"/>
              <a:gd name="GluePoint3Y" fmla="*/ 913597 h 43200"/>
              <a:gd name="GluePoint4X" fmla="*/ 2002631 w 43200"/>
              <a:gd name="GluePoint4Y" fmla="*/ 104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Since 2 equal real root hence tangent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0" name="Rectangle 13"/>
          <p:cNvSpPr/>
          <p:nvPr/>
        </p:nvSpPr>
        <p:spPr>
          <a:xfrm>
            <a:off x="885600" y="4248000"/>
            <a:ext cx="5394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– 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 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(1 – k)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1" name="Rectangle 14"/>
          <p:cNvSpPr/>
          <p:nvPr/>
        </p:nvSpPr>
        <p:spPr>
          <a:xfrm>
            <a:off x="1208160" y="4813200"/>
            <a:ext cx="5146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4ac = (– 2)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4(1 – k)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2" name="Cloud 15"/>
          <p:cNvSpPr/>
          <p:nvPr/>
        </p:nvSpPr>
        <p:spPr>
          <a:xfrm>
            <a:off x="0" y="0"/>
            <a:ext cx="4003560" cy="1827720"/>
          </a:xfrm>
          <a:custGeom>
            <a:avLst/>
            <a:gdLst>
              <a:gd name="textAreaLeft" fmla="*/ 551520 w 4003560"/>
              <a:gd name="textAreaRight" fmla="*/ 3167280 w 4003560"/>
              <a:gd name="textAreaTop" fmla="*/ 275760 h 1827720"/>
              <a:gd name="textAreaBottom" fmla="*/ 1467000 h 1827720"/>
              <a:gd name="GluePoint1X" fmla="*/ 4000339 w 43200"/>
              <a:gd name="GluePoint1Y" fmla="*/ 913607 h 43200"/>
              <a:gd name="GluePoint2X" fmla="*/ 2001838 w 43200"/>
              <a:gd name="GluePoint2Y" fmla="*/ 1825267 h 43200"/>
              <a:gd name="GluePoint3X" fmla="*/ 12419 w 43200"/>
              <a:gd name="GluePoint3Y" fmla="*/ 913607 h 43200"/>
              <a:gd name="GluePoint4X" fmla="*/ 2001838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Tangent line has equation of the form y = 2x + k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3" name="TextBox 16"/>
          <p:cNvSpPr/>
          <p:nvPr/>
        </p:nvSpPr>
        <p:spPr>
          <a:xfrm>
            <a:off x="3836520" y="5989680"/>
            <a:ext cx="4612320" cy="520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Tangent equation is y = 2x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31" dur="indefinite" restart="never" nodeType="tmRoot">
          <p:childTnLst>
            <p:seq>
              <p:cTn id="2832" dur="indefinite" nodeType="mainSeq">
                <p:childTnLst>
                  <p:par>
                    <p:cTn id="2833" fill="hold">
                      <p:stCondLst>
                        <p:cond delay="indefinite"/>
                      </p:stCondLst>
                      <p:childTnLst>
                        <p:par>
                          <p:cTn id="2834" fill="hold">
                            <p:stCondLst>
                              <p:cond delay="0"/>
                            </p:stCondLst>
                            <p:childTnLst>
                              <p:par>
                                <p:cTn id="28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37" dur="8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38" dur="8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9" dur="8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0" fill="hold">
                      <p:stCondLst>
                        <p:cond delay="indefinite"/>
                      </p:stCondLst>
                      <p:childTnLst>
                        <p:par>
                          <p:cTn id="2841" fill="hold">
                            <p:stCondLst>
                              <p:cond delay="0"/>
                            </p:stCondLst>
                            <p:childTnLst>
                              <p:par>
                                <p:cTn id="28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44" dur="8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45" dur="8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6" dur="8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7" fill="hold">
                      <p:stCondLst>
                        <p:cond delay="indefinite"/>
                      </p:stCondLst>
                      <p:childTnLst>
                        <p:par>
                          <p:cTn id="2848" fill="hold">
                            <p:stCondLst>
                              <p:cond delay="0"/>
                            </p:stCondLst>
                            <p:childTnLst>
                              <p:par>
                                <p:cTn id="28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51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52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3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4" fill="hold">
                      <p:stCondLst>
                        <p:cond delay="indefinite"/>
                      </p:stCondLst>
                      <p:childTnLst>
                        <p:par>
                          <p:cTn id="2855" fill="hold">
                            <p:stCondLst>
                              <p:cond delay="0"/>
                            </p:stCondLst>
                            <p:childTnLst>
                              <p:par>
                                <p:cTn id="28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58" dur="8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59" dur="8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0" dur="8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1" fill="hold">
                      <p:stCondLst>
                        <p:cond delay="indefinite"/>
                      </p:stCondLst>
                      <p:childTnLst>
                        <p:par>
                          <p:cTn id="2862" fill="hold">
                            <p:stCondLst>
                              <p:cond delay="0"/>
                            </p:stCondLst>
                            <p:childTnLst>
                              <p:par>
                                <p:cTn id="28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65" dur="8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66" dur="8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7" dur="8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8" fill="hold">
                      <p:stCondLst>
                        <p:cond delay="indefinite"/>
                      </p:stCondLst>
                      <p:childTnLst>
                        <p:par>
                          <p:cTn id="2869" fill="hold">
                            <p:stCondLst>
                              <p:cond delay="0"/>
                            </p:stCondLst>
                            <p:childTnLst>
                              <p:par>
                                <p:cTn id="28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72" dur="8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73" dur="8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4" dur="8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5" fill="hold">
                      <p:stCondLst>
                        <p:cond delay="indefinite"/>
                      </p:stCondLst>
                      <p:childTnLst>
                        <p:par>
                          <p:cTn id="2876" fill="hold">
                            <p:stCondLst>
                              <p:cond delay="0"/>
                            </p:stCondLst>
                            <p:childTnLst>
                              <p:par>
                                <p:cTn id="28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79" dur="8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80" dur="8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1" dur="8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2" fill="hold">
                      <p:stCondLst>
                        <p:cond delay="indefinite"/>
                      </p:stCondLst>
                      <p:childTnLst>
                        <p:par>
                          <p:cTn id="2883" fill="hold">
                            <p:stCondLst>
                              <p:cond delay="0"/>
                            </p:stCondLst>
                            <p:childTnLst>
                              <p:par>
                                <p:cTn id="28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86" dur="8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87" dur="8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8" dur="8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9" fill="hold">
                      <p:stCondLst>
                        <p:cond delay="indefinite"/>
                      </p:stCondLst>
                      <p:childTnLst>
                        <p:par>
                          <p:cTn id="2890" fill="hold">
                            <p:stCondLst>
                              <p:cond delay="0"/>
                            </p:stCondLst>
                            <p:childTnLst>
                              <p:par>
                                <p:cTn id="28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93" dur="8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94" dur="8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5" dur="8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Picture 8" descr="tick"/>
          <p:cNvPicPr/>
          <p:nvPr/>
        </p:nvPicPr>
        <p:blipFill>
          <a:blip r:embed="rId1"/>
          <a:stretch/>
        </p:blipFill>
        <p:spPr>
          <a:xfrm>
            <a:off x="4282920" y="4962600"/>
            <a:ext cx="949320" cy="95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5" name="Text Box 14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Quadratic Theory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6" name="Rectangle 15"/>
          <p:cNvSpPr/>
          <p:nvPr/>
        </p:nvSpPr>
        <p:spPr>
          <a:xfrm>
            <a:off x="445320" y="854640"/>
            <a:ext cx="3849480" cy="179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Show that the line with equation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does not intersect the parabola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with equation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37" name="Object 16"/>
          <p:cNvGraphicFramePr/>
          <p:nvPr/>
        </p:nvGraphicFramePr>
        <p:xfrm>
          <a:off x="4086360" y="944640"/>
          <a:ext cx="1250640" cy="403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38" name="Object 1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086360" y="944640"/>
                    <a:ext cx="1250640" cy="40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9" name="Rectangle 19"/>
          <p:cNvSpPr/>
          <p:nvPr/>
        </p:nvSpPr>
        <p:spPr>
          <a:xfrm>
            <a:off x="0" y="3314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40" name="Object 18"/>
          <p:cNvGraphicFramePr/>
          <p:nvPr/>
        </p:nvGraphicFramePr>
        <p:xfrm>
          <a:off x="2075040" y="2155680"/>
          <a:ext cx="1868400" cy="4622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1" name="Object 18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075040" y="2155680"/>
                    <a:ext cx="1868400" cy="46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2" name="Text Box 20"/>
          <p:cNvSpPr/>
          <p:nvPr/>
        </p:nvSpPr>
        <p:spPr>
          <a:xfrm>
            <a:off x="716760" y="3467160"/>
            <a:ext cx="3289320" cy="5209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Put two equations equal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3" name="Text Box 21"/>
          <p:cNvSpPr/>
          <p:nvPr/>
        </p:nvSpPr>
        <p:spPr>
          <a:xfrm>
            <a:off x="712440" y="4168800"/>
            <a:ext cx="2332800" cy="5209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discriminant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4" name="Text Box 22"/>
          <p:cNvSpPr/>
          <p:nvPr/>
        </p:nvSpPr>
        <p:spPr>
          <a:xfrm>
            <a:off x="716400" y="4818240"/>
            <a:ext cx="3037320" cy="5209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Show discriminant &lt;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5" name="Text Box 23"/>
          <p:cNvSpPr/>
          <p:nvPr/>
        </p:nvSpPr>
        <p:spPr>
          <a:xfrm>
            <a:off x="708840" y="5465880"/>
            <a:ext cx="1847520" cy="5209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No real roots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96" dur="indefinite" restart="never" nodeType="tmRoot">
          <p:childTnLst>
            <p:seq>
              <p:cTn id="2897" dur="indefinite" nodeType="mainSeq">
                <p:childTnLst>
                  <p:par>
                    <p:cTn id="2898" fill="hold">
                      <p:stCondLst>
                        <p:cond delay="indefinite"/>
                      </p:stCondLst>
                      <p:childTnLst>
                        <p:par>
                          <p:cTn id="2899" fill="hold">
                            <p:stCondLst>
                              <p:cond delay="0"/>
                            </p:stCondLst>
                            <p:childTnLst>
                              <p:par>
                                <p:cTn id="29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0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3" fill="hold">
                      <p:stCondLst>
                        <p:cond delay="indefinite"/>
                      </p:stCondLst>
                      <p:childTnLst>
                        <p:par>
                          <p:cTn id="2904" fill="hold">
                            <p:stCondLst>
                              <p:cond delay="0"/>
                            </p:stCondLst>
                            <p:childTnLst>
                              <p:par>
                                <p:cTn id="29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0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8" fill="hold">
                      <p:stCondLst>
                        <p:cond delay="indefinite"/>
                      </p:stCondLst>
                      <p:childTnLst>
                        <p:par>
                          <p:cTn id="2909" fill="hold">
                            <p:stCondLst>
                              <p:cond delay="0"/>
                            </p:stCondLst>
                            <p:childTnLst>
                              <p:par>
                                <p:cTn id="29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2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3" fill="hold">
                      <p:stCondLst>
                        <p:cond delay="indefinite"/>
                      </p:stCondLst>
                      <p:childTnLst>
                        <p:par>
                          <p:cTn id="2914" fill="hold">
                            <p:stCondLst>
                              <p:cond delay="0"/>
                            </p:stCondLst>
                            <p:childTnLst>
                              <p:par>
                                <p:cTn id="29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8" descr="tick"/>
          <p:cNvPicPr/>
          <p:nvPr/>
        </p:nvPicPr>
        <p:blipFill>
          <a:blip r:embed="rId1"/>
          <a:stretch/>
        </p:blipFill>
        <p:spPr>
          <a:xfrm>
            <a:off x="6649920" y="58896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7" name="Text Box 14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Quadratic Theory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48" name="Group 20"/>
          <p:cNvGrpSpPr/>
          <p:nvPr/>
        </p:nvGrpSpPr>
        <p:grpSpPr>
          <a:xfrm>
            <a:off x="388800" y="875520"/>
            <a:ext cx="7748280" cy="2365560"/>
            <a:chOff x="388800" y="875520"/>
            <a:chExt cx="7748280" cy="2365560"/>
          </a:xfrm>
        </p:grpSpPr>
        <p:sp>
          <p:nvSpPr>
            <p:cNvPr id="849" name="Rectangle 16"/>
            <p:cNvSpPr/>
            <p:nvPr/>
          </p:nvSpPr>
          <p:spPr>
            <a:xfrm>
              <a:off x="388800" y="875520"/>
              <a:ext cx="7748280" cy="236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spAutoFit/>
            </a:bodyPr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The diagram shows a sketch of a parabola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passing through (–1, 0), (0, 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p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) and (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p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, 0).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40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a)  Show that the equation of the parabola is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40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   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	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 marL="343080" indent="-343080">
                <a:lnSpc>
                  <a:spcPct val="140000"/>
                </a:lnSpc>
                <a:spcBef>
                  <a:spcPts val="1125"/>
                </a:spcBef>
                <a:buClr>
                  <a:srgbClr val="000000"/>
                </a:buClr>
                <a:buFont typeface="Arial Narrow"/>
                <a:buAutoNum type="alphaLcParenR" startAt="2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For what value of  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p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 will the line                                be a tangent to this curve? 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850" name="Object 15"/>
            <p:cNvGraphicFramePr/>
            <p:nvPr/>
          </p:nvGraphicFramePr>
          <p:xfrm>
            <a:off x="1154880" y="2238480"/>
            <a:ext cx="2886480" cy="31428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851" name="Object 15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1154880" y="2238480"/>
                      <a:ext cx="2886480" cy="314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52" name="Object 17"/>
            <p:cNvGraphicFramePr/>
            <p:nvPr/>
          </p:nvGraphicFramePr>
          <p:xfrm>
            <a:off x="3450600" y="2855880"/>
            <a:ext cx="1722600" cy="31104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853" name="Object 17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3450600" y="2855880"/>
                      <a:ext cx="1722600" cy="311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pic>
        <p:nvPicPr>
          <p:cNvPr id="854" name="Picture 19" descr="2001-2%20Q%2011"/>
          <p:cNvPicPr/>
          <p:nvPr/>
        </p:nvPicPr>
        <p:blipFill>
          <a:blip r:embed="rId6"/>
          <a:stretch/>
        </p:blipFill>
        <p:spPr>
          <a:xfrm>
            <a:off x="5900760" y="828720"/>
            <a:ext cx="2814480" cy="207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5" name="Text Box 21"/>
          <p:cNvSpPr/>
          <p:nvPr/>
        </p:nvSpPr>
        <p:spPr>
          <a:xfrm>
            <a:off x="491400" y="337968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56" name="Object 22"/>
          <p:cNvGraphicFramePr/>
          <p:nvPr/>
        </p:nvGraphicFramePr>
        <p:xfrm>
          <a:off x="1135080" y="3409920"/>
          <a:ext cx="2181240" cy="380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857" name="Object 2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135080" y="3409920"/>
                    <a:ext cx="2181240" cy="38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8" name="Text Box 23"/>
          <p:cNvSpPr/>
          <p:nvPr/>
        </p:nvSpPr>
        <p:spPr>
          <a:xfrm>
            <a:off x="3593520" y="3394080"/>
            <a:ext cx="239652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point (0,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 to find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59" name="Object 24"/>
          <p:cNvGraphicFramePr/>
          <p:nvPr/>
        </p:nvGraphicFramePr>
        <p:xfrm>
          <a:off x="6489720" y="3379680"/>
          <a:ext cx="2065320" cy="3603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860" name="Object 24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489720" y="3379680"/>
                    <a:ext cx="2065320" cy="36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1" name="Object 25"/>
          <p:cNvGraphicFramePr/>
          <p:nvPr/>
        </p:nvGraphicFramePr>
        <p:xfrm>
          <a:off x="1176480" y="3946680"/>
          <a:ext cx="1058760" cy="3823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862" name="Object 25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76480" y="3946680"/>
                    <a:ext cx="1058760" cy="38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3" name="Object 26"/>
          <p:cNvGraphicFramePr/>
          <p:nvPr/>
        </p:nvGraphicFramePr>
        <p:xfrm>
          <a:off x="2735280" y="3943440"/>
          <a:ext cx="824040" cy="3366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864" name="Object 26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2735280" y="3943440"/>
                    <a:ext cx="824040" cy="33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" name="Object 27"/>
          <p:cNvGraphicFramePr/>
          <p:nvPr/>
        </p:nvGraphicFramePr>
        <p:xfrm>
          <a:off x="4051440" y="3913200"/>
          <a:ext cx="2181240" cy="3808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866" name="Object 27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4051440" y="3913200"/>
                    <a:ext cx="2181240" cy="38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7" name="Object 28"/>
          <p:cNvGraphicFramePr/>
          <p:nvPr/>
        </p:nvGraphicFramePr>
        <p:xfrm>
          <a:off x="946080" y="4394160"/>
          <a:ext cx="2914560" cy="43488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868" name="Object 28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946080" y="4394160"/>
                    <a:ext cx="2914560" cy="43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9" name="Object 30"/>
          <p:cNvGraphicFramePr/>
          <p:nvPr/>
        </p:nvGraphicFramePr>
        <p:xfrm>
          <a:off x="4459320" y="4390920"/>
          <a:ext cx="2884320" cy="47304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870" name="Object 30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4459320" y="4390920"/>
                    <a:ext cx="288432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1" name="Text Box 31"/>
          <p:cNvSpPr/>
          <p:nvPr/>
        </p:nvSpPr>
        <p:spPr>
          <a:xfrm>
            <a:off x="498600" y="495288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2" name="Text Box 32"/>
          <p:cNvSpPr/>
          <p:nvPr/>
        </p:nvSpPr>
        <p:spPr>
          <a:xfrm>
            <a:off x="1090440" y="4979880"/>
            <a:ext cx="240840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Simultaneous equations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73" name="Object 33"/>
          <p:cNvGraphicFramePr/>
          <p:nvPr/>
        </p:nvGraphicFramePr>
        <p:xfrm>
          <a:off x="3973680" y="4923000"/>
          <a:ext cx="2836800" cy="47304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874" name="Object 33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973680" y="4923000"/>
                    <a:ext cx="283680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" name="Object 34"/>
          <p:cNvGraphicFramePr/>
          <p:nvPr/>
        </p:nvGraphicFramePr>
        <p:xfrm>
          <a:off x="1020600" y="5500800"/>
          <a:ext cx="1978200" cy="47304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876" name="Object 34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1020600" y="5500800"/>
                    <a:ext cx="197820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7" name="Text Box 35"/>
          <p:cNvSpPr/>
          <p:nvPr/>
        </p:nvSpPr>
        <p:spPr>
          <a:xfrm>
            <a:off x="3377880" y="5529240"/>
            <a:ext cx="288972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Discriminant = 0 for tangency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78" name="Object 36"/>
          <p:cNvGraphicFramePr/>
          <p:nvPr/>
        </p:nvGraphicFramePr>
        <p:xfrm>
          <a:off x="6732720" y="5533920"/>
          <a:ext cx="714240" cy="37800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879" name="Object 36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6732720" y="5533920"/>
                    <a:ext cx="714240" cy="37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21" dur="indefinite" restart="never" nodeType="tmRoot">
          <p:childTnLst>
            <p:seq>
              <p:cTn id="2922" dur="indefinite" nodeType="mainSeq">
                <p:childTnLst>
                  <p:par>
                    <p:cTn id="2923" fill="hold">
                      <p:stCondLst>
                        <p:cond delay="indefinite"/>
                      </p:stCondLst>
                      <p:childTnLst>
                        <p:par>
                          <p:cTn id="2924" fill="hold">
                            <p:stCondLst>
                              <p:cond delay="0"/>
                            </p:stCondLst>
                            <p:childTnLst>
                              <p:par>
                                <p:cTn id="29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7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8" fill="hold">
                      <p:stCondLst>
                        <p:cond delay="indefinite"/>
                      </p:stCondLst>
                      <p:childTnLst>
                        <p:par>
                          <p:cTn id="2929" fill="hold">
                            <p:stCondLst>
                              <p:cond delay="0"/>
                            </p:stCondLst>
                            <p:childTnLst>
                              <p:par>
                                <p:cTn id="29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32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3" fill="hold">
                      <p:stCondLst>
                        <p:cond delay="indefinite"/>
                      </p:stCondLst>
                      <p:childTnLst>
                        <p:par>
                          <p:cTn id="2934" fill="hold">
                            <p:stCondLst>
                              <p:cond delay="0"/>
                            </p:stCondLst>
                            <p:childTnLst>
                              <p:par>
                                <p:cTn id="29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3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8" fill="hold">
                      <p:stCondLst>
                        <p:cond delay="indefinite"/>
                      </p:stCondLst>
                      <p:childTnLst>
                        <p:par>
                          <p:cTn id="2939" fill="hold">
                            <p:stCondLst>
                              <p:cond delay="0"/>
                            </p:stCondLst>
                            <p:childTnLst>
                              <p:par>
                                <p:cTn id="29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42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3" fill="hold">
                      <p:stCondLst>
                        <p:cond delay="indefinite"/>
                      </p:stCondLst>
                      <p:childTnLst>
                        <p:par>
                          <p:cTn id="2944" fill="hold">
                            <p:stCondLst>
                              <p:cond delay="0"/>
                            </p:stCondLst>
                            <p:childTnLst>
                              <p:par>
                                <p:cTn id="29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4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8" fill="hold">
                      <p:stCondLst>
                        <p:cond delay="indefinite"/>
                      </p:stCondLst>
                      <p:childTnLst>
                        <p:par>
                          <p:cTn id="2949" fill="hold">
                            <p:stCondLst>
                              <p:cond delay="0"/>
                            </p:stCondLst>
                            <p:childTnLst>
                              <p:par>
                                <p:cTn id="29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5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3" fill="hold">
                      <p:stCondLst>
                        <p:cond delay="indefinite"/>
                      </p:stCondLst>
                      <p:childTnLst>
                        <p:par>
                          <p:cTn id="2954" fill="hold">
                            <p:stCondLst>
                              <p:cond delay="0"/>
                            </p:stCondLst>
                            <p:childTnLst>
                              <p:par>
                                <p:cTn id="29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5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8" fill="hold">
                      <p:stCondLst>
                        <p:cond delay="indefinite"/>
                      </p:stCondLst>
                      <p:childTnLst>
                        <p:par>
                          <p:cTn id="2959" fill="hold">
                            <p:stCondLst>
                              <p:cond delay="0"/>
                            </p:stCondLst>
                            <p:childTnLst>
                              <p:par>
                                <p:cTn id="29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2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3" fill="hold">
                      <p:stCondLst>
                        <p:cond delay="indefinite"/>
                      </p:stCondLst>
                      <p:childTnLst>
                        <p:par>
                          <p:cTn id="2964" fill="hold">
                            <p:stCondLst>
                              <p:cond delay="0"/>
                            </p:stCondLst>
                            <p:childTnLst>
                              <p:par>
                                <p:cTn id="296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8" fill="hold">
                      <p:stCondLst>
                        <p:cond delay="indefinite"/>
                      </p:stCondLst>
                      <p:childTnLst>
                        <p:par>
                          <p:cTn id="2969" fill="hold">
                            <p:stCondLst>
                              <p:cond delay="0"/>
                            </p:stCondLst>
                            <p:childTnLst>
                              <p:par>
                                <p:cTn id="297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2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3" fill="hold">
                      <p:stCondLst>
                        <p:cond delay="indefinite"/>
                      </p:stCondLst>
                      <p:childTnLst>
                        <p:par>
                          <p:cTn id="2974" fill="hold">
                            <p:stCondLst>
                              <p:cond delay="0"/>
                            </p:stCondLst>
                            <p:childTnLst>
                              <p:par>
                                <p:cTn id="29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7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8" fill="hold">
                      <p:stCondLst>
                        <p:cond delay="indefinite"/>
                      </p:stCondLst>
                      <p:childTnLst>
                        <p:par>
                          <p:cTn id="2979" fill="hold">
                            <p:stCondLst>
                              <p:cond delay="0"/>
                            </p:stCondLst>
                            <p:childTnLst>
                              <p:par>
                                <p:cTn id="298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2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3" fill="hold">
                      <p:stCondLst>
                        <p:cond delay="indefinite"/>
                      </p:stCondLst>
                      <p:childTnLst>
                        <p:par>
                          <p:cTn id="2984" fill="hold">
                            <p:stCondLst>
                              <p:cond delay="0"/>
                            </p:stCondLst>
                            <p:childTnLst>
                              <p:par>
                                <p:cTn id="29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7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8" fill="hold">
                      <p:stCondLst>
                        <p:cond delay="indefinite"/>
                      </p:stCondLst>
                      <p:childTnLst>
                        <p:par>
                          <p:cTn id="2989" fill="hold">
                            <p:stCondLst>
                              <p:cond delay="0"/>
                            </p:stCondLst>
                            <p:childTnLst>
                              <p:par>
                                <p:cTn id="29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92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3" fill="hold">
                      <p:stCondLst>
                        <p:cond delay="indefinite"/>
                      </p:stCondLst>
                      <p:childTnLst>
                        <p:par>
                          <p:cTn id="2994" fill="hold">
                            <p:stCondLst>
                              <p:cond delay="0"/>
                            </p:stCondLst>
                            <p:childTnLst>
                              <p:par>
                                <p:cTn id="29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9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00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1034640" y="88920"/>
            <a:ext cx="7086600" cy="11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you on Target !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81" name="TextBox 9"/>
          <p:cNvSpPr/>
          <p:nvPr/>
        </p:nvSpPr>
        <p:spPr>
          <a:xfrm>
            <a:off x="956160" y="2484360"/>
            <a:ext cx="5821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Update you log book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2" name="TextBox 10"/>
          <p:cNvSpPr/>
          <p:nvPr/>
        </p:nvSpPr>
        <p:spPr>
          <a:xfrm>
            <a:off x="975600" y="3597120"/>
            <a:ext cx="812592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74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sure you complete and correct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ALL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the Polynomials questions in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past paper booklet.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2"/>
          <p:cNvSpPr/>
          <p:nvPr/>
        </p:nvSpPr>
        <p:spPr>
          <a:xfrm>
            <a:off x="457200" y="2011320"/>
            <a:ext cx="2590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2" name="Text Box 3"/>
          <p:cNvSpPr/>
          <p:nvPr/>
        </p:nvSpPr>
        <p:spPr>
          <a:xfrm>
            <a:off x="533520" y="2773440"/>
            <a:ext cx="5562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If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  =  2x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- 8x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" name="Text Box 4"/>
          <p:cNvSpPr/>
          <p:nvPr/>
        </p:nvSpPr>
        <p:spPr>
          <a:xfrm>
            <a:off x="884160" y="3459240"/>
            <a:ext cx="7925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the coefficients are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" name="Text Box 5"/>
          <p:cNvSpPr/>
          <p:nvPr/>
        </p:nvSpPr>
        <p:spPr>
          <a:xfrm>
            <a:off x="669960" y="4678200"/>
            <a:ext cx="263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f(2)   =  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5" name="Line 6"/>
          <p:cNvSpPr/>
          <p:nvPr/>
        </p:nvSpPr>
        <p:spPr>
          <a:xfrm>
            <a:off x="3184560" y="4816440"/>
            <a:ext cx="0" cy="83808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" name="Line 7"/>
          <p:cNvSpPr/>
          <p:nvPr/>
        </p:nvSpPr>
        <p:spPr>
          <a:xfrm>
            <a:off x="3184560" y="5654520"/>
            <a:ext cx="350532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" name="Text Box 8"/>
          <p:cNvSpPr/>
          <p:nvPr/>
        </p:nvSpPr>
        <p:spPr>
          <a:xfrm>
            <a:off x="3124080" y="4664160"/>
            <a:ext cx="34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8" name="Line 9"/>
          <p:cNvSpPr/>
          <p:nvPr/>
        </p:nvSpPr>
        <p:spPr>
          <a:xfrm>
            <a:off x="3413160" y="5045040"/>
            <a:ext cx="0" cy="60948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" name="Text Box 10"/>
          <p:cNvSpPr/>
          <p:nvPr/>
        </p:nvSpPr>
        <p:spPr>
          <a:xfrm>
            <a:off x="3260880" y="5730840"/>
            <a:ext cx="30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" name="Line 11"/>
          <p:cNvSpPr/>
          <p:nvPr/>
        </p:nvSpPr>
        <p:spPr>
          <a:xfrm flipV="1">
            <a:off x="3641760" y="5425920"/>
            <a:ext cx="457200" cy="45720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1" name="Text Box 12"/>
          <p:cNvSpPr/>
          <p:nvPr/>
        </p:nvSpPr>
        <p:spPr>
          <a:xfrm>
            <a:off x="4175280" y="519732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2" name="Text Box 13"/>
          <p:cNvSpPr/>
          <p:nvPr/>
        </p:nvSpPr>
        <p:spPr>
          <a:xfrm>
            <a:off x="4175280" y="565452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3" name="Line 14"/>
          <p:cNvSpPr/>
          <p:nvPr/>
        </p:nvSpPr>
        <p:spPr>
          <a:xfrm flipV="1">
            <a:off x="4479840" y="5349960"/>
            <a:ext cx="533520" cy="45720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4" name="Text Box 15"/>
          <p:cNvSpPr/>
          <p:nvPr/>
        </p:nvSpPr>
        <p:spPr>
          <a:xfrm>
            <a:off x="5165640" y="519732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5" name="Text Box 16"/>
          <p:cNvSpPr/>
          <p:nvPr/>
        </p:nvSpPr>
        <p:spPr>
          <a:xfrm>
            <a:off x="5165640" y="565452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" name="Line 17"/>
          <p:cNvSpPr/>
          <p:nvPr/>
        </p:nvSpPr>
        <p:spPr>
          <a:xfrm flipV="1">
            <a:off x="5546880" y="5349960"/>
            <a:ext cx="457200" cy="45720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7" name="Text Box 18"/>
          <p:cNvSpPr/>
          <p:nvPr/>
        </p:nvSpPr>
        <p:spPr>
          <a:xfrm>
            <a:off x="6004080" y="5197320"/>
            <a:ext cx="53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8" name="Text Box 19"/>
          <p:cNvSpPr/>
          <p:nvPr/>
        </p:nvSpPr>
        <p:spPr>
          <a:xfrm>
            <a:off x="6004080" y="5654520"/>
            <a:ext cx="533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" name="Text Box 2"/>
          <p:cNvSpPr/>
          <p:nvPr/>
        </p:nvSpPr>
        <p:spPr>
          <a:xfrm>
            <a:off x="639720" y="716040"/>
            <a:ext cx="7162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Nested or Synthetic Method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3520" y="2440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51" name="Text Box 3"/>
          <p:cNvSpPr/>
          <p:nvPr/>
        </p:nvSpPr>
        <p:spPr>
          <a:xfrm>
            <a:off x="960480" y="1951200"/>
            <a:ext cx="8077320" cy="1015920"/>
          </a:xfrm>
          <a:prstGeom prst="rect">
            <a:avLst/>
          </a:prstGeom>
          <a:solidFill>
            <a:srgbClr val="3B3B3B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– a)  is a factor of the polynomial  f(x)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f(a) = 0.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2" name="Text Box 5"/>
          <p:cNvSpPr/>
          <p:nvPr/>
        </p:nvSpPr>
        <p:spPr>
          <a:xfrm>
            <a:off x="944640" y="3063960"/>
            <a:ext cx="123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Reason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" name="Text Box 6"/>
          <p:cNvSpPr/>
          <p:nvPr/>
        </p:nvSpPr>
        <p:spPr>
          <a:xfrm>
            <a:off x="974880" y="3444840"/>
            <a:ext cx="81691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Say   f(x)  =  a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a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a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a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 (x – a)(x – b)(x – c)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4" name="Text Box 7"/>
          <p:cNvSpPr/>
          <p:nvPr/>
        </p:nvSpPr>
        <p:spPr>
          <a:xfrm>
            <a:off x="2362320" y="3902040"/>
            <a:ext cx="678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polynomial form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factorised form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5" name="Text Box 8"/>
          <p:cNvSpPr/>
          <p:nvPr/>
        </p:nvSpPr>
        <p:spPr>
          <a:xfrm>
            <a:off x="0" y="4449600"/>
            <a:ext cx="91440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Since (x – a), (x – b) and (x – c) are factors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 f(a) = f(b) = f(c 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" name="Text Box 9"/>
          <p:cNvSpPr/>
          <p:nvPr/>
        </p:nvSpPr>
        <p:spPr>
          <a:xfrm>
            <a:off x="1006560" y="5638680"/>
            <a:ext cx="790884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Check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f(b) = (b – a)(b – b)(b – c) = (b – a) </a:t>
            </a:r>
            <a:r>
              <a:rPr lang="en-GB" sz="1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0 </a:t>
            </a:r>
            <a:r>
              <a:rPr lang="en-GB" sz="1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(b – c)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6" dur="indefinite" restart="never" nodeType="tmRoot">
          <p:childTnLst>
            <p:seq>
              <p:cTn id="317" dur="indefinite" nodeType="mainSeq">
                <p:childTnLst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 Box 2"/>
          <p:cNvSpPr/>
          <p:nvPr/>
        </p:nvSpPr>
        <p:spPr>
          <a:xfrm>
            <a:off x="1219320" y="193500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consider the polynomial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" name="Text Box 3"/>
          <p:cNvSpPr/>
          <p:nvPr/>
        </p:nvSpPr>
        <p:spPr>
          <a:xfrm>
            <a:off x="1219320" y="2422440"/>
            <a:ext cx="652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6x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x + 30 = (x – 5)(x – 3)(x + 2)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" name="Text Box 4"/>
          <p:cNvSpPr/>
          <p:nvPr/>
        </p:nvSpPr>
        <p:spPr>
          <a:xfrm>
            <a:off x="1219320" y="2925720"/>
            <a:ext cx="4770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f(5)  =  f(3)  =  f(-2)  = 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0" name="Text Box 5"/>
          <p:cNvSpPr/>
          <p:nvPr/>
        </p:nvSpPr>
        <p:spPr>
          <a:xfrm>
            <a:off x="457200" y="3398760"/>
            <a:ext cx="89154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polynomial can be expressed in 3 other factorised forms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" name="Text Box 7"/>
          <p:cNvSpPr/>
          <p:nvPr/>
        </p:nvSpPr>
        <p:spPr>
          <a:xfrm>
            <a:off x="960480" y="388620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" name="Text Box 10"/>
          <p:cNvSpPr/>
          <p:nvPr/>
        </p:nvSpPr>
        <p:spPr>
          <a:xfrm>
            <a:off x="960480" y="440388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" name="Text Box 11"/>
          <p:cNvSpPr/>
          <p:nvPr/>
        </p:nvSpPr>
        <p:spPr>
          <a:xfrm>
            <a:off x="960480" y="492300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4" name="Text Box 12"/>
          <p:cNvSpPr/>
          <p:nvPr/>
        </p:nvSpPr>
        <p:spPr>
          <a:xfrm>
            <a:off x="1401840" y="3886200"/>
            <a:ext cx="3932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 =  (x – 5)(x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x – 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5" name="Text Box 13"/>
          <p:cNvSpPr/>
          <p:nvPr/>
        </p:nvSpPr>
        <p:spPr>
          <a:xfrm>
            <a:off x="1401840" y="4402080"/>
            <a:ext cx="411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 =  (x – 3)(x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3x – 10)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6" name="Text Box 14"/>
          <p:cNvSpPr/>
          <p:nvPr/>
        </p:nvSpPr>
        <p:spPr>
          <a:xfrm>
            <a:off x="1401840" y="4923000"/>
            <a:ext cx="428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 =  (x + 2)(x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8x + 15)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" name="Text Box 16"/>
          <p:cNvSpPr/>
          <p:nvPr/>
        </p:nvSpPr>
        <p:spPr>
          <a:xfrm>
            <a:off x="944640" y="6004080"/>
            <a:ext cx="8199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Keeping coefficients in mind an interesting thing occurs when we calculate  f(5) , f(3) and f(-2)  by the nested method.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8" name="Cloud 16"/>
          <p:cNvSpPr/>
          <p:nvPr/>
        </p:nvSpPr>
        <p:spPr>
          <a:xfrm>
            <a:off x="5349960" y="3597120"/>
            <a:ext cx="3794040" cy="2389320"/>
          </a:xfrm>
          <a:custGeom>
            <a:avLst/>
            <a:gdLst>
              <a:gd name="textAreaLeft" fmla="*/ 522720 w 3794040"/>
              <a:gd name="textAreaRight" fmla="*/ 3001320 w 3794040"/>
              <a:gd name="textAreaTop" fmla="*/ 360720 h 2389320"/>
              <a:gd name="textAreaBottom" fmla="*/ 1917720 h 2389320"/>
              <a:gd name="GluePoint1X" fmla="*/ 3790963 w 43200"/>
              <a:gd name="GluePoint1Y" fmla="*/ 1194594 h 43200"/>
              <a:gd name="GluePoint2X" fmla="*/ 1897063 w 43200"/>
              <a:gd name="GluePoint2Y" fmla="*/ 2386644 h 43200"/>
              <a:gd name="GluePoint3X" fmla="*/ 11769 w 43200"/>
              <a:gd name="GluePoint3Y" fmla="*/ 1194594 h 43200"/>
              <a:gd name="GluePoint4X" fmla="*/ 1897063 w 43200"/>
              <a:gd name="GluePoint4Y" fmla="*/ 1366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These can be checked by multiplying out the brackets 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9" name="Rectangle 2"/>
          <p:cNvSpPr/>
          <p:nvPr/>
        </p:nvSpPr>
        <p:spPr>
          <a:xfrm>
            <a:off x="53352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2" dur="indefinite" restart="never" nodeType="tmRoot">
          <p:childTnLst>
            <p:seq>
              <p:cTn id="343" dur="indefinite" nodeType="mainSeq">
                <p:childTnLst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3"/>
          <p:cNvSpPr/>
          <p:nvPr/>
        </p:nvSpPr>
        <p:spPr>
          <a:xfrm>
            <a:off x="960480" y="2544840"/>
            <a:ext cx="6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1" name="Text Box 4"/>
          <p:cNvSpPr/>
          <p:nvPr/>
        </p:nvSpPr>
        <p:spPr>
          <a:xfrm>
            <a:off x="1371600" y="2544840"/>
            <a:ext cx="167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f(5)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2" name="Group 7"/>
          <p:cNvGrpSpPr/>
          <p:nvPr/>
        </p:nvGrpSpPr>
        <p:grpSpPr>
          <a:xfrm>
            <a:off x="3048120" y="2620800"/>
            <a:ext cx="3429000" cy="685800"/>
            <a:chOff x="3048120" y="2620800"/>
            <a:chExt cx="3429000" cy="685800"/>
          </a:xfrm>
        </p:grpSpPr>
        <p:sp>
          <p:nvSpPr>
            <p:cNvPr id="173" name="Line 5"/>
            <p:cNvSpPr/>
            <p:nvPr/>
          </p:nvSpPr>
          <p:spPr>
            <a:xfrm>
              <a:off x="3048120" y="2620800"/>
              <a:ext cx="0" cy="6858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" name="Line 6"/>
            <p:cNvSpPr/>
            <p:nvPr/>
          </p:nvSpPr>
          <p:spPr>
            <a:xfrm>
              <a:off x="3048120" y="3306600"/>
              <a:ext cx="34290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5" name="Text Box 14"/>
          <p:cNvSpPr/>
          <p:nvPr/>
        </p:nvSpPr>
        <p:spPr>
          <a:xfrm>
            <a:off x="3048120" y="2544840"/>
            <a:ext cx="34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6" name="Text Box 15"/>
          <p:cNvSpPr/>
          <p:nvPr/>
        </p:nvSpPr>
        <p:spPr>
          <a:xfrm>
            <a:off x="3124080" y="3306600"/>
            <a:ext cx="30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" name="Text Box 16"/>
          <p:cNvSpPr/>
          <p:nvPr/>
        </p:nvSpPr>
        <p:spPr>
          <a:xfrm>
            <a:off x="4130640" y="2925720"/>
            <a:ext cx="38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" name="Text Box 17"/>
          <p:cNvSpPr/>
          <p:nvPr/>
        </p:nvSpPr>
        <p:spPr>
          <a:xfrm>
            <a:off x="4038480" y="330660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" name="Text Box 18"/>
          <p:cNvSpPr/>
          <p:nvPr/>
        </p:nvSpPr>
        <p:spPr>
          <a:xfrm>
            <a:off x="4830840" y="292572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0" name="Text Box 19"/>
          <p:cNvSpPr/>
          <p:nvPr/>
        </p:nvSpPr>
        <p:spPr>
          <a:xfrm>
            <a:off x="4800600" y="330660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1" name="Text Box 20"/>
          <p:cNvSpPr/>
          <p:nvPr/>
        </p:nvSpPr>
        <p:spPr>
          <a:xfrm>
            <a:off x="5608800" y="292572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2" name="Text Box 21"/>
          <p:cNvSpPr/>
          <p:nvPr/>
        </p:nvSpPr>
        <p:spPr>
          <a:xfrm>
            <a:off x="5837400" y="3306600"/>
            <a:ext cx="76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3" name="Line 23"/>
          <p:cNvSpPr/>
          <p:nvPr/>
        </p:nvSpPr>
        <p:spPr>
          <a:xfrm>
            <a:off x="3200400" y="3763800"/>
            <a:ext cx="2057400" cy="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4" name="Line 24"/>
          <p:cNvSpPr/>
          <p:nvPr/>
        </p:nvSpPr>
        <p:spPr>
          <a:xfrm>
            <a:off x="6324480" y="3763800"/>
            <a:ext cx="304920" cy="68580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" name="Text Box 25"/>
          <p:cNvSpPr/>
          <p:nvPr/>
        </p:nvSpPr>
        <p:spPr>
          <a:xfrm>
            <a:off x="5013360" y="452592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f(5) = 0  so  (x – 5) a factor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" name="Line 26"/>
          <p:cNvSpPr/>
          <p:nvPr/>
        </p:nvSpPr>
        <p:spPr>
          <a:xfrm flipH="1">
            <a:off x="2789280" y="3840120"/>
            <a:ext cx="944640" cy="62568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" name="Text Box 27"/>
          <p:cNvSpPr/>
          <p:nvPr/>
        </p:nvSpPr>
        <p:spPr>
          <a:xfrm>
            <a:off x="884160" y="4525920"/>
            <a:ext cx="396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Other factor is 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x - 6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8" name="Text Box 28"/>
          <p:cNvSpPr/>
          <p:nvPr/>
        </p:nvSpPr>
        <p:spPr>
          <a:xfrm>
            <a:off x="2408400" y="490680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(x – 3)(x + 2)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9" name="Rectangle 2"/>
          <p:cNvSpPr/>
          <p:nvPr/>
        </p:nvSpPr>
        <p:spPr>
          <a:xfrm>
            <a:off x="533520" y="56340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Factor Theorem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" name="Straight Connector 45"/>
          <p:cNvSpPr/>
          <p:nvPr/>
        </p:nvSpPr>
        <p:spPr>
          <a:xfrm flipH="1">
            <a:off x="4890600" y="4344840"/>
            <a:ext cx="1800" cy="144792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6" dur="indefinite" restart="never" nodeType="tmRoot">
          <p:childTnLst>
            <p:seq>
              <p:cTn id="387" dur="indefinite" nodeType="mainSeq">
                <p:childTnLst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2003-07-06T12:17:47Z</dcterms:created>
  <dc:creator>B Lafferty</dc:creator>
  <dc:description/>
  <dc:language>en-US</dc:language>
  <cp:lastModifiedBy>Bernie</cp:lastModifiedBy>
  <dcterms:modified xsi:type="dcterms:W3CDTF">2018-11-07T19:29:44Z</dcterms:modified>
  <cp:revision>256</cp:revision>
  <dc:subject>Mathematics</dc:subject>
  <dc:title>Higher Outcome 4</dc:title>
</cp:coreProperties>
</file>