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docProps/core.xml" ContentType="application/vnd.openxmlformats-package.core-properties+xml"/>
  <Override PartName="/docProps/app.xml" ContentType="application/vnd.openxmlformats-officedocument.extended-properties+xml"/>
  <Override PartName="/ppt/slideMasters/slideMaster1.xml" ContentType="application/vnd.openxmlformats-officedocument.presentationml.slideMaster+xml"/>
  <Override PartName="/ppt/theme/theme1.xml" ContentType="application/vnd.openxmlformats-officedocument.theme+xml"/>
  <Override PartName="/ppt/theme/theme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presProps.xml" ContentType="application/vnd.openxmlformats-officedocument.presentationml.presProps+xml"/>
  <Override PartName="/ppt/media/image26.wmf" ContentType="image/x-wmf"/>
  <Override PartName="/ppt/media/image22.wmf" ContentType="image/x-wmf"/>
  <Override PartName="/ppt/media/image18.wmf" ContentType="image/x-wmf"/>
  <Override PartName="/ppt/media/image5.wmf" ContentType="image/x-wmf"/>
  <Override PartName="/ppt/media/image28.wmf" ContentType="image/x-wmf"/>
  <Override PartName="/ppt/media/image50.wmf" ContentType="image/x-wmf"/>
  <Override PartName="/ppt/media/image24.wmf" ContentType="image/x-wmf"/>
  <Override PartName="/ppt/media/image38.wmf" ContentType="image/x-wmf"/>
  <Override PartName="/ppt/media/image27.wmf" ContentType="image/x-wmf"/>
  <Override PartName="/ppt/media/image29.wmf" ContentType="image/x-wmf"/>
  <Override PartName="/ppt/media/image21.wmf" ContentType="image/x-wmf"/>
  <Override PartName="/ppt/media/image31.wmf" ContentType="image/x-wmf"/>
  <Override PartName="/ppt/media/image1.gif" ContentType="image/gif"/>
  <Override PartName="/ppt/media/image23.wmf" ContentType="image/x-wmf"/>
  <Override PartName="/ppt/media/image41.wmf" ContentType="image/x-wmf"/>
  <Override PartName="/ppt/media/image25.wmf" ContentType="image/x-wmf"/>
  <Override PartName="/ppt/media/image32.wmf" ContentType="image/x-wmf"/>
  <Override PartName="/ppt/media/image40.wmf" ContentType="image/x-wmf"/>
  <Override PartName="/ppt/media/image34.wmf" ContentType="image/x-wmf"/>
  <Override PartName="/ppt/media/image42.wmf" ContentType="image/x-wmf"/>
  <Override PartName="/ppt/media/image45.wmf" ContentType="image/x-wmf"/>
  <Override PartName="/ppt/media/image16.wmf" ContentType="image/x-wmf"/>
  <Override PartName="/ppt/media/image46.wmf" ContentType="image/x-wmf"/>
  <Override PartName="/ppt/media/image20.wmf" ContentType="image/x-wmf"/>
  <Override PartName="/ppt/media/image47.wmf" ContentType="image/x-wmf"/>
  <Override PartName="/ppt/media/image37.wmf" ContentType="image/x-wmf"/>
  <Override PartName="/ppt/media/image43.wmf" ContentType="image/x-wmf"/>
  <Override PartName="/ppt/media/image48.wmf" ContentType="image/x-wmf"/>
  <Override PartName="/ppt/media/image6.wmf" ContentType="image/x-wmf"/>
  <Override PartName="/ppt/media/image52.wmf" ContentType="image/x-wmf"/>
  <Override PartName="/ppt/media/image30.wmf" ContentType="image/x-wmf"/>
  <Override PartName="/ppt/media/image3.wmf" ContentType="image/x-wmf"/>
  <Override PartName="/ppt/media/image12.wmf" ContentType="image/x-wmf"/>
  <Override PartName="/ppt/media/image35.wmf" ContentType="image/x-wmf"/>
  <Override PartName="/ppt/media/image44.wmf" ContentType="image/x-wmf"/>
  <Override PartName="/ppt/media/image33.wmf" ContentType="image/x-wmf"/>
  <Override PartName="/ppt/media/image39.wmf" ContentType="image/x-wmf"/>
  <Override PartName="/ppt/media/image49.wmf" ContentType="image/x-wmf"/>
  <Override PartName="/ppt/media/image7.wmf" ContentType="image/x-wmf"/>
  <Override PartName="/ppt/media/image19.wmf" ContentType="image/x-wmf"/>
  <Override PartName="/ppt/media/image36.wmf" ContentType="image/x-wmf"/>
  <Override PartName="/ppt/media/image51.wmf" ContentType="image/x-wmf"/>
  <Override PartName="/ppt/notesMasters/notesMaster1.xml" ContentType="application/vnd.openxmlformats-officedocument.presentationml.notesMaster+xml"/>
  <Override PartName="/ppt/presentation.xml" ContentType="application/vnd.openxmlformats-officedocument.presentationml.presentation.main+xml"/>
  <Override PartName="/ppt/embeddings/oleObject22.bin" ContentType="application/vnd.openxmlformats-officedocument.oleObject"/>
  <Override PartName="/ppt/embeddings/oleObject21.bin" ContentType="application/vnd.openxmlformats-officedocument.oleObject"/>
  <Override PartName="/ppt/embeddings/oleObject17.bin" ContentType="application/vnd.openxmlformats-officedocument.oleObject"/>
  <Override PartName="/ppt/embeddings/oleObject11.bin" ContentType="application/vnd.openxmlformats-officedocument.oleObject"/>
  <Override PartName="/ppt/embeddings/oleObject37.bin" ContentType="application/vnd.openxmlformats-officedocument.oleObject"/>
  <Override PartName="/ppt/embeddings/oleObject12.bin" ContentType="application/vnd.openxmlformats-officedocument.oleObject"/>
  <Override PartName="/ppt/embeddings/oleObject5.bin" ContentType="application/vnd.openxmlformats-officedocument.oleObject"/>
  <Override PartName="/ppt/embeddings/oleObject33.bin" ContentType="application/vnd.openxmlformats-officedocument.oleObject"/>
  <Override PartName="/ppt/embeddings/oleObject15.bin" ContentType="application/vnd.openxmlformats-officedocument.oleObject"/>
  <Override PartName="/ppt/embeddings/oleObject30.bin" ContentType="application/vnd.openxmlformats-officedocument.oleObject"/>
  <Override PartName="/ppt/embeddings/oleObject16.bin" ContentType="application/vnd.openxmlformats-officedocument.oleObject"/>
  <Override PartName="/ppt/embeddings/oleObject38.bin" ContentType="application/vnd.openxmlformats-officedocument.oleObject"/>
  <Override PartName="/ppt/embeddings/oleObject24.bin" ContentType="application/vnd.openxmlformats-officedocument.oleObject"/>
  <Override PartName="/ppt/embeddings/oleObject35.bin" ContentType="application/vnd.openxmlformats-officedocument.oleObject"/>
  <Override PartName="/ppt/embeddings/oleObject1.bin" ContentType="application/vnd.openxmlformats-officedocument.oleObject"/>
  <Override PartName="/ppt/embeddings/oleObject34.bin" ContentType="application/vnd.openxmlformats-officedocument.oleObject"/>
  <Override PartName="/ppt/embeddings/oleObject10.bin" ContentType="application/vnd.openxmlformats-officedocument.oleObject"/>
  <Override PartName="/ppt/embeddings/oleObject25.bin" ContentType="application/vnd.openxmlformats-officedocument.oleObject"/>
  <Override PartName="/ppt/embeddings/oleObject8.bin" ContentType="application/vnd.openxmlformats-officedocument.oleObject"/>
  <Override PartName="/ppt/embeddings/oleObject26.bin" ContentType="application/vnd.openxmlformats-officedocument.oleObject"/>
  <Override PartName="/ppt/embeddings/oleObject27.bin" ContentType="application/vnd.openxmlformats-officedocument.oleObject"/>
  <Override PartName="/ppt/embeddings/oleObject19.bin" ContentType="application/vnd.openxmlformats-officedocument.oleObject"/>
  <Override PartName="/ppt/embeddings/oleObject20.bin" ContentType="application/vnd.openxmlformats-officedocument.oleObject"/>
  <Override PartName="/ppt/embeddings/oleObject9.bin" ContentType="application/vnd.openxmlformats-officedocument.oleObject"/>
  <Override PartName="/ppt/embeddings/oleObject31.bin" ContentType="application/vnd.openxmlformats-officedocument.oleObject"/>
  <Override PartName="/ppt/embeddings/oleObject7.bin" ContentType="application/vnd.openxmlformats-officedocument.oleObject"/>
  <Override PartName="/ppt/embeddings/oleObject18.bin" ContentType="application/vnd.openxmlformats-officedocument.oleObject"/>
  <Override PartName="/ppt/embeddings/oleObject6.bin" ContentType="application/vnd.openxmlformats-officedocument.oleObject"/>
  <Override PartName="/ppt/embeddings/oleObject40.bin" ContentType="application/vnd.openxmlformats-officedocument.oleObject"/>
  <Override PartName="/ppt/embeddings/oleObject23.bin" ContentType="application/vnd.openxmlformats-officedocument.oleObject"/>
  <Override PartName="/ppt/embeddings/oleObject13.bin" ContentType="application/vnd.openxmlformats-officedocument.oleObject"/>
  <Override PartName="/ppt/embeddings/oleObject4.bin" ContentType="application/vnd.openxmlformats-officedocument.oleObject"/>
  <Override PartName="/ppt/embeddings/oleObject39.bin" ContentType="application/vnd.openxmlformats-officedocument.oleObject"/>
  <Override PartName="/ppt/embeddings/oleObject29.bin" ContentType="application/vnd.openxmlformats-officedocument.oleObject"/>
  <Override PartName="/ppt/embeddings/oleObject2.bin" ContentType="application/vnd.openxmlformats-officedocument.oleObject"/>
  <Override PartName="/ppt/embeddings/oleObject14.bin" ContentType="application/vnd.openxmlformats-officedocument.oleObject"/>
  <Override PartName="/ppt/embeddings/oleObject32.bin" ContentType="application/vnd.openxmlformats-officedocument.oleObject"/>
  <Override PartName="/ppt/embeddings/oleObject3.bin" ContentType="application/vnd.openxmlformats-officedocument.oleObject"/>
  <Override PartName="/ppt/embeddings/oleObject36.bin" ContentType="application/vnd.openxmlformats-officedocument.oleObject"/>
  <Override PartName="/ppt/embeddings/oleObject28.bin" ContentType="application/vnd.openxmlformats-officedocument.oleObject"/>
  <Override PartName="/ppt/slides/slide29.xml" ContentType="application/vnd.openxmlformats-officedocument.presentationml.slide+xml"/>
  <Override PartName="/ppt/slides/slide26.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3.xml" ContentType="application/vnd.openxmlformats-officedocument.presentationml.slide+xml"/>
  <Override PartName="/ppt/slides/slide20.xml" ContentType="application/vnd.openxmlformats-officedocument.presentationml.slide+xml"/>
  <Override PartName="/ppt/slides/slide57.xml" ContentType="application/vnd.openxmlformats-officedocument.presentationml.slide+xml"/>
  <Override PartName="/ppt/slides/slide4.xml" ContentType="application/vnd.openxmlformats-officedocument.presentationml.slide+xml"/>
  <Override PartName="/ppt/slides/slide49.xml" ContentType="application/vnd.openxmlformats-officedocument.presentationml.slide+xml"/>
  <Override PartName="/ppt/slides/slide21.xml" ContentType="application/vnd.openxmlformats-officedocument.presentationml.slide+xml"/>
  <Override PartName="/ppt/slides/slide19.xml" ContentType="application/vnd.openxmlformats-officedocument.presentationml.slide+xml"/>
  <Override PartName="/ppt/slides/slide44.xml" ContentType="application/vnd.openxmlformats-officedocument.presentationml.slide+xml"/>
  <Override PartName="/ppt/slides/slide18.xml" ContentType="application/vnd.openxmlformats-officedocument.presentationml.slide+xml"/>
  <Override PartName="/ppt/slides/slide41.xml" ContentType="application/vnd.openxmlformats-officedocument.presentationml.slide+xml"/>
  <Override PartName="/ppt/slides/slide38.xml" ContentType="application/vnd.openxmlformats-officedocument.presentationml.slide+xml"/>
  <Override PartName="/ppt/slides/slide35.xml" ContentType="application/vnd.openxmlformats-officedocument.presentationml.slide+xml"/>
  <Override PartName="/ppt/slides/slide50.xml" ContentType="application/vnd.openxmlformats-officedocument.presentationml.slide+xml"/>
  <Override PartName="/ppt/slides/slide16.xml" ContentType="application/vnd.openxmlformats-officedocument.presentationml.slide+xml"/>
  <Override PartName="/ppt/slides/slide40.xml" ContentType="application/vnd.openxmlformats-officedocument.presentationml.slide+xml"/>
  <Override PartName="/ppt/slides/slide2.xml" ContentType="application/vnd.openxmlformats-officedocument.presentationml.slide+xml"/>
  <Override PartName="/ppt/slides/slide23.xml" ContentType="application/vnd.openxmlformats-officedocument.presentationml.slide+xml"/>
  <Override PartName="/ppt/slides/slide5.xml" ContentType="application/vnd.openxmlformats-officedocument.presentationml.slide+xml"/>
  <Override PartName="/ppt/slides/slide11.xml" ContentType="application/vnd.openxmlformats-officedocument.presentationml.slide+xml"/>
  <Override PartName="/ppt/slides/slide13.xml" ContentType="application/vnd.openxmlformats-officedocument.presentationml.slide+xml"/>
  <Override PartName="/ppt/slides/slide45.xml" ContentType="application/vnd.openxmlformats-officedocument.presentationml.slide+xml"/>
  <Override PartName="/ppt/slides/slide52.xml" ContentType="application/vnd.openxmlformats-officedocument.presentationml.slide+xml"/>
  <Override PartName="/ppt/slides/slide14.xml" ContentType="application/vnd.openxmlformats-officedocument.presentationml.slide+xml"/>
  <Override PartName="/ppt/slides/slide51.xml" ContentType="application/vnd.openxmlformats-officedocument.presentationml.slide+xml"/>
  <Override PartName="/ppt/slides/slide28.xml" ContentType="application/vnd.openxmlformats-officedocument.presentationml.slide+xml"/>
  <Override PartName="/ppt/slides/slide12.xml" ContentType="application/vnd.openxmlformats-officedocument.presentationml.slide+xml"/>
  <Override PartName="/ppt/slides/slide42.xml" ContentType="application/vnd.openxmlformats-officedocument.presentationml.slide+xml"/>
  <Override PartName="/ppt/slides/slide53.xml" ContentType="application/vnd.openxmlformats-officedocument.presentationml.slide+xml"/>
  <Override PartName="/ppt/slides/slide56.xml" ContentType="application/vnd.openxmlformats-officedocument.presentationml.slide+xml"/>
  <Override PartName="/ppt/slides/slide24.xml" ContentType="application/vnd.openxmlformats-officedocument.presentationml.slide+xml"/>
  <Override PartName="/ppt/slides/slide55.xml" ContentType="application/vnd.openxmlformats-officedocument.presentationml.slide+xml"/>
  <Override PartName="/ppt/slides/slide27.xml" ContentType="application/vnd.openxmlformats-officedocument.presentationml.slide+xml"/>
  <Override PartName="/ppt/slides/slide46.xml" ContentType="application/vnd.openxmlformats-officedocument.presentationml.slide+xml"/>
  <Override PartName="/ppt/slides/slide43.xml" ContentType="application/vnd.openxmlformats-officedocument.presentationml.slide+xml"/>
  <Override PartName="/ppt/slides/slide47.xml" ContentType="application/vnd.openxmlformats-officedocument.presentationml.slide+xml"/>
  <Override PartName="/ppt/slides/slide37.xml" ContentType="application/vnd.openxmlformats-officedocument.presentationml.slide+xml"/>
  <Override PartName="/ppt/slides/slide54.xml" ContentType="application/vnd.openxmlformats-officedocument.presentationml.slide+xml"/>
  <Override PartName="/ppt/slides/slide36.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48.xml" ContentType="application/vnd.openxmlformats-officedocument.presentationml.slide+xml"/>
  <Override PartName="/ppt/slides/slide39.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2.xml" ContentType="application/vnd.openxmlformats-officedocument.presentationml.slide+xml"/>
  <Override PartName="/ppt/slides/slide25.xml" ContentType="application/vnd.openxmlformats-officedocument.presentationml.slide+xml"/>
  <Override PartName="/ppt/notesSlides/notesSlide1.xml" ContentType="application/vnd.openxmlformats-officedocument.presentationml.notesSlide+xml"/>
  <Override PartName="/ppt/notesSlides/notesSlide28.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 id="301" r:id="rId49"/>
    <p:sldId id="302" r:id="rId50"/>
    <p:sldId id="303" r:id="rId51"/>
    <p:sldId id="304" r:id="rId52"/>
    <p:sldId id="305" r:id="rId53"/>
    <p:sldId id="306" r:id="rId54"/>
    <p:sldId id="307" r:id="rId55"/>
    <p:sldId id="308" r:id="rId56"/>
    <p:sldId id="309" r:id="rId57"/>
    <p:sldId id="310" r:id="rId58"/>
    <p:sldId id="311" r:id="rId59"/>
    <p:sldId id="312" r:id="rId60"/>
  </p:sldIdLst>
  <p:sldSz cx="9144000" cy="6858000"/>
  <p:notesSz cx="6858000" cy="9144000"/>
</p:presentation>
</file>

<file path=ppt/presProps.xml><?xml version="1.0" encoding="utf-8"?>
<p:presentationPr xmlns:a="http://schemas.openxmlformats.org/drawingml/2006/main" xmlns:p="http://schemas.openxmlformats.org/presentationml/2006/main" xmlns:r="http://schemas.openxmlformats.org/officeDocument/2006/relationships">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slide" Target="slides/slide30.xml"/><Relationship Id="rId34" Type="http://schemas.openxmlformats.org/officeDocument/2006/relationships/slide" Target="slides/slide31.xml"/><Relationship Id="rId35" Type="http://schemas.openxmlformats.org/officeDocument/2006/relationships/slide" Target="slides/slide32.xml"/><Relationship Id="rId36" Type="http://schemas.openxmlformats.org/officeDocument/2006/relationships/slide" Target="slides/slide33.xml"/><Relationship Id="rId37" Type="http://schemas.openxmlformats.org/officeDocument/2006/relationships/slide" Target="slides/slide34.xml"/><Relationship Id="rId38" Type="http://schemas.openxmlformats.org/officeDocument/2006/relationships/slide" Target="slides/slide35.xml"/><Relationship Id="rId39" Type="http://schemas.openxmlformats.org/officeDocument/2006/relationships/slide" Target="slides/slide36.xml"/><Relationship Id="rId40" Type="http://schemas.openxmlformats.org/officeDocument/2006/relationships/slide" Target="slides/slide37.xml"/><Relationship Id="rId41" Type="http://schemas.openxmlformats.org/officeDocument/2006/relationships/slide" Target="slides/slide38.xml"/><Relationship Id="rId42" Type="http://schemas.openxmlformats.org/officeDocument/2006/relationships/slide" Target="slides/slide39.xml"/><Relationship Id="rId43" Type="http://schemas.openxmlformats.org/officeDocument/2006/relationships/slide" Target="slides/slide40.xml"/><Relationship Id="rId44" Type="http://schemas.openxmlformats.org/officeDocument/2006/relationships/slide" Target="slides/slide41.xml"/><Relationship Id="rId45" Type="http://schemas.openxmlformats.org/officeDocument/2006/relationships/slide" Target="slides/slide42.xml"/><Relationship Id="rId46" Type="http://schemas.openxmlformats.org/officeDocument/2006/relationships/slide" Target="slides/slide43.xml"/><Relationship Id="rId47" Type="http://schemas.openxmlformats.org/officeDocument/2006/relationships/slide" Target="slides/slide44.xml"/><Relationship Id="rId48" Type="http://schemas.openxmlformats.org/officeDocument/2006/relationships/slide" Target="slides/slide45.xml"/><Relationship Id="rId49" Type="http://schemas.openxmlformats.org/officeDocument/2006/relationships/slide" Target="slides/slide46.xml"/><Relationship Id="rId50" Type="http://schemas.openxmlformats.org/officeDocument/2006/relationships/slide" Target="slides/slide47.xml"/><Relationship Id="rId51" Type="http://schemas.openxmlformats.org/officeDocument/2006/relationships/slide" Target="slides/slide48.xml"/><Relationship Id="rId52" Type="http://schemas.openxmlformats.org/officeDocument/2006/relationships/slide" Target="slides/slide49.xml"/><Relationship Id="rId53" Type="http://schemas.openxmlformats.org/officeDocument/2006/relationships/slide" Target="slides/slide50.xml"/><Relationship Id="rId54" Type="http://schemas.openxmlformats.org/officeDocument/2006/relationships/slide" Target="slides/slide51.xml"/><Relationship Id="rId55" Type="http://schemas.openxmlformats.org/officeDocument/2006/relationships/slide" Target="slides/slide52.xml"/><Relationship Id="rId56" Type="http://schemas.openxmlformats.org/officeDocument/2006/relationships/slide" Target="slides/slide53.xml"/><Relationship Id="rId57" Type="http://schemas.openxmlformats.org/officeDocument/2006/relationships/slide" Target="slides/slide54.xml"/><Relationship Id="rId58" Type="http://schemas.openxmlformats.org/officeDocument/2006/relationships/slide" Target="slides/slide55.xml"/><Relationship Id="rId59" Type="http://schemas.openxmlformats.org/officeDocument/2006/relationships/slide" Target="slides/slide56.xml"/><Relationship Id="rId60" Type="http://schemas.openxmlformats.org/officeDocument/2006/relationships/slide" Target="slides/slide57.xml"/><Relationship Id="rId61"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4.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 name=""/>
          <p:cNvSpPr/>
          <p:nvPr/>
        </p:nvSpPr>
        <p:spPr>
          <a:xfrm>
            <a:off x="0" y="0"/>
            <a:ext cx="6858000" cy="9144000"/>
          </a:xfrm>
          <a:prstGeom prst="rect">
            <a:avLst/>
          </a:prstGeom>
          <a:solidFill>
            <a:srgbClr val="FFFFFF"/>
          </a:solidFill>
          <a:ln w="0">
            <a:noFill/>
          </a:ln>
        </p:spPr>
        <p:txBody>
          <a:bodyPr lIns="90000" tIns="45000" rIns="90000" bIns="45000" anchor="ctr" anchorCtr="1">
            <a:noAutofit/>
          </a:bodyPr>
          <a:p>
            <a:endParaRPr lang="en-US" sz="2400" b="0" u="none" strike="noStrike">
              <a:solidFill>
                <a:srgbClr val="FFFFFF"/>
              </a:solidFill>
              <a:effectLst/>
              <a:uFillTx/>
              <a:latin typeface="Arial Narrow"/>
            </a:endParaRPr>
          </a:p>
        </p:txBody>
      </p:sp>
      <p:sp>
        <p:nvSpPr>
          <p:cNvPr id="30" name="PlaceHolder 1"/>
          <p:cNvSpPr>
            <a:spLocks noGrp="1"/>
          </p:cNvSpPr>
          <p:nvPr>
            <p:ph type="hdr"/>
          </p:nvPr>
        </p:nvSpPr>
        <p:spPr>
          <a:xfrm>
            <a:off x="-360" y="0"/>
            <a:ext cx="2971800" cy="457200"/>
          </a:xfrm>
          <a:prstGeom prst="rect">
            <a:avLst/>
          </a:prstGeom>
          <a:noFill/>
          <a:ln w="0">
            <a:noFill/>
          </a:ln>
        </p:spPr>
        <p:txBody>
          <a:bodyPr lIns="90000" tIns="46800" rIns="90000" bIns="46800" anchor="t">
            <a:noAutofit/>
          </a:bodyPr>
          <a:p>
            <a:pPr indent="0" algn="l">
              <a:buNone/>
            </a:pPr>
            <a:endParaRPr lang="en-US" sz="2400" b="0" u="none" strike="noStrike">
              <a:solidFill>
                <a:srgbClr val="000000"/>
              </a:solidFill>
              <a:effectLst/>
              <a:uFillTx/>
              <a:latin typeface="Times New Roman"/>
            </a:endParaRPr>
          </a:p>
        </p:txBody>
      </p:sp>
      <p:sp>
        <p:nvSpPr>
          <p:cNvPr id="31" name="PlaceHolder 2"/>
          <p:cNvSpPr>
            <a:spLocks noGrp="1"/>
          </p:cNvSpPr>
          <p:nvPr>
            <p:ph type="dt" idx="7"/>
          </p:nvPr>
        </p:nvSpPr>
        <p:spPr>
          <a:xfrm>
            <a:off x="3884400" y="0"/>
            <a:ext cx="2971800" cy="457200"/>
          </a:xfrm>
          <a:prstGeom prst="rect">
            <a:avLst/>
          </a:prstGeom>
          <a:noFill/>
          <a:ln w="0">
            <a:noFill/>
          </a:ln>
        </p:spPr>
        <p:txBody>
          <a:bodyPr lIns="90000" tIns="46800" rIns="90000" bIns="46800" anchor="t">
            <a:noAutofit/>
          </a:bodyPr>
          <a:lstStyle>
            <a:lvl1pPr indent="0" algn="r">
              <a:spcBef>
                <a:spcPts val="75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lang="en-US" sz="1200" b="0" u="none" strike="noStrike">
                <a:solidFill>
                  <a:srgbClr val="000000"/>
                </a:solidFill>
                <a:effectLst/>
                <a:uFillTx/>
                <a:latin typeface="Times New Roman"/>
              </a:defRPr>
            </a:lvl1pPr>
          </a:lstStyle>
          <a:p>
            <a:pPr marL="216000" indent="0" algn="r">
              <a:spcBef>
                <a:spcPts val="75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0" u="none" strike="noStrike">
                <a:solidFill>
                  <a:srgbClr val="000000"/>
                </a:solidFill>
                <a:effectLst/>
                <a:uFillTx/>
                <a:latin typeface="Times New Roman"/>
              </a:rPr>
              <a:t>&lt;date/time&gt;</a:t>
            </a:r>
            <a:endParaRPr lang="en-US" sz="1200" b="0" u="none" strike="noStrike">
              <a:solidFill>
                <a:srgbClr val="000000"/>
              </a:solidFill>
              <a:effectLst/>
              <a:uFillTx/>
              <a:latin typeface="Times New Roman"/>
            </a:endParaRPr>
          </a:p>
        </p:txBody>
      </p:sp>
      <p:sp>
        <p:nvSpPr>
          <p:cNvPr id="32" name="PlaceHolder 3"/>
          <p:cNvSpPr>
            <a:spLocks noGrp="1"/>
          </p:cNvSpPr>
          <p:nvPr>
            <p:ph type="sldImg"/>
          </p:nvPr>
        </p:nvSpPr>
        <p:spPr>
          <a:xfrm>
            <a:off x="1143000" y="685440"/>
            <a:ext cx="4572000" cy="3429000"/>
          </a:xfrm>
          <a:prstGeom prst="rect">
            <a:avLst/>
          </a:prstGeom>
          <a:noFill/>
          <a:ln w="12600">
            <a:solidFill>
              <a:srgbClr val="000000"/>
            </a:solidFill>
            <a:miter/>
          </a:ln>
        </p:spPr>
        <p:txBody>
          <a:bodyPr lIns="90000" tIns="46800" rIns="90000" bIns="46800" anchor="ctr">
            <a:noAutofit/>
          </a:bodyPr>
          <a:p>
            <a:pPr indent="0" algn="l">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1" u="none" strike="noStrike">
                <a:solidFill>
                  <a:srgbClr val="EEF82A"/>
                </a:solidFill>
                <a:effectLst/>
                <a:uFillTx/>
                <a:latin typeface="Comic Sans MS"/>
              </a:rPr>
              <a:t>Click to move the slide</a:t>
            </a:r>
            <a:endParaRPr lang="en-US" sz="4400" b="1" u="none" strike="noStrike">
              <a:solidFill>
                <a:srgbClr val="EEF82A"/>
              </a:solidFill>
              <a:effectLst/>
              <a:uFillTx/>
              <a:latin typeface="Comic Sans MS"/>
            </a:endParaRPr>
          </a:p>
        </p:txBody>
      </p:sp>
      <p:sp>
        <p:nvSpPr>
          <p:cNvPr id="33" name="PlaceHolder 4"/>
          <p:cNvSpPr>
            <a:spLocks noGrp="1"/>
          </p:cNvSpPr>
          <p:nvPr>
            <p:ph type="body"/>
          </p:nvPr>
        </p:nvSpPr>
        <p:spPr>
          <a:xfrm>
            <a:off x="685800" y="4343400"/>
            <a:ext cx="5486400" cy="4114800"/>
          </a:xfrm>
          <a:prstGeom prst="rect">
            <a:avLst/>
          </a:prstGeom>
          <a:noFill/>
          <a:ln w="0">
            <a:noFill/>
          </a:ln>
        </p:spPr>
        <p:txBody>
          <a:bodyPr lIns="90000" tIns="46800" rIns="90000" bIns="46800" anchor="t">
            <a:noAutofit/>
          </a:bodyPr>
          <a:p>
            <a:pPr indent="0" algn="l">
              <a:spcBef>
                <a:spcPts val="45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b="0" u="none" strike="noStrike">
                <a:solidFill>
                  <a:srgbClr val="000000"/>
                </a:solidFill>
                <a:effectLst/>
                <a:uFillTx/>
                <a:latin typeface="Calibri"/>
              </a:rPr>
              <a:t>Click to edit the notes format</a:t>
            </a:r>
            <a:endParaRPr lang="en-US" sz="1200" b="0" u="none" strike="noStrike">
              <a:solidFill>
                <a:srgbClr val="000000"/>
              </a:solidFill>
              <a:effectLst/>
              <a:uFillTx/>
              <a:latin typeface="Calibri"/>
            </a:endParaRPr>
          </a:p>
        </p:txBody>
      </p:sp>
      <p:sp>
        <p:nvSpPr>
          <p:cNvPr id="34" name="PlaceHolder 5"/>
          <p:cNvSpPr>
            <a:spLocks noGrp="1"/>
          </p:cNvSpPr>
          <p:nvPr>
            <p:ph type="ftr" idx="8"/>
          </p:nvPr>
        </p:nvSpPr>
        <p:spPr>
          <a:xfrm>
            <a:off x="-360" y="8685360"/>
            <a:ext cx="2971800" cy="457200"/>
          </a:xfrm>
          <a:prstGeom prst="rect">
            <a:avLst/>
          </a:prstGeom>
          <a:noFill/>
          <a:ln w="0">
            <a:noFill/>
          </a:ln>
        </p:spPr>
        <p:txBody>
          <a:bodyPr lIns="90000" tIns="46800" rIns="90000" bIns="46800" anchor="b">
            <a:noAutofit/>
          </a:bodyPr>
          <a:p>
            <a:pPr indent="0" algn="l">
              <a:buNone/>
            </a:pPr>
            <a:endParaRPr lang="en-US" sz="2400" b="0" u="none" strike="noStrike">
              <a:solidFill>
                <a:srgbClr val="000000"/>
              </a:solidFill>
              <a:effectLst/>
              <a:uFillTx/>
              <a:latin typeface="Times New Roman"/>
            </a:endParaRPr>
          </a:p>
        </p:txBody>
      </p:sp>
      <p:sp>
        <p:nvSpPr>
          <p:cNvPr id="35" name="PlaceHolder 6"/>
          <p:cNvSpPr>
            <a:spLocks noGrp="1"/>
          </p:cNvSpPr>
          <p:nvPr>
            <p:ph type="sldNum" idx="9"/>
          </p:nvPr>
        </p:nvSpPr>
        <p:spPr>
          <a:xfrm>
            <a:off x="3884400" y="8685360"/>
            <a:ext cx="2971800" cy="457200"/>
          </a:xfrm>
          <a:prstGeom prst="rect">
            <a:avLst/>
          </a:prstGeom>
          <a:noFill/>
          <a:ln w="0">
            <a:noFill/>
          </a:ln>
        </p:spPr>
        <p:txBody>
          <a:bodyPr lIns="90000" tIns="46800" rIns="90000" bIns="46800" anchor="b">
            <a:noAutofit/>
          </a:bodyPr>
          <a:lstStyle>
            <a:lvl1pPr indent="0" algn="r">
              <a:spcBef>
                <a:spcPts val="75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lang="en-GB" sz="1200" b="0" u="none" strike="noStrike">
                <a:solidFill>
                  <a:srgbClr val="000000"/>
                </a:solidFill>
                <a:effectLst/>
                <a:uFillTx/>
                <a:latin typeface="Times New Roman"/>
              </a:defRPr>
            </a:lvl1pPr>
          </a:lstStyle>
          <a:p>
            <a:pPr marL="216000" indent="0" algn="r">
              <a:spcBef>
                <a:spcPts val="75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2D4BBF19-CCFE-497A-AF40-BD3DC7ADADAD}" type="slidenum">
              <a:rPr lang="en-GB" sz="1200" b="0" u="none" strike="noStrike">
                <a:solidFill>
                  <a:srgbClr val="000000"/>
                </a:solidFill>
                <a:effectLst/>
                <a:uFillTx/>
                <a:latin typeface="Times New Roman"/>
              </a:rPr>
              <a:t>&lt;number&gt;</a:t>
            </a:fld>
            <a:endParaRPr lang="en-US" sz="1200" b="0" u="none" strike="noStrik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28.xml.rels><?xml version="1.0" encoding="UTF-8"?>
<Relationships xmlns="http://schemas.openxmlformats.org/package/2006/relationships"><Relationship Id="rId1" Type="http://schemas.openxmlformats.org/officeDocument/2006/relationships/slide" Target="../slides/slide28.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0" name="PlaceHolder 1"/>
          <p:cNvSpPr>
            <a:spLocks noGrp="1"/>
          </p:cNvSpPr>
          <p:nvPr>
            <p:ph type="sldImg"/>
          </p:nvPr>
        </p:nvSpPr>
        <p:spPr>
          <a:xfrm>
            <a:off x="1143000" y="685800"/>
            <a:ext cx="4572000" cy="3429000"/>
          </a:xfrm>
          <a:prstGeom prst="rect">
            <a:avLst/>
          </a:prstGeom>
          <a:ln w="0">
            <a:noFill/>
          </a:ln>
        </p:spPr>
      </p:sp>
      <p:sp>
        <p:nvSpPr>
          <p:cNvPr id="681" name="PlaceHolder 2"/>
          <p:cNvSpPr>
            <a:spLocks noGrp="1"/>
          </p:cNvSpPr>
          <p:nvPr>
            <p:ph type="body"/>
          </p:nvPr>
        </p:nvSpPr>
        <p:spPr>
          <a:xfrm>
            <a:off x="685800" y="4343400"/>
            <a:ext cx="5486400" cy="4114800"/>
          </a:xfrm>
          <a:prstGeom prst="rect">
            <a:avLst/>
          </a:prstGeom>
          <a:noFill/>
          <a:ln w="0">
            <a:noFill/>
          </a:ln>
        </p:spPr>
        <p:txBody>
          <a:bodyPr lIns="0" tIns="0" rIns="0" bIns="0" anchor="t">
            <a:noAutofit/>
          </a:bodyPr>
          <a:p>
            <a:pPr indent="0" algn="l">
              <a:spcBef>
                <a:spcPts val="45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u="none" strike="noStrike">
              <a:solidFill>
                <a:srgbClr val="000000"/>
              </a:solidFill>
              <a:effectLst/>
              <a:uFillTx/>
              <a:latin typeface="Calibri"/>
            </a:endParaRPr>
          </a:p>
        </p:txBody>
      </p:sp>
      <p:sp>
        <p:nvSpPr>
          <p:cNvPr id="682" name="Slide Number Placeholder 3"/>
          <p:cNvSpPr/>
          <p:nvPr/>
        </p:nvSpPr>
        <p:spPr>
          <a:xfrm>
            <a:off x="3884760" y="8685360"/>
            <a:ext cx="2971800" cy="457200"/>
          </a:xfrm>
          <a:prstGeom prst="rect">
            <a:avLst/>
          </a:prstGeom>
          <a:noFill/>
          <a:ln w="0">
            <a:noFill/>
          </a:ln>
        </p:spPr>
        <p:style>
          <a:lnRef idx="0"/>
          <a:fillRef idx="0"/>
          <a:effectRef idx="0"/>
          <a:fontRef idx="minor"/>
        </p:style>
        <p:txBody>
          <a:bodyPr lIns="90000" tIns="46800" rIns="90000" bIns="46800" anchor="b">
            <a:noAutofit/>
          </a:bodyPr>
          <a:p>
            <a:pPr algn="r">
              <a:spcBef>
                <a:spcPts val="75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F6E3A35F-DC06-412C-8EC4-2CFFAEC54411}" type="slidenum">
              <a:rPr lang="en-GB" sz="1200" b="0" u="none" strike="noStrike">
                <a:solidFill>
                  <a:srgbClr val="FFFFFF"/>
                </a:solidFill>
                <a:effectLst/>
                <a:uFillTx/>
                <a:latin typeface="Arial Narrow"/>
              </a:rPr>
              <a:t>&lt;number&gt;</a:t>
            </a:fld>
            <a:endParaRPr lang="en-US" sz="1200" b="0" u="none" strike="noStrike">
              <a:solidFill>
                <a:srgbClr val="FFFFFF"/>
              </a:solidFill>
              <a:effectLst/>
              <a:uFillTx/>
              <a:latin typeface="Arial Narrow"/>
            </a:endParaRP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3" name="PlaceHolder 1"/>
          <p:cNvSpPr>
            <a:spLocks noGrp="1"/>
          </p:cNvSpPr>
          <p:nvPr>
            <p:ph type="sldImg"/>
          </p:nvPr>
        </p:nvSpPr>
        <p:spPr>
          <a:xfrm>
            <a:off x="1143000" y="685800"/>
            <a:ext cx="4572000" cy="3429000"/>
          </a:xfrm>
          <a:prstGeom prst="rect">
            <a:avLst/>
          </a:prstGeom>
          <a:ln w="0">
            <a:noFill/>
          </a:ln>
        </p:spPr>
      </p:sp>
      <p:sp>
        <p:nvSpPr>
          <p:cNvPr id="684" name="PlaceHolder 2"/>
          <p:cNvSpPr>
            <a:spLocks noGrp="1"/>
          </p:cNvSpPr>
          <p:nvPr>
            <p:ph type="body"/>
          </p:nvPr>
        </p:nvSpPr>
        <p:spPr>
          <a:xfrm>
            <a:off x="685800" y="4343400"/>
            <a:ext cx="5486400" cy="4114800"/>
          </a:xfrm>
          <a:prstGeom prst="rect">
            <a:avLst/>
          </a:prstGeom>
          <a:noFill/>
          <a:ln w="0">
            <a:noFill/>
          </a:ln>
        </p:spPr>
        <p:txBody>
          <a:bodyPr lIns="0" tIns="0" rIns="0" bIns="0" anchor="t">
            <a:noAutofit/>
          </a:bodyPr>
          <a:p>
            <a:pPr indent="0" algn="l">
              <a:spcBef>
                <a:spcPts val="45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1200" b="0" u="none" strike="noStrike">
              <a:solidFill>
                <a:srgbClr val="000000"/>
              </a:solidFill>
              <a:effectLst/>
              <a:uFillTx/>
              <a:latin typeface="Calibri"/>
            </a:endParaRPr>
          </a:p>
        </p:txBody>
      </p:sp>
      <p:sp>
        <p:nvSpPr>
          <p:cNvPr id="685" name="Slide Number Placeholder 3"/>
          <p:cNvSpPr/>
          <p:nvPr/>
        </p:nvSpPr>
        <p:spPr>
          <a:xfrm>
            <a:off x="3884760" y="8685360"/>
            <a:ext cx="2971800" cy="457200"/>
          </a:xfrm>
          <a:prstGeom prst="rect">
            <a:avLst/>
          </a:prstGeom>
          <a:noFill/>
          <a:ln w="0">
            <a:noFill/>
          </a:ln>
        </p:spPr>
        <p:style>
          <a:lnRef idx="0"/>
          <a:fillRef idx="0"/>
          <a:effectRef idx="0"/>
          <a:fontRef idx="minor"/>
        </p:style>
        <p:txBody>
          <a:bodyPr lIns="90000" tIns="46800" rIns="90000" bIns="46800" anchor="b">
            <a:noAutofit/>
          </a:bodyPr>
          <a:p>
            <a:pPr algn="r">
              <a:spcBef>
                <a:spcPts val="75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6E0A69B2-944D-4D02-A8EA-C95294D23539}" type="slidenum">
              <a:rPr lang="en-GB" sz="1200" b="0" u="none" strike="noStrike">
                <a:solidFill>
                  <a:srgbClr val="FFFFFF"/>
                </a:solidFill>
                <a:effectLst/>
                <a:uFillTx/>
                <a:latin typeface="Arial Narrow"/>
              </a:rPr>
              <a:t>&lt;number&gt;</a:t>
            </a:fld>
            <a:endParaRPr lang="en-US" sz="1200" b="0" u="none" strike="noStrike">
              <a:solidFill>
                <a:srgbClr val="FFFFFF"/>
              </a:solidFill>
              <a:effectLst/>
              <a:uFillTx/>
              <a:latin typeface="Arial Narrow"/>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gif"/><Relationship Id="rId3" Type="http://schemas.openxmlformats.org/officeDocument/2006/relationships/image" Target="../media/image2.pn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1">
    <p:bg>
      <p:bgPr>
        <a:solidFill>
          <a:srgbClr val="FFFFFF"/>
        </a:solid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685800" y="609120"/>
            <a:ext cx="7772400" cy="1143000"/>
          </a:xfrm>
          <a:prstGeom prst="rect">
            <a:avLst/>
          </a:prstGeom>
          <a:noFill/>
          <a:ln w="0">
            <a:noFill/>
          </a:ln>
        </p:spPr>
        <p:txBody>
          <a:bodyPr lIns="90000" tIns="46800" rIns="90000" bIns="46800" anchor="ctr">
            <a:noAutofit/>
          </a:bodyPr>
          <a:lstStyle>
            <a:lvl1pPr indent="0" algn="ctr">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lang="en-US" sz="4400" b="0" u="none" strike="noStrike">
                <a:solidFill>
                  <a:srgbClr val="000000"/>
                </a:solidFill>
                <a:effectLst/>
                <a:uFillTx/>
                <a:latin typeface="Times New Roman"/>
              </a:defRPr>
            </a:lvl1pPr>
          </a:lstStyle>
          <a:p>
            <a:pPr indent="0" algn="ctr">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0" u="none" strike="noStrike">
                <a:solidFill>
                  <a:srgbClr val="000000"/>
                </a:solidFill>
                <a:effectLst/>
                <a:uFillTx/>
                <a:latin typeface="Times New Roman"/>
              </a:rPr>
              <a:t>Click to edit the title text format</a:t>
            </a:r>
            <a:endParaRPr lang="en-US" sz="4400" b="0" u="none" strike="noStrike">
              <a:solidFill>
                <a:srgbClr val="000000"/>
              </a:solidFill>
              <a:effectLst/>
              <a:uFillTx/>
              <a:latin typeface="Times New Roman"/>
            </a:endParaRPr>
          </a:p>
        </p:txBody>
      </p:sp>
      <p:sp>
        <p:nvSpPr>
          <p:cNvPr id="3" name="PlaceHolder 2"/>
          <p:cNvSpPr>
            <a:spLocks noGrp="1"/>
          </p:cNvSpPr>
          <p:nvPr>
            <p:ph type="body"/>
          </p:nvPr>
        </p:nvSpPr>
        <p:spPr>
          <a:xfrm>
            <a:off x="685800" y="1981080"/>
            <a:ext cx="7772400" cy="4114800"/>
          </a:xfrm>
          <a:prstGeom prst="rect">
            <a:avLst/>
          </a:prstGeom>
          <a:noFill/>
          <a:ln w="0">
            <a:noFill/>
          </a:ln>
        </p:spPr>
        <p:txBody>
          <a:bodyPr lIns="90000" tIns="46800" rIns="90000" bIns="46800" anchor="t">
            <a:normAutofit lnSpcReduction="9999"/>
          </a:bodyPr>
          <a:lstStyle>
            <a:lvl1pPr algn="l">
              <a:spcBef>
                <a:spcPts val="799"/>
              </a:spcBef>
              <a:buClr>
                <a:srgbClr val="000000"/>
              </a:buClr>
              <a:buFont typeface="Times New Roman"/>
              <a:buChar char="•"/>
              <a:tabLst>
                <a:tab pos="914400" algn="l"/>
                <a:tab pos="1828800" algn="l"/>
                <a:tab pos="2743200" algn="l"/>
                <a:tab pos="3657600" algn="l"/>
                <a:tab pos="4572000" algn="l"/>
                <a:tab pos="5486400" algn="l"/>
                <a:tab pos="6400800" algn="l"/>
                <a:tab pos="7315200" algn="l"/>
                <a:tab pos="8229600" algn="l"/>
                <a:tab pos="9144000" algn="l"/>
                <a:tab pos="10058400" algn="l"/>
              </a:tabLst>
              <a:defRPr lang="en-US" sz="3200" b="0" u="none" strike="noStrike">
                <a:solidFill>
                  <a:srgbClr val="000000"/>
                </a:solidFill>
                <a:effectLst/>
                <a:uFillTx/>
                <a:latin typeface="Times New Roman"/>
              </a:defRPr>
            </a:lvl1pPr>
            <a:lvl2pPr lvl="1" algn="l">
              <a:spcBef>
                <a:spcPts val="799"/>
              </a:spcBef>
              <a:buClr>
                <a:srgbClr val="000000"/>
              </a:buClr>
              <a:buFont typeface="Times New Roman"/>
              <a:buChar char="–"/>
              <a:tabLst>
                <a:tab pos="914400" algn="l"/>
                <a:tab pos="1828800" algn="l"/>
                <a:tab pos="2743200" algn="l"/>
                <a:tab pos="3657600" algn="l"/>
                <a:tab pos="4572000" algn="l"/>
                <a:tab pos="5486400" algn="l"/>
                <a:tab pos="6400800" algn="l"/>
                <a:tab pos="7315200" algn="l"/>
                <a:tab pos="8229600" algn="l"/>
                <a:tab pos="9144000" algn="l"/>
                <a:tab pos="10058400" algn="l"/>
              </a:tabLst>
              <a:defRPr lang="en-US" sz="3200" b="0" u="none" strike="noStrike">
                <a:solidFill>
                  <a:srgbClr val="000000"/>
                </a:solidFill>
                <a:effectLst/>
                <a:uFillTx/>
                <a:latin typeface="Times New Roman"/>
              </a:defRPr>
            </a:lvl2pPr>
            <a:lvl3pPr lvl="2" algn="l">
              <a:spcBef>
                <a:spcPts val="799"/>
              </a:spcBef>
              <a:buClr>
                <a:srgbClr val="000000"/>
              </a:buClr>
              <a:buFont typeface="Times New Roman"/>
              <a:buChar char="•"/>
              <a:tabLst>
                <a:tab pos="914400" algn="l"/>
                <a:tab pos="1828800" algn="l"/>
                <a:tab pos="2743200" algn="l"/>
                <a:tab pos="3657600" algn="l"/>
                <a:tab pos="4572000" algn="l"/>
                <a:tab pos="5486400" algn="l"/>
                <a:tab pos="6400800" algn="l"/>
                <a:tab pos="7315200" algn="l"/>
                <a:tab pos="8229600" algn="l"/>
                <a:tab pos="9144000" algn="l"/>
                <a:tab pos="10058400" algn="l"/>
              </a:tabLst>
              <a:defRPr lang="en-US" sz="3200" b="0" u="none" strike="noStrike">
                <a:solidFill>
                  <a:srgbClr val="000000"/>
                </a:solidFill>
                <a:effectLst/>
                <a:uFillTx/>
                <a:latin typeface="Times New Roman"/>
              </a:defRPr>
            </a:lvl3pPr>
            <a:lvl4pPr lvl="3" algn="l">
              <a:spcBef>
                <a:spcPts val="799"/>
              </a:spcBef>
              <a:buClr>
                <a:srgbClr val="000000"/>
              </a:buClr>
              <a:buFont typeface="Times New Roman"/>
              <a:buChar char="–"/>
              <a:tabLst>
                <a:tab pos="914400" algn="l"/>
                <a:tab pos="1828800" algn="l"/>
                <a:tab pos="2743200" algn="l"/>
                <a:tab pos="3657600" algn="l"/>
                <a:tab pos="4572000" algn="l"/>
                <a:tab pos="5486400" algn="l"/>
                <a:tab pos="6400800" algn="l"/>
                <a:tab pos="7315200" algn="l"/>
                <a:tab pos="8229600" algn="l"/>
                <a:tab pos="9144000" algn="l"/>
                <a:tab pos="10058400" algn="l"/>
              </a:tabLst>
              <a:defRPr lang="en-US" sz="3200" b="0" u="none" strike="noStrike">
                <a:solidFill>
                  <a:srgbClr val="000000"/>
                </a:solidFill>
                <a:effectLst/>
                <a:uFillTx/>
                <a:latin typeface="Times New Roman"/>
              </a:defRPr>
            </a:lvl4pPr>
            <a:lvl5pPr lvl="4" algn="l">
              <a:spcBef>
                <a:spcPts val="799"/>
              </a:spcBef>
              <a:buClr>
                <a:srgbClr val="000000"/>
              </a:buClr>
              <a:buFont typeface="Times New Roman"/>
              <a:buChar char="»"/>
              <a:tabLst>
                <a:tab pos="914400" algn="l"/>
                <a:tab pos="1828800" algn="l"/>
                <a:tab pos="2743200" algn="l"/>
                <a:tab pos="3657600" algn="l"/>
                <a:tab pos="4572000" algn="l"/>
                <a:tab pos="5486400" algn="l"/>
                <a:tab pos="6400800" algn="l"/>
                <a:tab pos="7315200" algn="l"/>
                <a:tab pos="8229600" algn="l"/>
                <a:tab pos="9144000" algn="l"/>
                <a:tab pos="10058400" algn="l"/>
              </a:tabLst>
              <a:defRPr lang="en-US" sz="3200" b="0" u="none" strike="noStrike">
                <a:solidFill>
                  <a:srgbClr val="000000"/>
                </a:solidFill>
                <a:effectLst/>
                <a:uFillTx/>
                <a:latin typeface="Times New Roman"/>
              </a:defRPr>
            </a:lvl5pPr>
            <a:lvl6pPr lvl="5" algn="l">
              <a:spcBef>
                <a:spcPts val="799"/>
              </a:spcBef>
              <a:buClr>
                <a:srgbClr val="000000"/>
              </a:buClr>
              <a:buFont typeface="Times New Roman"/>
              <a:buChar char="»"/>
              <a:tabLst>
                <a:tab pos="914400" algn="l"/>
                <a:tab pos="1828800" algn="l"/>
                <a:tab pos="2743200" algn="l"/>
                <a:tab pos="3657600" algn="l"/>
                <a:tab pos="4572000" algn="l"/>
                <a:tab pos="5486400" algn="l"/>
                <a:tab pos="6400800" algn="l"/>
                <a:tab pos="7315200" algn="l"/>
                <a:tab pos="8229600" algn="l"/>
                <a:tab pos="9144000" algn="l"/>
                <a:tab pos="10058400" algn="l"/>
              </a:tabLst>
              <a:defRPr lang="en-US" sz="3200" b="0" u="none" strike="noStrike">
                <a:solidFill>
                  <a:srgbClr val="000000"/>
                </a:solidFill>
                <a:effectLst/>
                <a:uFillTx/>
                <a:latin typeface="Times New Roman"/>
              </a:defRPr>
            </a:lvl6pPr>
            <a:lvl7pPr lvl="6" algn="l">
              <a:spcBef>
                <a:spcPts val="799"/>
              </a:spcBef>
              <a:buClr>
                <a:srgbClr val="000000"/>
              </a:buClr>
              <a:buFont typeface="Times New Roman"/>
              <a:buChar char="»"/>
              <a:tabLst>
                <a:tab pos="914400" algn="l"/>
                <a:tab pos="1828800" algn="l"/>
                <a:tab pos="2743200" algn="l"/>
                <a:tab pos="3657600" algn="l"/>
                <a:tab pos="4572000" algn="l"/>
                <a:tab pos="5486400" algn="l"/>
                <a:tab pos="6400800" algn="l"/>
                <a:tab pos="7315200" algn="l"/>
                <a:tab pos="8229600" algn="l"/>
                <a:tab pos="9144000" algn="l"/>
                <a:tab pos="10058400" algn="l"/>
              </a:tabLst>
              <a:defRPr lang="en-US" sz="3200" b="0" u="none" strike="noStrike">
                <a:solidFill>
                  <a:srgbClr val="000000"/>
                </a:solidFill>
                <a:effectLst/>
                <a:uFillTx/>
                <a:latin typeface="Times New Roman"/>
              </a:defRPr>
            </a:lvl7pPr>
          </a:lstStyle>
          <a:p>
            <a:pPr marL="343080" indent="-343080" algn="l">
              <a:spcBef>
                <a:spcPts val="799"/>
              </a:spcBef>
              <a:buClr>
                <a:srgbClr val="000000"/>
              </a:buClr>
              <a:buFont typeface="Times New Roman"/>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u="none" strike="noStrike">
                <a:solidFill>
                  <a:srgbClr val="000000"/>
                </a:solidFill>
                <a:effectLst/>
                <a:uFillTx/>
                <a:latin typeface="Times New Roman"/>
              </a:rPr>
              <a:t>Click to edit the outline text format</a:t>
            </a:r>
            <a:endParaRPr lang="en-US" sz="3200" b="0" u="none" strike="noStrike">
              <a:solidFill>
                <a:srgbClr val="000000"/>
              </a:solidFill>
              <a:effectLst/>
              <a:uFillTx/>
              <a:latin typeface="Times New Roman"/>
            </a:endParaRPr>
          </a:p>
          <a:p>
            <a:pPr marL="743040" lvl="1" indent="-285840" algn="l">
              <a:spcBef>
                <a:spcPts val="799"/>
              </a:spcBef>
              <a:buClr>
                <a:srgbClr val="000000"/>
              </a:buClr>
              <a:buFont typeface="Times New Roman"/>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u="none" strike="noStrike">
                <a:solidFill>
                  <a:srgbClr val="000000"/>
                </a:solidFill>
                <a:effectLst/>
                <a:uFillTx/>
                <a:latin typeface="Times New Roman"/>
              </a:rPr>
              <a:t>Second Outline Level</a:t>
            </a:r>
            <a:endParaRPr lang="en-US" sz="3200" b="0" u="none" strike="noStrike">
              <a:solidFill>
                <a:srgbClr val="000000"/>
              </a:solidFill>
              <a:effectLst/>
              <a:uFillTx/>
              <a:latin typeface="Times New Roman"/>
            </a:endParaRPr>
          </a:p>
          <a:p>
            <a:pPr marL="1143000" lvl="2" indent="-228600" algn="l">
              <a:spcBef>
                <a:spcPts val="799"/>
              </a:spcBef>
              <a:buClr>
                <a:srgbClr val="000000"/>
              </a:buClr>
              <a:buFont typeface="Times New Roman"/>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u="none" strike="noStrike">
                <a:solidFill>
                  <a:srgbClr val="000000"/>
                </a:solidFill>
                <a:effectLst/>
                <a:uFillTx/>
                <a:latin typeface="Times New Roman"/>
              </a:rPr>
              <a:t>Third Outline Level</a:t>
            </a:r>
            <a:endParaRPr lang="en-US" sz="3200" b="0" u="none" strike="noStrike">
              <a:solidFill>
                <a:srgbClr val="000000"/>
              </a:solidFill>
              <a:effectLst/>
              <a:uFillTx/>
              <a:latin typeface="Times New Roman"/>
            </a:endParaRPr>
          </a:p>
          <a:p>
            <a:pPr marL="1600200" lvl="3" indent="-228600" algn="l">
              <a:spcBef>
                <a:spcPts val="799"/>
              </a:spcBef>
              <a:buClr>
                <a:srgbClr val="000000"/>
              </a:buClr>
              <a:buFont typeface="Times New Roman"/>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u="none" strike="noStrike">
                <a:solidFill>
                  <a:srgbClr val="000000"/>
                </a:solidFill>
                <a:effectLst/>
                <a:uFillTx/>
                <a:latin typeface="Times New Roman"/>
              </a:rPr>
              <a:t>Fourth Outline Level</a:t>
            </a:r>
            <a:endParaRPr lang="en-US" sz="3200" b="0" u="none" strike="noStrike">
              <a:solidFill>
                <a:srgbClr val="000000"/>
              </a:solidFill>
              <a:effectLst/>
              <a:uFillTx/>
              <a:latin typeface="Times New Roman"/>
            </a:endParaRPr>
          </a:p>
          <a:p>
            <a:pPr marL="2057400" lvl="4" indent="-228600" algn="l">
              <a:spcBef>
                <a:spcPts val="799"/>
              </a:spcBef>
              <a:buClr>
                <a:srgbClr val="000000"/>
              </a:buClr>
              <a:buFont typeface="Times New Roman"/>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u="none" strike="noStrike">
                <a:solidFill>
                  <a:srgbClr val="000000"/>
                </a:solidFill>
                <a:effectLst/>
                <a:uFillTx/>
                <a:latin typeface="Times New Roman"/>
              </a:rPr>
              <a:t>Fifth Outline Level</a:t>
            </a:r>
            <a:endParaRPr lang="en-US" sz="3200" b="0" u="none" strike="noStrike">
              <a:solidFill>
                <a:srgbClr val="000000"/>
              </a:solidFill>
              <a:effectLst/>
              <a:uFillTx/>
              <a:latin typeface="Times New Roman"/>
            </a:endParaRPr>
          </a:p>
          <a:p>
            <a:pPr marL="2057400" lvl="5" indent="-228600" algn="l">
              <a:spcBef>
                <a:spcPts val="799"/>
              </a:spcBef>
              <a:buClr>
                <a:srgbClr val="000000"/>
              </a:buClr>
              <a:buFont typeface="Times New Roman"/>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u="none" strike="noStrike">
                <a:solidFill>
                  <a:srgbClr val="000000"/>
                </a:solidFill>
                <a:effectLst/>
                <a:uFillTx/>
                <a:latin typeface="Times New Roman"/>
              </a:rPr>
              <a:t>Sixth Outline Level</a:t>
            </a:r>
            <a:endParaRPr lang="en-US" sz="3200" b="0" u="none" strike="noStrike">
              <a:solidFill>
                <a:srgbClr val="000000"/>
              </a:solidFill>
              <a:effectLst/>
              <a:uFillTx/>
              <a:latin typeface="Times New Roman"/>
            </a:endParaRPr>
          </a:p>
          <a:p>
            <a:pPr marL="2057400" lvl="6" indent="-228600" algn="l">
              <a:spcBef>
                <a:spcPts val="799"/>
              </a:spcBef>
              <a:buClr>
                <a:srgbClr val="000000"/>
              </a:buClr>
              <a:buFont typeface="Times New Roman"/>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u="none" strike="noStrike">
                <a:solidFill>
                  <a:srgbClr val="000000"/>
                </a:solidFill>
                <a:effectLst/>
                <a:uFillTx/>
                <a:latin typeface="Times New Roman"/>
              </a:rPr>
              <a:t>Seventh Outline Level</a:t>
            </a:r>
            <a:endParaRPr lang="en-US" sz="3200" b="0" u="none" strike="noStrike">
              <a:solidFill>
                <a:srgbClr val="000000"/>
              </a:solidFill>
              <a:effectLst/>
              <a:uFillTx/>
              <a:latin typeface="Times New Roman"/>
            </a:endParaRPr>
          </a:p>
        </p:txBody>
      </p:sp>
      <p:sp>
        <p:nvSpPr>
          <p:cNvPr id="4" name="PlaceHolder 3"/>
          <p:cNvSpPr>
            <a:spLocks noGrp="1"/>
          </p:cNvSpPr>
          <p:nvPr>
            <p:ph type="dt" idx="1"/>
          </p:nvPr>
        </p:nvSpPr>
        <p:spPr>
          <a:xfrm>
            <a:off x="685800" y="6248520"/>
            <a:ext cx="1905120" cy="457200"/>
          </a:xfrm>
          <a:prstGeom prst="rect">
            <a:avLst/>
          </a:prstGeom>
          <a:noFill/>
          <a:ln w="0">
            <a:noFill/>
          </a:ln>
        </p:spPr>
        <p:txBody>
          <a:bodyPr lIns="90000" tIns="46800" rIns="90000" bIns="46800" anchor="t">
            <a:noAutofit/>
          </a:bodyPr>
          <a:p>
            <a:pPr indent="0" algn="l">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Arial Narrow"/>
            </a:endParaRPr>
          </a:p>
        </p:txBody>
      </p:sp>
      <p:sp>
        <p:nvSpPr>
          <p:cNvPr id="5" name="PlaceHolder 4"/>
          <p:cNvSpPr>
            <a:spLocks noGrp="1"/>
          </p:cNvSpPr>
          <p:nvPr>
            <p:ph type="ftr" idx="2"/>
          </p:nvPr>
        </p:nvSpPr>
        <p:spPr>
          <a:xfrm>
            <a:off x="3124080" y="6248520"/>
            <a:ext cx="2895840" cy="457200"/>
          </a:xfrm>
          <a:prstGeom prst="rect">
            <a:avLst/>
          </a:prstGeom>
          <a:noFill/>
          <a:ln w="0">
            <a:noFill/>
          </a:ln>
        </p:spPr>
        <p:txBody>
          <a:bodyPr lIns="90000" tIns="46800" rIns="90000" bIns="46800" anchor="t">
            <a:noAutofit/>
          </a:bodyPr>
          <a:p>
            <a:pPr indent="0" algn="l">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Arial Narrow"/>
            </a:endParaRPr>
          </a:p>
        </p:txBody>
      </p:sp>
      <p:sp>
        <p:nvSpPr>
          <p:cNvPr id="6" name="PlaceHolder 5"/>
          <p:cNvSpPr>
            <a:spLocks noGrp="1"/>
          </p:cNvSpPr>
          <p:nvPr>
            <p:ph type="sldNum" idx="3"/>
          </p:nvPr>
        </p:nvSpPr>
        <p:spPr>
          <a:xfrm>
            <a:off x="6553080" y="6248520"/>
            <a:ext cx="1905120" cy="457200"/>
          </a:xfrm>
          <a:prstGeom prst="rect">
            <a:avLst/>
          </a:prstGeom>
          <a:noFill/>
          <a:ln w="0">
            <a:noFill/>
          </a:ln>
        </p:spPr>
        <p:txBody>
          <a:bodyPr lIns="90000" tIns="46800" rIns="90000" bIns="46800" anchor="t">
            <a:noAutofit/>
          </a:bodyPr>
          <a:lstStyle>
            <a:lvl1pPr indent="0" algn="r">
              <a:spcBef>
                <a:spcPts val="876"/>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lang="en-GB" sz="1400" b="0" u="none" strike="noStrike">
                <a:solidFill>
                  <a:srgbClr val="000000"/>
                </a:solidFill>
                <a:effectLst/>
                <a:uFillTx/>
                <a:latin typeface="Times New Roman"/>
              </a:defRPr>
            </a:lvl1pPr>
          </a:lstStyle>
          <a:p>
            <a:pPr marL="216000" indent="0" algn="r">
              <a:spcBef>
                <a:spcPts val="876"/>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736DDE8F-E38E-4035-8D23-B2DC0A4BB3FA}" type="slidenum">
              <a:rPr lang="en-GB" sz="1400" b="0" u="none" strike="noStrike">
                <a:solidFill>
                  <a:srgbClr val="000000"/>
                </a:solidFill>
                <a:effectLst/>
                <a:uFillTx/>
                <a:latin typeface="Times New Roman"/>
              </a:rPr>
              <a:t>&lt;number&gt;</a:t>
            </a:fld>
            <a:endParaRPr lang="en-US" sz="1400" b="0" u="none" strike="noStrik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2">
    <p:bg>
      <p:bgPr>
        <a:solidFill>
          <a:srgbClr val="000066"/>
        </a:solidFill>
      </p:bgPr>
    </p:bg>
    <p:spTree>
      <p:nvGrpSpPr>
        <p:cNvPr id="1" name=""/>
        <p:cNvGrpSpPr/>
        <p:nvPr/>
      </p:nvGrpSpPr>
      <p:grpSpPr>
        <a:xfrm>
          <a:off x="0" y="0"/>
          <a:ext cx="0" cy="0"/>
          <a:chOff x="0" y="0"/>
          <a:chExt cx="0" cy="0"/>
        </a:xfrm>
      </p:grpSpPr>
      <p:grpSp>
        <p:nvGrpSpPr>
          <p:cNvPr id="7" name="Group 2"/>
          <p:cNvGrpSpPr/>
          <p:nvPr/>
        </p:nvGrpSpPr>
        <p:grpSpPr>
          <a:xfrm>
            <a:off x="0" y="6480"/>
            <a:ext cx="9140760" cy="6851520"/>
            <a:chOff x="0" y="6480"/>
            <a:chExt cx="9140760" cy="6851520"/>
          </a:xfrm>
        </p:grpSpPr>
        <p:grpSp>
          <p:nvGrpSpPr>
            <p:cNvPr id="8" name="Group 3"/>
            <p:cNvGrpSpPr/>
            <p:nvPr/>
          </p:nvGrpSpPr>
          <p:grpSpPr>
            <a:xfrm>
              <a:off x="0" y="1843200"/>
              <a:ext cx="9140760" cy="5014800"/>
              <a:chOff x="0" y="1843200"/>
              <a:chExt cx="9140760" cy="5014800"/>
            </a:xfrm>
          </p:grpSpPr>
          <p:sp>
            <p:nvSpPr>
              <p:cNvPr id="9" name="Freeform 4"/>
              <p:cNvSpPr/>
              <p:nvPr/>
            </p:nvSpPr>
            <p:spPr>
              <a:xfrm>
                <a:off x="885960" y="1843200"/>
                <a:ext cx="8254800" cy="5014800"/>
              </a:xfrm>
              <a:custGeom>
                <a:avLst/>
                <a:gdLst>
                  <a:gd name="textAreaLeft" fmla="*/ 0 w 8254800"/>
                  <a:gd name="textAreaRight" fmla="*/ 8255160 w 8254800"/>
                  <a:gd name="textAreaTop" fmla="*/ 0 h 5014800"/>
                  <a:gd name="textAreaBottom" fmla="*/ 5015160 h 5014800"/>
                  <a:gd name="GluePoint1X" fmla="*/ 0 w 5184"/>
                  <a:gd name="GluePoint1Y" fmla="*/ 3159 h 3159"/>
                  <a:gd name="GluePoint2X" fmla="*/ 5200 w 5184"/>
                  <a:gd name="GluePoint2Y" fmla="*/ 3159 h 3159"/>
                  <a:gd name="GluePoint3X" fmla="*/ 5200 w 5184"/>
                  <a:gd name="GluePoint3Y" fmla="*/ 0 h 3159"/>
                  <a:gd name="GluePoint4X" fmla="*/ 0 w 5184"/>
                  <a:gd name="GluePoint4Y" fmla="*/ 0 h 3159"/>
                  <a:gd name="GluePoint5X" fmla="*/ 0 w 5184"/>
                  <a:gd name="GluePoint5Y" fmla="*/ 3159 h 3159"/>
                  <a:gd name="GluePoint6X" fmla="*/ 0 w 5184"/>
                  <a:gd name="GluePoint6Y" fmla="*/ 3159 h 3159"/>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Lst>
                <a:rect l="textAreaLeft" t="textAreaTop" r="textAreaRight" b="textAreaBottom"/>
                <a:pathLst>
                  <a:path w="5184" h="3159">
                    <a:moveTo>
                      <a:pt x="0" y="3159"/>
                    </a:moveTo>
                    <a:lnTo>
                      <a:pt x="5184" y="3159"/>
                    </a:lnTo>
                    <a:lnTo>
                      <a:pt x="5184" y="0"/>
                    </a:lnTo>
                    <a:lnTo>
                      <a:pt x="0" y="0"/>
                    </a:lnTo>
                    <a:lnTo>
                      <a:pt x="0" y="3159"/>
                    </a:lnTo>
                    <a:close/>
                  </a:path>
                </a:pathLst>
              </a:custGeom>
              <a:gradFill rotWithShape="0">
                <a:gsLst>
                  <a:gs pos="0">
                    <a:srgbClr val="000066"/>
                  </a:gs>
                  <a:gs pos="100000">
                    <a:srgbClr val="000099"/>
                  </a:gs>
                </a:gsLst>
                <a:lin ang="0"/>
              </a:gradFill>
              <a:ln w="0">
                <a:noFill/>
              </a:ln>
            </p:spPr>
            <p:style>
              <a:lnRef idx="0"/>
              <a:fillRef idx="0"/>
              <a:effectRef idx="0"/>
              <a:fontRef idx="minor"/>
            </p:style>
            <p:txBody>
              <a:bodyPr lIns="90000" tIns="46800" rIns="90000" bIns="46800" anchor="t">
                <a:noAutofit/>
              </a:bodyPr>
              <a:p>
                <a:endParaRPr lang="en-US" sz="2400" b="0" u="none" strike="noStrike">
                  <a:solidFill>
                    <a:srgbClr val="FFFFFF"/>
                  </a:solidFill>
                  <a:effectLst/>
                  <a:uFillTx/>
                  <a:latin typeface="Arial Narrow"/>
                </a:endParaRPr>
              </a:p>
            </p:txBody>
          </p:sp>
          <p:sp>
            <p:nvSpPr>
              <p:cNvPr id="10" name="Freeform 5"/>
              <p:cNvSpPr/>
              <p:nvPr/>
            </p:nvSpPr>
            <p:spPr>
              <a:xfrm>
                <a:off x="0" y="1843200"/>
                <a:ext cx="885960" cy="5014800"/>
              </a:xfrm>
              <a:custGeom>
                <a:avLst/>
                <a:gdLst>
                  <a:gd name="textAreaLeft" fmla="*/ 0 w 885960"/>
                  <a:gd name="textAreaRight" fmla="*/ 885960 w 885960"/>
                  <a:gd name="textAreaTop" fmla="*/ 0 h 5014800"/>
                  <a:gd name="textAreaBottom" fmla="*/ 5015160 h 5014800"/>
                  <a:gd name="GluePoint1X" fmla="*/ 0 w 556"/>
                  <a:gd name="GluePoint1Y" fmla="*/ 0 h 3159"/>
                  <a:gd name="GluePoint2X" fmla="*/ 0 w 556"/>
                  <a:gd name="GluePoint2Y" fmla="*/ 3159 h 3159"/>
                  <a:gd name="GluePoint3X" fmla="*/ 558 w 556"/>
                  <a:gd name="GluePoint3Y" fmla="*/ 3159 h 3159"/>
                  <a:gd name="GluePoint4X" fmla="*/ 558 w 556"/>
                  <a:gd name="GluePoint4Y" fmla="*/ 0 h 3159"/>
                  <a:gd name="GluePoint5X" fmla="*/ 0 w 556"/>
                  <a:gd name="GluePoint5Y" fmla="*/ 0 h 3159"/>
                  <a:gd name="GluePoint6X" fmla="*/ 0 w 556"/>
                  <a:gd name="GluePoint6Y" fmla="*/ 0 h 3159"/>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Lst>
                <a:rect l="textAreaLeft" t="textAreaTop" r="textAreaRight" b="textAreaBottom"/>
                <a:pathLst>
                  <a:path w="556" h="3159">
                    <a:moveTo>
                      <a:pt x="0" y="0"/>
                    </a:moveTo>
                    <a:lnTo>
                      <a:pt x="0" y="3159"/>
                    </a:lnTo>
                    <a:lnTo>
                      <a:pt x="556" y="3159"/>
                    </a:lnTo>
                    <a:lnTo>
                      <a:pt x="556" y="0"/>
                    </a:lnTo>
                    <a:lnTo>
                      <a:pt x="0" y="0"/>
                    </a:lnTo>
                    <a:close/>
                  </a:path>
                </a:pathLst>
              </a:custGeom>
              <a:gradFill rotWithShape="0">
                <a:gsLst>
                  <a:gs pos="0">
                    <a:srgbClr val="000066"/>
                  </a:gs>
                  <a:gs pos="100000">
                    <a:srgbClr val="000099"/>
                  </a:gs>
                </a:gsLst>
                <a:lin ang="5400000"/>
              </a:gradFill>
              <a:ln w="0">
                <a:noFill/>
              </a:ln>
            </p:spPr>
            <p:style>
              <a:lnRef idx="0"/>
              <a:fillRef idx="0"/>
              <a:effectRef idx="0"/>
              <a:fontRef idx="minor"/>
            </p:style>
            <p:txBody>
              <a:bodyPr lIns="90000" tIns="46800" rIns="90000" bIns="46800" anchor="t">
                <a:noAutofit/>
              </a:bodyPr>
              <a:p>
                <a:endParaRPr lang="en-US" sz="2400" b="0" u="none" strike="noStrike">
                  <a:solidFill>
                    <a:srgbClr val="FFFFFF"/>
                  </a:solidFill>
                  <a:effectLst/>
                  <a:uFillTx/>
                  <a:latin typeface="Arial Narrow"/>
                </a:endParaRPr>
              </a:p>
            </p:txBody>
          </p:sp>
        </p:grpSp>
        <p:sp>
          <p:nvSpPr>
            <p:cNvPr id="11" name="Freeform 6"/>
            <p:cNvSpPr/>
            <p:nvPr/>
          </p:nvSpPr>
          <p:spPr>
            <a:xfrm>
              <a:off x="876240" y="1509840"/>
              <a:ext cx="19080" cy="666720"/>
            </a:xfrm>
            <a:custGeom>
              <a:avLst/>
              <a:gdLst>
                <a:gd name="textAreaLeft" fmla="*/ 0 w 19080"/>
                <a:gd name="textAreaRight" fmla="*/ 19440 w 19080"/>
                <a:gd name="textAreaTop" fmla="*/ 0 h 666720"/>
                <a:gd name="textAreaBottom" fmla="*/ 667080 h 666720"/>
                <a:gd name="GluePoint1X" fmla="*/ 0 w 12"/>
                <a:gd name="GluePoint1Y" fmla="*/ 0 h 420"/>
                <a:gd name="GluePoint2X" fmla="*/ 0 w 12"/>
                <a:gd name="GluePoint2Y" fmla="*/ 420 h 420"/>
                <a:gd name="GluePoint3X" fmla="*/ 12 w 12"/>
                <a:gd name="GluePoint3Y" fmla="*/ 420 h 420"/>
                <a:gd name="GluePoint4X" fmla="*/ 12 w 12"/>
                <a:gd name="GluePoint4Y" fmla="*/ 0 h 420"/>
                <a:gd name="GluePoint5X" fmla="*/ 0 w 12"/>
                <a:gd name="GluePoint5Y" fmla="*/ 0 h 420"/>
                <a:gd name="GluePoint6X" fmla="*/ 0 w 12"/>
                <a:gd name="GluePoint6Y" fmla="*/ 0 h 420"/>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Lst>
              <a:rect l="textAreaLeft" t="textAreaTop" r="textAreaRight" b="textAreaBottom"/>
              <a:pathLst>
                <a:path w="12" h="420">
                  <a:moveTo>
                    <a:pt x="0" y="0"/>
                  </a:moveTo>
                  <a:lnTo>
                    <a:pt x="0" y="420"/>
                  </a:lnTo>
                  <a:lnTo>
                    <a:pt x="12" y="420"/>
                  </a:lnTo>
                  <a:lnTo>
                    <a:pt x="12" y="0"/>
                  </a:lnTo>
                  <a:lnTo>
                    <a:pt x="0" y="0"/>
                  </a:lnTo>
                  <a:lnTo>
                    <a:pt x="0" y="0"/>
                  </a:lnTo>
                  <a:close/>
                </a:path>
              </a:pathLst>
            </a:custGeom>
            <a:gradFill rotWithShape="0">
              <a:gsLst>
                <a:gs pos="0">
                  <a:srgbClr val="0066FF"/>
                </a:gs>
                <a:gs pos="50000">
                  <a:srgbClr val="FFFFCC"/>
                </a:gs>
                <a:gs pos="100000">
                  <a:srgbClr val="0066FF"/>
                </a:gs>
              </a:gsLst>
              <a:lin ang="5400000"/>
            </a:gradFill>
            <a:ln w="0">
              <a:noFill/>
            </a:ln>
          </p:spPr>
          <p:style>
            <a:lnRef idx="0"/>
            <a:fillRef idx="0"/>
            <a:effectRef idx="0"/>
            <a:fontRef idx="minor"/>
          </p:style>
          <p:txBody>
            <a:bodyPr lIns="90000" tIns="46800" rIns="90000" bIns="46800" anchor="t">
              <a:noAutofit/>
            </a:bodyPr>
            <a:p>
              <a:pPr algn="ctr">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Arial Narrow"/>
              </a:endParaRPr>
            </a:p>
          </p:txBody>
        </p:sp>
        <p:sp>
          <p:nvSpPr>
            <p:cNvPr id="12" name="Freeform 7"/>
            <p:cNvSpPr/>
            <p:nvPr/>
          </p:nvSpPr>
          <p:spPr>
            <a:xfrm>
              <a:off x="1217520" y="1833480"/>
              <a:ext cx="400320" cy="19080"/>
            </a:xfrm>
            <a:custGeom>
              <a:avLst/>
              <a:gdLst>
                <a:gd name="textAreaLeft" fmla="*/ 0 w 400320"/>
                <a:gd name="textAreaRight" fmla="*/ 400680 w 400320"/>
                <a:gd name="textAreaTop" fmla="*/ 0 h 19080"/>
                <a:gd name="textAreaBottom" fmla="*/ 19440 h 19080"/>
                <a:gd name="GluePoint1X" fmla="*/ 252 w 251"/>
                <a:gd name="GluePoint1Y" fmla="*/ 0 h 12"/>
                <a:gd name="GluePoint2X" fmla="*/ 0 w 251"/>
                <a:gd name="GluePoint2Y" fmla="*/ 0 h 12"/>
                <a:gd name="GluePoint3X" fmla="*/ 0 w 251"/>
                <a:gd name="GluePoint3Y" fmla="*/ 12 h 12"/>
                <a:gd name="GluePoint4X" fmla="*/ 252 w 251"/>
                <a:gd name="GluePoint4Y" fmla="*/ 12 h 12"/>
                <a:gd name="GluePoint5X" fmla="*/ 252 w 251"/>
                <a:gd name="GluePoint5Y" fmla="*/ 0 h 12"/>
                <a:gd name="GluePoint6X" fmla="*/ 252 w 251"/>
                <a:gd name="GluePoint6Y" fmla="*/ 0 h 12"/>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Lst>
              <a:rect l="textAreaLeft" t="textAreaTop" r="textAreaRight" b="textAreaBottom"/>
              <a:pathLst>
                <a:path w="251" h="12">
                  <a:moveTo>
                    <a:pt x="251" y="0"/>
                  </a:moveTo>
                  <a:lnTo>
                    <a:pt x="0" y="0"/>
                  </a:lnTo>
                  <a:lnTo>
                    <a:pt x="0" y="12"/>
                  </a:lnTo>
                  <a:lnTo>
                    <a:pt x="251" y="12"/>
                  </a:lnTo>
                  <a:lnTo>
                    <a:pt x="251" y="0"/>
                  </a:lnTo>
                  <a:close/>
                </a:path>
              </a:pathLst>
            </a:custGeom>
            <a:gradFill rotWithShape="0">
              <a:gsLst>
                <a:gs pos="0">
                  <a:srgbClr val="0066FF"/>
                </a:gs>
                <a:gs pos="100000">
                  <a:srgbClr val="000099"/>
                </a:gs>
              </a:gsLst>
              <a:lin ang="0"/>
            </a:gradFill>
            <a:ln w="0">
              <a:noFill/>
            </a:ln>
          </p:spPr>
          <p:style>
            <a:lnRef idx="0"/>
            <a:fillRef idx="0"/>
            <a:effectRef idx="0"/>
            <a:fontRef idx="minor"/>
          </p:style>
          <p:txBody>
            <a:bodyPr lIns="90000" tIns="-27360" rIns="90000" bIns="-27360" anchor="t">
              <a:noAutofit/>
            </a:bodyPr>
            <a:p>
              <a:endParaRPr lang="en-US" sz="2400" b="0" u="none" strike="noStrike">
                <a:solidFill>
                  <a:srgbClr val="FFFFFF"/>
                </a:solidFill>
                <a:effectLst/>
                <a:uFillTx/>
                <a:latin typeface="Arial Narrow"/>
              </a:endParaRPr>
            </a:p>
          </p:txBody>
        </p:sp>
        <p:sp>
          <p:nvSpPr>
            <p:cNvPr id="13" name="Freeform 8"/>
            <p:cNvSpPr/>
            <p:nvPr/>
          </p:nvSpPr>
          <p:spPr>
            <a:xfrm>
              <a:off x="0" y="1833480"/>
              <a:ext cx="557280" cy="19080"/>
            </a:xfrm>
            <a:custGeom>
              <a:avLst/>
              <a:gdLst>
                <a:gd name="textAreaLeft" fmla="*/ 0 w 557280"/>
                <a:gd name="textAreaRight" fmla="*/ 557640 w 557280"/>
                <a:gd name="textAreaTop" fmla="*/ 0 h 19080"/>
                <a:gd name="textAreaBottom" fmla="*/ 19440 h 19080"/>
                <a:gd name="GluePoint1X" fmla="*/ 0 w 251"/>
                <a:gd name="GluePoint1Y" fmla="*/ 0 h 12"/>
                <a:gd name="GluePoint2X" fmla="*/ 0 w 251"/>
                <a:gd name="GluePoint2Y" fmla="*/ 12 h 12"/>
                <a:gd name="GluePoint3X" fmla="*/ 351 w 251"/>
                <a:gd name="GluePoint3Y" fmla="*/ 12 h 12"/>
                <a:gd name="GluePoint4X" fmla="*/ 351 w 251"/>
                <a:gd name="GluePoint4Y" fmla="*/ 0 h 12"/>
                <a:gd name="GluePoint5X" fmla="*/ 0 w 251"/>
                <a:gd name="GluePoint5Y" fmla="*/ 0 h 12"/>
                <a:gd name="GluePoint6X" fmla="*/ 0 w 251"/>
                <a:gd name="GluePoint6Y" fmla="*/ 0 h 12"/>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Lst>
              <a:rect l="textAreaLeft" t="textAreaTop" r="textAreaRight" b="textAreaBottom"/>
              <a:pathLst>
                <a:path w="251" h="12">
                  <a:moveTo>
                    <a:pt x="0" y="0"/>
                  </a:moveTo>
                  <a:lnTo>
                    <a:pt x="0" y="12"/>
                  </a:lnTo>
                  <a:lnTo>
                    <a:pt x="251" y="12"/>
                  </a:lnTo>
                  <a:lnTo>
                    <a:pt x="251" y="0"/>
                  </a:lnTo>
                  <a:lnTo>
                    <a:pt x="0" y="0"/>
                  </a:lnTo>
                  <a:close/>
                </a:path>
              </a:pathLst>
            </a:custGeom>
            <a:gradFill rotWithShape="0">
              <a:gsLst>
                <a:gs pos="0">
                  <a:srgbClr val="000099"/>
                </a:gs>
                <a:gs pos="100000">
                  <a:srgbClr val="0066FF"/>
                </a:gs>
              </a:gsLst>
              <a:lin ang="0"/>
            </a:gradFill>
            <a:ln w="0">
              <a:noFill/>
            </a:ln>
          </p:spPr>
          <p:style>
            <a:lnRef idx="0"/>
            <a:fillRef idx="0"/>
            <a:effectRef idx="0"/>
            <a:fontRef idx="minor"/>
          </p:style>
          <p:txBody>
            <a:bodyPr lIns="90000" tIns="-27360" rIns="90000" bIns="-27360" anchor="t">
              <a:noAutofit/>
            </a:bodyPr>
            <a:p>
              <a:endParaRPr lang="en-US" sz="2400" b="0" u="none" strike="noStrike">
                <a:solidFill>
                  <a:srgbClr val="FFFFFF"/>
                </a:solidFill>
                <a:effectLst/>
                <a:uFillTx/>
                <a:latin typeface="Arial Narrow"/>
              </a:endParaRPr>
            </a:p>
          </p:txBody>
        </p:sp>
        <p:grpSp>
          <p:nvGrpSpPr>
            <p:cNvPr id="14" name="Group 9"/>
            <p:cNvGrpSpPr/>
            <p:nvPr/>
          </p:nvGrpSpPr>
          <p:grpSpPr>
            <a:xfrm>
              <a:off x="552600" y="6480"/>
              <a:ext cx="8588160" cy="6851520"/>
              <a:chOff x="552600" y="6480"/>
              <a:chExt cx="8588160" cy="6851520"/>
            </a:xfrm>
          </p:grpSpPr>
          <p:sp>
            <p:nvSpPr>
              <p:cNvPr id="15" name="Freeform 10"/>
              <p:cNvSpPr/>
              <p:nvPr/>
            </p:nvSpPr>
            <p:spPr>
              <a:xfrm>
                <a:off x="876240" y="6480"/>
                <a:ext cx="19080" cy="1103040"/>
              </a:xfrm>
              <a:custGeom>
                <a:avLst/>
                <a:gdLst>
                  <a:gd name="textAreaLeft" fmla="*/ 0 w 19080"/>
                  <a:gd name="textAreaRight" fmla="*/ 19440 w 19080"/>
                  <a:gd name="textAreaTop" fmla="*/ 0 h 1103040"/>
                  <a:gd name="textAreaBottom" fmla="*/ 1103400 h 1103040"/>
                  <a:gd name="GluePoint1X" fmla="*/ 12 w 12"/>
                  <a:gd name="GluePoint1Y" fmla="*/ 0 h 695"/>
                  <a:gd name="GluePoint2X" fmla="*/ 0 w 12"/>
                  <a:gd name="GluePoint2Y" fmla="*/ 0 h 695"/>
                  <a:gd name="GluePoint3X" fmla="*/ 0 w 12"/>
                  <a:gd name="GluePoint3Y" fmla="*/ 695 h 695"/>
                  <a:gd name="GluePoint4X" fmla="*/ 12 w 12"/>
                  <a:gd name="GluePoint4Y" fmla="*/ 695 h 695"/>
                  <a:gd name="GluePoint5X" fmla="*/ 12 w 12"/>
                  <a:gd name="GluePoint5Y" fmla="*/ 0 h 695"/>
                  <a:gd name="GluePoint6X" fmla="*/ 12 w 12"/>
                  <a:gd name="GluePoint6Y" fmla="*/ 0 h 695"/>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Lst>
                <a:rect l="textAreaLeft" t="textAreaTop" r="textAreaRight" b="textAreaBottom"/>
                <a:pathLst>
                  <a:path w="12" h="695">
                    <a:moveTo>
                      <a:pt x="12" y="0"/>
                    </a:moveTo>
                    <a:lnTo>
                      <a:pt x="0" y="0"/>
                    </a:lnTo>
                    <a:lnTo>
                      <a:pt x="0" y="695"/>
                    </a:lnTo>
                    <a:lnTo>
                      <a:pt x="12" y="695"/>
                    </a:lnTo>
                    <a:lnTo>
                      <a:pt x="12" y="0"/>
                    </a:lnTo>
                    <a:close/>
                  </a:path>
                </a:pathLst>
              </a:custGeom>
              <a:gradFill rotWithShape="0">
                <a:gsLst>
                  <a:gs pos="0">
                    <a:srgbClr val="000066"/>
                  </a:gs>
                  <a:gs pos="100000">
                    <a:srgbClr val="000099"/>
                  </a:gs>
                </a:gsLst>
                <a:lin ang="5400000"/>
              </a:gradFill>
              <a:ln w="0">
                <a:noFill/>
              </a:ln>
            </p:spPr>
            <p:style>
              <a:lnRef idx="0"/>
              <a:fillRef idx="0"/>
              <a:effectRef idx="0"/>
              <a:fontRef idx="minor"/>
            </p:style>
            <p:txBody>
              <a:bodyPr lIns="90000" tIns="46800" rIns="90000" bIns="46800" anchor="t">
                <a:noAutofit/>
              </a:bodyPr>
              <a:p>
                <a:endParaRPr lang="en-US" sz="2400" b="0" u="none" strike="noStrike">
                  <a:solidFill>
                    <a:srgbClr val="FFFFFF"/>
                  </a:solidFill>
                  <a:effectLst/>
                  <a:uFillTx/>
                  <a:latin typeface="Arial Narrow"/>
                </a:endParaRPr>
              </a:p>
            </p:txBody>
          </p:sp>
          <p:sp>
            <p:nvSpPr>
              <p:cNvPr id="16" name="Freeform 11"/>
              <p:cNvSpPr/>
              <p:nvPr/>
            </p:nvSpPr>
            <p:spPr>
              <a:xfrm>
                <a:off x="876240" y="2576520"/>
                <a:ext cx="19080" cy="4281480"/>
              </a:xfrm>
              <a:custGeom>
                <a:avLst/>
                <a:gdLst>
                  <a:gd name="textAreaLeft" fmla="*/ 0 w 19080"/>
                  <a:gd name="textAreaRight" fmla="*/ 19440 w 19080"/>
                  <a:gd name="textAreaTop" fmla="*/ 0 h 4281480"/>
                  <a:gd name="textAreaBottom" fmla="*/ 4281840 h 4281480"/>
                  <a:gd name="GluePoint1X" fmla="*/ 0 w 12"/>
                  <a:gd name="GluePoint1Y" fmla="*/ 2697 h 2697"/>
                  <a:gd name="GluePoint2X" fmla="*/ 12 w 12"/>
                  <a:gd name="GluePoint2Y" fmla="*/ 2697 h 2697"/>
                  <a:gd name="GluePoint3X" fmla="*/ 12 w 12"/>
                  <a:gd name="GluePoint3Y" fmla="*/ 0 h 2697"/>
                  <a:gd name="GluePoint4X" fmla="*/ 0 w 12"/>
                  <a:gd name="GluePoint4Y" fmla="*/ 0 h 2697"/>
                  <a:gd name="GluePoint5X" fmla="*/ 0 w 12"/>
                  <a:gd name="GluePoint5Y" fmla="*/ 2697 h 2697"/>
                  <a:gd name="GluePoint6X" fmla="*/ 0 w 12"/>
                  <a:gd name="GluePoint6Y" fmla="*/ 2697 h 2697"/>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Lst>
                <a:rect l="textAreaLeft" t="textAreaTop" r="textAreaRight" b="textAreaBottom"/>
                <a:pathLst>
                  <a:path w="12" h="2697">
                    <a:moveTo>
                      <a:pt x="0" y="2697"/>
                    </a:moveTo>
                    <a:lnTo>
                      <a:pt x="12" y="2697"/>
                    </a:lnTo>
                    <a:lnTo>
                      <a:pt x="12" y="0"/>
                    </a:lnTo>
                    <a:lnTo>
                      <a:pt x="0" y="0"/>
                    </a:lnTo>
                    <a:lnTo>
                      <a:pt x="0" y="2697"/>
                    </a:lnTo>
                    <a:close/>
                  </a:path>
                </a:pathLst>
              </a:custGeom>
              <a:gradFill rotWithShape="0">
                <a:gsLst>
                  <a:gs pos="0">
                    <a:srgbClr val="000099"/>
                  </a:gs>
                  <a:gs pos="100000">
                    <a:srgbClr val="000066"/>
                  </a:gs>
                </a:gsLst>
                <a:lin ang="5400000"/>
              </a:gradFill>
              <a:ln w="0">
                <a:noFill/>
              </a:ln>
            </p:spPr>
            <p:style>
              <a:lnRef idx="0"/>
              <a:fillRef idx="0"/>
              <a:effectRef idx="0"/>
              <a:fontRef idx="minor"/>
            </p:style>
            <p:txBody>
              <a:bodyPr lIns="90000" tIns="46800" rIns="90000" bIns="46800" anchor="t">
                <a:noAutofit/>
              </a:bodyPr>
              <a:p>
                <a:endParaRPr lang="en-US" sz="2400" b="0" u="none" strike="noStrike">
                  <a:solidFill>
                    <a:srgbClr val="FFFFFF"/>
                  </a:solidFill>
                  <a:effectLst/>
                  <a:uFillTx/>
                  <a:latin typeface="Arial Narrow"/>
                </a:endParaRPr>
              </a:p>
            </p:txBody>
          </p:sp>
          <p:sp>
            <p:nvSpPr>
              <p:cNvPr id="17" name="Freeform 12"/>
              <p:cNvSpPr/>
              <p:nvPr/>
            </p:nvSpPr>
            <p:spPr>
              <a:xfrm>
                <a:off x="1617840" y="1833480"/>
                <a:ext cx="7522920" cy="19080"/>
              </a:xfrm>
              <a:custGeom>
                <a:avLst/>
                <a:gdLst>
                  <a:gd name="textAreaLeft" fmla="*/ 0 w 7522920"/>
                  <a:gd name="textAreaRight" fmla="*/ 7523280 w 7522920"/>
                  <a:gd name="textAreaTop" fmla="*/ 0 h 19080"/>
                  <a:gd name="textAreaBottom" fmla="*/ 19440 h 19080"/>
                  <a:gd name="GluePoint1X" fmla="*/ 4739 w 4724"/>
                  <a:gd name="GluePoint1Y" fmla="*/ 0 h 12"/>
                  <a:gd name="GluePoint2X" fmla="*/ 0 w 4724"/>
                  <a:gd name="GluePoint2Y" fmla="*/ 0 h 12"/>
                  <a:gd name="GluePoint3X" fmla="*/ 0 w 4724"/>
                  <a:gd name="GluePoint3Y" fmla="*/ 12 h 12"/>
                  <a:gd name="GluePoint4X" fmla="*/ 4739 w 4724"/>
                  <a:gd name="GluePoint4Y" fmla="*/ 12 h 12"/>
                  <a:gd name="GluePoint5X" fmla="*/ 4739 w 4724"/>
                  <a:gd name="GluePoint5Y" fmla="*/ 0 h 12"/>
                  <a:gd name="GluePoint6X" fmla="*/ 4739 w 4724"/>
                  <a:gd name="GluePoint6Y" fmla="*/ 0 h 12"/>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Lst>
                <a:rect l="textAreaLeft" t="textAreaTop" r="textAreaRight" b="textAreaBottom"/>
                <a:pathLst>
                  <a:path w="4724" h="12">
                    <a:moveTo>
                      <a:pt x="4724" y="0"/>
                    </a:moveTo>
                    <a:lnTo>
                      <a:pt x="0" y="0"/>
                    </a:lnTo>
                    <a:lnTo>
                      <a:pt x="0" y="12"/>
                    </a:lnTo>
                    <a:lnTo>
                      <a:pt x="4724" y="12"/>
                    </a:lnTo>
                    <a:lnTo>
                      <a:pt x="4724" y="0"/>
                    </a:lnTo>
                    <a:close/>
                  </a:path>
                </a:pathLst>
              </a:custGeom>
              <a:gradFill rotWithShape="0">
                <a:gsLst>
                  <a:gs pos="0">
                    <a:srgbClr val="000099"/>
                  </a:gs>
                  <a:gs pos="100000">
                    <a:srgbClr val="000066"/>
                  </a:gs>
                </a:gsLst>
                <a:lin ang="0"/>
              </a:gradFill>
              <a:ln w="0">
                <a:noFill/>
              </a:ln>
            </p:spPr>
            <p:style>
              <a:lnRef idx="0"/>
              <a:fillRef idx="0"/>
              <a:effectRef idx="0"/>
              <a:fontRef idx="minor"/>
            </p:style>
            <p:txBody>
              <a:bodyPr lIns="90000" tIns="-27360" rIns="90000" bIns="-27360" anchor="t">
                <a:noAutofit/>
              </a:bodyPr>
              <a:p>
                <a:endParaRPr lang="en-US" sz="2400" b="0" u="none" strike="noStrike">
                  <a:solidFill>
                    <a:srgbClr val="FFFFFF"/>
                  </a:solidFill>
                  <a:effectLst/>
                  <a:uFillTx/>
                  <a:latin typeface="Arial Narrow"/>
                </a:endParaRPr>
              </a:p>
            </p:txBody>
          </p:sp>
          <p:sp>
            <p:nvSpPr>
              <p:cNvPr id="18" name="Freeform 13"/>
              <p:cNvSpPr/>
              <p:nvPr/>
            </p:nvSpPr>
            <p:spPr>
              <a:xfrm>
                <a:off x="876240" y="2176560"/>
                <a:ext cx="19080" cy="399960"/>
              </a:xfrm>
              <a:custGeom>
                <a:avLst/>
                <a:gdLst>
                  <a:gd name="textAreaLeft" fmla="*/ 0 w 19080"/>
                  <a:gd name="textAreaRight" fmla="*/ 19440 w 19080"/>
                  <a:gd name="textAreaTop" fmla="*/ 0 h 399960"/>
                  <a:gd name="textAreaBottom" fmla="*/ 400320 h 399960"/>
                  <a:gd name="GluePoint1X" fmla="*/ 0 w 12"/>
                  <a:gd name="GluePoint1Y" fmla="*/ 252 h 252"/>
                  <a:gd name="GluePoint2X" fmla="*/ 12 w 12"/>
                  <a:gd name="GluePoint2Y" fmla="*/ 252 h 252"/>
                  <a:gd name="GluePoint3X" fmla="*/ 12 w 12"/>
                  <a:gd name="GluePoint3Y" fmla="*/ 0 h 252"/>
                  <a:gd name="GluePoint4X" fmla="*/ 0 w 12"/>
                  <a:gd name="GluePoint4Y" fmla="*/ 0 h 252"/>
                  <a:gd name="GluePoint5X" fmla="*/ 0 w 12"/>
                  <a:gd name="GluePoint5Y" fmla="*/ 252 h 252"/>
                  <a:gd name="GluePoint6X" fmla="*/ 0 w 12"/>
                  <a:gd name="GluePoint6Y" fmla="*/ 252 h 252"/>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Lst>
                <a:rect l="textAreaLeft" t="textAreaTop" r="textAreaRight" b="textAreaBottom"/>
                <a:pathLst>
                  <a:path w="12" h="252">
                    <a:moveTo>
                      <a:pt x="0" y="252"/>
                    </a:moveTo>
                    <a:lnTo>
                      <a:pt x="12" y="252"/>
                    </a:lnTo>
                    <a:lnTo>
                      <a:pt x="12" y="0"/>
                    </a:lnTo>
                    <a:lnTo>
                      <a:pt x="0" y="0"/>
                    </a:lnTo>
                    <a:lnTo>
                      <a:pt x="0" y="252"/>
                    </a:lnTo>
                    <a:close/>
                  </a:path>
                </a:pathLst>
              </a:custGeom>
              <a:gradFill rotWithShape="0">
                <a:gsLst>
                  <a:gs pos="0">
                    <a:srgbClr val="0066FF"/>
                  </a:gs>
                  <a:gs pos="100000">
                    <a:srgbClr val="000099"/>
                  </a:gs>
                </a:gsLst>
                <a:lin ang="5400000"/>
              </a:gradFill>
              <a:ln w="0">
                <a:noFill/>
              </a:ln>
            </p:spPr>
            <p:style>
              <a:lnRef idx="0"/>
              <a:fillRef idx="0"/>
              <a:effectRef idx="0"/>
              <a:fontRef idx="minor"/>
            </p:style>
            <p:txBody>
              <a:bodyPr lIns="90000" tIns="46800" rIns="90000" bIns="46800" anchor="t">
                <a:noAutofit/>
              </a:bodyPr>
              <a:p>
                <a:endParaRPr lang="en-US" sz="2400" b="0" u="none" strike="noStrike">
                  <a:solidFill>
                    <a:srgbClr val="FFFFFF"/>
                  </a:solidFill>
                  <a:effectLst/>
                  <a:uFillTx/>
                  <a:latin typeface="Arial Narrow"/>
                </a:endParaRPr>
              </a:p>
            </p:txBody>
          </p:sp>
          <p:sp>
            <p:nvSpPr>
              <p:cNvPr id="19" name="Freeform 14"/>
              <p:cNvSpPr/>
              <p:nvPr/>
            </p:nvSpPr>
            <p:spPr>
              <a:xfrm>
                <a:off x="876240" y="1109520"/>
                <a:ext cx="19080" cy="400320"/>
              </a:xfrm>
              <a:custGeom>
                <a:avLst/>
                <a:gdLst>
                  <a:gd name="textAreaLeft" fmla="*/ 0 w 19080"/>
                  <a:gd name="textAreaRight" fmla="*/ 19440 w 19080"/>
                  <a:gd name="textAreaTop" fmla="*/ 0 h 400320"/>
                  <a:gd name="textAreaBottom" fmla="*/ 400680 h 400320"/>
                  <a:gd name="GluePoint1X" fmla="*/ 12 w 12"/>
                  <a:gd name="GluePoint1Y" fmla="*/ 0 h 252"/>
                  <a:gd name="GluePoint2X" fmla="*/ 0 w 12"/>
                  <a:gd name="GluePoint2Y" fmla="*/ 0 h 252"/>
                  <a:gd name="GluePoint3X" fmla="*/ 0 w 12"/>
                  <a:gd name="GluePoint3Y" fmla="*/ 252 h 252"/>
                  <a:gd name="GluePoint4X" fmla="*/ 12 w 12"/>
                  <a:gd name="GluePoint4Y" fmla="*/ 252 h 252"/>
                  <a:gd name="GluePoint5X" fmla="*/ 12 w 12"/>
                  <a:gd name="GluePoint5Y" fmla="*/ 0 h 252"/>
                  <a:gd name="GluePoint6X" fmla="*/ 12 w 12"/>
                  <a:gd name="GluePoint6Y" fmla="*/ 0 h 252"/>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Lst>
                <a:rect l="textAreaLeft" t="textAreaTop" r="textAreaRight" b="textAreaBottom"/>
                <a:pathLst>
                  <a:path w="12" h="252">
                    <a:moveTo>
                      <a:pt x="12" y="0"/>
                    </a:moveTo>
                    <a:lnTo>
                      <a:pt x="0" y="0"/>
                    </a:lnTo>
                    <a:lnTo>
                      <a:pt x="0" y="252"/>
                    </a:lnTo>
                    <a:lnTo>
                      <a:pt x="12" y="252"/>
                    </a:lnTo>
                    <a:lnTo>
                      <a:pt x="12" y="0"/>
                    </a:lnTo>
                    <a:close/>
                  </a:path>
                </a:pathLst>
              </a:custGeom>
              <a:gradFill rotWithShape="0">
                <a:gsLst>
                  <a:gs pos="0">
                    <a:srgbClr val="000099"/>
                  </a:gs>
                  <a:gs pos="100000">
                    <a:srgbClr val="0066FF"/>
                  </a:gs>
                </a:gsLst>
                <a:lin ang="5400000"/>
              </a:gradFill>
              <a:ln w="0">
                <a:noFill/>
              </a:ln>
            </p:spPr>
            <p:style>
              <a:lnRef idx="0"/>
              <a:fillRef idx="0"/>
              <a:effectRef idx="0"/>
              <a:fontRef idx="minor"/>
            </p:style>
            <p:txBody>
              <a:bodyPr lIns="90000" tIns="46800" rIns="90000" bIns="46800" anchor="t">
                <a:noAutofit/>
              </a:bodyPr>
              <a:p>
                <a:endParaRPr lang="en-US" sz="2400" b="0" u="none" strike="noStrike">
                  <a:solidFill>
                    <a:srgbClr val="FFFFFF"/>
                  </a:solidFill>
                  <a:effectLst/>
                  <a:uFillTx/>
                  <a:latin typeface="Arial Narrow"/>
                </a:endParaRPr>
              </a:p>
            </p:txBody>
          </p:sp>
          <p:sp>
            <p:nvSpPr>
              <p:cNvPr id="20" name="Freeform 15"/>
              <p:cNvSpPr/>
              <p:nvPr/>
            </p:nvSpPr>
            <p:spPr>
              <a:xfrm>
                <a:off x="552600" y="1833480"/>
                <a:ext cx="664920" cy="19080"/>
              </a:xfrm>
              <a:custGeom>
                <a:avLst/>
                <a:gdLst>
                  <a:gd name="textAreaLeft" fmla="*/ 0 w 664920"/>
                  <a:gd name="textAreaRight" fmla="*/ 665280 w 664920"/>
                  <a:gd name="textAreaTop" fmla="*/ 0 h 19080"/>
                  <a:gd name="textAreaBottom" fmla="*/ 19440 h 19080"/>
                  <a:gd name="GluePoint1X" fmla="*/ 0 w 418"/>
                  <a:gd name="GluePoint1Y" fmla="*/ 0 h 12"/>
                  <a:gd name="GluePoint2X" fmla="*/ 0 w 418"/>
                  <a:gd name="GluePoint2Y" fmla="*/ 12 h 12"/>
                  <a:gd name="GluePoint3X" fmla="*/ 418 w 418"/>
                  <a:gd name="GluePoint3Y" fmla="*/ 12 h 12"/>
                  <a:gd name="GluePoint4X" fmla="*/ 418 w 418"/>
                  <a:gd name="GluePoint4Y" fmla="*/ 0 h 12"/>
                  <a:gd name="GluePoint5X" fmla="*/ 0 w 418"/>
                  <a:gd name="GluePoint5Y" fmla="*/ 0 h 12"/>
                  <a:gd name="GluePoint6X" fmla="*/ 0 w 418"/>
                  <a:gd name="GluePoint6Y" fmla="*/ 0 h 12"/>
                </a:gdLst>
                <a:ahLst/>
                <a:cxnLst>
                  <a:cxn ang="0">
                    <a:pos x="GluePoint1X" y="GluePoint1Y"/>
                  </a:cxn>
                  <a:cxn ang="0">
                    <a:pos x="GluePoint2X" y="GluePoint2Y"/>
                  </a:cxn>
                  <a:cxn ang="0">
                    <a:pos x="GluePoint3X" y="GluePoint3Y"/>
                  </a:cxn>
                  <a:cxn ang="0">
                    <a:pos x="GluePoint4X" y="GluePoint4Y"/>
                  </a:cxn>
                  <a:cxn ang="0">
                    <a:pos x="GluePoint5X" y="GluePoint5Y"/>
                  </a:cxn>
                  <a:cxn ang="0">
                    <a:pos x="GluePoint6X" y="GluePoint6Y"/>
                  </a:cxn>
                </a:cxnLst>
                <a:rect l="textAreaLeft" t="textAreaTop" r="textAreaRight" b="textAreaBottom"/>
                <a:pathLst>
                  <a:path w="418" h="12">
                    <a:moveTo>
                      <a:pt x="0" y="0"/>
                    </a:moveTo>
                    <a:lnTo>
                      <a:pt x="0" y="12"/>
                    </a:lnTo>
                    <a:lnTo>
                      <a:pt x="418" y="12"/>
                    </a:lnTo>
                    <a:lnTo>
                      <a:pt x="418" y="0"/>
                    </a:lnTo>
                    <a:lnTo>
                      <a:pt x="0" y="0"/>
                    </a:lnTo>
                    <a:lnTo>
                      <a:pt x="0" y="0"/>
                    </a:lnTo>
                    <a:close/>
                  </a:path>
                </a:pathLst>
              </a:custGeom>
              <a:gradFill rotWithShape="0">
                <a:gsLst>
                  <a:gs pos="0">
                    <a:srgbClr val="0066FF"/>
                  </a:gs>
                  <a:gs pos="50000">
                    <a:srgbClr val="FFFFCC"/>
                  </a:gs>
                  <a:gs pos="100000">
                    <a:srgbClr val="0066FF"/>
                  </a:gs>
                </a:gsLst>
                <a:lin ang="0"/>
              </a:gradFill>
              <a:ln w="0">
                <a:noFill/>
              </a:ln>
            </p:spPr>
            <p:style>
              <a:lnRef idx="0"/>
              <a:fillRef idx="0"/>
              <a:effectRef idx="0"/>
              <a:fontRef idx="minor"/>
            </p:style>
            <p:txBody>
              <a:bodyPr lIns="90000" tIns="-27360" rIns="90000" bIns="-27360" anchor="t">
                <a:noAutofit/>
              </a:bodyPr>
              <a:p>
                <a:pPr algn="ctr">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Arial Narrow"/>
                </a:endParaRPr>
              </a:p>
            </p:txBody>
          </p:sp>
        </p:grpSp>
      </p:grpSp>
      <p:pic>
        <p:nvPicPr>
          <p:cNvPr id="21" name="Picture 21" descr="scottishflag"/>
          <p:cNvPicPr/>
          <p:nvPr/>
        </p:nvPicPr>
        <p:blipFill>
          <a:blip r:embed="rId2"/>
          <a:stretch/>
        </p:blipFill>
        <p:spPr>
          <a:xfrm>
            <a:off x="1177920" y="714240"/>
            <a:ext cx="647640" cy="476280"/>
          </a:xfrm>
          <a:prstGeom prst="rect">
            <a:avLst/>
          </a:prstGeom>
          <a:noFill/>
          <a:ln w="0">
            <a:noFill/>
          </a:ln>
        </p:spPr>
      </p:pic>
      <p:sp>
        <p:nvSpPr>
          <p:cNvPr id="22" name="Text Box 22"/>
          <p:cNvSpPr/>
          <p:nvPr/>
        </p:nvSpPr>
        <p:spPr>
          <a:xfrm rot="16200000">
            <a:off x="-1541160" y="4160160"/>
            <a:ext cx="4016520" cy="520920"/>
          </a:xfrm>
          <a:prstGeom prst="rect">
            <a:avLst/>
          </a:prstGeom>
          <a:noFill/>
          <a:ln w="0">
            <a:noFill/>
          </a:ln>
        </p:spPr>
        <p:style>
          <a:lnRef idx="0"/>
          <a:fillRef idx="0"/>
          <a:effectRef idx="0"/>
          <a:fontRef idx="minor"/>
        </p:style>
        <p:txBody>
          <a:bodyPr wrap="none" lIns="90000" tIns="46800" rIns="90000" bIns="46800" anchor="t">
            <a:spAutoFit/>
          </a:bodyPr>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none" strike="noStrike">
                <a:solidFill>
                  <a:srgbClr val="FFFF00"/>
                </a:solidFill>
                <a:effectLst/>
                <a:uFillTx/>
                <a:latin typeface="Comic Sans MS"/>
              </a:rPr>
              <a:t>www.mathsrevision.com</a:t>
            </a:r>
            <a:endParaRPr lang="en-US" sz="2800" b="0" u="none" strike="noStrike">
              <a:solidFill>
                <a:srgbClr val="FFFFFF"/>
              </a:solidFill>
              <a:effectLst/>
              <a:uFillTx/>
              <a:latin typeface="Arial Narrow"/>
            </a:endParaRPr>
          </a:p>
        </p:txBody>
      </p:sp>
      <p:pic>
        <p:nvPicPr>
          <p:cNvPr id="23" name="Picture 23" descr="Office Objects 0572"/>
          <p:cNvPicPr/>
          <p:nvPr/>
        </p:nvPicPr>
        <p:blipFill>
          <a:blip r:embed="rId3"/>
          <a:stretch/>
        </p:blipFill>
        <p:spPr>
          <a:xfrm>
            <a:off x="7236000" y="260280"/>
            <a:ext cx="1444320" cy="1468440"/>
          </a:xfrm>
          <a:prstGeom prst="rect">
            <a:avLst/>
          </a:prstGeom>
          <a:noFill/>
          <a:ln w="0">
            <a:noFill/>
          </a:ln>
        </p:spPr>
      </p:pic>
      <p:sp>
        <p:nvSpPr>
          <p:cNvPr id="24" name="PlaceHolder 1"/>
          <p:cNvSpPr>
            <a:spLocks noGrp="1"/>
          </p:cNvSpPr>
          <p:nvPr>
            <p:ph type="title"/>
          </p:nvPr>
        </p:nvSpPr>
        <p:spPr>
          <a:xfrm>
            <a:off x="1066320" y="304560"/>
            <a:ext cx="7543800" cy="1431720"/>
          </a:xfrm>
          <a:prstGeom prst="rect">
            <a:avLst/>
          </a:prstGeom>
          <a:noFill/>
          <a:ln w="0">
            <a:noFill/>
          </a:ln>
        </p:spPr>
        <p:txBody>
          <a:bodyPr lIns="90000" tIns="46800" rIns="90000" bIns="46800" anchor="ctr">
            <a:noAutofit/>
          </a:bodyPr>
          <a:lstStyle>
            <a:lvl1pPr indent="0" algn="l">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lang="en-US" sz="4400" b="1" u="none" strike="noStrike">
                <a:solidFill>
                  <a:srgbClr val="EEF82A"/>
                </a:solidFill>
                <a:effectLst/>
                <a:uFillTx/>
                <a:latin typeface="Comic Sans MS"/>
              </a:defRPr>
            </a:lvl1pPr>
          </a:lstStyle>
          <a:p>
            <a:pPr indent="0" algn="l">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b="1" u="none" strike="noStrike">
                <a:solidFill>
                  <a:srgbClr val="EEF82A"/>
                </a:solidFill>
                <a:effectLst/>
                <a:uFillTx/>
                <a:latin typeface="Comic Sans MS"/>
              </a:rPr>
              <a:t>Click to edit the title text format</a:t>
            </a:r>
            <a:endParaRPr lang="en-US" sz="4400" b="1" u="none" strike="noStrike">
              <a:solidFill>
                <a:srgbClr val="EEF82A"/>
              </a:solidFill>
              <a:effectLst/>
              <a:uFillTx/>
              <a:latin typeface="Comic Sans MS"/>
            </a:endParaRPr>
          </a:p>
        </p:txBody>
      </p:sp>
      <p:sp>
        <p:nvSpPr>
          <p:cNvPr id="25" name="PlaceHolder 2"/>
          <p:cNvSpPr>
            <a:spLocks noGrp="1"/>
          </p:cNvSpPr>
          <p:nvPr>
            <p:ph type="body"/>
          </p:nvPr>
        </p:nvSpPr>
        <p:spPr>
          <a:xfrm>
            <a:off x="1066320" y="1981080"/>
            <a:ext cx="7543800" cy="4114800"/>
          </a:xfrm>
          <a:prstGeom prst="rect">
            <a:avLst/>
          </a:prstGeom>
          <a:noFill/>
          <a:ln w="0">
            <a:noFill/>
          </a:ln>
        </p:spPr>
        <p:txBody>
          <a:bodyPr lIns="90000" tIns="46800" rIns="90000" bIns="46800" anchor="t">
            <a:normAutofit lnSpcReduction="9999"/>
          </a:bodyPr>
          <a:lstStyle>
            <a:lvl1pPr algn="l">
              <a:spcBef>
                <a:spcPts val="799"/>
              </a:spcBef>
              <a:buClr>
                <a:srgbClr val="FFFFCC"/>
              </a:buClr>
              <a:buSzPct val="7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defRPr lang="en-US" sz="3200" b="0" u="none" strike="noStrike">
                <a:solidFill>
                  <a:srgbClr val="FFFFFF"/>
                </a:solidFill>
                <a:effectLst/>
                <a:uFillTx/>
                <a:latin typeface="Comic Sans MS"/>
              </a:defRPr>
            </a:lvl1pPr>
            <a:lvl2pPr lvl="1" algn="l">
              <a:spcBef>
                <a:spcPts val="799"/>
              </a:spcBef>
              <a:buClr>
                <a:srgbClr val="FFFFFF"/>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defRPr lang="en-US" sz="3200" b="0" u="none" strike="noStrike">
                <a:solidFill>
                  <a:srgbClr val="FFFFFF"/>
                </a:solidFill>
                <a:effectLst/>
                <a:uFillTx/>
                <a:latin typeface="Comic Sans MS"/>
              </a:defRPr>
            </a:lvl2pPr>
            <a:lvl3pPr lvl="2" algn="l">
              <a:spcBef>
                <a:spcPts val="799"/>
              </a:spcBef>
              <a:buClr>
                <a:srgbClr val="FFFFCC"/>
              </a:buClr>
              <a:buSzPct val="7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defRPr lang="en-US" sz="3200" b="0" u="none" strike="noStrike">
                <a:solidFill>
                  <a:srgbClr val="FFFFFF"/>
                </a:solidFill>
                <a:effectLst/>
                <a:uFillTx/>
                <a:latin typeface="Comic Sans MS"/>
              </a:defRPr>
            </a:lvl3pPr>
            <a:lvl4pPr lvl="3" algn="l">
              <a:spcBef>
                <a:spcPts val="799"/>
              </a:spcBef>
              <a:buClr>
                <a:srgbClr val="FFFFFF"/>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defRPr lang="en-US" sz="3200" b="0" u="none" strike="noStrike">
                <a:solidFill>
                  <a:srgbClr val="FFFFFF"/>
                </a:solidFill>
                <a:effectLst/>
                <a:uFillTx/>
                <a:latin typeface="Comic Sans MS"/>
              </a:defRPr>
            </a:lvl4pPr>
            <a:lvl5pPr lvl="4" algn="l">
              <a:spcBef>
                <a:spcPts val="799"/>
              </a:spcBef>
              <a:buClr>
                <a:srgbClr val="FFFFCC"/>
              </a:buClr>
              <a:buSzPct val="7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defRPr lang="en-US" sz="3200" b="0" u="none" strike="noStrike">
                <a:solidFill>
                  <a:srgbClr val="FFFFFF"/>
                </a:solidFill>
                <a:effectLst/>
                <a:uFillTx/>
                <a:latin typeface="Comic Sans MS"/>
              </a:defRPr>
            </a:lvl5pPr>
            <a:lvl6pPr lvl="5" algn="l">
              <a:spcBef>
                <a:spcPts val="799"/>
              </a:spcBef>
              <a:buClr>
                <a:srgbClr val="FFFFFF"/>
              </a:buClr>
              <a:buSzPct val="7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defRPr lang="en-US" sz="3200" b="0" u="none" strike="noStrike">
                <a:solidFill>
                  <a:srgbClr val="FFFFFF"/>
                </a:solidFill>
                <a:effectLst/>
                <a:uFillTx/>
                <a:latin typeface="Comic Sans MS"/>
              </a:defRPr>
            </a:lvl6pPr>
            <a:lvl7pPr lvl="6" algn="l">
              <a:spcBef>
                <a:spcPts val="799"/>
              </a:spcBef>
              <a:buClr>
                <a:srgbClr val="FFFFFF"/>
              </a:buClr>
              <a:buSzPct val="7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defRPr lang="en-US" sz="3200" b="0" u="none" strike="noStrike">
                <a:solidFill>
                  <a:srgbClr val="FFFFFF"/>
                </a:solidFill>
                <a:effectLst/>
                <a:uFillTx/>
                <a:latin typeface="Comic Sans MS"/>
              </a:defRPr>
            </a:lvl7pPr>
          </a:lstStyle>
          <a:p>
            <a:pPr marL="343080" indent="-343080" algn="l">
              <a:spcBef>
                <a:spcPts val="799"/>
              </a:spcBef>
              <a:buClr>
                <a:srgbClr val="FFFFCC"/>
              </a:buClr>
              <a:buSzPct val="7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u="none" strike="noStrike">
                <a:solidFill>
                  <a:srgbClr val="FFFFFF"/>
                </a:solidFill>
                <a:effectLst/>
                <a:uFillTx/>
                <a:latin typeface="Comic Sans MS"/>
              </a:rPr>
              <a:t>Click to edit the outline text format</a:t>
            </a:r>
            <a:endParaRPr lang="en-US" sz="3200" b="0" u="none" strike="noStrike">
              <a:solidFill>
                <a:srgbClr val="FFFFFF"/>
              </a:solidFill>
              <a:effectLst/>
              <a:uFillTx/>
              <a:latin typeface="Comic Sans MS"/>
            </a:endParaRPr>
          </a:p>
          <a:p>
            <a:pPr marL="743040" lvl="1" indent="-285840" algn="l">
              <a:spcBef>
                <a:spcPts val="799"/>
              </a:spcBef>
              <a:buClr>
                <a:srgbClr val="FFFFFF"/>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u="none" strike="noStrike">
                <a:solidFill>
                  <a:srgbClr val="FFFFFF"/>
                </a:solidFill>
                <a:effectLst/>
                <a:uFillTx/>
                <a:latin typeface="Comic Sans MS"/>
              </a:rPr>
              <a:t>Second Outline Level</a:t>
            </a:r>
            <a:endParaRPr lang="en-US" sz="3200" b="0" u="none" strike="noStrike">
              <a:solidFill>
                <a:srgbClr val="FFFFFF"/>
              </a:solidFill>
              <a:effectLst/>
              <a:uFillTx/>
              <a:latin typeface="Comic Sans MS"/>
            </a:endParaRPr>
          </a:p>
          <a:p>
            <a:pPr marL="1143000" lvl="2" indent="-228600" algn="l">
              <a:spcBef>
                <a:spcPts val="799"/>
              </a:spcBef>
              <a:buClr>
                <a:srgbClr val="FFFFCC"/>
              </a:buClr>
              <a:buSzPct val="7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u="none" strike="noStrike">
                <a:solidFill>
                  <a:srgbClr val="FFFFFF"/>
                </a:solidFill>
                <a:effectLst/>
                <a:uFillTx/>
                <a:latin typeface="Comic Sans MS"/>
              </a:rPr>
              <a:t>Third Outline Level</a:t>
            </a:r>
            <a:endParaRPr lang="en-US" sz="3200" b="0" u="none" strike="noStrike">
              <a:solidFill>
                <a:srgbClr val="FFFFFF"/>
              </a:solidFill>
              <a:effectLst/>
              <a:uFillTx/>
              <a:latin typeface="Comic Sans MS"/>
            </a:endParaRPr>
          </a:p>
          <a:p>
            <a:pPr marL="1600200" lvl="3" indent="-228600" algn="l">
              <a:spcBef>
                <a:spcPts val="799"/>
              </a:spcBef>
              <a:buClr>
                <a:srgbClr val="FFFFFF"/>
              </a:buClr>
              <a:buFont typeface="Comic Sans MS"/>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u="none" strike="noStrike">
                <a:solidFill>
                  <a:srgbClr val="FFFFFF"/>
                </a:solidFill>
                <a:effectLst/>
                <a:uFillTx/>
                <a:latin typeface="Comic Sans MS"/>
              </a:rPr>
              <a:t>Fourth Outline Level</a:t>
            </a:r>
            <a:endParaRPr lang="en-US" sz="3200" b="0" u="none" strike="noStrike">
              <a:solidFill>
                <a:srgbClr val="FFFFFF"/>
              </a:solidFill>
              <a:effectLst/>
              <a:uFillTx/>
              <a:latin typeface="Comic Sans MS"/>
            </a:endParaRPr>
          </a:p>
          <a:p>
            <a:pPr marL="2057400" lvl="4" indent="-228600" algn="l">
              <a:spcBef>
                <a:spcPts val="799"/>
              </a:spcBef>
              <a:buClr>
                <a:srgbClr val="FFFFCC"/>
              </a:buClr>
              <a:buSzPct val="7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u="none" strike="noStrike">
                <a:solidFill>
                  <a:srgbClr val="FFFFFF"/>
                </a:solidFill>
                <a:effectLst/>
                <a:uFillTx/>
                <a:latin typeface="Comic Sans MS"/>
              </a:rPr>
              <a:t>Fifth Outline Level</a:t>
            </a:r>
            <a:endParaRPr lang="en-US" sz="3200" b="0" u="none" strike="noStrike">
              <a:solidFill>
                <a:srgbClr val="FFFFFF"/>
              </a:solidFill>
              <a:effectLst/>
              <a:uFillTx/>
              <a:latin typeface="Comic Sans MS"/>
            </a:endParaRPr>
          </a:p>
          <a:p>
            <a:pPr marL="2057400" lvl="5" indent="-228600" algn="l">
              <a:spcBef>
                <a:spcPts val="799"/>
              </a:spcBef>
              <a:buClr>
                <a:srgbClr val="FFFFFF"/>
              </a:buClr>
              <a:buSzPct val="7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u="none" strike="noStrike">
                <a:solidFill>
                  <a:srgbClr val="FFFFFF"/>
                </a:solidFill>
                <a:effectLst/>
                <a:uFillTx/>
                <a:latin typeface="Comic Sans MS"/>
              </a:rPr>
              <a:t>Sixth Outline Level</a:t>
            </a:r>
            <a:endParaRPr lang="en-US" sz="3200" b="0" u="none" strike="noStrike">
              <a:solidFill>
                <a:srgbClr val="FFFFFF"/>
              </a:solidFill>
              <a:effectLst/>
              <a:uFillTx/>
              <a:latin typeface="Comic Sans MS"/>
            </a:endParaRPr>
          </a:p>
          <a:p>
            <a:pPr marL="2057400" lvl="6" indent="-228600" algn="l">
              <a:spcBef>
                <a:spcPts val="799"/>
              </a:spcBef>
              <a:buClr>
                <a:srgbClr val="FFFFFF"/>
              </a:buClr>
              <a:buSzPct val="70000"/>
              <a:buFont typeface="Wingdings"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b="0" u="none" strike="noStrike">
                <a:solidFill>
                  <a:srgbClr val="FFFFFF"/>
                </a:solidFill>
                <a:effectLst/>
                <a:uFillTx/>
                <a:latin typeface="Comic Sans MS"/>
              </a:rPr>
              <a:t>Seventh Outline Level</a:t>
            </a:r>
            <a:endParaRPr lang="en-US" sz="3200" b="0" u="none" strike="noStrike">
              <a:solidFill>
                <a:srgbClr val="FFFFFF"/>
              </a:solidFill>
              <a:effectLst/>
              <a:uFillTx/>
              <a:latin typeface="Comic Sans MS"/>
            </a:endParaRPr>
          </a:p>
        </p:txBody>
      </p:sp>
      <p:sp>
        <p:nvSpPr>
          <p:cNvPr id="26" name="PlaceHolder 3"/>
          <p:cNvSpPr>
            <a:spLocks noGrp="1"/>
          </p:cNvSpPr>
          <p:nvPr>
            <p:ph type="dt" idx="4"/>
          </p:nvPr>
        </p:nvSpPr>
        <p:spPr>
          <a:xfrm>
            <a:off x="1066680" y="6248520"/>
            <a:ext cx="1905120" cy="457200"/>
          </a:xfrm>
          <a:prstGeom prst="rect">
            <a:avLst/>
          </a:prstGeom>
          <a:noFill/>
          <a:ln w="0">
            <a:noFill/>
          </a:ln>
        </p:spPr>
        <p:txBody>
          <a:bodyPr lIns="90000" tIns="46800" rIns="90000" bIns="46800" anchor="t">
            <a:noAutofit/>
          </a:bodyPr>
          <a:p>
            <a:pPr indent="0" algn="l">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Arial Narrow"/>
            </a:endParaRPr>
          </a:p>
        </p:txBody>
      </p:sp>
      <p:sp>
        <p:nvSpPr>
          <p:cNvPr id="27" name="PlaceHolder 4"/>
          <p:cNvSpPr>
            <a:spLocks noGrp="1"/>
          </p:cNvSpPr>
          <p:nvPr>
            <p:ph type="ftr" idx="5"/>
          </p:nvPr>
        </p:nvSpPr>
        <p:spPr>
          <a:xfrm>
            <a:off x="3352680" y="6248520"/>
            <a:ext cx="2895840" cy="457200"/>
          </a:xfrm>
          <a:prstGeom prst="rect">
            <a:avLst/>
          </a:prstGeom>
          <a:noFill/>
          <a:ln w="0">
            <a:noFill/>
          </a:ln>
        </p:spPr>
        <p:txBody>
          <a:bodyPr lIns="90000" tIns="46800" rIns="90000" bIns="46800" anchor="t">
            <a:noAutofit/>
          </a:bodyPr>
          <a:lstStyle>
            <a:lvl1pPr indent="0" algn="ctr">
              <a:lnSpc>
                <a:spcPct val="100000"/>
              </a:lnSpc>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lang="en-GB" sz="1000" b="0" u="none" strike="noStrike">
                <a:solidFill>
                  <a:srgbClr val="FFFF00"/>
                </a:solidFill>
                <a:effectLst/>
                <a:uFillTx/>
                <a:latin typeface="Comic Sans MS"/>
              </a:defRPr>
            </a:lvl1pPr>
          </a:lstStyle>
          <a:p>
            <a:pPr indent="0" algn="ctr">
              <a:lnSpc>
                <a:spcPct val="100000"/>
              </a:lnSpc>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b="0" u="none" strike="noStrike">
                <a:solidFill>
                  <a:srgbClr val="FFFF00"/>
                </a:solidFill>
                <a:effectLst/>
                <a:uFillTx/>
                <a:latin typeface="Comic Sans MS"/>
              </a:rPr>
              <a:t>www.mathsrevision.com</a:t>
            </a:r>
            <a:endParaRPr lang="en-US" sz="1000" b="0" u="none" strike="noStrike">
              <a:solidFill>
                <a:srgbClr val="FFFFFF"/>
              </a:solidFill>
              <a:effectLst/>
              <a:uFillTx/>
              <a:latin typeface="Times New Roman"/>
            </a:endParaRPr>
          </a:p>
        </p:txBody>
      </p:sp>
      <p:sp>
        <p:nvSpPr>
          <p:cNvPr id="28" name="PlaceHolder 5"/>
          <p:cNvSpPr>
            <a:spLocks noGrp="1"/>
          </p:cNvSpPr>
          <p:nvPr>
            <p:ph type="sldNum" idx="6"/>
          </p:nvPr>
        </p:nvSpPr>
        <p:spPr>
          <a:xfrm>
            <a:off x="6705360" y="6248520"/>
            <a:ext cx="1904760" cy="457200"/>
          </a:xfrm>
          <a:prstGeom prst="rect">
            <a:avLst/>
          </a:prstGeom>
          <a:noFill/>
          <a:ln w="0">
            <a:noFill/>
          </a:ln>
        </p:spPr>
        <p:txBody>
          <a:bodyPr lIns="90000" tIns="46800" rIns="90000" bIns="46800" anchor="t">
            <a:noAutofit/>
          </a:bodyPr>
          <a:lstStyle>
            <a:lvl1pPr indent="0" algn="r">
              <a:lnSpc>
                <a:spcPct val="100000"/>
              </a:lnSpc>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lang="en-GB" sz="1000" b="0" u="none" strike="noStrike">
                <a:solidFill>
                  <a:srgbClr val="FFFF00"/>
                </a:solidFill>
                <a:effectLst/>
                <a:uFillTx/>
                <a:latin typeface="Comic Sans MS"/>
              </a:defRPr>
            </a:lvl1pPr>
          </a:lstStyle>
          <a:p>
            <a:pPr indent="0" algn="r">
              <a:lnSpc>
                <a:spcPct val="100000"/>
              </a:lnSpc>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5300A3D1-0ACA-4460-8387-6B593F5C554D}" type="slidenum">
              <a:rPr lang="en-GB" sz="1000" b="0" u="none" strike="noStrike">
                <a:solidFill>
                  <a:srgbClr val="FFFF00"/>
                </a:solidFill>
                <a:effectLst/>
                <a:uFillTx/>
                <a:latin typeface="Comic Sans MS"/>
              </a:rPr>
              <a:t>&lt;number&gt;</a:t>
            </a:fld>
            <a:endParaRPr lang="en-US" sz="1000" b="0" u="none" strike="noStrike">
              <a:solidFill>
                <a:srgbClr val="FFFFFF"/>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 Target="slide2.xml"/><Relationship Id="rId3" Type="http://schemas.openxmlformats.org/officeDocument/2006/relationships/slide" Target="slide10.xml"/><Relationship Id="rId4" Type="http://schemas.openxmlformats.org/officeDocument/2006/relationships/slide" Target="slide16.xml"/><Relationship Id="rId5" Type="http://schemas.openxmlformats.org/officeDocument/2006/relationships/slide" Target="slide28.xml"/><Relationship Id="rId6" Type="http://schemas.openxmlformats.org/officeDocument/2006/relationships/slide" Target="slide24.xml"/><Relationship Id="rId7" Type="http://schemas.openxmlformats.org/officeDocument/2006/relationships/slideLayout" Target="../slideLayouts/slideLayout2.xml"/><Relationship Id="rId8"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wmf"/><Relationship Id="rId3"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image" Target="../media/image5.wmf"/><Relationship Id="rId3" Type="http://schemas.openxmlformats.org/officeDocument/2006/relationships/image" Target="../media/image6.wmf"/><Relationship Id="rId4" Type="http://schemas.openxmlformats.org/officeDocument/2006/relationships/image" Target="../media/image7.wmf"/><Relationship Id="rId5" Type="http://schemas.openxmlformats.org/officeDocument/2006/relationships/slideLayout" Target="../slideLayouts/slideLayout2.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6.xml.rels><?xml version="1.0" encoding="UTF-8"?>
<Relationships xmlns="http://schemas.openxmlformats.org/package/2006/relationships"><Relationship Id="rId1" Type="http://schemas.openxmlformats.org/officeDocument/2006/relationships/image" Target="../media/image8.png"/><Relationship Id="rId2" Type="http://schemas.openxmlformats.org/officeDocument/2006/relationships/slideLayout" Target="../slideLayouts/slideLayout2.xml"/>
</Relationships>
</file>

<file path=ppt/slides/_rels/slide37.xml.rels><?xml version="1.0" encoding="UTF-8"?>
<Relationships xmlns="http://schemas.openxmlformats.org/package/2006/relationships"><Relationship Id="rId1" Type="http://schemas.openxmlformats.org/officeDocument/2006/relationships/image" Target="../media/image9.png"/><Relationship Id="rId2" Type="http://schemas.openxmlformats.org/officeDocument/2006/relationships/image" Target="../media/image10.png"/><Relationship Id="rId3" Type="http://schemas.openxmlformats.org/officeDocument/2006/relationships/slideLayout" Target="../slideLayouts/slideLayout2.xml"/>
</Relationships>
</file>

<file path=ppt/slides/_rels/slide38.xml.rels><?xml version="1.0" encoding="UTF-8"?>
<Relationships xmlns="http://schemas.openxmlformats.org/package/2006/relationships"><Relationship Id="rId1" Type="http://schemas.openxmlformats.org/officeDocument/2006/relationships/image" Target="../media/image9.png"/><Relationship Id="rId2" Type="http://schemas.openxmlformats.org/officeDocument/2006/relationships/image" Target="../media/image11.png"/><Relationship Id="rId3" Type="http://schemas.openxmlformats.org/officeDocument/2006/relationships/slideLayout" Target="../slideLayouts/slideLayout2.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3.xml.rels><?xml version="1.0" encoding="UTF-8"?>
<Relationships xmlns="http://schemas.openxmlformats.org/package/2006/relationships"><Relationship Id="rId1" Type="http://schemas.openxmlformats.org/officeDocument/2006/relationships/image" Target="../media/image12.wmf"/><Relationship Id="rId2" Type="http://schemas.openxmlformats.org/officeDocument/2006/relationships/slideLayout" Target="../slideLayouts/slideLayout2.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8.xml.rels><?xml version="1.0" encoding="UTF-8"?>
<Relationships xmlns="http://schemas.openxmlformats.org/package/2006/relationships"><Relationship Id="rId1" Type="http://schemas.openxmlformats.org/officeDocument/2006/relationships/image" Target="../media/image13.png"/><Relationship Id="rId2" Type="http://schemas.openxmlformats.org/officeDocument/2006/relationships/slideLayout" Target="../slideLayouts/slideLayout1.xml"/>
</Relationships>
</file>

<file path=ppt/slides/_rels/slide49.xml.rels><?xml version="1.0" encoding="UTF-8"?>
<Relationships xmlns="http://schemas.openxmlformats.org/package/2006/relationships"><Relationship Id="rId1" Type="http://schemas.openxmlformats.org/officeDocument/2006/relationships/image" Target="../media/image13.png"/><Relationship Id="rId2" Type="http://schemas.openxmlformats.org/officeDocument/2006/relationships/image" Target="../media/image14.png"/><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0.xml.rels><?xml version="1.0" encoding="UTF-8"?>
<Relationships xmlns="http://schemas.openxmlformats.org/package/2006/relationships"><Relationship Id="rId1" Type="http://schemas.openxmlformats.org/officeDocument/2006/relationships/image" Target="../media/image15.png"/><Relationship Id="rId2" Type="http://schemas.openxmlformats.org/officeDocument/2006/relationships/hyperlink" Target="file:///tmp/libreoffice-6a522d345e98a/user/gallery/beep.wav" TargetMode="External"/><Relationship Id="rId3" Type="http://schemas.openxmlformats.org/officeDocument/2006/relationships/hyperlink" Target="file:///tmp/libreoffice-6a522d345e98a/user/gallery/beep.wav" TargetMode="External"/><Relationship Id="rId4" Type="http://schemas.openxmlformats.org/officeDocument/2006/relationships/image" Target="../media/image14.png"/><Relationship Id="rId5" Type="http://schemas.openxmlformats.org/officeDocument/2006/relationships/oleObject" Target="../embeddings/oleObject2.bin"/><Relationship Id="rId6" Type="http://schemas.openxmlformats.org/officeDocument/2006/relationships/image" Target="../media/image16.wmf"/><Relationship Id="rId7" Type="http://schemas.openxmlformats.org/officeDocument/2006/relationships/image" Target="../media/image17.png"/><Relationship Id="rId8" Type="http://schemas.openxmlformats.org/officeDocument/2006/relationships/oleObject" Target="../embeddings/oleObject3.bin"/><Relationship Id="rId9" Type="http://schemas.openxmlformats.org/officeDocument/2006/relationships/image" Target="../media/image18.wmf"/><Relationship Id="rId10" Type="http://schemas.openxmlformats.org/officeDocument/2006/relationships/oleObject" Target="../embeddings/oleObject4.bin"/><Relationship Id="rId11" Type="http://schemas.openxmlformats.org/officeDocument/2006/relationships/image" Target="../media/image19.wmf"/><Relationship Id="rId12" Type="http://schemas.openxmlformats.org/officeDocument/2006/relationships/oleObject" Target="../embeddings/oleObject5.bin"/><Relationship Id="rId13" Type="http://schemas.openxmlformats.org/officeDocument/2006/relationships/image" Target="../media/image20.wmf"/><Relationship Id="rId14" Type="http://schemas.openxmlformats.org/officeDocument/2006/relationships/oleObject" Target="../embeddings/oleObject6.bin"/><Relationship Id="rId15" Type="http://schemas.openxmlformats.org/officeDocument/2006/relationships/image" Target="../media/image21.wmf"/><Relationship Id="rId16" Type="http://schemas.openxmlformats.org/officeDocument/2006/relationships/oleObject" Target="../embeddings/oleObject7.bin"/><Relationship Id="rId17" Type="http://schemas.openxmlformats.org/officeDocument/2006/relationships/image" Target="../media/image22.wmf"/><Relationship Id="rId18" Type="http://schemas.openxmlformats.org/officeDocument/2006/relationships/oleObject" Target="../embeddings/oleObject8.bin"/><Relationship Id="rId19" Type="http://schemas.openxmlformats.org/officeDocument/2006/relationships/image" Target="../media/image23.wmf"/><Relationship Id="rId20" Type="http://schemas.openxmlformats.org/officeDocument/2006/relationships/oleObject" Target="../embeddings/oleObject9.bin"/><Relationship Id="rId21" Type="http://schemas.openxmlformats.org/officeDocument/2006/relationships/image" Target="../media/image24.wmf"/><Relationship Id="rId22"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image" Target="../media/image15.png"/><Relationship Id="rId2" Type="http://schemas.openxmlformats.org/officeDocument/2006/relationships/hyperlink" Target="file:///tmp/libreoffice-6a522d345e98a/user/gallery/beep.wav" TargetMode="External"/><Relationship Id="rId3" Type="http://schemas.openxmlformats.org/officeDocument/2006/relationships/hyperlink" Target="file:///tmp/libreoffice-6a522d345e98a/user/gallery/beep.wav" TargetMode="External"/><Relationship Id="rId4" Type="http://schemas.openxmlformats.org/officeDocument/2006/relationships/image" Target="../media/image17.png"/><Relationship Id="rId5" Type="http://schemas.openxmlformats.org/officeDocument/2006/relationships/oleObject" Target="../embeddings/oleObject10.bin"/><Relationship Id="rId6" Type="http://schemas.openxmlformats.org/officeDocument/2006/relationships/image" Target="../media/image25.wmf"/><Relationship Id="rId7" Type="http://schemas.openxmlformats.org/officeDocument/2006/relationships/oleObject" Target="../embeddings/oleObject11.bin"/><Relationship Id="rId8" Type="http://schemas.openxmlformats.org/officeDocument/2006/relationships/image" Target="../media/image26.wmf"/><Relationship Id="rId9" Type="http://schemas.openxmlformats.org/officeDocument/2006/relationships/oleObject" Target="../embeddings/oleObject12.bin"/><Relationship Id="rId10" Type="http://schemas.openxmlformats.org/officeDocument/2006/relationships/image" Target="../media/image27.wmf"/><Relationship Id="rId11" Type="http://schemas.openxmlformats.org/officeDocument/2006/relationships/oleObject" Target="../embeddings/oleObject13.bin"/><Relationship Id="rId12" Type="http://schemas.openxmlformats.org/officeDocument/2006/relationships/image" Target="../media/image26.wmf"/><Relationship Id="rId13" Type="http://schemas.openxmlformats.org/officeDocument/2006/relationships/oleObject" Target="../embeddings/oleObject14.bin"/><Relationship Id="rId14" Type="http://schemas.openxmlformats.org/officeDocument/2006/relationships/image" Target="../media/image28.wmf"/><Relationship Id="rId15" Type="http://schemas.openxmlformats.org/officeDocument/2006/relationships/slideLayout" Target="../slideLayouts/slideLayout1.xml"/>
</Relationships>
</file>

<file path=ppt/slides/_rels/slide52.xml.rels><?xml version="1.0" encoding="UTF-8"?>
<Relationships xmlns="http://schemas.openxmlformats.org/package/2006/relationships"><Relationship Id="rId1" Type="http://schemas.openxmlformats.org/officeDocument/2006/relationships/image" Target="../media/image15.png"/><Relationship Id="rId2" Type="http://schemas.openxmlformats.org/officeDocument/2006/relationships/hyperlink" Target="file:///tmp/libreoffice-6a522d345e98a/user/gallery/beep.wav" TargetMode="External"/><Relationship Id="rId3" Type="http://schemas.openxmlformats.org/officeDocument/2006/relationships/hyperlink" Target="file:///tmp/libreoffice-6a522d345e98a/user/gallery/beep.wav" TargetMode="External"/><Relationship Id="rId4" Type="http://schemas.openxmlformats.org/officeDocument/2006/relationships/image" Target="../media/image17.png"/><Relationship Id="rId5" Type="http://schemas.openxmlformats.org/officeDocument/2006/relationships/oleObject" Target="../embeddings/oleObject15.bin"/><Relationship Id="rId6" Type="http://schemas.openxmlformats.org/officeDocument/2006/relationships/image" Target="../media/image29.wmf"/><Relationship Id="rId7" Type="http://schemas.openxmlformats.org/officeDocument/2006/relationships/slideLayout" Target="../slideLayouts/slideLayout1.xml"/>
</Relationships>
</file>

<file path=ppt/slides/_rels/slide53.xml.rels><?xml version="1.0" encoding="UTF-8"?>
<Relationships xmlns="http://schemas.openxmlformats.org/package/2006/relationships"><Relationship Id="rId1" Type="http://schemas.openxmlformats.org/officeDocument/2006/relationships/image" Target="../media/image15.png"/><Relationship Id="rId2" Type="http://schemas.openxmlformats.org/officeDocument/2006/relationships/hyperlink" Target="file:///tmp/libreoffice-6a522d345e98a/user/gallery/beep.wav" TargetMode="External"/><Relationship Id="rId3" Type="http://schemas.openxmlformats.org/officeDocument/2006/relationships/hyperlink" Target="file:///tmp/libreoffice-6a522d345e98a/user/gallery/beep.wav" TargetMode="External"/><Relationship Id="rId4" Type="http://schemas.openxmlformats.org/officeDocument/2006/relationships/image" Target="../media/image14.png"/><Relationship Id="rId5" Type="http://schemas.openxmlformats.org/officeDocument/2006/relationships/image" Target="../media/image17.png"/><Relationship Id="rId6" Type="http://schemas.openxmlformats.org/officeDocument/2006/relationships/oleObject" Target="../embeddings/oleObject16.bin"/><Relationship Id="rId7" Type="http://schemas.openxmlformats.org/officeDocument/2006/relationships/image" Target="../media/image23.wmf"/><Relationship Id="rId8" Type="http://schemas.openxmlformats.org/officeDocument/2006/relationships/oleObject" Target="../embeddings/oleObject17.bin"/><Relationship Id="rId9" Type="http://schemas.openxmlformats.org/officeDocument/2006/relationships/image" Target="../media/image30.wmf"/><Relationship Id="rId10" Type="http://schemas.openxmlformats.org/officeDocument/2006/relationships/oleObject" Target="../embeddings/oleObject18.bin"/><Relationship Id="rId11" Type="http://schemas.openxmlformats.org/officeDocument/2006/relationships/image" Target="../media/image31.wmf"/><Relationship Id="rId12" Type="http://schemas.openxmlformats.org/officeDocument/2006/relationships/oleObject" Target="../embeddings/oleObject19.bin"/><Relationship Id="rId13" Type="http://schemas.openxmlformats.org/officeDocument/2006/relationships/image" Target="../media/image32.wmf"/><Relationship Id="rId14" Type="http://schemas.openxmlformats.org/officeDocument/2006/relationships/oleObject" Target="../embeddings/oleObject20.bin"/><Relationship Id="rId15" Type="http://schemas.openxmlformats.org/officeDocument/2006/relationships/image" Target="../media/image33.wmf"/><Relationship Id="rId16" Type="http://schemas.openxmlformats.org/officeDocument/2006/relationships/oleObject" Target="../embeddings/oleObject21.bin"/><Relationship Id="rId17" Type="http://schemas.openxmlformats.org/officeDocument/2006/relationships/image" Target="../media/image34.wmf"/><Relationship Id="rId18" Type="http://schemas.openxmlformats.org/officeDocument/2006/relationships/oleObject" Target="../embeddings/oleObject22.bin"/><Relationship Id="rId19" Type="http://schemas.openxmlformats.org/officeDocument/2006/relationships/image" Target="../media/image35.wmf"/><Relationship Id="rId20" Type="http://schemas.openxmlformats.org/officeDocument/2006/relationships/oleObject" Target="../embeddings/oleObject23.bin"/><Relationship Id="rId21" Type="http://schemas.openxmlformats.org/officeDocument/2006/relationships/image" Target="../media/image36.wmf"/><Relationship Id="rId22" Type="http://schemas.openxmlformats.org/officeDocument/2006/relationships/oleObject" Target="../embeddings/oleObject24.bin"/><Relationship Id="rId23" Type="http://schemas.openxmlformats.org/officeDocument/2006/relationships/image" Target="../media/image37.wmf"/><Relationship Id="rId24" Type="http://schemas.openxmlformats.org/officeDocument/2006/relationships/oleObject" Target="../embeddings/oleObject25.bin"/><Relationship Id="rId25" Type="http://schemas.openxmlformats.org/officeDocument/2006/relationships/image" Target="../media/image38.wmf"/><Relationship Id="rId26" Type="http://schemas.openxmlformats.org/officeDocument/2006/relationships/oleObject" Target="../embeddings/oleObject26.bin"/><Relationship Id="rId27" Type="http://schemas.openxmlformats.org/officeDocument/2006/relationships/image" Target="../media/image39.wmf"/><Relationship Id="rId28" Type="http://schemas.openxmlformats.org/officeDocument/2006/relationships/oleObject" Target="../embeddings/oleObject27.bin"/><Relationship Id="rId29" Type="http://schemas.openxmlformats.org/officeDocument/2006/relationships/image" Target="../media/image40.wmf"/><Relationship Id="rId30" Type="http://schemas.openxmlformats.org/officeDocument/2006/relationships/slideLayout" Target="../slideLayouts/slideLayout1.xml"/>
</Relationships>
</file>

<file path=ppt/slides/_rels/slide54.xml.rels><?xml version="1.0" encoding="UTF-8"?>
<Relationships xmlns="http://schemas.openxmlformats.org/package/2006/relationships"><Relationship Id="rId1" Type="http://schemas.openxmlformats.org/officeDocument/2006/relationships/image" Target="../media/image15.png"/><Relationship Id="rId2" Type="http://schemas.openxmlformats.org/officeDocument/2006/relationships/hyperlink" Target="file:///tmp/libreoffice-6a522d345e98a/user/gallery/beep.wav" TargetMode="External"/><Relationship Id="rId3" Type="http://schemas.openxmlformats.org/officeDocument/2006/relationships/hyperlink" Target="file:///tmp/libreoffice-6a522d345e98a/user/gallery/beep.wav" TargetMode="External"/><Relationship Id="rId4" Type="http://schemas.openxmlformats.org/officeDocument/2006/relationships/image" Target="../media/image14.png"/><Relationship Id="rId5" Type="http://schemas.openxmlformats.org/officeDocument/2006/relationships/image" Target="../media/image17.png"/><Relationship Id="rId6" Type="http://schemas.openxmlformats.org/officeDocument/2006/relationships/oleObject" Target="../embeddings/oleObject28.bin"/><Relationship Id="rId7" Type="http://schemas.openxmlformats.org/officeDocument/2006/relationships/image" Target="../media/image23.wmf"/><Relationship Id="rId8" Type="http://schemas.openxmlformats.org/officeDocument/2006/relationships/oleObject" Target="../embeddings/oleObject29.bin"/><Relationship Id="rId9" Type="http://schemas.openxmlformats.org/officeDocument/2006/relationships/image" Target="../media/image41.wmf"/><Relationship Id="rId10" Type="http://schemas.openxmlformats.org/officeDocument/2006/relationships/oleObject" Target="../embeddings/oleObject30.bin"/><Relationship Id="rId11" Type="http://schemas.openxmlformats.org/officeDocument/2006/relationships/image" Target="../media/image42.wmf"/><Relationship Id="rId12" Type="http://schemas.openxmlformats.org/officeDocument/2006/relationships/oleObject" Target="../embeddings/oleObject31.bin"/><Relationship Id="rId13" Type="http://schemas.openxmlformats.org/officeDocument/2006/relationships/image" Target="../media/image43.wmf"/><Relationship Id="rId14" Type="http://schemas.openxmlformats.org/officeDocument/2006/relationships/oleObject" Target="../embeddings/oleObject32.bin"/><Relationship Id="rId15" Type="http://schemas.openxmlformats.org/officeDocument/2006/relationships/image" Target="../media/image44.wmf"/><Relationship Id="rId16" Type="http://schemas.openxmlformats.org/officeDocument/2006/relationships/oleObject" Target="../embeddings/oleObject33.bin"/><Relationship Id="rId17" Type="http://schemas.openxmlformats.org/officeDocument/2006/relationships/image" Target="../media/image45.wmf"/><Relationship Id="rId18" Type="http://schemas.openxmlformats.org/officeDocument/2006/relationships/oleObject" Target="../embeddings/oleObject34.bin"/><Relationship Id="rId19" Type="http://schemas.openxmlformats.org/officeDocument/2006/relationships/image" Target="../media/image46.wmf"/><Relationship Id="rId20" Type="http://schemas.openxmlformats.org/officeDocument/2006/relationships/oleObject" Target="../embeddings/oleObject35.bin"/><Relationship Id="rId21" Type="http://schemas.openxmlformats.org/officeDocument/2006/relationships/image" Target="../media/image47.wmf"/><Relationship Id="rId22" Type="http://schemas.openxmlformats.org/officeDocument/2006/relationships/slideLayout" Target="../slideLayouts/slideLayout1.xml"/>
</Relationships>
</file>

<file path=ppt/slides/_rels/slide55.xml.rels><?xml version="1.0" encoding="UTF-8"?>
<Relationships xmlns="http://schemas.openxmlformats.org/package/2006/relationships"><Relationship Id="rId1" Type="http://schemas.openxmlformats.org/officeDocument/2006/relationships/image" Target="../media/image15.png"/><Relationship Id="rId2" Type="http://schemas.openxmlformats.org/officeDocument/2006/relationships/hyperlink" Target="file:///tmp/libreoffice-6a522d345e98a/user/gallery/beep.wav" TargetMode="External"/><Relationship Id="rId3" Type="http://schemas.openxmlformats.org/officeDocument/2006/relationships/hyperlink" Target="file:///tmp/libreoffice-6a522d345e98a/user/gallery/beep.wav" TargetMode="External"/><Relationship Id="rId4" Type="http://schemas.openxmlformats.org/officeDocument/2006/relationships/image" Target="../media/image14.png"/><Relationship Id="rId5" Type="http://schemas.openxmlformats.org/officeDocument/2006/relationships/image" Target="../media/image17.png"/><Relationship Id="rId6" Type="http://schemas.openxmlformats.org/officeDocument/2006/relationships/oleObject" Target="../embeddings/oleObject36.bin"/><Relationship Id="rId7" Type="http://schemas.openxmlformats.org/officeDocument/2006/relationships/image" Target="../media/image48.wmf"/><Relationship Id="rId8" Type="http://schemas.openxmlformats.org/officeDocument/2006/relationships/oleObject" Target="../embeddings/oleObject37.bin"/><Relationship Id="rId9" Type="http://schemas.openxmlformats.org/officeDocument/2006/relationships/image" Target="../media/image49.wmf"/><Relationship Id="rId10" Type="http://schemas.openxmlformats.org/officeDocument/2006/relationships/oleObject" Target="../embeddings/oleObject38.bin"/><Relationship Id="rId11" Type="http://schemas.openxmlformats.org/officeDocument/2006/relationships/image" Target="../media/image50.wmf"/><Relationship Id="rId12" Type="http://schemas.openxmlformats.org/officeDocument/2006/relationships/oleObject" Target="../embeddings/oleObject39.bin"/><Relationship Id="rId13" Type="http://schemas.openxmlformats.org/officeDocument/2006/relationships/image" Target="../media/image51.wmf"/><Relationship Id="rId14" Type="http://schemas.openxmlformats.org/officeDocument/2006/relationships/oleObject" Target="../embeddings/oleObject40.bin"/><Relationship Id="rId15" Type="http://schemas.openxmlformats.org/officeDocument/2006/relationships/image" Target="../media/image52.wmf"/><Relationship Id="rId16" Type="http://schemas.openxmlformats.org/officeDocument/2006/relationships/slideLayout" Target="../slideLayouts/slideLayout1.xml"/>
</Relationships>
</file>

<file path=ppt/slides/_rels/slide56.xml.rels><?xml version="1.0" encoding="UTF-8"?>
<Relationships xmlns="http://schemas.openxmlformats.org/package/2006/relationships"><Relationship Id="rId1" Type="http://schemas.openxmlformats.org/officeDocument/2006/relationships/hyperlink" Target="file:///tmp/libreoffice-6a522d345e98a/user/gallery/beep.wav" TargetMode="External"/><Relationship Id="rId2" Type="http://schemas.openxmlformats.org/officeDocument/2006/relationships/hyperlink" Target="file:///tmp/libreoffice-6a522d345e98a/user/gallery/MagicStars.wav" TargetMode="External"/><Relationship Id="rId3" Type="http://schemas.openxmlformats.org/officeDocument/2006/relationships/slideLayout" Target="../slideLayouts/slideLayout1.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6" name="PlaceHolder 1"/>
          <p:cNvSpPr>
            <a:spLocks noGrp="1"/>
          </p:cNvSpPr>
          <p:nvPr>
            <p:ph type="title"/>
          </p:nvPr>
        </p:nvSpPr>
        <p:spPr>
          <a:xfrm>
            <a:off x="1066320" y="182520"/>
            <a:ext cx="7086600" cy="1036800"/>
          </a:xfrm>
          <a:prstGeom prst="rect">
            <a:avLst/>
          </a:prstGeom>
          <a:noFill/>
          <a:ln w="0">
            <a:noFill/>
          </a:ln>
        </p:spPr>
        <p:txBody>
          <a:bodyPr lIns="91440" tIns="45720" rIns="91440" bIns="45720" anchor="b">
            <a:noAutofit/>
          </a:bodyPr>
          <a:p>
            <a:pPr indent="0" algn="ctr">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000" b="1" u="none" strike="noStrike">
                <a:solidFill>
                  <a:srgbClr val="FFFF00"/>
                </a:solidFill>
                <a:effectLst/>
                <a:uFillTx/>
                <a:latin typeface="Comic Sans MS"/>
              </a:rPr>
              <a:t>Higher Applications</a:t>
            </a:r>
            <a:endParaRPr lang="en-US" sz="4000" b="1" u="none" strike="noStrike">
              <a:solidFill>
                <a:srgbClr val="EEF82A"/>
              </a:solidFill>
              <a:effectLst/>
              <a:uFillTx/>
              <a:latin typeface="Comic Sans MS"/>
            </a:endParaRPr>
          </a:p>
        </p:txBody>
      </p:sp>
      <p:sp>
        <p:nvSpPr>
          <p:cNvPr id="37" name="Rectangle 19"/>
          <p:cNvSpPr/>
          <p:nvPr/>
        </p:nvSpPr>
        <p:spPr>
          <a:xfrm>
            <a:off x="3352680" y="6248520"/>
            <a:ext cx="2895840" cy="457200"/>
          </a:xfrm>
          <a:prstGeom prst="rect">
            <a:avLst/>
          </a:prstGeom>
          <a:noFill/>
          <a:ln w="0">
            <a:noFill/>
          </a:ln>
        </p:spPr>
        <p:style>
          <a:lnRef idx="0"/>
          <a:fillRef idx="0"/>
          <a:effectRef idx="0"/>
          <a:fontRef idx="minor"/>
        </p:style>
        <p:txBody>
          <a:bodyPr lIns="90000" tIns="46800" rIns="90000" bIns="46800" anchor="t">
            <a:noAutofit/>
          </a:bodyPr>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000" b="0" u="none" strike="noStrike">
                <a:solidFill>
                  <a:srgbClr val="FFFF00"/>
                </a:solidFill>
                <a:effectLst/>
                <a:uFillTx/>
                <a:latin typeface="Comic Sans MS"/>
              </a:rPr>
              <a:t>www.mathsrevision.com</a:t>
            </a:r>
            <a:endParaRPr lang="en-US" sz="1000" b="0" u="none" strike="noStrike">
              <a:solidFill>
                <a:srgbClr val="FFFFFF"/>
              </a:solidFill>
              <a:effectLst/>
              <a:uFillTx/>
              <a:latin typeface="Arial Narrow"/>
            </a:endParaRPr>
          </a:p>
        </p:txBody>
      </p:sp>
      <p:pic>
        <p:nvPicPr>
          <p:cNvPr id="38" name="Picture 4" descr="Office Objects 0572"/>
          <p:cNvPicPr/>
          <p:nvPr/>
        </p:nvPicPr>
        <p:blipFill>
          <a:blip r:embed="rId1"/>
          <a:stretch/>
        </p:blipFill>
        <p:spPr>
          <a:xfrm>
            <a:off x="7246800" y="237960"/>
            <a:ext cx="1444680" cy="1468440"/>
          </a:xfrm>
          <a:prstGeom prst="rect">
            <a:avLst/>
          </a:prstGeom>
          <a:noFill/>
          <a:ln w="0">
            <a:noFill/>
          </a:ln>
        </p:spPr>
      </p:pic>
      <p:sp>
        <p:nvSpPr>
          <p:cNvPr id="39" name="Text Box 5"/>
          <p:cNvSpPr/>
          <p:nvPr/>
        </p:nvSpPr>
        <p:spPr>
          <a:xfrm>
            <a:off x="3052800" y="2184480"/>
            <a:ext cx="514332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1" u="none" strike="noStrike">
                <a:solidFill>
                  <a:srgbClr val="F9F911"/>
                </a:solidFill>
                <a:effectLst/>
                <a:uFillTx/>
                <a:latin typeface="Comic Sans MS"/>
                <a:ea typeface="Arial"/>
              </a:rPr>
              <a:t>nth term of a sequence</a:t>
            </a:r>
            <a:endParaRPr lang="en-US" sz="2400" b="0" u="none" strike="noStrike">
              <a:solidFill>
                <a:srgbClr val="FFFFFF"/>
              </a:solidFill>
              <a:effectLst/>
              <a:uFillTx/>
              <a:latin typeface="Arial Narrow"/>
            </a:endParaRPr>
          </a:p>
        </p:txBody>
      </p:sp>
      <p:sp>
        <p:nvSpPr>
          <p:cNvPr id="40" name="Text Box 6"/>
          <p:cNvSpPr/>
          <p:nvPr/>
        </p:nvSpPr>
        <p:spPr>
          <a:xfrm>
            <a:off x="3052800" y="2687760"/>
            <a:ext cx="580860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1" u="none" strike="noStrike">
                <a:solidFill>
                  <a:srgbClr val="F9F911"/>
                </a:solidFill>
                <a:effectLst/>
                <a:uFillTx/>
                <a:latin typeface="Comic Sans MS"/>
                <a:ea typeface="Arial"/>
              </a:rPr>
              <a:t>nth term of a Recurrence Relation</a:t>
            </a:r>
            <a:endParaRPr lang="en-US" sz="2400" b="0" u="none" strike="noStrike">
              <a:solidFill>
                <a:srgbClr val="FFFFFF"/>
              </a:solidFill>
              <a:effectLst/>
              <a:uFillTx/>
              <a:latin typeface="Arial Narrow"/>
            </a:endParaRPr>
          </a:p>
        </p:txBody>
      </p:sp>
      <p:sp>
        <p:nvSpPr>
          <p:cNvPr id="41" name="AutoShape 7">
            <a:hlinkClick r:id="rId2" action="ppaction://hlinksldjump"/>
          </p:cNvPr>
          <p:cNvSpPr/>
          <p:nvPr/>
        </p:nvSpPr>
        <p:spPr>
          <a:xfrm>
            <a:off x="2428920" y="2243160"/>
            <a:ext cx="409680" cy="268200"/>
          </a:xfrm>
          <a:custGeom>
            <a:avLst/>
            <a:gdLst>
              <a:gd name="textAreaLeft" fmla="*/ 17280 w 409680"/>
              <a:gd name="textAreaRight" fmla="*/ 392400 w 409680"/>
              <a:gd name="textAreaTop" fmla="*/ 17280 h 268200"/>
              <a:gd name="textAreaBottom" fmla="*/ 250920 h 268200"/>
            </a:gdLst>
            <a:ahLst/>
            <a:cxnLst/>
            <a:rect l="textAreaLeft" t="textAreaTop" r="textAreaRight" b="textAreaBottom"/>
            <a:pathLst>
              <a:path w="32979" h="21600">
                <a:moveTo>
                  <a:pt x="0" y="0"/>
                </a:moveTo>
                <a:lnTo>
                  <a:pt x="32979" y="0"/>
                </a:lnTo>
                <a:lnTo>
                  <a:pt x="32979" y="21600"/>
                </a:lnTo>
                <a:lnTo>
                  <a:pt x="0" y="21600"/>
                </a:lnTo>
                <a:close/>
              </a:path>
              <a:path fill="lightenLess" w="32979" h="21600">
                <a:moveTo>
                  <a:pt x="0" y="0"/>
                </a:moveTo>
                <a:lnTo>
                  <a:pt x="32979" y="0"/>
                </a:lnTo>
                <a:lnTo>
                  <a:pt x="31579" y="1400"/>
                </a:lnTo>
                <a:lnTo>
                  <a:pt x="1400" y="1400"/>
                </a:lnTo>
                <a:close/>
              </a:path>
              <a:path fill="darken" w="32979" h="21600">
                <a:moveTo>
                  <a:pt x="32979" y="0"/>
                </a:moveTo>
                <a:lnTo>
                  <a:pt x="32979" y="21600"/>
                </a:lnTo>
                <a:lnTo>
                  <a:pt x="31579" y="20200"/>
                </a:lnTo>
                <a:lnTo>
                  <a:pt x="31579" y="1400"/>
                </a:lnTo>
                <a:close/>
              </a:path>
              <a:path fill="darkenLess" w="32979" h="21600">
                <a:moveTo>
                  <a:pt x="32979" y="21600"/>
                </a:moveTo>
                <a:lnTo>
                  <a:pt x="0" y="21600"/>
                </a:lnTo>
                <a:lnTo>
                  <a:pt x="1400" y="20200"/>
                </a:lnTo>
                <a:lnTo>
                  <a:pt x="31579" y="20200"/>
                </a:lnTo>
                <a:close/>
              </a:path>
              <a:path fill="lighten" w="32979" h="21600">
                <a:moveTo>
                  <a:pt x="0" y="21600"/>
                </a:moveTo>
                <a:lnTo>
                  <a:pt x="0" y="0"/>
                </a:lnTo>
                <a:lnTo>
                  <a:pt x="1400" y="1400"/>
                </a:lnTo>
                <a:lnTo>
                  <a:pt x="1400" y="20200"/>
                </a:lnTo>
                <a:close/>
              </a:path>
              <a:path fill="darken" w="32979" h="21600">
                <a:moveTo>
                  <a:pt x="9483" y="3794"/>
                </a:moveTo>
                <a:lnTo>
                  <a:pt x="23496" y="10800"/>
                </a:lnTo>
                <a:lnTo>
                  <a:pt x="9483" y="17806"/>
                </a:lnTo>
                <a:close/>
              </a:path>
            </a:pathLst>
          </a:custGeom>
          <a:solidFill>
            <a:srgbClr val="666633"/>
          </a:solidFill>
          <a:ln w="9360">
            <a:solidFill>
              <a:srgbClr val="FFFFFF"/>
            </a:solidFill>
            <a:miter/>
          </a:ln>
        </p:spPr>
        <p:style>
          <a:lnRef idx="0"/>
          <a:fillRef idx="0"/>
          <a:effectRef idx="0"/>
          <a:fontRef idx="minor"/>
        </p:style>
        <p:txBody>
          <a:bodyPr wrap="none" lIns="90000" tIns="46800" rIns="90000" bIns="46800" anchor="ctr">
            <a:noAutofit/>
          </a:bodyPr>
          <a:p>
            <a:pPr algn="ctr">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Arial Narrow"/>
            </a:endParaRPr>
          </a:p>
        </p:txBody>
      </p:sp>
      <p:sp>
        <p:nvSpPr>
          <p:cNvPr id="42" name="AutoShape 8">
            <a:hlinkClick r:id="rId3" action="ppaction://hlinksldjump"/>
          </p:cNvPr>
          <p:cNvSpPr/>
          <p:nvPr/>
        </p:nvSpPr>
        <p:spPr>
          <a:xfrm>
            <a:off x="2428920" y="2749680"/>
            <a:ext cx="409680" cy="268200"/>
          </a:xfrm>
          <a:custGeom>
            <a:avLst/>
            <a:gdLst>
              <a:gd name="textAreaLeft" fmla="*/ 17280 w 409680"/>
              <a:gd name="textAreaRight" fmla="*/ 392400 w 409680"/>
              <a:gd name="textAreaTop" fmla="*/ 17280 h 268200"/>
              <a:gd name="textAreaBottom" fmla="*/ 250920 h 268200"/>
            </a:gdLst>
            <a:ahLst/>
            <a:cxnLst/>
            <a:rect l="textAreaLeft" t="textAreaTop" r="textAreaRight" b="textAreaBottom"/>
            <a:pathLst>
              <a:path w="32979" h="21600">
                <a:moveTo>
                  <a:pt x="0" y="0"/>
                </a:moveTo>
                <a:lnTo>
                  <a:pt x="32979" y="0"/>
                </a:lnTo>
                <a:lnTo>
                  <a:pt x="32979" y="21600"/>
                </a:lnTo>
                <a:lnTo>
                  <a:pt x="0" y="21600"/>
                </a:lnTo>
                <a:close/>
              </a:path>
              <a:path fill="lightenLess" w="32979" h="21600">
                <a:moveTo>
                  <a:pt x="0" y="0"/>
                </a:moveTo>
                <a:lnTo>
                  <a:pt x="32979" y="0"/>
                </a:lnTo>
                <a:lnTo>
                  <a:pt x="31579" y="1400"/>
                </a:lnTo>
                <a:lnTo>
                  <a:pt x="1400" y="1400"/>
                </a:lnTo>
                <a:close/>
              </a:path>
              <a:path fill="darken" w="32979" h="21600">
                <a:moveTo>
                  <a:pt x="32979" y="0"/>
                </a:moveTo>
                <a:lnTo>
                  <a:pt x="32979" y="21600"/>
                </a:lnTo>
                <a:lnTo>
                  <a:pt x="31579" y="20200"/>
                </a:lnTo>
                <a:lnTo>
                  <a:pt x="31579" y="1400"/>
                </a:lnTo>
                <a:close/>
              </a:path>
              <a:path fill="darkenLess" w="32979" h="21600">
                <a:moveTo>
                  <a:pt x="32979" y="21600"/>
                </a:moveTo>
                <a:lnTo>
                  <a:pt x="0" y="21600"/>
                </a:lnTo>
                <a:lnTo>
                  <a:pt x="1400" y="20200"/>
                </a:lnTo>
                <a:lnTo>
                  <a:pt x="31579" y="20200"/>
                </a:lnTo>
                <a:close/>
              </a:path>
              <a:path fill="lighten" w="32979" h="21600">
                <a:moveTo>
                  <a:pt x="0" y="21600"/>
                </a:moveTo>
                <a:lnTo>
                  <a:pt x="0" y="0"/>
                </a:lnTo>
                <a:lnTo>
                  <a:pt x="1400" y="1400"/>
                </a:lnTo>
                <a:lnTo>
                  <a:pt x="1400" y="20200"/>
                </a:lnTo>
                <a:close/>
              </a:path>
              <a:path fill="darken" w="32979" h="21600">
                <a:moveTo>
                  <a:pt x="9483" y="3794"/>
                </a:moveTo>
                <a:lnTo>
                  <a:pt x="23496" y="10800"/>
                </a:lnTo>
                <a:lnTo>
                  <a:pt x="9483" y="17806"/>
                </a:lnTo>
                <a:close/>
              </a:path>
            </a:pathLst>
          </a:custGeom>
          <a:solidFill>
            <a:srgbClr val="00FF00"/>
          </a:solidFill>
          <a:ln w="9360">
            <a:solidFill>
              <a:srgbClr val="FFFFFF"/>
            </a:solidFill>
            <a:miter/>
          </a:ln>
        </p:spPr>
        <p:style>
          <a:lnRef idx="0"/>
          <a:fillRef idx="0"/>
          <a:effectRef idx="0"/>
          <a:fontRef idx="minor"/>
        </p:style>
        <p:txBody>
          <a:bodyPr wrap="none" lIns="90000" tIns="46800" rIns="90000" bIns="46800" anchor="ctr">
            <a:noAutofit/>
          </a:bodyPr>
          <a:p>
            <a:pPr algn="ctr">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Arial Narrow"/>
            </a:endParaRPr>
          </a:p>
        </p:txBody>
      </p:sp>
      <p:sp>
        <p:nvSpPr>
          <p:cNvPr id="43" name="Text Box 10"/>
          <p:cNvSpPr/>
          <p:nvPr/>
        </p:nvSpPr>
        <p:spPr>
          <a:xfrm>
            <a:off x="3052800" y="3192480"/>
            <a:ext cx="580860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1" u="none" strike="noStrike">
                <a:solidFill>
                  <a:srgbClr val="F9F911"/>
                </a:solidFill>
                <a:effectLst/>
                <a:uFillTx/>
                <a:latin typeface="Comic Sans MS"/>
                <a:ea typeface="Arial"/>
              </a:rPr>
              <a:t>Problem Solving Recurrence Relation</a:t>
            </a:r>
            <a:endParaRPr lang="en-US" sz="2400" b="0" u="none" strike="noStrike">
              <a:solidFill>
                <a:srgbClr val="FFFFFF"/>
              </a:solidFill>
              <a:effectLst/>
              <a:uFillTx/>
              <a:latin typeface="Arial Narrow"/>
            </a:endParaRPr>
          </a:p>
        </p:txBody>
      </p:sp>
      <p:sp>
        <p:nvSpPr>
          <p:cNvPr id="44" name="AutoShape 11">
            <a:hlinkClick r:id="rId4" action="ppaction://hlinksldjump"/>
          </p:cNvPr>
          <p:cNvSpPr/>
          <p:nvPr/>
        </p:nvSpPr>
        <p:spPr>
          <a:xfrm>
            <a:off x="2428920" y="3254400"/>
            <a:ext cx="409680" cy="287280"/>
          </a:xfrm>
          <a:custGeom>
            <a:avLst/>
            <a:gdLst>
              <a:gd name="textAreaLeft" fmla="*/ 18360 w 409680"/>
              <a:gd name="textAreaRight" fmla="*/ 391320 w 409680"/>
              <a:gd name="textAreaTop" fmla="*/ 18360 h 287280"/>
              <a:gd name="textAreaBottom" fmla="*/ 268920 h 287280"/>
            </a:gdLst>
            <a:ahLst/>
            <a:cxnLst/>
            <a:rect l="textAreaLeft" t="textAreaTop" r="textAreaRight" b="textAreaBottom"/>
            <a:pathLst>
              <a:path w="30791" h="21600">
                <a:moveTo>
                  <a:pt x="0" y="0"/>
                </a:moveTo>
                <a:lnTo>
                  <a:pt x="30791" y="0"/>
                </a:lnTo>
                <a:lnTo>
                  <a:pt x="30791" y="21600"/>
                </a:lnTo>
                <a:lnTo>
                  <a:pt x="0" y="21600"/>
                </a:lnTo>
                <a:close/>
              </a:path>
              <a:path fill="lightenLess" w="30791" h="21600">
                <a:moveTo>
                  <a:pt x="0" y="0"/>
                </a:moveTo>
                <a:lnTo>
                  <a:pt x="30791" y="0"/>
                </a:lnTo>
                <a:lnTo>
                  <a:pt x="29391" y="1400"/>
                </a:lnTo>
                <a:lnTo>
                  <a:pt x="1400" y="1400"/>
                </a:lnTo>
                <a:close/>
              </a:path>
              <a:path fill="darken" w="30791" h="21600">
                <a:moveTo>
                  <a:pt x="30791" y="0"/>
                </a:moveTo>
                <a:lnTo>
                  <a:pt x="30791" y="21600"/>
                </a:lnTo>
                <a:lnTo>
                  <a:pt x="29391" y="20200"/>
                </a:lnTo>
                <a:lnTo>
                  <a:pt x="29391" y="1400"/>
                </a:lnTo>
                <a:close/>
              </a:path>
              <a:path fill="darkenLess" w="30791" h="21600">
                <a:moveTo>
                  <a:pt x="30791" y="21600"/>
                </a:moveTo>
                <a:lnTo>
                  <a:pt x="0" y="21600"/>
                </a:lnTo>
                <a:lnTo>
                  <a:pt x="1400" y="20200"/>
                </a:lnTo>
                <a:lnTo>
                  <a:pt x="29391" y="20200"/>
                </a:lnTo>
                <a:close/>
              </a:path>
              <a:path fill="lighten" w="30791" h="21600">
                <a:moveTo>
                  <a:pt x="0" y="21600"/>
                </a:moveTo>
                <a:lnTo>
                  <a:pt x="0" y="0"/>
                </a:lnTo>
                <a:lnTo>
                  <a:pt x="1400" y="1400"/>
                </a:lnTo>
                <a:lnTo>
                  <a:pt x="1400" y="20200"/>
                </a:lnTo>
                <a:close/>
              </a:path>
              <a:path fill="darken" w="30791" h="21600">
                <a:moveTo>
                  <a:pt x="8389" y="3794"/>
                </a:moveTo>
                <a:lnTo>
                  <a:pt x="22402" y="10800"/>
                </a:lnTo>
                <a:lnTo>
                  <a:pt x="8389" y="17806"/>
                </a:lnTo>
                <a:close/>
              </a:path>
            </a:pathLst>
          </a:custGeom>
          <a:solidFill>
            <a:srgbClr val="00FFFF"/>
          </a:solidFill>
          <a:ln w="9360">
            <a:solidFill>
              <a:srgbClr val="FFFFFF"/>
            </a:solidFill>
            <a:miter/>
          </a:ln>
        </p:spPr>
        <p:style>
          <a:lnRef idx="0"/>
          <a:fillRef idx="0"/>
          <a:effectRef idx="0"/>
          <a:fontRef idx="minor"/>
        </p:style>
        <p:txBody>
          <a:bodyPr wrap="none" lIns="90000" tIns="46800" rIns="90000" bIns="46800" anchor="ctr">
            <a:noAutofit/>
          </a:bodyPr>
          <a:p>
            <a:pPr algn="ctr">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Arial Narrow"/>
            </a:endParaRPr>
          </a:p>
        </p:txBody>
      </p:sp>
      <p:sp>
        <p:nvSpPr>
          <p:cNvPr id="45" name="Text Box 10"/>
          <p:cNvSpPr/>
          <p:nvPr/>
        </p:nvSpPr>
        <p:spPr>
          <a:xfrm>
            <a:off x="3052800" y="4197240"/>
            <a:ext cx="545148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1" u="none" strike="noStrike">
                <a:solidFill>
                  <a:srgbClr val="F9F911"/>
                </a:solidFill>
                <a:effectLst/>
                <a:uFillTx/>
                <a:latin typeface="Comic Sans MS"/>
                <a:ea typeface="Arial"/>
              </a:rPr>
              <a:t>Divergence / Convergence</a:t>
            </a:r>
            <a:endParaRPr lang="en-US" sz="2400" b="0" u="none" strike="noStrike">
              <a:solidFill>
                <a:srgbClr val="FFFFFF"/>
              </a:solidFill>
              <a:effectLst/>
              <a:uFillTx/>
              <a:latin typeface="Arial Narrow"/>
            </a:endParaRPr>
          </a:p>
        </p:txBody>
      </p:sp>
      <p:sp>
        <p:nvSpPr>
          <p:cNvPr id="46" name="AutoShape 11">
            <a:hlinkClick r:id="rId5" action="ppaction://hlinksldjump"/>
          </p:cNvPr>
          <p:cNvSpPr/>
          <p:nvPr/>
        </p:nvSpPr>
        <p:spPr>
          <a:xfrm>
            <a:off x="2428920" y="4286160"/>
            <a:ext cx="409680" cy="268200"/>
          </a:xfrm>
          <a:custGeom>
            <a:avLst/>
            <a:gdLst>
              <a:gd name="textAreaLeft" fmla="*/ 17280 w 409680"/>
              <a:gd name="textAreaRight" fmla="*/ 392400 w 409680"/>
              <a:gd name="textAreaTop" fmla="*/ 17280 h 268200"/>
              <a:gd name="textAreaBottom" fmla="*/ 250920 h 268200"/>
            </a:gdLst>
            <a:ahLst/>
            <a:cxnLst/>
            <a:rect l="textAreaLeft" t="textAreaTop" r="textAreaRight" b="textAreaBottom"/>
            <a:pathLst>
              <a:path w="32979" h="21600">
                <a:moveTo>
                  <a:pt x="0" y="0"/>
                </a:moveTo>
                <a:lnTo>
                  <a:pt x="32979" y="0"/>
                </a:lnTo>
                <a:lnTo>
                  <a:pt x="32979" y="21600"/>
                </a:lnTo>
                <a:lnTo>
                  <a:pt x="0" y="21600"/>
                </a:lnTo>
                <a:close/>
              </a:path>
              <a:path fill="lightenLess" w="32979" h="21600">
                <a:moveTo>
                  <a:pt x="0" y="0"/>
                </a:moveTo>
                <a:lnTo>
                  <a:pt x="32979" y="0"/>
                </a:lnTo>
                <a:lnTo>
                  <a:pt x="31579" y="1400"/>
                </a:lnTo>
                <a:lnTo>
                  <a:pt x="1400" y="1400"/>
                </a:lnTo>
                <a:close/>
              </a:path>
              <a:path fill="darken" w="32979" h="21600">
                <a:moveTo>
                  <a:pt x="32979" y="0"/>
                </a:moveTo>
                <a:lnTo>
                  <a:pt x="32979" y="21600"/>
                </a:lnTo>
                <a:lnTo>
                  <a:pt x="31579" y="20200"/>
                </a:lnTo>
                <a:lnTo>
                  <a:pt x="31579" y="1400"/>
                </a:lnTo>
                <a:close/>
              </a:path>
              <a:path fill="darkenLess" w="32979" h="21600">
                <a:moveTo>
                  <a:pt x="32979" y="21600"/>
                </a:moveTo>
                <a:lnTo>
                  <a:pt x="0" y="21600"/>
                </a:lnTo>
                <a:lnTo>
                  <a:pt x="1400" y="20200"/>
                </a:lnTo>
                <a:lnTo>
                  <a:pt x="31579" y="20200"/>
                </a:lnTo>
                <a:close/>
              </a:path>
              <a:path fill="lighten" w="32979" h="21600">
                <a:moveTo>
                  <a:pt x="0" y="21600"/>
                </a:moveTo>
                <a:lnTo>
                  <a:pt x="0" y="0"/>
                </a:lnTo>
                <a:lnTo>
                  <a:pt x="1400" y="1400"/>
                </a:lnTo>
                <a:lnTo>
                  <a:pt x="1400" y="20200"/>
                </a:lnTo>
                <a:close/>
              </a:path>
              <a:path fill="darken" w="32979" h="21600">
                <a:moveTo>
                  <a:pt x="9483" y="3794"/>
                </a:moveTo>
                <a:lnTo>
                  <a:pt x="23496" y="10800"/>
                </a:lnTo>
                <a:lnTo>
                  <a:pt x="9483" y="17806"/>
                </a:lnTo>
                <a:close/>
              </a:path>
            </a:pathLst>
          </a:custGeom>
          <a:solidFill>
            <a:srgbClr val="FF0000"/>
          </a:solidFill>
          <a:ln w="9360">
            <a:solidFill>
              <a:srgbClr val="FFFFFF"/>
            </a:solidFill>
            <a:miter/>
          </a:ln>
        </p:spPr>
        <p:style>
          <a:lnRef idx="0"/>
          <a:fillRef idx="0"/>
          <a:effectRef idx="0"/>
          <a:fontRef idx="minor"/>
        </p:style>
        <p:txBody>
          <a:bodyPr wrap="none" lIns="90000" tIns="46800" rIns="90000" bIns="46800" anchor="ctr">
            <a:noAutofit/>
          </a:bodyPr>
          <a:p>
            <a:pPr algn="ctr">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Arial Narrow"/>
            </a:endParaRPr>
          </a:p>
        </p:txBody>
      </p:sp>
      <p:sp>
        <p:nvSpPr>
          <p:cNvPr id="47" name="Text Box 10"/>
          <p:cNvSpPr/>
          <p:nvPr/>
        </p:nvSpPr>
        <p:spPr>
          <a:xfrm>
            <a:off x="3052800" y="5205240"/>
            <a:ext cx="514332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1" u="none" strike="noStrike">
                <a:solidFill>
                  <a:srgbClr val="F9F911"/>
                </a:solidFill>
                <a:effectLst/>
                <a:uFillTx/>
                <a:latin typeface="Comic Sans MS"/>
                <a:ea typeface="Arial"/>
              </a:rPr>
              <a:t>Applications</a:t>
            </a:r>
            <a:endParaRPr lang="en-US" sz="2400" b="0" u="none" strike="noStrike">
              <a:solidFill>
                <a:srgbClr val="FFFFFF"/>
              </a:solidFill>
              <a:effectLst/>
              <a:uFillTx/>
              <a:latin typeface="Arial Narrow"/>
            </a:endParaRPr>
          </a:p>
        </p:txBody>
      </p:sp>
      <p:sp>
        <p:nvSpPr>
          <p:cNvPr id="48" name="Text Box 10"/>
          <p:cNvSpPr/>
          <p:nvPr/>
        </p:nvSpPr>
        <p:spPr>
          <a:xfrm>
            <a:off x="3052800" y="3695760"/>
            <a:ext cx="514332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1" u="none" strike="noStrike">
                <a:solidFill>
                  <a:srgbClr val="F9F911"/>
                </a:solidFill>
                <a:effectLst/>
                <a:uFillTx/>
                <a:latin typeface="Comic Sans MS"/>
                <a:ea typeface="Arial"/>
              </a:rPr>
              <a:t>Find a formula</a:t>
            </a:r>
            <a:endParaRPr lang="en-US" sz="2400" b="0" u="none" strike="noStrike">
              <a:solidFill>
                <a:srgbClr val="FFFFFF"/>
              </a:solidFill>
              <a:effectLst/>
              <a:uFillTx/>
              <a:latin typeface="Arial Narrow"/>
            </a:endParaRPr>
          </a:p>
        </p:txBody>
      </p:sp>
      <p:sp>
        <p:nvSpPr>
          <p:cNvPr id="49" name="AutoShape 7">
            <a:hlinkClick r:id="rId6" action="ppaction://hlinksldjump"/>
          </p:cNvPr>
          <p:cNvSpPr/>
          <p:nvPr/>
        </p:nvSpPr>
        <p:spPr>
          <a:xfrm>
            <a:off x="2428920" y="3780000"/>
            <a:ext cx="409680" cy="268200"/>
          </a:xfrm>
          <a:custGeom>
            <a:avLst/>
            <a:gdLst>
              <a:gd name="textAreaLeft" fmla="*/ 17280 w 409680"/>
              <a:gd name="textAreaRight" fmla="*/ 392400 w 409680"/>
              <a:gd name="textAreaTop" fmla="*/ 17280 h 268200"/>
              <a:gd name="textAreaBottom" fmla="*/ 250920 h 268200"/>
            </a:gdLst>
            <a:ahLst/>
            <a:cxnLst/>
            <a:rect l="textAreaLeft" t="textAreaTop" r="textAreaRight" b="textAreaBottom"/>
            <a:pathLst>
              <a:path w="32979" h="21600">
                <a:moveTo>
                  <a:pt x="0" y="0"/>
                </a:moveTo>
                <a:lnTo>
                  <a:pt x="32979" y="0"/>
                </a:lnTo>
                <a:lnTo>
                  <a:pt x="32979" y="21600"/>
                </a:lnTo>
                <a:lnTo>
                  <a:pt x="0" y="21600"/>
                </a:lnTo>
                <a:close/>
              </a:path>
              <a:path fill="lightenLess" w="32979" h="21600">
                <a:moveTo>
                  <a:pt x="0" y="0"/>
                </a:moveTo>
                <a:lnTo>
                  <a:pt x="32979" y="0"/>
                </a:lnTo>
                <a:lnTo>
                  <a:pt x="31579" y="1400"/>
                </a:lnTo>
                <a:lnTo>
                  <a:pt x="1400" y="1400"/>
                </a:lnTo>
                <a:close/>
              </a:path>
              <a:path fill="darken" w="32979" h="21600">
                <a:moveTo>
                  <a:pt x="32979" y="0"/>
                </a:moveTo>
                <a:lnTo>
                  <a:pt x="32979" y="21600"/>
                </a:lnTo>
                <a:lnTo>
                  <a:pt x="31579" y="20200"/>
                </a:lnTo>
                <a:lnTo>
                  <a:pt x="31579" y="1400"/>
                </a:lnTo>
                <a:close/>
              </a:path>
              <a:path fill="darkenLess" w="32979" h="21600">
                <a:moveTo>
                  <a:pt x="32979" y="21600"/>
                </a:moveTo>
                <a:lnTo>
                  <a:pt x="0" y="21600"/>
                </a:lnTo>
                <a:lnTo>
                  <a:pt x="1400" y="20200"/>
                </a:lnTo>
                <a:lnTo>
                  <a:pt x="31579" y="20200"/>
                </a:lnTo>
                <a:close/>
              </a:path>
              <a:path fill="lighten" w="32979" h="21600">
                <a:moveTo>
                  <a:pt x="0" y="21600"/>
                </a:moveTo>
                <a:lnTo>
                  <a:pt x="0" y="0"/>
                </a:lnTo>
                <a:lnTo>
                  <a:pt x="1400" y="1400"/>
                </a:lnTo>
                <a:lnTo>
                  <a:pt x="1400" y="20200"/>
                </a:lnTo>
                <a:close/>
              </a:path>
              <a:path fill="darken" w="32979" h="21600">
                <a:moveTo>
                  <a:pt x="9483" y="3794"/>
                </a:moveTo>
                <a:lnTo>
                  <a:pt x="23496" y="10800"/>
                </a:lnTo>
                <a:lnTo>
                  <a:pt x="9483" y="17806"/>
                </a:lnTo>
                <a:close/>
              </a:path>
            </a:pathLst>
          </a:custGeom>
          <a:solidFill>
            <a:srgbClr val="FFFF00"/>
          </a:solidFill>
          <a:ln w="9360">
            <a:solidFill>
              <a:srgbClr val="FFFFFF"/>
            </a:solidFill>
            <a:miter/>
          </a:ln>
        </p:spPr>
        <p:style>
          <a:lnRef idx="0"/>
          <a:fillRef idx="0"/>
          <a:effectRef idx="0"/>
          <a:fontRef idx="minor"/>
        </p:style>
        <p:txBody>
          <a:bodyPr wrap="none" lIns="90000" tIns="46800" rIns="90000" bIns="46800" anchor="ctr">
            <a:noAutofit/>
          </a:bodyPr>
          <a:p>
            <a:pPr algn="ctr">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Arial Narrow"/>
            </a:endParaRPr>
          </a:p>
        </p:txBody>
      </p:sp>
      <p:sp>
        <p:nvSpPr>
          <p:cNvPr id="50" name="AutoShape 8"/>
          <p:cNvSpPr/>
          <p:nvPr/>
        </p:nvSpPr>
        <p:spPr>
          <a:xfrm>
            <a:off x="2428920" y="5297400"/>
            <a:ext cx="409680" cy="268200"/>
          </a:xfrm>
          <a:custGeom>
            <a:avLst/>
            <a:gdLst>
              <a:gd name="textAreaLeft" fmla="*/ 17280 w 409680"/>
              <a:gd name="textAreaRight" fmla="*/ 392400 w 409680"/>
              <a:gd name="textAreaTop" fmla="*/ 17280 h 268200"/>
              <a:gd name="textAreaBottom" fmla="*/ 250920 h 268200"/>
            </a:gdLst>
            <a:ahLst/>
            <a:cxnLst/>
            <a:rect l="textAreaLeft" t="textAreaTop" r="textAreaRight" b="textAreaBottom"/>
            <a:pathLst>
              <a:path w="32979" h="21600">
                <a:moveTo>
                  <a:pt x="0" y="0"/>
                </a:moveTo>
                <a:lnTo>
                  <a:pt x="32979" y="0"/>
                </a:lnTo>
                <a:lnTo>
                  <a:pt x="32979" y="21600"/>
                </a:lnTo>
                <a:lnTo>
                  <a:pt x="0" y="21600"/>
                </a:lnTo>
                <a:close/>
              </a:path>
              <a:path fill="lightenLess" w="32979" h="21600">
                <a:moveTo>
                  <a:pt x="0" y="0"/>
                </a:moveTo>
                <a:lnTo>
                  <a:pt x="32979" y="0"/>
                </a:lnTo>
                <a:lnTo>
                  <a:pt x="31579" y="1400"/>
                </a:lnTo>
                <a:lnTo>
                  <a:pt x="1400" y="1400"/>
                </a:lnTo>
                <a:close/>
              </a:path>
              <a:path fill="darken" w="32979" h="21600">
                <a:moveTo>
                  <a:pt x="32979" y="0"/>
                </a:moveTo>
                <a:lnTo>
                  <a:pt x="32979" y="21600"/>
                </a:lnTo>
                <a:lnTo>
                  <a:pt x="31579" y="20200"/>
                </a:lnTo>
                <a:lnTo>
                  <a:pt x="31579" y="1400"/>
                </a:lnTo>
                <a:close/>
              </a:path>
              <a:path fill="darkenLess" w="32979" h="21600">
                <a:moveTo>
                  <a:pt x="32979" y="21600"/>
                </a:moveTo>
                <a:lnTo>
                  <a:pt x="0" y="21600"/>
                </a:lnTo>
                <a:lnTo>
                  <a:pt x="1400" y="20200"/>
                </a:lnTo>
                <a:lnTo>
                  <a:pt x="31579" y="20200"/>
                </a:lnTo>
                <a:close/>
              </a:path>
              <a:path fill="lighten" w="32979" h="21600">
                <a:moveTo>
                  <a:pt x="0" y="21600"/>
                </a:moveTo>
                <a:lnTo>
                  <a:pt x="0" y="0"/>
                </a:lnTo>
                <a:lnTo>
                  <a:pt x="1400" y="1400"/>
                </a:lnTo>
                <a:lnTo>
                  <a:pt x="1400" y="20200"/>
                </a:lnTo>
                <a:close/>
              </a:path>
              <a:path fill="darken" w="32979" h="21600">
                <a:moveTo>
                  <a:pt x="9483" y="3794"/>
                </a:moveTo>
                <a:lnTo>
                  <a:pt x="23496" y="10800"/>
                </a:lnTo>
                <a:lnTo>
                  <a:pt x="9483" y="17806"/>
                </a:lnTo>
                <a:close/>
              </a:path>
            </a:pathLst>
          </a:custGeom>
          <a:solidFill>
            <a:srgbClr val="6600FF"/>
          </a:solidFill>
          <a:ln w="9360">
            <a:solidFill>
              <a:srgbClr val="FFFFFF"/>
            </a:solidFill>
            <a:miter/>
          </a:ln>
        </p:spPr>
        <p:style>
          <a:lnRef idx="0"/>
          <a:fillRef idx="0"/>
          <a:effectRef idx="0"/>
          <a:fontRef idx="minor"/>
        </p:style>
        <p:txBody>
          <a:bodyPr wrap="none" lIns="90000" tIns="46800" rIns="90000" bIns="46800" anchor="ctr">
            <a:noAutofit/>
          </a:bodyPr>
          <a:p>
            <a:pPr algn="ctr">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Arial Narrow"/>
            </a:endParaRPr>
          </a:p>
        </p:txBody>
      </p:sp>
      <p:sp>
        <p:nvSpPr>
          <p:cNvPr id="51" name="AutoShape 11"/>
          <p:cNvSpPr/>
          <p:nvPr/>
        </p:nvSpPr>
        <p:spPr>
          <a:xfrm>
            <a:off x="2428920" y="5791320"/>
            <a:ext cx="542880" cy="436320"/>
          </a:xfrm>
          <a:custGeom>
            <a:avLst/>
            <a:gdLst>
              <a:gd name="textAreaLeft" fmla="*/ 28080 w 542880"/>
              <a:gd name="textAreaRight" fmla="*/ 514800 w 542880"/>
              <a:gd name="textAreaTop" fmla="*/ 28080 h 436320"/>
              <a:gd name="textAreaBottom" fmla="*/ 408240 h 436320"/>
            </a:gdLst>
            <a:ahLst/>
            <a:cxnLst/>
            <a:rect l="textAreaLeft" t="textAreaTop" r="textAreaRight" b="textAreaBottom"/>
            <a:pathLst>
              <a:path w="26871" h="21600">
                <a:moveTo>
                  <a:pt x="0" y="0"/>
                </a:moveTo>
                <a:lnTo>
                  <a:pt x="26871" y="0"/>
                </a:lnTo>
                <a:lnTo>
                  <a:pt x="26871" y="21600"/>
                </a:lnTo>
                <a:lnTo>
                  <a:pt x="0" y="21600"/>
                </a:lnTo>
                <a:close/>
              </a:path>
              <a:path fill="lightenLess" w="26871" h="21600">
                <a:moveTo>
                  <a:pt x="0" y="0"/>
                </a:moveTo>
                <a:lnTo>
                  <a:pt x="26871" y="0"/>
                </a:lnTo>
                <a:lnTo>
                  <a:pt x="25471" y="1400"/>
                </a:lnTo>
                <a:lnTo>
                  <a:pt x="1400" y="1400"/>
                </a:lnTo>
                <a:close/>
              </a:path>
              <a:path fill="darken" w="26871" h="21600">
                <a:moveTo>
                  <a:pt x="26871" y="0"/>
                </a:moveTo>
                <a:lnTo>
                  <a:pt x="26871" y="21600"/>
                </a:lnTo>
                <a:lnTo>
                  <a:pt x="25471" y="20200"/>
                </a:lnTo>
                <a:lnTo>
                  <a:pt x="25471" y="1400"/>
                </a:lnTo>
                <a:close/>
              </a:path>
              <a:path fill="darkenLess" w="26871" h="21600">
                <a:moveTo>
                  <a:pt x="26871" y="21600"/>
                </a:moveTo>
                <a:lnTo>
                  <a:pt x="0" y="21600"/>
                </a:lnTo>
                <a:lnTo>
                  <a:pt x="1400" y="20200"/>
                </a:lnTo>
                <a:lnTo>
                  <a:pt x="25471" y="20200"/>
                </a:lnTo>
                <a:close/>
              </a:path>
              <a:path fill="lighten" w="26871" h="21600">
                <a:moveTo>
                  <a:pt x="0" y="21600"/>
                </a:moveTo>
                <a:lnTo>
                  <a:pt x="0" y="0"/>
                </a:lnTo>
                <a:lnTo>
                  <a:pt x="1400" y="1400"/>
                </a:lnTo>
                <a:lnTo>
                  <a:pt x="1400" y="20200"/>
                </a:lnTo>
                <a:close/>
              </a:path>
              <a:path fill="darken" w="26871" h="21600">
                <a:moveTo>
                  <a:pt x="6429" y="3794"/>
                </a:moveTo>
                <a:lnTo>
                  <a:pt x="20442" y="10800"/>
                </a:lnTo>
                <a:lnTo>
                  <a:pt x="6429" y="17806"/>
                </a:lnTo>
                <a:close/>
              </a:path>
            </a:pathLst>
          </a:custGeom>
          <a:solidFill>
            <a:srgbClr val="FF9900"/>
          </a:solidFill>
          <a:ln w="9360">
            <a:solidFill>
              <a:srgbClr val="FFFFFF"/>
            </a:solidFill>
            <a:miter/>
          </a:ln>
        </p:spPr>
        <p:style>
          <a:lnRef idx="0"/>
          <a:fillRef idx="0"/>
          <a:effectRef idx="0"/>
          <a:fontRef idx="minor"/>
        </p:style>
        <p:txBody>
          <a:bodyPr wrap="none" lIns="90000" tIns="46800" rIns="90000" bIns="46800" anchor="ctr">
            <a:noAutofit/>
          </a:bodyPr>
          <a:p>
            <a:pPr algn="ctr">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Arial Narrow"/>
            </a:endParaRPr>
          </a:p>
        </p:txBody>
      </p:sp>
      <p:sp>
        <p:nvSpPr>
          <p:cNvPr id="52" name="Text Box 10"/>
          <p:cNvSpPr/>
          <p:nvPr/>
        </p:nvSpPr>
        <p:spPr>
          <a:xfrm>
            <a:off x="3052800" y="5776920"/>
            <a:ext cx="449100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1" u="none" strike="noStrike">
                <a:solidFill>
                  <a:srgbClr val="F9F911"/>
                </a:solidFill>
                <a:effectLst/>
                <a:uFillTx/>
                <a:latin typeface="Comic Sans MS"/>
                <a:ea typeface="Arial"/>
              </a:rPr>
              <a:t>Exam Type Questions</a:t>
            </a:r>
            <a:endParaRPr lang="en-US" sz="2400" b="0" u="none" strike="noStrike">
              <a:solidFill>
                <a:srgbClr val="FFFFFF"/>
              </a:solidFill>
              <a:effectLst/>
              <a:uFillTx/>
              <a:latin typeface="Arial Narrow"/>
            </a:endParaRPr>
          </a:p>
        </p:txBody>
      </p:sp>
      <p:sp>
        <p:nvSpPr>
          <p:cNvPr id="53" name="TextBox 20"/>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
        <p:nvSpPr>
          <p:cNvPr id="54" name="Text Box 10"/>
          <p:cNvSpPr/>
          <p:nvPr/>
        </p:nvSpPr>
        <p:spPr>
          <a:xfrm>
            <a:off x="3052800" y="4702320"/>
            <a:ext cx="545148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1" u="none" strike="noStrike">
                <a:solidFill>
                  <a:srgbClr val="F9F911"/>
                </a:solidFill>
                <a:effectLst/>
                <a:uFillTx/>
                <a:latin typeface="Comic Sans MS"/>
                <a:ea typeface="Arial"/>
              </a:rPr>
              <a:t>Limit</a:t>
            </a:r>
            <a:endParaRPr lang="en-US" sz="2400" b="0" u="none" strike="noStrike">
              <a:solidFill>
                <a:srgbClr val="FFFFFF"/>
              </a:solidFill>
              <a:effectLst/>
              <a:uFillTx/>
              <a:latin typeface="Arial Narrow"/>
            </a:endParaRPr>
          </a:p>
        </p:txBody>
      </p:sp>
      <p:sp>
        <p:nvSpPr>
          <p:cNvPr id="55" name="AutoShape 11"/>
          <p:cNvSpPr/>
          <p:nvPr/>
        </p:nvSpPr>
        <p:spPr>
          <a:xfrm>
            <a:off x="2428920" y="4791240"/>
            <a:ext cx="409680" cy="268200"/>
          </a:xfrm>
          <a:custGeom>
            <a:avLst/>
            <a:gdLst>
              <a:gd name="textAreaLeft" fmla="*/ 17280 w 409680"/>
              <a:gd name="textAreaRight" fmla="*/ 392400 w 409680"/>
              <a:gd name="textAreaTop" fmla="*/ 17280 h 268200"/>
              <a:gd name="textAreaBottom" fmla="*/ 250920 h 268200"/>
            </a:gdLst>
            <a:ahLst/>
            <a:cxnLst/>
            <a:rect l="textAreaLeft" t="textAreaTop" r="textAreaRight" b="textAreaBottom"/>
            <a:pathLst>
              <a:path w="32979" h="21600">
                <a:moveTo>
                  <a:pt x="0" y="0"/>
                </a:moveTo>
                <a:lnTo>
                  <a:pt x="32979" y="0"/>
                </a:lnTo>
                <a:lnTo>
                  <a:pt x="32979" y="21600"/>
                </a:lnTo>
                <a:lnTo>
                  <a:pt x="0" y="21600"/>
                </a:lnTo>
                <a:close/>
              </a:path>
              <a:path fill="lightenLess" w="32979" h="21600">
                <a:moveTo>
                  <a:pt x="0" y="0"/>
                </a:moveTo>
                <a:lnTo>
                  <a:pt x="32979" y="0"/>
                </a:lnTo>
                <a:lnTo>
                  <a:pt x="31579" y="1400"/>
                </a:lnTo>
                <a:lnTo>
                  <a:pt x="1400" y="1400"/>
                </a:lnTo>
                <a:close/>
              </a:path>
              <a:path fill="darken" w="32979" h="21600">
                <a:moveTo>
                  <a:pt x="32979" y="0"/>
                </a:moveTo>
                <a:lnTo>
                  <a:pt x="32979" y="21600"/>
                </a:lnTo>
                <a:lnTo>
                  <a:pt x="31579" y="20200"/>
                </a:lnTo>
                <a:lnTo>
                  <a:pt x="31579" y="1400"/>
                </a:lnTo>
                <a:close/>
              </a:path>
              <a:path fill="darkenLess" w="32979" h="21600">
                <a:moveTo>
                  <a:pt x="32979" y="21600"/>
                </a:moveTo>
                <a:lnTo>
                  <a:pt x="0" y="21600"/>
                </a:lnTo>
                <a:lnTo>
                  <a:pt x="1400" y="20200"/>
                </a:lnTo>
                <a:lnTo>
                  <a:pt x="31579" y="20200"/>
                </a:lnTo>
                <a:close/>
              </a:path>
              <a:path fill="lighten" w="32979" h="21600">
                <a:moveTo>
                  <a:pt x="0" y="21600"/>
                </a:moveTo>
                <a:lnTo>
                  <a:pt x="0" y="0"/>
                </a:lnTo>
                <a:lnTo>
                  <a:pt x="1400" y="1400"/>
                </a:lnTo>
                <a:lnTo>
                  <a:pt x="1400" y="20200"/>
                </a:lnTo>
                <a:close/>
              </a:path>
              <a:path fill="darken" w="32979" h="21600">
                <a:moveTo>
                  <a:pt x="9483" y="3794"/>
                </a:moveTo>
                <a:lnTo>
                  <a:pt x="23496" y="10800"/>
                </a:lnTo>
                <a:lnTo>
                  <a:pt x="9483" y="17806"/>
                </a:lnTo>
                <a:close/>
              </a:path>
            </a:pathLst>
          </a:custGeom>
          <a:solidFill>
            <a:srgbClr val="FF66FF"/>
          </a:solidFill>
          <a:ln w="9360">
            <a:solidFill>
              <a:srgbClr val="FFFFFF"/>
            </a:solidFill>
            <a:miter/>
          </a:ln>
        </p:spPr>
        <p:style>
          <a:lnRef idx="0"/>
          <a:fillRef idx="0"/>
          <a:effectRef idx="0"/>
          <a:fontRef idx="minor"/>
        </p:style>
        <p:txBody>
          <a:bodyPr wrap="none" lIns="90000" tIns="46800" rIns="90000" bIns="46800" anchor="ctr">
            <a:noAutofit/>
          </a:bodyPr>
          <a:p>
            <a:pPr algn="ctr">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3" name="PlaceHolder 1"/>
          <p:cNvSpPr>
            <a:spLocks noGrp="1"/>
          </p:cNvSpPr>
          <p:nvPr>
            <p:ph type="title"/>
          </p:nvPr>
        </p:nvSpPr>
        <p:spPr>
          <a:xfrm>
            <a:off x="1066320" y="351000"/>
            <a:ext cx="7086600" cy="807840"/>
          </a:xfrm>
          <a:prstGeom prst="rect">
            <a:avLst/>
          </a:prstGeom>
          <a:noFill/>
          <a:ln w="0">
            <a:noFill/>
          </a:ln>
        </p:spPr>
        <p:txBody>
          <a:bodyPr lIns="91440" tIns="45720" rIns="91440" bIns="45720" anchor="b">
            <a:noAutofit/>
          </a:bodyPr>
          <a:p>
            <a:pPr indent="0" algn="ctr">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000" b="0" u="none" strike="noStrike">
                <a:solidFill>
                  <a:srgbClr val="EEF82A"/>
                </a:solidFill>
                <a:effectLst/>
                <a:uFillTx/>
                <a:latin typeface="Comic Sans MS"/>
              </a:rPr>
              <a:t>Linear Sequence</a:t>
            </a:r>
            <a:endParaRPr lang="en-US" sz="4000" b="1" u="none" strike="noStrike">
              <a:solidFill>
                <a:srgbClr val="EEF82A"/>
              </a:solidFill>
              <a:effectLst/>
              <a:uFillTx/>
              <a:latin typeface="Comic Sans MS"/>
            </a:endParaRPr>
          </a:p>
        </p:txBody>
      </p:sp>
      <p:sp>
        <p:nvSpPr>
          <p:cNvPr id="114" name="PlaceHolder 2"/>
          <p:cNvSpPr>
            <a:spLocks noGrp="1"/>
          </p:cNvSpPr>
          <p:nvPr>
            <p:ph type="subTitle"/>
          </p:nvPr>
        </p:nvSpPr>
        <p:spPr>
          <a:xfrm>
            <a:off x="1066680" y="2073240"/>
            <a:ext cx="7894800" cy="3895920"/>
          </a:xfrm>
          <a:prstGeom prst="rect">
            <a:avLst/>
          </a:prstGeom>
          <a:noFill/>
          <a:ln w="0">
            <a:noFill/>
          </a:ln>
        </p:spPr>
        <p:txBody>
          <a:bodyPr lIns="91440" tIns="45720" rIns="91440" bIns="45720" anchor="t">
            <a:noAutofit/>
          </a:bodyPr>
          <a:p>
            <a:pPr indent="0" algn="l">
              <a:spcBef>
                <a:spcPts val="700"/>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none" strike="noStrike">
                <a:solidFill>
                  <a:srgbClr val="FFFF00"/>
                </a:solidFill>
                <a:effectLst/>
                <a:uFillTx/>
                <a:latin typeface="Comic Sans MS"/>
              </a:rPr>
              <a:t>We are going to consider </a:t>
            </a:r>
            <a:r>
              <a:rPr lang="en-GB" sz="2800" b="0" u="none" strike="noStrike">
                <a:solidFill>
                  <a:srgbClr val="FFFFFF"/>
                </a:solidFill>
                <a:effectLst/>
                <a:uFillTx/>
                <a:latin typeface="Comic Sans MS"/>
              </a:rPr>
              <a:t>Linear Sequences</a:t>
            </a:r>
            <a:r>
              <a:rPr lang="en-GB" sz="2800" b="0" u="none" strike="noStrike">
                <a:solidFill>
                  <a:srgbClr val="FFFF00"/>
                </a:solidFill>
                <a:effectLst/>
                <a:uFillTx/>
                <a:latin typeface="Comic Sans MS"/>
              </a:rPr>
              <a:t>.</a:t>
            </a:r>
            <a:endParaRPr lang="en-US" sz="2800" b="0" u="none" strike="noStrike">
              <a:solidFill>
                <a:srgbClr val="FFFFFF"/>
              </a:solidFill>
              <a:effectLst/>
              <a:uFillTx/>
              <a:latin typeface="Comic Sans MS"/>
            </a:endParaRPr>
          </a:p>
          <a:p>
            <a:pPr indent="0" algn="l">
              <a:spcBef>
                <a:spcPts val="700"/>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800" b="0" u="none" strike="noStrike">
              <a:solidFill>
                <a:srgbClr val="FFFFFF"/>
              </a:solidFill>
              <a:effectLst/>
              <a:uFillTx/>
              <a:latin typeface="Comic Sans MS"/>
            </a:endParaRPr>
          </a:p>
          <a:p>
            <a:pPr indent="0" algn="l">
              <a:spcBef>
                <a:spcPts val="700"/>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none" strike="noStrike">
                <a:solidFill>
                  <a:srgbClr val="FFFF00"/>
                </a:solidFill>
                <a:effectLst/>
                <a:uFillTx/>
                <a:latin typeface="Comic Sans MS"/>
              </a:rPr>
              <a:t>Example : Find a formula for the nth term of    </a:t>
            </a:r>
            <a:endParaRPr lang="en-US" sz="2800" b="0" u="none" strike="noStrike">
              <a:solidFill>
                <a:srgbClr val="FFFFFF"/>
              </a:solidFill>
              <a:effectLst/>
              <a:uFillTx/>
              <a:latin typeface="Comic Sans MS"/>
            </a:endParaRPr>
          </a:p>
          <a:p>
            <a:pPr indent="0" algn="l">
              <a:spcBef>
                <a:spcPts val="700"/>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none" strike="noStrike">
                <a:solidFill>
                  <a:srgbClr val="FFFF00"/>
                </a:solidFill>
                <a:effectLst/>
                <a:uFillTx/>
                <a:latin typeface="Comic Sans MS"/>
              </a:rPr>
              <a:t>                the sequence below and the value of </a:t>
            </a:r>
            <a:endParaRPr lang="en-US" sz="2800" b="0" u="none" strike="noStrike">
              <a:solidFill>
                <a:srgbClr val="FFFFFF"/>
              </a:solidFill>
              <a:effectLst/>
              <a:uFillTx/>
              <a:latin typeface="Comic Sans MS"/>
            </a:endParaRPr>
          </a:p>
          <a:p>
            <a:pPr indent="0" algn="l">
              <a:spcBef>
                <a:spcPts val="700"/>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none" strike="noStrike">
                <a:solidFill>
                  <a:srgbClr val="FFFF00"/>
                </a:solidFill>
                <a:effectLst/>
                <a:uFillTx/>
                <a:latin typeface="Comic Sans MS"/>
              </a:rPr>
              <a:t>                the 20</a:t>
            </a:r>
            <a:r>
              <a:rPr lang="en-GB" sz="2800" b="0" u="none" strike="noStrike" baseline="30000">
                <a:solidFill>
                  <a:srgbClr val="FFFF00"/>
                </a:solidFill>
                <a:effectLst/>
                <a:uFillTx/>
                <a:latin typeface="Comic Sans MS"/>
              </a:rPr>
              <a:t>th</a:t>
            </a:r>
            <a:r>
              <a:rPr lang="en-GB" sz="2800" b="0" u="none" strike="noStrike">
                <a:solidFill>
                  <a:srgbClr val="FFFF00"/>
                </a:solidFill>
                <a:effectLst/>
                <a:uFillTx/>
                <a:latin typeface="Comic Sans MS"/>
              </a:rPr>
              <a:t> term.</a:t>
            </a:r>
            <a:endParaRPr lang="en-US" sz="2800" b="0" u="none" strike="noStrike">
              <a:solidFill>
                <a:srgbClr val="FFFFFF"/>
              </a:solidFill>
              <a:effectLst/>
              <a:uFillTx/>
              <a:latin typeface="Comic Sans MS"/>
            </a:endParaRPr>
          </a:p>
          <a:p>
            <a:pPr indent="0" algn="l">
              <a:spcBef>
                <a:spcPts val="700"/>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800" b="0" u="none" strike="noStrike">
              <a:solidFill>
                <a:srgbClr val="FFFFFF"/>
              </a:solidFill>
              <a:effectLst/>
              <a:uFillTx/>
              <a:latin typeface="Comic Sans MS"/>
            </a:endParaRPr>
          </a:p>
          <a:p>
            <a:pPr indent="0" algn="ctr">
              <a:spcBef>
                <a:spcPts val="700"/>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none" strike="noStrike">
                <a:solidFill>
                  <a:srgbClr val="FFFF00"/>
                </a:solidFill>
                <a:effectLst/>
                <a:uFillTx/>
                <a:latin typeface="Comic Sans MS"/>
              </a:rPr>
              <a:t>4 , 7, 10 , 13 ..........            </a:t>
            </a:r>
            <a:endParaRPr lang="en-US" sz="2800" b="0" u="none" strike="noStrike">
              <a:solidFill>
                <a:srgbClr val="FFFFFF"/>
              </a:solidFill>
              <a:effectLst/>
              <a:uFillTx/>
              <a:latin typeface="Comic Sans MS"/>
            </a:endParaRPr>
          </a:p>
        </p:txBody>
      </p:sp>
      <p:sp>
        <p:nvSpPr>
          <p:cNvPr id="115" name="TextBox 3"/>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timing>
    <p:tnLst>
      <p:par>
        <p:cTn id="222" dur="indefinite" restart="never" nodeType="tmRoot">
          <p:childTnLst>
            <p:seq>
              <p:cTn id="223" dur="indefinite" nodeType="mainSeq">
                <p:childTnLst>
                  <p:par>
                    <p:cTn id="224" fill="hold" nodeType="clickEffect">
                      <p:stCondLst>
                        <p:cond delay="indefinite"/>
                      </p:stCondLst>
                      <p:childTnLst>
                        <p:par>
                          <p:cTn id="225" fill="hold" nodeType="withEffect">
                            <p:stCondLst>
                              <p:cond delay="0"/>
                            </p:stCondLst>
                            <p:childTnLst>
                              <p:par>
                                <p:cTn id="226" presetID="27" presetClass="entr" fill="hold" nodeType="clickEffect">
                                  <p:stCondLst>
                                    <p:cond delay="0"/>
                                  </p:stCondLst>
                                  <p:iterate type="lt">
                                    <p:tmAbs val="40"/>
                                  </p:iterate>
                                  <p:childTnLst>
                                    <p:set>
                                      <p:cBhvr>
                                        <p:cTn id="227" dur="1" fill="hold">
                                          <p:stCondLst>
                                            <p:cond delay="0"/>
                                          </p:stCondLst>
                                        </p:cTn>
                                        <p:tgtEl>
                                          <p:spTgt spid="114">
                                            <p:txEl>
                                              <p:pRg st="2" end="2"/>
                                            </p:txEl>
                                          </p:spTgt>
                                        </p:tgtEl>
                                        <p:attrNameLst>
                                          <p:attrName>style.visibility</p:attrName>
                                        </p:attrNameLst>
                                      </p:cBhvr>
                                      <p:to>
                                        <p:strVal val="visible"/>
                                      </p:to>
                                    </p:set>
                                    <p:anim calcmode="discrete" valueType="clr">
                                      <p:cBhvr additive="repl">
                                        <p:cTn id="228" dur="80"/>
                                        <p:tgtEl>
                                          <p:spTgt spid="114">
                                            <p:txEl>
                                              <p:pRg st="2" end="2"/>
                                            </p:txEl>
                                          </p:spTgt>
                                        </p:tgtEl>
                                        <p:attrNameLst>
                                          <p:attrName>style.color</p:attrName>
                                        </p:attrNameLst>
                                      </p:cBhvr>
                                      <p:tavLst>
                                        <p:tav>
                                          <p:val>
                                            <p:strVal val="rgb(-1,102,0)"/>
                                          </p:val>
                                        </p:tav>
                                        <p:tav tm="50000">
                                          <p:val>
                                            <p:strVal val="rgb(-52,-1,-1)"/>
                                          </p:val>
                                        </p:tav>
                                      </p:tavLst>
                                    </p:anim>
                                    <p:anim calcmode="discrete" valueType="clr">
                                      <p:cBhvr additive="repl">
                                        <p:cTn id="229" dur="80"/>
                                        <p:tgtEl>
                                          <p:spTgt spid="114">
                                            <p:txEl>
                                              <p:pRg st="2" end="2"/>
                                            </p:txEl>
                                          </p:spTgt>
                                        </p:tgtEl>
                                        <p:attrNameLst>
                                          <p:attrName>fillcolor</p:attrName>
                                        </p:attrNameLst>
                                      </p:cBhvr>
                                      <p:tavLst>
                                        <p:tav>
                                          <p:val>
                                            <p:strVal val="rgb(-1,102,0)"/>
                                          </p:val>
                                        </p:tav>
                                        <p:tav tm="50000">
                                          <p:val>
                                            <p:strVal val="rgb(-52,-1,-1)"/>
                                          </p:val>
                                        </p:tav>
                                      </p:tavLst>
                                    </p:anim>
                                    <p:set>
                                      <p:cBhvr>
                                        <p:cTn id="230" dur="80"/>
                                        <p:tgtEl>
                                          <p:spTgt spid="114">
                                            <p:txEl>
                                              <p:pRg st="2" end="2"/>
                                            </p:txEl>
                                          </p:spTgt>
                                        </p:tgtEl>
                                        <p:attrNameLst>
                                          <p:attrName>fill.type</p:attrName>
                                        </p:attrNameLst>
                                      </p:cBhvr>
                                      <p:to>
                                        <p:strVal val="solid"/>
                                      </p:to>
                                    </p:set>
                                  </p:childTnLst>
                                </p:cTn>
                              </p:par>
                            </p:childTnLst>
                          </p:cTn>
                        </p:par>
                      </p:childTnLst>
                    </p:cTn>
                  </p:par>
                  <p:par>
                    <p:cTn id="231" fill="hold" nodeType="clickEffect">
                      <p:stCondLst>
                        <p:cond delay="indefinite"/>
                      </p:stCondLst>
                      <p:childTnLst>
                        <p:par>
                          <p:cTn id="232" fill="hold" nodeType="withEffect">
                            <p:stCondLst>
                              <p:cond delay="0"/>
                            </p:stCondLst>
                            <p:childTnLst>
                              <p:par>
                                <p:cTn id="233" presetID="27" presetClass="entr" fill="hold" nodeType="clickEffect">
                                  <p:stCondLst>
                                    <p:cond delay="0"/>
                                  </p:stCondLst>
                                  <p:iterate type="lt">
                                    <p:tmAbs val="40"/>
                                  </p:iterate>
                                  <p:childTnLst>
                                    <p:set>
                                      <p:cBhvr>
                                        <p:cTn id="234" dur="1" fill="hold">
                                          <p:stCondLst>
                                            <p:cond delay="0"/>
                                          </p:stCondLst>
                                        </p:cTn>
                                        <p:tgtEl>
                                          <p:spTgt spid="114">
                                            <p:txEl>
                                              <p:pRg st="3" end="3"/>
                                            </p:txEl>
                                          </p:spTgt>
                                        </p:tgtEl>
                                        <p:attrNameLst>
                                          <p:attrName>style.visibility</p:attrName>
                                        </p:attrNameLst>
                                      </p:cBhvr>
                                      <p:to>
                                        <p:strVal val="visible"/>
                                      </p:to>
                                    </p:set>
                                    <p:anim calcmode="discrete" valueType="clr">
                                      <p:cBhvr additive="repl">
                                        <p:cTn id="235" dur="80"/>
                                        <p:tgtEl>
                                          <p:spTgt spid="114">
                                            <p:txEl>
                                              <p:pRg st="3" end="3"/>
                                            </p:txEl>
                                          </p:spTgt>
                                        </p:tgtEl>
                                        <p:attrNameLst>
                                          <p:attrName>style.color</p:attrName>
                                        </p:attrNameLst>
                                      </p:cBhvr>
                                      <p:tavLst>
                                        <p:tav>
                                          <p:val>
                                            <p:strVal val="rgb(-1,102,0)"/>
                                          </p:val>
                                        </p:tav>
                                        <p:tav tm="50000">
                                          <p:val>
                                            <p:strVal val="rgb(-52,-1,-1)"/>
                                          </p:val>
                                        </p:tav>
                                      </p:tavLst>
                                    </p:anim>
                                    <p:anim calcmode="discrete" valueType="clr">
                                      <p:cBhvr additive="repl">
                                        <p:cTn id="236" dur="80"/>
                                        <p:tgtEl>
                                          <p:spTgt spid="114">
                                            <p:txEl>
                                              <p:pRg st="3" end="3"/>
                                            </p:txEl>
                                          </p:spTgt>
                                        </p:tgtEl>
                                        <p:attrNameLst>
                                          <p:attrName>fillcolor</p:attrName>
                                        </p:attrNameLst>
                                      </p:cBhvr>
                                      <p:tavLst>
                                        <p:tav>
                                          <p:val>
                                            <p:strVal val="rgb(-1,102,0)"/>
                                          </p:val>
                                        </p:tav>
                                        <p:tav tm="50000">
                                          <p:val>
                                            <p:strVal val="rgb(-52,-1,-1)"/>
                                          </p:val>
                                        </p:tav>
                                      </p:tavLst>
                                    </p:anim>
                                    <p:set>
                                      <p:cBhvr>
                                        <p:cTn id="237" dur="80"/>
                                        <p:tgtEl>
                                          <p:spTgt spid="114">
                                            <p:txEl>
                                              <p:pRg st="3" end="3"/>
                                            </p:txEl>
                                          </p:spTgt>
                                        </p:tgtEl>
                                        <p:attrNameLst>
                                          <p:attrName>fill.type</p:attrName>
                                        </p:attrNameLst>
                                      </p:cBhvr>
                                      <p:to>
                                        <p:strVal val="solid"/>
                                      </p:to>
                                    </p:set>
                                  </p:childTnLst>
                                </p:cTn>
                              </p:par>
                            </p:childTnLst>
                          </p:cTn>
                        </p:par>
                      </p:childTnLst>
                    </p:cTn>
                  </p:par>
                  <p:par>
                    <p:cTn id="238" fill="hold" nodeType="clickEffect">
                      <p:stCondLst>
                        <p:cond delay="indefinite"/>
                      </p:stCondLst>
                      <p:childTnLst>
                        <p:par>
                          <p:cTn id="239" fill="hold" nodeType="withEffect">
                            <p:stCondLst>
                              <p:cond delay="0"/>
                            </p:stCondLst>
                            <p:childTnLst>
                              <p:par>
                                <p:cTn id="240" presetID="27" presetClass="entr" fill="hold" nodeType="clickEffect">
                                  <p:stCondLst>
                                    <p:cond delay="0"/>
                                  </p:stCondLst>
                                  <p:iterate type="lt">
                                    <p:tmAbs val="40"/>
                                  </p:iterate>
                                  <p:childTnLst>
                                    <p:set>
                                      <p:cBhvr>
                                        <p:cTn id="241" dur="1" fill="hold">
                                          <p:stCondLst>
                                            <p:cond delay="0"/>
                                          </p:stCondLst>
                                        </p:cTn>
                                        <p:tgtEl>
                                          <p:spTgt spid="114">
                                            <p:txEl>
                                              <p:pRg st="4" end="4"/>
                                            </p:txEl>
                                          </p:spTgt>
                                        </p:tgtEl>
                                        <p:attrNameLst>
                                          <p:attrName>style.visibility</p:attrName>
                                        </p:attrNameLst>
                                      </p:cBhvr>
                                      <p:to>
                                        <p:strVal val="visible"/>
                                      </p:to>
                                    </p:set>
                                    <p:anim calcmode="discrete" valueType="clr">
                                      <p:cBhvr additive="repl">
                                        <p:cTn id="242" dur="80"/>
                                        <p:tgtEl>
                                          <p:spTgt spid="114">
                                            <p:txEl>
                                              <p:pRg st="4" end="4"/>
                                            </p:txEl>
                                          </p:spTgt>
                                        </p:tgtEl>
                                        <p:attrNameLst>
                                          <p:attrName>style.color</p:attrName>
                                        </p:attrNameLst>
                                      </p:cBhvr>
                                      <p:tavLst>
                                        <p:tav>
                                          <p:val>
                                            <p:strVal val="rgb(-1,102,0)"/>
                                          </p:val>
                                        </p:tav>
                                        <p:tav tm="50000">
                                          <p:val>
                                            <p:strVal val="rgb(-52,-1,-1)"/>
                                          </p:val>
                                        </p:tav>
                                      </p:tavLst>
                                    </p:anim>
                                    <p:anim calcmode="discrete" valueType="clr">
                                      <p:cBhvr additive="repl">
                                        <p:cTn id="243" dur="80"/>
                                        <p:tgtEl>
                                          <p:spTgt spid="114">
                                            <p:txEl>
                                              <p:pRg st="4" end="4"/>
                                            </p:txEl>
                                          </p:spTgt>
                                        </p:tgtEl>
                                        <p:attrNameLst>
                                          <p:attrName>fillcolor</p:attrName>
                                        </p:attrNameLst>
                                      </p:cBhvr>
                                      <p:tavLst>
                                        <p:tav>
                                          <p:val>
                                            <p:strVal val="rgb(-1,102,0)"/>
                                          </p:val>
                                        </p:tav>
                                        <p:tav tm="50000">
                                          <p:val>
                                            <p:strVal val="rgb(-52,-1,-1)"/>
                                          </p:val>
                                        </p:tav>
                                      </p:tavLst>
                                    </p:anim>
                                    <p:set>
                                      <p:cBhvr>
                                        <p:cTn id="244" dur="80"/>
                                        <p:tgtEl>
                                          <p:spTgt spid="114">
                                            <p:txEl>
                                              <p:pRg st="4" end="4"/>
                                            </p:txEl>
                                          </p:spTgt>
                                        </p:tgtEl>
                                        <p:attrNameLst>
                                          <p:attrName>fill.type</p:attrName>
                                        </p:attrNameLst>
                                      </p:cBhvr>
                                      <p:to>
                                        <p:strVal val="solid"/>
                                      </p:to>
                                    </p:set>
                                  </p:childTnLst>
                                </p:cTn>
                              </p:par>
                            </p:childTnLst>
                          </p:cTn>
                        </p:par>
                      </p:childTnLst>
                    </p:cTn>
                  </p:par>
                  <p:par>
                    <p:cTn id="245" fill="hold" nodeType="clickEffect">
                      <p:stCondLst>
                        <p:cond delay="indefinite"/>
                      </p:stCondLst>
                      <p:childTnLst>
                        <p:par>
                          <p:cTn id="246" fill="hold" nodeType="withEffect">
                            <p:stCondLst>
                              <p:cond delay="0"/>
                            </p:stCondLst>
                            <p:childTnLst>
                              <p:par>
                                <p:cTn id="247" presetID="27" presetClass="entr" fill="hold" nodeType="clickEffect">
                                  <p:stCondLst>
                                    <p:cond delay="0"/>
                                  </p:stCondLst>
                                  <p:iterate type="lt">
                                    <p:tmAbs val="40"/>
                                  </p:iterate>
                                  <p:childTnLst>
                                    <p:set>
                                      <p:cBhvr>
                                        <p:cTn id="248" dur="1" fill="hold">
                                          <p:stCondLst>
                                            <p:cond delay="0"/>
                                          </p:stCondLst>
                                        </p:cTn>
                                        <p:tgtEl>
                                          <p:spTgt spid="114">
                                            <p:txEl>
                                              <p:pRg st="6" end="6"/>
                                            </p:txEl>
                                          </p:spTgt>
                                        </p:tgtEl>
                                        <p:attrNameLst>
                                          <p:attrName>style.visibility</p:attrName>
                                        </p:attrNameLst>
                                      </p:cBhvr>
                                      <p:to>
                                        <p:strVal val="visible"/>
                                      </p:to>
                                    </p:set>
                                    <p:anim calcmode="discrete" valueType="clr">
                                      <p:cBhvr additive="repl">
                                        <p:cTn id="249" dur="80"/>
                                        <p:tgtEl>
                                          <p:spTgt spid="114">
                                            <p:txEl>
                                              <p:pRg st="6" end="6"/>
                                            </p:txEl>
                                          </p:spTgt>
                                        </p:tgtEl>
                                        <p:attrNameLst>
                                          <p:attrName>style.color</p:attrName>
                                        </p:attrNameLst>
                                      </p:cBhvr>
                                      <p:tavLst>
                                        <p:tav>
                                          <p:val>
                                            <p:strVal val="rgb(-1,102,0)"/>
                                          </p:val>
                                        </p:tav>
                                        <p:tav tm="50000">
                                          <p:val>
                                            <p:strVal val="rgb(-52,-1,-1)"/>
                                          </p:val>
                                        </p:tav>
                                      </p:tavLst>
                                    </p:anim>
                                    <p:anim calcmode="discrete" valueType="clr">
                                      <p:cBhvr additive="repl">
                                        <p:cTn id="250" dur="80"/>
                                        <p:tgtEl>
                                          <p:spTgt spid="114">
                                            <p:txEl>
                                              <p:pRg st="6" end="6"/>
                                            </p:txEl>
                                          </p:spTgt>
                                        </p:tgtEl>
                                        <p:attrNameLst>
                                          <p:attrName>fillcolor</p:attrName>
                                        </p:attrNameLst>
                                      </p:cBhvr>
                                      <p:tavLst>
                                        <p:tav>
                                          <p:val>
                                            <p:strVal val="rgb(-1,102,0)"/>
                                          </p:val>
                                        </p:tav>
                                        <p:tav tm="50000">
                                          <p:val>
                                            <p:strVal val="rgb(-52,-1,-1)"/>
                                          </p:val>
                                        </p:tav>
                                      </p:tavLst>
                                    </p:anim>
                                    <p:set>
                                      <p:cBhvr>
                                        <p:cTn id="251" dur="80"/>
                                        <p:tgtEl>
                                          <p:spTgt spid="114">
                                            <p:txEl>
                                              <p:pRg st="6" end="6"/>
                                            </p:txEl>
                                          </p:spTgt>
                                        </p:tgtEl>
                                        <p:attrNameLst>
                                          <p:attrName>fill.type</p:attrName>
                                        </p:attrNameLst>
                                      </p:cBhvr>
                                      <p:to>
                                        <p:strVal val="solid"/>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6" name="PlaceHolder 1"/>
          <p:cNvSpPr>
            <a:spLocks noGrp="1"/>
          </p:cNvSpPr>
          <p:nvPr>
            <p:ph type="title"/>
          </p:nvPr>
        </p:nvSpPr>
        <p:spPr>
          <a:xfrm>
            <a:off x="1066320" y="351000"/>
            <a:ext cx="7086600" cy="807840"/>
          </a:xfrm>
          <a:prstGeom prst="rect">
            <a:avLst/>
          </a:prstGeom>
          <a:noFill/>
          <a:ln w="0">
            <a:noFill/>
          </a:ln>
        </p:spPr>
        <p:txBody>
          <a:bodyPr lIns="91440" tIns="45720" rIns="91440" bIns="45720" anchor="b">
            <a:noAutofit/>
          </a:bodyPr>
          <a:p>
            <a:pPr indent="0" algn="ctr">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000" b="0" u="none" strike="noStrike">
                <a:solidFill>
                  <a:srgbClr val="EEF82A"/>
                </a:solidFill>
                <a:effectLst/>
                <a:uFillTx/>
                <a:latin typeface="Comic Sans MS"/>
              </a:rPr>
              <a:t>Linear Sequence</a:t>
            </a:r>
            <a:endParaRPr lang="en-US" sz="4000" b="1" u="none" strike="noStrike">
              <a:solidFill>
                <a:srgbClr val="EEF82A"/>
              </a:solidFill>
              <a:effectLst/>
              <a:uFillTx/>
              <a:latin typeface="Comic Sans MS"/>
            </a:endParaRPr>
          </a:p>
        </p:txBody>
      </p:sp>
      <p:sp>
        <p:nvSpPr>
          <p:cNvPr id="117" name="PlaceHolder 2"/>
          <p:cNvSpPr>
            <a:spLocks noGrp="1"/>
          </p:cNvSpPr>
          <p:nvPr>
            <p:ph type="subTitle"/>
          </p:nvPr>
        </p:nvSpPr>
        <p:spPr>
          <a:xfrm>
            <a:off x="1066680" y="2072880"/>
            <a:ext cx="7894800" cy="669960"/>
          </a:xfrm>
          <a:prstGeom prst="rect">
            <a:avLst/>
          </a:prstGeom>
          <a:noFill/>
          <a:ln w="0">
            <a:noFill/>
          </a:ln>
        </p:spPr>
        <p:txBody>
          <a:bodyPr lIns="91440" tIns="45720" rIns="91440" bIns="45720" anchor="t">
            <a:noAutofit/>
          </a:bodyPr>
          <a:p>
            <a:pPr indent="0" algn="l">
              <a:spcBef>
                <a:spcPts val="700"/>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none" strike="noStrike">
                <a:solidFill>
                  <a:srgbClr val="FFFF00"/>
                </a:solidFill>
                <a:effectLst/>
                <a:uFillTx/>
                <a:latin typeface="Comic Sans MS"/>
              </a:rPr>
              <a:t>Example :        4 , 7, 10 , 13 ..........            </a:t>
            </a:r>
            <a:endParaRPr lang="en-US" sz="2800" b="0" u="none" strike="noStrike">
              <a:solidFill>
                <a:srgbClr val="FFFFFF"/>
              </a:solidFill>
              <a:effectLst/>
              <a:uFillTx/>
              <a:latin typeface="Comic Sans MS"/>
            </a:endParaRPr>
          </a:p>
        </p:txBody>
      </p:sp>
      <p:sp>
        <p:nvSpPr>
          <p:cNvPr id="118" name="TextBox 3"/>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
        <p:nvSpPr>
          <p:cNvPr id="119" name="TextBox 4"/>
          <p:cNvSpPr/>
          <p:nvPr/>
        </p:nvSpPr>
        <p:spPr>
          <a:xfrm>
            <a:off x="1173240" y="3840120"/>
            <a:ext cx="3145680" cy="6490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2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0" u="none" strike="noStrike">
                <a:solidFill>
                  <a:srgbClr val="FFFFFF"/>
                </a:solidFill>
                <a:effectLst/>
                <a:uFillTx/>
                <a:latin typeface="Comic Sans MS"/>
              </a:rPr>
              <a:t>U</a:t>
            </a:r>
            <a:r>
              <a:rPr lang="en-GB" sz="3200" b="0" u="none" strike="noStrike" baseline="-25000">
                <a:solidFill>
                  <a:srgbClr val="FFFFFF"/>
                </a:solidFill>
                <a:effectLst/>
                <a:uFillTx/>
                <a:latin typeface="Comic Sans MS"/>
              </a:rPr>
              <a:t>1</a:t>
            </a:r>
            <a:r>
              <a:rPr lang="en-GB" sz="3200" b="0" u="none" strike="noStrike">
                <a:solidFill>
                  <a:srgbClr val="FFFFFF"/>
                </a:solidFill>
                <a:effectLst/>
                <a:uFillTx/>
                <a:latin typeface="Comic Sans MS"/>
              </a:rPr>
              <a:t> = 3(1) + b = 4</a:t>
            </a:r>
            <a:endParaRPr lang="en-US" sz="3200" b="0" u="none" strike="noStrike">
              <a:solidFill>
                <a:srgbClr val="FFFFFF"/>
              </a:solidFill>
              <a:effectLst/>
              <a:uFillTx/>
              <a:latin typeface="Arial Narrow"/>
            </a:endParaRPr>
          </a:p>
        </p:txBody>
      </p:sp>
      <p:sp>
        <p:nvSpPr>
          <p:cNvPr id="120" name="TextBox 5"/>
          <p:cNvSpPr/>
          <p:nvPr/>
        </p:nvSpPr>
        <p:spPr>
          <a:xfrm>
            <a:off x="1176840" y="4502160"/>
            <a:ext cx="3248640" cy="6490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2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0" u="none" strike="noStrike">
                <a:solidFill>
                  <a:srgbClr val="FFFFFF"/>
                </a:solidFill>
                <a:effectLst/>
                <a:uFillTx/>
                <a:latin typeface="Comic Sans MS"/>
              </a:rPr>
              <a:t>U</a:t>
            </a:r>
            <a:r>
              <a:rPr lang="en-GB" sz="3200" b="0" u="none" strike="noStrike" baseline="-25000">
                <a:solidFill>
                  <a:srgbClr val="FFFFFF"/>
                </a:solidFill>
                <a:effectLst/>
                <a:uFillTx/>
                <a:latin typeface="Comic Sans MS"/>
              </a:rPr>
              <a:t>2</a:t>
            </a:r>
            <a:r>
              <a:rPr lang="en-GB" sz="3200" b="0" u="none" strike="noStrike">
                <a:solidFill>
                  <a:srgbClr val="FFFFFF"/>
                </a:solidFill>
                <a:effectLst/>
                <a:uFillTx/>
                <a:latin typeface="Comic Sans MS"/>
              </a:rPr>
              <a:t> = 3(2) + b = 7</a:t>
            </a:r>
            <a:endParaRPr lang="en-US" sz="3200" b="0" u="none" strike="noStrike">
              <a:solidFill>
                <a:srgbClr val="FFFFFF"/>
              </a:solidFill>
              <a:effectLst/>
              <a:uFillTx/>
              <a:latin typeface="Arial Narrow"/>
            </a:endParaRPr>
          </a:p>
        </p:txBody>
      </p:sp>
      <p:sp>
        <p:nvSpPr>
          <p:cNvPr id="121" name="TextBox 6"/>
          <p:cNvSpPr/>
          <p:nvPr/>
        </p:nvSpPr>
        <p:spPr>
          <a:xfrm>
            <a:off x="1554120" y="2928960"/>
            <a:ext cx="2195640" cy="6490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2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0" u="none" strike="noStrike">
                <a:solidFill>
                  <a:srgbClr val="FFFF00"/>
                </a:solidFill>
                <a:effectLst/>
                <a:uFillTx/>
                <a:latin typeface="Comic Sans MS"/>
              </a:rPr>
              <a:t>U</a:t>
            </a:r>
            <a:r>
              <a:rPr lang="en-GB" sz="3200" b="0" u="none" strike="noStrike" baseline="-25000">
                <a:solidFill>
                  <a:srgbClr val="FFFF00"/>
                </a:solidFill>
                <a:effectLst/>
                <a:uFillTx/>
                <a:latin typeface="Comic Sans MS"/>
              </a:rPr>
              <a:t>n</a:t>
            </a:r>
            <a:r>
              <a:rPr lang="en-GB" sz="3200" b="0" u="none" strike="noStrike">
                <a:solidFill>
                  <a:srgbClr val="FFFF00"/>
                </a:solidFill>
                <a:effectLst/>
                <a:uFillTx/>
                <a:latin typeface="Comic Sans MS"/>
              </a:rPr>
              <a:t> = 3n + b</a:t>
            </a:r>
            <a:endParaRPr lang="en-US" sz="3200" b="0" u="none" strike="noStrike">
              <a:solidFill>
                <a:srgbClr val="FFFFFF"/>
              </a:solidFill>
              <a:effectLst/>
              <a:uFillTx/>
              <a:latin typeface="Arial Narrow"/>
            </a:endParaRPr>
          </a:p>
        </p:txBody>
      </p:sp>
      <p:sp>
        <p:nvSpPr>
          <p:cNvPr id="122" name="TextBox 7"/>
          <p:cNvSpPr/>
          <p:nvPr/>
        </p:nvSpPr>
        <p:spPr>
          <a:xfrm>
            <a:off x="1171080" y="5162400"/>
            <a:ext cx="2664360" cy="6490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2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0" u="none" strike="noStrike">
                <a:solidFill>
                  <a:srgbClr val="FFFFFF"/>
                </a:solidFill>
                <a:effectLst/>
                <a:uFillTx/>
                <a:latin typeface="Comic Sans MS"/>
              </a:rPr>
              <a:t>U</a:t>
            </a:r>
            <a:r>
              <a:rPr lang="en-GB" sz="3200" b="0" u="none" strike="noStrike" baseline="-25000">
                <a:solidFill>
                  <a:srgbClr val="FFFFFF"/>
                </a:solidFill>
                <a:effectLst/>
                <a:uFillTx/>
                <a:latin typeface="Comic Sans MS"/>
              </a:rPr>
              <a:t>1</a:t>
            </a:r>
            <a:r>
              <a:rPr lang="en-GB" sz="3200" b="0" u="none" strike="noStrike">
                <a:solidFill>
                  <a:srgbClr val="FFFFFF"/>
                </a:solidFill>
                <a:effectLst/>
                <a:uFillTx/>
                <a:latin typeface="Comic Sans MS"/>
              </a:rPr>
              <a:t> = 3 + b = 4</a:t>
            </a:r>
            <a:endParaRPr lang="en-US" sz="3200" b="0" u="none" strike="noStrike">
              <a:solidFill>
                <a:srgbClr val="FFFFFF"/>
              </a:solidFill>
              <a:effectLst/>
              <a:uFillTx/>
              <a:latin typeface="Arial Narrow"/>
            </a:endParaRPr>
          </a:p>
        </p:txBody>
      </p:sp>
      <p:sp>
        <p:nvSpPr>
          <p:cNvPr id="123" name="TextBox 8"/>
          <p:cNvSpPr/>
          <p:nvPr/>
        </p:nvSpPr>
        <p:spPr>
          <a:xfrm>
            <a:off x="1174680" y="5824440"/>
            <a:ext cx="2702160" cy="6490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2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0" u="none" strike="noStrike">
                <a:solidFill>
                  <a:srgbClr val="FFFFFF"/>
                </a:solidFill>
                <a:effectLst/>
                <a:uFillTx/>
                <a:latin typeface="Comic Sans MS"/>
              </a:rPr>
              <a:t>U</a:t>
            </a:r>
            <a:r>
              <a:rPr lang="en-GB" sz="3200" b="0" u="none" strike="noStrike" baseline="-25000">
                <a:solidFill>
                  <a:srgbClr val="FFFFFF"/>
                </a:solidFill>
                <a:effectLst/>
                <a:uFillTx/>
                <a:latin typeface="Comic Sans MS"/>
              </a:rPr>
              <a:t>2</a:t>
            </a:r>
            <a:r>
              <a:rPr lang="en-GB" sz="3200" b="0" u="none" strike="noStrike">
                <a:solidFill>
                  <a:srgbClr val="FFFFFF"/>
                </a:solidFill>
                <a:effectLst/>
                <a:uFillTx/>
                <a:latin typeface="Comic Sans MS"/>
              </a:rPr>
              <a:t> = 6 + b = 7</a:t>
            </a:r>
            <a:endParaRPr lang="en-US" sz="3200" b="0" u="none" strike="noStrike">
              <a:solidFill>
                <a:srgbClr val="FFFFFF"/>
              </a:solidFill>
              <a:effectLst/>
              <a:uFillTx/>
              <a:latin typeface="Arial Narrow"/>
            </a:endParaRPr>
          </a:p>
        </p:txBody>
      </p:sp>
      <p:sp>
        <p:nvSpPr>
          <p:cNvPr id="124" name="Straight Connector 14"/>
          <p:cNvSpPr/>
          <p:nvPr/>
        </p:nvSpPr>
        <p:spPr>
          <a:xfrm flipH="1">
            <a:off x="4870440" y="3808440"/>
            <a:ext cx="1440" cy="2610000"/>
          </a:xfrm>
          <a:prstGeom prst="line">
            <a:avLst/>
          </a:prstGeom>
          <a:ln w="38160">
            <a:solidFill>
              <a:srgbClr val="FFFF00"/>
            </a:solidFill>
            <a:miter/>
          </a:ln>
        </p:spPr>
        <p:style>
          <a:lnRef idx="0"/>
          <a:fillRef idx="0"/>
          <a:effectRef idx="0"/>
          <a:fontRef idx="minor"/>
        </p:style>
        <p:txBody>
          <a:bodyPr lIns="90000" tIns="46800" rIns="90000" bIns="46800" anchor="t">
            <a:noAutofit/>
          </a:bodyPr>
          <a:p>
            <a:endParaRPr lang="en-US" sz="2400" b="0" u="none" strike="noStrike">
              <a:solidFill>
                <a:srgbClr val="FFFFFF"/>
              </a:solidFill>
              <a:effectLst/>
              <a:uFillTx/>
              <a:latin typeface="Arial Narrow"/>
            </a:endParaRPr>
          </a:p>
        </p:txBody>
      </p:sp>
      <p:sp>
        <p:nvSpPr>
          <p:cNvPr id="125" name="TextBox 15"/>
          <p:cNvSpPr/>
          <p:nvPr/>
        </p:nvSpPr>
        <p:spPr>
          <a:xfrm>
            <a:off x="5984640" y="3308400"/>
            <a:ext cx="2581920" cy="52092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7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none" strike="noStrike">
                <a:solidFill>
                  <a:srgbClr val="FFFFFF"/>
                </a:solidFill>
                <a:effectLst/>
                <a:uFillTx/>
                <a:latin typeface="Comic Sans MS"/>
              </a:rPr>
              <a:t>Sim. Equations</a:t>
            </a:r>
            <a:endParaRPr lang="en-US" sz="2800" b="0" u="none" strike="noStrike">
              <a:solidFill>
                <a:srgbClr val="FFFFFF"/>
              </a:solidFill>
              <a:effectLst/>
              <a:uFillTx/>
              <a:latin typeface="Arial Narrow"/>
            </a:endParaRPr>
          </a:p>
        </p:txBody>
      </p:sp>
      <p:sp>
        <p:nvSpPr>
          <p:cNvPr id="126" name="TextBox 16"/>
          <p:cNvSpPr/>
          <p:nvPr/>
        </p:nvSpPr>
        <p:spPr>
          <a:xfrm>
            <a:off x="6675120" y="3992400"/>
            <a:ext cx="944640" cy="52092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7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none" strike="noStrike">
                <a:solidFill>
                  <a:srgbClr val="FFFFFF"/>
                </a:solidFill>
                <a:effectLst/>
                <a:uFillTx/>
                <a:latin typeface="Comic Sans MS"/>
              </a:rPr>
              <a:t>b = 1</a:t>
            </a:r>
            <a:endParaRPr lang="en-US" sz="2800" b="0" u="none" strike="noStrike">
              <a:solidFill>
                <a:srgbClr val="FFFFFF"/>
              </a:solidFill>
              <a:effectLst/>
              <a:uFillTx/>
              <a:latin typeface="Arial Narrow"/>
            </a:endParaRPr>
          </a:p>
        </p:txBody>
      </p:sp>
      <p:sp>
        <p:nvSpPr>
          <p:cNvPr id="127" name="TextBox 18"/>
          <p:cNvSpPr/>
          <p:nvPr/>
        </p:nvSpPr>
        <p:spPr>
          <a:xfrm>
            <a:off x="6078960" y="4676760"/>
            <a:ext cx="2137320" cy="6490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2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0" u="none" strike="noStrike">
                <a:solidFill>
                  <a:srgbClr val="FFFF00"/>
                </a:solidFill>
                <a:effectLst/>
                <a:uFillTx/>
                <a:latin typeface="Comic Sans MS"/>
              </a:rPr>
              <a:t>U</a:t>
            </a:r>
            <a:r>
              <a:rPr lang="en-GB" sz="3200" b="0" u="none" strike="noStrike" baseline="-25000">
                <a:solidFill>
                  <a:srgbClr val="FFFF00"/>
                </a:solidFill>
                <a:effectLst/>
                <a:uFillTx/>
                <a:latin typeface="Comic Sans MS"/>
              </a:rPr>
              <a:t>n</a:t>
            </a:r>
            <a:r>
              <a:rPr lang="en-GB" sz="3200" b="0" u="none" strike="noStrike">
                <a:solidFill>
                  <a:srgbClr val="FFFF00"/>
                </a:solidFill>
                <a:effectLst/>
                <a:uFillTx/>
                <a:latin typeface="Comic Sans MS"/>
              </a:rPr>
              <a:t> = 3n + 1</a:t>
            </a:r>
            <a:endParaRPr lang="en-US" sz="3200" b="0" u="none" strike="noStrike">
              <a:solidFill>
                <a:srgbClr val="FFFFFF"/>
              </a:solidFill>
              <a:effectLst/>
              <a:uFillTx/>
              <a:latin typeface="Arial Narrow"/>
            </a:endParaRPr>
          </a:p>
        </p:txBody>
      </p:sp>
      <p:sp>
        <p:nvSpPr>
          <p:cNvPr id="128" name="TextBox 19"/>
          <p:cNvSpPr/>
          <p:nvPr/>
        </p:nvSpPr>
        <p:spPr>
          <a:xfrm>
            <a:off x="5199840" y="5870520"/>
            <a:ext cx="2882880" cy="6490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2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0" u="none" strike="noStrike">
                <a:solidFill>
                  <a:srgbClr val="FFFF00"/>
                </a:solidFill>
                <a:effectLst/>
                <a:uFillTx/>
                <a:latin typeface="Comic Sans MS"/>
              </a:rPr>
              <a:t>U</a:t>
            </a:r>
            <a:r>
              <a:rPr lang="en-GB" sz="3200" b="0" u="none" strike="noStrike" baseline="-25000">
                <a:solidFill>
                  <a:srgbClr val="FFFF00"/>
                </a:solidFill>
                <a:effectLst/>
                <a:uFillTx/>
                <a:latin typeface="Comic Sans MS"/>
              </a:rPr>
              <a:t>20</a:t>
            </a:r>
            <a:r>
              <a:rPr lang="en-GB" sz="3200" b="0" u="none" strike="noStrike">
                <a:solidFill>
                  <a:srgbClr val="FFFF00"/>
                </a:solidFill>
                <a:effectLst/>
                <a:uFillTx/>
                <a:latin typeface="Comic Sans MS"/>
              </a:rPr>
              <a:t> = 3(20) + 1</a:t>
            </a:r>
            <a:endParaRPr lang="en-US" sz="3200" b="0" u="none" strike="noStrike">
              <a:solidFill>
                <a:srgbClr val="FFFFFF"/>
              </a:solidFill>
              <a:effectLst/>
              <a:uFillTx/>
              <a:latin typeface="Arial Narrow"/>
            </a:endParaRPr>
          </a:p>
        </p:txBody>
      </p:sp>
      <p:sp>
        <p:nvSpPr>
          <p:cNvPr id="129" name="TextBox 20"/>
          <p:cNvSpPr/>
          <p:nvPr/>
        </p:nvSpPr>
        <p:spPr>
          <a:xfrm>
            <a:off x="8191440" y="5870520"/>
            <a:ext cx="952560" cy="58176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2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0" u="none" strike="noStrike">
                <a:solidFill>
                  <a:srgbClr val="FFFF00"/>
                </a:solidFill>
                <a:effectLst/>
                <a:uFillTx/>
                <a:latin typeface="Comic Sans MS"/>
              </a:rPr>
              <a:t>= 61</a:t>
            </a:r>
            <a:endParaRPr lang="en-US" sz="32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timing>
    <p:tnLst>
      <p:par>
        <p:cTn id="252" dur="indefinite" restart="never" nodeType="tmRoot">
          <p:childTnLst>
            <p:seq>
              <p:cTn id="253" dur="indefinite" nodeType="mainSeq">
                <p:childTnLst>
                  <p:par>
                    <p:cTn id="254" fill="hold" nodeType="clickEffect">
                      <p:stCondLst>
                        <p:cond delay="indefinite"/>
                      </p:stCondLst>
                      <p:childTnLst>
                        <p:par>
                          <p:cTn id="255" fill="hold" nodeType="withEffect">
                            <p:stCondLst>
                              <p:cond delay="0"/>
                            </p:stCondLst>
                            <p:childTnLst>
                              <p:par>
                                <p:cTn id="256" presetID="22" presetClass="entr" fill="hold" nodeType="clickEffect" presetSubtype="8">
                                  <p:stCondLst>
                                    <p:cond delay="0"/>
                                  </p:stCondLst>
                                  <p:childTnLst>
                                    <p:set>
                                      <p:cBhvr>
                                        <p:cTn id="257" dur="1" fill="hold">
                                          <p:stCondLst>
                                            <p:cond delay="0"/>
                                          </p:stCondLst>
                                        </p:cTn>
                                        <p:tgtEl>
                                          <p:spTgt spid="121"/>
                                        </p:tgtEl>
                                        <p:attrNameLst>
                                          <p:attrName>style.visibility</p:attrName>
                                        </p:attrNameLst>
                                      </p:cBhvr>
                                      <p:to>
                                        <p:strVal val="visible"/>
                                      </p:to>
                                    </p:set>
                                    <p:animEffect transition="in" filter="wipe(left)">
                                      <p:cBhvr additive="repl">
                                        <p:cTn id="258" dur="500"/>
                                        <p:tgtEl>
                                          <p:spTgt spid="121"/>
                                        </p:tgtEl>
                                      </p:cBhvr>
                                    </p:animEffect>
                                  </p:childTnLst>
                                </p:cTn>
                              </p:par>
                            </p:childTnLst>
                          </p:cTn>
                        </p:par>
                      </p:childTnLst>
                    </p:cTn>
                  </p:par>
                  <p:par>
                    <p:cTn id="259" fill="hold" nodeType="clickEffect">
                      <p:stCondLst>
                        <p:cond delay="indefinite"/>
                      </p:stCondLst>
                      <p:childTnLst>
                        <p:par>
                          <p:cTn id="260" fill="hold" nodeType="withEffect">
                            <p:stCondLst>
                              <p:cond delay="0"/>
                            </p:stCondLst>
                            <p:childTnLst>
                              <p:par>
                                <p:cTn id="261" presetID="22" presetClass="entr" fill="hold" nodeType="clickEffect" presetSubtype="8">
                                  <p:stCondLst>
                                    <p:cond delay="0"/>
                                  </p:stCondLst>
                                  <p:childTnLst>
                                    <p:set>
                                      <p:cBhvr>
                                        <p:cTn id="262" dur="1" fill="hold">
                                          <p:stCondLst>
                                            <p:cond delay="0"/>
                                          </p:stCondLst>
                                        </p:cTn>
                                        <p:tgtEl>
                                          <p:spTgt spid="119"/>
                                        </p:tgtEl>
                                        <p:attrNameLst>
                                          <p:attrName>style.visibility</p:attrName>
                                        </p:attrNameLst>
                                      </p:cBhvr>
                                      <p:to>
                                        <p:strVal val="visible"/>
                                      </p:to>
                                    </p:set>
                                    <p:animEffect transition="in" filter="wipe(left)">
                                      <p:cBhvr additive="repl">
                                        <p:cTn id="263" dur="500"/>
                                        <p:tgtEl>
                                          <p:spTgt spid="119"/>
                                        </p:tgtEl>
                                      </p:cBhvr>
                                    </p:animEffect>
                                  </p:childTnLst>
                                </p:cTn>
                              </p:par>
                            </p:childTnLst>
                          </p:cTn>
                        </p:par>
                      </p:childTnLst>
                    </p:cTn>
                  </p:par>
                  <p:par>
                    <p:cTn id="264" fill="hold" nodeType="clickEffect">
                      <p:stCondLst>
                        <p:cond delay="indefinite"/>
                      </p:stCondLst>
                      <p:childTnLst>
                        <p:par>
                          <p:cTn id="265" fill="hold" nodeType="withEffect">
                            <p:stCondLst>
                              <p:cond delay="0"/>
                            </p:stCondLst>
                            <p:childTnLst>
                              <p:par>
                                <p:cTn id="266" presetID="22" presetClass="entr" fill="hold" nodeType="clickEffect" presetSubtype="8">
                                  <p:stCondLst>
                                    <p:cond delay="0"/>
                                  </p:stCondLst>
                                  <p:childTnLst>
                                    <p:set>
                                      <p:cBhvr>
                                        <p:cTn id="267" dur="1" fill="hold">
                                          <p:stCondLst>
                                            <p:cond delay="0"/>
                                          </p:stCondLst>
                                        </p:cTn>
                                        <p:tgtEl>
                                          <p:spTgt spid="120"/>
                                        </p:tgtEl>
                                        <p:attrNameLst>
                                          <p:attrName>style.visibility</p:attrName>
                                        </p:attrNameLst>
                                      </p:cBhvr>
                                      <p:to>
                                        <p:strVal val="visible"/>
                                      </p:to>
                                    </p:set>
                                    <p:animEffect transition="in" filter="wipe(left)">
                                      <p:cBhvr additive="repl">
                                        <p:cTn id="268" dur="500"/>
                                        <p:tgtEl>
                                          <p:spTgt spid="120"/>
                                        </p:tgtEl>
                                      </p:cBhvr>
                                    </p:animEffect>
                                  </p:childTnLst>
                                </p:cTn>
                              </p:par>
                            </p:childTnLst>
                          </p:cTn>
                        </p:par>
                      </p:childTnLst>
                    </p:cTn>
                  </p:par>
                  <p:par>
                    <p:cTn id="269" fill="hold" nodeType="clickEffect">
                      <p:stCondLst>
                        <p:cond delay="indefinite"/>
                      </p:stCondLst>
                      <p:childTnLst>
                        <p:par>
                          <p:cTn id="270" fill="hold" nodeType="withEffect">
                            <p:stCondLst>
                              <p:cond delay="0"/>
                            </p:stCondLst>
                            <p:childTnLst>
                              <p:par>
                                <p:cTn id="271" presetID="22" presetClass="entr" fill="hold" nodeType="clickEffect" presetSubtype="8">
                                  <p:stCondLst>
                                    <p:cond delay="0"/>
                                  </p:stCondLst>
                                  <p:childTnLst>
                                    <p:set>
                                      <p:cBhvr>
                                        <p:cTn id="272" dur="1" fill="hold">
                                          <p:stCondLst>
                                            <p:cond delay="0"/>
                                          </p:stCondLst>
                                        </p:cTn>
                                        <p:tgtEl>
                                          <p:spTgt spid="122"/>
                                        </p:tgtEl>
                                        <p:attrNameLst>
                                          <p:attrName>style.visibility</p:attrName>
                                        </p:attrNameLst>
                                      </p:cBhvr>
                                      <p:to>
                                        <p:strVal val="visible"/>
                                      </p:to>
                                    </p:set>
                                    <p:animEffect transition="in" filter="wipe(left)">
                                      <p:cBhvr additive="repl">
                                        <p:cTn id="273" dur="500"/>
                                        <p:tgtEl>
                                          <p:spTgt spid="122"/>
                                        </p:tgtEl>
                                      </p:cBhvr>
                                    </p:animEffect>
                                  </p:childTnLst>
                                </p:cTn>
                              </p:par>
                            </p:childTnLst>
                          </p:cTn>
                        </p:par>
                      </p:childTnLst>
                    </p:cTn>
                  </p:par>
                  <p:par>
                    <p:cTn id="274" fill="hold" nodeType="clickEffect">
                      <p:stCondLst>
                        <p:cond delay="indefinite"/>
                      </p:stCondLst>
                      <p:childTnLst>
                        <p:par>
                          <p:cTn id="275" fill="hold" nodeType="withEffect">
                            <p:stCondLst>
                              <p:cond delay="0"/>
                            </p:stCondLst>
                            <p:childTnLst>
                              <p:par>
                                <p:cTn id="276" presetID="22" presetClass="entr" fill="hold" nodeType="clickEffect" presetSubtype="8">
                                  <p:stCondLst>
                                    <p:cond delay="0"/>
                                  </p:stCondLst>
                                  <p:childTnLst>
                                    <p:set>
                                      <p:cBhvr>
                                        <p:cTn id="277" dur="1" fill="hold">
                                          <p:stCondLst>
                                            <p:cond delay="0"/>
                                          </p:stCondLst>
                                        </p:cTn>
                                        <p:tgtEl>
                                          <p:spTgt spid="123"/>
                                        </p:tgtEl>
                                        <p:attrNameLst>
                                          <p:attrName>style.visibility</p:attrName>
                                        </p:attrNameLst>
                                      </p:cBhvr>
                                      <p:to>
                                        <p:strVal val="visible"/>
                                      </p:to>
                                    </p:set>
                                    <p:animEffect transition="in" filter="wipe(left)">
                                      <p:cBhvr additive="repl">
                                        <p:cTn id="278" dur="500"/>
                                        <p:tgtEl>
                                          <p:spTgt spid="123"/>
                                        </p:tgtEl>
                                      </p:cBhvr>
                                    </p:animEffect>
                                  </p:childTnLst>
                                </p:cTn>
                              </p:par>
                            </p:childTnLst>
                          </p:cTn>
                        </p:par>
                      </p:childTnLst>
                    </p:cTn>
                  </p:par>
                  <p:par>
                    <p:cTn id="279" fill="hold" nodeType="clickEffect">
                      <p:stCondLst>
                        <p:cond delay="indefinite"/>
                      </p:stCondLst>
                      <p:childTnLst>
                        <p:par>
                          <p:cTn id="280" fill="hold" nodeType="withEffect">
                            <p:stCondLst>
                              <p:cond delay="0"/>
                            </p:stCondLst>
                            <p:childTnLst>
                              <p:par>
                                <p:cTn id="281" presetID="22" presetClass="entr" fill="hold" nodeType="clickEffect" presetSubtype="1">
                                  <p:stCondLst>
                                    <p:cond delay="0"/>
                                  </p:stCondLst>
                                  <p:childTnLst>
                                    <p:set>
                                      <p:cBhvr>
                                        <p:cTn id="282" dur="1" fill="hold">
                                          <p:stCondLst>
                                            <p:cond delay="0"/>
                                          </p:stCondLst>
                                        </p:cTn>
                                        <p:tgtEl>
                                          <p:spTgt spid="124"/>
                                        </p:tgtEl>
                                        <p:attrNameLst>
                                          <p:attrName>style.visibility</p:attrName>
                                        </p:attrNameLst>
                                      </p:cBhvr>
                                      <p:to>
                                        <p:strVal val="visible"/>
                                      </p:to>
                                    </p:set>
                                    <p:animEffect transition="in" filter="wipe(up)">
                                      <p:cBhvr additive="repl">
                                        <p:cTn id="283" dur="500"/>
                                        <p:tgtEl>
                                          <p:spTgt spid="124"/>
                                        </p:tgtEl>
                                      </p:cBhvr>
                                    </p:animEffect>
                                  </p:childTnLst>
                                </p:cTn>
                              </p:par>
                            </p:childTnLst>
                          </p:cTn>
                        </p:par>
                      </p:childTnLst>
                    </p:cTn>
                  </p:par>
                  <p:par>
                    <p:cTn id="284" fill="hold" nodeType="clickEffect">
                      <p:stCondLst>
                        <p:cond delay="indefinite"/>
                      </p:stCondLst>
                      <p:childTnLst>
                        <p:par>
                          <p:cTn id="285" fill="hold" nodeType="withEffect">
                            <p:stCondLst>
                              <p:cond delay="0"/>
                            </p:stCondLst>
                            <p:childTnLst>
                              <p:par>
                                <p:cTn id="286" presetID="22" presetClass="entr" fill="hold" nodeType="clickEffect" presetSubtype="8">
                                  <p:stCondLst>
                                    <p:cond delay="0"/>
                                  </p:stCondLst>
                                  <p:childTnLst>
                                    <p:set>
                                      <p:cBhvr>
                                        <p:cTn id="287" dur="1" fill="hold">
                                          <p:stCondLst>
                                            <p:cond delay="0"/>
                                          </p:stCondLst>
                                        </p:cTn>
                                        <p:tgtEl>
                                          <p:spTgt spid="125"/>
                                        </p:tgtEl>
                                        <p:attrNameLst>
                                          <p:attrName>style.visibility</p:attrName>
                                        </p:attrNameLst>
                                      </p:cBhvr>
                                      <p:to>
                                        <p:strVal val="visible"/>
                                      </p:to>
                                    </p:set>
                                    <p:animEffect transition="in" filter="wipe(left)">
                                      <p:cBhvr additive="repl">
                                        <p:cTn id="288" dur="500"/>
                                        <p:tgtEl>
                                          <p:spTgt spid="125"/>
                                        </p:tgtEl>
                                      </p:cBhvr>
                                    </p:animEffect>
                                  </p:childTnLst>
                                </p:cTn>
                              </p:par>
                            </p:childTnLst>
                          </p:cTn>
                        </p:par>
                      </p:childTnLst>
                    </p:cTn>
                  </p:par>
                  <p:par>
                    <p:cTn id="289" fill="hold" nodeType="clickEffect">
                      <p:stCondLst>
                        <p:cond delay="indefinite"/>
                      </p:stCondLst>
                      <p:childTnLst>
                        <p:par>
                          <p:cTn id="290" fill="hold" nodeType="withEffect">
                            <p:stCondLst>
                              <p:cond delay="0"/>
                            </p:stCondLst>
                            <p:childTnLst>
                              <p:par>
                                <p:cTn id="291" presetID="22" presetClass="entr" fill="hold" nodeType="clickEffect" presetSubtype="8">
                                  <p:stCondLst>
                                    <p:cond delay="0"/>
                                  </p:stCondLst>
                                  <p:childTnLst>
                                    <p:set>
                                      <p:cBhvr>
                                        <p:cTn id="292" dur="1" fill="hold">
                                          <p:stCondLst>
                                            <p:cond delay="0"/>
                                          </p:stCondLst>
                                        </p:cTn>
                                        <p:tgtEl>
                                          <p:spTgt spid="126"/>
                                        </p:tgtEl>
                                        <p:attrNameLst>
                                          <p:attrName>style.visibility</p:attrName>
                                        </p:attrNameLst>
                                      </p:cBhvr>
                                      <p:to>
                                        <p:strVal val="visible"/>
                                      </p:to>
                                    </p:set>
                                    <p:animEffect transition="in" filter="wipe(left)">
                                      <p:cBhvr additive="repl">
                                        <p:cTn id="293" dur="500"/>
                                        <p:tgtEl>
                                          <p:spTgt spid="126"/>
                                        </p:tgtEl>
                                      </p:cBhvr>
                                    </p:animEffect>
                                  </p:childTnLst>
                                </p:cTn>
                              </p:par>
                            </p:childTnLst>
                          </p:cTn>
                        </p:par>
                      </p:childTnLst>
                    </p:cTn>
                  </p:par>
                  <p:par>
                    <p:cTn id="294" fill="hold" nodeType="clickEffect">
                      <p:stCondLst>
                        <p:cond delay="indefinite"/>
                      </p:stCondLst>
                      <p:childTnLst>
                        <p:par>
                          <p:cTn id="295" fill="hold" nodeType="withEffect">
                            <p:stCondLst>
                              <p:cond delay="0"/>
                            </p:stCondLst>
                            <p:childTnLst>
                              <p:par>
                                <p:cTn id="296" presetID="22" presetClass="entr" fill="hold" nodeType="clickEffect" presetSubtype="8">
                                  <p:stCondLst>
                                    <p:cond delay="0"/>
                                  </p:stCondLst>
                                  <p:childTnLst>
                                    <p:set>
                                      <p:cBhvr>
                                        <p:cTn id="297" dur="1" fill="hold">
                                          <p:stCondLst>
                                            <p:cond delay="0"/>
                                          </p:stCondLst>
                                        </p:cTn>
                                        <p:tgtEl>
                                          <p:spTgt spid="127"/>
                                        </p:tgtEl>
                                        <p:attrNameLst>
                                          <p:attrName>style.visibility</p:attrName>
                                        </p:attrNameLst>
                                      </p:cBhvr>
                                      <p:to>
                                        <p:strVal val="visible"/>
                                      </p:to>
                                    </p:set>
                                    <p:animEffect transition="in" filter="wipe(left)">
                                      <p:cBhvr additive="repl">
                                        <p:cTn id="298" dur="500"/>
                                        <p:tgtEl>
                                          <p:spTgt spid="127"/>
                                        </p:tgtEl>
                                      </p:cBhvr>
                                    </p:animEffect>
                                  </p:childTnLst>
                                </p:cTn>
                              </p:par>
                            </p:childTnLst>
                          </p:cTn>
                        </p:par>
                      </p:childTnLst>
                    </p:cTn>
                  </p:par>
                  <p:par>
                    <p:cTn id="299" fill="hold" nodeType="clickEffect">
                      <p:stCondLst>
                        <p:cond delay="indefinite"/>
                      </p:stCondLst>
                      <p:childTnLst>
                        <p:par>
                          <p:cTn id="300" fill="hold" nodeType="withEffect">
                            <p:stCondLst>
                              <p:cond delay="0"/>
                            </p:stCondLst>
                            <p:childTnLst>
                              <p:par>
                                <p:cTn id="301" presetID="22" presetClass="entr" fill="hold" nodeType="clickEffect" presetSubtype="8">
                                  <p:stCondLst>
                                    <p:cond delay="0"/>
                                  </p:stCondLst>
                                  <p:childTnLst>
                                    <p:set>
                                      <p:cBhvr>
                                        <p:cTn id="302" dur="1" fill="hold">
                                          <p:stCondLst>
                                            <p:cond delay="0"/>
                                          </p:stCondLst>
                                        </p:cTn>
                                        <p:tgtEl>
                                          <p:spTgt spid="128"/>
                                        </p:tgtEl>
                                        <p:attrNameLst>
                                          <p:attrName>style.visibility</p:attrName>
                                        </p:attrNameLst>
                                      </p:cBhvr>
                                      <p:to>
                                        <p:strVal val="visible"/>
                                      </p:to>
                                    </p:set>
                                    <p:animEffect transition="in" filter="wipe(left)">
                                      <p:cBhvr additive="repl">
                                        <p:cTn id="303" dur="500"/>
                                        <p:tgtEl>
                                          <p:spTgt spid="128"/>
                                        </p:tgtEl>
                                      </p:cBhvr>
                                    </p:animEffect>
                                  </p:childTnLst>
                                </p:cTn>
                              </p:par>
                            </p:childTnLst>
                          </p:cTn>
                        </p:par>
                      </p:childTnLst>
                    </p:cTn>
                  </p:par>
                  <p:par>
                    <p:cTn id="304" fill="hold" nodeType="clickEffect">
                      <p:stCondLst>
                        <p:cond delay="indefinite"/>
                      </p:stCondLst>
                      <p:childTnLst>
                        <p:par>
                          <p:cTn id="305" fill="hold" nodeType="withEffect">
                            <p:stCondLst>
                              <p:cond delay="0"/>
                            </p:stCondLst>
                            <p:childTnLst>
                              <p:par>
                                <p:cTn id="306" presetID="22" presetClass="entr" fill="hold" nodeType="clickEffect" presetSubtype="8">
                                  <p:stCondLst>
                                    <p:cond delay="0"/>
                                  </p:stCondLst>
                                  <p:childTnLst>
                                    <p:set>
                                      <p:cBhvr>
                                        <p:cTn id="307" dur="1" fill="hold">
                                          <p:stCondLst>
                                            <p:cond delay="0"/>
                                          </p:stCondLst>
                                        </p:cTn>
                                        <p:tgtEl>
                                          <p:spTgt spid="129"/>
                                        </p:tgtEl>
                                        <p:attrNameLst>
                                          <p:attrName>style.visibility</p:attrName>
                                        </p:attrNameLst>
                                      </p:cBhvr>
                                      <p:to>
                                        <p:strVal val="visible"/>
                                      </p:to>
                                    </p:set>
                                    <p:animEffect transition="in" filter="wipe(left)">
                                      <p:cBhvr additive="repl">
                                        <p:cTn id="308" dur="500"/>
                                        <p:tgtEl>
                                          <p:spTgt spid="12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1066320" y="351000"/>
            <a:ext cx="7086600" cy="807840"/>
          </a:xfrm>
          <a:prstGeom prst="rect">
            <a:avLst/>
          </a:prstGeom>
          <a:noFill/>
          <a:ln w="0">
            <a:noFill/>
          </a:ln>
        </p:spPr>
        <p:txBody>
          <a:bodyPr lIns="91440" tIns="45720" rIns="91440" bIns="45720" anchor="b">
            <a:noAutofit/>
          </a:bodyPr>
          <a:p>
            <a:pPr indent="0" algn="ctr">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000" b="0" u="none" strike="noStrike">
                <a:solidFill>
                  <a:srgbClr val="EEF82A"/>
                </a:solidFill>
                <a:effectLst/>
                <a:uFillTx/>
                <a:latin typeface="Comic Sans MS"/>
              </a:rPr>
              <a:t>Linear Sequence</a:t>
            </a:r>
            <a:endParaRPr lang="en-US" sz="4000" b="1" u="none" strike="noStrike">
              <a:solidFill>
                <a:srgbClr val="EEF82A"/>
              </a:solidFill>
              <a:effectLst/>
              <a:uFillTx/>
              <a:latin typeface="Comic Sans MS"/>
            </a:endParaRPr>
          </a:p>
        </p:txBody>
      </p:sp>
      <p:sp>
        <p:nvSpPr>
          <p:cNvPr id="131" name="TextBox 3"/>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
        <p:nvSpPr>
          <p:cNvPr id="132" name="TextBox 21"/>
          <p:cNvSpPr/>
          <p:nvPr/>
        </p:nvSpPr>
        <p:spPr>
          <a:xfrm>
            <a:off x="3541320" y="3009960"/>
            <a:ext cx="2966400" cy="19378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29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800" b="0" u="none" strike="noStrike">
                <a:solidFill>
                  <a:srgbClr val="FFFFFF"/>
                </a:solidFill>
                <a:effectLst/>
                <a:uFillTx/>
                <a:latin typeface="Comic Sans MS"/>
              </a:rPr>
              <a:t>HG Ex 2.1</a:t>
            </a:r>
            <a:endParaRPr lang="en-US" sz="4800" b="0" u="none" strike="noStrike">
              <a:solidFill>
                <a:srgbClr val="FFFFFF"/>
              </a:solidFill>
              <a:effectLst/>
              <a:uFillTx/>
              <a:latin typeface="Arial Narrow"/>
            </a:endParaRPr>
          </a:p>
          <a:p>
            <a:pPr algn="ctr">
              <a:lnSpc>
                <a:spcPct val="100000"/>
              </a:lnSpc>
              <a:spcBef>
                <a:spcPts val="29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800" b="0" u="none" strike="noStrike">
                <a:solidFill>
                  <a:srgbClr val="FFFFFF"/>
                </a:solidFill>
                <a:effectLst/>
                <a:uFillTx/>
                <a:latin typeface="Comic Sans MS"/>
              </a:rPr>
              <a:t>Page 20</a:t>
            </a:r>
            <a:endParaRPr lang="en-US" sz="48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3" name="PlaceHolder 1"/>
          <p:cNvSpPr>
            <a:spLocks noGrp="1"/>
          </p:cNvSpPr>
          <p:nvPr>
            <p:ph type="title"/>
          </p:nvPr>
        </p:nvSpPr>
        <p:spPr>
          <a:xfrm>
            <a:off x="1066320" y="351000"/>
            <a:ext cx="7086600" cy="807840"/>
          </a:xfrm>
          <a:prstGeom prst="rect">
            <a:avLst/>
          </a:prstGeom>
          <a:noFill/>
          <a:ln w="0">
            <a:noFill/>
          </a:ln>
        </p:spPr>
        <p:txBody>
          <a:bodyPr lIns="91440" tIns="45720" rIns="91440" bIns="45720" anchor="b">
            <a:noAutofit/>
          </a:bodyPr>
          <a:p>
            <a:pPr indent="0" algn="ctr">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0" u="none" strike="noStrike">
                <a:solidFill>
                  <a:srgbClr val="EEF82A"/>
                </a:solidFill>
                <a:effectLst/>
                <a:uFillTx/>
                <a:latin typeface="Comic Sans MS"/>
              </a:rPr>
              <a:t>Linear Recurrence Relation</a:t>
            </a:r>
            <a:endParaRPr lang="en-US" sz="3200" b="1" u="none" strike="noStrike">
              <a:solidFill>
                <a:srgbClr val="EEF82A"/>
              </a:solidFill>
              <a:effectLst/>
              <a:uFillTx/>
              <a:latin typeface="Comic Sans MS"/>
            </a:endParaRPr>
          </a:p>
        </p:txBody>
      </p:sp>
      <p:sp>
        <p:nvSpPr>
          <p:cNvPr id="134" name="PlaceHolder 2"/>
          <p:cNvSpPr>
            <a:spLocks noGrp="1"/>
          </p:cNvSpPr>
          <p:nvPr>
            <p:ph type="subTitle"/>
          </p:nvPr>
        </p:nvSpPr>
        <p:spPr>
          <a:xfrm>
            <a:off x="1066680" y="2072880"/>
            <a:ext cx="7894800" cy="1001880"/>
          </a:xfrm>
          <a:prstGeom prst="rect">
            <a:avLst/>
          </a:prstGeom>
          <a:noFill/>
          <a:ln w="0">
            <a:noFill/>
          </a:ln>
        </p:spPr>
        <p:txBody>
          <a:bodyPr lIns="91440" tIns="45720" rIns="91440" bIns="45720" anchor="t">
            <a:noAutofit/>
          </a:bodyPr>
          <a:p>
            <a:pPr indent="0" algn="l">
              <a:spcBef>
                <a:spcPts val="700"/>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none" strike="noStrike">
                <a:solidFill>
                  <a:srgbClr val="FFFF00"/>
                </a:solidFill>
                <a:effectLst/>
                <a:uFillTx/>
                <a:latin typeface="Comic Sans MS"/>
              </a:rPr>
              <a:t>Example : Find the value of U</a:t>
            </a:r>
            <a:r>
              <a:rPr lang="en-GB" sz="2800" b="0" u="none" strike="noStrike" baseline="-25000">
                <a:solidFill>
                  <a:srgbClr val="FFFF00"/>
                </a:solidFill>
                <a:effectLst/>
                <a:uFillTx/>
                <a:latin typeface="Comic Sans MS"/>
              </a:rPr>
              <a:t>4</a:t>
            </a:r>
            <a:r>
              <a:rPr lang="en-GB" sz="2800" b="0" u="none" strike="noStrike">
                <a:solidFill>
                  <a:srgbClr val="FFFF00"/>
                </a:solidFill>
                <a:effectLst/>
                <a:uFillTx/>
                <a:latin typeface="Comic Sans MS"/>
              </a:rPr>
              <a:t> for the recurrence relation</a:t>
            </a:r>
            <a:endParaRPr lang="en-US" sz="2800" b="0" u="none" strike="noStrike">
              <a:solidFill>
                <a:srgbClr val="FFFFFF"/>
              </a:solidFill>
              <a:effectLst/>
              <a:uFillTx/>
              <a:latin typeface="Comic Sans MS"/>
            </a:endParaRPr>
          </a:p>
          <a:p>
            <a:pPr indent="0" algn="l">
              <a:spcBef>
                <a:spcPts val="700"/>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800" b="0" u="none" strike="noStrike">
              <a:solidFill>
                <a:srgbClr val="FFFFFF"/>
              </a:solidFill>
              <a:effectLst/>
              <a:uFillTx/>
              <a:latin typeface="Comic Sans MS"/>
            </a:endParaRPr>
          </a:p>
        </p:txBody>
      </p:sp>
      <p:sp>
        <p:nvSpPr>
          <p:cNvPr id="135" name="TextBox 3"/>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
        <p:nvSpPr>
          <p:cNvPr id="136" name="TextBox 4"/>
          <p:cNvSpPr/>
          <p:nvPr/>
        </p:nvSpPr>
        <p:spPr>
          <a:xfrm>
            <a:off x="2363760" y="3405240"/>
            <a:ext cx="4998960" cy="6490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2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0" u="none" strike="noStrike">
                <a:solidFill>
                  <a:srgbClr val="FFFFFF"/>
                </a:solidFill>
                <a:effectLst/>
                <a:uFillTx/>
                <a:latin typeface="Comic Sans MS"/>
              </a:rPr>
              <a:t>U</a:t>
            </a:r>
            <a:r>
              <a:rPr lang="en-GB" sz="3200" b="0" u="none" strike="noStrike" baseline="-25000">
                <a:solidFill>
                  <a:srgbClr val="FFFFFF"/>
                </a:solidFill>
                <a:effectLst/>
                <a:uFillTx/>
                <a:latin typeface="Comic Sans MS"/>
              </a:rPr>
              <a:t>n+1</a:t>
            </a:r>
            <a:r>
              <a:rPr lang="en-GB" sz="3200" b="0" u="none" strike="noStrike">
                <a:solidFill>
                  <a:srgbClr val="FFFFFF"/>
                </a:solidFill>
                <a:effectLst/>
                <a:uFillTx/>
                <a:latin typeface="Comic Sans MS"/>
              </a:rPr>
              <a:t> = 2U</a:t>
            </a:r>
            <a:r>
              <a:rPr lang="en-GB" sz="3200" b="0" u="none" strike="noStrike" baseline="-25000">
                <a:solidFill>
                  <a:srgbClr val="FFFFFF"/>
                </a:solidFill>
                <a:effectLst/>
                <a:uFillTx/>
                <a:latin typeface="Comic Sans MS"/>
              </a:rPr>
              <a:t>n</a:t>
            </a:r>
            <a:r>
              <a:rPr lang="en-GB" sz="3200" b="0" u="none" strike="noStrike">
                <a:solidFill>
                  <a:srgbClr val="FFFFFF"/>
                </a:solidFill>
                <a:effectLst/>
                <a:uFillTx/>
                <a:latin typeface="Comic Sans MS"/>
              </a:rPr>
              <a:t> + 5          U</a:t>
            </a:r>
            <a:r>
              <a:rPr lang="en-GB" sz="3200" b="0" u="none" strike="noStrike" baseline="-25000">
                <a:solidFill>
                  <a:srgbClr val="FFFFFF"/>
                </a:solidFill>
                <a:effectLst/>
                <a:uFillTx/>
                <a:latin typeface="Comic Sans MS"/>
              </a:rPr>
              <a:t>0 </a:t>
            </a:r>
            <a:r>
              <a:rPr lang="en-GB" sz="3200" b="0" u="none" strike="noStrike">
                <a:solidFill>
                  <a:srgbClr val="FFFFFF"/>
                </a:solidFill>
                <a:effectLst/>
                <a:uFillTx/>
                <a:latin typeface="Comic Sans MS"/>
              </a:rPr>
              <a:t>=10</a:t>
            </a:r>
            <a:endParaRPr lang="en-US" sz="3200" b="0" u="none" strike="noStrike">
              <a:solidFill>
                <a:srgbClr val="FFFFFF"/>
              </a:solidFill>
              <a:effectLst/>
              <a:uFillTx/>
              <a:latin typeface="Arial Narrow"/>
            </a:endParaRPr>
          </a:p>
        </p:txBody>
      </p:sp>
      <p:sp>
        <p:nvSpPr>
          <p:cNvPr id="137" name="TextBox 5"/>
          <p:cNvSpPr/>
          <p:nvPr/>
        </p:nvSpPr>
        <p:spPr>
          <a:xfrm>
            <a:off x="2294640" y="4170240"/>
            <a:ext cx="3649320" cy="6490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2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0" u="none" strike="noStrike">
                <a:solidFill>
                  <a:srgbClr val="FFFF00"/>
                </a:solidFill>
                <a:effectLst/>
                <a:uFillTx/>
                <a:latin typeface="Comic Sans MS"/>
              </a:rPr>
              <a:t>U</a:t>
            </a:r>
            <a:r>
              <a:rPr lang="en-GB" sz="3200" b="0" u="none" strike="noStrike" baseline="-25000">
                <a:solidFill>
                  <a:srgbClr val="FFFF00"/>
                </a:solidFill>
                <a:effectLst/>
                <a:uFillTx/>
                <a:latin typeface="Comic Sans MS"/>
              </a:rPr>
              <a:t>1</a:t>
            </a:r>
            <a:r>
              <a:rPr lang="en-GB" sz="3200" b="0" u="none" strike="noStrike">
                <a:solidFill>
                  <a:srgbClr val="FFFF00"/>
                </a:solidFill>
                <a:effectLst/>
                <a:uFillTx/>
                <a:latin typeface="Comic Sans MS"/>
              </a:rPr>
              <a:t> = 2(10) + 5 = 25</a:t>
            </a:r>
            <a:endParaRPr lang="en-US" sz="3200" b="0" u="none" strike="noStrike">
              <a:solidFill>
                <a:srgbClr val="FFFFFF"/>
              </a:solidFill>
              <a:effectLst/>
              <a:uFillTx/>
              <a:latin typeface="Arial Narrow"/>
            </a:endParaRPr>
          </a:p>
        </p:txBody>
      </p:sp>
      <p:sp>
        <p:nvSpPr>
          <p:cNvPr id="138" name="TextBox 6"/>
          <p:cNvSpPr/>
          <p:nvPr/>
        </p:nvSpPr>
        <p:spPr>
          <a:xfrm>
            <a:off x="2298240" y="4818240"/>
            <a:ext cx="3752280" cy="6490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2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0" u="none" strike="noStrike">
                <a:solidFill>
                  <a:srgbClr val="FFFF00"/>
                </a:solidFill>
                <a:effectLst/>
                <a:uFillTx/>
                <a:latin typeface="Comic Sans MS"/>
              </a:rPr>
              <a:t>U</a:t>
            </a:r>
            <a:r>
              <a:rPr lang="en-GB" sz="3200" b="0" u="none" strike="noStrike" baseline="-25000">
                <a:solidFill>
                  <a:srgbClr val="FFFF00"/>
                </a:solidFill>
                <a:effectLst/>
                <a:uFillTx/>
                <a:latin typeface="Comic Sans MS"/>
              </a:rPr>
              <a:t>2</a:t>
            </a:r>
            <a:r>
              <a:rPr lang="en-GB" sz="3200" b="0" u="none" strike="noStrike">
                <a:solidFill>
                  <a:srgbClr val="FFFF00"/>
                </a:solidFill>
                <a:effectLst/>
                <a:uFillTx/>
                <a:latin typeface="Comic Sans MS"/>
              </a:rPr>
              <a:t> = 2(25) + 5 = 55</a:t>
            </a:r>
            <a:endParaRPr lang="en-US" sz="3200" b="0" u="none" strike="noStrike">
              <a:solidFill>
                <a:srgbClr val="FFFFFF"/>
              </a:solidFill>
              <a:effectLst/>
              <a:uFillTx/>
              <a:latin typeface="Arial Narrow"/>
            </a:endParaRPr>
          </a:p>
        </p:txBody>
      </p:sp>
      <p:sp>
        <p:nvSpPr>
          <p:cNvPr id="139" name="TextBox 7"/>
          <p:cNvSpPr/>
          <p:nvPr/>
        </p:nvSpPr>
        <p:spPr>
          <a:xfrm>
            <a:off x="2298600" y="5467320"/>
            <a:ext cx="3870360" cy="6490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2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0" u="none" strike="noStrike">
                <a:solidFill>
                  <a:srgbClr val="FFFF00"/>
                </a:solidFill>
                <a:effectLst/>
                <a:uFillTx/>
                <a:latin typeface="Comic Sans MS"/>
              </a:rPr>
              <a:t>U</a:t>
            </a:r>
            <a:r>
              <a:rPr lang="en-GB" sz="3200" b="0" u="none" strike="noStrike" baseline="-25000">
                <a:solidFill>
                  <a:srgbClr val="FFFF00"/>
                </a:solidFill>
                <a:effectLst/>
                <a:uFillTx/>
                <a:latin typeface="Comic Sans MS"/>
              </a:rPr>
              <a:t>3</a:t>
            </a:r>
            <a:r>
              <a:rPr lang="en-GB" sz="3200" b="0" u="none" strike="noStrike">
                <a:solidFill>
                  <a:srgbClr val="FFFF00"/>
                </a:solidFill>
                <a:effectLst/>
                <a:uFillTx/>
                <a:latin typeface="Comic Sans MS"/>
              </a:rPr>
              <a:t> = 2(55) + 5 = 115</a:t>
            </a:r>
            <a:endParaRPr lang="en-US" sz="3200" b="0" u="none" strike="noStrike">
              <a:solidFill>
                <a:srgbClr val="FFFFFF"/>
              </a:solidFill>
              <a:effectLst/>
              <a:uFillTx/>
              <a:latin typeface="Arial Narrow"/>
            </a:endParaRPr>
          </a:p>
        </p:txBody>
      </p:sp>
      <p:sp>
        <p:nvSpPr>
          <p:cNvPr id="140" name="TextBox 8"/>
          <p:cNvSpPr/>
          <p:nvPr/>
        </p:nvSpPr>
        <p:spPr>
          <a:xfrm>
            <a:off x="2298960" y="6051600"/>
            <a:ext cx="4118760" cy="6490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2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0" u="none" strike="noStrike">
                <a:solidFill>
                  <a:srgbClr val="FFFF00"/>
                </a:solidFill>
                <a:effectLst/>
                <a:uFillTx/>
                <a:latin typeface="Comic Sans MS"/>
              </a:rPr>
              <a:t>U</a:t>
            </a:r>
            <a:r>
              <a:rPr lang="en-GB" sz="3200" b="0" u="none" strike="noStrike" baseline="-25000">
                <a:solidFill>
                  <a:srgbClr val="FFFF00"/>
                </a:solidFill>
                <a:effectLst/>
                <a:uFillTx/>
                <a:latin typeface="Comic Sans MS"/>
              </a:rPr>
              <a:t>4</a:t>
            </a:r>
            <a:r>
              <a:rPr lang="en-GB" sz="3200" b="0" u="none" strike="noStrike">
                <a:solidFill>
                  <a:srgbClr val="FFFF00"/>
                </a:solidFill>
                <a:effectLst/>
                <a:uFillTx/>
                <a:latin typeface="Comic Sans MS"/>
              </a:rPr>
              <a:t> = 2(115) + 5 = 235</a:t>
            </a:r>
            <a:endParaRPr lang="en-US" sz="32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timing>
    <p:tnLst>
      <p:par>
        <p:cTn id="309" dur="indefinite" restart="never" nodeType="tmRoot">
          <p:childTnLst>
            <p:seq>
              <p:cTn id="310" dur="indefinite" nodeType="mainSeq">
                <p:childTnLst>
                  <p:par>
                    <p:cTn id="311" fill="hold">
                      <p:stCondLst>
                        <p:cond delay="indefinite"/>
                      </p:stCondLst>
                      <p:childTnLst>
                        <p:par>
                          <p:cTn id="312" fill="hold">
                            <p:stCondLst>
                              <p:cond delay="0"/>
                            </p:stCondLst>
                            <p:childTnLst>
                              <p:par>
                                <p:cTn id="313" presetID="22" presetClass="entr" fill="hold" nodeType="clickEffect" presetSubtype="8">
                                  <p:stCondLst>
                                    <p:cond delay="0"/>
                                  </p:stCondLst>
                                  <p:childTnLst>
                                    <p:set>
                                      <p:cBhvr>
                                        <p:cTn id="314" dur="1" fill="hold">
                                          <p:stCondLst>
                                            <p:cond delay="0"/>
                                          </p:stCondLst>
                                        </p:cTn>
                                        <p:tgtEl>
                                          <p:spTgt spid="136"/>
                                        </p:tgtEl>
                                        <p:attrNameLst>
                                          <p:attrName>style.visibility</p:attrName>
                                        </p:attrNameLst>
                                      </p:cBhvr>
                                      <p:to>
                                        <p:strVal val="visible"/>
                                      </p:to>
                                    </p:set>
                                    <p:animEffect transition="in" filter="wipe(left)">
                                      <p:cBhvr additive="repl">
                                        <p:cTn id="315" dur="500"/>
                                        <p:tgtEl>
                                          <p:spTgt spid="136"/>
                                        </p:tgtEl>
                                      </p:cBhvr>
                                    </p:animEffect>
                                  </p:childTnLst>
                                </p:cTn>
                              </p:par>
                            </p:childTnLst>
                          </p:cTn>
                        </p:par>
                      </p:childTnLst>
                    </p:cTn>
                  </p:par>
                  <p:par>
                    <p:cTn id="316" fill="hold">
                      <p:stCondLst>
                        <p:cond delay="indefinite"/>
                      </p:stCondLst>
                      <p:childTnLst>
                        <p:par>
                          <p:cTn id="317" fill="hold">
                            <p:stCondLst>
                              <p:cond delay="0"/>
                            </p:stCondLst>
                            <p:childTnLst>
                              <p:par>
                                <p:cTn id="318" presetID="22" presetClass="entr" fill="hold" nodeType="clickEffect" presetSubtype="8">
                                  <p:stCondLst>
                                    <p:cond delay="0"/>
                                  </p:stCondLst>
                                  <p:childTnLst>
                                    <p:set>
                                      <p:cBhvr>
                                        <p:cTn id="319" dur="1" fill="hold">
                                          <p:stCondLst>
                                            <p:cond delay="0"/>
                                          </p:stCondLst>
                                        </p:cTn>
                                        <p:tgtEl>
                                          <p:spTgt spid="137"/>
                                        </p:tgtEl>
                                        <p:attrNameLst>
                                          <p:attrName>style.visibility</p:attrName>
                                        </p:attrNameLst>
                                      </p:cBhvr>
                                      <p:to>
                                        <p:strVal val="visible"/>
                                      </p:to>
                                    </p:set>
                                    <p:animEffect transition="in" filter="wipe(left)">
                                      <p:cBhvr additive="repl">
                                        <p:cTn id="320" dur="500"/>
                                        <p:tgtEl>
                                          <p:spTgt spid="137"/>
                                        </p:tgtEl>
                                      </p:cBhvr>
                                    </p:animEffect>
                                  </p:childTnLst>
                                </p:cTn>
                              </p:par>
                            </p:childTnLst>
                          </p:cTn>
                        </p:par>
                      </p:childTnLst>
                    </p:cTn>
                  </p:par>
                  <p:par>
                    <p:cTn id="321" fill="hold">
                      <p:stCondLst>
                        <p:cond delay="indefinite"/>
                      </p:stCondLst>
                      <p:childTnLst>
                        <p:par>
                          <p:cTn id="322" fill="hold">
                            <p:stCondLst>
                              <p:cond delay="0"/>
                            </p:stCondLst>
                            <p:childTnLst>
                              <p:par>
                                <p:cTn id="323" presetID="22" presetClass="entr" fill="hold" nodeType="clickEffect" presetSubtype="8">
                                  <p:stCondLst>
                                    <p:cond delay="0"/>
                                  </p:stCondLst>
                                  <p:childTnLst>
                                    <p:set>
                                      <p:cBhvr>
                                        <p:cTn id="324" dur="1" fill="hold">
                                          <p:stCondLst>
                                            <p:cond delay="0"/>
                                          </p:stCondLst>
                                        </p:cTn>
                                        <p:tgtEl>
                                          <p:spTgt spid="138"/>
                                        </p:tgtEl>
                                        <p:attrNameLst>
                                          <p:attrName>style.visibility</p:attrName>
                                        </p:attrNameLst>
                                      </p:cBhvr>
                                      <p:to>
                                        <p:strVal val="visible"/>
                                      </p:to>
                                    </p:set>
                                    <p:animEffect transition="in" filter="wipe(left)">
                                      <p:cBhvr additive="repl">
                                        <p:cTn id="325" dur="500"/>
                                        <p:tgtEl>
                                          <p:spTgt spid="138"/>
                                        </p:tgtEl>
                                      </p:cBhvr>
                                    </p:animEffect>
                                  </p:childTnLst>
                                </p:cTn>
                              </p:par>
                            </p:childTnLst>
                          </p:cTn>
                        </p:par>
                      </p:childTnLst>
                    </p:cTn>
                  </p:par>
                  <p:par>
                    <p:cTn id="326" fill="hold">
                      <p:stCondLst>
                        <p:cond delay="indefinite"/>
                      </p:stCondLst>
                      <p:childTnLst>
                        <p:par>
                          <p:cTn id="327" fill="hold">
                            <p:stCondLst>
                              <p:cond delay="0"/>
                            </p:stCondLst>
                            <p:childTnLst>
                              <p:par>
                                <p:cTn id="328" presetID="22" presetClass="entr" fill="hold" nodeType="clickEffect" presetSubtype="8">
                                  <p:stCondLst>
                                    <p:cond delay="0"/>
                                  </p:stCondLst>
                                  <p:childTnLst>
                                    <p:set>
                                      <p:cBhvr>
                                        <p:cTn id="329" dur="1" fill="hold">
                                          <p:stCondLst>
                                            <p:cond delay="0"/>
                                          </p:stCondLst>
                                        </p:cTn>
                                        <p:tgtEl>
                                          <p:spTgt spid="139"/>
                                        </p:tgtEl>
                                        <p:attrNameLst>
                                          <p:attrName>style.visibility</p:attrName>
                                        </p:attrNameLst>
                                      </p:cBhvr>
                                      <p:to>
                                        <p:strVal val="visible"/>
                                      </p:to>
                                    </p:set>
                                    <p:animEffect transition="in" filter="wipe(left)">
                                      <p:cBhvr additive="repl">
                                        <p:cTn id="330" dur="500"/>
                                        <p:tgtEl>
                                          <p:spTgt spid="139"/>
                                        </p:tgtEl>
                                      </p:cBhvr>
                                    </p:animEffect>
                                  </p:childTnLst>
                                </p:cTn>
                              </p:par>
                            </p:childTnLst>
                          </p:cTn>
                        </p:par>
                      </p:childTnLst>
                    </p:cTn>
                  </p:par>
                  <p:par>
                    <p:cTn id="331" fill="hold">
                      <p:stCondLst>
                        <p:cond delay="indefinite"/>
                      </p:stCondLst>
                      <p:childTnLst>
                        <p:par>
                          <p:cTn id="332" fill="hold">
                            <p:stCondLst>
                              <p:cond delay="0"/>
                            </p:stCondLst>
                            <p:childTnLst>
                              <p:par>
                                <p:cTn id="333" presetID="22" presetClass="entr" fill="hold" nodeType="clickEffect" presetSubtype="8">
                                  <p:stCondLst>
                                    <p:cond delay="0"/>
                                  </p:stCondLst>
                                  <p:childTnLst>
                                    <p:set>
                                      <p:cBhvr>
                                        <p:cTn id="334" dur="1" fill="hold">
                                          <p:stCondLst>
                                            <p:cond delay="0"/>
                                          </p:stCondLst>
                                        </p:cTn>
                                        <p:tgtEl>
                                          <p:spTgt spid="140"/>
                                        </p:tgtEl>
                                        <p:attrNameLst>
                                          <p:attrName>style.visibility</p:attrName>
                                        </p:attrNameLst>
                                      </p:cBhvr>
                                      <p:to>
                                        <p:strVal val="visible"/>
                                      </p:to>
                                    </p:set>
                                    <p:animEffect transition="in" filter="wipe(left)">
                                      <p:cBhvr additive="repl">
                                        <p:cTn id="335" dur="500"/>
                                        <p:tgtEl>
                                          <p:spTgt spid="14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1" name="PlaceHolder 1"/>
          <p:cNvSpPr>
            <a:spLocks noGrp="1"/>
          </p:cNvSpPr>
          <p:nvPr>
            <p:ph type="title"/>
          </p:nvPr>
        </p:nvSpPr>
        <p:spPr>
          <a:xfrm>
            <a:off x="1066320" y="351000"/>
            <a:ext cx="7086600" cy="807840"/>
          </a:xfrm>
          <a:prstGeom prst="rect">
            <a:avLst/>
          </a:prstGeom>
          <a:noFill/>
          <a:ln w="0">
            <a:noFill/>
          </a:ln>
        </p:spPr>
        <p:txBody>
          <a:bodyPr lIns="91440" tIns="45720" rIns="91440" bIns="45720" anchor="b">
            <a:noAutofit/>
          </a:bodyPr>
          <a:p>
            <a:pPr indent="0" algn="ctr">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0" u="none" strike="noStrike">
                <a:solidFill>
                  <a:srgbClr val="EEF82A"/>
                </a:solidFill>
                <a:effectLst/>
                <a:uFillTx/>
                <a:latin typeface="Comic Sans MS"/>
              </a:rPr>
              <a:t>Linear Recurrence Relation</a:t>
            </a:r>
            <a:endParaRPr lang="en-US" sz="3200" b="1" u="none" strike="noStrike">
              <a:solidFill>
                <a:srgbClr val="EEF82A"/>
              </a:solidFill>
              <a:effectLst/>
              <a:uFillTx/>
              <a:latin typeface="Comic Sans MS"/>
            </a:endParaRPr>
          </a:p>
        </p:txBody>
      </p:sp>
      <p:sp>
        <p:nvSpPr>
          <p:cNvPr id="142" name="PlaceHolder 2"/>
          <p:cNvSpPr>
            <a:spLocks noGrp="1"/>
          </p:cNvSpPr>
          <p:nvPr>
            <p:ph type="subTitle"/>
          </p:nvPr>
        </p:nvSpPr>
        <p:spPr>
          <a:xfrm>
            <a:off x="900000" y="2072880"/>
            <a:ext cx="8244000" cy="1001880"/>
          </a:xfrm>
          <a:prstGeom prst="rect">
            <a:avLst/>
          </a:prstGeom>
          <a:noFill/>
          <a:ln w="0">
            <a:noFill/>
          </a:ln>
        </p:spPr>
        <p:txBody>
          <a:bodyPr lIns="91440" tIns="45720" rIns="91440" bIns="45720" anchor="t">
            <a:noAutofit/>
          </a:bodyPr>
          <a:p>
            <a:pPr indent="0" algn="l">
              <a:spcBef>
                <a:spcPts val="700"/>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none" strike="noStrike">
                <a:solidFill>
                  <a:srgbClr val="FFFF00"/>
                </a:solidFill>
                <a:effectLst/>
                <a:uFillTx/>
                <a:latin typeface="Comic Sans MS"/>
              </a:rPr>
              <a:t>Example : Find the smallest value of </a:t>
            </a:r>
            <a:r>
              <a:rPr lang="en-GB" sz="2800" b="0" u="none" strike="noStrike">
                <a:solidFill>
                  <a:srgbClr val="FFFFFF"/>
                </a:solidFill>
                <a:effectLst/>
                <a:uFillTx/>
                <a:latin typeface="Comic Sans MS"/>
              </a:rPr>
              <a:t>n</a:t>
            </a:r>
            <a:r>
              <a:rPr lang="en-GB" sz="2800" b="0" u="none" strike="noStrike">
                <a:solidFill>
                  <a:srgbClr val="FFFF00"/>
                </a:solidFill>
                <a:effectLst/>
                <a:uFillTx/>
                <a:latin typeface="Comic Sans MS"/>
              </a:rPr>
              <a:t> </a:t>
            </a:r>
            <a:endParaRPr lang="en-US" sz="2800" b="0" u="none" strike="noStrike">
              <a:solidFill>
                <a:srgbClr val="FFFFFF"/>
              </a:solidFill>
              <a:effectLst/>
              <a:uFillTx/>
              <a:latin typeface="Comic Sans MS"/>
            </a:endParaRPr>
          </a:p>
          <a:p>
            <a:pPr indent="0" algn="l">
              <a:spcBef>
                <a:spcPts val="700"/>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none" strike="noStrike">
                <a:solidFill>
                  <a:srgbClr val="FFFF00"/>
                </a:solidFill>
                <a:effectLst/>
                <a:uFillTx/>
                <a:latin typeface="Comic Sans MS"/>
              </a:rPr>
              <a:t>                such that </a:t>
            </a:r>
            <a:r>
              <a:rPr lang="en-GB" sz="2800" b="0" u="none" strike="noStrike">
                <a:solidFill>
                  <a:srgbClr val="FFFFFF"/>
                </a:solidFill>
                <a:effectLst/>
                <a:uFillTx/>
                <a:latin typeface="Comic Sans MS"/>
              </a:rPr>
              <a:t>U</a:t>
            </a:r>
            <a:r>
              <a:rPr lang="en-GB" sz="2800" b="0" u="none" strike="noStrike" baseline="-25000">
                <a:solidFill>
                  <a:srgbClr val="FFFFFF"/>
                </a:solidFill>
                <a:effectLst/>
                <a:uFillTx/>
                <a:latin typeface="Comic Sans MS"/>
              </a:rPr>
              <a:t>n</a:t>
            </a:r>
            <a:r>
              <a:rPr lang="en-GB" sz="2800" b="0" u="none" strike="noStrike">
                <a:solidFill>
                  <a:srgbClr val="FFFFFF"/>
                </a:solidFill>
                <a:effectLst/>
                <a:uFillTx/>
                <a:latin typeface="Comic Sans MS"/>
              </a:rPr>
              <a:t> &lt; 10</a:t>
            </a:r>
            <a:r>
              <a:rPr lang="en-GB" sz="2800" b="0" u="none" strike="noStrike">
                <a:solidFill>
                  <a:srgbClr val="FFFF00"/>
                </a:solidFill>
                <a:effectLst/>
                <a:uFillTx/>
                <a:latin typeface="Comic Sans MS"/>
              </a:rPr>
              <a:t>.</a:t>
            </a:r>
            <a:endParaRPr lang="en-US" sz="2800" b="0" u="none" strike="noStrike">
              <a:solidFill>
                <a:srgbClr val="FFFFFF"/>
              </a:solidFill>
              <a:effectLst/>
              <a:uFillTx/>
              <a:latin typeface="Comic Sans MS"/>
            </a:endParaRPr>
          </a:p>
        </p:txBody>
      </p:sp>
      <p:sp>
        <p:nvSpPr>
          <p:cNvPr id="143" name="TextBox 3"/>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
        <p:nvSpPr>
          <p:cNvPr id="144" name="TextBox 4"/>
          <p:cNvSpPr/>
          <p:nvPr/>
        </p:nvSpPr>
        <p:spPr>
          <a:xfrm>
            <a:off x="2140920" y="3405240"/>
            <a:ext cx="5444280" cy="6490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2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0" u="none" strike="noStrike">
                <a:solidFill>
                  <a:srgbClr val="FFFFFF"/>
                </a:solidFill>
                <a:effectLst/>
                <a:uFillTx/>
                <a:latin typeface="Comic Sans MS"/>
              </a:rPr>
              <a:t>U</a:t>
            </a:r>
            <a:r>
              <a:rPr lang="en-GB" sz="3200" b="0" u="none" strike="noStrike" baseline="-25000">
                <a:solidFill>
                  <a:srgbClr val="FFFFFF"/>
                </a:solidFill>
                <a:effectLst/>
                <a:uFillTx/>
                <a:latin typeface="Comic Sans MS"/>
              </a:rPr>
              <a:t>n+1</a:t>
            </a:r>
            <a:r>
              <a:rPr lang="en-GB" sz="3200" b="0" u="none" strike="noStrike">
                <a:solidFill>
                  <a:srgbClr val="FFFFFF"/>
                </a:solidFill>
                <a:effectLst/>
                <a:uFillTx/>
                <a:latin typeface="Comic Sans MS"/>
              </a:rPr>
              <a:t> = 0.5U</a:t>
            </a:r>
            <a:r>
              <a:rPr lang="en-GB" sz="3200" b="0" u="none" strike="noStrike" baseline="-25000">
                <a:solidFill>
                  <a:srgbClr val="FFFFFF"/>
                </a:solidFill>
                <a:effectLst/>
                <a:uFillTx/>
                <a:latin typeface="Comic Sans MS"/>
              </a:rPr>
              <a:t>n</a:t>
            </a:r>
            <a:r>
              <a:rPr lang="en-GB" sz="3200" b="0" u="none" strike="noStrike">
                <a:solidFill>
                  <a:srgbClr val="FFFFFF"/>
                </a:solidFill>
                <a:effectLst/>
                <a:uFillTx/>
                <a:latin typeface="Comic Sans MS"/>
              </a:rPr>
              <a:t> - 1          U</a:t>
            </a:r>
            <a:r>
              <a:rPr lang="en-GB" sz="3200" b="0" u="none" strike="noStrike" baseline="-25000">
                <a:solidFill>
                  <a:srgbClr val="FFFFFF"/>
                </a:solidFill>
                <a:effectLst/>
                <a:uFillTx/>
                <a:latin typeface="Comic Sans MS"/>
              </a:rPr>
              <a:t>0 </a:t>
            </a:r>
            <a:r>
              <a:rPr lang="en-GB" sz="3200" b="0" u="none" strike="noStrike">
                <a:solidFill>
                  <a:srgbClr val="FFFFFF"/>
                </a:solidFill>
                <a:effectLst/>
                <a:uFillTx/>
                <a:latin typeface="Comic Sans MS"/>
              </a:rPr>
              <a:t>= 62</a:t>
            </a:r>
            <a:endParaRPr lang="en-US" sz="3200" b="0" u="none" strike="noStrike">
              <a:solidFill>
                <a:srgbClr val="FFFFFF"/>
              </a:solidFill>
              <a:effectLst/>
              <a:uFillTx/>
              <a:latin typeface="Arial Narrow"/>
            </a:endParaRPr>
          </a:p>
        </p:txBody>
      </p:sp>
      <p:sp>
        <p:nvSpPr>
          <p:cNvPr id="145" name="TextBox 5"/>
          <p:cNvSpPr/>
          <p:nvPr/>
        </p:nvSpPr>
        <p:spPr>
          <a:xfrm>
            <a:off x="2133000" y="4170240"/>
            <a:ext cx="3972960" cy="6490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2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0" u="none" strike="noStrike">
                <a:solidFill>
                  <a:srgbClr val="FFFF00"/>
                </a:solidFill>
                <a:effectLst/>
                <a:uFillTx/>
                <a:latin typeface="Comic Sans MS"/>
              </a:rPr>
              <a:t>U</a:t>
            </a:r>
            <a:r>
              <a:rPr lang="en-GB" sz="3200" b="0" u="none" strike="noStrike" baseline="-25000">
                <a:solidFill>
                  <a:srgbClr val="FFFF00"/>
                </a:solidFill>
                <a:effectLst/>
                <a:uFillTx/>
                <a:latin typeface="Comic Sans MS"/>
              </a:rPr>
              <a:t>1</a:t>
            </a:r>
            <a:r>
              <a:rPr lang="en-GB" sz="3200" b="0" u="none" strike="noStrike">
                <a:solidFill>
                  <a:srgbClr val="FFFF00"/>
                </a:solidFill>
                <a:effectLst/>
                <a:uFillTx/>
                <a:latin typeface="Comic Sans MS"/>
              </a:rPr>
              <a:t> = 0.5(62) - 1 = 30</a:t>
            </a:r>
            <a:endParaRPr lang="en-US" sz="3200" b="0" u="none" strike="noStrike">
              <a:solidFill>
                <a:srgbClr val="FFFFFF"/>
              </a:solidFill>
              <a:effectLst/>
              <a:uFillTx/>
              <a:latin typeface="Arial Narrow"/>
            </a:endParaRPr>
          </a:p>
        </p:txBody>
      </p:sp>
      <p:sp>
        <p:nvSpPr>
          <p:cNvPr id="146" name="TextBox 6"/>
          <p:cNvSpPr/>
          <p:nvPr/>
        </p:nvSpPr>
        <p:spPr>
          <a:xfrm>
            <a:off x="2201400" y="4818240"/>
            <a:ext cx="3945600" cy="6490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2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0" u="none" strike="noStrike">
                <a:solidFill>
                  <a:srgbClr val="FFFF00"/>
                </a:solidFill>
                <a:effectLst/>
                <a:uFillTx/>
                <a:latin typeface="Comic Sans MS"/>
              </a:rPr>
              <a:t>U</a:t>
            </a:r>
            <a:r>
              <a:rPr lang="en-GB" sz="3200" b="0" u="none" strike="noStrike" baseline="-25000">
                <a:solidFill>
                  <a:srgbClr val="FFFF00"/>
                </a:solidFill>
                <a:effectLst/>
                <a:uFillTx/>
                <a:latin typeface="Comic Sans MS"/>
              </a:rPr>
              <a:t>2</a:t>
            </a:r>
            <a:r>
              <a:rPr lang="en-GB" sz="3200" b="0" u="none" strike="noStrike">
                <a:solidFill>
                  <a:srgbClr val="FFFF00"/>
                </a:solidFill>
                <a:effectLst/>
                <a:uFillTx/>
                <a:latin typeface="Comic Sans MS"/>
              </a:rPr>
              <a:t> = 0.5(30) - 1 = 14</a:t>
            </a:r>
            <a:endParaRPr lang="en-US" sz="3200" b="0" u="none" strike="noStrike">
              <a:solidFill>
                <a:srgbClr val="FFFFFF"/>
              </a:solidFill>
              <a:effectLst/>
              <a:uFillTx/>
              <a:latin typeface="Arial Narrow"/>
            </a:endParaRPr>
          </a:p>
        </p:txBody>
      </p:sp>
      <p:sp>
        <p:nvSpPr>
          <p:cNvPr id="147" name="TextBox 7"/>
          <p:cNvSpPr/>
          <p:nvPr/>
        </p:nvSpPr>
        <p:spPr>
          <a:xfrm>
            <a:off x="2385360" y="5467320"/>
            <a:ext cx="3697200" cy="6490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2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0" u="none" strike="noStrike">
                <a:solidFill>
                  <a:srgbClr val="FFFF00"/>
                </a:solidFill>
                <a:effectLst/>
                <a:uFillTx/>
                <a:latin typeface="Comic Sans MS"/>
              </a:rPr>
              <a:t>U</a:t>
            </a:r>
            <a:r>
              <a:rPr lang="en-GB" sz="3200" b="0" u="none" strike="noStrike" baseline="-25000">
                <a:solidFill>
                  <a:srgbClr val="FFFF00"/>
                </a:solidFill>
                <a:effectLst/>
                <a:uFillTx/>
                <a:latin typeface="Comic Sans MS"/>
              </a:rPr>
              <a:t>3</a:t>
            </a:r>
            <a:r>
              <a:rPr lang="en-GB" sz="3200" b="0" u="none" strike="noStrike">
                <a:solidFill>
                  <a:srgbClr val="FFFF00"/>
                </a:solidFill>
                <a:effectLst/>
                <a:uFillTx/>
                <a:latin typeface="Comic Sans MS"/>
              </a:rPr>
              <a:t> = 0.5(14) - 1 = 6</a:t>
            </a:r>
            <a:endParaRPr lang="en-US" sz="3200" b="0" u="none" strike="noStrike">
              <a:solidFill>
                <a:srgbClr val="FFFFFF"/>
              </a:solidFill>
              <a:effectLst/>
              <a:uFillTx/>
              <a:latin typeface="Arial Narrow"/>
            </a:endParaRPr>
          </a:p>
        </p:txBody>
      </p:sp>
      <p:sp>
        <p:nvSpPr>
          <p:cNvPr id="148" name="TextBox 8"/>
          <p:cNvSpPr/>
          <p:nvPr/>
        </p:nvSpPr>
        <p:spPr>
          <a:xfrm>
            <a:off x="1803600" y="6051600"/>
            <a:ext cx="5110920" cy="58176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2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0" u="none" strike="noStrike">
                <a:solidFill>
                  <a:srgbClr val="FFFFFF"/>
                </a:solidFill>
                <a:effectLst/>
                <a:uFillTx/>
                <a:latin typeface="Comic Sans MS"/>
              </a:rPr>
              <a:t>So smallest value of n is 3</a:t>
            </a:r>
            <a:endParaRPr lang="en-US" sz="32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timing>
    <p:tnLst>
      <p:par>
        <p:cTn id="336" dur="indefinite" restart="never" nodeType="tmRoot">
          <p:childTnLst>
            <p:seq>
              <p:cTn id="337" dur="indefinite" nodeType="mainSeq">
                <p:childTnLst>
                  <p:par>
                    <p:cTn id="338" fill="hold">
                      <p:stCondLst>
                        <p:cond delay="indefinite"/>
                      </p:stCondLst>
                      <p:childTnLst>
                        <p:par>
                          <p:cTn id="339" fill="hold">
                            <p:stCondLst>
                              <p:cond delay="0"/>
                            </p:stCondLst>
                            <p:childTnLst>
                              <p:par>
                                <p:cTn id="340" presetID="22" presetClass="entr" fill="hold" nodeType="clickEffect" presetSubtype="8">
                                  <p:stCondLst>
                                    <p:cond delay="0"/>
                                  </p:stCondLst>
                                  <p:childTnLst>
                                    <p:set>
                                      <p:cBhvr>
                                        <p:cTn id="341" dur="1" fill="hold">
                                          <p:stCondLst>
                                            <p:cond delay="0"/>
                                          </p:stCondLst>
                                        </p:cTn>
                                        <p:tgtEl>
                                          <p:spTgt spid="144"/>
                                        </p:tgtEl>
                                        <p:attrNameLst>
                                          <p:attrName>style.visibility</p:attrName>
                                        </p:attrNameLst>
                                      </p:cBhvr>
                                      <p:to>
                                        <p:strVal val="visible"/>
                                      </p:to>
                                    </p:set>
                                    <p:animEffect transition="in" filter="wipe(left)">
                                      <p:cBhvr additive="repl">
                                        <p:cTn id="342" dur="500"/>
                                        <p:tgtEl>
                                          <p:spTgt spid="144"/>
                                        </p:tgtEl>
                                      </p:cBhvr>
                                    </p:animEffect>
                                  </p:childTnLst>
                                </p:cTn>
                              </p:par>
                            </p:childTnLst>
                          </p:cTn>
                        </p:par>
                      </p:childTnLst>
                    </p:cTn>
                  </p:par>
                  <p:par>
                    <p:cTn id="343" fill="hold">
                      <p:stCondLst>
                        <p:cond delay="indefinite"/>
                      </p:stCondLst>
                      <p:childTnLst>
                        <p:par>
                          <p:cTn id="344" fill="hold">
                            <p:stCondLst>
                              <p:cond delay="0"/>
                            </p:stCondLst>
                            <p:childTnLst>
                              <p:par>
                                <p:cTn id="345" presetID="22" presetClass="entr" fill="hold" nodeType="clickEffect" presetSubtype="8">
                                  <p:stCondLst>
                                    <p:cond delay="0"/>
                                  </p:stCondLst>
                                  <p:childTnLst>
                                    <p:set>
                                      <p:cBhvr>
                                        <p:cTn id="346" dur="1" fill="hold">
                                          <p:stCondLst>
                                            <p:cond delay="0"/>
                                          </p:stCondLst>
                                        </p:cTn>
                                        <p:tgtEl>
                                          <p:spTgt spid="145"/>
                                        </p:tgtEl>
                                        <p:attrNameLst>
                                          <p:attrName>style.visibility</p:attrName>
                                        </p:attrNameLst>
                                      </p:cBhvr>
                                      <p:to>
                                        <p:strVal val="visible"/>
                                      </p:to>
                                    </p:set>
                                    <p:animEffect transition="in" filter="wipe(left)">
                                      <p:cBhvr additive="repl">
                                        <p:cTn id="347" dur="500"/>
                                        <p:tgtEl>
                                          <p:spTgt spid="145"/>
                                        </p:tgtEl>
                                      </p:cBhvr>
                                    </p:animEffect>
                                  </p:childTnLst>
                                </p:cTn>
                              </p:par>
                            </p:childTnLst>
                          </p:cTn>
                        </p:par>
                      </p:childTnLst>
                    </p:cTn>
                  </p:par>
                  <p:par>
                    <p:cTn id="348" fill="hold">
                      <p:stCondLst>
                        <p:cond delay="indefinite"/>
                      </p:stCondLst>
                      <p:childTnLst>
                        <p:par>
                          <p:cTn id="349" fill="hold">
                            <p:stCondLst>
                              <p:cond delay="0"/>
                            </p:stCondLst>
                            <p:childTnLst>
                              <p:par>
                                <p:cTn id="350" presetID="22" presetClass="entr" fill="hold" nodeType="clickEffect" presetSubtype="8">
                                  <p:stCondLst>
                                    <p:cond delay="0"/>
                                  </p:stCondLst>
                                  <p:childTnLst>
                                    <p:set>
                                      <p:cBhvr>
                                        <p:cTn id="351" dur="1" fill="hold">
                                          <p:stCondLst>
                                            <p:cond delay="0"/>
                                          </p:stCondLst>
                                        </p:cTn>
                                        <p:tgtEl>
                                          <p:spTgt spid="146"/>
                                        </p:tgtEl>
                                        <p:attrNameLst>
                                          <p:attrName>style.visibility</p:attrName>
                                        </p:attrNameLst>
                                      </p:cBhvr>
                                      <p:to>
                                        <p:strVal val="visible"/>
                                      </p:to>
                                    </p:set>
                                    <p:animEffect transition="in" filter="wipe(left)">
                                      <p:cBhvr additive="repl">
                                        <p:cTn id="352" dur="500"/>
                                        <p:tgtEl>
                                          <p:spTgt spid="146"/>
                                        </p:tgtEl>
                                      </p:cBhvr>
                                    </p:animEffect>
                                  </p:childTnLst>
                                </p:cTn>
                              </p:par>
                            </p:childTnLst>
                          </p:cTn>
                        </p:par>
                      </p:childTnLst>
                    </p:cTn>
                  </p:par>
                  <p:par>
                    <p:cTn id="353" fill="hold">
                      <p:stCondLst>
                        <p:cond delay="indefinite"/>
                      </p:stCondLst>
                      <p:childTnLst>
                        <p:par>
                          <p:cTn id="354" fill="hold">
                            <p:stCondLst>
                              <p:cond delay="0"/>
                            </p:stCondLst>
                            <p:childTnLst>
                              <p:par>
                                <p:cTn id="355" presetID="22" presetClass="entr" fill="hold" nodeType="clickEffect" presetSubtype="8">
                                  <p:stCondLst>
                                    <p:cond delay="0"/>
                                  </p:stCondLst>
                                  <p:childTnLst>
                                    <p:set>
                                      <p:cBhvr>
                                        <p:cTn id="356" dur="1" fill="hold">
                                          <p:stCondLst>
                                            <p:cond delay="0"/>
                                          </p:stCondLst>
                                        </p:cTn>
                                        <p:tgtEl>
                                          <p:spTgt spid="147"/>
                                        </p:tgtEl>
                                        <p:attrNameLst>
                                          <p:attrName>style.visibility</p:attrName>
                                        </p:attrNameLst>
                                      </p:cBhvr>
                                      <p:to>
                                        <p:strVal val="visible"/>
                                      </p:to>
                                    </p:set>
                                    <p:animEffect transition="in" filter="wipe(left)">
                                      <p:cBhvr additive="repl">
                                        <p:cTn id="357" dur="500"/>
                                        <p:tgtEl>
                                          <p:spTgt spid="147"/>
                                        </p:tgtEl>
                                      </p:cBhvr>
                                    </p:animEffect>
                                  </p:childTnLst>
                                </p:cTn>
                              </p:par>
                            </p:childTnLst>
                          </p:cTn>
                        </p:par>
                      </p:childTnLst>
                    </p:cTn>
                  </p:par>
                  <p:par>
                    <p:cTn id="358" fill="hold">
                      <p:stCondLst>
                        <p:cond delay="indefinite"/>
                      </p:stCondLst>
                      <p:childTnLst>
                        <p:par>
                          <p:cTn id="359" fill="hold">
                            <p:stCondLst>
                              <p:cond delay="0"/>
                            </p:stCondLst>
                            <p:childTnLst>
                              <p:par>
                                <p:cTn id="360" presetID="22" presetClass="entr" fill="hold" nodeType="clickEffect" presetSubtype="8">
                                  <p:stCondLst>
                                    <p:cond delay="0"/>
                                  </p:stCondLst>
                                  <p:childTnLst>
                                    <p:set>
                                      <p:cBhvr>
                                        <p:cTn id="361" dur="1" fill="hold">
                                          <p:stCondLst>
                                            <p:cond delay="0"/>
                                          </p:stCondLst>
                                        </p:cTn>
                                        <p:tgtEl>
                                          <p:spTgt spid="148"/>
                                        </p:tgtEl>
                                        <p:attrNameLst>
                                          <p:attrName>style.visibility</p:attrName>
                                        </p:attrNameLst>
                                      </p:cBhvr>
                                      <p:to>
                                        <p:strVal val="visible"/>
                                      </p:to>
                                    </p:set>
                                    <p:animEffect transition="in" filter="wipe(left)">
                                      <p:cBhvr additive="repl">
                                        <p:cTn id="362" dur="500"/>
                                        <p:tgtEl>
                                          <p:spTgt spid="14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 name="PlaceHolder 1"/>
          <p:cNvSpPr>
            <a:spLocks noGrp="1"/>
          </p:cNvSpPr>
          <p:nvPr>
            <p:ph type="title"/>
          </p:nvPr>
        </p:nvSpPr>
        <p:spPr>
          <a:xfrm>
            <a:off x="1066320" y="351000"/>
            <a:ext cx="7086600" cy="807840"/>
          </a:xfrm>
          <a:prstGeom prst="rect">
            <a:avLst/>
          </a:prstGeom>
          <a:noFill/>
          <a:ln w="0">
            <a:noFill/>
          </a:ln>
        </p:spPr>
        <p:txBody>
          <a:bodyPr lIns="91440" tIns="45720" rIns="91440" bIns="45720" anchor="b">
            <a:noAutofit/>
          </a:bodyPr>
          <a:p>
            <a:pPr indent="0" algn="ctr">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000" b="0" u="none" strike="noStrike">
                <a:solidFill>
                  <a:srgbClr val="EEF82A"/>
                </a:solidFill>
                <a:effectLst/>
                <a:uFillTx/>
                <a:latin typeface="Comic Sans MS"/>
              </a:rPr>
              <a:t>Linear Sequence</a:t>
            </a:r>
            <a:endParaRPr lang="en-US" sz="4000" b="1" u="none" strike="noStrike">
              <a:solidFill>
                <a:srgbClr val="EEF82A"/>
              </a:solidFill>
              <a:effectLst/>
              <a:uFillTx/>
              <a:latin typeface="Comic Sans MS"/>
            </a:endParaRPr>
          </a:p>
        </p:txBody>
      </p:sp>
      <p:sp>
        <p:nvSpPr>
          <p:cNvPr id="150" name="TextBox 3"/>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
        <p:nvSpPr>
          <p:cNvPr id="151" name="TextBox 21"/>
          <p:cNvSpPr/>
          <p:nvPr/>
        </p:nvSpPr>
        <p:spPr>
          <a:xfrm>
            <a:off x="3492360" y="3009960"/>
            <a:ext cx="3063960" cy="19378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29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800" b="0" u="none" strike="noStrike">
                <a:solidFill>
                  <a:srgbClr val="FFFFFF"/>
                </a:solidFill>
                <a:effectLst/>
                <a:uFillTx/>
                <a:latin typeface="Comic Sans MS"/>
              </a:rPr>
              <a:t>HG Ex 2.2</a:t>
            </a:r>
            <a:endParaRPr lang="en-US" sz="4800" b="0" u="none" strike="noStrike">
              <a:solidFill>
                <a:srgbClr val="FFFFFF"/>
              </a:solidFill>
              <a:effectLst/>
              <a:uFillTx/>
              <a:latin typeface="Arial Narrow"/>
            </a:endParaRPr>
          </a:p>
          <a:p>
            <a:pPr algn="ctr">
              <a:lnSpc>
                <a:spcPct val="100000"/>
              </a:lnSpc>
              <a:spcBef>
                <a:spcPts val="29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800" b="0" u="none" strike="noStrike">
                <a:solidFill>
                  <a:srgbClr val="FFFFFF"/>
                </a:solidFill>
                <a:effectLst/>
                <a:uFillTx/>
                <a:latin typeface="Comic Sans MS"/>
              </a:rPr>
              <a:t>Page 21</a:t>
            </a:r>
            <a:endParaRPr lang="en-US" sz="48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 name="PlaceHolder 1"/>
          <p:cNvSpPr>
            <a:spLocks noGrp="1"/>
          </p:cNvSpPr>
          <p:nvPr>
            <p:ph type="title"/>
          </p:nvPr>
        </p:nvSpPr>
        <p:spPr>
          <a:xfrm>
            <a:off x="1066320" y="396360"/>
            <a:ext cx="7086600" cy="806760"/>
          </a:xfrm>
          <a:prstGeom prst="rect">
            <a:avLst/>
          </a:prstGeom>
          <a:noFill/>
          <a:ln w="0">
            <a:noFill/>
          </a:ln>
        </p:spPr>
        <p:txBody>
          <a:bodyPr lIns="91440" tIns="45720" rIns="91440" bIns="45720" anchor="b">
            <a:noAutofit/>
          </a:bodyPr>
          <a:p>
            <a:pPr indent="0" algn="ctr">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0" u="none" strike="noStrike">
                <a:solidFill>
                  <a:srgbClr val="EEF82A"/>
                </a:solidFill>
                <a:effectLst/>
                <a:uFillTx/>
                <a:latin typeface="Comic Sans MS"/>
              </a:rPr>
              <a:t>Linear Recurrence Relations</a:t>
            </a:r>
            <a:endParaRPr lang="en-US" sz="3200" b="1" u="none" strike="noStrike">
              <a:solidFill>
                <a:srgbClr val="EEF82A"/>
              </a:solidFill>
              <a:effectLst/>
              <a:uFillTx/>
              <a:latin typeface="Comic Sans MS"/>
            </a:endParaRPr>
          </a:p>
        </p:txBody>
      </p:sp>
      <p:sp>
        <p:nvSpPr>
          <p:cNvPr id="153" name="PlaceHolder 2"/>
          <p:cNvSpPr>
            <a:spLocks noGrp="1"/>
          </p:cNvSpPr>
          <p:nvPr>
            <p:ph type="subTitle"/>
          </p:nvPr>
        </p:nvSpPr>
        <p:spPr>
          <a:xfrm>
            <a:off x="974520" y="1934640"/>
            <a:ext cx="7924680" cy="4800600"/>
          </a:xfrm>
          <a:prstGeom prst="rect">
            <a:avLst/>
          </a:prstGeom>
          <a:noFill/>
          <a:ln w="0">
            <a:noFill/>
          </a:ln>
        </p:spPr>
        <p:txBody>
          <a:bodyPr lIns="91440" tIns="45720" rIns="91440" bIns="45720" anchor="t">
            <a:noAutofit/>
          </a:bodyPr>
          <a:p>
            <a:pPr indent="0" algn="ctr">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Many recurrence relations take the form</a:t>
            </a:r>
            <a:endParaRPr lang="en-US" sz="2400" b="0" u="none" strike="noStrike">
              <a:solidFill>
                <a:srgbClr val="FFFFFF"/>
              </a:solidFill>
              <a:effectLst/>
              <a:uFillTx/>
              <a:latin typeface="Comic Sans MS"/>
            </a:endParaRPr>
          </a:p>
          <a:p>
            <a:pPr indent="0" algn="ctr">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u</a:t>
            </a:r>
            <a:r>
              <a:rPr lang="en-GB" sz="2400" b="0" u="none" strike="noStrike" baseline="-25000">
                <a:solidFill>
                  <a:srgbClr val="FFFFFF"/>
                </a:solidFill>
                <a:effectLst/>
                <a:uFillTx/>
                <a:latin typeface="Comic Sans MS"/>
              </a:rPr>
              <a:t>n+1</a:t>
            </a:r>
            <a:r>
              <a:rPr lang="en-GB" sz="2400" b="0" u="none" strike="noStrike">
                <a:solidFill>
                  <a:srgbClr val="FFFFFF"/>
                </a:solidFill>
                <a:effectLst/>
                <a:uFillTx/>
                <a:latin typeface="Comic Sans MS"/>
              </a:rPr>
              <a:t> = au</a:t>
            </a:r>
            <a:r>
              <a:rPr lang="en-GB" sz="2400" b="0" u="none" strike="noStrike" baseline="-25000">
                <a:solidFill>
                  <a:srgbClr val="FFFFFF"/>
                </a:solidFill>
                <a:effectLst/>
                <a:uFillTx/>
                <a:latin typeface="Comic Sans MS"/>
              </a:rPr>
              <a:t>n  </a:t>
            </a:r>
            <a:r>
              <a:rPr lang="en-GB" sz="2400" b="0" u="none" strike="noStrike">
                <a:solidFill>
                  <a:srgbClr val="FFFFFF"/>
                </a:solidFill>
                <a:effectLst/>
                <a:uFillTx/>
                <a:latin typeface="Comic Sans MS"/>
              </a:rPr>
              <a:t>+  b         where a &amp; b are real nos.</a:t>
            </a:r>
            <a:endParaRPr lang="en-US" sz="2400" b="0" u="none" strike="noStrike">
              <a:solidFill>
                <a:srgbClr val="FFFFFF"/>
              </a:solidFill>
              <a:effectLst/>
              <a:uFillTx/>
              <a:latin typeface="Comic Sans MS"/>
            </a:endParaRPr>
          </a:p>
          <a:p>
            <a:pPr indent="0" algn="ctr">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Comic Sans MS"/>
            </a:endParaRPr>
          </a:p>
          <a:p>
            <a:pPr indent="0" algn="ctr">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If we think about u</a:t>
            </a:r>
            <a:r>
              <a:rPr lang="en-GB" sz="2400" b="0" u="none" strike="noStrike" baseline="-25000">
                <a:solidFill>
                  <a:srgbClr val="FFFFFF"/>
                </a:solidFill>
                <a:effectLst/>
                <a:uFillTx/>
                <a:latin typeface="Comic Sans MS"/>
              </a:rPr>
              <a:t>n+1</a:t>
            </a:r>
            <a:r>
              <a:rPr lang="en-GB" sz="2400" b="0" u="none" strike="noStrike">
                <a:solidFill>
                  <a:srgbClr val="FFFFFF"/>
                </a:solidFill>
                <a:effectLst/>
                <a:uFillTx/>
                <a:latin typeface="Comic Sans MS"/>
              </a:rPr>
              <a:t> like y and u</a:t>
            </a:r>
            <a:r>
              <a:rPr lang="en-GB" sz="2400" b="0" u="none" strike="noStrike" baseline="-25000">
                <a:solidFill>
                  <a:srgbClr val="FFFFFF"/>
                </a:solidFill>
                <a:effectLst/>
                <a:uFillTx/>
                <a:latin typeface="Comic Sans MS"/>
              </a:rPr>
              <a:t>n</a:t>
            </a:r>
            <a:r>
              <a:rPr lang="en-GB" sz="2400" b="0" u="none" strike="noStrike">
                <a:solidFill>
                  <a:srgbClr val="FFFFFF"/>
                </a:solidFill>
                <a:effectLst/>
                <a:uFillTx/>
                <a:latin typeface="Comic Sans MS"/>
              </a:rPr>
              <a:t> like x then we get</a:t>
            </a:r>
            <a:endParaRPr lang="en-US" sz="2400" b="0" u="none" strike="noStrike">
              <a:solidFill>
                <a:srgbClr val="FFFFFF"/>
              </a:solidFill>
              <a:effectLst/>
              <a:uFillTx/>
              <a:latin typeface="Comic Sans MS"/>
            </a:endParaRPr>
          </a:p>
          <a:p>
            <a:pPr indent="0" algn="ctr">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y = ax + b    and this is basically the same as</a:t>
            </a:r>
            <a:endParaRPr lang="en-US" sz="2400" b="0" u="none" strike="noStrike">
              <a:solidFill>
                <a:srgbClr val="FFFFFF"/>
              </a:solidFill>
              <a:effectLst/>
              <a:uFillTx/>
              <a:latin typeface="Comic Sans MS"/>
            </a:endParaRPr>
          </a:p>
          <a:p>
            <a:pPr indent="0" algn="ctr">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y = mx + c    which is the equation of a straight line</a:t>
            </a:r>
            <a:endParaRPr lang="en-US" sz="2400" b="0" u="none" strike="noStrike">
              <a:solidFill>
                <a:srgbClr val="FFFFFF"/>
              </a:solidFill>
              <a:effectLst/>
              <a:uFillTx/>
              <a:latin typeface="Comic Sans MS"/>
            </a:endParaRPr>
          </a:p>
          <a:p>
            <a:pPr indent="0" algn="ctr">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Comic Sans MS"/>
            </a:endParaRPr>
          </a:p>
          <a:p>
            <a:pPr indent="0" algn="ctr">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Hence the expression  “Linear Recurrence Relations”</a:t>
            </a:r>
            <a:endParaRPr lang="en-US" sz="2400" b="0" u="none" strike="noStrike">
              <a:solidFill>
                <a:srgbClr val="FFFFFF"/>
              </a:solidFill>
              <a:effectLst/>
              <a:uFillTx/>
              <a:latin typeface="Comic Sans MS"/>
            </a:endParaRPr>
          </a:p>
          <a:p>
            <a:pPr indent="0" algn="ctr">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Comic Sans MS"/>
            </a:endParaRPr>
          </a:p>
          <a:p>
            <a:pPr indent="0" algn="ctr">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Many day to day scenarios can be modelled by this.</a:t>
            </a:r>
            <a:endParaRPr lang="en-US" sz="2400" b="0" u="none" strike="noStrike">
              <a:solidFill>
                <a:srgbClr val="FFFFFF"/>
              </a:solidFill>
              <a:effectLst/>
              <a:uFillTx/>
              <a:latin typeface="Comic Sans MS"/>
            </a:endParaRPr>
          </a:p>
        </p:txBody>
      </p:sp>
      <p:sp>
        <p:nvSpPr>
          <p:cNvPr id="154" name="TextBox 3"/>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timing>
    <p:tnLst>
      <p:par>
        <p:cTn id="363" dur="indefinite" restart="never" nodeType="tmRoot">
          <p:childTnLst>
            <p:seq>
              <p:cTn id="364" dur="indefinite" nodeType="mainSeq">
                <p:childTnLst>
                  <p:par>
                    <p:cTn id="365" fill="hold" nodeType="clickEffect">
                      <p:stCondLst>
                        <p:cond delay="indefinite"/>
                      </p:stCondLst>
                      <p:childTnLst>
                        <p:par>
                          <p:cTn id="366" fill="hold" nodeType="withEffect">
                            <p:stCondLst>
                              <p:cond delay="0"/>
                            </p:stCondLst>
                            <p:childTnLst>
                              <p:par>
                                <p:cTn id="367" presetID="22" presetClass="entr" fill="hold" nodeType="clickEffect" presetSubtype="8">
                                  <p:stCondLst>
                                    <p:cond delay="0"/>
                                  </p:stCondLst>
                                  <p:childTnLst>
                                    <p:set>
                                      <p:cBhvr>
                                        <p:cTn id="368" dur="1" fill="hold">
                                          <p:stCondLst>
                                            <p:cond delay="0"/>
                                          </p:stCondLst>
                                        </p:cTn>
                                        <p:tgtEl>
                                          <p:spTgt spid="153">
                                            <p:txEl>
                                              <p:pRg st="0" end="0"/>
                                            </p:txEl>
                                          </p:spTgt>
                                        </p:tgtEl>
                                        <p:attrNameLst>
                                          <p:attrName>style.visibility</p:attrName>
                                        </p:attrNameLst>
                                      </p:cBhvr>
                                      <p:to>
                                        <p:strVal val="visible"/>
                                      </p:to>
                                    </p:set>
                                    <p:animEffect transition="in" filter="wipe(left)">
                                      <p:cBhvr additive="repl">
                                        <p:cTn id="369" dur="500"/>
                                        <p:tgtEl>
                                          <p:spTgt spid="153">
                                            <p:txEl>
                                              <p:pRg st="0" end="0"/>
                                            </p:txEl>
                                          </p:spTgt>
                                        </p:tgtEl>
                                      </p:cBhvr>
                                    </p:animEffect>
                                  </p:childTnLst>
                                </p:cTn>
                              </p:par>
                            </p:childTnLst>
                          </p:cTn>
                        </p:par>
                      </p:childTnLst>
                    </p:cTn>
                  </p:par>
                  <p:par>
                    <p:cTn id="370" fill="hold" nodeType="clickEffect">
                      <p:stCondLst>
                        <p:cond delay="indefinite"/>
                      </p:stCondLst>
                      <p:childTnLst>
                        <p:par>
                          <p:cTn id="371" fill="hold" nodeType="withEffect">
                            <p:stCondLst>
                              <p:cond delay="0"/>
                            </p:stCondLst>
                            <p:childTnLst>
                              <p:par>
                                <p:cTn id="372" presetID="22" presetClass="entr" fill="hold" nodeType="clickEffect" presetSubtype="8">
                                  <p:stCondLst>
                                    <p:cond delay="0"/>
                                  </p:stCondLst>
                                  <p:childTnLst>
                                    <p:set>
                                      <p:cBhvr>
                                        <p:cTn id="373" dur="1" fill="hold">
                                          <p:stCondLst>
                                            <p:cond delay="0"/>
                                          </p:stCondLst>
                                        </p:cTn>
                                        <p:tgtEl>
                                          <p:spTgt spid="153">
                                            <p:txEl>
                                              <p:pRg st="1" end="1"/>
                                            </p:txEl>
                                          </p:spTgt>
                                        </p:tgtEl>
                                        <p:attrNameLst>
                                          <p:attrName>style.visibility</p:attrName>
                                        </p:attrNameLst>
                                      </p:cBhvr>
                                      <p:to>
                                        <p:strVal val="visible"/>
                                      </p:to>
                                    </p:set>
                                    <p:animEffect transition="in" filter="wipe(left)">
                                      <p:cBhvr additive="repl">
                                        <p:cTn id="374" dur="500"/>
                                        <p:tgtEl>
                                          <p:spTgt spid="153">
                                            <p:txEl>
                                              <p:pRg st="1" end="1"/>
                                            </p:txEl>
                                          </p:spTgt>
                                        </p:tgtEl>
                                      </p:cBhvr>
                                    </p:animEffect>
                                  </p:childTnLst>
                                </p:cTn>
                              </p:par>
                            </p:childTnLst>
                          </p:cTn>
                        </p:par>
                      </p:childTnLst>
                    </p:cTn>
                  </p:par>
                  <p:par>
                    <p:cTn id="375" fill="hold" nodeType="clickEffect">
                      <p:stCondLst>
                        <p:cond delay="indefinite"/>
                      </p:stCondLst>
                      <p:childTnLst>
                        <p:par>
                          <p:cTn id="376" fill="hold" nodeType="withEffect">
                            <p:stCondLst>
                              <p:cond delay="0"/>
                            </p:stCondLst>
                            <p:childTnLst>
                              <p:par>
                                <p:cTn id="377" presetID="22" presetClass="entr" fill="hold" nodeType="clickEffect" presetSubtype="8">
                                  <p:stCondLst>
                                    <p:cond delay="0"/>
                                  </p:stCondLst>
                                  <p:childTnLst>
                                    <p:set>
                                      <p:cBhvr>
                                        <p:cTn id="378" dur="1" fill="hold">
                                          <p:stCondLst>
                                            <p:cond delay="0"/>
                                          </p:stCondLst>
                                        </p:cTn>
                                        <p:tgtEl>
                                          <p:spTgt spid="153">
                                            <p:txEl>
                                              <p:pRg st="3" end="3"/>
                                            </p:txEl>
                                          </p:spTgt>
                                        </p:tgtEl>
                                        <p:attrNameLst>
                                          <p:attrName>style.visibility</p:attrName>
                                        </p:attrNameLst>
                                      </p:cBhvr>
                                      <p:to>
                                        <p:strVal val="visible"/>
                                      </p:to>
                                    </p:set>
                                    <p:animEffect transition="in" filter="wipe(left)">
                                      <p:cBhvr additive="repl">
                                        <p:cTn id="379" dur="500"/>
                                        <p:tgtEl>
                                          <p:spTgt spid="153">
                                            <p:txEl>
                                              <p:pRg st="3" end="3"/>
                                            </p:txEl>
                                          </p:spTgt>
                                        </p:tgtEl>
                                      </p:cBhvr>
                                    </p:animEffect>
                                  </p:childTnLst>
                                </p:cTn>
                              </p:par>
                            </p:childTnLst>
                          </p:cTn>
                        </p:par>
                      </p:childTnLst>
                    </p:cTn>
                  </p:par>
                  <p:par>
                    <p:cTn id="380" fill="hold" nodeType="clickEffect">
                      <p:stCondLst>
                        <p:cond delay="indefinite"/>
                      </p:stCondLst>
                      <p:childTnLst>
                        <p:par>
                          <p:cTn id="381" fill="hold" nodeType="withEffect">
                            <p:stCondLst>
                              <p:cond delay="0"/>
                            </p:stCondLst>
                            <p:childTnLst>
                              <p:par>
                                <p:cTn id="382" presetID="22" presetClass="entr" fill="hold" nodeType="clickEffect" presetSubtype="8">
                                  <p:stCondLst>
                                    <p:cond delay="0"/>
                                  </p:stCondLst>
                                  <p:childTnLst>
                                    <p:set>
                                      <p:cBhvr>
                                        <p:cTn id="383" dur="1" fill="hold">
                                          <p:stCondLst>
                                            <p:cond delay="0"/>
                                          </p:stCondLst>
                                        </p:cTn>
                                        <p:tgtEl>
                                          <p:spTgt spid="153">
                                            <p:txEl>
                                              <p:pRg st="4" end="4"/>
                                            </p:txEl>
                                          </p:spTgt>
                                        </p:tgtEl>
                                        <p:attrNameLst>
                                          <p:attrName>style.visibility</p:attrName>
                                        </p:attrNameLst>
                                      </p:cBhvr>
                                      <p:to>
                                        <p:strVal val="visible"/>
                                      </p:to>
                                    </p:set>
                                    <p:animEffect transition="in" filter="wipe(left)">
                                      <p:cBhvr additive="repl">
                                        <p:cTn id="384" dur="500"/>
                                        <p:tgtEl>
                                          <p:spTgt spid="153">
                                            <p:txEl>
                                              <p:pRg st="4" end="4"/>
                                            </p:txEl>
                                          </p:spTgt>
                                        </p:tgtEl>
                                      </p:cBhvr>
                                    </p:animEffect>
                                  </p:childTnLst>
                                </p:cTn>
                              </p:par>
                            </p:childTnLst>
                          </p:cTn>
                        </p:par>
                      </p:childTnLst>
                    </p:cTn>
                  </p:par>
                  <p:par>
                    <p:cTn id="385" fill="hold" nodeType="clickEffect">
                      <p:stCondLst>
                        <p:cond delay="indefinite"/>
                      </p:stCondLst>
                      <p:childTnLst>
                        <p:par>
                          <p:cTn id="386" fill="hold" nodeType="withEffect">
                            <p:stCondLst>
                              <p:cond delay="0"/>
                            </p:stCondLst>
                            <p:childTnLst>
                              <p:par>
                                <p:cTn id="387" presetID="22" presetClass="entr" fill="hold" nodeType="clickEffect" presetSubtype="8">
                                  <p:stCondLst>
                                    <p:cond delay="0"/>
                                  </p:stCondLst>
                                  <p:childTnLst>
                                    <p:set>
                                      <p:cBhvr>
                                        <p:cTn id="388" dur="1" fill="hold">
                                          <p:stCondLst>
                                            <p:cond delay="0"/>
                                          </p:stCondLst>
                                        </p:cTn>
                                        <p:tgtEl>
                                          <p:spTgt spid="153">
                                            <p:txEl>
                                              <p:pRg st="5" end="5"/>
                                            </p:txEl>
                                          </p:spTgt>
                                        </p:tgtEl>
                                        <p:attrNameLst>
                                          <p:attrName>style.visibility</p:attrName>
                                        </p:attrNameLst>
                                      </p:cBhvr>
                                      <p:to>
                                        <p:strVal val="visible"/>
                                      </p:to>
                                    </p:set>
                                    <p:animEffect transition="in" filter="wipe(left)">
                                      <p:cBhvr additive="repl">
                                        <p:cTn id="389" dur="500"/>
                                        <p:tgtEl>
                                          <p:spTgt spid="153">
                                            <p:txEl>
                                              <p:pRg st="5" end="5"/>
                                            </p:txEl>
                                          </p:spTgt>
                                        </p:tgtEl>
                                      </p:cBhvr>
                                    </p:animEffect>
                                  </p:childTnLst>
                                </p:cTn>
                              </p:par>
                            </p:childTnLst>
                          </p:cTn>
                        </p:par>
                      </p:childTnLst>
                    </p:cTn>
                  </p:par>
                  <p:par>
                    <p:cTn id="390" fill="hold" nodeType="clickEffect">
                      <p:stCondLst>
                        <p:cond delay="indefinite"/>
                      </p:stCondLst>
                      <p:childTnLst>
                        <p:par>
                          <p:cTn id="391" fill="hold" nodeType="withEffect">
                            <p:stCondLst>
                              <p:cond delay="0"/>
                            </p:stCondLst>
                            <p:childTnLst>
                              <p:par>
                                <p:cTn id="392" presetID="22" presetClass="entr" fill="hold" nodeType="clickEffect" presetSubtype="8">
                                  <p:stCondLst>
                                    <p:cond delay="0"/>
                                  </p:stCondLst>
                                  <p:childTnLst>
                                    <p:set>
                                      <p:cBhvr>
                                        <p:cTn id="393" dur="1" fill="hold">
                                          <p:stCondLst>
                                            <p:cond delay="0"/>
                                          </p:stCondLst>
                                        </p:cTn>
                                        <p:tgtEl>
                                          <p:spTgt spid="153">
                                            <p:txEl>
                                              <p:pRg st="7" end="7"/>
                                            </p:txEl>
                                          </p:spTgt>
                                        </p:tgtEl>
                                        <p:attrNameLst>
                                          <p:attrName>style.visibility</p:attrName>
                                        </p:attrNameLst>
                                      </p:cBhvr>
                                      <p:to>
                                        <p:strVal val="visible"/>
                                      </p:to>
                                    </p:set>
                                    <p:animEffect transition="in" filter="wipe(left)">
                                      <p:cBhvr additive="repl">
                                        <p:cTn id="394" dur="500"/>
                                        <p:tgtEl>
                                          <p:spTgt spid="153">
                                            <p:txEl>
                                              <p:pRg st="7" end="7"/>
                                            </p:txEl>
                                          </p:spTgt>
                                        </p:tgtEl>
                                      </p:cBhvr>
                                    </p:animEffect>
                                  </p:childTnLst>
                                </p:cTn>
                              </p:par>
                            </p:childTnLst>
                          </p:cTn>
                        </p:par>
                      </p:childTnLst>
                    </p:cTn>
                  </p:par>
                  <p:par>
                    <p:cTn id="395" fill="hold" nodeType="clickEffect">
                      <p:stCondLst>
                        <p:cond delay="indefinite"/>
                      </p:stCondLst>
                      <p:childTnLst>
                        <p:par>
                          <p:cTn id="396" fill="hold" nodeType="withEffect">
                            <p:stCondLst>
                              <p:cond delay="0"/>
                            </p:stCondLst>
                            <p:childTnLst>
                              <p:par>
                                <p:cTn id="397" presetID="22" presetClass="entr" fill="hold" nodeType="clickEffect" presetSubtype="8">
                                  <p:stCondLst>
                                    <p:cond delay="0"/>
                                  </p:stCondLst>
                                  <p:childTnLst>
                                    <p:set>
                                      <p:cBhvr>
                                        <p:cTn id="398" dur="1" fill="hold">
                                          <p:stCondLst>
                                            <p:cond delay="0"/>
                                          </p:stCondLst>
                                        </p:cTn>
                                        <p:tgtEl>
                                          <p:spTgt spid="153">
                                            <p:txEl>
                                              <p:pRg st="9" end="9"/>
                                            </p:txEl>
                                          </p:spTgt>
                                        </p:tgtEl>
                                        <p:attrNameLst>
                                          <p:attrName>style.visibility</p:attrName>
                                        </p:attrNameLst>
                                      </p:cBhvr>
                                      <p:to>
                                        <p:strVal val="visible"/>
                                      </p:to>
                                    </p:set>
                                    <p:animEffect transition="in" filter="wipe(left)">
                                      <p:cBhvr additive="repl">
                                        <p:cTn id="399" dur="500"/>
                                        <p:tgtEl>
                                          <p:spTgt spid="153">
                                            <p:txEl>
                                              <p:pRg st="9" end="9"/>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5" name="Text Box 2"/>
          <p:cNvSpPr/>
          <p:nvPr/>
        </p:nvSpPr>
        <p:spPr>
          <a:xfrm>
            <a:off x="930240" y="1355760"/>
            <a:ext cx="160020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Example</a:t>
            </a:r>
            <a:endParaRPr lang="en-US" sz="2400" b="0" u="none" strike="noStrike">
              <a:solidFill>
                <a:srgbClr val="FFFFFF"/>
              </a:solidFill>
              <a:effectLst/>
              <a:uFillTx/>
              <a:latin typeface="Arial Narrow"/>
            </a:endParaRPr>
          </a:p>
        </p:txBody>
      </p:sp>
      <p:sp>
        <p:nvSpPr>
          <p:cNvPr id="156" name="Text Box 3"/>
          <p:cNvSpPr/>
          <p:nvPr/>
        </p:nvSpPr>
        <p:spPr>
          <a:xfrm>
            <a:off x="1011240" y="1844640"/>
            <a:ext cx="7467480" cy="119124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A balloon contains 1500ml of air and is being inflated by mouth.  Each puff inflates the balloon by 15% but at the same time 100ml of air escapes.</a:t>
            </a:r>
            <a:endParaRPr lang="en-US" sz="2400" b="0" u="none" strike="noStrike">
              <a:solidFill>
                <a:srgbClr val="FFFFFF"/>
              </a:solidFill>
              <a:effectLst/>
              <a:uFillTx/>
              <a:latin typeface="Arial Narrow"/>
            </a:endParaRPr>
          </a:p>
        </p:txBody>
      </p:sp>
      <p:sp>
        <p:nvSpPr>
          <p:cNvPr id="157" name="Text Box 4"/>
          <p:cNvSpPr/>
          <p:nvPr/>
        </p:nvSpPr>
        <p:spPr>
          <a:xfrm>
            <a:off x="914400" y="2998800"/>
            <a:ext cx="8277120" cy="76428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37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200" b="0" u="none" strike="noStrike">
                <a:solidFill>
                  <a:srgbClr val="FFFF00"/>
                </a:solidFill>
                <a:effectLst/>
                <a:uFillTx/>
                <a:latin typeface="Comic Sans MS"/>
              </a:rPr>
              <a:t>(i)    </a:t>
            </a:r>
            <a:r>
              <a:rPr lang="en-GB" sz="2200" b="0" u="none" strike="noStrike">
                <a:solidFill>
                  <a:srgbClr val="FFFF00"/>
                </a:solidFill>
                <a:effectLst/>
                <a:uFillTx/>
                <a:latin typeface="Comic Sans MS"/>
              </a:rPr>
              <a:t>	</a:t>
            </a:r>
            <a:r>
              <a:rPr lang="en-GB" sz="2200" b="0" u="none" strike="noStrike">
                <a:solidFill>
                  <a:srgbClr val="FFFF00"/>
                </a:solidFill>
                <a:effectLst/>
                <a:uFillTx/>
                <a:latin typeface="Comic Sans MS"/>
              </a:rPr>
              <a:t>Find a linear recurrence relation to describe this         </a:t>
            </a:r>
            <a:r>
              <a:rPr lang="en-GB" sz="2200" b="0" u="none" strike="noStrike">
                <a:solidFill>
                  <a:srgbClr val="FFFF00"/>
                </a:solidFill>
                <a:effectLst/>
                <a:uFillTx/>
                <a:latin typeface="Comic Sans MS"/>
              </a:rPr>
              <a:t>	</a:t>
            </a:r>
            <a:r>
              <a:rPr lang="en-GB" sz="2200" b="0" u="none" strike="noStrike">
                <a:solidFill>
                  <a:srgbClr val="FFFF00"/>
                </a:solidFill>
                <a:effectLst/>
                <a:uFillTx/>
                <a:latin typeface="Comic Sans MS"/>
              </a:rPr>
              <a:t>situation.</a:t>
            </a:r>
            <a:endParaRPr lang="en-US" sz="2200" b="0" u="none" strike="noStrike">
              <a:solidFill>
                <a:srgbClr val="FFFFFF"/>
              </a:solidFill>
              <a:effectLst/>
              <a:uFillTx/>
              <a:latin typeface="Arial Narrow"/>
            </a:endParaRPr>
          </a:p>
        </p:txBody>
      </p:sp>
      <p:sp>
        <p:nvSpPr>
          <p:cNvPr id="158" name="Text Box 5"/>
          <p:cNvSpPr/>
          <p:nvPr/>
        </p:nvSpPr>
        <p:spPr>
          <a:xfrm>
            <a:off x="914400" y="3821040"/>
            <a:ext cx="8197920" cy="76428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37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200" b="0" u="none" strike="noStrike">
                <a:solidFill>
                  <a:srgbClr val="FFFF00"/>
                </a:solidFill>
                <a:effectLst/>
                <a:uFillTx/>
                <a:latin typeface="Comic Sans MS"/>
              </a:rPr>
              <a:t>(ii)   </a:t>
            </a:r>
            <a:r>
              <a:rPr lang="en-GB" sz="2200" b="0" u="none" strike="noStrike">
                <a:solidFill>
                  <a:srgbClr val="FFFF00"/>
                </a:solidFill>
                <a:effectLst/>
                <a:uFillTx/>
                <a:latin typeface="Comic Sans MS"/>
              </a:rPr>
              <a:t>	</a:t>
            </a:r>
            <a:r>
              <a:rPr lang="en-GB" sz="2200" b="0" u="none" strike="noStrike">
                <a:solidFill>
                  <a:srgbClr val="FFFF00"/>
                </a:solidFill>
                <a:effectLst/>
                <a:uFillTx/>
                <a:latin typeface="Comic Sans MS"/>
              </a:rPr>
              <a:t>How much air is in the balloon after 5 puffs?                                                                                            </a:t>
            </a:r>
            <a:endParaRPr lang="en-US" sz="2200" b="0" u="none" strike="noStrike">
              <a:solidFill>
                <a:srgbClr val="FFFFFF"/>
              </a:solidFill>
              <a:effectLst/>
              <a:uFillTx/>
              <a:latin typeface="Arial Narrow"/>
            </a:endParaRPr>
          </a:p>
        </p:txBody>
      </p:sp>
      <p:sp>
        <p:nvSpPr>
          <p:cNvPr id="159" name="Text Box 11"/>
          <p:cNvSpPr/>
          <p:nvPr/>
        </p:nvSpPr>
        <p:spPr>
          <a:xfrm>
            <a:off x="914400" y="4303800"/>
            <a:ext cx="8229600" cy="127404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37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200" b="0" u="none" strike="noStrike">
                <a:solidFill>
                  <a:srgbClr val="FFFF00"/>
                </a:solidFill>
                <a:effectLst/>
                <a:uFillTx/>
                <a:latin typeface="Comic Sans MS"/>
              </a:rPr>
              <a:t>(iii)  </a:t>
            </a:r>
            <a:r>
              <a:rPr lang="en-GB" sz="2200" b="0" u="none" strike="noStrike">
                <a:solidFill>
                  <a:srgbClr val="FFFF00"/>
                </a:solidFill>
                <a:effectLst/>
                <a:uFillTx/>
                <a:latin typeface="Comic Sans MS"/>
              </a:rPr>
              <a:t>	</a:t>
            </a:r>
            <a:r>
              <a:rPr lang="en-GB" sz="2200" b="0" u="none" strike="noStrike">
                <a:solidFill>
                  <a:srgbClr val="FFFF00"/>
                </a:solidFill>
                <a:effectLst/>
                <a:uFillTx/>
                <a:latin typeface="Comic Sans MS"/>
              </a:rPr>
              <a:t>If the volume reaches 3 litres then the balloon will </a:t>
            </a:r>
            <a:r>
              <a:rPr lang="en-GB" sz="2200" b="0" u="none" strike="noStrike">
                <a:solidFill>
                  <a:srgbClr val="FFFF00"/>
                </a:solidFill>
                <a:effectLst/>
                <a:uFillTx/>
                <a:latin typeface="Comic Sans MS"/>
              </a:rPr>
              <a:t>	</a:t>
            </a:r>
            <a:r>
              <a:rPr lang="en-GB" sz="2200" b="0" u="none" strike="noStrike">
                <a:solidFill>
                  <a:srgbClr val="FFFF00"/>
                </a:solidFill>
                <a:effectLst/>
                <a:uFillTx/>
                <a:latin typeface="Comic Sans MS"/>
              </a:rPr>
              <a:t>burst.  How many puffs will this take?</a:t>
            </a:r>
            <a:endParaRPr lang="en-US" sz="2200" b="0" u="none" strike="noStrike">
              <a:solidFill>
                <a:srgbClr val="FFFFFF"/>
              </a:solidFill>
              <a:effectLst/>
              <a:uFillTx/>
              <a:latin typeface="Arial Narrow"/>
            </a:endParaRPr>
          </a:p>
          <a:p>
            <a:pPr>
              <a:lnSpc>
                <a:spcPct val="100000"/>
              </a:lnSpc>
              <a:spcBef>
                <a:spcPts val="137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200" b="0" u="none" strike="noStrike">
                <a:solidFill>
                  <a:srgbClr val="FFFF00"/>
                </a:solidFill>
                <a:effectLst/>
                <a:uFillTx/>
                <a:latin typeface="Comic Sans MS"/>
              </a:rPr>
              <a:t>	</a:t>
            </a:r>
            <a:r>
              <a:rPr lang="en-GB" sz="2200" b="0" u="none" strike="noStrike">
                <a:solidFill>
                  <a:srgbClr val="FFFF00"/>
                </a:solidFill>
                <a:effectLst/>
                <a:uFillTx/>
                <a:latin typeface="Comic Sans MS"/>
              </a:rPr>
              <a:t>(NB:  3litres = 3000ml)</a:t>
            </a:r>
            <a:endParaRPr lang="en-US" sz="2200" b="0" u="none" strike="noStrike">
              <a:solidFill>
                <a:srgbClr val="FFFFFF"/>
              </a:solidFill>
              <a:effectLst/>
              <a:uFillTx/>
              <a:latin typeface="Arial Narrow"/>
            </a:endParaRPr>
          </a:p>
        </p:txBody>
      </p:sp>
      <p:sp>
        <p:nvSpPr>
          <p:cNvPr id="160" name="Text Box 13"/>
          <p:cNvSpPr/>
          <p:nvPr/>
        </p:nvSpPr>
        <p:spPr>
          <a:xfrm>
            <a:off x="946080" y="5630760"/>
            <a:ext cx="7696440" cy="5101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(i)          Suppose the starting volume is V</a:t>
            </a:r>
            <a:r>
              <a:rPr lang="en-GB" sz="2400" b="0" u="none" strike="noStrike" baseline="-25000">
                <a:solidFill>
                  <a:srgbClr val="FFFFFF"/>
                </a:solidFill>
                <a:effectLst/>
                <a:uFillTx/>
                <a:latin typeface="Comic Sans MS"/>
              </a:rPr>
              <a:t>0</a:t>
            </a:r>
            <a:r>
              <a:rPr lang="en-GB" sz="2400" b="0" u="none" strike="noStrike">
                <a:solidFill>
                  <a:srgbClr val="FFFFFF"/>
                </a:solidFill>
                <a:effectLst/>
                <a:uFillTx/>
                <a:latin typeface="Comic Sans MS"/>
              </a:rPr>
              <a:t>.</a:t>
            </a:r>
            <a:endParaRPr lang="en-US" sz="2400" b="0" u="none" strike="noStrike">
              <a:solidFill>
                <a:srgbClr val="FFFFFF"/>
              </a:solidFill>
              <a:effectLst/>
              <a:uFillTx/>
              <a:latin typeface="Arial Narrow"/>
            </a:endParaRPr>
          </a:p>
        </p:txBody>
      </p:sp>
      <p:sp>
        <p:nvSpPr>
          <p:cNvPr id="161" name="Text Box 14"/>
          <p:cNvSpPr/>
          <p:nvPr/>
        </p:nvSpPr>
        <p:spPr>
          <a:xfrm>
            <a:off x="882720" y="6195960"/>
            <a:ext cx="826128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Adding 15% gives us 115% or 1.15  </a:t>
            </a:r>
            <a:r>
              <a:rPr lang="en-GB" sz="1100" b="0" u="none" strike="noStrike">
                <a:solidFill>
                  <a:srgbClr val="FFFFFF"/>
                </a:solidFill>
                <a:effectLst/>
                <a:uFillTx/>
                <a:latin typeface="Comic Sans MS"/>
              </a:rPr>
              <a:t>X</a:t>
            </a:r>
            <a:r>
              <a:rPr lang="en-GB" sz="2400" b="0" u="none" strike="noStrike">
                <a:solidFill>
                  <a:srgbClr val="FFFFFF"/>
                </a:solidFill>
                <a:effectLst/>
                <a:uFillTx/>
                <a:latin typeface="Comic Sans MS"/>
              </a:rPr>
              <a:t> previous amount,</a:t>
            </a:r>
            <a:endParaRPr lang="en-US" sz="2400" b="0" u="none" strike="noStrike">
              <a:solidFill>
                <a:srgbClr val="FFFFFF"/>
              </a:solidFill>
              <a:effectLst/>
              <a:uFillTx/>
              <a:latin typeface="Arial Narrow"/>
            </a:endParaRPr>
          </a:p>
        </p:txBody>
      </p:sp>
      <p:sp>
        <p:nvSpPr>
          <p:cNvPr id="162" name="Rectangle 2"/>
          <p:cNvSpPr/>
          <p:nvPr/>
        </p:nvSpPr>
        <p:spPr>
          <a:xfrm>
            <a:off x="865080" y="598320"/>
            <a:ext cx="7467840" cy="762120"/>
          </a:xfrm>
          <a:prstGeom prst="rect">
            <a:avLst/>
          </a:prstGeom>
          <a:noFill/>
          <a:ln w="0">
            <a:noFill/>
          </a:ln>
        </p:spPr>
        <p:style>
          <a:lnRef idx="0"/>
          <a:fillRef idx="0"/>
          <a:effectRef idx="0"/>
          <a:fontRef idx="minor"/>
        </p:style>
        <p:txBody>
          <a:bodyPr lIns="90000" tIns="46800" rIns="90000" bIns="46800" anchor="t">
            <a:noAutofit/>
          </a:bodyPr>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0" u="none" strike="noStrike">
                <a:solidFill>
                  <a:srgbClr val="EEF82A"/>
                </a:solidFill>
                <a:effectLst/>
                <a:uFillTx/>
                <a:latin typeface="Comic Sans MS"/>
              </a:rPr>
              <a:t>Linear Recurrence Relations</a:t>
            </a:r>
            <a:endParaRPr lang="en-US" sz="3200" b="0" u="none" strike="noStrike">
              <a:solidFill>
                <a:srgbClr val="FFFFFF"/>
              </a:solidFill>
              <a:effectLst/>
              <a:uFillTx/>
              <a:latin typeface="Arial Narrow"/>
            </a:endParaRPr>
          </a:p>
        </p:txBody>
      </p:sp>
      <p:sp>
        <p:nvSpPr>
          <p:cNvPr id="163" name="TextBox 12"/>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timing>
    <p:tnLst>
      <p:par>
        <p:cTn id="400" dur="indefinite" restart="never" nodeType="tmRoot">
          <p:childTnLst>
            <p:seq>
              <p:cTn id="401" dur="indefinite" nodeType="mainSeq">
                <p:childTnLst>
                  <p:par>
                    <p:cTn id="402" fill="hold" nodeType="clickEffect">
                      <p:stCondLst>
                        <p:cond delay="indefinite"/>
                      </p:stCondLst>
                      <p:childTnLst>
                        <p:par>
                          <p:cTn id="403" fill="hold" nodeType="withEffect">
                            <p:stCondLst>
                              <p:cond delay="0"/>
                            </p:stCondLst>
                            <p:childTnLst>
                              <p:par>
                                <p:cTn id="404" presetID="22" presetClass="entr" fill="hold" nodeType="clickEffect" presetSubtype="8">
                                  <p:stCondLst>
                                    <p:cond delay="0"/>
                                  </p:stCondLst>
                                  <p:childTnLst>
                                    <p:set>
                                      <p:cBhvr>
                                        <p:cTn id="405" dur="1" fill="hold">
                                          <p:stCondLst>
                                            <p:cond delay="0"/>
                                          </p:stCondLst>
                                        </p:cTn>
                                        <p:tgtEl>
                                          <p:spTgt spid="155"/>
                                        </p:tgtEl>
                                        <p:attrNameLst>
                                          <p:attrName>style.visibility</p:attrName>
                                        </p:attrNameLst>
                                      </p:cBhvr>
                                      <p:to>
                                        <p:strVal val="visible"/>
                                      </p:to>
                                    </p:set>
                                    <p:animEffect transition="in" filter="wipe(left)">
                                      <p:cBhvr additive="repl">
                                        <p:cTn id="406" dur="500"/>
                                        <p:tgtEl>
                                          <p:spTgt spid="155"/>
                                        </p:tgtEl>
                                      </p:cBhvr>
                                    </p:animEffect>
                                  </p:childTnLst>
                                </p:cTn>
                              </p:par>
                            </p:childTnLst>
                          </p:cTn>
                        </p:par>
                      </p:childTnLst>
                    </p:cTn>
                  </p:par>
                  <p:par>
                    <p:cTn id="407" fill="hold" nodeType="clickEffect">
                      <p:stCondLst>
                        <p:cond delay="indefinite"/>
                      </p:stCondLst>
                      <p:childTnLst>
                        <p:par>
                          <p:cTn id="408" fill="hold" nodeType="withEffect">
                            <p:stCondLst>
                              <p:cond delay="0"/>
                            </p:stCondLst>
                            <p:childTnLst>
                              <p:par>
                                <p:cTn id="409" presetID="22" presetClass="entr" fill="hold" nodeType="clickEffect" presetSubtype="8">
                                  <p:stCondLst>
                                    <p:cond delay="0"/>
                                  </p:stCondLst>
                                  <p:childTnLst>
                                    <p:set>
                                      <p:cBhvr>
                                        <p:cTn id="410" dur="1" fill="hold">
                                          <p:stCondLst>
                                            <p:cond delay="0"/>
                                          </p:stCondLst>
                                        </p:cTn>
                                        <p:tgtEl>
                                          <p:spTgt spid="156"/>
                                        </p:tgtEl>
                                        <p:attrNameLst>
                                          <p:attrName>style.visibility</p:attrName>
                                        </p:attrNameLst>
                                      </p:cBhvr>
                                      <p:to>
                                        <p:strVal val="visible"/>
                                      </p:to>
                                    </p:set>
                                    <p:animEffect transition="in" filter="wipe(left)">
                                      <p:cBhvr additive="repl">
                                        <p:cTn id="411" dur="500"/>
                                        <p:tgtEl>
                                          <p:spTgt spid="156"/>
                                        </p:tgtEl>
                                      </p:cBhvr>
                                    </p:animEffect>
                                  </p:childTnLst>
                                </p:cTn>
                              </p:par>
                            </p:childTnLst>
                          </p:cTn>
                        </p:par>
                      </p:childTnLst>
                    </p:cTn>
                  </p:par>
                  <p:par>
                    <p:cTn id="412" fill="hold" nodeType="clickEffect">
                      <p:stCondLst>
                        <p:cond delay="indefinite"/>
                      </p:stCondLst>
                      <p:childTnLst>
                        <p:par>
                          <p:cTn id="413" fill="hold" nodeType="withEffect">
                            <p:stCondLst>
                              <p:cond delay="0"/>
                            </p:stCondLst>
                            <p:childTnLst>
                              <p:par>
                                <p:cTn id="414" presetID="22" presetClass="entr" fill="hold" nodeType="clickEffect" presetSubtype="8">
                                  <p:stCondLst>
                                    <p:cond delay="0"/>
                                  </p:stCondLst>
                                  <p:childTnLst>
                                    <p:set>
                                      <p:cBhvr>
                                        <p:cTn id="415" dur="1" fill="hold">
                                          <p:stCondLst>
                                            <p:cond delay="0"/>
                                          </p:stCondLst>
                                        </p:cTn>
                                        <p:tgtEl>
                                          <p:spTgt spid="157"/>
                                        </p:tgtEl>
                                        <p:attrNameLst>
                                          <p:attrName>style.visibility</p:attrName>
                                        </p:attrNameLst>
                                      </p:cBhvr>
                                      <p:to>
                                        <p:strVal val="visible"/>
                                      </p:to>
                                    </p:set>
                                    <p:animEffect transition="in" filter="wipe(left)">
                                      <p:cBhvr additive="repl">
                                        <p:cTn id="416" dur="500"/>
                                        <p:tgtEl>
                                          <p:spTgt spid="157"/>
                                        </p:tgtEl>
                                      </p:cBhvr>
                                    </p:animEffect>
                                  </p:childTnLst>
                                </p:cTn>
                              </p:par>
                            </p:childTnLst>
                          </p:cTn>
                        </p:par>
                      </p:childTnLst>
                    </p:cTn>
                  </p:par>
                  <p:par>
                    <p:cTn id="417" fill="hold" nodeType="clickEffect">
                      <p:stCondLst>
                        <p:cond delay="indefinite"/>
                      </p:stCondLst>
                      <p:childTnLst>
                        <p:par>
                          <p:cTn id="418" fill="hold" nodeType="withEffect">
                            <p:stCondLst>
                              <p:cond delay="0"/>
                            </p:stCondLst>
                            <p:childTnLst>
                              <p:par>
                                <p:cTn id="419" presetID="22" presetClass="entr" fill="hold" nodeType="clickEffect" presetSubtype="8">
                                  <p:stCondLst>
                                    <p:cond delay="0"/>
                                  </p:stCondLst>
                                  <p:childTnLst>
                                    <p:set>
                                      <p:cBhvr>
                                        <p:cTn id="420" dur="1" fill="hold">
                                          <p:stCondLst>
                                            <p:cond delay="0"/>
                                          </p:stCondLst>
                                        </p:cTn>
                                        <p:tgtEl>
                                          <p:spTgt spid="158"/>
                                        </p:tgtEl>
                                        <p:attrNameLst>
                                          <p:attrName>style.visibility</p:attrName>
                                        </p:attrNameLst>
                                      </p:cBhvr>
                                      <p:to>
                                        <p:strVal val="visible"/>
                                      </p:to>
                                    </p:set>
                                    <p:animEffect transition="in" filter="wipe(left)">
                                      <p:cBhvr additive="repl">
                                        <p:cTn id="421" dur="500"/>
                                        <p:tgtEl>
                                          <p:spTgt spid="158"/>
                                        </p:tgtEl>
                                      </p:cBhvr>
                                    </p:animEffect>
                                  </p:childTnLst>
                                </p:cTn>
                              </p:par>
                            </p:childTnLst>
                          </p:cTn>
                        </p:par>
                      </p:childTnLst>
                    </p:cTn>
                  </p:par>
                  <p:par>
                    <p:cTn id="422" fill="hold" nodeType="clickEffect">
                      <p:stCondLst>
                        <p:cond delay="indefinite"/>
                      </p:stCondLst>
                      <p:childTnLst>
                        <p:par>
                          <p:cTn id="423" fill="hold" nodeType="withEffect">
                            <p:stCondLst>
                              <p:cond delay="0"/>
                            </p:stCondLst>
                            <p:childTnLst>
                              <p:par>
                                <p:cTn id="424" presetID="22" presetClass="entr" fill="hold" nodeType="clickEffect" presetSubtype="8">
                                  <p:stCondLst>
                                    <p:cond delay="0"/>
                                  </p:stCondLst>
                                  <p:childTnLst>
                                    <p:set>
                                      <p:cBhvr>
                                        <p:cTn id="425" dur="1" fill="hold">
                                          <p:stCondLst>
                                            <p:cond delay="0"/>
                                          </p:stCondLst>
                                        </p:cTn>
                                        <p:tgtEl>
                                          <p:spTgt spid="159"/>
                                        </p:tgtEl>
                                        <p:attrNameLst>
                                          <p:attrName>style.visibility</p:attrName>
                                        </p:attrNameLst>
                                      </p:cBhvr>
                                      <p:to>
                                        <p:strVal val="visible"/>
                                      </p:to>
                                    </p:set>
                                    <p:animEffect transition="in" filter="wipe(left)">
                                      <p:cBhvr additive="repl">
                                        <p:cTn id="426" dur="500"/>
                                        <p:tgtEl>
                                          <p:spTgt spid="159"/>
                                        </p:tgtEl>
                                      </p:cBhvr>
                                    </p:animEffect>
                                  </p:childTnLst>
                                </p:cTn>
                              </p:par>
                            </p:childTnLst>
                          </p:cTn>
                        </p:par>
                      </p:childTnLst>
                    </p:cTn>
                  </p:par>
                  <p:par>
                    <p:cTn id="427" fill="hold" nodeType="clickEffect">
                      <p:stCondLst>
                        <p:cond delay="indefinite"/>
                      </p:stCondLst>
                      <p:childTnLst>
                        <p:par>
                          <p:cTn id="428" fill="hold" nodeType="withEffect">
                            <p:stCondLst>
                              <p:cond delay="0"/>
                            </p:stCondLst>
                            <p:childTnLst>
                              <p:par>
                                <p:cTn id="429" presetID="22" presetClass="entr" fill="hold" nodeType="clickEffect" presetSubtype="8">
                                  <p:stCondLst>
                                    <p:cond delay="0"/>
                                  </p:stCondLst>
                                  <p:childTnLst>
                                    <p:set>
                                      <p:cBhvr>
                                        <p:cTn id="430" dur="1" fill="hold">
                                          <p:stCondLst>
                                            <p:cond delay="0"/>
                                          </p:stCondLst>
                                        </p:cTn>
                                        <p:tgtEl>
                                          <p:spTgt spid="160"/>
                                        </p:tgtEl>
                                        <p:attrNameLst>
                                          <p:attrName>style.visibility</p:attrName>
                                        </p:attrNameLst>
                                      </p:cBhvr>
                                      <p:to>
                                        <p:strVal val="visible"/>
                                      </p:to>
                                    </p:set>
                                    <p:animEffect transition="in" filter="wipe(left)">
                                      <p:cBhvr additive="repl">
                                        <p:cTn id="431" dur="500"/>
                                        <p:tgtEl>
                                          <p:spTgt spid="160"/>
                                        </p:tgtEl>
                                      </p:cBhvr>
                                    </p:animEffect>
                                  </p:childTnLst>
                                </p:cTn>
                              </p:par>
                            </p:childTnLst>
                          </p:cTn>
                        </p:par>
                      </p:childTnLst>
                    </p:cTn>
                  </p:par>
                  <p:par>
                    <p:cTn id="432" fill="hold" nodeType="clickEffect">
                      <p:stCondLst>
                        <p:cond delay="indefinite"/>
                      </p:stCondLst>
                      <p:childTnLst>
                        <p:par>
                          <p:cTn id="433" fill="hold" nodeType="withEffect">
                            <p:stCondLst>
                              <p:cond delay="0"/>
                            </p:stCondLst>
                            <p:childTnLst>
                              <p:par>
                                <p:cTn id="434" presetID="22" presetClass="entr" fill="hold" nodeType="clickEffect" presetSubtype="8">
                                  <p:stCondLst>
                                    <p:cond delay="0"/>
                                  </p:stCondLst>
                                  <p:childTnLst>
                                    <p:set>
                                      <p:cBhvr>
                                        <p:cTn id="435" dur="1" fill="hold">
                                          <p:stCondLst>
                                            <p:cond delay="0"/>
                                          </p:stCondLst>
                                        </p:cTn>
                                        <p:tgtEl>
                                          <p:spTgt spid="161"/>
                                        </p:tgtEl>
                                        <p:attrNameLst>
                                          <p:attrName>style.visibility</p:attrName>
                                        </p:attrNameLst>
                                      </p:cBhvr>
                                      <p:to>
                                        <p:strVal val="visible"/>
                                      </p:to>
                                    </p:set>
                                    <p:animEffect transition="in" filter="wipe(left)">
                                      <p:cBhvr additive="repl">
                                        <p:cTn id="436" dur="500"/>
                                        <p:tgtEl>
                                          <p:spTgt spid="16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 name="Text Box 2"/>
          <p:cNvSpPr/>
          <p:nvPr/>
        </p:nvSpPr>
        <p:spPr>
          <a:xfrm>
            <a:off x="1523880" y="1965240"/>
            <a:ext cx="647712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however we also lose 100ml so we have…</a:t>
            </a:r>
            <a:endParaRPr lang="en-US" sz="2400" b="0" u="none" strike="noStrike">
              <a:solidFill>
                <a:srgbClr val="FFFFFF"/>
              </a:solidFill>
              <a:effectLst/>
              <a:uFillTx/>
              <a:latin typeface="Arial Narrow"/>
            </a:endParaRPr>
          </a:p>
        </p:txBody>
      </p:sp>
      <p:sp>
        <p:nvSpPr>
          <p:cNvPr id="165" name="Text Box 3"/>
          <p:cNvSpPr/>
          <p:nvPr/>
        </p:nvSpPr>
        <p:spPr>
          <a:xfrm>
            <a:off x="3429000" y="2606760"/>
            <a:ext cx="4495680" cy="5101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V</a:t>
            </a:r>
            <a:r>
              <a:rPr lang="en-GB" sz="2400" b="0" u="none" strike="noStrike" baseline="-25000">
                <a:solidFill>
                  <a:srgbClr val="FFFFFF"/>
                </a:solidFill>
                <a:effectLst/>
                <a:uFillTx/>
                <a:latin typeface="Comic Sans MS"/>
              </a:rPr>
              <a:t>1</a:t>
            </a:r>
            <a:r>
              <a:rPr lang="en-GB" sz="2400" b="0" u="none" strike="noStrike">
                <a:solidFill>
                  <a:srgbClr val="FFFFFF"/>
                </a:solidFill>
                <a:effectLst/>
                <a:uFillTx/>
                <a:latin typeface="Comic Sans MS"/>
              </a:rPr>
              <a:t>  =  1.15V</a:t>
            </a:r>
            <a:r>
              <a:rPr lang="en-GB" sz="2400" b="0" u="none" strike="noStrike" baseline="-25000">
                <a:solidFill>
                  <a:srgbClr val="FFFFFF"/>
                </a:solidFill>
                <a:effectLst/>
                <a:uFillTx/>
                <a:latin typeface="Comic Sans MS"/>
              </a:rPr>
              <a:t>0</a:t>
            </a:r>
            <a:r>
              <a:rPr lang="en-GB" sz="2400" b="0" u="none" strike="noStrike">
                <a:solidFill>
                  <a:srgbClr val="FFFFFF"/>
                </a:solidFill>
                <a:effectLst/>
                <a:uFillTx/>
                <a:latin typeface="Comic Sans MS"/>
              </a:rPr>
              <a:t>  -  100</a:t>
            </a:r>
            <a:endParaRPr lang="en-US" sz="2400" b="0" u="none" strike="noStrike">
              <a:solidFill>
                <a:srgbClr val="FFFFFF"/>
              </a:solidFill>
              <a:effectLst/>
              <a:uFillTx/>
              <a:latin typeface="Arial Narrow"/>
            </a:endParaRPr>
          </a:p>
        </p:txBody>
      </p:sp>
      <p:sp>
        <p:nvSpPr>
          <p:cNvPr id="166" name="Text Box 4"/>
          <p:cNvSpPr/>
          <p:nvPr/>
        </p:nvSpPr>
        <p:spPr>
          <a:xfrm>
            <a:off x="1371600" y="3103560"/>
            <a:ext cx="6629400" cy="5101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similarly        V</a:t>
            </a:r>
            <a:r>
              <a:rPr lang="en-GB" sz="2400" b="0" u="none" strike="noStrike" baseline="-25000">
                <a:solidFill>
                  <a:srgbClr val="FFFFFF"/>
                </a:solidFill>
                <a:effectLst/>
                <a:uFillTx/>
                <a:latin typeface="Comic Sans MS"/>
              </a:rPr>
              <a:t>2</a:t>
            </a:r>
            <a:r>
              <a:rPr lang="en-GB" sz="2400" b="0" u="none" strike="noStrike">
                <a:solidFill>
                  <a:srgbClr val="FFFFFF"/>
                </a:solidFill>
                <a:effectLst/>
                <a:uFillTx/>
                <a:latin typeface="Comic Sans MS"/>
              </a:rPr>
              <a:t>  =  1.15V</a:t>
            </a:r>
            <a:r>
              <a:rPr lang="en-GB" sz="2400" b="0" u="none" strike="noStrike" baseline="-25000">
                <a:solidFill>
                  <a:srgbClr val="FFFFFF"/>
                </a:solidFill>
                <a:effectLst/>
                <a:uFillTx/>
                <a:latin typeface="Comic Sans MS"/>
              </a:rPr>
              <a:t>1</a:t>
            </a:r>
            <a:r>
              <a:rPr lang="en-GB" sz="2400" b="0" u="none" strike="noStrike">
                <a:solidFill>
                  <a:srgbClr val="FFFFFF"/>
                </a:solidFill>
                <a:effectLst/>
                <a:uFillTx/>
                <a:latin typeface="Comic Sans MS"/>
              </a:rPr>
              <a:t>  -  100</a:t>
            </a:r>
            <a:endParaRPr lang="en-US" sz="2400" b="0" u="none" strike="noStrike">
              <a:solidFill>
                <a:srgbClr val="FFFFFF"/>
              </a:solidFill>
              <a:effectLst/>
              <a:uFillTx/>
              <a:latin typeface="Arial Narrow"/>
            </a:endParaRPr>
          </a:p>
        </p:txBody>
      </p:sp>
      <p:sp>
        <p:nvSpPr>
          <p:cNvPr id="167" name="Text Box 5"/>
          <p:cNvSpPr/>
          <p:nvPr/>
        </p:nvSpPr>
        <p:spPr>
          <a:xfrm>
            <a:off x="1523880" y="3602160"/>
            <a:ext cx="6324840" cy="5101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and                V</a:t>
            </a:r>
            <a:r>
              <a:rPr lang="en-GB" sz="2400" b="0" u="none" strike="noStrike" baseline="-25000">
                <a:solidFill>
                  <a:srgbClr val="FFFFFF"/>
                </a:solidFill>
                <a:effectLst/>
                <a:uFillTx/>
                <a:latin typeface="Comic Sans MS"/>
              </a:rPr>
              <a:t>3</a:t>
            </a:r>
            <a:r>
              <a:rPr lang="en-GB" sz="2400" b="0" u="none" strike="noStrike">
                <a:solidFill>
                  <a:srgbClr val="FFFFFF"/>
                </a:solidFill>
                <a:effectLst/>
                <a:uFillTx/>
                <a:latin typeface="Comic Sans MS"/>
              </a:rPr>
              <a:t>  =  1.15V</a:t>
            </a:r>
            <a:r>
              <a:rPr lang="en-GB" sz="2400" b="0" u="none" strike="noStrike" baseline="-25000">
                <a:solidFill>
                  <a:srgbClr val="FFFFFF"/>
                </a:solidFill>
                <a:effectLst/>
                <a:uFillTx/>
                <a:latin typeface="Comic Sans MS"/>
              </a:rPr>
              <a:t>2</a:t>
            </a:r>
            <a:r>
              <a:rPr lang="en-GB" sz="2400" b="0" u="none" strike="noStrike">
                <a:solidFill>
                  <a:srgbClr val="FFFFFF"/>
                </a:solidFill>
                <a:effectLst/>
                <a:uFillTx/>
                <a:latin typeface="Comic Sans MS"/>
              </a:rPr>
              <a:t>  -  100</a:t>
            </a:r>
            <a:endParaRPr lang="en-US" sz="2400" b="0" u="none" strike="noStrike">
              <a:solidFill>
                <a:srgbClr val="FFFFFF"/>
              </a:solidFill>
              <a:effectLst/>
              <a:uFillTx/>
              <a:latin typeface="Arial Narrow"/>
            </a:endParaRPr>
          </a:p>
        </p:txBody>
      </p:sp>
      <p:sp>
        <p:nvSpPr>
          <p:cNvPr id="168" name="Text Box 6"/>
          <p:cNvSpPr/>
          <p:nvPr/>
        </p:nvSpPr>
        <p:spPr>
          <a:xfrm>
            <a:off x="1508040" y="4098960"/>
            <a:ext cx="6400800" cy="5101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In general   V</a:t>
            </a:r>
            <a:r>
              <a:rPr lang="en-GB" sz="2400" b="0" u="none" strike="noStrike" baseline="-25000">
                <a:solidFill>
                  <a:srgbClr val="FFFFFF"/>
                </a:solidFill>
                <a:effectLst/>
                <a:uFillTx/>
                <a:latin typeface="Comic Sans MS"/>
              </a:rPr>
              <a:t>n+1</a:t>
            </a:r>
            <a:r>
              <a:rPr lang="en-GB" sz="2400" b="0" u="none" strike="noStrike">
                <a:solidFill>
                  <a:srgbClr val="FFFFFF"/>
                </a:solidFill>
                <a:effectLst/>
                <a:uFillTx/>
                <a:latin typeface="Comic Sans MS"/>
              </a:rPr>
              <a:t>  =  1.15V</a:t>
            </a:r>
            <a:r>
              <a:rPr lang="en-GB" sz="2400" b="0" u="none" strike="noStrike" baseline="-25000">
                <a:solidFill>
                  <a:srgbClr val="FFFFFF"/>
                </a:solidFill>
                <a:effectLst/>
                <a:uFillTx/>
                <a:latin typeface="Comic Sans MS"/>
              </a:rPr>
              <a:t>n</a:t>
            </a:r>
            <a:r>
              <a:rPr lang="en-GB" sz="2400" b="0" u="none" strike="noStrike">
                <a:solidFill>
                  <a:srgbClr val="FFFFFF"/>
                </a:solidFill>
                <a:effectLst/>
                <a:uFillTx/>
                <a:latin typeface="Comic Sans MS"/>
              </a:rPr>
              <a:t>  -  100</a:t>
            </a:r>
            <a:endParaRPr lang="en-US" sz="2400" b="0" u="none" strike="noStrike">
              <a:solidFill>
                <a:srgbClr val="FFFFFF"/>
              </a:solidFill>
              <a:effectLst/>
              <a:uFillTx/>
              <a:latin typeface="Arial Narrow"/>
            </a:endParaRPr>
          </a:p>
        </p:txBody>
      </p:sp>
      <p:sp>
        <p:nvSpPr>
          <p:cNvPr id="169" name="Text Box 8"/>
          <p:cNvSpPr/>
          <p:nvPr/>
        </p:nvSpPr>
        <p:spPr>
          <a:xfrm>
            <a:off x="457200" y="5151600"/>
            <a:ext cx="762012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(ii)     We can now use this formula as follows</a:t>
            </a:r>
            <a:endParaRPr lang="en-US" sz="2400" b="0" u="none" strike="noStrike">
              <a:solidFill>
                <a:srgbClr val="FFFFFF"/>
              </a:solidFill>
              <a:effectLst/>
              <a:uFillTx/>
              <a:latin typeface="Arial Narrow"/>
            </a:endParaRPr>
          </a:p>
        </p:txBody>
      </p:sp>
      <p:sp>
        <p:nvSpPr>
          <p:cNvPr id="170" name="Text Box 10"/>
          <p:cNvSpPr/>
          <p:nvPr/>
        </p:nvSpPr>
        <p:spPr>
          <a:xfrm>
            <a:off x="1447920" y="5686560"/>
            <a:ext cx="3809880" cy="5101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V</a:t>
            </a:r>
            <a:r>
              <a:rPr lang="en-GB" sz="2400" b="0" u="none" strike="noStrike" baseline="-25000">
                <a:solidFill>
                  <a:srgbClr val="FFFFFF"/>
                </a:solidFill>
                <a:effectLst/>
                <a:uFillTx/>
                <a:latin typeface="Comic Sans MS"/>
              </a:rPr>
              <a:t>0</a:t>
            </a:r>
            <a:r>
              <a:rPr lang="en-GB" sz="2400" b="0" u="none" strike="noStrike">
                <a:solidFill>
                  <a:srgbClr val="FFFFFF"/>
                </a:solidFill>
                <a:effectLst/>
                <a:uFillTx/>
                <a:latin typeface="Comic Sans MS"/>
              </a:rPr>
              <a:t>  =  1500</a:t>
            </a:r>
            <a:endParaRPr lang="en-US" sz="2400" b="0" u="none" strike="noStrike">
              <a:solidFill>
                <a:srgbClr val="FFFFFF"/>
              </a:solidFill>
              <a:effectLst/>
              <a:uFillTx/>
              <a:latin typeface="Arial Narrow"/>
            </a:endParaRPr>
          </a:p>
        </p:txBody>
      </p:sp>
      <p:sp>
        <p:nvSpPr>
          <p:cNvPr id="171" name="Text Box 11"/>
          <p:cNvSpPr/>
          <p:nvPr/>
        </p:nvSpPr>
        <p:spPr>
          <a:xfrm>
            <a:off x="1447920" y="6222960"/>
            <a:ext cx="4343400" cy="5101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V</a:t>
            </a:r>
            <a:r>
              <a:rPr lang="en-GB" sz="2400" b="0" u="none" strike="noStrike" baseline="-25000">
                <a:solidFill>
                  <a:srgbClr val="FFFFFF"/>
                </a:solidFill>
                <a:effectLst/>
                <a:uFillTx/>
                <a:latin typeface="Comic Sans MS"/>
              </a:rPr>
              <a:t>1</a:t>
            </a:r>
            <a:r>
              <a:rPr lang="en-GB" sz="2400" b="0" u="none" strike="noStrike">
                <a:solidFill>
                  <a:srgbClr val="FFFFFF"/>
                </a:solidFill>
                <a:effectLst/>
                <a:uFillTx/>
                <a:latin typeface="Comic Sans MS"/>
              </a:rPr>
              <a:t>  =  1.15 X 1500 - 100</a:t>
            </a:r>
            <a:endParaRPr lang="en-US" sz="2400" b="0" u="none" strike="noStrike">
              <a:solidFill>
                <a:srgbClr val="FFFFFF"/>
              </a:solidFill>
              <a:effectLst/>
              <a:uFillTx/>
              <a:latin typeface="Arial Narrow"/>
            </a:endParaRPr>
          </a:p>
        </p:txBody>
      </p:sp>
      <p:sp>
        <p:nvSpPr>
          <p:cNvPr id="172" name="Text Box 13"/>
          <p:cNvSpPr/>
          <p:nvPr/>
        </p:nvSpPr>
        <p:spPr>
          <a:xfrm>
            <a:off x="5257800" y="6222960"/>
            <a:ext cx="220968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  1625</a:t>
            </a:r>
            <a:endParaRPr lang="en-US" sz="2400" b="0" u="none" strike="noStrike">
              <a:solidFill>
                <a:srgbClr val="FFFFFF"/>
              </a:solidFill>
              <a:effectLst/>
              <a:uFillTx/>
              <a:latin typeface="Arial Narrow"/>
            </a:endParaRPr>
          </a:p>
        </p:txBody>
      </p:sp>
      <p:sp>
        <p:nvSpPr>
          <p:cNvPr id="173" name="Rectangle 2"/>
          <p:cNvSpPr/>
          <p:nvPr/>
        </p:nvSpPr>
        <p:spPr>
          <a:xfrm>
            <a:off x="853920" y="654120"/>
            <a:ext cx="7467840" cy="761760"/>
          </a:xfrm>
          <a:prstGeom prst="rect">
            <a:avLst/>
          </a:prstGeom>
          <a:noFill/>
          <a:ln w="0">
            <a:noFill/>
          </a:ln>
        </p:spPr>
        <p:style>
          <a:lnRef idx="0"/>
          <a:fillRef idx="0"/>
          <a:effectRef idx="0"/>
          <a:fontRef idx="minor"/>
        </p:style>
        <p:txBody>
          <a:bodyPr lIns="90000" tIns="46800" rIns="90000" bIns="46800" anchor="t">
            <a:noAutofit/>
          </a:bodyPr>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0" u="none" strike="noStrike">
                <a:solidFill>
                  <a:srgbClr val="EEF82A"/>
                </a:solidFill>
                <a:effectLst/>
                <a:uFillTx/>
                <a:latin typeface="Comic Sans MS"/>
              </a:rPr>
              <a:t>Linear Recurrence Relations</a:t>
            </a:r>
            <a:endParaRPr lang="en-US" sz="3200" b="0" u="none" strike="noStrike">
              <a:solidFill>
                <a:srgbClr val="FFFFFF"/>
              </a:solidFill>
              <a:effectLst/>
              <a:uFillTx/>
              <a:latin typeface="Arial Narrow"/>
            </a:endParaRPr>
          </a:p>
        </p:txBody>
      </p:sp>
      <p:sp>
        <p:nvSpPr>
          <p:cNvPr id="174" name="TextBox 14"/>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timing>
    <p:tnLst>
      <p:par>
        <p:cTn id="437" dur="indefinite" restart="never" nodeType="tmRoot">
          <p:childTnLst>
            <p:seq>
              <p:cTn id="438" dur="indefinite" nodeType="mainSeq">
                <p:childTnLst>
                  <p:par>
                    <p:cTn id="439" fill="hold" nodeType="clickEffect">
                      <p:stCondLst>
                        <p:cond delay="indefinite"/>
                      </p:stCondLst>
                      <p:childTnLst>
                        <p:par>
                          <p:cTn id="440" fill="hold" nodeType="withEffect">
                            <p:stCondLst>
                              <p:cond delay="0"/>
                            </p:stCondLst>
                            <p:childTnLst>
                              <p:par>
                                <p:cTn id="441" presetID="22" presetClass="entr" fill="hold" nodeType="clickEffect" presetSubtype="8">
                                  <p:stCondLst>
                                    <p:cond delay="0"/>
                                  </p:stCondLst>
                                  <p:childTnLst>
                                    <p:set>
                                      <p:cBhvr>
                                        <p:cTn id="442" dur="1" fill="hold">
                                          <p:stCondLst>
                                            <p:cond delay="0"/>
                                          </p:stCondLst>
                                        </p:cTn>
                                        <p:tgtEl>
                                          <p:spTgt spid="164"/>
                                        </p:tgtEl>
                                        <p:attrNameLst>
                                          <p:attrName>style.visibility</p:attrName>
                                        </p:attrNameLst>
                                      </p:cBhvr>
                                      <p:to>
                                        <p:strVal val="visible"/>
                                      </p:to>
                                    </p:set>
                                    <p:animEffect transition="in" filter="wipe(left)">
                                      <p:cBhvr additive="repl">
                                        <p:cTn id="443" dur="500"/>
                                        <p:tgtEl>
                                          <p:spTgt spid="164"/>
                                        </p:tgtEl>
                                      </p:cBhvr>
                                    </p:animEffect>
                                  </p:childTnLst>
                                </p:cTn>
                              </p:par>
                            </p:childTnLst>
                          </p:cTn>
                        </p:par>
                      </p:childTnLst>
                    </p:cTn>
                  </p:par>
                  <p:par>
                    <p:cTn id="444" fill="hold" nodeType="clickEffect">
                      <p:stCondLst>
                        <p:cond delay="indefinite"/>
                      </p:stCondLst>
                      <p:childTnLst>
                        <p:par>
                          <p:cTn id="445" fill="hold" nodeType="withEffect">
                            <p:stCondLst>
                              <p:cond delay="0"/>
                            </p:stCondLst>
                            <p:childTnLst>
                              <p:par>
                                <p:cTn id="446" presetID="22" presetClass="entr" fill="hold" nodeType="clickEffect" presetSubtype="8">
                                  <p:stCondLst>
                                    <p:cond delay="0"/>
                                  </p:stCondLst>
                                  <p:childTnLst>
                                    <p:set>
                                      <p:cBhvr>
                                        <p:cTn id="447" dur="1" fill="hold">
                                          <p:stCondLst>
                                            <p:cond delay="0"/>
                                          </p:stCondLst>
                                        </p:cTn>
                                        <p:tgtEl>
                                          <p:spTgt spid="165"/>
                                        </p:tgtEl>
                                        <p:attrNameLst>
                                          <p:attrName>style.visibility</p:attrName>
                                        </p:attrNameLst>
                                      </p:cBhvr>
                                      <p:to>
                                        <p:strVal val="visible"/>
                                      </p:to>
                                    </p:set>
                                    <p:animEffect transition="in" filter="wipe(left)">
                                      <p:cBhvr additive="repl">
                                        <p:cTn id="448" dur="500"/>
                                        <p:tgtEl>
                                          <p:spTgt spid="165"/>
                                        </p:tgtEl>
                                      </p:cBhvr>
                                    </p:animEffect>
                                  </p:childTnLst>
                                </p:cTn>
                              </p:par>
                            </p:childTnLst>
                          </p:cTn>
                        </p:par>
                      </p:childTnLst>
                    </p:cTn>
                  </p:par>
                  <p:par>
                    <p:cTn id="449" fill="hold" nodeType="clickEffect">
                      <p:stCondLst>
                        <p:cond delay="indefinite"/>
                      </p:stCondLst>
                      <p:childTnLst>
                        <p:par>
                          <p:cTn id="450" fill="hold" nodeType="withEffect">
                            <p:stCondLst>
                              <p:cond delay="0"/>
                            </p:stCondLst>
                            <p:childTnLst>
                              <p:par>
                                <p:cTn id="451" presetID="22" presetClass="entr" fill="hold" nodeType="clickEffect" presetSubtype="8">
                                  <p:stCondLst>
                                    <p:cond delay="0"/>
                                  </p:stCondLst>
                                  <p:childTnLst>
                                    <p:set>
                                      <p:cBhvr>
                                        <p:cTn id="452" dur="1" fill="hold">
                                          <p:stCondLst>
                                            <p:cond delay="0"/>
                                          </p:stCondLst>
                                        </p:cTn>
                                        <p:tgtEl>
                                          <p:spTgt spid="166"/>
                                        </p:tgtEl>
                                        <p:attrNameLst>
                                          <p:attrName>style.visibility</p:attrName>
                                        </p:attrNameLst>
                                      </p:cBhvr>
                                      <p:to>
                                        <p:strVal val="visible"/>
                                      </p:to>
                                    </p:set>
                                    <p:animEffect transition="in" filter="wipe(left)">
                                      <p:cBhvr additive="repl">
                                        <p:cTn id="453" dur="500"/>
                                        <p:tgtEl>
                                          <p:spTgt spid="166"/>
                                        </p:tgtEl>
                                      </p:cBhvr>
                                    </p:animEffect>
                                  </p:childTnLst>
                                </p:cTn>
                              </p:par>
                            </p:childTnLst>
                          </p:cTn>
                        </p:par>
                      </p:childTnLst>
                    </p:cTn>
                  </p:par>
                  <p:par>
                    <p:cTn id="454" fill="hold" nodeType="clickEffect">
                      <p:stCondLst>
                        <p:cond delay="indefinite"/>
                      </p:stCondLst>
                      <p:childTnLst>
                        <p:par>
                          <p:cTn id="455" fill="hold" nodeType="withEffect">
                            <p:stCondLst>
                              <p:cond delay="0"/>
                            </p:stCondLst>
                            <p:childTnLst>
                              <p:par>
                                <p:cTn id="456" presetID="22" presetClass="entr" fill="hold" nodeType="clickEffect" presetSubtype="8">
                                  <p:stCondLst>
                                    <p:cond delay="0"/>
                                  </p:stCondLst>
                                  <p:childTnLst>
                                    <p:set>
                                      <p:cBhvr>
                                        <p:cTn id="457" dur="1" fill="hold">
                                          <p:stCondLst>
                                            <p:cond delay="0"/>
                                          </p:stCondLst>
                                        </p:cTn>
                                        <p:tgtEl>
                                          <p:spTgt spid="167"/>
                                        </p:tgtEl>
                                        <p:attrNameLst>
                                          <p:attrName>style.visibility</p:attrName>
                                        </p:attrNameLst>
                                      </p:cBhvr>
                                      <p:to>
                                        <p:strVal val="visible"/>
                                      </p:to>
                                    </p:set>
                                    <p:animEffect transition="in" filter="wipe(left)">
                                      <p:cBhvr additive="repl">
                                        <p:cTn id="458" dur="500"/>
                                        <p:tgtEl>
                                          <p:spTgt spid="167"/>
                                        </p:tgtEl>
                                      </p:cBhvr>
                                    </p:animEffect>
                                  </p:childTnLst>
                                </p:cTn>
                              </p:par>
                            </p:childTnLst>
                          </p:cTn>
                        </p:par>
                      </p:childTnLst>
                    </p:cTn>
                  </p:par>
                  <p:par>
                    <p:cTn id="459" fill="hold" nodeType="clickEffect">
                      <p:stCondLst>
                        <p:cond delay="indefinite"/>
                      </p:stCondLst>
                      <p:childTnLst>
                        <p:par>
                          <p:cTn id="460" fill="hold" nodeType="withEffect">
                            <p:stCondLst>
                              <p:cond delay="0"/>
                            </p:stCondLst>
                            <p:childTnLst>
                              <p:par>
                                <p:cTn id="461" presetID="22" presetClass="entr" fill="hold" nodeType="clickEffect" presetSubtype="8">
                                  <p:stCondLst>
                                    <p:cond delay="0"/>
                                  </p:stCondLst>
                                  <p:childTnLst>
                                    <p:set>
                                      <p:cBhvr>
                                        <p:cTn id="462" dur="1" fill="hold">
                                          <p:stCondLst>
                                            <p:cond delay="0"/>
                                          </p:stCondLst>
                                        </p:cTn>
                                        <p:tgtEl>
                                          <p:spTgt spid="168"/>
                                        </p:tgtEl>
                                        <p:attrNameLst>
                                          <p:attrName>style.visibility</p:attrName>
                                        </p:attrNameLst>
                                      </p:cBhvr>
                                      <p:to>
                                        <p:strVal val="visible"/>
                                      </p:to>
                                    </p:set>
                                    <p:animEffect transition="in" filter="wipe(left)">
                                      <p:cBhvr additive="repl">
                                        <p:cTn id="463" dur="500"/>
                                        <p:tgtEl>
                                          <p:spTgt spid="168"/>
                                        </p:tgtEl>
                                      </p:cBhvr>
                                    </p:animEffect>
                                  </p:childTnLst>
                                </p:cTn>
                              </p:par>
                            </p:childTnLst>
                          </p:cTn>
                        </p:par>
                      </p:childTnLst>
                    </p:cTn>
                  </p:par>
                  <p:par>
                    <p:cTn id="464" fill="hold" nodeType="clickEffect">
                      <p:stCondLst>
                        <p:cond delay="indefinite"/>
                      </p:stCondLst>
                      <p:childTnLst>
                        <p:par>
                          <p:cTn id="465" fill="hold" nodeType="withEffect">
                            <p:stCondLst>
                              <p:cond delay="0"/>
                            </p:stCondLst>
                            <p:childTnLst>
                              <p:par>
                                <p:cTn id="466" presetID="22" presetClass="entr" fill="hold" nodeType="clickEffect" presetSubtype="8">
                                  <p:stCondLst>
                                    <p:cond delay="0"/>
                                  </p:stCondLst>
                                  <p:childTnLst>
                                    <p:set>
                                      <p:cBhvr>
                                        <p:cTn id="467" dur="1" fill="hold">
                                          <p:stCondLst>
                                            <p:cond delay="0"/>
                                          </p:stCondLst>
                                        </p:cTn>
                                        <p:tgtEl>
                                          <p:spTgt spid="169"/>
                                        </p:tgtEl>
                                        <p:attrNameLst>
                                          <p:attrName>style.visibility</p:attrName>
                                        </p:attrNameLst>
                                      </p:cBhvr>
                                      <p:to>
                                        <p:strVal val="visible"/>
                                      </p:to>
                                    </p:set>
                                    <p:animEffect transition="in" filter="wipe(left)">
                                      <p:cBhvr additive="repl">
                                        <p:cTn id="468" dur="500"/>
                                        <p:tgtEl>
                                          <p:spTgt spid="169"/>
                                        </p:tgtEl>
                                      </p:cBhvr>
                                    </p:animEffect>
                                  </p:childTnLst>
                                </p:cTn>
                              </p:par>
                            </p:childTnLst>
                          </p:cTn>
                        </p:par>
                      </p:childTnLst>
                    </p:cTn>
                  </p:par>
                  <p:par>
                    <p:cTn id="469" fill="hold" nodeType="clickEffect">
                      <p:stCondLst>
                        <p:cond delay="indefinite"/>
                      </p:stCondLst>
                      <p:childTnLst>
                        <p:par>
                          <p:cTn id="470" fill="hold" nodeType="withEffect">
                            <p:stCondLst>
                              <p:cond delay="0"/>
                            </p:stCondLst>
                            <p:childTnLst>
                              <p:par>
                                <p:cTn id="471" presetID="22" presetClass="entr" fill="hold" nodeType="clickEffect" presetSubtype="8">
                                  <p:stCondLst>
                                    <p:cond delay="0"/>
                                  </p:stCondLst>
                                  <p:childTnLst>
                                    <p:set>
                                      <p:cBhvr>
                                        <p:cTn id="472" dur="1" fill="hold">
                                          <p:stCondLst>
                                            <p:cond delay="0"/>
                                          </p:stCondLst>
                                        </p:cTn>
                                        <p:tgtEl>
                                          <p:spTgt spid="170"/>
                                        </p:tgtEl>
                                        <p:attrNameLst>
                                          <p:attrName>style.visibility</p:attrName>
                                        </p:attrNameLst>
                                      </p:cBhvr>
                                      <p:to>
                                        <p:strVal val="visible"/>
                                      </p:to>
                                    </p:set>
                                    <p:animEffect transition="in" filter="wipe(left)">
                                      <p:cBhvr additive="repl">
                                        <p:cTn id="473" dur="500"/>
                                        <p:tgtEl>
                                          <p:spTgt spid="170"/>
                                        </p:tgtEl>
                                      </p:cBhvr>
                                    </p:animEffect>
                                  </p:childTnLst>
                                </p:cTn>
                              </p:par>
                            </p:childTnLst>
                          </p:cTn>
                        </p:par>
                      </p:childTnLst>
                    </p:cTn>
                  </p:par>
                  <p:par>
                    <p:cTn id="474" fill="hold" nodeType="clickEffect">
                      <p:stCondLst>
                        <p:cond delay="indefinite"/>
                      </p:stCondLst>
                      <p:childTnLst>
                        <p:par>
                          <p:cTn id="475" fill="hold" nodeType="withEffect">
                            <p:stCondLst>
                              <p:cond delay="0"/>
                            </p:stCondLst>
                            <p:childTnLst>
                              <p:par>
                                <p:cTn id="476" presetID="22" presetClass="entr" fill="hold" nodeType="clickEffect" presetSubtype="8">
                                  <p:stCondLst>
                                    <p:cond delay="0"/>
                                  </p:stCondLst>
                                  <p:childTnLst>
                                    <p:set>
                                      <p:cBhvr>
                                        <p:cTn id="477" dur="1" fill="hold">
                                          <p:stCondLst>
                                            <p:cond delay="0"/>
                                          </p:stCondLst>
                                        </p:cTn>
                                        <p:tgtEl>
                                          <p:spTgt spid="171"/>
                                        </p:tgtEl>
                                        <p:attrNameLst>
                                          <p:attrName>style.visibility</p:attrName>
                                        </p:attrNameLst>
                                      </p:cBhvr>
                                      <p:to>
                                        <p:strVal val="visible"/>
                                      </p:to>
                                    </p:set>
                                    <p:animEffect transition="in" filter="wipe(left)">
                                      <p:cBhvr additive="repl">
                                        <p:cTn id="478" dur="500"/>
                                        <p:tgtEl>
                                          <p:spTgt spid="171"/>
                                        </p:tgtEl>
                                      </p:cBhvr>
                                    </p:animEffect>
                                  </p:childTnLst>
                                </p:cTn>
                              </p:par>
                            </p:childTnLst>
                          </p:cTn>
                        </p:par>
                      </p:childTnLst>
                    </p:cTn>
                  </p:par>
                  <p:par>
                    <p:cTn id="479" fill="hold" nodeType="clickEffect">
                      <p:stCondLst>
                        <p:cond delay="indefinite"/>
                      </p:stCondLst>
                      <p:childTnLst>
                        <p:par>
                          <p:cTn id="480" fill="hold" nodeType="withEffect">
                            <p:stCondLst>
                              <p:cond delay="0"/>
                            </p:stCondLst>
                            <p:childTnLst>
                              <p:par>
                                <p:cTn id="481" presetID="1" presetClass="entr" fill="hold" nodeType="clickEffect">
                                  <p:stCondLst>
                                    <p:cond delay="0"/>
                                  </p:stCondLst>
                                  <p:childTnLst>
                                    <p:set>
                                      <p:cBhvr>
                                        <p:cTn id="482" dur="1" fill="hold">
                                          <p:stCondLst>
                                            <p:cond delay="499"/>
                                          </p:stCondLst>
                                        </p:cTn>
                                        <p:tgtEl>
                                          <p:spTgt spid="172"/>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5" name="Rectangle 2"/>
          <p:cNvSpPr/>
          <p:nvPr/>
        </p:nvSpPr>
        <p:spPr>
          <a:xfrm>
            <a:off x="853920" y="669960"/>
            <a:ext cx="7467840" cy="762120"/>
          </a:xfrm>
          <a:prstGeom prst="rect">
            <a:avLst/>
          </a:prstGeom>
          <a:noFill/>
          <a:ln w="0">
            <a:noFill/>
          </a:ln>
        </p:spPr>
        <p:style>
          <a:lnRef idx="0"/>
          <a:fillRef idx="0"/>
          <a:effectRef idx="0"/>
          <a:fontRef idx="minor"/>
        </p:style>
        <p:txBody>
          <a:bodyPr lIns="90000" tIns="46800" rIns="90000" bIns="46800" anchor="t">
            <a:noAutofit/>
          </a:bodyPr>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0" u="none" strike="noStrike">
                <a:solidFill>
                  <a:srgbClr val="EEF82A"/>
                </a:solidFill>
                <a:effectLst/>
                <a:uFillTx/>
                <a:latin typeface="Comic Sans MS"/>
              </a:rPr>
              <a:t>Linear Recurrence Relations</a:t>
            </a:r>
            <a:endParaRPr lang="en-US" sz="3200" b="0" u="none" strike="noStrike">
              <a:solidFill>
                <a:srgbClr val="FFFFFF"/>
              </a:solidFill>
              <a:effectLst/>
              <a:uFillTx/>
              <a:latin typeface="Arial Narrow"/>
            </a:endParaRPr>
          </a:p>
        </p:txBody>
      </p:sp>
      <p:sp>
        <p:nvSpPr>
          <p:cNvPr id="176" name="Text Box 2"/>
          <p:cNvSpPr/>
          <p:nvPr/>
        </p:nvSpPr>
        <p:spPr>
          <a:xfrm>
            <a:off x="1600200" y="2057400"/>
            <a:ext cx="3382920" cy="5101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V</a:t>
            </a:r>
            <a:r>
              <a:rPr lang="en-GB" sz="2400" b="0" u="none" strike="noStrike" baseline="-25000">
                <a:solidFill>
                  <a:srgbClr val="FFFFFF"/>
                </a:solidFill>
                <a:effectLst/>
                <a:uFillTx/>
                <a:latin typeface="Comic Sans MS"/>
              </a:rPr>
              <a:t>2</a:t>
            </a:r>
            <a:r>
              <a:rPr lang="en-GB" sz="2400" b="0" u="none" strike="noStrike">
                <a:solidFill>
                  <a:srgbClr val="FFFFFF"/>
                </a:solidFill>
                <a:effectLst/>
                <a:uFillTx/>
                <a:latin typeface="Comic Sans MS"/>
              </a:rPr>
              <a:t>  =  1.15 </a:t>
            </a:r>
            <a:r>
              <a:rPr lang="en-GB" sz="1100" b="0" u="none" strike="noStrike">
                <a:solidFill>
                  <a:srgbClr val="FFFFFF"/>
                </a:solidFill>
                <a:effectLst/>
                <a:uFillTx/>
                <a:latin typeface="Comic Sans MS"/>
              </a:rPr>
              <a:t>X</a:t>
            </a:r>
            <a:r>
              <a:rPr lang="en-GB" sz="2400" b="0" u="none" strike="noStrike">
                <a:solidFill>
                  <a:srgbClr val="FFFFFF"/>
                </a:solidFill>
                <a:effectLst/>
                <a:uFillTx/>
                <a:latin typeface="Comic Sans MS"/>
              </a:rPr>
              <a:t> 1625 - 100</a:t>
            </a:r>
            <a:endParaRPr lang="en-US" sz="2400" b="0" u="none" strike="noStrike">
              <a:solidFill>
                <a:srgbClr val="FFFFFF"/>
              </a:solidFill>
              <a:effectLst/>
              <a:uFillTx/>
              <a:latin typeface="Arial Narrow"/>
            </a:endParaRPr>
          </a:p>
        </p:txBody>
      </p:sp>
      <p:sp>
        <p:nvSpPr>
          <p:cNvPr id="177" name="Text Box 3"/>
          <p:cNvSpPr/>
          <p:nvPr/>
        </p:nvSpPr>
        <p:spPr>
          <a:xfrm>
            <a:off x="4800600" y="2041560"/>
            <a:ext cx="121932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1769</a:t>
            </a:r>
            <a:endParaRPr lang="en-US" sz="2400" b="0" u="none" strike="noStrike">
              <a:solidFill>
                <a:srgbClr val="FFFFFF"/>
              </a:solidFill>
              <a:effectLst/>
              <a:uFillTx/>
              <a:latin typeface="Arial Narrow"/>
            </a:endParaRPr>
          </a:p>
        </p:txBody>
      </p:sp>
      <p:sp>
        <p:nvSpPr>
          <p:cNvPr id="178" name="Text Box 4"/>
          <p:cNvSpPr/>
          <p:nvPr/>
        </p:nvSpPr>
        <p:spPr>
          <a:xfrm>
            <a:off x="1600200" y="2494080"/>
            <a:ext cx="3382920" cy="5101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V</a:t>
            </a:r>
            <a:r>
              <a:rPr lang="en-GB" sz="2400" b="0" u="none" strike="noStrike" baseline="-25000">
                <a:solidFill>
                  <a:srgbClr val="FFFFFF"/>
                </a:solidFill>
                <a:effectLst/>
                <a:uFillTx/>
                <a:latin typeface="Comic Sans MS"/>
              </a:rPr>
              <a:t>3</a:t>
            </a:r>
            <a:r>
              <a:rPr lang="en-GB" sz="2400" b="0" u="none" strike="noStrike">
                <a:solidFill>
                  <a:srgbClr val="FFFFFF"/>
                </a:solidFill>
                <a:effectLst/>
                <a:uFillTx/>
                <a:latin typeface="Comic Sans MS"/>
              </a:rPr>
              <a:t>  =  1.15 </a:t>
            </a:r>
            <a:r>
              <a:rPr lang="en-GB" sz="1100" b="0" u="none" strike="noStrike">
                <a:solidFill>
                  <a:srgbClr val="FFFFFF"/>
                </a:solidFill>
                <a:effectLst/>
                <a:uFillTx/>
                <a:latin typeface="Comic Sans MS"/>
              </a:rPr>
              <a:t>X</a:t>
            </a:r>
            <a:r>
              <a:rPr lang="en-GB" sz="2400" b="0" u="none" strike="noStrike">
                <a:solidFill>
                  <a:srgbClr val="FFFFFF"/>
                </a:solidFill>
                <a:effectLst/>
                <a:uFillTx/>
                <a:latin typeface="Comic Sans MS"/>
              </a:rPr>
              <a:t> 1769 - 100</a:t>
            </a:r>
            <a:endParaRPr lang="en-US" sz="2400" b="0" u="none" strike="noStrike">
              <a:solidFill>
                <a:srgbClr val="FFFFFF"/>
              </a:solidFill>
              <a:effectLst/>
              <a:uFillTx/>
              <a:latin typeface="Arial Narrow"/>
            </a:endParaRPr>
          </a:p>
        </p:txBody>
      </p:sp>
      <p:sp>
        <p:nvSpPr>
          <p:cNvPr id="179" name="Text Box 5"/>
          <p:cNvSpPr/>
          <p:nvPr/>
        </p:nvSpPr>
        <p:spPr>
          <a:xfrm>
            <a:off x="4800600" y="2484360"/>
            <a:ext cx="144792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1934</a:t>
            </a:r>
            <a:endParaRPr lang="en-US" sz="2400" b="0" u="none" strike="noStrike">
              <a:solidFill>
                <a:srgbClr val="FFFFFF"/>
              </a:solidFill>
              <a:effectLst/>
              <a:uFillTx/>
              <a:latin typeface="Arial Narrow"/>
            </a:endParaRPr>
          </a:p>
        </p:txBody>
      </p:sp>
      <p:sp>
        <p:nvSpPr>
          <p:cNvPr id="180" name="Text Box 6"/>
          <p:cNvSpPr/>
          <p:nvPr/>
        </p:nvSpPr>
        <p:spPr>
          <a:xfrm>
            <a:off x="1600200" y="2930400"/>
            <a:ext cx="3398760" cy="5101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V</a:t>
            </a:r>
            <a:r>
              <a:rPr lang="en-GB" sz="2400" b="0" u="none" strike="noStrike" baseline="-25000">
                <a:solidFill>
                  <a:srgbClr val="FFFFFF"/>
                </a:solidFill>
                <a:effectLst/>
                <a:uFillTx/>
                <a:latin typeface="Comic Sans MS"/>
              </a:rPr>
              <a:t>4</a:t>
            </a:r>
            <a:r>
              <a:rPr lang="en-GB" sz="2400" b="0" u="none" strike="noStrike">
                <a:solidFill>
                  <a:srgbClr val="FFFFFF"/>
                </a:solidFill>
                <a:effectLst/>
                <a:uFillTx/>
                <a:latin typeface="Comic Sans MS"/>
              </a:rPr>
              <a:t>  =  1.15 </a:t>
            </a:r>
            <a:r>
              <a:rPr lang="en-GB" sz="1100" b="0" u="none" strike="noStrike">
                <a:solidFill>
                  <a:srgbClr val="FFFFFF"/>
                </a:solidFill>
                <a:effectLst/>
                <a:uFillTx/>
                <a:latin typeface="Comic Sans MS"/>
              </a:rPr>
              <a:t>X</a:t>
            </a:r>
            <a:r>
              <a:rPr lang="en-GB" sz="2400" b="0" u="none" strike="noStrike">
                <a:solidFill>
                  <a:srgbClr val="FFFFFF"/>
                </a:solidFill>
                <a:effectLst/>
                <a:uFillTx/>
                <a:latin typeface="Comic Sans MS"/>
              </a:rPr>
              <a:t> 1934 - 100</a:t>
            </a:r>
            <a:endParaRPr lang="en-US" sz="2400" b="0" u="none" strike="noStrike">
              <a:solidFill>
                <a:srgbClr val="FFFFFF"/>
              </a:solidFill>
              <a:effectLst/>
              <a:uFillTx/>
              <a:latin typeface="Arial Narrow"/>
            </a:endParaRPr>
          </a:p>
        </p:txBody>
      </p:sp>
      <p:sp>
        <p:nvSpPr>
          <p:cNvPr id="181" name="Text Box 7"/>
          <p:cNvSpPr/>
          <p:nvPr/>
        </p:nvSpPr>
        <p:spPr>
          <a:xfrm>
            <a:off x="4800600" y="2925720"/>
            <a:ext cx="123516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2124</a:t>
            </a:r>
            <a:endParaRPr lang="en-US" sz="2400" b="0" u="none" strike="noStrike">
              <a:solidFill>
                <a:srgbClr val="FFFFFF"/>
              </a:solidFill>
              <a:effectLst/>
              <a:uFillTx/>
              <a:latin typeface="Arial Narrow"/>
            </a:endParaRPr>
          </a:p>
        </p:txBody>
      </p:sp>
      <p:sp>
        <p:nvSpPr>
          <p:cNvPr id="182" name="Text Box 8"/>
          <p:cNvSpPr/>
          <p:nvPr/>
        </p:nvSpPr>
        <p:spPr>
          <a:xfrm>
            <a:off x="1600200" y="3368520"/>
            <a:ext cx="3398760" cy="5101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V</a:t>
            </a:r>
            <a:r>
              <a:rPr lang="en-GB" sz="2400" b="0" u="none" strike="noStrike" baseline="-25000">
                <a:solidFill>
                  <a:srgbClr val="FFFFFF"/>
                </a:solidFill>
                <a:effectLst/>
                <a:uFillTx/>
                <a:latin typeface="Comic Sans MS"/>
              </a:rPr>
              <a:t>5</a:t>
            </a:r>
            <a:r>
              <a:rPr lang="en-GB" sz="2400" b="0" u="none" strike="noStrike">
                <a:solidFill>
                  <a:srgbClr val="FFFFFF"/>
                </a:solidFill>
                <a:effectLst/>
                <a:uFillTx/>
                <a:latin typeface="Comic Sans MS"/>
              </a:rPr>
              <a:t>  =  1.15 </a:t>
            </a:r>
            <a:r>
              <a:rPr lang="en-GB" sz="1100" b="0" u="none" strike="noStrike">
                <a:solidFill>
                  <a:srgbClr val="FFFFFF"/>
                </a:solidFill>
                <a:effectLst/>
                <a:uFillTx/>
                <a:latin typeface="Comic Sans MS"/>
              </a:rPr>
              <a:t>X</a:t>
            </a:r>
            <a:r>
              <a:rPr lang="en-GB" sz="2400" b="0" u="none" strike="noStrike">
                <a:solidFill>
                  <a:srgbClr val="FFFFFF"/>
                </a:solidFill>
                <a:effectLst/>
                <a:uFillTx/>
                <a:latin typeface="Comic Sans MS"/>
              </a:rPr>
              <a:t> 2124 - 100</a:t>
            </a:r>
            <a:endParaRPr lang="en-US" sz="2400" b="0" u="none" strike="noStrike">
              <a:solidFill>
                <a:srgbClr val="FFFFFF"/>
              </a:solidFill>
              <a:effectLst/>
              <a:uFillTx/>
              <a:latin typeface="Arial Narrow"/>
            </a:endParaRPr>
          </a:p>
        </p:txBody>
      </p:sp>
      <p:sp>
        <p:nvSpPr>
          <p:cNvPr id="183" name="Text Box 9"/>
          <p:cNvSpPr/>
          <p:nvPr/>
        </p:nvSpPr>
        <p:spPr>
          <a:xfrm>
            <a:off x="4800600" y="3368520"/>
            <a:ext cx="131112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2343</a:t>
            </a:r>
            <a:endParaRPr lang="en-US" sz="2400" b="0" u="none" strike="noStrike">
              <a:solidFill>
                <a:srgbClr val="FFFFFF"/>
              </a:solidFill>
              <a:effectLst/>
              <a:uFillTx/>
              <a:latin typeface="Arial Narrow"/>
            </a:endParaRPr>
          </a:p>
        </p:txBody>
      </p:sp>
      <p:sp>
        <p:nvSpPr>
          <p:cNvPr id="184" name="Text Box 10"/>
          <p:cNvSpPr/>
          <p:nvPr/>
        </p:nvSpPr>
        <p:spPr>
          <a:xfrm>
            <a:off x="6507000" y="1859040"/>
            <a:ext cx="2514600" cy="155700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So after 5 puffs the balloon contains </a:t>
            </a:r>
            <a:r>
              <a:rPr lang="en-GB" sz="2400" b="0" u="sng" strike="noStrike">
                <a:solidFill>
                  <a:srgbClr val="FFFF00"/>
                </a:solidFill>
                <a:effectLst/>
                <a:uFillTx/>
                <a:latin typeface="Comic Sans MS"/>
              </a:rPr>
              <a:t>2343ml</a:t>
            </a:r>
            <a:r>
              <a:rPr lang="en-GB" sz="2400" b="0" u="none" strike="noStrike">
                <a:solidFill>
                  <a:srgbClr val="FFFF00"/>
                </a:solidFill>
                <a:effectLst/>
                <a:uFillTx/>
                <a:latin typeface="Comic Sans MS"/>
              </a:rPr>
              <a:t> of air.</a:t>
            </a:r>
            <a:endParaRPr lang="en-US" sz="2400" b="0" u="none" strike="noStrike">
              <a:solidFill>
                <a:srgbClr val="FFFFFF"/>
              </a:solidFill>
              <a:effectLst/>
              <a:uFillTx/>
              <a:latin typeface="Arial Narrow"/>
            </a:endParaRPr>
          </a:p>
        </p:txBody>
      </p:sp>
      <p:sp>
        <p:nvSpPr>
          <p:cNvPr id="185" name="Text Box 11"/>
          <p:cNvSpPr/>
          <p:nvPr/>
        </p:nvSpPr>
        <p:spPr>
          <a:xfrm>
            <a:off x="625320" y="4038480"/>
            <a:ext cx="431172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(iii) continuing the above</a:t>
            </a:r>
            <a:endParaRPr lang="en-US" sz="2400" b="0" u="none" strike="noStrike">
              <a:solidFill>
                <a:srgbClr val="FFFFFF"/>
              </a:solidFill>
              <a:effectLst/>
              <a:uFillTx/>
              <a:latin typeface="Arial Narrow"/>
            </a:endParaRPr>
          </a:p>
        </p:txBody>
      </p:sp>
      <p:sp>
        <p:nvSpPr>
          <p:cNvPr id="186" name="Text Box 12"/>
          <p:cNvSpPr/>
          <p:nvPr/>
        </p:nvSpPr>
        <p:spPr>
          <a:xfrm>
            <a:off x="1569960" y="4618080"/>
            <a:ext cx="3535560" cy="5101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V</a:t>
            </a:r>
            <a:r>
              <a:rPr lang="en-GB" sz="2400" b="0" u="none" strike="noStrike" baseline="-25000">
                <a:solidFill>
                  <a:srgbClr val="FFFFFF"/>
                </a:solidFill>
                <a:effectLst/>
                <a:uFillTx/>
                <a:latin typeface="Comic Sans MS"/>
              </a:rPr>
              <a:t>6</a:t>
            </a:r>
            <a:r>
              <a:rPr lang="en-GB" sz="2400" b="0" u="none" strike="noStrike">
                <a:solidFill>
                  <a:srgbClr val="FFFFFF"/>
                </a:solidFill>
                <a:effectLst/>
                <a:uFillTx/>
                <a:latin typeface="Comic Sans MS"/>
              </a:rPr>
              <a:t>  =  1.15 </a:t>
            </a:r>
            <a:r>
              <a:rPr lang="en-GB" sz="1100" b="0" u="none" strike="noStrike">
                <a:solidFill>
                  <a:srgbClr val="FFFFFF"/>
                </a:solidFill>
                <a:effectLst/>
                <a:uFillTx/>
                <a:latin typeface="Comic Sans MS"/>
              </a:rPr>
              <a:t>X</a:t>
            </a:r>
            <a:r>
              <a:rPr lang="en-GB" sz="2400" b="0" u="none" strike="noStrike">
                <a:solidFill>
                  <a:srgbClr val="FFFFFF"/>
                </a:solidFill>
                <a:effectLst/>
                <a:uFillTx/>
                <a:latin typeface="Comic Sans MS"/>
              </a:rPr>
              <a:t> 2343 - 100</a:t>
            </a:r>
            <a:endParaRPr lang="en-US" sz="2400" b="0" u="none" strike="noStrike">
              <a:solidFill>
                <a:srgbClr val="FFFFFF"/>
              </a:solidFill>
              <a:effectLst/>
              <a:uFillTx/>
              <a:latin typeface="Arial Narrow"/>
            </a:endParaRPr>
          </a:p>
        </p:txBody>
      </p:sp>
      <p:sp>
        <p:nvSpPr>
          <p:cNvPr id="187" name="Text Box 13"/>
          <p:cNvSpPr/>
          <p:nvPr/>
        </p:nvSpPr>
        <p:spPr>
          <a:xfrm>
            <a:off x="4830840" y="4618080"/>
            <a:ext cx="164628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2594</a:t>
            </a:r>
            <a:endParaRPr lang="en-US" sz="2400" b="0" u="none" strike="noStrike">
              <a:solidFill>
                <a:srgbClr val="FFFFFF"/>
              </a:solidFill>
              <a:effectLst/>
              <a:uFillTx/>
              <a:latin typeface="Arial Narrow"/>
            </a:endParaRPr>
          </a:p>
        </p:txBody>
      </p:sp>
      <p:sp>
        <p:nvSpPr>
          <p:cNvPr id="188" name="Text Box 14"/>
          <p:cNvSpPr/>
          <p:nvPr/>
        </p:nvSpPr>
        <p:spPr>
          <a:xfrm>
            <a:off x="1569960" y="5059440"/>
            <a:ext cx="3565440" cy="5101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V</a:t>
            </a:r>
            <a:r>
              <a:rPr lang="en-GB" sz="2400" b="0" u="none" strike="noStrike" baseline="-25000">
                <a:solidFill>
                  <a:srgbClr val="FFFFFF"/>
                </a:solidFill>
                <a:effectLst/>
                <a:uFillTx/>
                <a:latin typeface="Comic Sans MS"/>
              </a:rPr>
              <a:t>7</a:t>
            </a:r>
            <a:r>
              <a:rPr lang="en-GB" sz="2400" b="0" u="none" strike="noStrike">
                <a:solidFill>
                  <a:srgbClr val="FFFFFF"/>
                </a:solidFill>
                <a:effectLst/>
                <a:uFillTx/>
                <a:latin typeface="Comic Sans MS"/>
              </a:rPr>
              <a:t>  =  1.15 </a:t>
            </a:r>
            <a:r>
              <a:rPr lang="en-GB" sz="1100" b="0" u="none" strike="noStrike">
                <a:solidFill>
                  <a:srgbClr val="FFFFFF"/>
                </a:solidFill>
                <a:effectLst/>
                <a:uFillTx/>
                <a:latin typeface="Comic Sans MS"/>
              </a:rPr>
              <a:t>X</a:t>
            </a:r>
            <a:r>
              <a:rPr lang="en-GB" sz="2400" b="0" u="none" strike="noStrike">
                <a:solidFill>
                  <a:srgbClr val="FFFFFF"/>
                </a:solidFill>
                <a:effectLst/>
                <a:uFillTx/>
                <a:latin typeface="Comic Sans MS"/>
              </a:rPr>
              <a:t> 2594 - 100</a:t>
            </a:r>
            <a:endParaRPr lang="en-US" sz="2400" b="0" u="none" strike="noStrike">
              <a:solidFill>
                <a:srgbClr val="FFFFFF"/>
              </a:solidFill>
              <a:effectLst/>
              <a:uFillTx/>
              <a:latin typeface="Arial Narrow"/>
            </a:endParaRPr>
          </a:p>
        </p:txBody>
      </p:sp>
      <p:sp>
        <p:nvSpPr>
          <p:cNvPr id="189" name="Text Box 15"/>
          <p:cNvSpPr/>
          <p:nvPr/>
        </p:nvSpPr>
        <p:spPr>
          <a:xfrm>
            <a:off x="4800600" y="5059440"/>
            <a:ext cx="155412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2883</a:t>
            </a:r>
            <a:endParaRPr lang="en-US" sz="2400" b="0" u="none" strike="noStrike">
              <a:solidFill>
                <a:srgbClr val="FFFFFF"/>
              </a:solidFill>
              <a:effectLst/>
              <a:uFillTx/>
              <a:latin typeface="Arial Narrow"/>
            </a:endParaRPr>
          </a:p>
        </p:txBody>
      </p:sp>
      <p:sp>
        <p:nvSpPr>
          <p:cNvPr id="190" name="Text Box 16"/>
          <p:cNvSpPr/>
          <p:nvPr/>
        </p:nvSpPr>
        <p:spPr>
          <a:xfrm>
            <a:off x="1569960" y="5502240"/>
            <a:ext cx="3627360" cy="5101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V</a:t>
            </a:r>
            <a:r>
              <a:rPr lang="en-GB" sz="2400" b="0" u="none" strike="noStrike" baseline="-25000">
                <a:solidFill>
                  <a:srgbClr val="FFFFFF"/>
                </a:solidFill>
                <a:effectLst/>
                <a:uFillTx/>
                <a:latin typeface="Comic Sans MS"/>
              </a:rPr>
              <a:t>8</a:t>
            </a:r>
            <a:r>
              <a:rPr lang="en-GB" sz="2400" b="0" u="none" strike="noStrike">
                <a:solidFill>
                  <a:srgbClr val="FFFFFF"/>
                </a:solidFill>
                <a:effectLst/>
                <a:uFillTx/>
                <a:latin typeface="Comic Sans MS"/>
              </a:rPr>
              <a:t>  =  1.15 </a:t>
            </a:r>
            <a:r>
              <a:rPr lang="en-GB" sz="1100" b="0" u="none" strike="noStrike">
                <a:solidFill>
                  <a:srgbClr val="FFFFFF"/>
                </a:solidFill>
                <a:effectLst/>
                <a:uFillTx/>
                <a:latin typeface="Comic Sans MS"/>
              </a:rPr>
              <a:t>X</a:t>
            </a:r>
            <a:r>
              <a:rPr lang="en-GB" sz="2400" b="0" u="none" strike="noStrike">
                <a:solidFill>
                  <a:srgbClr val="FFFFFF"/>
                </a:solidFill>
                <a:effectLst/>
                <a:uFillTx/>
                <a:latin typeface="Comic Sans MS"/>
              </a:rPr>
              <a:t> 2883 - 100</a:t>
            </a:r>
            <a:endParaRPr lang="en-US" sz="2400" b="0" u="none" strike="noStrike">
              <a:solidFill>
                <a:srgbClr val="FFFFFF"/>
              </a:solidFill>
              <a:effectLst/>
              <a:uFillTx/>
              <a:latin typeface="Arial Narrow"/>
            </a:endParaRPr>
          </a:p>
        </p:txBody>
      </p:sp>
      <p:sp>
        <p:nvSpPr>
          <p:cNvPr id="191" name="Text Box 18"/>
          <p:cNvSpPr/>
          <p:nvPr/>
        </p:nvSpPr>
        <p:spPr>
          <a:xfrm>
            <a:off x="4846680" y="5502240"/>
            <a:ext cx="126504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3216</a:t>
            </a:r>
            <a:endParaRPr lang="en-US" sz="2400" b="0" u="none" strike="noStrike">
              <a:solidFill>
                <a:srgbClr val="FFFFFF"/>
              </a:solidFill>
              <a:effectLst/>
              <a:uFillTx/>
              <a:latin typeface="Arial Narrow"/>
            </a:endParaRPr>
          </a:p>
        </p:txBody>
      </p:sp>
      <p:grpSp>
        <p:nvGrpSpPr>
          <p:cNvPr id="192" name="Group 22"/>
          <p:cNvGrpSpPr/>
          <p:nvPr/>
        </p:nvGrpSpPr>
        <p:grpSpPr>
          <a:xfrm>
            <a:off x="6489720" y="3809880"/>
            <a:ext cx="2486160" cy="1983600"/>
            <a:chOff x="6489720" y="3809880"/>
            <a:chExt cx="2486160" cy="1983600"/>
          </a:xfrm>
        </p:grpSpPr>
        <p:sp>
          <p:nvSpPr>
            <p:cNvPr id="193" name="Text Box 20"/>
            <p:cNvSpPr/>
            <p:nvPr/>
          </p:nvSpPr>
          <p:spPr>
            <a:xfrm>
              <a:off x="6489720" y="5333760"/>
              <a:ext cx="243828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BANG!!!</a:t>
              </a:r>
              <a:endParaRPr lang="en-US" sz="2400" b="0" u="none" strike="noStrike">
                <a:solidFill>
                  <a:srgbClr val="FFFFFF"/>
                </a:solidFill>
                <a:effectLst/>
                <a:uFillTx/>
                <a:latin typeface="Arial Narrow"/>
              </a:endParaRPr>
            </a:p>
          </p:txBody>
        </p:sp>
        <p:graphicFrame>
          <p:nvGraphicFramePr>
            <p:cNvPr id="194" name="Object 2"/>
            <p:cNvGraphicFramePr/>
            <p:nvPr/>
          </p:nvGraphicFramePr>
          <p:xfrm>
            <a:off x="6931080" y="3809880"/>
            <a:ext cx="2044800" cy="1558800"/>
          </p:xfrm>
          <a:graphic>
            <a:graphicData uri="http://schemas.openxmlformats.org/presentationml/2006/ole">
              <p:oleObj r:id="rId1" spid="">
                <p:embed/>
                <p:pic>
                  <p:nvPicPr>
                    <p:cNvPr id="195" name="Object 2"/>
                    <p:cNvPicPr/>
                    <p:nvPr/>
                  </p:nvPicPr>
                  <p:blipFill>
                    <a:blip r:embed="rId2"/>
                    <a:stretch/>
                  </p:blipFill>
                  <p:spPr>
                    <a:xfrm>
                      <a:off x="6931080" y="3809880"/>
                      <a:ext cx="2044800" cy="1558800"/>
                    </a:xfrm>
                    <a:prstGeom prst="rect">
                      <a:avLst/>
                    </a:prstGeom>
                    <a:solidFill>
                      <a:srgbClr val="FFFFFF"/>
                    </a:solidFill>
                    <a:ln w="76320">
                      <a:solidFill>
                        <a:srgbClr val="969696"/>
                      </a:solidFill>
                      <a:miter/>
                    </a:ln>
                  </p:spPr>
                </p:pic>
              </p:oleObj>
            </a:graphicData>
          </a:graphic>
        </p:graphicFrame>
      </p:grpSp>
      <p:sp>
        <p:nvSpPr>
          <p:cNvPr id="196" name="Text Box 23"/>
          <p:cNvSpPr/>
          <p:nvPr/>
        </p:nvSpPr>
        <p:spPr>
          <a:xfrm>
            <a:off x="762120" y="6232680"/>
            <a:ext cx="647676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The balloon bursts on the 8th puff.</a:t>
            </a:r>
            <a:endParaRPr lang="en-US" sz="2400" b="0" u="none" strike="noStrike">
              <a:solidFill>
                <a:srgbClr val="FFFFFF"/>
              </a:solidFill>
              <a:effectLst/>
              <a:uFillTx/>
              <a:latin typeface="Arial Narrow"/>
            </a:endParaRPr>
          </a:p>
        </p:txBody>
      </p:sp>
      <p:sp>
        <p:nvSpPr>
          <p:cNvPr id="197" name="TextBox 25"/>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timing>
    <p:tnLst>
      <p:par>
        <p:cTn id="483" dur="indefinite" restart="never" nodeType="tmRoot">
          <p:childTnLst>
            <p:seq>
              <p:cTn id="484" dur="indefinite" nodeType="mainSeq">
                <p:childTnLst>
                  <p:par>
                    <p:cTn id="485" fill="hold" nodeType="clickEffect">
                      <p:stCondLst>
                        <p:cond delay="indefinite"/>
                      </p:stCondLst>
                      <p:childTnLst>
                        <p:par>
                          <p:cTn id="486" fill="hold" nodeType="withEffect">
                            <p:stCondLst>
                              <p:cond delay="0"/>
                            </p:stCondLst>
                            <p:childTnLst>
                              <p:par>
                                <p:cTn id="487" presetID="22" presetClass="entr" fill="hold" nodeType="clickEffect" presetSubtype="8">
                                  <p:stCondLst>
                                    <p:cond delay="0"/>
                                  </p:stCondLst>
                                  <p:childTnLst>
                                    <p:set>
                                      <p:cBhvr>
                                        <p:cTn id="488" dur="1" fill="hold">
                                          <p:stCondLst>
                                            <p:cond delay="0"/>
                                          </p:stCondLst>
                                        </p:cTn>
                                        <p:tgtEl>
                                          <p:spTgt spid="176"/>
                                        </p:tgtEl>
                                        <p:attrNameLst>
                                          <p:attrName>style.visibility</p:attrName>
                                        </p:attrNameLst>
                                      </p:cBhvr>
                                      <p:to>
                                        <p:strVal val="visible"/>
                                      </p:to>
                                    </p:set>
                                    <p:animEffect transition="in" filter="wipe(left)">
                                      <p:cBhvr additive="repl">
                                        <p:cTn id="489" dur="500"/>
                                        <p:tgtEl>
                                          <p:spTgt spid="176"/>
                                        </p:tgtEl>
                                      </p:cBhvr>
                                    </p:animEffect>
                                  </p:childTnLst>
                                </p:cTn>
                              </p:par>
                            </p:childTnLst>
                          </p:cTn>
                        </p:par>
                      </p:childTnLst>
                    </p:cTn>
                  </p:par>
                  <p:par>
                    <p:cTn id="490" fill="hold" nodeType="clickEffect">
                      <p:stCondLst>
                        <p:cond delay="indefinite"/>
                      </p:stCondLst>
                      <p:childTnLst>
                        <p:par>
                          <p:cTn id="491" fill="hold" nodeType="withEffect">
                            <p:stCondLst>
                              <p:cond delay="0"/>
                            </p:stCondLst>
                            <p:childTnLst>
                              <p:par>
                                <p:cTn id="492" presetID="1" presetClass="entr" fill="hold" nodeType="clickEffect">
                                  <p:stCondLst>
                                    <p:cond delay="0"/>
                                  </p:stCondLst>
                                  <p:childTnLst>
                                    <p:set>
                                      <p:cBhvr>
                                        <p:cTn id="493" dur="1" fill="hold">
                                          <p:stCondLst>
                                            <p:cond delay="499"/>
                                          </p:stCondLst>
                                        </p:cTn>
                                        <p:tgtEl>
                                          <p:spTgt spid="177"/>
                                        </p:tgtEl>
                                        <p:attrNameLst>
                                          <p:attrName>style.visibility</p:attrName>
                                        </p:attrNameLst>
                                      </p:cBhvr>
                                      <p:to>
                                        <p:strVal val="visible"/>
                                      </p:to>
                                    </p:set>
                                  </p:childTnLst>
                                </p:cTn>
                              </p:par>
                            </p:childTnLst>
                          </p:cTn>
                        </p:par>
                      </p:childTnLst>
                    </p:cTn>
                  </p:par>
                  <p:par>
                    <p:cTn id="494" fill="hold" nodeType="clickEffect">
                      <p:stCondLst>
                        <p:cond delay="indefinite"/>
                      </p:stCondLst>
                      <p:childTnLst>
                        <p:par>
                          <p:cTn id="495" fill="hold" nodeType="withEffect">
                            <p:stCondLst>
                              <p:cond delay="0"/>
                            </p:stCondLst>
                            <p:childTnLst>
                              <p:par>
                                <p:cTn id="496" presetID="22" presetClass="entr" fill="hold" nodeType="clickEffect" presetSubtype="8">
                                  <p:stCondLst>
                                    <p:cond delay="0"/>
                                  </p:stCondLst>
                                  <p:childTnLst>
                                    <p:set>
                                      <p:cBhvr>
                                        <p:cTn id="497" dur="1" fill="hold">
                                          <p:stCondLst>
                                            <p:cond delay="0"/>
                                          </p:stCondLst>
                                        </p:cTn>
                                        <p:tgtEl>
                                          <p:spTgt spid="178"/>
                                        </p:tgtEl>
                                        <p:attrNameLst>
                                          <p:attrName>style.visibility</p:attrName>
                                        </p:attrNameLst>
                                      </p:cBhvr>
                                      <p:to>
                                        <p:strVal val="visible"/>
                                      </p:to>
                                    </p:set>
                                    <p:animEffect transition="in" filter="wipe(left)">
                                      <p:cBhvr additive="repl">
                                        <p:cTn id="498" dur="500"/>
                                        <p:tgtEl>
                                          <p:spTgt spid="178"/>
                                        </p:tgtEl>
                                      </p:cBhvr>
                                    </p:animEffect>
                                  </p:childTnLst>
                                </p:cTn>
                              </p:par>
                            </p:childTnLst>
                          </p:cTn>
                        </p:par>
                      </p:childTnLst>
                    </p:cTn>
                  </p:par>
                  <p:par>
                    <p:cTn id="499" fill="hold" nodeType="clickEffect">
                      <p:stCondLst>
                        <p:cond delay="indefinite"/>
                      </p:stCondLst>
                      <p:childTnLst>
                        <p:par>
                          <p:cTn id="500" fill="hold" nodeType="withEffect">
                            <p:stCondLst>
                              <p:cond delay="0"/>
                            </p:stCondLst>
                            <p:childTnLst>
                              <p:par>
                                <p:cTn id="501" presetID="1" presetClass="entr" fill="hold" nodeType="clickEffect">
                                  <p:stCondLst>
                                    <p:cond delay="0"/>
                                  </p:stCondLst>
                                  <p:childTnLst>
                                    <p:set>
                                      <p:cBhvr>
                                        <p:cTn id="502" dur="1" fill="hold">
                                          <p:stCondLst>
                                            <p:cond delay="499"/>
                                          </p:stCondLst>
                                        </p:cTn>
                                        <p:tgtEl>
                                          <p:spTgt spid="179"/>
                                        </p:tgtEl>
                                        <p:attrNameLst>
                                          <p:attrName>style.visibility</p:attrName>
                                        </p:attrNameLst>
                                      </p:cBhvr>
                                      <p:to>
                                        <p:strVal val="visible"/>
                                      </p:to>
                                    </p:set>
                                  </p:childTnLst>
                                </p:cTn>
                              </p:par>
                            </p:childTnLst>
                          </p:cTn>
                        </p:par>
                      </p:childTnLst>
                    </p:cTn>
                  </p:par>
                  <p:par>
                    <p:cTn id="503" fill="hold" nodeType="clickEffect">
                      <p:stCondLst>
                        <p:cond delay="indefinite"/>
                      </p:stCondLst>
                      <p:childTnLst>
                        <p:par>
                          <p:cTn id="504" fill="hold" nodeType="withEffect">
                            <p:stCondLst>
                              <p:cond delay="0"/>
                            </p:stCondLst>
                            <p:childTnLst>
                              <p:par>
                                <p:cTn id="505" presetID="22" presetClass="entr" fill="hold" nodeType="clickEffect" presetSubtype="8">
                                  <p:stCondLst>
                                    <p:cond delay="0"/>
                                  </p:stCondLst>
                                  <p:childTnLst>
                                    <p:set>
                                      <p:cBhvr>
                                        <p:cTn id="506" dur="1" fill="hold">
                                          <p:stCondLst>
                                            <p:cond delay="0"/>
                                          </p:stCondLst>
                                        </p:cTn>
                                        <p:tgtEl>
                                          <p:spTgt spid="180"/>
                                        </p:tgtEl>
                                        <p:attrNameLst>
                                          <p:attrName>style.visibility</p:attrName>
                                        </p:attrNameLst>
                                      </p:cBhvr>
                                      <p:to>
                                        <p:strVal val="visible"/>
                                      </p:to>
                                    </p:set>
                                    <p:animEffect transition="in" filter="wipe(left)">
                                      <p:cBhvr additive="repl">
                                        <p:cTn id="507" dur="500"/>
                                        <p:tgtEl>
                                          <p:spTgt spid="180"/>
                                        </p:tgtEl>
                                      </p:cBhvr>
                                    </p:animEffect>
                                  </p:childTnLst>
                                </p:cTn>
                              </p:par>
                            </p:childTnLst>
                          </p:cTn>
                        </p:par>
                      </p:childTnLst>
                    </p:cTn>
                  </p:par>
                  <p:par>
                    <p:cTn id="508" fill="hold" nodeType="clickEffect">
                      <p:stCondLst>
                        <p:cond delay="indefinite"/>
                      </p:stCondLst>
                      <p:childTnLst>
                        <p:par>
                          <p:cTn id="509" fill="hold" nodeType="withEffect">
                            <p:stCondLst>
                              <p:cond delay="0"/>
                            </p:stCondLst>
                            <p:childTnLst>
                              <p:par>
                                <p:cTn id="510" presetID="1" presetClass="entr" fill="hold" nodeType="clickEffect">
                                  <p:stCondLst>
                                    <p:cond delay="0"/>
                                  </p:stCondLst>
                                  <p:childTnLst>
                                    <p:set>
                                      <p:cBhvr>
                                        <p:cTn id="511" dur="1" fill="hold">
                                          <p:stCondLst>
                                            <p:cond delay="499"/>
                                          </p:stCondLst>
                                        </p:cTn>
                                        <p:tgtEl>
                                          <p:spTgt spid="181"/>
                                        </p:tgtEl>
                                        <p:attrNameLst>
                                          <p:attrName>style.visibility</p:attrName>
                                        </p:attrNameLst>
                                      </p:cBhvr>
                                      <p:to>
                                        <p:strVal val="visible"/>
                                      </p:to>
                                    </p:set>
                                  </p:childTnLst>
                                </p:cTn>
                              </p:par>
                            </p:childTnLst>
                          </p:cTn>
                        </p:par>
                      </p:childTnLst>
                    </p:cTn>
                  </p:par>
                  <p:par>
                    <p:cTn id="512" fill="hold" nodeType="clickEffect">
                      <p:stCondLst>
                        <p:cond delay="indefinite"/>
                      </p:stCondLst>
                      <p:childTnLst>
                        <p:par>
                          <p:cTn id="513" fill="hold" nodeType="withEffect">
                            <p:stCondLst>
                              <p:cond delay="0"/>
                            </p:stCondLst>
                            <p:childTnLst>
                              <p:par>
                                <p:cTn id="514" presetID="22" presetClass="entr" fill="hold" nodeType="clickEffect" presetSubtype="8">
                                  <p:stCondLst>
                                    <p:cond delay="0"/>
                                  </p:stCondLst>
                                  <p:childTnLst>
                                    <p:set>
                                      <p:cBhvr>
                                        <p:cTn id="515" dur="1" fill="hold">
                                          <p:stCondLst>
                                            <p:cond delay="0"/>
                                          </p:stCondLst>
                                        </p:cTn>
                                        <p:tgtEl>
                                          <p:spTgt spid="182"/>
                                        </p:tgtEl>
                                        <p:attrNameLst>
                                          <p:attrName>style.visibility</p:attrName>
                                        </p:attrNameLst>
                                      </p:cBhvr>
                                      <p:to>
                                        <p:strVal val="visible"/>
                                      </p:to>
                                    </p:set>
                                    <p:animEffect transition="in" filter="wipe(left)">
                                      <p:cBhvr additive="repl">
                                        <p:cTn id="516" dur="500"/>
                                        <p:tgtEl>
                                          <p:spTgt spid="182"/>
                                        </p:tgtEl>
                                      </p:cBhvr>
                                    </p:animEffect>
                                  </p:childTnLst>
                                </p:cTn>
                              </p:par>
                            </p:childTnLst>
                          </p:cTn>
                        </p:par>
                      </p:childTnLst>
                    </p:cTn>
                  </p:par>
                  <p:par>
                    <p:cTn id="517" fill="hold" nodeType="clickEffect">
                      <p:stCondLst>
                        <p:cond delay="indefinite"/>
                      </p:stCondLst>
                      <p:childTnLst>
                        <p:par>
                          <p:cTn id="518" fill="hold" nodeType="withEffect">
                            <p:stCondLst>
                              <p:cond delay="0"/>
                            </p:stCondLst>
                            <p:childTnLst>
                              <p:par>
                                <p:cTn id="519" presetID="1" presetClass="entr" fill="hold" nodeType="clickEffect">
                                  <p:stCondLst>
                                    <p:cond delay="0"/>
                                  </p:stCondLst>
                                  <p:childTnLst>
                                    <p:set>
                                      <p:cBhvr>
                                        <p:cTn id="520" dur="1" fill="hold">
                                          <p:stCondLst>
                                            <p:cond delay="499"/>
                                          </p:stCondLst>
                                        </p:cTn>
                                        <p:tgtEl>
                                          <p:spTgt spid="183"/>
                                        </p:tgtEl>
                                        <p:attrNameLst>
                                          <p:attrName>style.visibility</p:attrName>
                                        </p:attrNameLst>
                                      </p:cBhvr>
                                      <p:to>
                                        <p:strVal val="visible"/>
                                      </p:to>
                                    </p:set>
                                  </p:childTnLst>
                                </p:cTn>
                              </p:par>
                            </p:childTnLst>
                          </p:cTn>
                        </p:par>
                      </p:childTnLst>
                    </p:cTn>
                  </p:par>
                  <p:par>
                    <p:cTn id="521" fill="hold" nodeType="clickEffect">
                      <p:stCondLst>
                        <p:cond delay="indefinite"/>
                      </p:stCondLst>
                      <p:childTnLst>
                        <p:par>
                          <p:cTn id="522" fill="hold" nodeType="withEffect">
                            <p:stCondLst>
                              <p:cond delay="0"/>
                            </p:stCondLst>
                            <p:childTnLst>
                              <p:par>
                                <p:cTn id="523" presetID="22" presetClass="entr" fill="hold" nodeType="clickEffect" presetSubtype="8">
                                  <p:stCondLst>
                                    <p:cond delay="0"/>
                                  </p:stCondLst>
                                  <p:childTnLst>
                                    <p:set>
                                      <p:cBhvr>
                                        <p:cTn id="524" dur="1" fill="hold">
                                          <p:stCondLst>
                                            <p:cond delay="0"/>
                                          </p:stCondLst>
                                        </p:cTn>
                                        <p:tgtEl>
                                          <p:spTgt spid="184"/>
                                        </p:tgtEl>
                                        <p:attrNameLst>
                                          <p:attrName>style.visibility</p:attrName>
                                        </p:attrNameLst>
                                      </p:cBhvr>
                                      <p:to>
                                        <p:strVal val="visible"/>
                                      </p:to>
                                    </p:set>
                                    <p:animEffect transition="in" filter="wipe(left)">
                                      <p:cBhvr additive="repl">
                                        <p:cTn id="525" dur="500"/>
                                        <p:tgtEl>
                                          <p:spTgt spid="184"/>
                                        </p:tgtEl>
                                      </p:cBhvr>
                                    </p:animEffect>
                                  </p:childTnLst>
                                </p:cTn>
                              </p:par>
                            </p:childTnLst>
                          </p:cTn>
                        </p:par>
                      </p:childTnLst>
                    </p:cTn>
                  </p:par>
                  <p:par>
                    <p:cTn id="526" fill="hold" nodeType="clickEffect">
                      <p:stCondLst>
                        <p:cond delay="indefinite"/>
                      </p:stCondLst>
                      <p:childTnLst>
                        <p:par>
                          <p:cTn id="527" fill="hold" nodeType="withEffect">
                            <p:stCondLst>
                              <p:cond delay="0"/>
                            </p:stCondLst>
                            <p:childTnLst>
                              <p:par>
                                <p:cTn id="528" presetID="22" presetClass="entr" fill="hold" nodeType="clickEffect" presetSubtype="8">
                                  <p:stCondLst>
                                    <p:cond delay="0"/>
                                  </p:stCondLst>
                                  <p:childTnLst>
                                    <p:set>
                                      <p:cBhvr>
                                        <p:cTn id="529" dur="1" fill="hold">
                                          <p:stCondLst>
                                            <p:cond delay="0"/>
                                          </p:stCondLst>
                                        </p:cTn>
                                        <p:tgtEl>
                                          <p:spTgt spid="185"/>
                                        </p:tgtEl>
                                        <p:attrNameLst>
                                          <p:attrName>style.visibility</p:attrName>
                                        </p:attrNameLst>
                                      </p:cBhvr>
                                      <p:to>
                                        <p:strVal val="visible"/>
                                      </p:to>
                                    </p:set>
                                    <p:animEffect transition="in" filter="wipe(left)">
                                      <p:cBhvr additive="repl">
                                        <p:cTn id="530" dur="500"/>
                                        <p:tgtEl>
                                          <p:spTgt spid="185"/>
                                        </p:tgtEl>
                                      </p:cBhvr>
                                    </p:animEffect>
                                  </p:childTnLst>
                                </p:cTn>
                              </p:par>
                            </p:childTnLst>
                          </p:cTn>
                        </p:par>
                      </p:childTnLst>
                    </p:cTn>
                  </p:par>
                  <p:par>
                    <p:cTn id="531" fill="hold" nodeType="clickEffect">
                      <p:stCondLst>
                        <p:cond delay="indefinite"/>
                      </p:stCondLst>
                      <p:childTnLst>
                        <p:par>
                          <p:cTn id="532" fill="hold" nodeType="withEffect">
                            <p:stCondLst>
                              <p:cond delay="0"/>
                            </p:stCondLst>
                            <p:childTnLst>
                              <p:par>
                                <p:cTn id="533" presetID="22" presetClass="entr" fill="hold" nodeType="clickEffect" presetSubtype="8">
                                  <p:stCondLst>
                                    <p:cond delay="0"/>
                                  </p:stCondLst>
                                  <p:childTnLst>
                                    <p:set>
                                      <p:cBhvr>
                                        <p:cTn id="534" dur="1" fill="hold">
                                          <p:stCondLst>
                                            <p:cond delay="0"/>
                                          </p:stCondLst>
                                        </p:cTn>
                                        <p:tgtEl>
                                          <p:spTgt spid="186"/>
                                        </p:tgtEl>
                                        <p:attrNameLst>
                                          <p:attrName>style.visibility</p:attrName>
                                        </p:attrNameLst>
                                      </p:cBhvr>
                                      <p:to>
                                        <p:strVal val="visible"/>
                                      </p:to>
                                    </p:set>
                                    <p:animEffect transition="in" filter="wipe(left)">
                                      <p:cBhvr additive="repl">
                                        <p:cTn id="535" dur="500"/>
                                        <p:tgtEl>
                                          <p:spTgt spid="186"/>
                                        </p:tgtEl>
                                      </p:cBhvr>
                                    </p:animEffect>
                                  </p:childTnLst>
                                </p:cTn>
                              </p:par>
                            </p:childTnLst>
                          </p:cTn>
                        </p:par>
                      </p:childTnLst>
                    </p:cTn>
                  </p:par>
                  <p:par>
                    <p:cTn id="536" fill="hold" nodeType="clickEffect">
                      <p:stCondLst>
                        <p:cond delay="indefinite"/>
                      </p:stCondLst>
                      <p:childTnLst>
                        <p:par>
                          <p:cTn id="537" fill="hold" nodeType="withEffect">
                            <p:stCondLst>
                              <p:cond delay="0"/>
                            </p:stCondLst>
                            <p:childTnLst>
                              <p:par>
                                <p:cTn id="538" presetID="1" presetClass="entr" fill="hold" nodeType="clickEffect">
                                  <p:stCondLst>
                                    <p:cond delay="0"/>
                                  </p:stCondLst>
                                  <p:childTnLst>
                                    <p:set>
                                      <p:cBhvr>
                                        <p:cTn id="539" dur="1" fill="hold">
                                          <p:stCondLst>
                                            <p:cond delay="499"/>
                                          </p:stCondLst>
                                        </p:cTn>
                                        <p:tgtEl>
                                          <p:spTgt spid="187"/>
                                        </p:tgtEl>
                                        <p:attrNameLst>
                                          <p:attrName>style.visibility</p:attrName>
                                        </p:attrNameLst>
                                      </p:cBhvr>
                                      <p:to>
                                        <p:strVal val="visible"/>
                                      </p:to>
                                    </p:set>
                                  </p:childTnLst>
                                </p:cTn>
                              </p:par>
                            </p:childTnLst>
                          </p:cTn>
                        </p:par>
                      </p:childTnLst>
                    </p:cTn>
                  </p:par>
                  <p:par>
                    <p:cTn id="540" fill="hold" nodeType="clickEffect">
                      <p:stCondLst>
                        <p:cond delay="indefinite"/>
                      </p:stCondLst>
                      <p:childTnLst>
                        <p:par>
                          <p:cTn id="541" fill="hold" nodeType="withEffect">
                            <p:stCondLst>
                              <p:cond delay="0"/>
                            </p:stCondLst>
                            <p:childTnLst>
                              <p:par>
                                <p:cTn id="542" presetID="22" presetClass="entr" fill="hold" nodeType="clickEffect" presetSubtype="8">
                                  <p:stCondLst>
                                    <p:cond delay="0"/>
                                  </p:stCondLst>
                                  <p:childTnLst>
                                    <p:set>
                                      <p:cBhvr>
                                        <p:cTn id="543" dur="1" fill="hold">
                                          <p:stCondLst>
                                            <p:cond delay="0"/>
                                          </p:stCondLst>
                                        </p:cTn>
                                        <p:tgtEl>
                                          <p:spTgt spid="188"/>
                                        </p:tgtEl>
                                        <p:attrNameLst>
                                          <p:attrName>style.visibility</p:attrName>
                                        </p:attrNameLst>
                                      </p:cBhvr>
                                      <p:to>
                                        <p:strVal val="visible"/>
                                      </p:to>
                                    </p:set>
                                    <p:animEffect transition="in" filter="wipe(left)">
                                      <p:cBhvr additive="repl">
                                        <p:cTn id="544" dur="500"/>
                                        <p:tgtEl>
                                          <p:spTgt spid="188"/>
                                        </p:tgtEl>
                                      </p:cBhvr>
                                    </p:animEffect>
                                  </p:childTnLst>
                                </p:cTn>
                              </p:par>
                            </p:childTnLst>
                          </p:cTn>
                        </p:par>
                      </p:childTnLst>
                    </p:cTn>
                  </p:par>
                  <p:par>
                    <p:cTn id="545" fill="hold" nodeType="clickEffect">
                      <p:stCondLst>
                        <p:cond delay="indefinite"/>
                      </p:stCondLst>
                      <p:childTnLst>
                        <p:par>
                          <p:cTn id="546" fill="hold" nodeType="withEffect">
                            <p:stCondLst>
                              <p:cond delay="0"/>
                            </p:stCondLst>
                            <p:childTnLst>
                              <p:par>
                                <p:cTn id="547" presetID="1" presetClass="entr" fill="hold" nodeType="clickEffect">
                                  <p:stCondLst>
                                    <p:cond delay="0"/>
                                  </p:stCondLst>
                                  <p:childTnLst>
                                    <p:set>
                                      <p:cBhvr>
                                        <p:cTn id="548" dur="1" fill="hold">
                                          <p:stCondLst>
                                            <p:cond delay="499"/>
                                          </p:stCondLst>
                                        </p:cTn>
                                        <p:tgtEl>
                                          <p:spTgt spid="189"/>
                                        </p:tgtEl>
                                        <p:attrNameLst>
                                          <p:attrName>style.visibility</p:attrName>
                                        </p:attrNameLst>
                                      </p:cBhvr>
                                      <p:to>
                                        <p:strVal val="visible"/>
                                      </p:to>
                                    </p:set>
                                  </p:childTnLst>
                                </p:cTn>
                              </p:par>
                            </p:childTnLst>
                          </p:cTn>
                        </p:par>
                      </p:childTnLst>
                    </p:cTn>
                  </p:par>
                  <p:par>
                    <p:cTn id="549" fill="hold" nodeType="clickEffect">
                      <p:stCondLst>
                        <p:cond delay="indefinite"/>
                      </p:stCondLst>
                      <p:childTnLst>
                        <p:par>
                          <p:cTn id="550" fill="hold" nodeType="withEffect">
                            <p:stCondLst>
                              <p:cond delay="0"/>
                            </p:stCondLst>
                            <p:childTnLst>
                              <p:par>
                                <p:cTn id="551" presetID="22" presetClass="entr" fill="hold" nodeType="clickEffect" presetSubtype="8">
                                  <p:stCondLst>
                                    <p:cond delay="0"/>
                                  </p:stCondLst>
                                  <p:childTnLst>
                                    <p:set>
                                      <p:cBhvr>
                                        <p:cTn id="552" dur="1" fill="hold">
                                          <p:stCondLst>
                                            <p:cond delay="0"/>
                                          </p:stCondLst>
                                        </p:cTn>
                                        <p:tgtEl>
                                          <p:spTgt spid="190"/>
                                        </p:tgtEl>
                                        <p:attrNameLst>
                                          <p:attrName>style.visibility</p:attrName>
                                        </p:attrNameLst>
                                      </p:cBhvr>
                                      <p:to>
                                        <p:strVal val="visible"/>
                                      </p:to>
                                    </p:set>
                                    <p:animEffect transition="in" filter="wipe(left)">
                                      <p:cBhvr additive="repl">
                                        <p:cTn id="553" dur="500"/>
                                        <p:tgtEl>
                                          <p:spTgt spid="190"/>
                                        </p:tgtEl>
                                      </p:cBhvr>
                                    </p:animEffect>
                                  </p:childTnLst>
                                </p:cTn>
                              </p:par>
                            </p:childTnLst>
                          </p:cTn>
                        </p:par>
                      </p:childTnLst>
                    </p:cTn>
                  </p:par>
                  <p:par>
                    <p:cTn id="554" fill="hold" nodeType="clickEffect">
                      <p:stCondLst>
                        <p:cond delay="indefinite"/>
                      </p:stCondLst>
                      <p:childTnLst>
                        <p:par>
                          <p:cTn id="555" fill="hold" nodeType="withEffect">
                            <p:stCondLst>
                              <p:cond delay="0"/>
                            </p:stCondLst>
                            <p:childTnLst>
                              <p:par>
                                <p:cTn id="556" presetID="1" presetClass="entr" fill="hold" nodeType="clickEffect">
                                  <p:stCondLst>
                                    <p:cond delay="0"/>
                                  </p:stCondLst>
                                  <p:childTnLst>
                                    <p:set>
                                      <p:cBhvr>
                                        <p:cTn id="557" dur="1" fill="hold">
                                          <p:stCondLst>
                                            <p:cond delay="499"/>
                                          </p:stCondLst>
                                        </p:cTn>
                                        <p:tgtEl>
                                          <p:spTgt spid="191"/>
                                        </p:tgtEl>
                                        <p:attrNameLst>
                                          <p:attrName>style.visibility</p:attrName>
                                        </p:attrNameLst>
                                      </p:cBhvr>
                                      <p:to>
                                        <p:strVal val="visible"/>
                                      </p:to>
                                    </p:set>
                                  </p:childTnLst>
                                </p:cTn>
                              </p:par>
                            </p:childTnLst>
                          </p:cTn>
                        </p:par>
                      </p:childTnLst>
                    </p:cTn>
                  </p:par>
                  <p:par>
                    <p:cTn id="558" fill="hold" nodeType="clickEffect">
                      <p:stCondLst>
                        <p:cond delay="indefinite"/>
                      </p:stCondLst>
                      <p:childTnLst>
                        <p:par>
                          <p:cTn id="559" fill="hold" nodeType="withEffect">
                            <p:stCondLst>
                              <p:cond delay="0"/>
                            </p:stCondLst>
                            <p:childTnLst>
                              <p:par>
                                <p:cTn id="560" presetID="1" presetClass="entr" fill="hold" nodeType="clickEffect">
                                  <p:stCondLst>
                                    <p:cond delay="0"/>
                                  </p:stCondLst>
                                  <p:childTnLst>
                                    <p:set>
                                      <p:cBhvr>
                                        <p:cTn id="561" dur="1" fill="hold">
                                          <p:stCondLst>
                                            <p:cond delay="499"/>
                                          </p:stCondLst>
                                        </p:cTn>
                                        <p:tgtEl>
                                          <p:spTgt spid="192"/>
                                        </p:tgtEl>
                                        <p:attrNameLst>
                                          <p:attrName>style.visibility</p:attrName>
                                        </p:attrNameLst>
                                      </p:cBhvr>
                                      <p:to>
                                        <p:strVal val="visible"/>
                                      </p:to>
                                    </p:set>
                                  </p:childTnLst>
                                </p:cTn>
                              </p:par>
                            </p:childTnLst>
                          </p:cTn>
                        </p:par>
                      </p:childTnLst>
                    </p:cTn>
                  </p:par>
                  <p:par>
                    <p:cTn id="562" fill="hold" nodeType="clickEffect">
                      <p:stCondLst>
                        <p:cond delay="indefinite"/>
                      </p:stCondLst>
                      <p:childTnLst>
                        <p:par>
                          <p:cTn id="563" fill="hold" nodeType="withEffect">
                            <p:stCondLst>
                              <p:cond delay="0"/>
                            </p:stCondLst>
                            <p:childTnLst>
                              <p:par>
                                <p:cTn id="564" presetID="22" presetClass="entr" fill="hold" nodeType="clickEffect" presetSubtype="8">
                                  <p:stCondLst>
                                    <p:cond delay="0"/>
                                  </p:stCondLst>
                                  <p:childTnLst>
                                    <p:set>
                                      <p:cBhvr>
                                        <p:cTn id="565" dur="1" fill="hold">
                                          <p:stCondLst>
                                            <p:cond delay="0"/>
                                          </p:stCondLst>
                                        </p:cTn>
                                        <p:tgtEl>
                                          <p:spTgt spid="196"/>
                                        </p:tgtEl>
                                        <p:attrNameLst>
                                          <p:attrName>style.visibility</p:attrName>
                                        </p:attrNameLst>
                                      </p:cBhvr>
                                      <p:to>
                                        <p:strVal val="visible"/>
                                      </p:to>
                                    </p:set>
                                    <p:animEffect transition="in" filter="wipe(left)">
                                      <p:cBhvr additive="repl">
                                        <p:cTn id="566" dur="500"/>
                                        <p:tgtEl>
                                          <p:spTgt spid="19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066320" y="-381240"/>
            <a:ext cx="7086600" cy="1431720"/>
          </a:xfrm>
          <a:prstGeom prst="rect">
            <a:avLst/>
          </a:prstGeom>
          <a:noFill/>
          <a:ln w="0">
            <a:noFill/>
          </a:ln>
        </p:spPr>
        <p:txBody>
          <a:bodyPr lIns="91440" tIns="45720" rIns="91440" bIns="45720" anchor="b">
            <a:noAutofit/>
          </a:bodyPr>
          <a:p>
            <a:pPr indent="0" algn="ctr">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000" b="0" u="none" strike="noStrike">
                <a:solidFill>
                  <a:srgbClr val="EEF82A"/>
                </a:solidFill>
                <a:effectLst/>
                <a:uFillTx/>
                <a:latin typeface="Comic Sans MS"/>
              </a:rPr>
              <a:t>Recurrence Relations</a:t>
            </a:r>
            <a:endParaRPr lang="en-US" sz="4000" b="1" u="none" strike="noStrike">
              <a:solidFill>
                <a:srgbClr val="EEF82A"/>
              </a:solidFill>
              <a:effectLst/>
              <a:uFillTx/>
              <a:latin typeface="Comic Sans MS"/>
            </a:endParaRPr>
          </a:p>
        </p:txBody>
      </p:sp>
      <p:sp>
        <p:nvSpPr>
          <p:cNvPr id="57" name="PlaceHolder 2"/>
          <p:cNvSpPr>
            <a:spLocks noGrp="1"/>
          </p:cNvSpPr>
          <p:nvPr>
            <p:ph type="subTitle"/>
          </p:nvPr>
        </p:nvSpPr>
        <p:spPr>
          <a:xfrm>
            <a:off x="1066680" y="1905120"/>
            <a:ext cx="7878960" cy="4892400"/>
          </a:xfrm>
          <a:prstGeom prst="rect">
            <a:avLst/>
          </a:prstGeom>
          <a:noFill/>
          <a:ln w="0">
            <a:noFill/>
          </a:ln>
        </p:spPr>
        <p:txBody>
          <a:bodyPr lIns="91440" tIns="45720" rIns="91440" bIns="45720" anchor="t">
            <a:noAutofit/>
          </a:bodyPr>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sng" strike="noStrike">
                <a:solidFill>
                  <a:srgbClr val="FFFF00"/>
                </a:solidFill>
                <a:effectLst/>
                <a:uFillTx/>
                <a:latin typeface="Comic Sans MS"/>
              </a:rPr>
              <a:t>Sequences</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A</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Comic Sans MS"/>
              </a:rPr>
              <a:t>5</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Comic Sans MS"/>
              </a:rPr>
              <a:t>9</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Comic Sans MS"/>
              </a:rPr>
              <a:t>13</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Comic Sans MS"/>
              </a:rPr>
              <a:t>17</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Comic Sans MS"/>
              </a:rPr>
              <a:t>…….</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B</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Comic Sans MS"/>
              </a:rPr>
              <a:t>3</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Comic Sans MS"/>
              </a:rPr>
              <a:t>6</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Comic Sans MS"/>
              </a:rPr>
              <a:t>12</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Comic Sans MS"/>
              </a:rPr>
              <a:t>24</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Comic Sans MS"/>
              </a:rPr>
              <a:t>…….</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C</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Comic Sans MS"/>
              </a:rPr>
              <a:t>2</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Comic Sans MS"/>
              </a:rPr>
              <a:t>3</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Comic Sans MS"/>
              </a:rPr>
              <a:t>5</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Comic Sans MS"/>
              </a:rPr>
              <a:t>8</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Comic Sans MS"/>
              </a:rPr>
              <a:t>13</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Comic Sans MS"/>
              </a:rPr>
              <a:t>……..</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D</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Comic Sans MS"/>
              </a:rPr>
              <a:t>17</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Comic Sans MS"/>
              </a:rPr>
              <a:t>23</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Comic Sans MS"/>
              </a:rPr>
              <a:t>41</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Comic Sans MS"/>
              </a:rPr>
              <a:t>77</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Comic Sans MS"/>
              </a:rPr>
              <a:t>137</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Comic Sans MS"/>
              </a:rPr>
              <a:t>………</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E</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Comic Sans MS"/>
              </a:rPr>
              <a:t>2</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Comic Sans MS"/>
              </a:rPr>
              <a:t>3</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Comic Sans MS"/>
              </a:rPr>
              <a:t>5</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Comic Sans MS"/>
              </a:rPr>
              <a:t>7</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Comic Sans MS"/>
              </a:rPr>
              <a:t>11</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Comic Sans MS"/>
              </a:rPr>
              <a:t>………</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In the above sequences some have obvious patterns while others don’t. However this does not mean that a pattern doesn’t exist.</a:t>
            </a:r>
            <a:endParaRPr lang="en-US" sz="2400" b="0" u="none" strike="noStrike">
              <a:solidFill>
                <a:srgbClr val="FFFFFF"/>
              </a:solidFill>
              <a:effectLst/>
              <a:uFillTx/>
              <a:latin typeface="Comic Sans MS"/>
            </a:endParaRPr>
          </a:p>
        </p:txBody>
      </p:sp>
      <p:sp>
        <p:nvSpPr>
          <p:cNvPr id="58" name="TextBox 4"/>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nodeType="clickEffect">
                      <p:stCondLst>
                        <p:cond delay="indefinite"/>
                      </p:stCondLst>
                      <p:childTnLst>
                        <p:par>
                          <p:cTn id="4" fill="hold" nodeType="withEffect">
                            <p:stCondLst>
                              <p:cond delay="0"/>
                            </p:stCondLst>
                            <p:childTnLst>
                              <p:par>
                                <p:cTn id="5" presetID="22" presetClass="entr" fill="hold" nodeType="clickEffect" presetSubtype="8">
                                  <p:stCondLst>
                                    <p:cond delay="0"/>
                                  </p:stCondLst>
                                  <p:childTnLst>
                                    <p:set>
                                      <p:cBhvr>
                                        <p:cTn id="6" dur="1" fill="hold">
                                          <p:stCondLst>
                                            <p:cond delay="0"/>
                                          </p:stCondLst>
                                        </p:cTn>
                                        <p:tgtEl>
                                          <p:spTgt spid="57">
                                            <p:txEl>
                                              <p:pRg st="0" end="0"/>
                                            </p:txEl>
                                          </p:spTgt>
                                        </p:tgtEl>
                                        <p:attrNameLst>
                                          <p:attrName>style.visibility</p:attrName>
                                        </p:attrNameLst>
                                      </p:cBhvr>
                                      <p:to>
                                        <p:strVal val="visible"/>
                                      </p:to>
                                    </p:set>
                                    <p:animEffect transition="in" filter="wipe(left)">
                                      <p:cBhvr additive="repl">
                                        <p:cTn id="7" dur="500"/>
                                        <p:tgtEl>
                                          <p:spTgt spid="57">
                                            <p:txEl>
                                              <p:pRg st="0" end="0"/>
                                            </p:txEl>
                                          </p:spTgt>
                                        </p:tgtEl>
                                      </p:cBhvr>
                                    </p:animEffect>
                                  </p:childTnLst>
                                </p:cTn>
                              </p:par>
                            </p:childTnLst>
                          </p:cTn>
                        </p:par>
                      </p:childTnLst>
                    </p:cTn>
                  </p:par>
                  <p:par>
                    <p:cTn id="8" fill="hold" nodeType="clickEffect">
                      <p:stCondLst>
                        <p:cond delay="indefinite"/>
                      </p:stCondLst>
                      <p:childTnLst>
                        <p:par>
                          <p:cTn id="9" fill="hold" nodeType="withEffect">
                            <p:stCondLst>
                              <p:cond delay="0"/>
                            </p:stCondLst>
                            <p:childTnLst>
                              <p:par>
                                <p:cTn id="10" presetID="22" presetClass="entr" fill="hold" nodeType="clickEffect" presetSubtype="8">
                                  <p:stCondLst>
                                    <p:cond delay="0"/>
                                  </p:stCondLst>
                                  <p:childTnLst>
                                    <p:set>
                                      <p:cBhvr>
                                        <p:cTn id="11" dur="1" fill="hold">
                                          <p:stCondLst>
                                            <p:cond delay="0"/>
                                          </p:stCondLst>
                                        </p:cTn>
                                        <p:tgtEl>
                                          <p:spTgt spid="57">
                                            <p:txEl>
                                              <p:pRg st="2" end="2"/>
                                            </p:txEl>
                                          </p:spTgt>
                                        </p:tgtEl>
                                        <p:attrNameLst>
                                          <p:attrName>style.visibility</p:attrName>
                                        </p:attrNameLst>
                                      </p:cBhvr>
                                      <p:to>
                                        <p:strVal val="visible"/>
                                      </p:to>
                                    </p:set>
                                    <p:animEffect transition="in" filter="wipe(left)">
                                      <p:cBhvr additive="repl">
                                        <p:cTn id="12" dur="500"/>
                                        <p:tgtEl>
                                          <p:spTgt spid="57">
                                            <p:txEl>
                                              <p:pRg st="2" end="2"/>
                                            </p:txEl>
                                          </p:spTgt>
                                        </p:tgtEl>
                                      </p:cBhvr>
                                    </p:animEffect>
                                  </p:childTnLst>
                                </p:cTn>
                              </p:par>
                            </p:childTnLst>
                          </p:cTn>
                        </p:par>
                      </p:childTnLst>
                    </p:cTn>
                  </p:par>
                  <p:par>
                    <p:cTn id="13" fill="hold" nodeType="clickEffect">
                      <p:stCondLst>
                        <p:cond delay="indefinite"/>
                      </p:stCondLst>
                      <p:childTnLst>
                        <p:par>
                          <p:cTn id="14" fill="hold" nodeType="withEffect">
                            <p:stCondLst>
                              <p:cond delay="0"/>
                            </p:stCondLst>
                            <p:childTnLst>
                              <p:par>
                                <p:cTn id="15" presetID="22" presetClass="entr" fill="hold" nodeType="clickEffect" presetSubtype="8">
                                  <p:stCondLst>
                                    <p:cond delay="0"/>
                                  </p:stCondLst>
                                  <p:childTnLst>
                                    <p:set>
                                      <p:cBhvr>
                                        <p:cTn id="16" dur="1" fill="hold">
                                          <p:stCondLst>
                                            <p:cond delay="0"/>
                                          </p:stCondLst>
                                        </p:cTn>
                                        <p:tgtEl>
                                          <p:spTgt spid="57">
                                            <p:txEl>
                                              <p:pRg st="3" end="3"/>
                                            </p:txEl>
                                          </p:spTgt>
                                        </p:tgtEl>
                                        <p:attrNameLst>
                                          <p:attrName>style.visibility</p:attrName>
                                        </p:attrNameLst>
                                      </p:cBhvr>
                                      <p:to>
                                        <p:strVal val="visible"/>
                                      </p:to>
                                    </p:set>
                                    <p:animEffect transition="in" filter="wipe(left)">
                                      <p:cBhvr additive="repl">
                                        <p:cTn id="17" dur="500"/>
                                        <p:tgtEl>
                                          <p:spTgt spid="57">
                                            <p:txEl>
                                              <p:pRg st="3" end="3"/>
                                            </p:txEl>
                                          </p:spTgt>
                                        </p:tgtEl>
                                      </p:cBhvr>
                                    </p:animEffect>
                                  </p:childTnLst>
                                </p:cTn>
                              </p:par>
                            </p:childTnLst>
                          </p:cTn>
                        </p:par>
                      </p:childTnLst>
                    </p:cTn>
                  </p:par>
                  <p:par>
                    <p:cTn id="18" fill="hold" nodeType="clickEffect">
                      <p:stCondLst>
                        <p:cond delay="indefinite"/>
                      </p:stCondLst>
                      <p:childTnLst>
                        <p:par>
                          <p:cTn id="19" fill="hold" nodeType="withEffect">
                            <p:stCondLst>
                              <p:cond delay="0"/>
                            </p:stCondLst>
                            <p:childTnLst>
                              <p:par>
                                <p:cTn id="20" presetID="22" presetClass="entr" fill="hold" nodeType="clickEffect" presetSubtype="8">
                                  <p:stCondLst>
                                    <p:cond delay="0"/>
                                  </p:stCondLst>
                                  <p:childTnLst>
                                    <p:set>
                                      <p:cBhvr>
                                        <p:cTn id="21" dur="1" fill="hold">
                                          <p:stCondLst>
                                            <p:cond delay="0"/>
                                          </p:stCondLst>
                                        </p:cTn>
                                        <p:tgtEl>
                                          <p:spTgt spid="57">
                                            <p:txEl>
                                              <p:pRg st="4" end="4"/>
                                            </p:txEl>
                                          </p:spTgt>
                                        </p:tgtEl>
                                        <p:attrNameLst>
                                          <p:attrName>style.visibility</p:attrName>
                                        </p:attrNameLst>
                                      </p:cBhvr>
                                      <p:to>
                                        <p:strVal val="visible"/>
                                      </p:to>
                                    </p:set>
                                    <p:animEffect transition="in" filter="wipe(left)">
                                      <p:cBhvr additive="repl">
                                        <p:cTn id="22" dur="500"/>
                                        <p:tgtEl>
                                          <p:spTgt spid="57">
                                            <p:txEl>
                                              <p:pRg st="4" end="4"/>
                                            </p:txEl>
                                          </p:spTgt>
                                        </p:tgtEl>
                                      </p:cBhvr>
                                    </p:animEffect>
                                  </p:childTnLst>
                                </p:cTn>
                              </p:par>
                            </p:childTnLst>
                          </p:cTn>
                        </p:par>
                      </p:childTnLst>
                    </p:cTn>
                  </p:par>
                  <p:par>
                    <p:cTn id="23" fill="hold" nodeType="clickEffect">
                      <p:stCondLst>
                        <p:cond delay="indefinite"/>
                      </p:stCondLst>
                      <p:childTnLst>
                        <p:par>
                          <p:cTn id="24" fill="hold" nodeType="withEffect">
                            <p:stCondLst>
                              <p:cond delay="0"/>
                            </p:stCondLst>
                            <p:childTnLst>
                              <p:par>
                                <p:cTn id="25" presetID="22" presetClass="entr" fill="hold" nodeType="clickEffect" presetSubtype="8">
                                  <p:stCondLst>
                                    <p:cond delay="0"/>
                                  </p:stCondLst>
                                  <p:childTnLst>
                                    <p:set>
                                      <p:cBhvr>
                                        <p:cTn id="26" dur="1" fill="hold">
                                          <p:stCondLst>
                                            <p:cond delay="0"/>
                                          </p:stCondLst>
                                        </p:cTn>
                                        <p:tgtEl>
                                          <p:spTgt spid="57">
                                            <p:txEl>
                                              <p:pRg st="5" end="5"/>
                                            </p:txEl>
                                          </p:spTgt>
                                        </p:tgtEl>
                                        <p:attrNameLst>
                                          <p:attrName>style.visibility</p:attrName>
                                        </p:attrNameLst>
                                      </p:cBhvr>
                                      <p:to>
                                        <p:strVal val="visible"/>
                                      </p:to>
                                    </p:set>
                                    <p:animEffect transition="in" filter="wipe(left)">
                                      <p:cBhvr additive="repl">
                                        <p:cTn id="27" dur="500"/>
                                        <p:tgtEl>
                                          <p:spTgt spid="57">
                                            <p:txEl>
                                              <p:pRg st="5" end="5"/>
                                            </p:txEl>
                                          </p:spTgt>
                                        </p:tgtEl>
                                      </p:cBhvr>
                                    </p:animEffect>
                                  </p:childTnLst>
                                </p:cTn>
                              </p:par>
                            </p:childTnLst>
                          </p:cTn>
                        </p:par>
                      </p:childTnLst>
                    </p:cTn>
                  </p:par>
                  <p:par>
                    <p:cTn id="28" fill="hold" nodeType="clickEffect">
                      <p:stCondLst>
                        <p:cond delay="indefinite"/>
                      </p:stCondLst>
                      <p:childTnLst>
                        <p:par>
                          <p:cTn id="29" fill="hold" nodeType="withEffect">
                            <p:stCondLst>
                              <p:cond delay="0"/>
                            </p:stCondLst>
                            <p:childTnLst>
                              <p:par>
                                <p:cTn id="30" presetID="22" presetClass="entr" fill="hold" nodeType="clickEffect" presetSubtype="8">
                                  <p:stCondLst>
                                    <p:cond delay="0"/>
                                  </p:stCondLst>
                                  <p:childTnLst>
                                    <p:set>
                                      <p:cBhvr>
                                        <p:cTn id="31" dur="1" fill="hold">
                                          <p:stCondLst>
                                            <p:cond delay="0"/>
                                          </p:stCondLst>
                                        </p:cTn>
                                        <p:tgtEl>
                                          <p:spTgt spid="57">
                                            <p:txEl>
                                              <p:pRg st="6" end="6"/>
                                            </p:txEl>
                                          </p:spTgt>
                                        </p:tgtEl>
                                        <p:attrNameLst>
                                          <p:attrName>style.visibility</p:attrName>
                                        </p:attrNameLst>
                                      </p:cBhvr>
                                      <p:to>
                                        <p:strVal val="visible"/>
                                      </p:to>
                                    </p:set>
                                    <p:animEffect transition="in" filter="wipe(left)">
                                      <p:cBhvr additive="repl">
                                        <p:cTn id="32" dur="500"/>
                                        <p:tgtEl>
                                          <p:spTgt spid="57">
                                            <p:txEl>
                                              <p:pRg st="6" end="6"/>
                                            </p:txEl>
                                          </p:spTgt>
                                        </p:tgtEl>
                                      </p:cBhvr>
                                    </p:animEffect>
                                  </p:childTnLst>
                                </p:cTn>
                              </p:par>
                            </p:childTnLst>
                          </p:cTn>
                        </p:par>
                      </p:childTnLst>
                    </p:cTn>
                  </p:par>
                  <p:par>
                    <p:cTn id="33" fill="hold" nodeType="clickEffect">
                      <p:stCondLst>
                        <p:cond delay="indefinite"/>
                      </p:stCondLst>
                      <p:childTnLst>
                        <p:par>
                          <p:cTn id="34" fill="hold" nodeType="withEffect">
                            <p:stCondLst>
                              <p:cond delay="0"/>
                            </p:stCondLst>
                            <p:childTnLst>
                              <p:par>
                                <p:cTn id="35" presetID="22" presetClass="entr" fill="hold" nodeType="clickEffect" presetSubtype="8">
                                  <p:stCondLst>
                                    <p:cond delay="0"/>
                                  </p:stCondLst>
                                  <p:childTnLst>
                                    <p:set>
                                      <p:cBhvr>
                                        <p:cTn id="36" dur="1" fill="hold">
                                          <p:stCondLst>
                                            <p:cond delay="0"/>
                                          </p:stCondLst>
                                        </p:cTn>
                                        <p:tgtEl>
                                          <p:spTgt spid="57">
                                            <p:txEl>
                                              <p:pRg st="8" end="8"/>
                                            </p:txEl>
                                          </p:spTgt>
                                        </p:tgtEl>
                                        <p:attrNameLst>
                                          <p:attrName>style.visibility</p:attrName>
                                        </p:attrNameLst>
                                      </p:cBhvr>
                                      <p:to>
                                        <p:strVal val="visible"/>
                                      </p:to>
                                    </p:set>
                                    <p:animEffect transition="in" filter="wipe(left)">
                                      <p:cBhvr additive="repl">
                                        <p:cTn id="37" dur="500"/>
                                        <p:tgtEl>
                                          <p:spTgt spid="57">
                                            <p:txEl>
                                              <p:pRg st="8" end="8"/>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 name="Text Box 2"/>
          <p:cNvSpPr/>
          <p:nvPr/>
        </p:nvSpPr>
        <p:spPr>
          <a:xfrm>
            <a:off x="884160" y="1401840"/>
            <a:ext cx="1462320" cy="39888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2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0" u="none" strike="noStrike">
                <a:solidFill>
                  <a:srgbClr val="FFFF00"/>
                </a:solidFill>
                <a:effectLst/>
                <a:uFillTx/>
                <a:latin typeface="Comic Sans MS"/>
              </a:rPr>
              <a:t>Example</a:t>
            </a:r>
            <a:endParaRPr lang="en-US" sz="2000" b="0" u="none" strike="noStrike">
              <a:solidFill>
                <a:srgbClr val="FFFFFF"/>
              </a:solidFill>
              <a:effectLst/>
              <a:uFillTx/>
              <a:latin typeface="Arial Narrow"/>
            </a:endParaRPr>
          </a:p>
        </p:txBody>
      </p:sp>
      <p:sp>
        <p:nvSpPr>
          <p:cNvPr id="199" name="Text Box 3"/>
          <p:cNvSpPr/>
          <p:nvPr/>
        </p:nvSpPr>
        <p:spPr>
          <a:xfrm>
            <a:off x="944640" y="1828800"/>
            <a:ext cx="7848360" cy="82548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A factory wishes to dump 150kg of a particular waste product into a local steam once per week.</a:t>
            </a:r>
            <a:endParaRPr lang="en-US" sz="2400" b="0" u="none" strike="noStrike">
              <a:solidFill>
                <a:srgbClr val="FFFFFF"/>
              </a:solidFill>
              <a:effectLst/>
              <a:uFillTx/>
              <a:latin typeface="Arial Narrow"/>
            </a:endParaRPr>
          </a:p>
        </p:txBody>
      </p:sp>
      <p:sp>
        <p:nvSpPr>
          <p:cNvPr id="200" name="Text Box 4"/>
          <p:cNvSpPr/>
          <p:nvPr/>
        </p:nvSpPr>
        <p:spPr>
          <a:xfrm>
            <a:off x="944640" y="2593800"/>
            <a:ext cx="8153280" cy="82548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The flow of the water removes 60% of this material from the stream bed each week.</a:t>
            </a:r>
            <a:endParaRPr lang="en-US" sz="2400" b="0" u="none" strike="noStrike">
              <a:solidFill>
                <a:srgbClr val="FFFFFF"/>
              </a:solidFill>
              <a:effectLst/>
              <a:uFillTx/>
              <a:latin typeface="Arial Narrow"/>
            </a:endParaRPr>
          </a:p>
        </p:txBody>
      </p:sp>
      <p:sp>
        <p:nvSpPr>
          <p:cNvPr id="201" name="Text Box 5"/>
          <p:cNvSpPr/>
          <p:nvPr/>
        </p:nvSpPr>
        <p:spPr>
          <a:xfrm>
            <a:off x="944640" y="3360600"/>
            <a:ext cx="7772400" cy="119124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However it has been calculated that if the level of deposit on the stream bed reaches 265kg then there will be a serious risk to the aquatic life.</a:t>
            </a:r>
            <a:endParaRPr lang="en-US" sz="2400" b="0" u="none" strike="noStrike">
              <a:solidFill>
                <a:srgbClr val="FFFFFF"/>
              </a:solidFill>
              <a:effectLst/>
              <a:uFillTx/>
              <a:latin typeface="Arial Narrow"/>
            </a:endParaRPr>
          </a:p>
        </p:txBody>
      </p:sp>
      <p:sp>
        <p:nvSpPr>
          <p:cNvPr id="202" name="Text Box 6"/>
          <p:cNvSpPr/>
          <p:nvPr/>
        </p:nvSpPr>
        <p:spPr>
          <a:xfrm>
            <a:off x="944640" y="4495680"/>
            <a:ext cx="8229600" cy="82548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Should the factory be allowed to dump this waste indefinitely?</a:t>
            </a:r>
            <a:endParaRPr lang="en-US" sz="2400" b="0" u="none" strike="noStrike">
              <a:solidFill>
                <a:srgbClr val="FFFFFF"/>
              </a:solidFill>
              <a:effectLst/>
              <a:uFillTx/>
              <a:latin typeface="Arial Narrow"/>
            </a:endParaRPr>
          </a:p>
        </p:txBody>
      </p:sp>
      <p:pic>
        <p:nvPicPr>
          <p:cNvPr id="203" name="Picture 7" descr="\\WAC-BDC1\CDT\clipart\webart\an00026a.gif"/>
          <p:cNvPicPr/>
          <p:nvPr/>
        </p:nvPicPr>
        <p:blipFill>
          <a:blip r:embed="rId1"/>
          <a:stretch/>
        </p:blipFill>
        <p:spPr>
          <a:xfrm>
            <a:off x="930240" y="5241960"/>
            <a:ext cx="2743200" cy="1562040"/>
          </a:xfrm>
          <a:prstGeom prst="rect">
            <a:avLst/>
          </a:prstGeom>
          <a:noFill/>
          <a:ln w="0">
            <a:noFill/>
          </a:ln>
        </p:spPr>
      </p:pic>
      <p:pic>
        <p:nvPicPr>
          <p:cNvPr id="204" name="Picture 8"/>
          <p:cNvPicPr/>
          <p:nvPr/>
        </p:nvPicPr>
        <p:blipFill>
          <a:blip r:embed="rId2"/>
          <a:stretch/>
        </p:blipFill>
        <p:spPr>
          <a:xfrm>
            <a:off x="8061480" y="5638680"/>
            <a:ext cx="1082520" cy="1219320"/>
          </a:xfrm>
          <a:prstGeom prst="rect">
            <a:avLst/>
          </a:prstGeom>
          <a:noFill/>
          <a:ln w="0">
            <a:noFill/>
          </a:ln>
        </p:spPr>
      </p:pic>
      <p:pic>
        <p:nvPicPr>
          <p:cNvPr id="205" name="Picture 9"/>
          <p:cNvPicPr/>
          <p:nvPr/>
        </p:nvPicPr>
        <p:blipFill>
          <a:blip r:embed="rId3"/>
          <a:stretch/>
        </p:blipFill>
        <p:spPr>
          <a:xfrm>
            <a:off x="4054320" y="5622840"/>
            <a:ext cx="1067040" cy="1032120"/>
          </a:xfrm>
          <a:prstGeom prst="rect">
            <a:avLst/>
          </a:prstGeom>
          <a:noFill/>
          <a:ln w="0">
            <a:noFill/>
          </a:ln>
        </p:spPr>
      </p:pic>
      <p:pic>
        <p:nvPicPr>
          <p:cNvPr id="206" name="Picture 10"/>
          <p:cNvPicPr/>
          <p:nvPr/>
        </p:nvPicPr>
        <p:blipFill>
          <a:blip r:embed="rId4"/>
          <a:stretch/>
        </p:blipFill>
        <p:spPr>
          <a:xfrm>
            <a:off x="5578560" y="5807160"/>
            <a:ext cx="2178000" cy="857160"/>
          </a:xfrm>
          <a:prstGeom prst="rect">
            <a:avLst/>
          </a:prstGeom>
          <a:noFill/>
          <a:ln w="0">
            <a:noFill/>
          </a:ln>
        </p:spPr>
      </p:pic>
      <p:sp>
        <p:nvSpPr>
          <p:cNvPr id="207" name="Rectangle 2"/>
          <p:cNvSpPr/>
          <p:nvPr/>
        </p:nvSpPr>
        <p:spPr>
          <a:xfrm>
            <a:off x="1494000" y="639720"/>
            <a:ext cx="6294240" cy="762120"/>
          </a:xfrm>
          <a:prstGeom prst="rect">
            <a:avLst/>
          </a:prstGeom>
          <a:noFill/>
          <a:ln w="0">
            <a:noFill/>
          </a:ln>
        </p:spPr>
        <p:style>
          <a:lnRef idx="0"/>
          <a:fillRef idx="0"/>
          <a:effectRef idx="0"/>
          <a:fontRef idx="minor"/>
        </p:style>
        <p:txBody>
          <a:bodyPr lIns="90000" tIns="46800" rIns="90000" bIns="46800" anchor="t">
            <a:noAutofit/>
          </a:bodyPr>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0" u="none" strike="noStrike">
                <a:solidFill>
                  <a:srgbClr val="EEF82A"/>
                </a:solidFill>
                <a:effectLst/>
                <a:uFillTx/>
                <a:latin typeface="Comic Sans MS"/>
              </a:rPr>
              <a:t>Linear Recurrence Relations</a:t>
            </a:r>
            <a:endParaRPr lang="en-US" sz="3200" b="0" u="none" strike="noStrike">
              <a:solidFill>
                <a:srgbClr val="FFFFFF"/>
              </a:solidFill>
              <a:effectLst/>
              <a:uFillTx/>
              <a:latin typeface="Arial Narrow"/>
            </a:endParaRPr>
          </a:p>
        </p:txBody>
      </p:sp>
      <p:sp>
        <p:nvSpPr>
          <p:cNvPr id="208" name="TextBox 13"/>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timing>
    <p:tnLst>
      <p:par>
        <p:cTn id="567" dur="indefinite" restart="never" nodeType="tmRoot">
          <p:childTnLst>
            <p:seq>
              <p:cTn id="568" dur="indefinite" nodeType="mainSeq">
                <p:childTnLst>
                  <p:par>
                    <p:cTn id="569" fill="hold" nodeType="clickEffect">
                      <p:stCondLst>
                        <p:cond delay="indefinite"/>
                      </p:stCondLst>
                      <p:childTnLst>
                        <p:par>
                          <p:cTn id="570" fill="hold" nodeType="withEffect">
                            <p:stCondLst>
                              <p:cond delay="0"/>
                            </p:stCondLst>
                            <p:childTnLst>
                              <p:par>
                                <p:cTn id="571" presetID="1" presetClass="entr" fill="hold" nodeType="clickEffect">
                                  <p:stCondLst>
                                    <p:cond delay="0"/>
                                  </p:stCondLst>
                                  <p:childTnLst>
                                    <p:set>
                                      <p:cBhvr>
                                        <p:cTn id="572" dur="1" fill="hold">
                                          <p:stCondLst>
                                            <p:cond delay="499"/>
                                          </p:stCondLst>
                                        </p:cTn>
                                        <p:tgtEl>
                                          <p:spTgt spid="198"/>
                                        </p:tgtEl>
                                        <p:attrNameLst>
                                          <p:attrName>style.visibility</p:attrName>
                                        </p:attrNameLst>
                                      </p:cBhvr>
                                      <p:to>
                                        <p:strVal val="visible"/>
                                      </p:to>
                                    </p:set>
                                  </p:childTnLst>
                                </p:cTn>
                              </p:par>
                            </p:childTnLst>
                          </p:cTn>
                        </p:par>
                      </p:childTnLst>
                    </p:cTn>
                  </p:par>
                  <p:par>
                    <p:cTn id="573" fill="hold" nodeType="clickEffect">
                      <p:stCondLst>
                        <p:cond delay="indefinite"/>
                      </p:stCondLst>
                      <p:childTnLst>
                        <p:par>
                          <p:cTn id="574" fill="hold" nodeType="withEffect">
                            <p:stCondLst>
                              <p:cond delay="0"/>
                            </p:stCondLst>
                            <p:childTnLst>
                              <p:par>
                                <p:cTn id="575" presetID="22" presetClass="entr" fill="hold" nodeType="clickEffect" presetSubtype="8">
                                  <p:stCondLst>
                                    <p:cond delay="0"/>
                                  </p:stCondLst>
                                  <p:childTnLst>
                                    <p:set>
                                      <p:cBhvr>
                                        <p:cTn id="576" dur="1" fill="hold">
                                          <p:stCondLst>
                                            <p:cond delay="0"/>
                                          </p:stCondLst>
                                        </p:cTn>
                                        <p:tgtEl>
                                          <p:spTgt spid="199"/>
                                        </p:tgtEl>
                                        <p:attrNameLst>
                                          <p:attrName>style.visibility</p:attrName>
                                        </p:attrNameLst>
                                      </p:cBhvr>
                                      <p:to>
                                        <p:strVal val="visible"/>
                                      </p:to>
                                    </p:set>
                                    <p:animEffect transition="in" filter="wipe(left)">
                                      <p:cBhvr additive="repl">
                                        <p:cTn id="577" dur="500"/>
                                        <p:tgtEl>
                                          <p:spTgt spid="199"/>
                                        </p:tgtEl>
                                      </p:cBhvr>
                                    </p:animEffect>
                                  </p:childTnLst>
                                </p:cTn>
                              </p:par>
                            </p:childTnLst>
                          </p:cTn>
                        </p:par>
                      </p:childTnLst>
                    </p:cTn>
                  </p:par>
                  <p:par>
                    <p:cTn id="578" fill="hold" nodeType="clickEffect">
                      <p:stCondLst>
                        <p:cond delay="indefinite"/>
                      </p:stCondLst>
                      <p:childTnLst>
                        <p:par>
                          <p:cTn id="579" fill="hold" nodeType="withEffect">
                            <p:stCondLst>
                              <p:cond delay="0"/>
                            </p:stCondLst>
                            <p:childTnLst>
                              <p:par>
                                <p:cTn id="580" presetID="22" presetClass="entr" fill="hold" nodeType="clickEffect" presetSubtype="8">
                                  <p:stCondLst>
                                    <p:cond delay="0"/>
                                  </p:stCondLst>
                                  <p:childTnLst>
                                    <p:set>
                                      <p:cBhvr>
                                        <p:cTn id="581" dur="1" fill="hold">
                                          <p:stCondLst>
                                            <p:cond delay="0"/>
                                          </p:stCondLst>
                                        </p:cTn>
                                        <p:tgtEl>
                                          <p:spTgt spid="200"/>
                                        </p:tgtEl>
                                        <p:attrNameLst>
                                          <p:attrName>style.visibility</p:attrName>
                                        </p:attrNameLst>
                                      </p:cBhvr>
                                      <p:to>
                                        <p:strVal val="visible"/>
                                      </p:to>
                                    </p:set>
                                    <p:animEffect transition="in" filter="wipe(left)">
                                      <p:cBhvr additive="repl">
                                        <p:cTn id="582" dur="500"/>
                                        <p:tgtEl>
                                          <p:spTgt spid="200"/>
                                        </p:tgtEl>
                                      </p:cBhvr>
                                    </p:animEffect>
                                  </p:childTnLst>
                                </p:cTn>
                              </p:par>
                            </p:childTnLst>
                          </p:cTn>
                        </p:par>
                      </p:childTnLst>
                    </p:cTn>
                  </p:par>
                  <p:par>
                    <p:cTn id="583" fill="hold" nodeType="clickEffect">
                      <p:stCondLst>
                        <p:cond delay="indefinite"/>
                      </p:stCondLst>
                      <p:childTnLst>
                        <p:par>
                          <p:cTn id="584" fill="hold" nodeType="withEffect">
                            <p:stCondLst>
                              <p:cond delay="0"/>
                            </p:stCondLst>
                            <p:childTnLst>
                              <p:par>
                                <p:cTn id="585" presetID="22" presetClass="entr" fill="hold" nodeType="clickEffect" presetSubtype="8">
                                  <p:stCondLst>
                                    <p:cond delay="0"/>
                                  </p:stCondLst>
                                  <p:childTnLst>
                                    <p:set>
                                      <p:cBhvr>
                                        <p:cTn id="586" dur="1" fill="hold">
                                          <p:stCondLst>
                                            <p:cond delay="0"/>
                                          </p:stCondLst>
                                        </p:cTn>
                                        <p:tgtEl>
                                          <p:spTgt spid="201"/>
                                        </p:tgtEl>
                                        <p:attrNameLst>
                                          <p:attrName>style.visibility</p:attrName>
                                        </p:attrNameLst>
                                      </p:cBhvr>
                                      <p:to>
                                        <p:strVal val="visible"/>
                                      </p:to>
                                    </p:set>
                                    <p:animEffect transition="in" filter="wipe(left)">
                                      <p:cBhvr additive="repl">
                                        <p:cTn id="587" dur="500"/>
                                        <p:tgtEl>
                                          <p:spTgt spid="201"/>
                                        </p:tgtEl>
                                      </p:cBhvr>
                                    </p:animEffect>
                                  </p:childTnLst>
                                </p:cTn>
                              </p:par>
                            </p:childTnLst>
                          </p:cTn>
                        </p:par>
                      </p:childTnLst>
                    </p:cTn>
                  </p:par>
                  <p:par>
                    <p:cTn id="588" fill="hold" nodeType="clickEffect">
                      <p:stCondLst>
                        <p:cond delay="indefinite"/>
                      </p:stCondLst>
                      <p:childTnLst>
                        <p:par>
                          <p:cTn id="589" fill="hold" nodeType="withEffect">
                            <p:stCondLst>
                              <p:cond delay="0"/>
                            </p:stCondLst>
                            <p:childTnLst>
                              <p:par>
                                <p:cTn id="590" presetID="22" presetClass="entr" fill="hold" nodeType="clickEffect" presetSubtype="8">
                                  <p:stCondLst>
                                    <p:cond delay="0"/>
                                  </p:stCondLst>
                                  <p:childTnLst>
                                    <p:set>
                                      <p:cBhvr>
                                        <p:cTn id="591" dur="1" fill="hold">
                                          <p:stCondLst>
                                            <p:cond delay="0"/>
                                          </p:stCondLst>
                                        </p:cTn>
                                        <p:tgtEl>
                                          <p:spTgt spid="202"/>
                                        </p:tgtEl>
                                        <p:attrNameLst>
                                          <p:attrName>style.visibility</p:attrName>
                                        </p:attrNameLst>
                                      </p:cBhvr>
                                      <p:to>
                                        <p:strVal val="visible"/>
                                      </p:to>
                                    </p:set>
                                    <p:animEffect transition="in" filter="wipe(left)">
                                      <p:cBhvr additive="repl">
                                        <p:cTn id="592" dur="500"/>
                                        <p:tgtEl>
                                          <p:spTgt spid="202"/>
                                        </p:tgtEl>
                                      </p:cBhvr>
                                    </p:animEffect>
                                  </p:childTnLst>
                                </p:cTn>
                              </p:par>
                            </p:childTnLst>
                          </p:cTn>
                        </p:par>
                      </p:childTnLst>
                    </p:cTn>
                  </p:par>
                  <p:par>
                    <p:cTn id="593" fill="hold" nodeType="clickEffect">
                      <p:stCondLst>
                        <p:cond delay="indefinite"/>
                      </p:stCondLst>
                      <p:childTnLst>
                        <p:par>
                          <p:cTn id="594" fill="hold" nodeType="withEffect">
                            <p:stCondLst>
                              <p:cond delay="0"/>
                            </p:stCondLst>
                            <p:childTnLst>
                              <p:par>
                                <p:cTn id="595" presetID="7" presetClass="entr" fill="hold" nodeType="clickEffect" presetSubtype="4">
                                  <p:stCondLst>
                                    <p:cond delay="0"/>
                                  </p:stCondLst>
                                  <p:childTnLst>
                                    <p:set>
                                      <p:cBhvr>
                                        <p:cTn id="596" dur="1" fill="hold">
                                          <p:stCondLst>
                                            <p:cond delay="0"/>
                                          </p:stCondLst>
                                        </p:cTn>
                                        <p:tgtEl>
                                          <p:spTgt spid="205"/>
                                        </p:tgtEl>
                                        <p:attrNameLst>
                                          <p:attrName>style.visibility</p:attrName>
                                        </p:attrNameLst>
                                      </p:cBhvr>
                                      <p:to>
                                        <p:strVal val="visible"/>
                                      </p:to>
                                    </p:set>
                                    <p:anim calcmode="lin" valueType="num">
                                      <p:cBhvr additive="base">
                                        <p:cTn id="597" dur="5000" fill="hold"/>
                                        <p:tgtEl>
                                          <p:spTgt spid="205"/>
                                        </p:tgtEl>
                                        <p:attrNameLst>
                                          <p:attrName>ppt_x</p:attrName>
                                        </p:attrNameLst>
                                      </p:cBhvr>
                                      <p:tavLst>
                                        <p:tav>
                                          <p:val>
                                            <p:strVal val="#ppt_x"/>
                                          </p:val>
                                        </p:tav>
                                        <p:tav tm="100000">
                                          <p:val>
                                            <p:strVal val="#ppt_x"/>
                                          </p:val>
                                        </p:tav>
                                      </p:tavLst>
                                    </p:anim>
                                    <p:anim calcmode="lin" valueType="num">
                                      <p:cBhvr additive="base">
                                        <p:cTn id="598" dur="5000" fill="hold"/>
                                        <p:tgtEl>
                                          <p:spTgt spid="205"/>
                                        </p:tgtEl>
                                        <p:attrNameLst>
                                          <p:attrName>ppt_y</p:attrName>
                                        </p:attrNameLst>
                                      </p:cBhvr>
                                      <p:tavLst>
                                        <p:tav>
                                          <p:val>
                                            <p:strVal val="1+#ppt_h/2"/>
                                          </p:val>
                                        </p:tav>
                                        <p:tav tm="100000">
                                          <p:val>
                                            <p:strVal val="#ppt_y"/>
                                          </p:val>
                                        </p:tav>
                                      </p:tavLst>
                                    </p:anim>
                                  </p:childTnLst>
                                </p:cTn>
                              </p:par>
                            </p:childTnLst>
                          </p:cTn>
                        </p:par>
                      </p:childTnLst>
                    </p:cTn>
                  </p:par>
                  <p:par>
                    <p:cTn id="599" fill="hold" nodeType="clickEffect">
                      <p:stCondLst>
                        <p:cond delay="indefinite"/>
                      </p:stCondLst>
                      <p:childTnLst>
                        <p:par>
                          <p:cTn id="600" fill="hold" nodeType="withEffect">
                            <p:stCondLst>
                              <p:cond delay="0"/>
                            </p:stCondLst>
                            <p:childTnLst>
                              <p:par>
                                <p:cTn id="601" presetID="7" presetClass="entr" fill="hold" nodeType="clickEffect" presetSubtype="2">
                                  <p:stCondLst>
                                    <p:cond delay="0"/>
                                  </p:stCondLst>
                                  <p:childTnLst>
                                    <p:set>
                                      <p:cBhvr>
                                        <p:cTn id="602" dur="1" fill="hold">
                                          <p:stCondLst>
                                            <p:cond delay="0"/>
                                          </p:stCondLst>
                                        </p:cTn>
                                        <p:tgtEl>
                                          <p:spTgt spid="206"/>
                                        </p:tgtEl>
                                        <p:attrNameLst>
                                          <p:attrName>style.visibility</p:attrName>
                                        </p:attrNameLst>
                                      </p:cBhvr>
                                      <p:to>
                                        <p:strVal val="visible"/>
                                      </p:to>
                                    </p:set>
                                    <p:anim calcmode="lin" valueType="num">
                                      <p:cBhvr additive="base">
                                        <p:cTn id="603" dur="5000" fill="hold"/>
                                        <p:tgtEl>
                                          <p:spTgt spid="206"/>
                                        </p:tgtEl>
                                        <p:attrNameLst>
                                          <p:attrName>ppt_x</p:attrName>
                                        </p:attrNameLst>
                                      </p:cBhvr>
                                      <p:tavLst>
                                        <p:tav>
                                          <p:val>
                                            <p:strVal val="1+#ppt_w/2"/>
                                          </p:val>
                                        </p:tav>
                                        <p:tav tm="100000">
                                          <p:val>
                                            <p:strVal val="#ppt_x"/>
                                          </p:val>
                                        </p:tav>
                                      </p:tavLst>
                                    </p:anim>
                                    <p:anim calcmode="lin" valueType="num">
                                      <p:cBhvr additive="base">
                                        <p:cTn id="604" dur="5000" fill="hold"/>
                                        <p:tgtEl>
                                          <p:spTgt spid="206"/>
                                        </p:tgtEl>
                                        <p:attrNameLst>
                                          <p:attrName>ppt_y</p:attrName>
                                        </p:attrNameLst>
                                      </p:cBhvr>
                                      <p:tavLst>
                                        <p:tav>
                                          <p:val>
                                            <p:strVal val="#ppt_y"/>
                                          </p:val>
                                        </p:tav>
                                        <p:tav tm="100000">
                                          <p:val>
                                            <p:strVal val="#ppt_y"/>
                                          </p:val>
                                        </p:tav>
                                      </p:tavLst>
                                    </p:anim>
                                  </p:childTnLst>
                                </p:cTn>
                              </p:par>
                            </p:childTnLst>
                          </p:cTn>
                        </p:par>
                      </p:childTnLst>
                    </p:cTn>
                  </p:par>
                  <p:par>
                    <p:cTn id="605" fill="hold" nodeType="clickEffect">
                      <p:stCondLst>
                        <p:cond delay="indefinite"/>
                      </p:stCondLst>
                      <p:childTnLst>
                        <p:par>
                          <p:cTn id="606" fill="hold" nodeType="withEffect">
                            <p:stCondLst>
                              <p:cond delay="0"/>
                            </p:stCondLst>
                            <p:childTnLst>
                              <p:par>
                                <p:cTn id="607" presetID="7" presetClass="entr" fill="hold" nodeType="clickEffect" presetSubtype="2">
                                  <p:stCondLst>
                                    <p:cond delay="0"/>
                                  </p:stCondLst>
                                  <p:childTnLst>
                                    <p:set>
                                      <p:cBhvr>
                                        <p:cTn id="608" dur="1" fill="hold">
                                          <p:stCondLst>
                                            <p:cond delay="0"/>
                                          </p:stCondLst>
                                        </p:cTn>
                                        <p:tgtEl>
                                          <p:spTgt spid="203"/>
                                        </p:tgtEl>
                                        <p:attrNameLst>
                                          <p:attrName>style.visibility</p:attrName>
                                        </p:attrNameLst>
                                      </p:cBhvr>
                                      <p:to>
                                        <p:strVal val="visible"/>
                                      </p:to>
                                    </p:set>
                                    <p:anim calcmode="lin" valueType="num">
                                      <p:cBhvr additive="base">
                                        <p:cTn id="609" dur="5000" fill="hold"/>
                                        <p:tgtEl>
                                          <p:spTgt spid="203"/>
                                        </p:tgtEl>
                                        <p:attrNameLst>
                                          <p:attrName>ppt_x</p:attrName>
                                        </p:attrNameLst>
                                      </p:cBhvr>
                                      <p:tavLst>
                                        <p:tav>
                                          <p:val>
                                            <p:strVal val="1+#ppt_w/2"/>
                                          </p:val>
                                        </p:tav>
                                        <p:tav tm="100000">
                                          <p:val>
                                            <p:strVal val="#ppt_x"/>
                                          </p:val>
                                        </p:tav>
                                      </p:tavLst>
                                    </p:anim>
                                    <p:anim calcmode="lin" valueType="num">
                                      <p:cBhvr additive="base">
                                        <p:cTn id="610" dur="5000" fill="hold"/>
                                        <p:tgtEl>
                                          <p:spTgt spid="203"/>
                                        </p:tgtEl>
                                        <p:attrNameLst>
                                          <p:attrName>ppt_y</p:attrName>
                                        </p:attrNameLst>
                                      </p:cBhvr>
                                      <p:tavLst>
                                        <p:tav>
                                          <p:val>
                                            <p:strVal val="#ppt_y"/>
                                          </p:val>
                                        </p:tav>
                                        <p:tav tm="100000">
                                          <p:val>
                                            <p:strVal val="#ppt_y"/>
                                          </p:val>
                                        </p:tav>
                                      </p:tavLst>
                                    </p:anim>
                                  </p:childTnLst>
                                </p:cTn>
                              </p:par>
                            </p:childTnLst>
                          </p:cTn>
                        </p:par>
                      </p:childTnLst>
                    </p:cTn>
                  </p:par>
                  <p:par>
                    <p:cTn id="611" fill="hold" nodeType="clickEffect">
                      <p:stCondLst>
                        <p:cond delay="indefinite"/>
                      </p:stCondLst>
                      <p:childTnLst>
                        <p:par>
                          <p:cTn id="612" fill="hold" nodeType="withEffect">
                            <p:stCondLst>
                              <p:cond delay="0"/>
                            </p:stCondLst>
                            <p:childTnLst>
                              <p:par>
                                <p:cTn id="613" presetID="2" presetClass="entr" fill="hold" nodeType="clickEffect" presetSubtype="9">
                                  <p:stCondLst>
                                    <p:cond delay="0"/>
                                  </p:stCondLst>
                                  <p:childTnLst>
                                    <p:set>
                                      <p:cBhvr>
                                        <p:cTn id="614" dur="1" fill="hold">
                                          <p:stCondLst>
                                            <p:cond delay="0"/>
                                          </p:stCondLst>
                                        </p:cTn>
                                        <p:tgtEl>
                                          <p:spTgt spid="204"/>
                                        </p:tgtEl>
                                        <p:attrNameLst>
                                          <p:attrName>style.visibility</p:attrName>
                                        </p:attrNameLst>
                                      </p:cBhvr>
                                      <p:to>
                                        <p:strVal val="visible"/>
                                      </p:to>
                                    </p:set>
                                    <p:anim calcmode="lin" valueType="num">
                                      <p:cBhvr additive="base">
                                        <p:cTn id="615" dur="500" fill="hold"/>
                                        <p:tgtEl>
                                          <p:spTgt spid="204"/>
                                        </p:tgtEl>
                                        <p:attrNameLst>
                                          <p:attrName>ppt_x</p:attrName>
                                        </p:attrNameLst>
                                      </p:cBhvr>
                                      <p:tavLst>
                                        <p:tav>
                                          <p:val>
                                            <p:strVal val="0-#ppt_w/2"/>
                                          </p:val>
                                        </p:tav>
                                        <p:tav tm="100000">
                                          <p:val>
                                            <p:strVal val="#ppt_x"/>
                                          </p:val>
                                        </p:tav>
                                      </p:tavLst>
                                    </p:anim>
                                    <p:anim calcmode="lin" valueType="num">
                                      <p:cBhvr additive="base">
                                        <p:cTn id="616" dur="500" fill="hold"/>
                                        <p:tgtEl>
                                          <p:spTgt spid="204"/>
                                        </p:tgtEl>
                                        <p:attrNameLst>
                                          <p:attrName>ppt_y</p:attrName>
                                        </p:attrNameLst>
                                      </p:cBhvr>
                                      <p:tavLst>
                                        <p:tav>
                                          <p:val>
                                            <p:strVal val="0-#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 name="Text Box 2"/>
          <p:cNvSpPr/>
          <p:nvPr/>
        </p:nvSpPr>
        <p:spPr>
          <a:xfrm>
            <a:off x="822240" y="1905120"/>
            <a:ext cx="8305920" cy="5101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Let A</a:t>
            </a:r>
            <a:r>
              <a:rPr lang="en-GB" sz="2400" b="0" u="none" strike="noStrike" baseline="-25000">
                <a:solidFill>
                  <a:srgbClr val="FFFFFF"/>
                </a:solidFill>
                <a:effectLst/>
                <a:uFillTx/>
                <a:latin typeface="Comic Sans MS"/>
              </a:rPr>
              <a:t>n</a:t>
            </a:r>
            <a:r>
              <a:rPr lang="en-GB" sz="2400" b="0" u="none" strike="noStrike">
                <a:solidFill>
                  <a:srgbClr val="FFFFFF"/>
                </a:solidFill>
                <a:effectLst/>
                <a:uFillTx/>
                <a:latin typeface="Comic Sans MS"/>
              </a:rPr>
              <a:t> be the amount of waste deposited after n weeks.</a:t>
            </a:r>
            <a:endParaRPr lang="en-US" sz="2400" b="0" u="none" strike="noStrike">
              <a:solidFill>
                <a:srgbClr val="FFFFFF"/>
              </a:solidFill>
              <a:effectLst/>
              <a:uFillTx/>
              <a:latin typeface="Arial Narrow"/>
            </a:endParaRPr>
          </a:p>
        </p:txBody>
      </p:sp>
      <p:sp>
        <p:nvSpPr>
          <p:cNvPr id="210" name="Text Box 3"/>
          <p:cNvSpPr/>
          <p:nvPr/>
        </p:nvSpPr>
        <p:spPr>
          <a:xfrm>
            <a:off x="2941560" y="2427120"/>
            <a:ext cx="2849760" cy="5101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So A</a:t>
            </a:r>
            <a:r>
              <a:rPr lang="en-GB" sz="2400" b="0" u="none" strike="noStrike" baseline="-25000">
                <a:solidFill>
                  <a:srgbClr val="FFFF00"/>
                </a:solidFill>
                <a:effectLst/>
                <a:uFillTx/>
                <a:latin typeface="Comic Sans MS"/>
              </a:rPr>
              <a:t>0</a:t>
            </a:r>
            <a:r>
              <a:rPr lang="en-GB" sz="2400" b="0" u="none" strike="noStrike">
                <a:solidFill>
                  <a:srgbClr val="FFFF00"/>
                </a:solidFill>
                <a:effectLst/>
                <a:uFillTx/>
                <a:latin typeface="Comic Sans MS"/>
              </a:rPr>
              <a:t> = 150</a:t>
            </a:r>
            <a:endParaRPr lang="en-US" sz="2400" b="0" u="none" strike="noStrike">
              <a:solidFill>
                <a:srgbClr val="FFFFFF"/>
              </a:solidFill>
              <a:effectLst/>
              <a:uFillTx/>
              <a:latin typeface="Arial Narrow"/>
            </a:endParaRPr>
          </a:p>
        </p:txBody>
      </p:sp>
      <p:sp>
        <p:nvSpPr>
          <p:cNvPr id="211" name="Text Box 4"/>
          <p:cNvSpPr/>
          <p:nvPr/>
        </p:nvSpPr>
        <p:spPr>
          <a:xfrm>
            <a:off x="1082520" y="2951280"/>
            <a:ext cx="605016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Removing 60% leaves behind 40% or </a:t>
            </a:r>
            <a:r>
              <a:rPr lang="en-GB" sz="2400" b="0" u="none" strike="noStrike">
                <a:solidFill>
                  <a:srgbClr val="FFFF00"/>
                </a:solidFill>
                <a:effectLst/>
                <a:uFillTx/>
                <a:latin typeface="Comic Sans MS"/>
              </a:rPr>
              <a:t>0.4</a:t>
            </a:r>
            <a:r>
              <a:rPr lang="en-GB" sz="2400" b="0" u="none" strike="noStrike">
                <a:solidFill>
                  <a:srgbClr val="FFFFFF"/>
                </a:solidFill>
                <a:effectLst/>
                <a:uFillTx/>
                <a:latin typeface="Comic Sans MS"/>
              </a:rPr>
              <a:t>.</a:t>
            </a:r>
            <a:endParaRPr lang="en-US" sz="2400" b="0" u="none" strike="noStrike">
              <a:solidFill>
                <a:srgbClr val="FFFFFF"/>
              </a:solidFill>
              <a:effectLst/>
              <a:uFillTx/>
              <a:latin typeface="Arial Narrow"/>
            </a:endParaRPr>
          </a:p>
        </p:txBody>
      </p:sp>
      <p:sp>
        <p:nvSpPr>
          <p:cNvPr id="212" name="Text Box 5"/>
          <p:cNvSpPr/>
          <p:nvPr/>
        </p:nvSpPr>
        <p:spPr>
          <a:xfrm>
            <a:off x="1082520" y="3473280"/>
            <a:ext cx="6248520" cy="5101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This means that                A</a:t>
            </a:r>
            <a:r>
              <a:rPr lang="en-GB" sz="2400" b="0" u="none" strike="noStrike" baseline="-25000">
                <a:solidFill>
                  <a:srgbClr val="FFFFFF"/>
                </a:solidFill>
                <a:effectLst/>
                <a:uFillTx/>
                <a:latin typeface="Comic Sans MS"/>
              </a:rPr>
              <a:t>1</a:t>
            </a:r>
            <a:r>
              <a:rPr lang="en-GB" sz="2400" b="0" u="none" strike="noStrike">
                <a:solidFill>
                  <a:srgbClr val="FFFFFF"/>
                </a:solidFill>
                <a:effectLst/>
                <a:uFillTx/>
                <a:latin typeface="Comic Sans MS"/>
              </a:rPr>
              <a:t> = 0.4A</a:t>
            </a:r>
            <a:r>
              <a:rPr lang="en-GB" sz="2400" b="0" u="none" strike="noStrike" baseline="-25000">
                <a:solidFill>
                  <a:srgbClr val="FFFFFF"/>
                </a:solidFill>
                <a:effectLst/>
                <a:uFillTx/>
                <a:latin typeface="Comic Sans MS"/>
              </a:rPr>
              <a:t>0</a:t>
            </a:r>
            <a:r>
              <a:rPr lang="en-GB" sz="2400" b="0" u="none" strike="noStrike">
                <a:solidFill>
                  <a:srgbClr val="FFFFFF"/>
                </a:solidFill>
                <a:effectLst/>
                <a:uFillTx/>
                <a:latin typeface="Comic Sans MS"/>
              </a:rPr>
              <a:t> + 150</a:t>
            </a:r>
            <a:endParaRPr lang="en-US" sz="2400" b="0" u="none" strike="noStrike">
              <a:solidFill>
                <a:srgbClr val="FFFFFF"/>
              </a:solidFill>
              <a:effectLst/>
              <a:uFillTx/>
              <a:latin typeface="Arial Narrow"/>
            </a:endParaRPr>
          </a:p>
        </p:txBody>
      </p:sp>
      <p:sp>
        <p:nvSpPr>
          <p:cNvPr id="213" name="Text Box 6"/>
          <p:cNvSpPr/>
          <p:nvPr/>
        </p:nvSpPr>
        <p:spPr>
          <a:xfrm>
            <a:off x="1082520" y="3995640"/>
            <a:ext cx="6216840" cy="5101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Similarly                           A</a:t>
            </a:r>
            <a:r>
              <a:rPr lang="en-GB" sz="2400" b="0" u="none" strike="noStrike" baseline="-25000">
                <a:solidFill>
                  <a:srgbClr val="FFFFFF"/>
                </a:solidFill>
                <a:effectLst/>
                <a:uFillTx/>
                <a:latin typeface="Comic Sans MS"/>
              </a:rPr>
              <a:t>2</a:t>
            </a:r>
            <a:r>
              <a:rPr lang="en-GB" sz="2400" b="0" u="none" strike="noStrike">
                <a:solidFill>
                  <a:srgbClr val="FFFFFF"/>
                </a:solidFill>
                <a:effectLst/>
                <a:uFillTx/>
                <a:latin typeface="Comic Sans MS"/>
              </a:rPr>
              <a:t> = 0.4A</a:t>
            </a:r>
            <a:r>
              <a:rPr lang="en-GB" sz="2400" b="0" u="none" strike="noStrike" baseline="-25000">
                <a:solidFill>
                  <a:srgbClr val="FFFFFF"/>
                </a:solidFill>
                <a:effectLst/>
                <a:uFillTx/>
                <a:latin typeface="Comic Sans MS"/>
              </a:rPr>
              <a:t>1</a:t>
            </a:r>
            <a:r>
              <a:rPr lang="en-GB" sz="2400" b="0" u="none" strike="noStrike">
                <a:solidFill>
                  <a:srgbClr val="FFFFFF"/>
                </a:solidFill>
                <a:effectLst/>
                <a:uFillTx/>
                <a:latin typeface="Comic Sans MS"/>
              </a:rPr>
              <a:t> + 150</a:t>
            </a:r>
            <a:endParaRPr lang="en-US" sz="2400" b="0" u="none" strike="noStrike">
              <a:solidFill>
                <a:srgbClr val="FFFFFF"/>
              </a:solidFill>
              <a:effectLst/>
              <a:uFillTx/>
              <a:latin typeface="Arial Narrow"/>
            </a:endParaRPr>
          </a:p>
        </p:txBody>
      </p:sp>
      <p:sp>
        <p:nvSpPr>
          <p:cNvPr id="214" name="Text Box 9"/>
          <p:cNvSpPr/>
          <p:nvPr/>
        </p:nvSpPr>
        <p:spPr>
          <a:xfrm>
            <a:off x="1158840" y="4691160"/>
            <a:ext cx="617220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In general we get the recurrence relation</a:t>
            </a:r>
            <a:endParaRPr lang="en-US" sz="2400" b="0" u="none" strike="noStrike">
              <a:solidFill>
                <a:srgbClr val="FFFFFF"/>
              </a:solidFill>
              <a:effectLst/>
              <a:uFillTx/>
              <a:latin typeface="Arial Narrow"/>
            </a:endParaRPr>
          </a:p>
        </p:txBody>
      </p:sp>
      <p:sp>
        <p:nvSpPr>
          <p:cNvPr id="215" name="Text Box 10"/>
          <p:cNvSpPr/>
          <p:nvPr/>
        </p:nvSpPr>
        <p:spPr>
          <a:xfrm>
            <a:off x="3017880" y="5446800"/>
            <a:ext cx="2743200" cy="5101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A</a:t>
            </a:r>
            <a:r>
              <a:rPr lang="en-GB" sz="2400" b="0" u="none" strike="noStrike" baseline="-25000">
                <a:solidFill>
                  <a:srgbClr val="FFFF00"/>
                </a:solidFill>
                <a:effectLst/>
                <a:uFillTx/>
                <a:latin typeface="Comic Sans MS"/>
              </a:rPr>
              <a:t>n+1</a:t>
            </a:r>
            <a:r>
              <a:rPr lang="en-GB" sz="2400" b="0" u="none" strike="noStrike">
                <a:solidFill>
                  <a:srgbClr val="FFFF00"/>
                </a:solidFill>
                <a:effectLst/>
                <a:uFillTx/>
                <a:latin typeface="Comic Sans MS"/>
              </a:rPr>
              <a:t> = 0.4A</a:t>
            </a:r>
            <a:r>
              <a:rPr lang="en-GB" sz="2400" b="0" u="none" strike="noStrike" baseline="-25000">
                <a:solidFill>
                  <a:srgbClr val="FFFF00"/>
                </a:solidFill>
                <a:effectLst/>
                <a:uFillTx/>
                <a:latin typeface="Comic Sans MS"/>
              </a:rPr>
              <a:t>n</a:t>
            </a:r>
            <a:r>
              <a:rPr lang="en-GB" sz="2400" b="0" u="none" strike="noStrike">
                <a:solidFill>
                  <a:srgbClr val="FFFF00"/>
                </a:solidFill>
                <a:effectLst/>
                <a:uFillTx/>
                <a:latin typeface="Comic Sans MS"/>
              </a:rPr>
              <a:t> + 150</a:t>
            </a:r>
            <a:endParaRPr lang="en-US" sz="2400" b="0" u="none" strike="noStrike">
              <a:solidFill>
                <a:srgbClr val="FFFFFF"/>
              </a:solidFill>
              <a:effectLst/>
              <a:uFillTx/>
              <a:latin typeface="Arial Narrow"/>
            </a:endParaRPr>
          </a:p>
        </p:txBody>
      </p:sp>
      <p:sp>
        <p:nvSpPr>
          <p:cNvPr id="216" name="Text Box 12"/>
          <p:cNvSpPr/>
          <p:nvPr/>
        </p:nvSpPr>
        <p:spPr>
          <a:xfrm>
            <a:off x="1082520" y="6095880"/>
            <a:ext cx="629316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and this gives us the following sequence…...</a:t>
            </a:r>
            <a:endParaRPr lang="en-US" sz="2400" b="0" u="none" strike="noStrike">
              <a:solidFill>
                <a:srgbClr val="FFFFFF"/>
              </a:solidFill>
              <a:effectLst/>
              <a:uFillTx/>
              <a:latin typeface="Arial Narrow"/>
            </a:endParaRPr>
          </a:p>
        </p:txBody>
      </p:sp>
      <p:sp>
        <p:nvSpPr>
          <p:cNvPr id="217" name="Rectangle 2"/>
          <p:cNvSpPr/>
          <p:nvPr/>
        </p:nvSpPr>
        <p:spPr>
          <a:xfrm>
            <a:off x="808200" y="669960"/>
            <a:ext cx="7467480" cy="762120"/>
          </a:xfrm>
          <a:prstGeom prst="rect">
            <a:avLst/>
          </a:prstGeom>
          <a:noFill/>
          <a:ln w="0">
            <a:noFill/>
          </a:ln>
        </p:spPr>
        <p:style>
          <a:lnRef idx="0"/>
          <a:fillRef idx="0"/>
          <a:effectRef idx="0"/>
          <a:fontRef idx="minor"/>
        </p:style>
        <p:txBody>
          <a:bodyPr lIns="90000" tIns="46800" rIns="90000" bIns="46800" anchor="t">
            <a:noAutofit/>
          </a:bodyPr>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0" u="none" strike="noStrike">
                <a:solidFill>
                  <a:srgbClr val="EEF82A"/>
                </a:solidFill>
                <a:effectLst/>
                <a:uFillTx/>
                <a:latin typeface="Comic Sans MS"/>
              </a:rPr>
              <a:t>Linear Recurrence Relations</a:t>
            </a:r>
            <a:endParaRPr lang="en-US" sz="3200" b="0" u="none" strike="noStrike">
              <a:solidFill>
                <a:srgbClr val="FFFFFF"/>
              </a:solidFill>
              <a:effectLst/>
              <a:uFillTx/>
              <a:latin typeface="Arial Narrow"/>
            </a:endParaRPr>
          </a:p>
        </p:txBody>
      </p:sp>
      <p:sp>
        <p:nvSpPr>
          <p:cNvPr id="218" name="TextBox 13"/>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timing>
    <p:tnLst>
      <p:par>
        <p:cTn id="617" dur="indefinite" restart="never" nodeType="tmRoot">
          <p:childTnLst>
            <p:seq>
              <p:cTn id="618" dur="indefinite" nodeType="mainSeq">
                <p:childTnLst>
                  <p:par>
                    <p:cTn id="619" fill="hold" nodeType="clickEffect">
                      <p:stCondLst>
                        <p:cond delay="indefinite"/>
                      </p:stCondLst>
                      <p:childTnLst>
                        <p:par>
                          <p:cTn id="620" fill="hold" nodeType="withEffect">
                            <p:stCondLst>
                              <p:cond delay="0"/>
                            </p:stCondLst>
                            <p:childTnLst>
                              <p:par>
                                <p:cTn id="621" presetID="22" presetClass="entr" fill="hold" nodeType="clickEffect" presetSubtype="8">
                                  <p:stCondLst>
                                    <p:cond delay="0"/>
                                  </p:stCondLst>
                                  <p:childTnLst>
                                    <p:set>
                                      <p:cBhvr>
                                        <p:cTn id="622" dur="1" fill="hold">
                                          <p:stCondLst>
                                            <p:cond delay="0"/>
                                          </p:stCondLst>
                                        </p:cTn>
                                        <p:tgtEl>
                                          <p:spTgt spid="209"/>
                                        </p:tgtEl>
                                        <p:attrNameLst>
                                          <p:attrName>style.visibility</p:attrName>
                                        </p:attrNameLst>
                                      </p:cBhvr>
                                      <p:to>
                                        <p:strVal val="visible"/>
                                      </p:to>
                                    </p:set>
                                    <p:animEffect transition="in" filter="wipe(left)">
                                      <p:cBhvr additive="repl">
                                        <p:cTn id="623" dur="500"/>
                                        <p:tgtEl>
                                          <p:spTgt spid="209"/>
                                        </p:tgtEl>
                                      </p:cBhvr>
                                    </p:animEffect>
                                  </p:childTnLst>
                                </p:cTn>
                              </p:par>
                            </p:childTnLst>
                          </p:cTn>
                        </p:par>
                      </p:childTnLst>
                    </p:cTn>
                  </p:par>
                  <p:par>
                    <p:cTn id="624" fill="hold" nodeType="clickEffect">
                      <p:stCondLst>
                        <p:cond delay="indefinite"/>
                      </p:stCondLst>
                      <p:childTnLst>
                        <p:par>
                          <p:cTn id="625" fill="hold" nodeType="withEffect">
                            <p:stCondLst>
                              <p:cond delay="0"/>
                            </p:stCondLst>
                            <p:childTnLst>
                              <p:par>
                                <p:cTn id="626" presetID="22" presetClass="entr" fill="hold" nodeType="clickEffect" presetSubtype="8">
                                  <p:stCondLst>
                                    <p:cond delay="0"/>
                                  </p:stCondLst>
                                  <p:childTnLst>
                                    <p:set>
                                      <p:cBhvr>
                                        <p:cTn id="627" dur="1" fill="hold">
                                          <p:stCondLst>
                                            <p:cond delay="0"/>
                                          </p:stCondLst>
                                        </p:cTn>
                                        <p:tgtEl>
                                          <p:spTgt spid="210"/>
                                        </p:tgtEl>
                                        <p:attrNameLst>
                                          <p:attrName>style.visibility</p:attrName>
                                        </p:attrNameLst>
                                      </p:cBhvr>
                                      <p:to>
                                        <p:strVal val="visible"/>
                                      </p:to>
                                    </p:set>
                                    <p:animEffect transition="in" filter="wipe(left)">
                                      <p:cBhvr additive="repl">
                                        <p:cTn id="628" dur="500"/>
                                        <p:tgtEl>
                                          <p:spTgt spid="210"/>
                                        </p:tgtEl>
                                      </p:cBhvr>
                                    </p:animEffect>
                                  </p:childTnLst>
                                </p:cTn>
                              </p:par>
                            </p:childTnLst>
                          </p:cTn>
                        </p:par>
                      </p:childTnLst>
                    </p:cTn>
                  </p:par>
                  <p:par>
                    <p:cTn id="629" fill="hold" nodeType="clickEffect">
                      <p:stCondLst>
                        <p:cond delay="indefinite"/>
                      </p:stCondLst>
                      <p:childTnLst>
                        <p:par>
                          <p:cTn id="630" fill="hold" nodeType="withEffect">
                            <p:stCondLst>
                              <p:cond delay="0"/>
                            </p:stCondLst>
                            <p:childTnLst>
                              <p:par>
                                <p:cTn id="631" presetID="22" presetClass="entr" fill="hold" nodeType="clickEffect" presetSubtype="8">
                                  <p:stCondLst>
                                    <p:cond delay="0"/>
                                  </p:stCondLst>
                                  <p:childTnLst>
                                    <p:set>
                                      <p:cBhvr>
                                        <p:cTn id="632" dur="1" fill="hold">
                                          <p:stCondLst>
                                            <p:cond delay="0"/>
                                          </p:stCondLst>
                                        </p:cTn>
                                        <p:tgtEl>
                                          <p:spTgt spid="211"/>
                                        </p:tgtEl>
                                        <p:attrNameLst>
                                          <p:attrName>style.visibility</p:attrName>
                                        </p:attrNameLst>
                                      </p:cBhvr>
                                      <p:to>
                                        <p:strVal val="visible"/>
                                      </p:to>
                                    </p:set>
                                    <p:animEffect transition="in" filter="wipe(left)">
                                      <p:cBhvr additive="repl">
                                        <p:cTn id="633" dur="500"/>
                                        <p:tgtEl>
                                          <p:spTgt spid="211"/>
                                        </p:tgtEl>
                                      </p:cBhvr>
                                    </p:animEffect>
                                  </p:childTnLst>
                                </p:cTn>
                              </p:par>
                            </p:childTnLst>
                          </p:cTn>
                        </p:par>
                      </p:childTnLst>
                    </p:cTn>
                  </p:par>
                  <p:par>
                    <p:cTn id="634" fill="hold" nodeType="clickEffect">
                      <p:stCondLst>
                        <p:cond delay="indefinite"/>
                      </p:stCondLst>
                      <p:childTnLst>
                        <p:par>
                          <p:cTn id="635" fill="hold" nodeType="withEffect">
                            <p:stCondLst>
                              <p:cond delay="0"/>
                            </p:stCondLst>
                            <p:childTnLst>
                              <p:par>
                                <p:cTn id="636" presetID="22" presetClass="entr" fill="hold" nodeType="clickEffect" presetSubtype="8">
                                  <p:stCondLst>
                                    <p:cond delay="0"/>
                                  </p:stCondLst>
                                  <p:childTnLst>
                                    <p:set>
                                      <p:cBhvr>
                                        <p:cTn id="637" dur="1" fill="hold">
                                          <p:stCondLst>
                                            <p:cond delay="0"/>
                                          </p:stCondLst>
                                        </p:cTn>
                                        <p:tgtEl>
                                          <p:spTgt spid="212"/>
                                        </p:tgtEl>
                                        <p:attrNameLst>
                                          <p:attrName>style.visibility</p:attrName>
                                        </p:attrNameLst>
                                      </p:cBhvr>
                                      <p:to>
                                        <p:strVal val="visible"/>
                                      </p:to>
                                    </p:set>
                                    <p:animEffect transition="in" filter="wipe(left)">
                                      <p:cBhvr additive="repl">
                                        <p:cTn id="638" dur="500"/>
                                        <p:tgtEl>
                                          <p:spTgt spid="212"/>
                                        </p:tgtEl>
                                      </p:cBhvr>
                                    </p:animEffect>
                                  </p:childTnLst>
                                </p:cTn>
                              </p:par>
                            </p:childTnLst>
                          </p:cTn>
                        </p:par>
                      </p:childTnLst>
                    </p:cTn>
                  </p:par>
                  <p:par>
                    <p:cTn id="639" fill="hold" nodeType="clickEffect">
                      <p:stCondLst>
                        <p:cond delay="indefinite"/>
                      </p:stCondLst>
                      <p:childTnLst>
                        <p:par>
                          <p:cTn id="640" fill="hold" nodeType="withEffect">
                            <p:stCondLst>
                              <p:cond delay="0"/>
                            </p:stCondLst>
                            <p:childTnLst>
                              <p:par>
                                <p:cTn id="641" presetID="22" presetClass="entr" fill="hold" nodeType="clickEffect" presetSubtype="8">
                                  <p:stCondLst>
                                    <p:cond delay="0"/>
                                  </p:stCondLst>
                                  <p:childTnLst>
                                    <p:set>
                                      <p:cBhvr>
                                        <p:cTn id="642" dur="1" fill="hold">
                                          <p:stCondLst>
                                            <p:cond delay="0"/>
                                          </p:stCondLst>
                                        </p:cTn>
                                        <p:tgtEl>
                                          <p:spTgt spid="213"/>
                                        </p:tgtEl>
                                        <p:attrNameLst>
                                          <p:attrName>style.visibility</p:attrName>
                                        </p:attrNameLst>
                                      </p:cBhvr>
                                      <p:to>
                                        <p:strVal val="visible"/>
                                      </p:to>
                                    </p:set>
                                    <p:animEffect transition="in" filter="wipe(left)">
                                      <p:cBhvr additive="repl">
                                        <p:cTn id="643" dur="500"/>
                                        <p:tgtEl>
                                          <p:spTgt spid="213"/>
                                        </p:tgtEl>
                                      </p:cBhvr>
                                    </p:animEffect>
                                  </p:childTnLst>
                                </p:cTn>
                              </p:par>
                            </p:childTnLst>
                          </p:cTn>
                        </p:par>
                      </p:childTnLst>
                    </p:cTn>
                  </p:par>
                  <p:par>
                    <p:cTn id="644" fill="hold" nodeType="clickEffect">
                      <p:stCondLst>
                        <p:cond delay="indefinite"/>
                      </p:stCondLst>
                      <p:childTnLst>
                        <p:par>
                          <p:cTn id="645" fill="hold" nodeType="withEffect">
                            <p:stCondLst>
                              <p:cond delay="0"/>
                            </p:stCondLst>
                            <p:childTnLst>
                              <p:par>
                                <p:cTn id="646" presetID="22" presetClass="entr" fill="hold" nodeType="clickEffect" presetSubtype="8">
                                  <p:stCondLst>
                                    <p:cond delay="0"/>
                                  </p:stCondLst>
                                  <p:childTnLst>
                                    <p:set>
                                      <p:cBhvr>
                                        <p:cTn id="647" dur="1" fill="hold">
                                          <p:stCondLst>
                                            <p:cond delay="0"/>
                                          </p:stCondLst>
                                        </p:cTn>
                                        <p:tgtEl>
                                          <p:spTgt spid="214"/>
                                        </p:tgtEl>
                                        <p:attrNameLst>
                                          <p:attrName>style.visibility</p:attrName>
                                        </p:attrNameLst>
                                      </p:cBhvr>
                                      <p:to>
                                        <p:strVal val="visible"/>
                                      </p:to>
                                    </p:set>
                                    <p:animEffect transition="in" filter="wipe(left)">
                                      <p:cBhvr additive="repl">
                                        <p:cTn id="648" dur="500"/>
                                        <p:tgtEl>
                                          <p:spTgt spid="214"/>
                                        </p:tgtEl>
                                      </p:cBhvr>
                                    </p:animEffect>
                                  </p:childTnLst>
                                </p:cTn>
                              </p:par>
                            </p:childTnLst>
                          </p:cTn>
                        </p:par>
                      </p:childTnLst>
                    </p:cTn>
                  </p:par>
                  <p:par>
                    <p:cTn id="649" fill="hold" nodeType="clickEffect">
                      <p:stCondLst>
                        <p:cond delay="indefinite"/>
                      </p:stCondLst>
                      <p:childTnLst>
                        <p:par>
                          <p:cTn id="650" fill="hold" nodeType="withEffect">
                            <p:stCondLst>
                              <p:cond delay="0"/>
                            </p:stCondLst>
                            <p:childTnLst>
                              <p:par>
                                <p:cTn id="651" presetID="22" presetClass="entr" fill="hold" nodeType="clickEffect" presetSubtype="8">
                                  <p:stCondLst>
                                    <p:cond delay="0"/>
                                  </p:stCondLst>
                                  <p:childTnLst>
                                    <p:set>
                                      <p:cBhvr>
                                        <p:cTn id="652" dur="1" fill="hold">
                                          <p:stCondLst>
                                            <p:cond delay="0"/>
                                          </p:stCondLst>
                                        </p:cTn>
                                        <p:tgtEl>
                                          <p:spTgt spid="215"/>
                                        </p:tgtEl>
                                        <p:attrNameLst>
                                          <p:attrName>style.visibility</p:attrName>
                                        </p:attrNameLst>
                                      </p:cBhvr>
                                      <p:to>
                                        <p:strVal val="visible"/>
                                      </p:to>
                                    </p:set>
                                    <p:animEffect transition="in" filter="wipe(left)">
                                      <p:cBhvr additive="repl">
                                        <p:cTn id="653" dur="500"/>
                                        <p:tgtEl>
                                          <p:spTgt spid="215"/>
                                        </p:tgtEl>
                                      </p:cBhvr>
                                    </p:animEffect>
                                  </p:childTnLst>
                                </p:cTn>
                              </p:par>
                            </p:childTnLst>
                          </p:cTn>
                        </p:par>
                      </p:childTnLst>
                    </p:cTn>
                  </p:par>
                  <p:par>
                    <p:cTn id="654" fill="hold" nodeType="clickEffect">
                      <p:stCondLst>
                        <p:cond delay="indefinite"/>
                      </p:stCondLst>
                      <p:childTnLst>
                        <p:par>
                          <p:cTn id="655" fill="hold" nodeType="withEffect">
                            <p:stCondLst>
                              <p:cond delay="0"/>
                            </p:stCondLst>
                            <p:childTnLst>
                              <p:par>
                                <p:cTn id="656" presetID="22" presetClass="entr" fill="hold" nodeType="clickEffect" presetSubtype="8">
                                  <p:stCondLst>
                                    <p:cond delay="0"/>
                                  </p:stCondLst>
                                  <p:childTnLst>
                                    <p:set>
                                      <p:cBhvr>
                                        <p:cTn id="657" dur="1" fill="hold">
                                          <p:stCondLst>
                                            <p:cond delay="0"/>
                                          </p:stCondLst>
                                        </p:cTn>
                                        <p:tgtEl>
                                          <p:spTgt spid="216"/>
                                        </p:tgtEl>
                                        <p:attrNameLst>
                                          <p:attrName>style.visibility</p:attrName>
                                        </p:attrNameLst>
                                      </p:cBhvr>
                                      <p:to>
                                        <p:strVal val="visible"/>
                                      </p:to>
                                    </p:set>
                                    <p:animEffect transition="in" filter="wipe(left)">
                                      <p:cBhvr additive="repl">
                                        <p:cTn id="658" dur="500"/>
                                        <p:tgtEl>
                                          <p:spTgt spid="21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 name="Rectangle 2"/>
          <p:cNvSpPr/>
          <p:nvPr/>
        </p:nvSpPr>
        <p:spPr>
          <a:xfrm>
            <a:off x="880920" y="657360"/>
            <a:ext cx="7467840" cy="761760"/>
          </a:xfrm>
          <a:prstGeom prst="rect">
            <a:avLst/>
          </a:prstGeom>
          <a:noFill/>
          <a:ln w="0">
            <a:noFill/>
          </a:ln>
        </p:spPr>
        <p:style>
          <a:lnRef idx="0"/>
          <a:fillRef idx="0"/>
          <a:effectRef idx="0"/>
          <a:fontRef idx="minor"/>
        </p:style>
        <p:txBody>
          <a:bodyPr lIns="90000" tIns="46800" rIns="90000" bIns="46800" anchor="t">
            <a:noAutofit/>
          </a:bodyPr>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none" strike="noStrike">
                <a:solidFill>
                  <a:srgbClr val="EEF82A"/>
                </a:solidFill>
                <a:effectLst/>
                <a:uFillTx/>
                <a:latin typeface="Comic Sans MS"/>
              </a:rPr>
              <a:t>Linear Recurrence Relations</a:t>
            </a:r>
            <a:endParaRPr lang="en-US" sz="2800" b="0" u="none" strike="noStrike">
              <a:solidFill>
                <a:srgbClr val="FFFFFF"/>
              </a:solidFill>
              <a:effectLst/>
              <a:uFillTx/>
              <a:latin typeface="Arial Narrow"/>
            </a:endParaRPr>
          </a:p>
        </p:txBody>
      </p:sp>
      <p:sp>
        <p:nvSpPr>
          <p:cNvPr id="220" name="Text Box 2"/>
          <p:cNvSpPr/>
          <p:nvPr/>
        </p:nvSpPr>
        <p:spPr>
          <a:xfrm>
            <a:off x="1905120" y="1920960"/>
            <a:ext cx="1722240" cy="5101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A</a:t>
            </a:r>
            <a:r>
              <a:rPr lang="en-GB" sz="2400" b="0" u="none" strike="noStrike" baseline="-25000">
                <a:solidFill>
                  <a:srgbClr val="FFFFFF"/>
                </a:solidFill>
                <a:effectLst/>
                <a:uFillTx/>
                <a:latin typeface="Comic Sans MS"/>
              </a:rPr>
              <a:t>0</a:t>
            </a:r>
            <a:r>
              <a:rPr lang="en-GB" sz="2400" b="0" u="none" strike="noStrike">
                <a:solidFill>
                  <a:srgbClr val="FFFFFF"/>
                </a:solidFill>
                <a:effectLst/>
                <a:uFillTx/>
                <a:latin typeface="Comic Sans MS"/>
              </a:rPr>
              <a:t> = 150</a:t>
            </a:r>
            <a:endParaRPr lang="en-US" sz="2400" b="0" u="none" strike="noStrike">
              <a:solidFill>
                <a:srgbClr val="FFFFFF"/>
              </a:solidFill>
              <a:effectLst/>
              <a:uFillTx/>
              <a:latin typeface="Arial Narrow"/>
            </a:endParaRPr>
          </a:p>
        </p:txBody>
      </p:sp>
      <p:sp>
        <p:nvSpPr>
          <p:cNvPr id="221" name="Text Box 3"/>
          <p:cNvSpPr/>
          <p:nvPr/>
        </p:nvSpPr>
        <p:spPr>
          <a:xfrm>
            <a:off x="1905120" y="2392200"/>
            <a:ext cx="3078000" cy="5101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A</a:t>
            </a:r>
            <a:r>
              <a:rPr lang="en-GB" sz="2400" b="0" u="none" strike="noStrike" baseline="-25000">
                <a:solidFill>
                  <a:srgbClr val="FFFFFF"/>
                </a:solidFill>
                <a:effectLst/>
                <a:uFillTx/>
                <a:latin typeface="Comic Sans MS"/>
              </a:rPr>
              <a:t>1</a:t>
            </a:r>
            <a:r>
              <a:rPr lang="en-GB" sz="2400" b="0" u="none" strike="noStrike">
                <a:solidFill>
                  <a:srgbClr val="FFFFFF"/>
                </a:solidFill>
                <a:effectLst/>
                <a:uFillTx/>
                <a:latin typeface="Comic Sans MS"/>
              </a:rPr>
              <a:t> = 0.4 </a:t>
            </a:r>
            <a:r>
              <a:rPr lang="en-GB" sz="1100" b="0" u="none" strike="noStrike">
                <a:solidFill>
                  <a:srgbClr val="FFFFFF"/>
                </a:solidFill>
                <a:effectLst/>
                <a:uFillTx/>
                <a:latin typeface="Comic Sans MS"/>
              </a:rPr>
              <a:t>X</a:t>
            </a:r>
            <a:r>
              <a:rPr lang="en-GB" sz="2400" b="0" u="none" strike="noStrike">
                <a:solidFill>
                  <a:srgbClr val="FFFFFF"/>
                </a:solidFill>
                <a:effectLst/>
                <a:uFillTx/>
                <a:latin typeface="Comic Sans MS"/>
              </a:rPr>
              <a:t> 150 + 150</a:t>
            </a:r>
            <a:endParaRPr lang="en-US" sz="2400" b="0" u="none" strike="noStrike">
              <a:solidFill>
                <a:srgbClr val="FFFFFF"/>
              </a:solidFill>
              <a:effectLst/>
              <a:uFillTx/>
              <a:latin typeface="Arial Narrow"/>
            </a:endParaRPr>
          </a:p>
        </p:txBody>
      </p:sp>
      <p:sp>
        <p:nvSpPr>
          <p:cNvPr id="222" name="Text Box 4"/>
          <p:cNvSpPr/>
          <p:nvPr/>
        </p:nvSpPr>
        <p:spPr>
          <a:xfrm>
            <a:off x="5516640" y="2392200"/>
            <a:ext cx="108252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210</a:t>
            </a:r>
            <a:endParaRPr lang="en-US" sz="2400" b="0" u="none" strike="noStrike">
              <a:solidFill>
                <a:srgbClr val="FFFFFF"/>
              </a:solidFill>
              <a:effectLst/>
              <a:uFillTx/>
              <a:latin typeface="Arial Narrow"/>
            </a:endParaRPr>
          </a:p>
        </p:txBody>
      </p:sp>
      <p:sp>
        <p:nvSpPr>
          <p:cNvPr id="223" name="Text Box 6"/>
          <p:cNvSpPr/>
          <p:nvPr/>
        </p:nvSpPr>
        <p:spPr>
          <a:xfrm>
            <a:off x="1905120" y="2865600"/>
            <a:ext cx="3108240" cy="5101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A</a:t>
            </a:r>
            <a:r>
              <a:rPr lang="en-GB" sz="2400" b="0" u="none" strike="noStrike" baseline="-25000">
                <a:solidFill>
                  <a:srgbClr val="FFFFFF"/>
                </a:solidFill>
                <a:effectLst/>
                <a:uFillTx/>
                <a:latin typeface="Comic Sans MS"/>
              </a:rPr>
              <a:t>2</a:t>
            </a:r>
            <a:r>
              <a:rPr lang="en-GB" sz="2400" b="0" u="none" strike="noStrike">
                <a:solidFill>
                  <a:srgbClr val="FFFFFF"/>
                </a:solidFill>
                <a:effectLst/>
                <a:uFillTx/>
                <a:latin typeface="Comic Sans MS"/>
              </a:rPr>
              <a:t> = 0.4 </a:t>
            </a:r>
            <a:r>
              <a:rPr lang="en-GB" sz="1100" b="0" u="none" strike="noStrike">
                <a:solidFill>
                  <a:srgbClr val="FFFFFF"/>
                </a:solidFill>
                <a:effectLst/>
                <a:uFillTx/>
                <a:latin typeface="Comic Sans MS"/>
              </a:rPr>
              <a:t>X</a:t>
            </a:r>
            <a:r>
              <a:rPr lang="en-GB" sz="2400" b="0" u="none" strike="noStrike">
                <a:solidFill>
                  <a:srgbClr val="FFFFFF"/>
                </a:solidFill>
                <a:effectLst/>
                <a:uFillTx/>
                <a:latin typeface="Comic Sans MS"/>
              </a:rPr>
              <a:t> 210 + 150</a:t>
            </a:r>
            <a:endParaRPr lang="en-US" sz="2400" b="0" u="none" strike="noStrike">
              <a:solidFill>
                <a:srgbClr val="FFFFFF"/>
              </a:solidFill>
              <a:effectLst/>
              <a:uFillTx/>
              <a:latin typeface="Arial Narrow"/>
            </a:endParaRPr>
          </a:p>
        </p:txBody>
      </p:sp>
      <p:sp>
        <p:nvSpPr>
          <p:cNvPr id="224" name="Text Box 7"/>
          <p:cNvSpPr/>
          <p:nvPr/>
        </p:nvSpPr>
        <p:spPr>
          <a:xfrm>
            <a:off x="5516640" y="2865600"/>
            <a:ext cx="111276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234</a:t>
            </a:r>
            <a:endParaRPr lang="en-US" sz="2400" b="0" u="none" strike="noStrike">
              <a:solidFill>
                <a:srgbClr val="FFFFFF"/>
              </a:solidFill>
              <a:effectLst/>
              <a:uFillTx/>
              <a:latin typeface="Arial Narrow"/>
            </a:endParaRPr>
          </a:p>
        </p:txBody>
      </p:sp>
      <p:sp>
        <p:nvSpPr>
          <p:cNvPr id="225" name="Text Box 8"/>
          <p:cNvSpPr/>
          <p:nvPr/>
        </p:nvSpPr>
        <p:spPr>
          <a:xfrm>
            <a:off x="1905120" y="3336840"/>
            <a:ext cx="3139920" cy="5101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A</a:t>
            </a:r>
            <a:r>
              <a:rPr lang="en-GB" sz="2400" b="0" u="none" strike="noStrike" baseline="-25000">
                <a:solidFill>
                  <a:srgbClr val="FFFFFF"/>
                </a:solidFill>
                <a:effectLst/>
                <a:uFillTx/>
                <a:latin typeface="Comic Sans MS"/>
              </a:rPr>
              <a:t>3</a:t>
            </a:r>
            <a:r>
              <a:rPr lang="en-GB" sz="2400" b="0" u="none" strike="noStrike">
                <a:solidFill>
                  <a:srgbClr val="FFFFFF"/>
                </a:solidFill>
                <a:effectLst/>
                <a:uFillTx/>
                <a:latin typeface="Comic Sans MS"/>
              </a:rPr>
              <a:t> = 0.4 </a:t>
            </a:r>
            <a:r>
              <a:rPr lang="en-GB" sz="1100" b="0" u="none" strike="noStrike">
                <a:solidFill>
                  <a:srgbClr val="FFFFFF"/>
                </a:solidFill>
                <a:effectLst/>
                <a:uFillTx/>
                <a:latin typeface="Comic Sans MS"/>
              </a:rPr>
              <a:t>X</a:t>
            </a:r>
            <a:r>
              <a:rPr lang="en-GB" sz="2400" b="0" u="none" strike="noStrike">
                <a:solidFill>
                  <a:srgbClr val="FFFFFF"/>
                </a:solidFill>
                <a:effectLst/>
                <a:uFillTx/>
                <a:latin typeface="Comic Sans MS"/>
              </a:rPr>
              <a:t> 234 + 150</a:t>
            </a:r>
            <a:endParaRPr lang="en-US" sz="2400" b="0" u="none" strike="noStrike">
              <a:solidFill>
                <a:srgbClr val="FFFFFF"/>
              </a:solidFill>
              <a:effectLst/>
              <a:uFillTx/>
              <a:latin typeface="Arial Narrow"/>
            </a:endParaRPr>
          </a:p>
        </p:txBody>
      </p:sp>
      <p:sp>
        <p:nvSpPr>
          <p:cNvPr id="226" name="Text Box 9"/>
          <p:cNvSpPr/>
          <p:nvPr/>
        </p:nvSpPr>
        <p:spPr>
          <a:xfrm>
            <a:off x="5516640" y="3336840"/>
            <a:ext cx="138744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243.6</a:t>
            </a:r>
            <a:endParaRPr lang="en-US" sz="2400" b="0" u="none" strike="noStrike">
              <a:solidFill>
                <a:srgbClr val="FFFFFF"/>
              </a:solidFill>
              <a:effectLst/>
              <a:uFillTx/>
              <a:latin typeface="Arial Narrow"/>
            </a:endParaRPr>
          </a:p>
        </p:txBody>
      </p:sp>
      <p:sp>
        <p:nvSpPr>
          <p:cNvPr id="227" name="Text Box 11"/>
          <p:cNvSpPr/>
          <p:nvPr/>
        </p:nvSpPr>
        <p:spPr>
          <a:xfrm>
            <a:off x="1905120" y="3809880"/>
            <a:ext cx="3794040" cy="5101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A</a:t>
            </a:r>
            <a:r>
              <a:rPr lang="en-GB" sz="2400" b="0" u="none" strike="noStrike" baseline="-25000">
                <a:solidFill>
                  <a:srgbClr val="FFFFFF"/>
                </a:solidFill>
                <a:effectLst/>
                <a:uFillTx/>
                <a:latin typeface="Comic Sans MS"/>
              </a:rPr>
              <a:t>10</a:t>
            </a:r>
            <a:r>
              <a:rPr lang="en-GB" sz="2400" b="0" u="none" strike="noStrike">
                <a:solidFill>
                  <a:srgbClr val="FFFFFF"/>
                </a:solidFill>
                <a:effectLst/>
                <a:uFillTx/>
                <a:latin typeface="Comic Sans MS"/>
              </a:rPr>
              <a:t> = 0.4 </a:t>
            </a:r>
            <a:r>
              <a:rPr lang="en-GB" sz="1100" b="0" u="none" strike="noStrike">
                <a:solidFill>
                  <a:srgbClr val="FFFFFF"/>
                </a:solidFill>
                <a:effectLst/>
                <a:uFillTx/>
                <a:latin typeface="Comic Sans MS"/>
              </a:rPr>
              <a:t>X</a:t>
            </a:r>
            <a:r>
              <a:rPr lang="en-GB" sz="2400" b="0" u="none" strike="noStrike">
                <a:solidFill>
                  <a:srgbClr val="FFFFFF"/>
                </a:solidFill>
                <a:effectLst/>
                <a:uFillTx/>
                <a:latin typeface="Comic Sans MS"/>
              </a:rPr>
              <a:t> 249.974 + 150</a:t>
            </a:r>
            <a:endParaRPr lang="en-US" sz="2400" b="0" u="none" strike="noStrike">
              <a:solidFill>
                <a:srgbClr val="FFFFFF"/>
              </a:solidFill>
              <a:effectLst/>
              <a:uFillTx/>
              <a:latin typeface="Arial Narrow"/>
            </a:endParaRPr>
          </a:p>
        </p:txBody>
      </p:sp>
      <p:sp>
        <p:nvSpPr>
          <p:cNvPr id="228" name="Text Box 12"/>
          <p:cNvSpPr/>
          <p:nvPr/>
        </p:nvSpPr>
        <p:spPr>
          <a:xfrm>
            <a:off x="5516640" y="3809880"/>
            <a:ext cx="192096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249.990</a:t>
            </a:r>
            <a:endParaRPr lang="en-US" sz="2400" b="0" u="none" strike="noStrike">
              <a:solidFill>
                <a:srgbClr val="FFFFFF"/>
              </a:solidFill>
              <a:effectLst/>
              <a:uFillTx/>
              <a:latin typeface="Arial Narrow"/>
            </a:endParaRPr>
          </a:p>
        </p:txBody>
      </p:sp>
      <p:sp>
        <p:nvSpPr>
          <p:cNvPr id="229" name="Text Box 14"/>
          <p:cNvSpPr/>
          <p:nvPr/>
        </p:nvSpPr>
        <p:spPr>
          <a:xfrm>
            <a:off x="914400" y="4267080"/>
            <a:ext cx="819936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When amount of waste reaches </a:t>
            </a:r>
            <a:r>
              <a:rPr lang="en-GB" sz="2400" b="0" u="none" strike="noStrike">
                <a:solidFill>
                  <a:srgbClr val="FFFF00"/>
                </a:solidFill>
                <a:effectLst/>
                <a:uFillTx/>
                <a:latin typeface="Comic Sans MS"/>
              </a:rPr>
              <a:t>250kg</a:t>
            </a:r>
            <a:r>
              <a:rPr lang="en-GB" sz="2400" b="0" u="none" strike="noStrike">
                <a:solidFill>
                  <a:srgbClr val="FFFFFF"/>
                </a:solidFill>
                <a:effectLst/>
                <a:uFillTx/>
                <a:latin typeface="Comic Sans MS"/>
              </a:rPr>
              <a:t> it stays at this.</a:t>
            </a:r>
            <a:endParaRPr lang="en-US" sz="2400" b="0" u="none" strike="noStrike">
              <a:solidFill>
                <a:srgbClr val="FFFFFF"/>
              </a:solidFill>
              <a:effectLst/>
              <a:uFillTx/>
              <a:latin typeface="Arial Narrow"/>
            </a:endParaRPr>
          </a:p>
        </p:txBody>
      </p:sp>
      <p:sp>
        <p:nvSpPr>
          <p:cNvPr id="230" name="Text Box 15"/>
          <p:cNvSpPr/>
          <p:nvPr/>
        </p:nvSpPr>
        <p:spPr>
          <a:xfrm>
            <a:off x="914400" y="4861080"/>
            <a:ext cx="8213760" cy="5101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Check:  If A</a:t>
            </a:r>
            <a:r>
              <a:rPr lang="en-GB" sz="2400" b="0" u="none" strike="noStrike" baseline="-25000">
                <a:solidFill>
                  <a:srgbClr val="FFFF00"/>
                </a:solidFill>
                <a:effectLst/>
                <a:uFillTx/>
                <a:latin typeface="Comic Sans MS"/>
              </a:rPr>
              <a:t>n</a:t>
            </a:r>
            <a:r>
              <a:rPr lang="en-GB" sz="2400" b="0" u="none" strike="noStrike">
                <a:solidFill>
                  <a:srgbClr val="FFFF00"/>
                </a:solidFill>
                <a:effectLst/>
                <a:uFillTx/>
                <a:latin typeface="Comic Sans MS"/>
              </a:rPr>
              <a:t> = 250  then    A</a:t>
            </a:r>
            <a:r>
              <a:rPr lang="en-GB" sz="2400" b="0" u="none" strike="noStrike" baseline="-25000">
                <a:solidFill>
                  <a:srgbClr val="FFFF00"/>
                </a:solidFill>
                <a:effectLst/>
                <a:uFillTx/>
                <a:latin typeface="Comic Sans MS"/>
              </a:rPr>
              <a:t>n+1</a:t>
            </a:r>
            <a:r>
              <a:rPr lang="en-GB" sz="2400" b="0" u="none" strike="noStrike">
                <a:solidFill>
                  <a:srgbClr val="FFFF00"/>
                </a:solidFill>
                <a:effectLst/>
                <a:uFillTx/>
                <a:latin typeface="Comic Sans MS"/>
              </a:rPr>
              <a:t> = 0.4 </a:t>
            </a:r>
            <a:r>
              <a:rPr lang="en-GB" sz="1100" b="0" u="none" strike="noStrike">
                <a:solidFill>
                  <a:srgbClr val="FFFF00"/>
                </a:solidFill>
                <a:effectLst/>
                <a:uFillTx/>
                <a:latin typeface="Comic Sans MS"/>
              </a:rPr>
              <a:t>X</a:t>
            </a:r>
            <a:r>
              <a:rPr lang="en-GB" sz="2400" b="0" u="none" strike="noStrike">
                <a:solidFill>
                  <a:srgbClr val="FFFF00"/>
                </a:solidFill>
                <a:effectLst/>
                <a:uFillTx/>
                <a:latin typeface="Comic Sans MS"/>
              </a:rPr>
              <a:t> 250 + 150 = 250</a:t>
            </a:r>
            <a:endParaRPr lang="en-US" sz="2400" b="0" u="none" strike="noStrike">
              <a:solidFill>
                <a:srgbClr val="FFFFFF"/>
              </a:solidFill>
              <a:effectLst/>
              <a:uFillTx/>
              <a:latin typeface="Arial Narrow"/>
            </a:endParaRPr>
          </a:p>
        </p:txBody>
      </p:sp>
      <p:sp>
        <p:nvSpPr>
          <p:cNvPr id="231" name="Text Box 16"/>
          <p:cNvSpPr/>
          <p:nvPr/>
        </p:nvSpPr>
        <p:spPr>
          <a:xfrm>
            <a:off x="914400" y="5456160"/>
            <a:ext cx="8229600" cy="76428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37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200" b="0" u="none" strike="noStrike">
                <a:solidFill>
                  <a:srgbClr val="FFFFFF"/>
                </a:solidFill>
                <a:effectLst/>
                <a:uFillTx/>
                <a:latin typeface="Comic Sans MS"/>
              </a:rPr>
              <a:t>This is below the danger level so factory could be allowed to continue dumping.</a:t>
            </a:r>
            <a:endParaRPr lang="en-US" sz="2200" b="0" u="none" strike="noStrike">
              <a:solidFill>
                <a:srgbClr val="FFFFFF"/>
              </a:solidFill>
              <a:effectLst/>
              <a:uFillTx/>
              <a:latin typeface="Arial Narrow"/>
            </a:endParaRPr>
          </a:p>
        </p:txBody>
      </p:sp>
      <p:sp>
        <p:nvSpPr>
          <p:cNvPr id="232" name="Text Box 17"/>
          <p:cNvSpPr/>
          <p:nvPr/>
        </p:nvSpPr>
        <p:spPr>
          <a:xfrm>
            <a:off x="884160" y="6232680"/>
            <a:ext cx="8213760" cy="4291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37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200" b="0" u="none" strike="noStrike">
                <a:solidFill>
                  <a:srgbClr val="FFFF00"/>
                </a:solidFill>
                <a:effectLst/>
                <a:uFillTx/>
                <a:latin typeface="Comic Sans MS"/>
              </a:rPr>
              <a:t>We say that the sequence CONVERGES to a LIMIT of 250.</a:t>
            </a:r>
            <a:endParaRPr lang="en-US" sz="2200" b="0" u="none" strike="noStrike">
              <a:solidFill>
                <a:srgbClr val="FFFFFF"/>
              </a:solidFill>
              <a:effectLst/>
              <a:uFillTx/>
              <a:latin typeface="Arial Narrow"/>
            </a:endParaRPr>
          </a:p>
        </p:txBody>
      </p:sp>
      <p:sp>
        <p:nvSpPr>
          <p:cNvPr id="233" name="TextBox 18"/>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timing>
    <p:tnLst>
      <p:par>
        <p:cTn id="659" dur="indefinite" restart="never" nodeType="tmRoot">
          <p:childTnLst>
            <p:seq>
              <p:cTn id="660" dur="indefinite" nodeType="mainSeq">
                <p:childTnLst>
                  <p:par>
                    <p:cTn id="661" fill="hold" nodeType="clickEffect">
                      <p:stCondLst>
                        <p:cond delay="indefinite"/>
                      </p:stCondLst>
                      <p:childTnLst>
                        <p:par>
                          <p:cTn id="662" fill="hold" nodeType="withEffect">
                            <p:stCondLst>
                              <p:cond delay="0"/>
                            </p:stCondLst>
                            <p:childTnLst>
                              <p:par>
                                <p:cTn id="663" presetID="22" presetClass="entr" fill="hold" nodeType="clickEffect" presetSubtype="8">
                                  <p:stCondLst>
                                    <p:cond delay="0"/>
                                  </p:stCondLst>
                                  <p:childTnLst>
                                    <p:set>
                                      <p:cBhvr>
                                        <p:cTn id="664" dur="1" fill="hold">
                                          <p:stCondLst>
                                            <p:cond delay="0"/>
                                          </p:stCondLst>
                                        </p:cTn>
                                        <p:tgtEl>
                                          <p:spTgt spid="220"/>
                                        </p:tgtEl>
                                        <p:attrNameLst>
                                          <p:attrName>style.visibility</p:attrName>
                                        </p:attrNameLst>
                                      </p:cBhvr>
                                      <p:to>
                                        <p:strVal val="visible"/>
                                      </p:to>
                                    </p:set>
                                    <p:animEffect transition="in" filter="wipe(left)">
                                      <p:cBhvr additive="repl">
                                        <p:cTn id="665" dur="500"/>
                                        <p:tgtEl>
                                          <p:spTgt spid="220"/>
                                        </p:tgtEl>
                                      </p:cBhvr>
                                    </p:animEffect>
                                  </p:childTnLst>
                                </p:cTn>
                              </p:par>
                            </p:childTnLst>
                          </p:cTn>
                        </p:par>
                      </p:childTnLst>
                    </p:cTn>
                  </p:par>
                  <p:par>
                    <p:cTn id="666" fill="hold" nodeType="clickEffect">
                      <p:stCondLst>
                        <p:cond delay="indefinite"/>
                      </p:stCondLst>
                      <p:childTnLst>
                        <p:par>
                          <p:cTn id="667" fill="hold" nodeType="withEffect">
                            <p:stCondLst>
                              <p:cond delay="0"/>
                            </p:stCondLst>
                            <p:childTnLst>
                              <p:par>
                                <p:cTn id="668" presetID="22" presetClass="entr" fill="hold" nodeType="clickEffect" presetSubtype="8">
                                  <p:stCondLst>
                                    <p:cond delay="0"/>
                                  </p:stCondLst>
                                  <p:childTnLst>
                                    <p:set>
                                      <p:cBhvr>
                                        <p:cTn id="669" dur="1" fill="hold">
                                          <p:stCondLst>
                                            <p:cond delay="0"/>
                                          </p:stCondLst>
                                        </p:cTn>
                                        <p:tgtEl>
                                          <p:spTgt spid="221"/>
                                        </p:tgtEl>
                                        <p:attrNameLst>
                                          <p:attrName>style.visibility</p:attrName>
                                        </p:attrNameLst>
                                      </p:cBhvr>
                                      <p:to>
                                        <p:strVal val="visible"/>
                                      </p:to>
                                    </p:set>
                                    <p:animEffect transition="in" filter="wipe(left)">
                                      <p:cBhvr additive="repl">
                                        <p:cTn id="670" dur="500"/>
                                        <p:tgtEl>
                                          <p:spTgt spid="221"/>
                                        </p:tgtEl>
                                      </p:cBhvr>
                                    </p:animEffect>
                                  </p:childTnLst>
                                </p:cTn>
                              </p:par>
                            </p:childTnLst>
                          </p:cTn>
                        </p:par>
                      </p:childTnLst>
                    </p:cTn>
                  </p:par>
                  <p:par>
                    <p:cTn id="671" fill="hold" nodeType="clickEffect">
                      <p:stCondLst>
                        <p:cond delay="indefinite"/>
                      </p:stCondLst>
                      <p:childTnLst>
                        <p:par>
                          <p:cTn id="672" fill="hold" nodeType="withEffect">
                            <p:stCondLst>
                              <p:cond delay="0"/>
                            </p:stCondLst>
                            <p:childTnLst>
                              <p:par>
                                <p:cTn id="673" presetID="1" presetClass="entr" fill="hold" nodeType="clickEffect">
                                  <p:stCondLst>
                                    <p:cond delay="0"/>
                                  </p:stCondLst>
                                  <p:childTnLst>
                                    <p:set>
                                      <p:cBhvr>
                                        <p:cTn id="674" dur="1" fill="hold">
                                          <p:stCondLst>
                                            <p:cond delay="499"/>
                                          </p:stCondLst>
                                        </p:cTn>
                                        <p:tgtEl>
                                          <p:spTgt spid="222"/>
                                        </p:tgtEl>
                                        <p:attrNameLst>
                                          <p:attrName>style.visibility</p:attrName>
                                        </p:attrNameLst>
                                      </p:cBhvr>
                                      <p:to>
                                        <p:strVal val="visible"/>
                                      </p:to>
                                    </p:set>
                                  </p:childTnLst>
                                </p:cTn>
                              </p:par>
                            </p:childTnLst>
                          </p:cTn>
                        </p:par>
                      </p:childTnLst>
                    </p:cTn>
                  </p:par>
                  <p:par>
                    <p:cTn id="675" fill="hold" nodeType="clickEffect">
                      <p:stCondLst>
                        <p:cond delay="indefinite"/>
                      </p:stCondLst>
                      <p:childTnLst>
                        <p:par>
                          <p:cTn id="676" fill="hold" nodeType="withEffect">
                            <p:stCondLst>
                              <p:cond delay="0"/>
                            </p:stCondLst>
                            <p:childTnLst>
                              <p:par>
                                <p:cTn id="677" presetID="22" presetClass="entr" fill="hold" nodeType="clickEffect" presetSubtype="8">
                                  <p:stCondLst>
                                    <p:cond delay="0"/>
                                  </p:stCondLst>
                                  <p:childTnLst>
                                    <p:set>
                                      <p:cBhvr>
                                        <p:cTn id="678" dur="1" fill="hold">
                                          <p:stCondLst>
                                            <p:cond delay="0"/>
                                          </p:stCondLst>
                                        </p:cTn>
                                        <p:tgtEl>
                                          <p:spTgt spid="223"/>
                                        </p:tgtEl>
                                        <p:attrNameLst>
                                          <p:attrName>style.visibility</p:attrName>
                                        </p:attrNameLst>
                                      </p:cBhvr>
                                      <p:to>
                                        <p:strVal val="visible"/>
                                      </p:to>
                                    </p:set>
                                    <p:animEffect transition="in" filter="wipe(left)">
                                      <p:cBhvr additive="repl">
                                        <p:cTn id="679" dur="500"/>
                                        <p:tgtEl>
                                          <p:spTgt spid="223"/>
                                        </p:tgtEl>
                                      </p:cBhvr>
                                    </p:animEffect>
                                  </p:childTnLst>
                                </p:cTn>
                              </p:par>
                            </p:childTnLst>
                          </p:cTn>
                        </p:par>
                      </p:childTnLst>
                    </p:cTn>
                  </p:par>
                  <p:par>
                    <p:cTn id="680" fill="hold" nodeType="clickEffect">
                      <p:stCondLst>
                        <p:cond delay="indefinite"/>
                      </p:stCondLst>
                      <p:childTnLst>
                        <p:par>
                          <p:cTn id="681" fill="hold" nodeType="withEffect">
                            <p:stCondLst>
                              <p:cond delay="0"/>
                            </p:stCondLst>
                            <p:childTnLst>
                              <p:par>
                                <p:cTn id="682" presetID="1" presetClass="entr" fill="hold" nodeType="clickEffect">
                                  <p:stCondLst>
                                    <p:cond delay="0"/>
                                  </p:stCondLst>
                                  <p:childTnLst>
                                    <p:set>
                                      <p:cBhvr>
                                        <p:cTn id="683" dur="1" fill="hold">
                                          <p:stCondLst>
                                            <p:cond delay="499"/>
                                          </p:stCondLst>
                                        </p:cTn>
                                        <p:tgtEl>
                                          <p:spTgt spid="224"/>
                                        </p:tgtEl>
                                        <p:attrNameLst>
                                          <p:attrName>style.visibility</p:attrName>
                                        </p:attrNameLst>
                                      </p:cBhvr>
                                      <p:to>
                                        <p:strVal val="visible"/>
                                      </p:to>
                                    </p:set>
                                  </p:childTnLst>
                                </p:cTn>
                              </p:par>
                            </p:childTnLst>
                          </p:cTn>
                        </p:par>
                      </p:childTnLst>
                    </p:cTn>
                  </p:par>
                  <p:par>
                    <p:cTn id="684" fill="hold" nodeType="clickEffect">
                      <p:stCondLst>
                        <p:cond delay="indefinite"/>
                      </p:stCondLst>
                      <p:childTnLst>
                        <p:par>
                          <p:cTn id="685" fill="hold" nodeType="withEffect">
                            <p:stCondLst>
                              <p:cond delay="0"/>
                            </p:stCondLst>
                            <p:childTnLst>
                              <p:par>
                                <p:cTn id="686" presetID="22" presetClass="entr" fill="hold" nodeType="clickEffect" presetSubtype="8">
                                  <p:stCondLst>
                                    <p:cond delay="0"/>
                                  </p:stCondLst>
                                  <p:childTnLst>
                                    <p:set>
                                      <p:cBhvr>
                                        <p:cTn id="687" dur="1" fill="hold">
                                          <p:stCondLst>
                                            <p:cond delay="0"/>
                                          </p:stCondLst>
                                        </p:cTn>
                                        <p:tgtEl>
                                          <p:spTgt spid="225"/>
                                        </p:tgtEl>
                                        <p:attrNameLst>
                                          <p:attrName>style.visibility</p:attrName>
                                        </p:attrNameLst>
                                      </p:cBhvr>
                                      <p:to>
                                        <p:strVal val="visible"/>
                                      </p:to>
                                    </p:set>
                                    <p:animEffect transition="in" filter="wipe(left)">
                                      <p:cBhvr additive="repl">
                                        <p:cTn id="688" dur="500"/>
                                        <p:tgtEl>
                                          <p:spTgt spid="225"/>
                                        </p:tgtEl>
                                      </p:cBhvr>
                                    </p:animEffect>
                                  </p:childTnLst>
                                </p:cTn>
                              </p:par>
                            </p:childTnLst>
                          </p:cTn>
                        </p:par>
                      </p:childTnLst>
                    </p:cTn>
                  </p:par>
                  <p:par>
                    <p:cTn id="689" fill="hold" nodeType="clickEffect">
                      <p:stCondLst>
                        <p:cond delay="indefinite"/>
                      </p:stCondLst>
                      <p:childTnLst>
                        <p:par>
                          <p:cTn id="690" fill="hold" nodeType="withEffect">
                            <p:stCondLst>
                              <p:cond delay="0"/>
                            </p:stCondLst>
                            <p:childTnLst>
                              <p:par>
                                <p:cTn id="691" presetID="1" presetClass="entr" fill="hold" nodeType="clickEffect">
                                  <p:stCondLst>
                                    <p:cond delay="0"/>
                                  </p:stCondLst>
                                  <p:childTnLst>
                                    <p:set>
                                      <p:cBhvr>
                                        <p:cTn id="692" dur="1" fill="hold">
                                          <p:stCondLst>
                                            <p:cond delay="499"/>
                                          </p:stCondLst>
                                        </p:cTn>
                                        <p:tgtEl>
                                          <p:spTgt spid="226"/>
                                        </p:tgtEl>
                                        <p:attrNameLst>
                                          <p:attrName>style.visibility</p:attrName>
                                        </p:attrNameLst>
                                      </p:cBhvr>
                                      <p:to>
                                        <p:strVal val="visible"/>
                                      </p:to>
                                    </p:set>
                                  </p:childTnLst>
                                </p:cTn>
                              </p:par>
                            </p:childTnLst>
                          </p:cTn>
                        </p:par>
                      </p:childTnLst>
                    </p:cTn>
                  </p:par>
                  <p:par>
                    <p:cTn id="693" fill="hold" nodeType="clickEffect">
                      <p:stCondLst>
                        <p:cond delay="indefinite"/>
                      </p:stCondLst>
                      <p:childTnLst>
                        <p:par>
                          <p:cTn id="694" fill="hold" nodeType="withEffect">
                            <p:stCondLst>
                              <p:cond delay="0"/>
                            </p:stCondLst>
                            <p:childTnLst>
                              <p:par>
                                <p:cTn id="695" presetID="22" presetClass="entr" fill="hold" nodeType="clickEffect" presetSubtype="8">
                                  <p:stCondLst>
                                    <p:cond delay="0"/>
                                  </p:stCondLst>
                                  <p:childTnLst>
                                    <p:set>
                                      <p:cBhvr>
                                        <p:cTn id="696" dur="1" fill="hold">
                                          <p:stCondLst>
                                            <p:cond delay="0"/>
                                          </p:stCondLst>
                                        </p:cTn>
                                        <p:tgtEl>
                                          <p:spTgt spid="227"/>
                                        </p:tgtEl>
                                        <p:attrNameLst>
                                          <p:attrName>style.visibility</p:attrName>
                                        </p:attrNameLst>
                                      </p:cBhvr>
                                      <p:to>
                                        <p:strVal val="visible"/>
                                      </p:to>
                                    </p:set>
                                    <p:animEffect transition="in" filter="wipe(left)">
                                      <p:cBhvr additive="repl">
                                        <p:cTn id="697" dur="500"/>
                                        <p:tgtEl>
                                          <p:spTgt spid="227"/>
                                        </p:tgtEl>
                                      </p:cBhvr>
                                    </p:animEffect>
                                  </p:childTnLst>
                                </p:cTn>
                              </p:par>
                            </p:childTnLst>
                          </p:cTn>
                        </p:par>
                      </p:childTnLst>
                    </p:cTn>
                  </p:par>
                  <p:par>
                    <p:cTn id="698" fill="hold" nodeType="clickEffect">
                      <p:stCondLst>
                        <p:cond delay="indefinite"/>
                      </p:stCondLst>
                      <p:childTnLst>
                        <p:par>
                          <p:cTn id="699" fill="hold" nodeType="withEffect">
                            <p:stCondLst>
                              <p:cond delay="0"/>
                            </p:stCondLst>
                            <p:childTnLst>
                              <p:par>
                                <p:cTn id="700" presetID="1" presetClass="entr" fill="hold" nodeType="clickEffect">
                                  <p:stCondLst>
                                    <p:cond delay="0"/>
                                  </p:stCondLst>
                                  <p:childTnLst>
                                    <p:set>
                                      <p:cBhvr>
                                        <p:cTn id="701" dur="1" fill="hold">
                                          <p:stCondLst>
                                            <p:cond delay="499"/>
                                          </p:stCondLst>
                                        </p:cTn>
                                        <p:tgtEl>
                                          <p:spTgt spid="228"/>
                                        </p:tgtEl>
                                        <p:attrNameLst>
                                          <p:attrName>style.visibility</p:attrName>
                                        </p:attrNameLst>
                                      </p:cBhvr>
                                      <p:to>
                                        <p:strVal val="visible"/>
                                      </p:to>
                                    </p:set>
                                  </p:childTnLst>
                                </p:cTn>
                              </p:par>
                            </p:childTnLst>
                          </p:cTn>
                        </p:par>
                      </p:childTnLst>
                    </p:cTn>
                  </p:par>
                  <p:par>
                    <p:cTn id="702" fill="hold" nodeType="clickEffect">
                      <p:stCondLst>
                        <p:cond delay="indefinite"/>
                      </p:stCondLst>
                      <p:childTnLst>
                        <p:par>
                          <p:cTn id="703" fill="hold" nodeType="withEffect">
                            <p:stCondLst>
                              <p:cond delay="0"/>
                            </p:stCondLst>
                            <p:childTnLst>
                              <p:par>
                                <p:cTn id="704" presetID="22" presetClass="entr" fill="hold" nodeType="clickEffect" presetSubtype="8">
                                  <p:stCondLst>
                                    <p:cond delay="0"/>
                                  </p:stCondLst>
                                  <p:childTnLst>
                                    <p:set>
                                      <p:cBhvr>
                                        <p:cTn id="705" dur="1" fill="hold">
                                          <p:stCondLst>
                                            <p:cond delay="0"/>
                                          </p:stCondLst>
                                        </p:cTn>
                                        <p:tgtEl>
                                          <p:spTgt spid="229"/>
                                        </p:tgtEl>
                                        <p:attrNameLst>
                                          <p:attrName>style.visibility</p:attrName>
                                        </p:attrNameLst>
                                      </p:cBhvr>
                                      <p:to>
                                        <p:strVal val="visible"/>
                                      </p:to>
                                    </p:set>
                                    <p:animEffect transition="in" filter="wipe(left)">
                                      <p:cBhvr additive="repl">
                                        <p:cTn id="706" dur="500"/>
                                        <p:tgtEl>
                                          <p:spTgt spid="229"/>
                                        </p:tgtEl>
                                      </p:cBhvr>
                                    </p:animEffect>
                                  </p:childTnLst>
                                </p:cTn>
                              </p:par>
                            </p:childTnLst>
                          </p:cTn>
                        </p:par>
                      </p:childTnLst>
                    </p:cTn>
                  </p:par>
                  <p:par>
                    <p:cTn id="707" fill="hold" nodeType="clickEffect">
                      <p:stCondLst>
                        <p:cond delay="indefinite"/>
                      </p:stCondLst>
                      <p:childTnLst>
                        <p:par>
                          <p:cTn id="708" fill="hold" nodeType="withEffect">
                            <p:stCondLst>
                              <p:cond delay="0"/>
                            </p:stCondLst>
                            <p:childTnLst>
                              <p:par>
                                <p:cTn id="709" presetID="22" presetClass="entr" fill="hold" nodeType="clickEffect" presetSubtype="8">
                                  <p:stCondLst>
                                    <p:cond delay="0"/>
                                  </p:stCondLst>
                                  <p:childTnLst>
                                    <p:set>
                                      <p:cBhvr>
                                        <p:cTn id="710" dur="1" fill="hold">
                                          <p:stCondLst>
                                            <p:cond delay="0"/>
                                          </p:stCondLst>
                                        </p:cTn>
                                        <p:tgtEl>
                                          <p:spTgt spid="230"/>
                                        </p:tgtEl>
                                        <p:attrNameLst>
                                          <p:attrName>style.visibility</p:attrName>
                                        </p:attrNameLst>
                                      </p:cBhvr>
                                      <p:to>
                                        <p:strVal val="visible"/>
                                      </p:to>
                                    </p:set>
                                    <p:animEffect transition="in" filter="wipe(left)">
                                      <p:cBhvr additive="repl">
                                        <p:cTn id="711" dur="500"/>
                                        <p:tgtEl>
                                          <p:spTgt spid="230"/>
                                        </p:tgtEl>
                                      </p:cBhvr>
                                    </p:animEffect>
                                  </p:childTnLst>
                                </p:cTn>
                              </p:par>
                            </p:childTnLst>
                          </p:cTn>
                        </p:par>
                      </p:childTnLst>
                    </p:cTn>
                  </p:par>
                  <p:par>
                    <p:cTn id="712" fill="hold" nodeType="clickEffect">
                      <p:stCondLst>
                        <p:cond delay="indefinite"/>
                      </p:stCondLst>
                      <p:childTnLst>
                        <p:par>
                          <p:cTn id="713" fill="hold" nodeType="withEffect">
                            <p:stCondLst>
                              <p:cond delay="0"/>
                            </p:stCondLst>
                            <p:childTnLst>
                              <p:par>
                                <p:cTn id="714" presetID="22" presetClass="entr" fill="hold" nodeType="clickEffect" presetSubtype="8">
                                  <p:stCondLst>
                                    <p:cond delay="0"/>
                                  </p:stCondLst>
                                  <p:childTnLst>
                                    <p:set>
                                      <p:cBhvr>
                                        <p:cTn id="715" dur="1" fill="hold">
                                          <p:stCondLst>
                                            <p:cond delay="0"/>
                                          </p:stCondLst>
                                        </p:cTn>
                                        <p:tgtEl>
                                          <p:spTgt spid="231"/>
                                        </p:tgtEl>
                                        <p:attrNameLst>
                                          <p:attrName>style.visibility</p:attrName>
                                        </p:attrNameLst>
                                      </p:cBhvr>
                                      <p:to>
                                        <p:strVal val="visible"/>
                                      </p:to>
                                    </p:set>
                                    <p:animEffect transition="in" filter="wipe(left)">
                                      <p:cBhvr additive="repl">
                                        <p:cTn id="716" dur="500"/>
                                        <p:tgtEl>
                                          <p:spTgt spid="231"/>
                                        </p:tgtEl>
                                      </p:cBhvr>
                                    </p:animEffect>
                                  </p:childTnLst>
                                </p:cTn>
                              </p:par>
                            </p:childTnLst>
                          </p:cTn>
                        </p:par>
                      </p:childTnLst>
                    </p:cTn>
                  </p:par>
                  <p:par>
                    <p:cTn id="717" fill="hold" nodeType="clickEffect">
                      <p:stCondLst>
                        <p:cond delay="indefinite"/>
                      </p:stCondLst>
                      <p:childTnLst>
                        <p:par>
                          <p:cTn id="718" fill="hold" nodeType="withEffect">
                            <p:stCondLst>
                              <p:cond delay="0"/>
                            </p:stCondLst>
                            <p:childTnLst>
                              <p:par>
                                <p:cTn id="719" presetID="22" presetClass="entr" fill="hold" nodeType="clickEffect" presetSubtype="8">
                                  <p:stCondLst>
                                    <p:cond delay="0"/>
                                  </p:stCondLst>
                                  <p:childTnLst>
                                    <p:set>
                                      <p:cBhvr>
                                        <p:cTn id="720" dur="1" fill="hold">
                                          <p:stCondLst>
                                            <p:cond delay="0"/>
                                          </p:stCondLst>
                                        </p:cTn>
                                        <p:tgtEl>
                                          <p:spTgt spid="232"/>
                                        </p:tgtEl>
                                        <p:attrNameLst>
                                          <p:attrName>style.visibility</p:attrName>
                                        </p:attrNameLst>
                                      </p:cBhvr>
                                      <p:to>
                                        <p:strVal val="visible"/>
                                      </p:to>
                                    </p:set>
                                    <p:animEffect transition="in" filter="wipe(left)">
                                      <p:cBhvr additive="repl">
                                        <p:cTn id="721" dur="500"/>
                                        <p:tgtEl>
                                          <p:spTgt spid="23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 name="TextBox 3"/>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
        <p:nvSpPr>
          <p:cNvPr id="235" name="TextBox 21"/>
          <p:cNvSpPr/>
          <p:nvPr/>
        </p:nvSpPr>
        <p:spPr>
          <a:xfrm>
            <a:off x="3242520" y="2427120"/>
            <a:ext cx="3063960" cy="30502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29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800" b="0" u="none" strike="noStrike">
                <a:solidFill>
                  <a:srgbClr val="FFFFFF"/>
                </a:solidFill>
                <a:effectLst/>
                <a:uFillTx/>
                <a:latin typeface="Comic Sans MS"/>
              </a:rPr>
              <a:t>HG Ex 2.3</a:t>
            </a:r>
            <a:endParaRPr lang="en-US" sz="4800" b="0" u="none" strike="noStrike">
              <a:solidFill>
                <a:srgbClr val="FFFFFF"/>
              </a:solidFill>
              <a:effectLst/>
              <a:uFillTx/>
              <a:latin typeface="Arial Narrow"/>
            </a:endParaRPr>
          </a:p>
          <a:p>
            <a:pPr algn="ctr">
              <a:lnSpc>
                <a:spcPct val="100000"/>
              </a:lnSpc>
              <a:spcBef>
                <a:spcPts val="29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800" b="0" u="none" strike="noStrike">
                <a:solidFill>
                  <a:srgbClr val="FFFFFF"/>
                </a:solidFill>
                <a:effectLst/>
                <a:uFillTx/>
                <a:latin typeface="Comic Sans MS"/>
              </a:rPr>
              <a:t>Q1 to Q5</a:t>
            </a:r>
            <a:endParaRPr lang="en-US" sz="4800" b="0" u="none" strike="noStrike">
              <a:solidFill>
                <a:srgbClr val="FFFFFF"/>
              </a:solidFill>
              <a:effectLst/>
              <a:uFillTx/>
              <a:latin typeface="Arial Narrow"/>
            </a:endParaRPr>
          </a:p>
          <a:p>
            <a:pPr algn="ctr">
              <a:lnSpc>
                <a:spcPct val="100000"/>
              </a:lnSpc>
              <a:spcBef>
                <a:spcPts val="29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800" b="0" u="none" strike="noStrike">
                <a:solidFill>
                  <a:srgbClr val="FFFFFF"/>
                </a:solidFill>
                <a:effectLst/>
                <a:uFillTx/>
                <a:latin typeface="Comic Sans MS"/>
              </a:rPr>
              <a:t>Page 23</a:t>
            </a:r>
            <a:endParaRPr lang="en-US" sz="4800" b="0" u="none" strike="noStrike">
              <a:solidFill>
                <a:srgbClr val="FFFFFF"/>
              </a:solidFill>
              <a:effectLst/>
              <a:uFillTx/>
              <a:latin typeface="Arial Narrow"/>
            </a:endParaRPr>
          </a:p>
        </p:txBody>
      </p:sp>
      <p:sp>
        <p:nvSpPr>
          <p:cNvPr id="236" name="Rectangle 2"/>
          <p:cNvSpPr/>
          <p:nvPr/>
        </p:nvSpPr>
        <p:spPr>
          <a:xfrm>
            <a:off x="880920" y="657360"/>
            <a:ext cx="7467840" cy="761760"/>
          </a:xfrm>
          <a:prstGeom prst="rect">
            <a:avLst/>
          </a:prstGeom>
          <a:noFill/>
          <a:ln w="0">
            <a:noFill/>
          </a:ln>
        </p:spPr>
        <p:style>
          <a:lnRef idx="0"/>
          <a:fillRef idx="0"/>
          <a:effectRef idx="0"/>
          <a:fontRef idx="minor"/>
        </p:style>
        <p:txBody>
          <a:bodyPr lIns="90000" tIns="46800" rIns="90000" bIns="46800" anchor="t">
            <a:noAutofit/>
          </a:bodyPr>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none" strike="noStrike">
                <a:solidFill>
                  <a:srgbClr val="EEF82A"/>
                </a:solidFill>
                <a:effectLst/>
                <a:uFillTx/>
                <a:latin typeface="Comic Sans MS"/>
              </a:rPr>
              <a:t>Linear Recurrence Relations</a:t>
            </a:r>
            <a:endParaRPr lang="en-US" sz="28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 name="Text Box 6"/>
          <p:cNvSpPr/>
          <p:nvPr/>
        </p:nvSpPr>
        <p:spPr>
          <a:xfrm>
            <a:off x="1112760" y="2789280"/>
            <a:ext cx="7696440" cy="10663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Given that    u</a:t>
            </a:r>
            <a:r>
              <a:rPr lang="en-GB" sz="2400" b="0" u="none" strike="noStrike" baseline="-25000">
                <a:solidFill>
                  <a:srgbClr val="FFFF00"/>
                </a:solidFill>
                <a:effectLst/>
                <a:uFillTx/>
                <a:latin typeface="Comic Sans MS"/>
              </a:rPr>
              <a:t>6</a:t>
            </a:r>
            <a:r>
              <a:rPr lang="en-GB" sz="2400" b="0" u="none" strike="noStrike">
                <a:solidFill>
                  <a:srgbClr val="FFFF00"/>
                </a:solidFill>
                <a:effectLst/>
                <a:uFillTx/>
                <a:latin typeface="Comic Sans MS"/>
              </a:rPr>
              <a:t> = 48 , u</a:t>
            </a:r>
            <a:r>
              <a:rPr lang="en-GB" sz="2400" b="0" u="none" strike="noStrike" baseline="-25000">
                <a:solidFill>
                  <a:srgbClr val="FFFF00"/>
                </a:solidFill>
                <a:effectLst/>
                <a:uFillTx/>
                <a:latin typeface="Comic Sans MS"/>
              </a:rPr>
              <a:t>7</a:t>
            </a:r>
            <a:r>
              <a:rPr lang="en-GB" sz="2400" b="0" u="none" strike="noStrike">
                <a:solidFill>
                  <a:srgbClr val="FFFF00"/>
                </a:solidFill>
                <a:effectLst/>
                <a:uFillTx/>
                <a:latin typeface="Comic Sans MS"/>
              </a:rPr>
              <a:t> = 44 and  u</a:t>
            </a:r>
            <a:r>
              <a:rPr lang="en-GB" sz="2400" b="0" u="none" strike="noStrike" baseline="-25000">
                <a:solidFill>
                  <a:srgbClr val="FFFF00"/>
                </a:solidFill>
                <a:effectLst/>
                <a:uFillTx/>
                <a:latin typeface="Comic Sans MS"/>
              </a:rPr>
              <a:t>8</a:t>
            </a:r>
            <a:r>
              <a:rPr lang="en-GB" sz="2400" b="0" u="none" strike="noStrike">
                <a:solidFill>
                  <a:srgbClr val="FFFF00"/>
                </a:solidFill>
                <a:effectLst/>
                <a:uFillTx/>
                <a:latin typeface="Comic Sans MS"/>
              </a:rPr>
              <a:t> = 42 </a:t>
            </a:r>
            <a:endParaRPr lang="en-US" sz="2400" b="0" u="none" strike="noStrike">
              <a:solidFill>
                <a:srgbClr val="FFFFFF"/>
              </a:solidFill>
              <a:effectLst/>
              <a:uFillTx/>
              <a:latin typeface="Arial Narrow"/>
            </a:endParaRPr>
          </a:p>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then find a &amp; b .</a:t>
            </a:r>
            <a:endParaRPr lang="en-US" sz="2400" b="0" u="none" strike="noStrike">
              <a:solidFill>
                <a:srgbClr val="FFFFFF"/>
              </a:solidFill>
              <a:effectLst/>
              <a:uFillTx/>
              <a:latin typeface="Arial Narrow"/>
            </a:endParaRPr>
          </a:p>
        </p:txBody>
      </p:sp>
      <p:sp>
        <p:nvSpPr>
          <p:cNvPr id="238" name="PlaceHolder 1"/>
          <p:cNvSpPr>
            <a:spLocks noGrp="1"/>
          </p:cNvSpPr>
          <p:nvPr>
            <p:ph type="title"/>
          </p:nvPr>
        </p:nvSpPr>
        <p:spPr>
          <a:xfrm>
            <a:off x="1066320" y="487440"/>
            <a:ext cx="7086600" cy="823680"/>
          </a:xfrm>
          <a:prstGeom prst="rect">
            <a:avLst/>
          </a:prstGeom>
          <a:noFill/>
          <a:ln w="0">
            <a:noFill/>
          </a:ln>
        </p:spPr>
        <p:txBody>
          <a:bodyPr lIns="91440" tIns="45720" rIns="91440" bIns="45720" anchor="b">
            <a:noAutofit/>
          </a:bodyPr>
          <a:p>
            <a:pPr indent="0" algn="ctr">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400" b="0" u="none" strike="noStrike">
                <a:solidFill>
                  <a:srgbClr val="EEF82A"/>
                </a:solidFill>
                <a:effectLst/>
                <a:uFillTx/>
                <a:latin typeface="Comic Sans MS"/>
              </a:rPr>
              <a:t>Finding a Formula</a:t>
            </a:r>
            <a:endParaRPr lang="en-US" sz="4400" b="1" u="none" strike="noStrike">
              <a:solidFill>
                <a:srgbClr val="EEF82A"/>
              </a:solidFill>
              <a:effectLst/>
              <a:uFillTx/>
              <a:latin typeface="Comic Sans MS"/>
            </a:endParaRPr>
          </a:p>
        </p:txBody>
      </p:sp>
      <p:sp>
        <p:nvSpPr>
          <p:cNvPr id="239" name="Text Box 3"/>
          <p:cNvSpPr/>
          <p:nvPr/>
        </p:nvSpPr>
        <p:spPr>
          <a:xfrm>
            <a:off x="898560" y="1355760"/>
            <a:ext cx="141768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Example </a:t>
            </a:r>
            <a:endParaRPr lang="en-US" sz="2400" b="0" u="none" strike="noStrike">
              <a:solidFill>
                <a:srgbClr val="FFFFFF"/>
              </a:solidFill>
              <a:effectLst/>
              <a:uFillTx/>
              <a:latin typeface="Arial Narrow"/>
            </a:endParaRPr>
          </a:p>
        </p:txBody>
      </p:sp>
      <p:sp>
        <p:nvSpPr>
          <p:cNvPr id="240" name="Text Box 4"/>
          <p:cNvSpPr/>
          <p:nvPr/>
        </p:nvSpPr>
        <p:spPr>
          <a:xfrm>
            <a:off x="990720" y="1828800"/>
            <a:ext cx="761976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A recurrence relation is defined by the formula</a:t>
            </a:r>
            <a:endParaRPr lang="en-US" sz="2400" b="0" u="none" strike="noStrike">
              <a:solidFill>
                <a:srgbClr val="FFFFFF"/>
              </a:solidFill>
              <a:effectLst/>
              <a:uFillTx/>
              <a:latin typeface="Arial Narrow"/>
            </a:endParaRPr>
          </a:p>
        </p:txBody>
      </p:sp>
      <p:sp>
        <p:nvSpPr>
          <p:cNvPr id="241" name="Text Box 5"/>
          <p:cNvSpPr/>
          <p:nvPr/>
        </p:nvSpPr>
        <p:spPr>
          <a:xfrm>
            <a:off x="2590920" y="2286000"/>
            <a:ext cx="4419360" cy="5101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u</a:t>
            </a:r>
            <a:r>
              <a:rPr lang="en-GB" sz="2400" b="0" u="none" strike="noStrike" baseline="-25000">
                <a:solidFill>
                  <a:srgbClr val="FFFF00"/>
                </a:solidFill>
                <a:effectLst/>
                <a:uFillTx/>
                <a:latin typeface="Comic Sans MS"/>
              </a:rPr>
              <a:t>n+1</a:t>
            </a:r>
            <a:r>
              <a:rPr lang="en-GB" sz="2400" b="0" u="none" strike="noStrike">
                <a:solidFill>
                  <a:srgbClr val="FFFF00"/>
                </a:solidFill>
                <a:effectLst/>
                <a:uFillTx/>
                <a:latin typeface="Comic Sans MS"/>
              </a:rPr>
              <a:t> = au</a:t>
            </a:r>
            <a:r>
              <a:rPr lang="en-GB" sz="2400" b="0" u="none" strike="noStrike" baseline="-25000">
                <a:solidFill>
                  <a:srgbClr val="FFFF00"/>
                </a:solidFill>
                <a:effectLst/>
                <a:uFillTx/>
                <a:latin typeface="Comic Sans MS"/>
              </a:rPr>
              <a:t>n  </a:t>
            </a:r>
            <a:r>
              <a:rPr lang="en-GB" sz="2400" b="0" u="none" strike="noStrike">
                <a:solidFill>
                  <a:srgbClr val="FFFF00"/>
                </a:solidFill>
                <a:effectLst/>
                <a:uFillTx/>
                <a:latin typeface="Comic Sans MS"/>
              </a:rPr>
              <a:t>+  b  </a:t>
            </a:r>
            <a:endParaRPr lang="en-US" sz="2400" b="0" u="none" strike="noStrike">
              <a:solidFill>
                <a:srgbClr val="FFFFFF"/>
              </a:solidFill>
              <a:effectLst/>
              <a:uFillTx/>
              <a:latin typeface="Arial Narrow"/>
            </a:endParaRPr>
          </a:p>
        </p:txBody>
      </p:sp>
      <p:sp>
        <p:nvSpPr>
          <p:cNvPr id="242" name="Text Box 7"/>
          <p:cNvSpPr/>
          <p:nvPr/>
        </p:nvSpPr>
        <p:spPr>
          <a:xfrm>
            <a:off x="1676520" y="3809880"/>
            <a:ext cx="3504960" cy="5101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u</a:t>
            </a:r>
            <a:r>
              <a:rPr lang="en-GB" sz="2400" b="0" u="none" strike="noStrike" baseline="-25000">
                <a:solidFill>
                  <a:srgbClr val="FFFFFF"/>
                </a:solidFill>
                <a:effectLst/>
                <a:uFillTx/>
                <a:latin typeface="Comic Sans MS"/>
              </a:rPr>
              <a:t>8</a:t>
            </a:r>
            <a:r>
              <a:rPr lang="en-GB" sz="2400" b="0" u="none" strike="noStrike">
                <a:solidFill>
                  <a:srgbClr val="FFFFFF"/>
                </a:solidFill>
                <a:effectLst/>
                <a:uFillTx/>
                <a:latin typeface="Comic Sans MS"/>
              </a:rPr>
              <a:t> = au</a:t>
            </a:r>
            <a:r>
              <a:rPr lang="en-GB" sz="2400" b="0" u="none" strike="noStrike" baseline="-25000">
                <a:solidFill>
                  <a:srgbClr val="FFFFFF"/>
                </a:solidFill>
                <a:effectLst/>
                <a:uFillTx/>
                <a:latin typeface="Comic Sans MS"/>
              </a:rPr>
              <a:t>7  </a:t>
            </a:r>
            <a:r>
              <a:rPr lang="en-GB" sz="2400" b="0" u="none" strike="noStrike">
                <a:solidFill>
                  <a:srgbClr val="FFFFFF"/>
                </a:solidFill>
                <a:effectLst/>
                <a:uFillTx/>
                <a:latin typeface="Comic Sans MS"/>
              </a:rPr>
              <a:t>+  b   becomes </a:t>
            </a:r>
            <a:endParaRPr lang="en-US" sz="2400" b="0" u="none" strike="noStrike">
              <a:solidFill>
                <a:srgbClr val="FFFFFF"/>
              </a:solidFill>
              <a:effectLst/>
              <a:uFillTx/>
              <a:latin typeface="Arial Narrow"/>
            </a:endParaRPr>
          </a:p>
        </p:txBody>
      </p:sp>
      <p:sp>
        <p:nvSpPr>
          <p:cNvPr id="243" name="Text Box 8"/>
          <p:cNvSpPr/>
          <p:nvPr/>
        </p:nvSpPr>
        <p:spPr>
          <a:xfrm>
            <a:off x="5121360" y="3809880"/>
            <a:ext cx="213336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44a + b = 42</a:t>
            </a:r>
            <a:endParaRPr lang="en-US" sz="2400" b="0" u="none" strike="noStrike">
              <a:solidFill>
                <a:srgbClr val="FFFFFF"/>
              </a:solidFill>
              <a:effectLst/>
              <a:uFillTx/>
              <a:latin typeface="Arial Narrow"/>
            </a:endParaRPr>
          </a:p>
        </p:txBody>
      </p:sp>
      <p:sp>
        <p:nvSpPr>
          <p:cNvPr id="244" name="Text Box 9"/>
          <p:cNvSpPr/>
          <p:nvPr/>
        </p:nvSpPr>
        <p:spPr>
          <a:xfrm>
            <a:off x="1676520" y="4419720"/>
            <a:ext cx="3504960" cy="5101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u</a:t>
            </a:r>
            <a:r>
              <a:rPr lang="en-GB" sz="2400" b="0" u="none" strike="noStrike" baseline="-25000">
                <a:solidFill>
                  <a:srgbClr val="FFFFFF"/>
                </a:solidFill>
                <a:effectLst/>
                <a:uFillTx/>
                <a:latin typeface="Comic Sans MS"/>
              </a:rPr>
              <a:t>7</a:t>
            </a:r>
            <a:r>
              <a:rPr lang="en-GB" sz="2400" b="0" u="none" strike="noStrike">
                <a:solidFill>
                  <a:srgbClr val="FFFFFF"/>
                </a:solidFill>
                <a:effectLst/>
                <a:uFillTx/>
                <a:latin typeface="Comic Sans MS"/>
              </a:rPr>
              <a:t> = au</a:t>
            </a:r>
            <a:r>
              <a:rPr lang="en-GB" sz="2400" b="0" u="none" strike="noStrike" baseline="-25000">
                <a:solidFill>
                  <a:srgbClr val="FFFFFF"/>
                </a:solidFill>
                <a:effectLst/>
                <a:uFillTx/>
                <a:latin typeface="Comic Sans MS"/>
              </a:rPr>
              <a:t>6  </a:t>
            </a:r>
            <a:r>
              <a:rPr lang="en-GB" sz="2400" b="0" u="none" strike="noStrike">
                <a:solidFill>
                  <a:srgbClr val="FFFFFF"/>
                </a:solidFill>
                <a:effectLst/>
                <a:uFillTx/>
                <a:latin typeface="Comic Sans MS"/>
              </a:rPr>
              <a:t>+  b   becomes</a:t>
            </a:r>
            <a:endParaRPr lang="en-US" sz="2400" b="0" u="none" strike="noStrike">
              <a:solidFill>
                <a:srgbClr val="FFFFFF"/>
              </a:solidFill>
              <a:effectLst/>
              <a:uFillTx/>
              <a:latin typeface="Arial Narrow"/>
            </a:endParaRPr>
          </a:p>
        </p:txBody>
      </p:sp>
      <p:sp>
        <p:nvSpPr>
          <p:cNvPr id="245" name="Text Box 10"/>
          <p:cNvSpPr/>
          <p:nvPr/>
        </p:nvSpPr>
        <p:spPr>
          <a:xfrm>
            <a:off x="4876920" y="4419720"/>
            <a:ext cx="266688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48a + b = 44</a:t>
            </a:r>
            <a:endParaRPr lang="en-US" sz="2400" b="0" u="none" strike="noStrike">
              <a:solidFill>
                <a:srgbClr val="FFFFFF"/>
              </a:solidFill>
              <a:effectLst/>
              <a:uFillTx/>
              <a:latin typeface="Arial Narrow"/>
            </a:endParaRPr>
          </a:p>
        </p:txBody>
      </p:sp>
      <p:sp>
        <p:nvSpPr>
          <p:cNvPr id="246" name="Text Box 11"/>
          <p:cNvSpPr/>
          <p:nvPr/>
        </p:nvSpPr>
        <p:spPr>
          <a:xfrm>
            <a:off x="7315200" y="3886200"/>
            <a:ext cx="1828800" cy="10159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Sim.</a:t>
            </a:r>
            <a:endParaRPr lang="en-US" sz="2400" b="0" u="none" strike="noStrike">
              <a:solidFill>
                <a:srgbClr val="FFFFFF"/>
              </a:solidFill>
              <a:effectLst/>
              <a:uFillTx/>
              <a:latin typeface="Arial Narrow"/>
            </a:endParaRPr>
          </a:p>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equations</a:t>
            </a:r>
            <a:endParaRPr lang="en-US" sz="2400" b="0" u="none" strike="noStrike">
              <a:solidFill>
                <a:srgbClr val="FFFFFF"/>
              </a:solidFill>
              <a:effectLst/>
              <a:uFillTx/>
              <a:latin typeface="Arial Narrow"/>
            </a:endParaRPr>
          </a:p>
        </p:txBody>
      </p:sp>
      <p:sp>
        <p:nvSpPr>
          <p:cNvPr id="247" name="Line 12"/>
          <p:cNvSpPr/>
          <p:nvPr/>
        </p:nvSpPr>
        <p:spPr>
          <a:xfrm>
            <a:off x="4983120" y="4896000"/>
            <a:ext cx="2057400" cy="0"/>
          </a:xfrm>
          <a:prstGeom prst="line">
            <a:avLst/>
          </a:prstGeom>
          <a:ln w="57240">
            <a:solidFill>
              <a:srgbClr val="FFFFFF"/>
            </a:solidFill>
            <a:miter/>
          </a:ln>
        </p:spPr>
        <p:style>
          <a:lnRef idx="0"/>
          <a:fillRef idx="0"/>
          <a:effectRef idx="0"/>
          <a:fontRef idx="minor"/>
        </p:style>
        <p:txBody>
          <a:bodyPr lIns="90000" tIns="-46800" rIns="90000" bIns="-46800" anchor="ctr">
            <a:noAutofit/>
          </a:bodyPr>
          <a:p>
            <a:endParaRPr lang="en-US" sz="2400" b="0" u="none" strike="noStrike">
              <a:solidFill>
                <a:srgbClr val="FFFFFF"/>
              </a:solidFill>
              <a:effectLst/>
              <a:uFillTx/>
              <a:latin typeface="Arial Narrow"/>
            </a:endParaRPr>
          </a:p>
        </p:txBody>
      </p:sp>
      <p:sp>
        <p:nvSpPr>
          <p:cNvPr id="248" name="Text Box 13"/>
          <p:cNvSpPr/>
          <p:nvPr/>
        </p:nvSpPr>
        <p:spPr>
          <a:xfrm>
            <a:off x="3429000" y="5105520"/>
            <a:ext cx="213372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Subtract up</a:t>
            </a:r>
            <a:endParaRPr lang="en-US" sz="2400" b="0" u="none" strike="noStrike">
              <a:solidFill>
                <a:srgbClr val="FFFFFF"/>
              </a:solidFill>
              <a:effectLst/>
              <a:uFillTx/>
              <a:latin typeface="Arial Narrow"/>
            </a:endParaRPr>
          </a:p>
        </p:txBody>
      </p:sp>
      <p:sp>
        <p:nvSpPr>
          <p:cNvPr id="249" name="Text Box 14"/>
          <p:cNvSpPr/>
          <p:nvPr/>
        </p:nvSpPr>
        <p:spPr>
          <a:xfrm>
            <a:off x="5638680" y="5105520"/>
            <a:ext cx="190512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4a = 2</a:t>
            </a:r>
            <a:endParaRPr lang="en-US" sz="2400" b="0" u="none" strike="noStrike">
              <a:solidFill>
                <a:srgbClr val="FFFFFF"/>
              </a:solidFill>
              <a:effectLst/>
              <a:uFillTx/>
              <a:latin typeface="Arial Narrow"/>
            </a:endParaRPr>
          </a:p>
        </p:txBody>
      </p:sp>
      <p:sp>
        <p:nvSpPr>
          <p:cNvPr id="250" name="Text Box 15"/>
          <p:cNvSpPr/>
          <p:nvPr/>
        </p:nvSpPr>
        <p:spPr>
          <a:xfrm>
            <a:off x="7070760" y="5105520"/>
            <a:ext cx="202716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so   a = 0.5</a:t>
            </a:r>
            <a:endParaRPr lang="en-US" sz="2400" b="0" u="none" strike="noStrike">
              <a:solidFill>
                <a:srgbClr val="FFFFFF"/>
              </a:solidFill>
              <a:effectLst/>
              <a:uFillTx/>
              <a:latin typeface="Arial Narrow"/>
            </a:endParaRPr>
          </a:p>
        </p:txBody>
      </p:sp>
      <p:sp>
        <p:nvSpPr>
          <p:cNvPr id="251" name="Text Box 17"/>
          <p:cNvSpPr/>
          <p:nvPr/>
        </p:nvSpPr>
        <p:spPr>
          <a:xfrm>
            <a:off x="944640" y="5867280"/>
            <a:ext cx="496872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Now put a = 0.5 into 44a + b = 42 </a:t>
            </a:r>
            <a:endParaRPr lang="en-US" sz="2400" b="0" u="none" strike="noStrike">
              <a:solidFill>
                <a:srgbClr val="FFFFFF"/>
              </a:solidFill>
              <a:effectLst/>
              <a:uFillTx/>
              <a:latin typeface="Arial Narrow"/>
            </a:endParaRPr>
          </a:p>
        </p:txBody>
      </p:sp>
      <p:sp>
        <p:nvSpPr>
          <p:cNvPr id="252" name="Text Box 18"/>
          <p:cNvSpPr/>
          <p:nvPr/>
        </p:nvSpPr>
        <p:spPr>
          <a:xfrm>
            <a:off x="5151600" y="5867280"/>
            <a:ext cx="365760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to get  22 + b = 42</a:t>
            </a:r>
            <a:endParaRPr lang="en-US" sz="2400" b="0" u="none" strike="noStrike">
              <a:solidFill>
                <a:srgbClr val="FFFFFF"/>
              </a:solidFill>
              <a:effectLst/>
              <a:uFillTx/>
              <a:latin typeface="Arial Narrow"/>
            </a:endParaRPr>
          </a:p>
        </p:txBody>
      </p:sp>
      <p:sp>
        <p:nvSpPr>
          <p:cNvPr id="253" name="Text Box 19"/>
          <p:cNvSpPr/>
          <p:nvPr/>
        </p:nvSpPr>
        <p:spPr>
          <a:xfrm>
            <a:off x="6659640" y="6338880"/>
            <a:ext cx="243828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      so   b = 20</a:t>
            </a:r>
            <a:endParaRPr lang="en-US" sz="2400" b="0" u="none" strike="noStrike">
              <a:solidFill>
                <a:srgbClr val="FFFFFF"/>
              </a:solidFill>
              <a:effectLst/>
              <a:uFillTx/>
              <a:latin typeface="Arial Narrow"/>
            </a:endParaRPr>
          </a:p>
        </p:txBody>
      </p:sp>
      <p:sp>
        <p:nvSpPr>
          <p:cNvPr id="254" name="TextBox 19"/>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timing>
    <p:tnLst>
      <p:par>
        <p:cTn id="722" dur="indefinite" restart="never" nodeType="tmRoot">
          <p:childTnLst>
            <p:seq>
              <p:cTn id="723" dur="indefinite" nodeType="mainSeq">
                <p:childTnLst>
                  <p:par>
                    <p:cTn id="724" fill="hold" nodeType="clickEffect">
                      <p:stCondLst>
                        <p:cond delay="indefinite"/>
                      </p:stCondLst>
                      <p:childTnLst>
                        <p:par>
                          <p:cTn id="725" fill="hold" nodeType="withEffect">
                            <p:stCondLst>
                              <p:cond delay="0"/>
                            </p:stCondLst>
                            <p:childTnLst>
                              <p:par>
                                <p:cTn id="726" presetID="22" presetClass="entr" fill="hold" nodeType="clickEffect" presetSubtype="8">
                                  <p:stCondLst>
                                    <p:cond delay="0"/>
                                  </p:stCondLst>
                                  <p:childTnLst>
                                    <p:set>
                                      <p:cBhvr>
                                        <p:cTn id="727" dur="1" fill="hold">
                                          <p:stCondLst>
                                            <p:cond delay="0"/>
                                          </p:stCondLst>
                                        </p:cTn>
                                        <p:tgtEl>
                                          <p:spTgt spid="237"/>
                                        </p:tgtEl>
                                        <p:attrNameLst>
                                          <p:attrName>style.visibility</p:attrName>
                                        </p:attrNameLst>
                                      </p:cBhvr>
                                      <p:to>
                                        <p:strVal val="visible"/>
                                      </p:to>
                                    </p:set>
                                    <p:animEffect transition="in" filter="wipe(left)">
                                      <p:cBhvr additive="repl">
                                        <p:cTn id="728" dur="500"/>
                                        <p:tgtEl>
                                          <p:spTgt spid="237"/>
                                        </p:tgtEl>
                                      </p:cBhvr>
                                    </p:animEffect>
                                  </p:childTnLst>
                                </p:cTn>
                              </p:par>
                            </p:childTnLst>
                          </p:cTn>
                        </p:par>
                      </p:childTnLst>
                    </p:cTn>
                  </p:par>
                  <p:par>
                    <p:cTn id="729" fill="hold" nodeType="clickEffect">
                      <p:stCondLst>
                        <p:cond delay="indefinite"/>
                      </p:stCondLst>
                      <p:childTnLst>
                        <p:par>
                          <p:cTn id="730" fill="hold" nodeType="withEffect">
                            <p:stCondLst>
                              <p:cond delay="0"/>
                            </p:stCondLst>
                            <p:childTnLst>
                              <p:par>
                                <p:cTn id="731" presetID="22" presetClass="entr" fill="hold" nodeType="clickEffect" presetSubtype="8">
                                  <p:stCondLst>
                                    <p:cond delay="0"/>
                                  </p:stCondLst>
                                  <p:childTnLst>
                                    <p:set>
                                      <p:cBhvr>
                                        <p:cTn id="732" dur="1" fill="hold">
                                          <p:stCondLst>
                                            <p:cond delay="0"/>
                                          </p:stCondLst>
                                        </p:cTn>
                                        <p:tgtEl>
                                          <p:spTgt spid="242"/>
                                        </p:tgtEl>
                                        <p:attrNameLst>
                                          <p:attrName>style.visibility</p:attrName>
                                        </p:attrNameLst>
                                      </p:cBhvr>
                                      <p:to>
                                        <p:strVal val="visible"/>
                                      </p:to>
                                    </p:set>
                                    <p:animEffect transition="in" filter="wipe(left)">
                                      <p:cBhvr additive="repl">
                                        <p:cTn id="733" dur="500"/>
                                        <p:tgtEl>
                                          <p:spTgt spid="242"/>
                                        </p:tgtEl>
                                      </p:cBhvr>
                                    </p:animEffect>
                                  </p:childTnLst>
                                </p:cTn>
                              </p:par>
                            </p:childTnLst>
                          </p:cTn>
                        </p:par>
                      </p:childTnLst>
                    </p:cTn>
                  </p:par>
                  <p:par>
                    <p:cTn id="734" fill="hold" nodeType="clickEffect">
                      <p:stCondLst>
                        <p:cond delay="indefinite"/>
                      </p:stCondLst>
                      <p:childTnLst>
                        <p:par>
                          <p:cTn id="735" fill="hold" nodeType="withEffect">
                            <p:stCondLst>
                              <p:cond delay="0"/>
                            </p:stCondLst>
                            <p:childTnLst>
                              <p:par>
                                <p:cTn id="736" presetID="22" presetClass="entr" fill="hold" nodeType="clickEffect" presetSubtype="8">
                                  <p:stCondLst>
                                    <p:cond delay="0"/>
                                  </p:stCondLst>
                                  <p:childTnLst>
                                    <p:set>
                                      <p:cBhvr>
                                        <p:cTn id="737" dur="1" fill="hold">
                                          <p:stCondLst>
                                            <p:cond delay="0"/>
                                          </p:stCondLst>
                                        </p:cTn>
                                        <p:tgtEl>
                                          <p:spTgt spid="243"/>
                                        </p:tgtEl>
                                        <p:attrNameLst>
                                          <p:attrName>style.visibility</p:attrName>
                                        </p:attrNameLst>
                                      </p:cBhvr>
                                      <p:to>
                                        <p:strVal val="visible"/>
                                      </p:to>
                                    </p:set>
                                    <p:animEffect transition="in" filter="wipe(left)">
                                      <p:cBhvr additive="repl">
                                        <p:cTn id="738" dur="500"/>
                                        <p:tgtEl>
                                          <p:spTgt spid="243"/>
                                        </p:tgtEl>
                                      </p:cBhvr>
                                    </p:animEffect>
                                  </p:childTnLst>
                                </p:cTn>
                              </p:par>
                            </p:childTnLst>
                          </p:cTn>
                        </p:par>
                      </p:childTnLst>
                    </p:cTn>
                  </p:par>
                  <p:par>
                    <p:cTn id="739" fill="hold" nodeType="clickEffect">
                      <p:stCondLst>
                        <p:cond delay="indefinite"/>
                      </p:stCondLst>
                      <p:childTnLst>
                        <p:par>
                          <p:cTn id="740" fill="hold" nodeType="withEffect">
                            <p:stCondLst>
                              <p:cond delay="0"/>
                            </p:stCondLst>
                            <p:childTnLst>
                              <p:par>
                                <p:cTn id="741" presetID="22" presetClass="entr" fill="hold" nodeType="clickEffect" presetSubtype="8">
                                  <p:stCondLst>
                                    <p:cond delay="0"/>
                                  </p:stCondLst>
                                  <p:childTnLst>
                                    <p:set>
                                      <p:cBhvr>
                                        <p:cTn id="742" dur="1" fill="hold">
                                          <p:stCondLst>
                                            <p:cond delay="0"/>
                                          </p:stCondLst>
                                        </p:cTn>
                                        <p:tgtEl>
                                          <p:spTgt spid="244"/>
                                        </p:tgtEl>
                                        <p:attrNameLst>
                                          <p:attrName>style.visibility</p:attrName>
                                        </p:attrNameLst>
                                      </p:cBhvr>
                                      <p:to>
                                        <p:strVal val="visible"/>
                                      </p:to>
                                    </p:set>
                                    <p:animEffect transition="in" filter="wipe(left)">
                                      <p:cBhvr additive="repl">
                                        <p:cTn id="743" dur="500"/>
                                        <p:tgtEl>
                                          <p:spTgt spid="244"/>
                                        </p:tgtEl>
                                      </p:cBhvr>
                                    </p:animEffect>
                                  </p:childTnLst>
                                </p:cTn>
                              </p:par>
                            </p:childTnLst>
                          </p:cTn>
                        </p:par>
                      </p:childTnLst>
                    </p:cTn>
                  </p:par>
                  <p:par>
                    <p:cTn id="744" fill="hold" nodeType="clickEffect">
                      <p:stCondLst>
                        <p:cond delay="indefinite"/>
                      </p:stCondLst>
                      <p:childTnLst>
                        <p:par>
                          <p:cTn id="745" fill="hold" nodeType="withEffect">
                            <p:stCondLst>
                              <p:cond delay="0"/>
                            </p:stCondLst>
                            <p:childTnLst>
                              <p:par>
                                <p:cTn id="746" presetID="22" presetClass="entr" fill="hold" nodeType="clickEffect" presetSubtype="8">
                                  <p:stCondLst>
                                    <p:cond delay="0"/>
                                  </p:stCondLst>
                                  <p:childTnLst>
                                    <p:set>
                                      <p:cBhvr>
                                        <p:cTn id="747" dur="1" fill="hold">
                                          <p:stCondLst>
                                            <p:cond delay="0"/>
                                          </p:stCondLst>
                                        </p:cTn>
                                        <p:tgtEl>
                                          <p:spTgt spid="245"/>
                                        </p:tgtEl>
                                        <p:attrNameLst>
                                          <p:attrName>style.visibility</p:attrName>
                                        </p:attrNameLst>
                                      </p:cBhvr>
                                      <p:to>
                                        <p:strVal val="visible"/>
                                      </p:to>
                                    </p:set>
                                    <p:animEffect transition="in" filter="wipe(left)">
                                      <p:cBhvr additive="repl">
                                        <p:cTn id="748" dur="500"/>
                                        <p:tgtEl>
                                          <p:spTgt spid="245"/>
                                        </p:tgtEl>
                                      </p:cBhvr>
                                    </p:animEffect>
                                  </p:childTnLst>
                                </p:cTn>
                              </p:par>
                            </p:childTnLst>
                          </p:cTn>
                        </p:par>
                      </p:childTnLst>
                    </p:cTn>
                  </p:par>
                  <p:par>
                    <p:cTn id="749" fill="hold" nodeType="clickEffect">
                      <p:stCondLst>
                        <p:cond delay="indefinite"/>
                      </p:stCondLst>
                      <p:childTnLst>
                        <p:par>
                          <p:cTn id="750" fill="hold" nodeType="withEffect">
                            <p:stCondLst>
                              <p:cond delay="0"/>
                            </p:stCondLst>
                            <p:childTnLst>
                              <p:par>
                                <p:cTn id="751" presetID="9" presetClass="entr" fill="hold" nodeType="clickEffect">
                                  <p:stCondLst>
                                    <p:cond delay="0"/>
                                  </p:stCondLst>
                                  <p:childTnLst>
                                    <p:set>
                                      <p:cBhvr>
                                        <p:cTn id="752" dur="1" fill="hold">
                                          <p:stCondLst>
                                            <p:cond delay="0"/>
                                          </p:stCondLst>
                                        </p:cTn>
                                        <p:tgtEl>
                                          <p:spTgt spid="246"/>
                                        </p:tgtEl>
                                        <p:attrNameLst>
                                          <p:attrName>style.visibility</p:attrName>
                                        </p:attrNameLst>
                                      </p:cBhvr>
                                      <p:to>
                                        <p:strVal val="visible"/>
                                      </p:to>
                                    </p:set>
                                    <p:animEffect transition="in" filter="dissolve">
                                      <p:cBhvr additive="repl">
                                        <p:cTn id="753" dur="500"/>
                                        <p:tgtEl>
                                          <p:spTgt spid="246"/>
                                        </p:tgtEl>
                                      </p:cBhvr>
                                    </p:animEffect>
                                  </p:childTnLst>
                                </p:cTn>
                              </p:par>
                            </p:childTnLst>
                          </p:cTn>
                        </p:par>
                      </p:childTnLst>
                    </p:cTn>
                  </p:par>
                  <p:par>
                    <p:cTn id="754" fill="hold" nodeType="clickEffect">
                      <p:stCondLst>
                        <p:cond delay="indefinite"/>
                      </p:stCondLst>
                      <p:childTnLst>
                        <p:par>
                          <p:cTn id="755" fill="hold" nodeType="withEffect">
                            <p:stCondLst>
                              <p:cond delay="0"/>
                            </p:stCondLst>
                            <p:childTnLst>
                              <p:par>
                                <p:cTn id="756" presetID="22" presetClass="entr" fill="hold" nodeType="clickEffect" presetSubtype="8">
                                  <p:stCondLst>
                                    <p:cond delay="0"/>
                                  </p:stCondLst>
                                  <p:childTnLst>
                                    <p:set>
                                      <p:cBhvr>
                                        <p:cTn id="757" dur="1" fill="hold">
                                          <p:stCondLst>
                                            <p:cond delay="0"/>
                                          </p:stCondLst>
                                        </p:cTn>
                                        <p:tgtEl>
                                          <p:spTgt spid="247"/>
                                        </p:tgtEl>
                                        <p:attrNameLst>
                                          <p:attrName>style.visibility</p:attrName>
                                        </p:attrNameLst>
                                      </p:cBhvr>
                                      <p:to>
                                        <p:strVal val="visible"/>
                                      </p:to>
                                    </p:set>
                                    <p:animEffect transition="in" filter="wipe(left)">
                                      <p:cBhvr additive="repl">
                                        <p:cTn id="758" dur="500"/>
                                        <p:tgtEl>
                                          <p:spTgt spid="247"/>
                                        </p:tgtEl>
                                      </p:cBhvr>
                                    </p:animEffect>
                                  </p:childTnLst>
                                </p:cTn>
                              </p:par>
                            </p:childTnLst>
                          </p:cTn>
                        </p:par>
                      </p:childTnLst>
                    </p:cTn>
                  </p:par>
                  <p:par>
                    <p:cTn id="759" fill="hold" nodeType="clickEffect">
                      <p:stCondLst>
                        <p:cond delay="indefinite"/>
                      </p:stCondLst>
                      <p:childTnLst>
                        <p:par>
                          <p:cTn id="760" fill="hold" nodeType="withEffect">
                            <p:stCondLst>
                              <p:cond delay="0"/>
                            </p:stCondLst>
                            <p:childTnLst>
                              <p:par>
                                <p:cTn id="761" presetID="22" presetClass="entr" fill="hold" nodeType="clickEffect" presetSubtype="8">
                                  <p:stCondLst>
                                    <p:cond delay="0"/>
                                  </p:stCondLst>
                                  <p:childTnLst>
                                    <p:set>
                                      <p:cBhvr>
                                        <p:cTn id="762" dur="1" fill="hold">
                                          <p:stCondLst>
                                            <p:cond delay="0"/>
                                          </p:stCondLst>
                                        </p:cTn>
                                        <p:tgtEl>
                                          <p:spTgt spid="248"/>
                                        </p:tgtEl>
                                        <p:attrNameLst>
                                          <p:attrName>style.visibility</p:attrName>
                                        </p:attrNameLst>
                                      </p:cBhvr>
                                      <p:to>
                                        <p:strVal val="visible"/>
                                      </p:to>
                                    </p:set>
                                    <p:animEffect transition="in" filter="wipe(left)">
                                      <p:cBhvr additive="repl">
                                        <p:cTn id="763" dur="500"/>
                                        <p:tgtEl>
                                          <p:spTgt spid="248"/>
                                        </p:tgtEl>
                                      </p:cBhvr>
                                    </p:animEffect>
                                  </p:childTnLst>
                                </p:cTn>
                              </p:par>
                            </p:childTnLst>
                          </p:cTn>
                        </p:par>
                      </p:childTnLst>
                    </p:cTn>
                  </p:par>
                  <p:par>
                    <p:cTn id="764" fill="hold" nodeType="clickEffect">
                      <p:stCondLst>
                        <p:cond delay="indefinite"/>
                      </p:stCondLst>
                      <p:childTnLst>
                        <p:par>
                          <p:cTn id="765" fill="hold" nodeType="withEffect">
                            <p:stCondLst>
                              <p:cond delay="0"/>
                            </p:stCondLst>
                            <p:childTnLst>
                              <p:par>
                                <p:cTn id="766" presetID="27" presetClass="entr" fill="hold" nodeType="clickEffect">
                                  <p:stCondLst>
                                    <p:cond delay="0"/>
                                  </p:stCondLst>
                                  <p:iterate type="lt">
                                    <p:tmAbs val="40"/>
                                  </p:iterate>
                                  <p:childTnLst>
                                    <p:set>
                                      <p:cBhvr>
                                        <p:cTn id="767" dur="1" fill="hold">
                                          <p:stCondLst>
                                            <p:cond delay="0"/>
                                          </p:stCondLst>
                                        </p:cTn>
                                        <p:tgtEl>
                                          <p:spTgt spid="249"/>
                                        </p:tgtEl>
                                        <p:attrNameLst>
                                          <p:attrName>style.visibility</p:attrName>
                                        </p:attrNameLst>
                                      </p:cBhvr>
                                      <p:to>
                                        <p:strVal val="visible"/>
                                      </p:to>
                                    </p:set>
                                    <p:anim calcmode="discrete" valueType="clr">
                                      <p:cBhvr additive="repl">
                                        <p:cTn id="768" dur="80"/>
                                        <p:tgtEl>
                                          <p:spTgt spid="249"/>
                                        </p:tgtEl>
                                        <p:attrNameLst>
                                          <p:attrName>style.color</p:attrName>
                                        </p:attrNameLst>
                                      </p:cBhvr>
                                      <p:tavLst>
                                        <p:tav>
                                          <p:val>
                                            <p:strVal val="rgb(-1,102,0)"/>
                                          </p:val>
                                        </p:tav>
                                        <p:tav tm="50000">
                                          <p:val>
                                            <p:strVal val="rgb(-52,-1,-1)"/>
                                          </p:val>
                                        </p:tav>
                                      </p:tavLst>
                                    </p:anim>
                                    <p:anim calcmode="discrete" valueType="clr">
                                      <p:cBhvr additive="repl">
                                        <p:cTn id="769" dur="80"/>
                                        <p:tgtEl>
                                          <p:spTgt spid="249"/>
                                        </p:tgtEl>
                                        <p:attrNameLst>
                                          <p:attrName>fillcolor</p:attrName>
                                        </p:attrNameLst>
                                      </p:cBhvr>
                                      <p:tavLst>
                                        <p:tav>
                                          <p:val>
                                            <p:strVal val="rgb(-1,102,0)"/>
                                          </p:val>
                                        </p:tav>
                                        <p:tav tm="50000">
                                          <p:val>
                                            <p:strVal val="rgb(-52,-1,-1)"/>
                                          </p:val>
                                        </p:tav>
                                      </p:tavLst>
                                    </p:anim>
                                    <p:set>
                                      <p:cBhvr>
                                        <p:cTn id="770" dur="80"/>
                                        <p:tgtEl>
                                          <p:spTgt spid="249"/>
                                        </p:tgtEl>
                                        <p:attrNameLst>
                                          <p:attrName>fill.type</p:attrName>
                                        </p:attrNameLst>
                                      </p:cBhvr>
                                      <p:to>
                                        <p:strVal val="solid"/>
                                      </p:to>
                                    </p:set>
                                  </p:childTnLst>
                                </p:cTn>
                              </p:par>
                            </p:childTnLst>
                          </p:cTn>
                        </p:par>
                      </p:childTnLst>
                    </p:cTn>
                  </p:par>
                  <p:par>
                    <p:cTn id="771" fill="hold" nodeType="clickEffect">
                      <p:stCondLst>
                        <p:cond delay="indefinite"/>
                      </p:stCondLst>
                      <p:childTnLst>
                        <p:par>
                          <p:cTn id="772" fill="hold" nodeType="withEffect">
                            <p:stCondLst>
                              <p:cond delay="0"/>
                            </p:stCondLst>
                            <p:childTnLst>
                              <p:par>
                                <p:cTn id="773" presetID="22" presetClass="entr" fill="hold" nodeType="clickEffect" presetSubtype="8">
                                  <p:stCondLst>
                                    <p:cond delay="0"/>
                                  </p:stCondLst>
                                  <p:childTnLst>
                                    <p:set>
                                      <p:cBhvr>
                                        <p:cTn id="774" dur="1" fill="hold">
                                          <p:stCondLst>
                                            <p:cond delay="0"/>
                                          </p:stCondLst>
                                        </p:cTn>
                                        <p:tgtEl>
                                          <p:spTgt spid="250"/>
                                        </p:tgtEl>
                                        <p:attrNameLst>
                                          <p:attrName>style.visibility</p:attrName>
                                        </p:attrNameLst>
                                      </p:cBhvr>
                                      <p:to>
                                        <p:strVal val="visible"/>
                                      </p:to>
                                    </p:set>
                                    <p:animEffect transition="in" filter="wipe(left)">
                                      <p:cBhvr additive="repl">
                                        <p:cTn id="775" dur="500"/>
                                        <p:tgtEl>
                                          <p:spTgt spid="250"/>
                                        </p:tgtEl>
                                      </p:cBhvr>
                                    </p:animEffect>
                                  </p:childTnLst>
                                </p:cTn>
                              </p:par>
                            </p:childTnLst>
                          </p:cTn>
                        </p:par>
                      </p:childTnLst>
                    </p:cTn>
                  </p:par>
                  <p:par>
                    <p:cTn id="776" fill="hold" nodeType="clickEffect">
                      <p:stCondLst>
                        <p:cond delay="indefinite"/>
                      </p:stCondLst>
                      <p:childTnLst>
                        <p:par>
                          <p:cTn id="777" fill="hold" nodeType="withEffect">
                            <p:stCondLst>
                              <p:cond delay="0"/>
                            </p:stCondLst>
                            <p:childTnLst>
                              <p:par>
                                <p:cTn id="778" presetID="22" presetClass="entr" fill="hold" nodeType="clickEffect" presetSubtype="8">
                                  <p:stCondLst>
                                    <p:cond delay="0"/>
                                  </p:stCondLst>
                                  <p:childTnLst>
                                    <p:set>
                                      <p:cBhvr>
                                        <p:cTn id="779" dur="1" fill="hold">
                                          <p:stCondLst>
                                            <p:cond delay="0"/>
                                          </p:stCondLst>
                                        </p:cTn>
                                        <p:tgtEl>
                                          <p:spTgt spid="251"/>
                                        </p:tgtEl>
                                        <p:attrNameLst>
                                          <p:attrName>style.visibility</p:attrName>
                                        </p:attrNameLst>
                                      </p:cBhvr>
                                      <p:to>
                                        <p:strVal val="visible"/>
                                      </p:to>
                                    </p:set>
                                    <p:animEffect transition="in" filter="wipe(left)">
                                      <p:cBhvr additive="repl">
                                        <p:cTn id="780" dur="500"/>
                                        <p:tgtEl>
                                          <p:spTgt spid="251"/>
                                        </p:tgtEl>
                                      </p:cBhvr>
                                    </p:animEffect>
                                  </p:childTnLst>
                                </p:cTn>
                              </p:par>
                            </p:childTnLst>
                          </p:cTn>
                        </p:par>
                      </p:childTnLst>
                    </p:cTn>
                  </p:par>
                  <p:par>
                    <p:cTn id="781" fill="hold" nodeType="clickEffect">
                      <p:stCondLst>
                        <p:cond delay="indefinite"/>
                      </p:stCondLst>
                      <p:childTnLst>
                        <p:par>
                          <p:cTn id="782" fill="hold" nodeType="withEffect">
                            <p:stCondLst>
                              <p:cond delay="0"/>
                            </p:stCondLst>
                            <p:childTnLst>
                              <p:par>
                                <p:cTn id="783" presetID="22" presetClass="entr" fill="hold" nodeType="clickEffect" presetSubtype="8">
                                  <p:stCondLst>
                                    <p:cond delay="0"/>
                                  </p:stCondLst>
                                  <p:childTnLst>
                                    <p:set>
                                      <p:cBhvr>
                                        <p:cTn id="784" dur="1" fill="hold">
                                          <p:stCondLst>
                                            <p:cond delay="0"/>
                                          </p:stCondLst>
                                        </p:cTn>
                                        <p:tgtEl>
                                          <p:spTgt spid="252"/>
                                        </p:tgtEl>
                                        <p:attrNameLst>
                                          <p:attrName>style.visibility</p:attrName>
                                        </p:attrNameLst>
                                      </p:cBhvr>
                                      <p:to>
                                        <p:strVal val="visible"/>
                                      </p:to>
                                    </p:set>
                                    <p:animEffect transition="in" filter="wipe(left)">
                                      <p:cBhvr additive="repl">
                                        <p:cTn id="785" dur="500"/>
                                        <p:tgtEl>
                                          <p:spTgt spid="252"/>
                                        </p:tgtEl>
                                      </p:cBhvr>
                                    </p:animEffect>
                                  </p:childTnLst>
                                </p:cTn>
                              </p:par>
                            </p:childTnLst>
                          </p:cTn>
                        </p:par>
                      </p:childTnLst>
                    </p:cTn>
                  </p:par>
                  <p:par>
                    <p:cTn id="786" fill="hold" nodeType="clickEffect">
                      <p:stCondLst>
                        <p:cond delay="indefinite"/>
                      </p:stCondLst>
                      <p:childTnLst>
                        <p:par>
                          <p:cTn id="787" fill="hold" nodeType="withEffect">
                            <p:stCondLst>
                              <p:cond delay="0"/>
                            </p:stCondLst>
                            <p:childTnLst>
                              <p:par>
                                <p:cTn id="788" presetID="22" presetClass="entr" fill="hold" nodeType="clickEffect" presetSubtype="8">
                                  <p:stCondLst>
                                    <p:cond delay="0"/>
                                  </p:stCondLst>
                                  <p:childTnLst>
                                    <p:set>
                                      <p:cBhvr>
                                        <p:cTn id="789" dur="1" fill="hold">
                                          <p:stCondLst>
                                            <p:cond delay="0"/>
                                          </p:stCondLst>
                                        </p:cTn>
                                        <p:tgtEl>
                                          <p:spTgt spid="253"/>
                                        </p:tgtEl>
                                        <p:attrNameLst>
                                          <p:attrName>style.visibility</p:attrName>
                                        </p:attrNameLst>
                                      </p:cBhvr>
                                      <p:to>
                                        <p:strVal val="visible"/>
                                      </p:to>
                                    </p:set>
                                    <p:animEffect transition="in" filter="wipe(left)">
                                      <p:cBhvr additive="repl">
                                        <p:cTn id="790" dur="500"/>
                                        <p:tgtEl>
                                          <p:spTgt spid="25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 name="Text Box 2"/>
          <p:cNvSpPr/>
          <p:nvPr/>
        </p:nvSpPr>
        <p:spPr>
          <a:xfrm>
            <a:off x="898560" y="1371600"/>
            <a:ext cx="170820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Example</a:t>
            </a:r>
            <a:endParaRPr lang="en-US" sz="2400" b="0" u="none" strike="noStrike">
              <a:solidFill>
                <a:srgbClr val="FFFFFF"/>
              </a:solidFill>
              <a:effectLst/>
              <a:uFillTx/>
              <a:latin typeface="Arial Narrow"/>
            </a:endParaRPr>
          </a:p>
        </p:txBody>
      </p:sp>
      <p:sp>
        <p:nvSpPr>
          <p:cNvPr id="256" name="Text Box 3"/>
          <p:cNvSpPr/>
          <p:nvPr/>
        </p:nvSpPr>
        <p:spPr>
          <a:xfrm>
            <a:off x="746280" y="2117880"/>
            <a:ext cx="800100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The nth term in a sequence is given by the formula</a:t>
            </a:r>
            <a:endParaRPr lang="en-US" sz="2400" b="0" u="none" strike="noStrike">
              <a:solidFill>
                <a:srgbClr val="FFFFFF"/>
              </a:solidFill>
              <a:effectLst/>
              <a:uFillTx/>
              <a:latin typeface="Arial Narrow"/>
            </a:endParaRPr>
          </a:p>
        </p:txBody>
      </p:sp>
      <p:sp>
        <p:nvSpPr>
          <p:cNvPr id="257" name="Text Box 4"/>
          <p:cNvSpPr/>
          <p:nvPr/>
        </p:nvSpPr>
        <p:spPr>
          <a:xfrm>
            <a:off x="3070080" y="2611440"/>
            <a:ext cx="3353040" cy="5101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u</a:t>
            </a:r>
            <a:r>
              <a:rPr lang="en-GB" sz="2400" b="0" u="none" strike="noStrike" baseline="-25000">
                <a:solidFill>
                  <a:srgbClr val="FFFF00"/>
                </a:solidFill>
                <a:effectLst/>
                <a:uFillTx/>
                <a:latin typeface="Comic Sans MS"/>
              </a:rPr>
              <a:t>n</a:t>
            </a:r>
            <a:r>
              <a:rPr lang="en-GB" sz="2400" b="0" u="none" strike="noStrike">
                <a:solidFill>
                  <a:srgbClr val="FFFF00"/>
                </a:solidFill>
                <a:effectLst/>
                <a:uFillTx/>
                <a:latin typeface="Comic Sans MS"/>
              </a:rPr>
              <a:t>  =  an  +  b</a:t>
            </a:r>
            <a:endParaRPr lang="en-US" sz="2400" b="0" u="none" strike="noStrike">
              <a:solidFill>
                <a:srgbClr val="FFFFFF"/>
              </a:solidFill>
              <a:effectLst/>
              <a:uFillTx/>
              <a:latin typeface="Arial Narrow"/>
            </a:endParaRPr>
          </a:p>
        </p:txBody>
      </p:sp>
      <p:sp>
        <p:nvSpPr>
          <p:cNvPr id="258" name="Text Box 5"/>
          <p:cNvSpPr/>
          <p:nvPr/>
        </p:nvSpPr>
        <p:spPr>
          <a:xfrm>
            <a:off x="784080" y="3103560"/>
            <a:ext cx="7925040" cy="5101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Given that  u</a:t>
            </a:r>
            <a:r>
              <a:rPr lang="en-GB" sz="2400" b="0" u="none" strike="noStrike" baseline="-25000">
                <a:solidFill>
                  <a:srgbClr val="FFFF00"/>
                </a:solidFill>
                <a:effectLst/>
                <a:uFillTx/>
                <a:latin typeface="Comic Sans MS"/>
              </a:rPr>
              <a:t>10</a:t>
            </a:r>
            <a:r>
              <a:rPr lang="en-GB" sz="2400" b="0" u="none" strike="noStrike">
                <a:solidFill>
                  <a:srgbClr val="FFFF00"/>
                </a:solidFill>
                <a:effectLst/>
                <a:uFillTx/>
                <a:latin typeface="Comic Sans MS"/>
              </a:rPr>
              <a:t> = 25 and u</a:t>
            </a:r>
            <a:r>
              <a:rPr lang="en-GB" sz="2400" b="0" u="none" strike="noStrike" baseline="-25000">
                <a:solidFill>
                  <a:srgbClr val="FFFF00"/>
                </a:solidFill>
                <a:effectLst/>
                <a:uFillTx/>
                <a:latin typeface="Comic Sans MS"/>
              </a:rPr>
              <a:t>12</a:t>
            </a:r>
            <a:r>
              <a:rPr lang="en-GB" sz="2400" b="0" u="none" strike="noStrike">
                <a:solidFill>
                  <a:srgbClr val="FFFF00"/>
                </a:solidFill>
                <a:effectLst/>
                <a:uFillTx/>
                <a:latin typeface="Comic Sans MS"/>
              </a:rPr>
              <a:t> = 31 then find a &amp; b.</a:t>
            </a:r>
            <a:endParaRPr lang="en-US" sz="2400" b="0" u="none" strike="noStrike">
              <a:solidFill>
                <a:srgbClr val="FFFFFF"/>
              </a:solidFill>
              <a:effectLst/>
              <a:uFillTx/>
              <a:latin typeface="Arial Narrow"/>
            </a:endParaRPr>
          </a:p>
        </p:txBody>
      </p:sp>
      <p:sp>
        <p:nvSpPr>
          <p:cNvPr id="259" name="Text Box 6"/>
          <p:cNvSpPr/>
          <p:nvPr/>
        </p:nvSpPr>
        <p:spPr>
          <a:xfrm>
            <a:off x="1965240" y="3597120"/>
            <a:ext cx="5562720" cy="5101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Hence find u</a:t>
            </a:r>
            <a:r>
              <a:rPr lang="en-GB" sz="2400" b="0" u="none" strike="noStrike" baseline="-25000">
                <a:solidFill>
                  <a:srgbClr val="FFFF00"/>
                </a:solidFill>
                <a:effectLst/>
                <a:uFillTx/>
                <a:latin typeface="Comic Sans MS"/>
              </a:rPr>
              <a:t>300</a:t>
            </a:r>
            <a:r>
              <a:rPr lang="en-GB" sz="2400" b="0" u="none" strike="noStrike">
                <a:solidFill>
                  <a:srgbClr val="FFFF00"/>
                </a:solidFill>
                <a:effectLst/>
                <a:uFillTx/>
                <a:latin typeface="Comic Sans MS"/>
              </a:rPr>
              <a:t> - the 300</a:t>
            </a:r>
            <a:r>
              <a:rPr lang="en-GB" sz="2400" b="0" u="none" strike="noStrike" baseline="30000">
                <a:solidFill>
                  <a:srgbClr val="FFFF00"/>
                </a:solidFill>
                <a:effectLst/>
                <a:uFillTx/>
                <a:latin typeface="Comic Sans MS"/>
              </a:rPr>
              <a:t>th</a:t>
            </a:r>
            <a:r>
              <a:rPr lang="en-GB" sz="2400" b="0" u="none" strike="noStrike">
                <a:solidFill>
                  <a:srgbClr val="FFFF00"/>
                </a:solidFill>
                <a:effectLst/>
                <a:uFillTx/>
                <a:latin typeface="Comic Sans MS"/>
              </a:rPr>
              <a:t> term.</a:t>
            </a:r>
            <a:endParaRPr lang="en-US" sz="2400" b="0" u="none" strike="noStrike">
              <a:solidFill>
                <a:srgbClr val="FFFFFF"/>
              </a:solidFill>
              <a:effectLst/>
              <a:uFillTx/>
              <a:latin typeface="Arial Narrow"/>
            </a:endParaRPr>
          </a:p>
        </p:txBody>
      </p:sp>
      <p:sp>
        <p:nvSpPr>
          <p:cNvPr id="260" name="Text Box 7"/>
          <p:cNvSpPr/>
          <p:nvPr/>
        </p:nvSpPr>
        <p:spPr>
          <a:xfrm>
            <a:off x="914400" y="4297320"/>
            <a:ext cx="7467480" cy="5101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Using             u</a:t>
            </a:r>
            <a:r>
              <a:rPr lang="en-GB" sz="2400" b="0" u="none" strike="noStrike" baseline="-25000">
                <a:solidFill>
                  <a:srgbClr val="FFFFFF"/>
                </a:solidFill>
                <a:effectLst/>
                <a:uFillTx/>
                <a:latin typeface="Comic Sans MS"/>
              </a:rPr>
              <a:t>n</a:t>
            </a:r>
            <a:r>
              <a:rPr lang="en-GB" sz="2400" b="0" u="none" strike="noStrike">
                <a:solidFill>
                  <a:srgbClr val="FFFFFF"/>
                </a:solidFill>
                <a:effectLst/>
                <a:uFillTx/>
                <a:latin typeface="Comic Sans MS"/>
              </a:rPr>
              <a:t>  =  an  +  b</a:t>
            </a:r>
            <a:endParaRPr lang="en-US" sz="2400" b="0" u="none" strike="noStrike">
              <a:solidFill>
                <a:srgbClr val="FFFFFF"/>
              </a:solidFill>
              <a:effectLst/>
              <a:uFillTx/>
              <a:latin typeface="Arial Narrow"/>
            </a:endParaRPr>
          </a:p>
        </p:txBody>
      </p:sp>
      <p:sp>
        <p:nvSpPr>
          <p:cNvPr id="261" name="Text Box 8"/>
          <p:cNvSpPr/>
          <p:nvPr/>
        </p:nvSpPr>
        <p:spPr>
          <a:xfrm>
            <a:off x="1523880" y="4937040"/>
            <a:ext cx="3657600" cy="5101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u</a:t>
            </a:r>
            <a:r>
              <a:rPr lang="en-GB" sz="2400" b="0" u="none" strike="noStrike" baseline="-25000">
                <a:solidFill>
                  <a:srgbClr val="FFFFFF"/>
                </a:solidFill>
                <a:effectLst/>
                <a:uFillTx/>
                <a:latin typeface="Comic Sans MS"/>
              </a:rPr>
              <a:t>10</a:t>
            </a:r>
            <a:r>
              <a:rPr lang="en-GB" sz="2400" b="0" u="none" strike="noStrike">
                <a:solidFill>
                  <a:srgbClr val="FFFFFF"/>
                </a:solidFill>
                <a:effectLst/>
                <a:uFillTx/>
                <a:latin typeface="Comic Sans MS"/>
              </a:rPr>
              <a:t> = 10a</a:t>
            </a:r>
            <a:r>
              <a:rPr lang="en-GB" sz="2400" b="0" u="none" strike="noStrike" baseline="-25000">
                <a:solidFill>
                  <a:srgbClr val="FFFFFF"/>
                </a:solidFill>
                <a:effectLst/>
                <a:uFillTx/>
                <a:latin typeface="Comic Sans MS"/>
              </a:rPr>
              <a:t>  </a:t>
            </a:r>
            <a:r>
              <a:rPr lang="en-GB" sz="2400" b="0" u="none" strike="noStrike">
                <a:solidFill>
                  <a:srgbClr val="FFFFFF"/>
                </a:solidFill>
                <a:effectLst/>
                <a:uFillTx/>
                <a:latin typeface="Comic Sans MS"/>
              </a:rPr>
              <a:t>+  b   becomes</a:t>
            </a:r>
            <a:endParaRPr lang="en-US" sz="2400" b="0" u="none" strike="noStrike">
              <a:solidFill>
                <a:srgbClr val="FFFFFF"/>
              </a:solidFill>
              <a:effectLst/>
              <a:uFillTx/>
              <a:latin typeface="Arial Narrow"/>
            </a:endParaRPr>
          </a:p>
        </p:txBody>
      </p:sp>
      <p:sp>
        <p:nvSpPr>
          <p:cNvPr id="262" name="Text Box 9"/>
          <p:cNvSpPr/>
          <p:nvPr/>
        </p:nvSpPr>
        <p:spPr>
          <a:xfrm>
            <a:off x="5029200" y="4937040"/>
            <a:ext cx="220968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10a + b = 25</a:t>
            </a:r>
            <a:endParaRPr lang="en-US" sz="2400" b="0" u="none" strike="noStrike">
              <a:solidFill>
                <a:srgbClr val="FFFFFF"/>
              </a:solidFill>
              <a:effectLst/>
              <a:uFillTx/>
              <a:latin typeface="Arial Narrow"/>
            </a:endParaRPr>
          </a:p>
        </p:txBody>
      </p:sp>
      <p:sp>
        <p:nvSpPr>
          <p:cNvPr id="263" name="Text Box 10"/>
          <p:cNvSpPr/>
          <p:nvPr/>
        </p:nvSpPr>
        <p:spPr>
          <a:xfrm>
            <a:off x="1523880" y="5654520"/>
            <a:ext cx="3657600" cy="5101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u</a:t>
            </a:r>
            <a:r>
              <a:rPr lang="en-GB" sz="2400" b="0" u="none" strike="noStrike" baseline="-25000">
                <a:solidFill>
                  <a:srgbClr val="FFFFFF"/>
                </a:solidFill>
                <a:effectLst/>
                <a:uFillTx/>
                <a:latin typeface="Comic Sans MS"/>
              </a:rPr>
              <a:t>12</a:t>
            </a:r>
            <a:r>
              <a:rPr lang="en-GB" sz="2400" b="0" u="none" strike="noStrike">
                <a:solidFill>
                  <a:srgbClr val="FFFFFF"/>
                </a:solidFill>
                <a:effectLst/>
                <a:uFillTx/>
                <a:latin typeface="Comic Sans MS"/>
              </a:rPr>
              <a:t> = 12a</a:t>
            </a:r>
            <a:r>
              <a:rPr lang="en-GB" sz="2400" b="0" u="none" strike="noStrike" baseline="-25000">
                <a:solidFill>
                  <a:srgbClr val="FFFFFF"/>
                </a:solidFill>
                <a:effectLst/>
                <a:uFillTx/>
                <a:latin typeface="Comic Sans MS"/>
              </a:rPr>
              <a:t>  </a:t>
            </a:r>
            <a:r>
              <a:rPr lang="en-GB" sz="2400" b="0" u="none" strike="noStrike">
                <a:solidFill>
                  <a:srgbClr val="FFFFFF"/>
                </a:solidFill>
                <a:effectLst/>
                <a:uFillTx/>
                <a:latin typeface="Comic Sans MS"/>
              </a:rPr>
              <a:t>+  b   becomes</a:t>
            </a:r>
            <a:endParaRPr lang="en-US" sz="2400" b="0" u="none" strike="noStrike">
              <a:solidFill>
                <a:srgbClr val="FFFFFF"/>
              </a:solidFill>
              <a:effectLst/>
              <a:uFillTx/>
              <a:latin typeface="Arial Narrow"/>
            </a:endParaRPr>
          </a:p>
        </p:txBody>
      </p:sp>
      <p:sp>
        <p:nvSpPr>
          <p:cNvPr id="264" name="Text Box 11"/>
          <p:cNvSpPr/>
          <p:nvPr/>
        </p:nvSpPr>
        <p:spPr>
          <a:xfrm>
            <a:off x="4876920" y="5654520"/>
            <a:ext cx="259056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12a + b = 31</a:t>
            </a:r>
            <a:endParaRPr lang="en-US" sz="2400" b="0" u="none" strike="noStrike">
              <a:solidFill>
                <a:srgbClr val="FFFFFF"/>
              </a:solidFill>
              <a:effectLst/>
              <a:uFillTx/>
              <a:latin typeface="Arial Narrow"/>
            </a:endParaRPr>
          </a:p>
        </p:txBody>
      </p:sp>
      <p:sp>
        <p:nvSpPr>
          <p:cNvPr id="265" name="Text Box 12"/>
          <p:cNvSpPr/>
          <p:nvPr/>
        </p:nvSpPr>
        <p:spPr>
          <a:xfrm>
            <a:off x="7315200" y="5089680"/>
            <a:ext cx="1828800" cy="82548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Sim. equations</a:t>
            </a:r>
            <a:endParaRPr lang="en-US" sz="2400" b="0" u="none" strike="noStrike">
              <a:solidFill>
                <a:srgbClr val="FFFFFF"/>
              </a:solidFill>
              <a:effectLst/>
              <a:uFillTx/>
              <a:latin typeface="Arial Narrow"/>
            </a:endParaRPr>
          </a:p>
        </p:txBody>
      </p:sp>
      <p:sp>
        <p:nvSpPr>
          <p:cNvPr id="266" name="Line 13"/>
          <p:cNvSpPr/>
          <p:nvPr/>
        </p:nvSpPr>
        <p:spPr>
          <a:xfrm>
            <a:off x="5013360" y="6176880"/>
            <a:ext cx="2057400" cy="0"/>
          </a:xfrm>
          <a:prstGeom prst="line">
            <a:avLst/>
          </a:prstGeom>
          <a:ln w="57240">
            <a:solidFill>
              <a:srgbClr val="FFFFFF"/>
            </a:solidFill>
            <a:miter/>
          </a:ln>
        </p:spPr>
        <p:style>
          <a:lnRef idx="0"/>
          <a:fillRef idx="0"/>
          <a:effectRef idx="0"/>
          <a:fontRef idx="minor"/>
        </p:style>
        <p:txBody>
          <a:bodyPr lIns="90000" tIns="-46800" rIns="90000" bIns="-46800" anchor="ctr">
            <a:noAutofit/>
          </a:bodyPr>
          <a:p>
            <a:endParaRPr lang="en-US" sz="2400" b="0" u="none" strike="noStrike">
              <a:solidFill>
                <a:srgbClr val="FFFFFF"/>
              </a:solidFill>
              <a:effectLst/>
              <a:uFillTx/>
              <a:latin typeface="Arial Narrow"/>
            </a:endParaRPr>
          </a:p>
        </p:txBody>
      </p:sp>
      <p:sp>
        <p:nvSpPr>
          <p:cNvPr id="267" name="Text Box 14"/>
          <p:cNvSpPr/>
          <p:nvPr/>
        </p:nvSpPr>
        <p:spPr>
          <a:xfrm>
            <a:off x="2895480" y="6294600"/>
            <a:ext cx="198144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subtract up</a:t>
            </a:r>
            <a:endParaRPr lang="en-US" sz="2400" b="0" u="none" strike="noStrike">
              <a:solidFill>
                <a:srgbClr val="FFFFFF"/>
              </a:solidFill>
              <a:effectLst/>
              <a:uFillTx/>
              <a:latin typeface="Arial Narrow"/>
            </a:endParaRPr>
          </a:p>
        </p:txBody>
      </p:sp>
      <p:sp>
        <p:nvSpPr>
          <p:cNvPr id="268" name="Text Box 16"/>
          <p:cNvSpPr/>
          <p:nvPr/>
        </p:nvSpPr>
        <p:spPr>
          <a:xfrm>
            <a:off x="5562720" y="6294600"/>
            <a:ext cx="243828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2a  =  6 </a:t>
            </a:r>
            <a:endParaRPr lang="en-US" sz="2400" b="0" u="none" strike="noStrike">
              <a:solidFill>
                <a:srgbClr val="FFFFFF"/>
              </a:solidFill>
              <a:effectLst/>
              <a:uFillTx/>
              <a:latin typeface="Arial Narrow"/>
            </a:endParaRPr>
          </a:p>
        </p:txBody>
      </p:sp>
      <p:sp>
        <p:nvSpPr>
          <p:cNvPr id="269" name="Text Box 17"/>
          <p:cNvSpPr/>
          <p:nvPr/>
        </p:nvSpPr>
        <p:spPr>
          <a:xfrm>
            <a:off x="7559640" y="6294600"/>
            <a:ext cx="127944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a  =  3</a:t>
            </a:r>
            <a:endParaRPr lang="en-US" sz="2400" b="0" u="none" strike="noStrike">
              <a:solidFill>
                <a:srgbClr val="FFFFFF"/>
              </a:solidFill>
              <a:effectLst/>
              <a:uFillTx/>
              <a:latin typeface="Arial Narrow"/>
            </a:endParaRPr>
          </a:p>
        </p:txBody>
      </p:sp>
      <p:sp>
        <p:nvSpPr>
          <p:cNvPr id="270" name="Rectangle 2"/>
          <p:cNvSpPr/>
          <p:nvPr/>
        </p:nvSpPr>
        <p:spPr>
          <a:xfrm>
            <a:off x="609480" y="244440"/>
            <a:ext cx="7772400" cy="1143000"/>
          </a:xfrm>
          <a:prstGeom prst="rect">
            <a:avLst/>
          </a:prstGeom>
          <a:noFill/>
          <a:ln w="0">
            <a:noFill/>
          </a:ln>
        </p:spPr>
        <p:style>
          <a:lnRef idx="0"/>
          <a:fillRef idx="0"/>
          <a:effectRef idx="0"/>
          <a:fontRef idx="minor"/>
        </p:style>
        <p:txBody>
          <a:bodyPr lIns="90000" tIns="46800" rIns="90000" bIns="46800" anchor="t">
            <a:noAutofit/>
          </a:bodyPr>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400" b="0" u="none" strike="noStrike">
                <a:solidFill>
                  <a:srgbClr val="EEF82A"/>
                </a:solidFill>
                <a:effectLst/>
                <a:uFillTx/>
                <a:latin typeface="Comic Sans MS"/>
              </a:rPr>
              <a:t>Finding a Formula</a:t>
            </a:r>
            <a:endParaRPr lang="en-US" sz="4400" b="0" u="none" strike="noStrike">
              <a:solidFill>
                <a:srgbClr val="FFFFFF"/>
              </a:solidFill>
              <a:effectLst/>
              <a:uFillTx/>
              <a:latin typeface="Arial Narrow"/>
            </a:endParaRPr>
          </a:p>
        </p:txBody>
      </p:sp>
      <p:sp>
        <p:nvSpPr>
          <p:cNvPr id="271" name="TextBox 19"/>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timing>
    <p:tnLst>
      <p:par>
        <p:cTn id="791" dur="indefinite" restart="never" nodeType="tmRoot">
          <p:childTnLst>
            <p:seq>
              <p:cTn id="792" dur="indefinite" nodeType="mainSeq">
                <p:childTnLst>
                  <p:par>
                    <p:cTn id="793" fill="hold" nodeType="clickEffect">
                      <p:stCondLst>
                        <p:cond delay="indefinite"/>
                      </p:stCondLst>
                      <p:childTnLst>
                        <p:par>
                          <p:cTn id="794" fill="hold" nodeType="withEffect">
                            <p:stCondLst>
                              <p:cond delay="0"/>
                            </p:stCondLst>
                            <p:childTnLst>
                              <p:par>
                                <p:cTn id="795" presetID="22" presetClass="entr" fill="hold" nodeType="clickEffect" presetSubtype="8">
                                  <p:stCondLst>
                                    <p:cond delay="0"/>
                                  </p:stCondLst>
                                  <p:childTnLst>
                                    <p:set>
                                      <p:cBhvr>
                                        <p:cTn id="796" dur="1" fill="hold">
                                          <p:stCondLst>
                                            <p:cond delay="0"/>
                                          </p:stCondLst>
                                        </p:cTn>
                                        <p:tgtEl>
                                          <p:spTgt spid="255"/>
                                        </p:tgtEl>
                                        <p:attrNameLst>
                                          <p:attrName>style.visibility</p:attrName>
                                        </p:attrNameLst>
                                      </p:cBhvr>
                                      <p:to>
                                        <p:strVal val="visible"/>
                                      </p:to>
                                    </p:set>
                                    <p:animEffect transition="in" filter="wipe(left)">
                                      <p:cBhvr additive="repl">
                                        <p:cTn id="797" dur="500"/>
                                        <p:tgtEl>
                                          <p:spTgt spid="255"/>
                                        </p:tgtEl>
                                      </p:cBhvr>
                                    </p:animEffect>
                                  </p:childTnLst>
                                </p:cTn>
                              </p:par>
                            </p:childTnLst>
                          </p:cTn>
                        </p:par>
                      </p:childTnLst>
                    </p:cTn>
                  </p:par>
                  <p:par>
                    <p:cTn id="798" fill="hold" nodeType="clickEffect">
                      <p:stCondLst>
                        <p:cond delay="indefinite"/>
                      </p:stCondLst>
                      <p:childTnLst>
                        <p:par>
                          <p:cTn id="799" fill="hold" nodeType="withEffect">
                            <p:stCondLst>
                              <p:cond delay="0"/>
                            </p:stCondLst>
                            <p:childTnLst>
                              <p:par>
                                <p:cTn id="800" presetID="22" presetClass="entr" fill="hold" nodeType="clickEffect" presetSubtype="8">
                                  <p:stCondLst>
                                    <p:cond delay="0"/>
                                  </p:stCondLst>
                                  <p:childTnLst>
                                    <p:set>
                                      <p:cBhvr>
                                        <p:cTn id="801" dur="1" fill="hold">
                                          <p:stCondLst>
                                            <p:cond delay="0"/>
                                          </p:stCondLst>
                                        </p:cTn>
                                        <p:tgtEl>
                                          <p:spTgt spid="256"/>
                                        </p:tgtEl>
                                        <p:attrNameLst>
                                          <p:attrName>style.visibility</p:attrName>
                                        </p:attrNameLst>
                                      </p:cBhvr>
                                      <p:to>
                                        <p:strVal val="visible"/>
                                      </p:to>
                                    </p:set>
                                    <p:animEffect transition="in" filter="wipe(left)">
                                      <p:cBhvr additive="repl">
                                        <p:cTn id="802" dur="500"/>
                                        <p:tgtEl>
                                          <p:spTgt spid="256"/>
                                        </p:tgtEl>
                                      </p:cBhvr>
                                    </p:animEffect>
                                  </p:childTnLst>
                                </p:cTn>
                              </p:par>
                            </p:childTnLst>
                          </p:cTn>
                        </p:par>
                      </p:childTnLst>
                    </p:cTn>
                  </p:par>
                  <p:par>
                    <p:cTn id="803" fill="hold" nodeType="clickEffect">
                      <p:stCondLst>
                        <p:cond delay="indefinite"/>
                      </p:stCondLst>
                      <p:childTnLst>
                        <p:par>
                          <p:cTn id="804" fill="hold" nodeType="withEffect">
                            <p:stCondLst>
                              <p:cond delay="0"/>
                            </p:stCondLst>
                            <p:childTnLst>
                              <p:par>
                                <p:cTn id="805" presetID="22" presetClass="entr" fill="hold" nodeType="clickEffect" presetSubtype="8">
                                  <p:stCondLst>
                                    <p:cond delay="0"/>
                                  </p:stCondLst>
                                  <p:childTnLst>
                                    <p:set>
                                      <p:cBhvr>
                                        <p:cTn id="806" dur="1" fill="hold">
                                          <p:stCondLst>
                                            <p:cond delay="0"/>
                                          </p:stCondLst>
                                        </p:cTn>
                                        <p:tgtEl>
                                          <p:spTgt spid="257"/>
                                        </p:tgtEl>
                                        <p:attrNameLst>
                                          <p:attrName>style.visibility</p:attrName>
                                        </p:attrNameLst>
                                      </p:cBhvr>
                                      <p:to>
                                        <p:strVal val="visible"/>
                                      </p:to>
                                    </p:set>
                                    <p:animEffect transition="in" filter="wipe(left)">
                                      <p:cBhvr additive="repl">
                                        <p:cTn id="807" dur="500"/>
                                        <p:tgtEl>
                                          <p:spTgt spid="257"/>
                                        </p:tgtEl>
                                      </p:cBhvr>
                                    </p:animEffect>
                                  </p:childTnLst>
                                </p:cTn>
                              </p:par>
                            </p:childTnLst>
                          </p:cTn>
                        </p:par>
                      </p:childTnLst>
                    </p:cTn>
                  </p:par>
                  <p:par>
                    <p:cTn id="808" fill="hold" nodeType="clickEffect">
                      <p:stCondLst>
                        <p:cond delay="indefinite"/>
                      </p:stCondLst>
                      <p:childTnLst>
                        <p:par>
                          <p:cTn id="809" fill="hold" nodeType="withEffect">
                            <p:stCondLst>
                              <p:cond delay="0"/>
                            </p:stCondLst>
                            <p:childTnLst>
                              <p:par>
                                <p:cTn id="810" presetID="22" presetClass="entr" fill="hold" nodeType="clickEffect" presetSubtype="8">
                                  <p:stCondLst>
                                    <p:cond delay="0"/>
                                  </p:stCondLst>
                                  <p:childTnLst>
                                    <p:set>
                                      <p:cBhvr>
                                        <p:cTn id="811" dur="1" fill="hold">
                                          <p:stCondLst>
                                            <p:cond delay="0"/>
                                          </p:stCondLst>
                                        </p:cTn>
                                        <p:tgtEl>
                                          <p:spTgt spid="258"/>
                                        </p:tgtEl>
                                        <p:attrNameLst>
                                          <p:attrName>style.visibility</p:attrName>
                                        </p:attrNameLst>
                                      </p:cBhvr>
                                      <p:to>
                                        <p:strVal val="visible"/>
                                      </p:to>
                                    </p:set>
                                    <p:animEffect transition="in" filter="wipe(left)">
                                      <p:cBhvr additive="repl">
                                        <p:cTn id="812" dur="500"/>
                                        <p:tgtEl>
                                          <p:spTgt spid="258"/>
                                        </p:tgtEl>
                                      </p:cBhvr>
                                    </p:animEffect>
                                  </p:childTnLst>
                                </p:cTn>
                              </p:par>
                            </p:childTnLst>
                          </p:cTn>
                        </p:par>
                      </p:childTnLst>
                    </p:cTn>
                  </p:par>
                  <p:par>
                    <p:cTn id="813" fill="hold" nodeType="clickEffect">
                      <p:stCondLst>
                        <p:cond delay="indefinite"/>
                      </p:stCondLst>
                      <p:childTnLst>
                        <p:par>
                          <p:cTn id="814" fill="hold" nodeType="withEffect">
                            <p:stCondLst>
                              <p:cond delay="0"/>
                            </p:stCondLst>
                            <p:childTnLst>
                              <p:par>
                                <p:cTn id="815" presetID="22" presetClass="entr" fill="hold" nodeType="clickEffect" presetSubtype="8">
                                  <p:stCondLst>
                                    <p:cond delay="0"/>
                                  </p:stCondLst>
                                  <p:childTnLst>
                                    <p:set>
                                      <p:cBhvr>
                                        <p:cTn id="816" dur="1" fill="hold">
                                          <p:stCondLst>
                                            <p:cond delay="0"/>
                                          </p:stCondLst>
                                        </p:cTn>
                                        <p:tgtEl>
                                          <p:spTgt spid="259"/>
                                        </p:tgtEl>
                                        <p:attrNameLst>
                                          <p:attrName>style.visibility</p:attrName>
                                        </p:attrNameLst>
                                      </p:cBhvr>
                                      <p:to>
                                        <p:strVal val="visible"/>
                                      </p:to>
                                    </p:set>
                                    <p:animEffect transition="in" filter="wipe(left)">
                                      <p:cBhvr additive="repl">
                                        <p:cTn id="817" dur="500"/>
                                        <p:tgtEl>
                                          <p:spTgt spid="259"/>
                                        </p:tgtEl>
                                      </p:cBhvr>
                                    </p:animEffect>
                                  </p:childTnLst>
                                </p:cTn>
                              </p:par>
                            </p:childTnLst>
                          </p:cTn>
                        </p:par>
                      </p:childTnLst>
                    </p:cTn>
                  </p:par>
                  <p:par>
                    <p:cTn id="818" fill="hold" nodeType="clickEffect">
                      <p:stCondLst>
                        <p:cond delay="indefinite"/>
                      </p:stCondLst>
                      <p:childTnLst>
                        <p:par>
                          <p:cTn id="819" fill="hold" nodeType="withEffect">
                            <p:stCondLst>
                              <p:cond delay="0"/>
                            </p:stCondLst>
                            <p:childTnLst>
                              <p:par>
                                <p:cTn id="820" presetID="22" presetClass="entr" fill="hold" nodeType="clickEffect" presetSubtype="8">
                                  <p:stCondLst>
                                    <p:cond delay="0"/>
                                  </p:stCondLst>
                                  <p:childTnLst>
                                    <p:set>
                                      <p:cBhvr>
                                        <p:cTn id="821" dur="1" fill="hold">
                                          <p:stCondLst>
                                            <p:cond delay="0"/>
                                          </p:stCondLst>
                                        </p:cTn>
                                        <p:tgtEl>
                                          <p:spTgt spid="260"/>
                                        </p:tgtEl>
                                        <p:attrNameLst>
                                          <p:attrName>style.visibility</p:attrName>
                                        </p:attrNameLst>
                                      </p:cBhvr>
                                      <p:to>
                                        <p:strVal val="visible"/>
                                      </p:to>
                                    </p:set>
                                    <p:animEffect transition="in" filter="wipe(left)">
                                      <p:cBhvr additive="repl">
                                        <p:cTn id="822" dur="500"/>
                                        <p:tgtEl>
                                          <p:spTgt spid="260"/>
                                        </p:tgtEl>
                                      </p:cBhvr>
                                    </p:animEffect>
                                  </p:childTnLst>
                                </p:cTn>
                              </p:par>
                            </p:childTnLst>
                          </p:cTn>
                        </p:par>
                      </p:childTnLst>
                    </p:cTn>
                  </p:par>
                  <p:par>
                    <p:cTn id="823" fill="hold" nodeType="clickEffect">
                      <p:stCondLst>
                        <p:cond delay="indefinite"/>
                      </p:stCondLst>
                      <p:childTnLst>
                        <p:par>
                          <p:cTn id="824" fill="hold" nodeType="withEffect">
                            <p:stCondLst>
                              <p:cond delay="0"/>
                            </p:stCondLst>
                            <p:childTnLst>
                              <p:par>
                                <p:cTn id="825" presetID="22" presetClass="entr" fill="hold" nodeType="clickEffect" presetSubtype="8">
                                  <p:stCondLst>
                                    <p:cond delay="0"/>
                                  </p:stCondLst>
                                  <p:childTnLst>
                                    <p:set>
                                      <p:cBhvr>
                                        <p:cTn id="826" dur="1" fill="hold">
                                          <p:stCondLst>
                                            <p:cond delay="0"/>
                                          </p:stCondLst>
                                        </p:cTn>
                                        <p:tgtEl>
                                          <p:spTgt spid="261"/>
                                        </p:tgtEl>
                                        <p:attrNameLst>
                                          <p:attrName>style.visibility</p:attrName>
                                        </p:attrNameLst>
                                      </p:cBhvr>
                                      <p:to>
                                        <p:strVal val="visible"/>
                                      </p:to>
                                    </p:set>
                                    <p:animEffect transition="in" filter="wipe(left)">
                                      <p:cBhvr additive="repl">
                                        <p:cTn id="827" dur="500"/>
                                        <p:tgtEl>
                                          <p:spTgt spid="261"/>
                                        </p:tgtEl>
                                      </p:cBhvr>
                                    </p:animEffect>
                                  </p:childTnLst>
                                </p:cTn>
                              </p:par>
                            </p:childTnLst>
                          </p:cTn>
                        </p:par>
                      </p:childTnLst>
                    </p:cTn>
                  </p:par>
                  <p:par>
                    <p:cTn id="828" fill="hold" nodeType="clickEffect">
                      <p:stCondLst>
                        <p:cond delay="indefinite"/>
                      </p:stCondLst>
                      <p:childTnLst>
                        <p:par>
                          <p:cTn id="829" fill="hold" nodeType="withEffect">
                            <p:stCondLst>
                              <p:cond delay="0"/>
                            </p:stCondLst>
                            <p:childTnLst>
                              <p:par>
                                <p:cTn id="830" presetID="22" presetClass="entr" fill="hold" nodeType="clickEffect" presetSubtype="8">
                                  <p:stCondLst>
                                    <p:cond delay="0"/>
                                  </p:stCondLst>
                                  <p:childTnLst>
                                    <p:set>
                                      <p:cBhvr>
                                        <p:cTn id="831" dur="1" fill="hold">
                                          <p:stCondLst>
                                            <p:cond delay="0"/>
                                          </p:stCondLst>
                                        </p:cTn>
                                        <p:tgtEl>
                                          <p:spTgt spid="262"/>
                                        </p:tgtEl>
                                        <p:attrNameLst>
                                          <p:attrName>style.visibility</p:attrName>
                                        </p:attrNameLst>
                                      </p:cBhvr>
                                      <p:to>
                                        <p:strVal val="visible"/>
                                      </p:to>
                                    </p:set>
                                    <p:animEffect transition="in" filter="wipe(left)">
                                      <p:cBhvr additive="repl">
                                        <p:cTn id="832" dur="500"/>
                                        <p:tgtEl>
                                          <p:spTgt spid="262"/>
                                        </p:tgtEl>
                                      </p:cBhvr>
                                    </p:animEffect>
                                  </p:childTnLst>
                                </p:cTn>
                              </p:par>
                            </p:childTnLst>
                          </p:cTn>
                        </p:par>
                      </p:childTnLst>
                    </p:cTn>
                  </p:par>
                  <p:par>
                    <p:cTn id="833" fill="hold" nodeType="clickEffect">
                      <p:stCondLst>
                        <p:cond delay="indefinite"/>
                      </p:stCondLst>
                      <p:childTnLst>
                        <p:par>
                          <p:cTn id="834" fill="hold" nodeType="withEffect">
                            <p:stCondLst>
                              <p:cond delay="0"/>
                            </p:stCondLst>
                            <p:childTnLst>
                              <p:par>
                                <p:cTn id="835" presetID="22" presetClass="entr" fill="hold" nodeType="clickEffect" presetSubtype="8">
                                  <p:stCondLst>
                                    <p:cond delay="0"/>
                                  </p:stCondLst>
                                  <p:childTnLst>
                                    <p:set>
                                      <p:cBhvr>
                                        <p:cTn id="836" dur="1" fill="hold">
                                          <p:stCondLst>
                                            <p:cond delay="0"/>
                                          </p:stCondLst>
                                        </p:cTn>
                                        <p:tgtEl>
                                          <p:spTgt spid="263"/>
                                        </p:tgtEl>
                                        <p:attrNameLst>
                                          <p:attrName>style.visibility</p:attrName>
                                        </p:attrNameLst>
                                      </p:cBhvr>
                                      <p:to>
                                        <p:strVal val="visible"/>
                                      </p:to>
                                    </p:set>
                                    <p:animEffect transition="in" filter="wipe(left)">
                                      <p:cBhvr additive="repl">
                                        <p:cTn id="837" dur="500"/>
                                        <p:tgtEl>
                                          <p:spTgt spid="263"/>
                                        </p:tgtEl>
                                      </p:cBhvr>
                                    </p:animEffect>
                                  </p:childTnLst>
                                </p:cTn>
                              </p:par>
                            </p:childTnLst>
                          </p:cTn>
                        </p:par>
                      </p:childTnLst>
                    </p:cTn>
                  </p:par>
                  <p:par>
                    <p:cTn id="838" fill="hold" nodeType="clickEffect">
                      <p:stCondLst>
                        <p:cond delay="indefinite"/>
                      </p:stCondLst>
                      <p:childTnLst>
                        <p:par>
                          <p:cTn id="839" fill="hold" nodeType="withEffect">
                            <p:stCondLst>
                              <p:cond delay="0"/>
                            </p:stCondLst>
                            <p:childTnLst>
                              <p:par>
                                <p:cTn id="840" presetID="22" presetClass="entr" fill="hold" nodeType="clickEffect" presetSubtype="8">
                                  <p:stCondLst>
                                    <p:cond delay="0"/>
                                  </p:stCondLst>
                                  <p:childTnLst>
                                    <p:set>
                                      <p:cBhvr>
                                        <p:cTn id="841" dur="1" fill="hold">
                                          <p:stCondLst>
                                            <p:cond delay="0"/>
                                          </p:stCondLst>
                                        </p:cTn>
                                        <p:tgtEl>
                                          <p:spTgt spid="264"/>
                                        </p:tgtEl>
                                        <p:attrNameLst>
                                          <p:attrName>style.visibility</p:attrName>
                                        </p:attrNameLst>
                                      </p:cBhvr>
                                      <p:to>
                                        <p:strVal val="visible"/>
                                      </p:to>
                                    </p:set>
                                    <p:animEffect transition="in" filter="wipe(left)">
                                      <p:cBhvr additive="repl">
                                        <p:cTn id="842" dur="500"/>
                                        <p:tgtEl>
                                          <p:spTgt spid="264"/>
                                        </p:tgtEl>
                                      </p:cBhvr>
                                    </p:animEffect>
                                  </p:childTnLst>
                                </p:cTn>
                              </p:par>
                            </p:childTnLst>
                          </p:cTn>
                        </p:par>
                      </p:childTnLst>
                    </p:cTn>
                  </p:par>
                  <p:par>
                    <p:cTn id="843" fill="hold" nodeType="clickEffect">
                      <p:stCondLst>
                        <p:cond delay="indefinite"/>
                      </p:stCondLst>
                      <p:childTnLst>
                        <p:par>
                          <p:cTn id="844" fill="hold" nodeType="withEffect">
                            <p:stCondLst>
                              <p:cond delay="0"/>
                            </p:stCondLst>
                            <p:childTnLst>
                              <p:par>
                                <p:cTn id="845" presetID="9" presetClass="entr" fill="hold" nodeType="clickEffect">
                                  <p:stCondLst>
                                    <p:cond delay="0"/>
                                  </p:stCondLst>
                                  <p:childTnLst>
                                    <p:set>
                                      <p:cBhvr>
                                        <p:cTn id="846" dur="1" fill="hold">
                                          <p:stCondLst>
                                            <p:cond delay="0"/>
                                          </p:stCondLst>
                                        </p:cTn>
                                        <p:tgtEl>
                                          <p:spTgt spid="265"/>
                                        </p:tgtEl>
                                        <p:attrNameLst>
                                          <p:attrName>style.visibility</p:attrName>
                                        </p:attrNameLst>
                                      </p:cBhvr>
                                      <p:to>
                                        <p:strVal val="visible"/>
                                      </p:to>
                                    </p:set>
                                    <p:animEffect transition="in" filter="dissolve">
                                      <p:cBhvr additive="repl">
                                        <p:cTn id="847" dur="500"/>
                                        <p:tgtEl>
                                          <p:spTgt spid="265"/>
                                        </p:tgtEl>
                                      </p:cBhvr>
                                    </p:animEffect>
                                  </p:childTnLst>
                                </p:cTn>
                              </p:par>
                            </p:childTnLst>
                          </p:cTn>
                        </p:par>
                      </p:childTnLst>
                    </p:cTn>
                  </p:par>
                  <p:par>
                    <p:cTn id="848" fill="hold" nodeType="clickEffect">
                      <p:stCondLst>
                        <p:cond delay="indefinite"/>
                      </p:stCondLst>
                      <p:childTnLst>
                        <p:par>
                          <p:cTn id="849" fill="hold" nodeType="withEffect">
                            <p:stCondLst>
                              <p:cond delay="0"/>
                            </p:stCondLst>
                            <p:childTnLst>
                              <p:par>
                                <p:cTn id="850" presetID="22" presetClass="entr" fill="hold" nodeType="clickEffect" presetSubtype="8">
                                  <p:stCondLst>
                                    <p:cond delay="0"/>
                                  </p:stCondLst>
                                  <p:childTnLst>
                                    <p:set>
                                      <p:cBhvr>
                                        <p:cTn id="851" dur="1" fill="hold">
                                          <p:stCondLst>
                                            <p:cond delay="0"/>
                                          </p:stCondLst>
                                        </p:cTn>
                                        <p:tgtEl>
                                          <p:spTgt spid="266"/>
                                        </p:tgtEl>
                                        <p:attrNameLst>
                                          <p:attrName>style.visibility</p:attrName>
                                        </p:attrNameLst>
                                      </p:cBhvr>
                                      <p:to>
                                        <p:strVal val="visible"/>
                                      </p:to>
                                    </p:set>
                                    <p:animEffect transition="in" filter="wipe(left)">
                                      <p:cBhvr additive="repl">
                                        <p:cTn id="852" dur="500"/>
                                        <p:tgtEl>
                                          <p:spTgt spid="266"/>
                                        </p:tgtEl>
                                      </p:cBhvr>
                                    </p:animEffect>
                                  </p:childTnLst>
                                </p:cTn>
                              </p:par>
                            </p:childTnLst>
                          </p:cTn>
                        </p:par>
                      </p:childTnLst>
                    </p:cTn>
                  </p:par>
                  <p:par>
                    <p:cTn id="853" fill="hold" nodeType="clickEffect">
                      <p:stCondLst>
                        <p:cond delay="indefinite"/>
                      </p:stCondLst>
                      <p:childTnLst>
                        <p:par>
                          <p:cTn id="854" fill="hold" nodeType="withEffect">
                            <p:stCondLst>
                              <p:cond delay="0"/>
                            </p:stCondLst>
                            <p:childTnLst>
                              <p:par>
                                <p:cTn id="855" presetID="9" presetClass="entr" fill="hold" nodeType="clickEffect">
                                  <p:stCondLst>
                                    <p:cond delay="0"/>
                                  </p:stCondLst>
                                  <p:childTnLst>
                                    <p:set>
                                      <p:cBhvr>
                                        <p:cTn id="856" dur="1" fill="hold">
                                          <p:stCondLst>
                                            <p:cond delay="0"/>
                                          </p:stCondLst>
                                        </p:cTn>
                                        <p:tgtEl>
                                          <p:spTgt spid="267"/>
                                        </p:tgtEl>
                                        <p:attrNameLst>
                                          <p:attrName>style.visibility</p:attrName>
                                        </p:attrNameLst>
                                      </p:cBhvr>
                                      <p:to>
                                        <p:strVal val="visible"/>
                                      </p:to>
                                    </p:set>
                                    <p:animEffect transition="in" filter="dissolve">
                                      <p:cBhvr additive="repl">
                                        <p:cTn id="857" dur="500"/>
                                        <p:tgtEl>
                                          <p:spTgt spid="267"/>
                                        </p:tgtEl>
                                      </p:cBhvr>
                                    </p:animEffect>
                                  </p:childTnLst>
                                </p:cTn>
                              </p:par>
                            </p:childTnLst>
                          </p:cTn>
                        </p:par>
                      </p:childTnLst>
                    </p:cTn>
                  </p:par>
                  <p:par>
                    <p:cTn id="858" fill="hold" nodeType="clickEffect">
                      <p:stCondLst>
                        <p:cond delay="indefinite"/>
                      </p:stCondLst>
                      <p:childTnLst>
                        <p:par>
                          <p:cTn id="859" fill="hold" nodeType="withEffect">
                            <p:stCondLst>
                              <p:cond delay="0"/>
                            </p:stCondLst>
                            <p:childTnLst>
                              <p:par>
                                <p:cTn id="860" presetID="9" presetClass="entr" fill="hold" nodeType="clickEffect">
                                  <p:stCondLst>
                                    <p:cond delay="0"/>
                                  </p:stCondLst>
                                  <p:childTnLst>
                                    <p:set>
                                      <p:cBhvr>
                                        <p:cTn id="861" dur="1" fill="hold">
                                          <p:stCondLst>
                                            <p:cond delay="0"/>
                                          </p:stCondLst>
                                        </p:cTn>
                                        <p:tgtEl>
                                          <p:spTgt spid="268"/>
                                        </p:tgtEl>
                                        <p:attrNameLst>
                                          <p:attrName>style.visibility</p:attrName>
                                        </p:attrNameLst>
                                      </p:cBhvr>
                                      <p:to>
                                        <p:strVal val="visible"/>
                                      </p:to>
                                    </p:set>
                                    <p:animEffect transition="in" filter="dissolve">
                                      <p:cBhvr additive="repl">
                                        <p:cTn id="862" dur="500"/>
                                        <p:tgtEl>
                                          <p:spTgt spid="268"/>
                                        </p:tgtEl>
                                      </p:cBhvr>
                                    </p:animEffect>
                                  </p:childTnLst>
                                </p:cTn>
                              </p:par>
                            </p:childTnLst>
                          </p:cTn>
                        </p:par>
                      </p:childTnLst>
                    </p:cTn>
                  </p:par>
                  <p:par>
                    <p:cTn id="863" fill="hold" nodeType="clickEffect">
                      <p:stCondLst>
                        <p:cond delay="indefinite"/>
                      </p:stCondLst>
                      <p:childTnLst>
                        <p:par>
                          <p:cTn id="864" fill="hold" nodeType="withEffect">
                            <p:stCondLst>
                              <p:cond delay="0"/>
                            </p:stCondLst>
                            <p:childTnLst>
                              <p:par>
                                <p:cTn id="865" presetID="9" presetClass="entr" fill="hold" nodeType="clickEffect">
                                  <p:stCondLst>
                                    <p:cond delay="0"/>
                                  </p:stCondLst>
                                  <p:childTnLst>
                                    <p:set>
                                      <p:cBhvr>
                                        <p:cTn id="866" dur="1" fill="hold">
                                          <p:stCondLst>
                                            <p:cond delay="0"/>
                                          </p:stCondLst>
                                        </p:cTn>
                                        <p:tgtEl>
                                          <p:spTgt spid="269"/>
                                        </p:tgtEl>
                                        <p:attrNameLst>
                                          <p:attrName>style.visibility</p:attrName>
                                        </p:attrNameLst>
                                      </p:cBhvr>
                                      <p:to>
                                        <p:strVal val="visible"/>
                                      </p:to>
                                    </p:set>
                                    <p:animEffect transition="in" filter="dissolve">
                                      <p:cBhvr additive="repl">
                                        <p:cTn id="867" dur="500"/>
                                        <p:tgtEl>
                                          <p:spTgt spid="26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 name="Text Box 2"/>
          <p:cNvSpPr/>
          <p:nvPr/>
        </p:nvSpPr>
        <p:spPr>
          <a:xfrm>
            <a:off x="1173240" y="2362320"/>
            <a:ext cx="4846680" cy="82548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Now put  a = 3  into  10a + b = 25  </a:t>
            </a:r>
            <a:endParaRPr lang="en-US" sz="2400" b="0" u="none" strike="noStrike">
              <a:solidFill>
                <a:srgbClr val="FFFFFF"/>
              </a:solidFill>
              <a:effectLst/>
              <a:uFillTx/>
              <a:latin typeface="Arial Narrow"/>
            </a:endParaRPr>
          </a:p>
        </p:txBody>
      </p:sp>
      <p:sp>
        <p:nvSpPr>
          <p:cNvPr id="273" name="Text Box 3"/>
          <p:cNvSpPr/>
          <p:nvPr/>
        </p:nvSpPr>
        <p:spPr>
          <a:xfrm>
            <a:off x="1173240" y="2971800"/>
            <a:ext cx="492264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This gives us              30 + b = 25</a:t>
            </a:r>
            <a:endParaRPr lang="en-US" sz="2400" b="0" u="none" strike="noStrike">
              <a:solidFill>
                <a:srgbClr val="FFFFFF"/>
              </a:solidFill>
              <a:effectLst/>
              <a:uFillTx/>
              <a:latin typeface="Arial Narrow"/>
            </a:endParaRPr>
          </a:p>
        </p:txBody>
      </p:sp>
      <p:sp>
        <p:nvSpPr>
          <p:cNvPr id="274" name="Text Box 4"/>
          <p:cNvSpPr/>
          <p:nvPr/>
        </p:nvSpPr>
        <p:spPr>
          <a:xfrm>
            <a:off x="4114800" y="3581280"/>
            <a:ext cx="187488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So     </a:t>
            </a:r>
            <a:r>
              <a:rPr lang="en-GB" sz="2400" b="0" u="none" strike="noStrike">
                <a:solidFill>
                  <a:srgbClr val="FFFF00"/>
                </a:solidFill>
                <a:effectLst/>
                <a:uFillTx/>
                <a:latin typeface="Comic Sans MS"/>
              </a:rPr>
              <a:t>b = -5</a:t>
            </a:r>
            <a:endParaRPr lang="en-US" sz="2400" b="0" u="none" strike="noStrike">
              <a:solidFill>
                <a:srgbClr val="FFFFFF"/>
              </a:solidFill>
              <a:effectLst/>
              <a:uFillTx/>
              <a:latin typeface="Arial Narrow"/>
            </a:endParaRPr>
          </a:p>
        </p:txBody>
      </p:sp>
      <p:sp>
        <p:nvSpPr>
          <p:cNvPr id="275" name="Text Box 5"/>
          <p:cNvSpPr/>
          <p:nvPr/>
        </p:nvSpPr>
        <p:spPr>
          <a:xfrm>
            <a:off x="1249200" y="4784760"/>
            <a:ext cx="6477120" cy="5101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The actual formula is     u</a:t>
            </a:r>
            <a:r>
              <a:rPr lang="en-GB" sz="2400" b="0" u="none" strike="noStrike" baseline="-25000">
                <a:solidFill>
                  <a:srgbClr val="FFFFFF"/>
                </a:solidFill>
                <a:effectLst/>
                <a:uFillTx/>
                <a:latin typeface="Comic Sans MS"/>
              </a:rPr>
              <a:t>n</a:t>
            </a:r>
            <a:r>
              <a:rPr lang="en-GB" sz="2400" b="0" u="none" strike="noStrike">
                <a:solidFill>
                  <a:srgbClr val="FFFFFF"/>
                </a:solidFill>
                <a:effectLst/>
                <a:uFillTx/>
                <a:latin typeface="Comic Sans MS"/>
              </a:rPr>
              <a:t>  =  3n - 5</a:t>
            </a:r>
            <a:endParaRPr lang="en-US" sz="2400" b="0" u="none" strike="noStrike">
              <a:solidFill>
                <a:srgbClr val="FFFFFF"/>
              </a:solidFill>
              <a:effectLst/>
              <a:uFillTx/>
              <a:latin typeface="Arial Narrow"/>
            </a:endParaRPr>
          </a:p>
        </p:txBody>
      </p:sp>
      <p:sp>
        <p:nvSpPr>
          <p:cNvPr id="276" name="Text Box 6"/>
          <p:cNvSpPr/>
          <p:nvPr/>
        </p:nvSpPr>
        <p:spPr>
          <a:xfrm>
            <a:off x="1249200" y="5318280"/>
            <a:ext cx="5639040" cy="5101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So             u</a:t>
            </a:r>
            <a:r>
              <a:rPr lang="en-GB" sz="2400" b="0" u="none" strike="noStrike" baseline="-25000">
                <a:solidFill>
                  <a:srgbClr val="FFFFFF"/>
                </a:solidFill>
                <a:effectLst/>
                <a:uFillTx/>
                <a:latin typeface="Comic Sans MS"/>
              </a:rPr>
              <a:t>300</a:t>
            </a:r>
            <a:r>
              <a:rPr lang="en-GB" sz="2400" b="0" u="none" strike="noStrike">
                <a:solidFill>
                  <a:srgbClr val="FFFFFF"/>
                </a:solidFill>
                <a:effectLst/>
                <a:uFillTx/>
                <a:latin typeface="Comic Sans MS"/>
              </a:rPr>
              <a:t>  =  3 </a:t>
            </a:r>
            <a:r>
              <a:rPr lang="en-GB" sz="1100" b="0" u="none" strike="noStrike">
                <a:solidFill>
                  <a:srgbClr val="FFFFFF"/>
                </a:solidFill>
                <a:effectLst/>
                <a:uFillTx/>
                <a:latin typeface="Comic Sans MS"/>
              </a:rPr>
              <a:t>X</a:t>
            </a:r>
            <a:r>
              <a:rPr lang="en-GB" sz="2400" b="0" u="none" strike="noStrike">
                <a:solidFill>
                  <a:srgbClr val="FFFFFF"/>
                </a:solidFill>
                <a:effectLst/>
                <a:uFillTx/>
                <a:latin typeface="Comic Sans MS"/>
              </a:rPr>
              <a:t> 300 - 5  = </a:t>
            </a:r>
            <a:r>
              <a:rPr lang="en-GB" sz="2400" b="0" u="none" strike="noStrike">
                <a:solidFill>
                  <a:srgbClr val="FFFF00"/>
                </a:solidFill>
                <a:effectLst/>
                <a:uFillTx/>
                <a:latin typeface="Comic Sans MS"/>
              </a:rPr>
              <a:t>895</a:t>
            </a:r>
            <a:endParaRPr lang="en-US" sz="2400" b="0" u="none" strike="noStrike">
              <a:solidFill>
                <a:srgbClr val="FFFFFF"/>
              </a:solidFill>
              <a:effectLst/>
              <a:uFillTx/>
              <a:latin typeface="Arial Narrow"/>
            </a:endParaRPr>
          </a:p>
        </p:txBody>
      </p:sp>
      <p:sp>
        <p:nvSpPr>
          <p:cNvPr id="277" name="Rectangle 2"/>
          <p:cNvSpPr/>
          <p:nvPr/>
        </p:nvSpPr>
        <p:spPr>
          <a:xfrm>
            <a:off x="609480" y="549360"/>
            <a:ext cx="7772400" cy="1143000"/>
          </a:xfrm>
          <a:prstGeom prst="rect">
            <a:avLst/>
          </a:prstGeom>
          <a:noFill/>
          <a:ln w="0">
            <a:noFill/>
          </a:ln>
        </p:spPr>
        <p:style>
          <a:lnRef idx="0"/>
          <a:fillRef idx="0"/>
          <a:effectRef idx="0"/>
          <a:fontRef idx="minor"/>
        </p:style>
        <p:txBody>
          <a:bodyPr lIns="90000" tIns="46800" rIns="90000" bIns="46800" anchor="t">
            <a:noAutofit/>
          </a:bodyPr>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400" b="0" u="none" strike="noStrike">
                <a:solidFill>
                  <a:srgbClr val="EEF82A"/>
                </a:solidFill>
                <a:effectLst/>
                <a:uFillTx/>
                <a:latin typeface="Comic Sans MS"/>
              </a:rPr>
              <a:t>Finding a Formula</a:t>
            </a:r>
            <a:endParaRPr lang="en-US" sz="4400" b="0" u="none" strike="noStrike">
              <a:solidFill>
                <a:srgbClr val="FFFFFF"/>
              </a:solidFill>
              <a:effectLst/>
              <a:uFillTx/>
              <a:latin typeface="Arial Narrow"/>
            </a:endParaRPr>
          </a:p>
        </p:txBody>
      </p:sp>
      <p:sp>
        <p:nvSpPr>
          <p:cNvPr id="278" name="TextBox 9"/>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
        <p:nvSpPr>
          <p:cNvPr id="279" name="TextBox 10"/>
          <p:cNvSpPr/>
          <p:nvPr/>
        </p:nvSpPr>
        <p:spPr>
          <a:xfrm>
            <a:off x="3879000" y="1355760"/>
            <a:ext cx="1724040" cy="45972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Outcome 4</a:t>
            </a:r>
            <a:endParaRPr lang="en-US" sz="24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timing>
    <p:tnLst>
      <p:par>
        <p:cTn id="868" dur="indefinite" restart="never" nodeType="tmRoot">
          <p:childTnLst>
            <p:seq>
              <p:cTn id="869" dur="indefinite" nodeType="mainSeq">
                <p:childTnLst>
                  <p:par>
                    <p:cTn id="870" fill="hold" nodeType="clickEffect">
                      <p:stCondLst>
                        <p:cond delay="indefinite"/>
                      </p:stCondLst>
                      <p:childTnLst>
                        <p:par>
                          <p:cTn id="871" fill="hold" nodeType="withEffect">
                            <p:stCondLst>
                              <p:cond delay="0"/>
                            </p:stCondLst>
                            <p:childTnLst>
                              <p:par>
                                <p:cTn id="872" presetID="22" presetClass="entr" fill="hold" nodeType="clickEffect" presetSubtype="8">
                                  <p:stCondLst>
                                    <p:cond delay="0"/>
                                  </p:stCondLst>
                                  <p:childTnLst>
                                    <p:set>
                                      <p:cBhvr>
                                        <p:cTn id="873" dur="1" fill="hold">
                                          <p:stCondLst>
                                            <p:cond delay="0"/>
                                          </p:stCondLst>
                                        </p:cTn>
                                        <p:tgtEl>
                                          <p:spTgt spid="272"/>
                                        </p:tgtEl>
                                        <p:attrNameLst>
                                          <p:attrName>style.visibility</p:attrName>
                                        </p:attrNameLst>
                                      </p:cBhvr>
                                      <p:to>
                                        <p:strVal val="visible"/>
                                      </p:to>
                                    </p:set>
                                    <p:animEffect transition="in" filter="wipe(left)">
                                      <p:cBhvr additive="repl">
                                        <p:cTn id="874" dur="500"/>
                                        <p:tgtEl>
                                          <p:spTgt spid="272"/>
                                        </p:tgtEl>
                                      </p:cBhvr>
                                    </p:animEffect>
                                  </p:childTnLst>
                                </p:cTn>
                              </p:par>
                            </p:childTnLst>
                          </p:cTn>
                        </p:par>
                      </p:childTnLst>
                    </p:cTn>
                  </p:par>
                  <p:par>
                    <p:cTn id="875" fill="hold" nodeType="clickEffect">
                      <p:stCondLst>
                        <p:cond delay="indefinite"/>
                      </p:stCondLst>
                      <p:childTnLst>
                        <p:par>
                          <p:cTn id="876" fill="hold" nodeType="withEffect">
                            <p:stCondLst>
                              <p:cond delay="0"/>
                            </p:stCondLst>
                            <p:childTnLst>
                              <p:par>
                                <p:cTn id="877" presetID="22" presetClass="entr" fill="hold" nodeType="clickEffect" presetSubtype="8">
                                  <p:stCondLst>
                                    <p:cond delay="0"/>
                                  </p:stCondLst>
                                  <p:childTnLst>
                                    <p:set>
                                      <p:cBhvr>
                                        <p:cTn id="878" dur="1" fill="hold">
                                          <p:stCondLst>
                                            <p:cond delay="0"/>
                                          </p:stCondLst>
                                        </p:cTn>
                                        <p:tgtEl>
                                          <p:spTgt spid="273"/>
                                        </p:tgtEl>
                                        <p:attrNameLst>
                                          <p:attrName>style.visibility</p:attrName>
                                        </p:attrNameLst>
                                      </p:cBhvr>
                                      <p:to>
                                        <p:strVal val="visible"/>
                                      </p:to>
                                    </p:set>
                                    <p:animEffect transition="in" filter="wipe(left)">
                                      <p:cBhvr additive="repl">
                                        <p:cTn id="879" dur="500"/>
                                        <p:tgtEl>
                                          <p:spTgt spid="273"/>
                                        </p:tgtEl>
                                      </p:cBhvr>
                                    </p:animEffect>
                                  </p:childTnLst>
                                </p:cTn>
                              </p:par>
                            </p:childTnLst>
                          </p:cTn>
                        </p:par>
                      </p:childTnLst>
                    </p:cTn>
                  </p:par>
                  <p:par>
                    <p:cTn id="880" fill="hold" nodeType="clickEffect">
                      <p:stCondLst>
                        <p:cond delay="indefinite"/>
                      </p:stCondLst>
                      <p:childTnLst>
                        <p:par>
                          <p:cTn id="881" fill="hold" nodeType="withEffect">
                            <p:stCondLst>
                              <p:cond delay="0"/>
                            </p:stCondLst>
                            <p:childTnLst>
                              <p:par>
                                <p:cTn id="882" presetID="22" presetClass="entr" fill="hold" nodeType="clickEffect" presetSubtype="8">
                                  <p:stCondLst>
                                    <p:cond delay="0"/>
                                  </p:stCondLst>
                                  <p:childTnLst>
                                    <p:set>
                                      <p:cBhvr>
                                        <p:cTn id="883" dur="1" fill="hold">
                                          <p:stCondLst>
                                            <p:cond delay="0"/>
                                          </p:stCondLst>
                                        </p:cTn>
                                        <p:tgtEl>
                                          <p:spTgt spid="274"/>
                                        </p:tgtEl>
                                        <p:attrNameLst>
                                          <p:attrName>style.visibility</p:attrName>
                                        </p:attrNameLst>
                                      </p:cBhvr>
                                      <p:to>
                                        <p:strVal val="visible"/>
                                      </p:to>
                                    </p:set>
                                    <p:animEffect transition="in" filter="wipe(left)">
                                      <p:cBhvr additive="repl">
                                        <p:cTn id="884" dur="500"/>
                                        <p:tgtEl>
                                          <p:spTgt spid="274"/>
                                        </p:tgtEl>
                                      </p:cBhvr>
                                    </p:animEffect>
                                  </p:childTnLst>
                                </p:cTn>
                              </p:par>
                            </p:childTnLst>
                          </p:cTn>
                        </p:par>
                      </p:childTnLst>
                    </p:cTn>
                  </p:par>
                  <p:par>
                    <p:cTn id="885" fill="hold" nodeType="clickEffect">
                      <p:stCondLst>
                        <p:cond delay="indefinite"/>
                      </p:stCondLst>
                      <p:childTnLst>
                        <p:par>
                          <p:cTn id="886" fill="hold" nodeType="withEffect">
                            <p:stCondLst>
                              <p:cond delay="0"/>
                            </p:stCondLst>
                            <p:childTnLst>
                              <p:par>
                                <p:cTn id="887" presetID="22" presetClass="entr" fill="hold" nodeType="clickEffect" presetSubtype="8">
                                  <p:stCondLst>
                                    <p:cond delay="0"/>
                                  </p:stCondLst>
                                  <p:childTnLst>
                                    <p:set>
                                      <p:cBhvr>
                                        <p:cTn id="888" dur="1" fill="hold">
                                          <p:stCondLst>
                                            <p:cond delay="0"/>
                                          </p:stCondLst>
                                        </p:cTn>
                                        <p:tgtEl>
                                          <p:spTgt spid="275"/>
                                        </p:tgtEl>
                                        <p:attrNameLst>
                                          <p:attrName>style.visibility</p:attrName>
                                        </p:attrNameLst>
                                      </p:cBhvr>
                                      <p:to>
                                        <p:strVal val="visible"/>
                                      </p:to>
                                    </p:set>
                                    <p:animEffect transition="in" filter="wipe(left)">
                                      <p:cBhvr additive="repl">
                                        <p:cTn id="889" dur="500"/>
                                        <p:tgtEl>
                                          <p:spTgt spid="275"/>
                                        </p:tgtEl>
                                      </p:cBhvr>
                                    </p:animEffect>
                                  </p:childTnLst>
                                </p:cTn>
                              </p:par>
                            </p:childTnLst>
                          </p:cTn>
                        </p:par>
                      </p:childTnLst>
                    </p:cTn>
                  </p:par>
                  <p:par>
                    <p:cTn id="890" fill="hold" nodeType="clickEffect">
                      <p:stCondLst>
                        <p:cond delay="indefinite"/>
                      </p:stCondLst>
                      <p:childTnLst>
                        <p:par>
                          <p:cTn id="891" fill="hold" nodeType="withEffect">
                            <p:stCondLst>
                              <p:cond delay="0"/>
                            </p:stCondLst>
                            <p:childTnLst>
                              <p:par>
                                <p:cTn id="892" presetID="22" presetClass="entr" fill="hold" nodeType="clickEffect" presetSubtype="8">
                                  <p:stCondLst>
                                    <p:cond delay="0"/>
                                  </p:stCondLst>
                                  <p:childTnLst>
                                    <p:set>
                                      <p:cBhvr>
                                        <p:cTn id="893" dur="1" fill="hold">
                                          <p:stCondLst>
                                            <p:cond delay="0"/>
                                          </p:stCondLst>
                                        </p:cTn>
                                        <p:tgtEl>
                                          <p:spTgt spid="276"/>
                                        </p:tgtEl>
                                        <p:attrNameLst>
                                          <p:attrName>style.visibility</p:attrName>
                                        </p:attrNameLst>
                                      </p:cBhvr>
                                      <p:to>
                                        <p:strVal val="visible"/>
                                      </p:to>
                                    </p:set>
                                    <p:animEffect transition="in" filter="wipe(left)">
                                      <p:cBhvr additive="repl">
                                        <p:cTn id="894" dur="500"/>
                                        <p:tgtEl>
                                          <p:spTgt spid="27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0" name="TextBox 3"/>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
        <p:nvSpPr>
          <p:cNvPr id="281" name="TextBox 21"/>
          <p:cNvSpPr/>
          <p:nvPr/>
        </p:nvSpPr>
        <p:spPr>
          <a:xfrm>
            <a:off x="3245760" y="2427120"/>
            <a:ext cx="3585600" cy="30502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29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800" b="0" u="none" strike="noStrike">
                <a:solidFill>
                  <a:srgbClr val="FFFFFF"/>
                </a:solidFill>
                <a:effectLst/>
                <a:uFillTx/>
                <a:latin typeface="Comic Sans MS"/>
              </a:rPr>
              <a:t>HG Ex 2.3</a:t>
            </a:r>
            <a:endParaRPr lang="en-US" sz="4800" b="0" u="none" strike="noStrike">
              <a:solidFill>
                <a:srgbClr val="FFFFFF"/>
              </a:solidFill>
              <a:effectLst/>
              <a:uFillTx/>
              <a:latin typeface="Arial Narrow"/>
            </a:endParaRPr>
          </a:p>
          <a:p>
            <a:pPr algn="ctr">
              <a:lnSpc>
                <a:spcPct val="100000"/>
              </a:lnSpc>
              <a:spcBef>
                <a:spcPts val="29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800" b="0" u="none" strike="noStrike">
                <a:solidFill>
                  <a:srgbClr val="FFFFFF"/>
                </a:solidFill>
                <a:effectLst/>
                <a:uFillTx/>
                <a:latin typeface="Comic Sans MS"/>
              </a:rPr>
              <a:t>Q6 onwards</a:t>
            </a:r>
            <a:endParaRPr lang="en-US" sz="4800" b="0" u="none" strike="noStrike">
              <a:solidFill>
                <a:srgbClr val="FFFFFF"/>
              </a:solidFill>
              <a:effectLst/>
              <a:uFillTx/>
              <a:latin typeface="Arial Narrow"/>
            </a:endParaRPr>
          </a:p>
          <a:p>
            <a:pPr algn="ctr">
              <a:lnSpc>
                <a:spcPct val="100000"/>
              </a:lnSpc>
              <a:spcBef>
                <a:spcPts val="29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800" b="0" u="none" strike="noStrike">
                <a:solidFill>
                  <a:srgbClr val="FFFFFF"/>
                </a:solidFill>
                <a:effectLst/>
                <a:uFillTx/>
                <a:latin typeface="Comic Sans MS"/>
              </a:rPr>
              <a:t>Page 23</a:t>
            </a:r>
            <a:endParaRPr lang="en-US" sz="4800" b="0" u="none" strike="noStrike">
              <a:solidFill>
                <a:srgbClr val="FFFFFF"/>
              </a:solidFill>
              <a:effectLst/>
              <a:uFillTx/>
              <a:latin typeface="Arial Narrow"/>
            </a:endParaRPr>
          </a:p>
        </p:txBody>
      </p:sp>
      <p:sp>
        <p:nvSpPr>
          <p:cNvPr id="282" name="Rectangle 2"/>
          <p:cNvSpPr/>
          <p:nvPr/>
        </p:nvSpPr>
        <p:spPr>
          <a:xfrm>
            <a:off x="880920" y="657360"/>
            <a:ext cx="7467840" cy="761760"/>
          </a:xfrm>
          <a:prstGeom prst="rect">
            <a:avLst/>
          </a:prstGeom>
          <a:noFill/>
          <a:ln w="0">
            <a:noFill/>
          </a:ln>
        </p:spPr>
        <p:style>
          <a:lnRef idx="0"/>
          <a:fillRef idx="0"/>
          <a:effectRef idx="0"/>
          <a:fontRef idx="minor"/>
        </p:style>
        <p:txBody>
          <a:bodyPr lIns="90000" tIns="46800" rIns="90000" bIns="46800" anchor="t">
            <a:noAutofit/>
          </a:bodyPr>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none" strike="noStrike">
                <a:solidFill>
                  <a:srgbClr val="EEF82A"/>
                </a:solidFill>
                <a:effectLst/>
                <a:uFillTx/>
                <a:latin typeface="Comic Sans MS"/>
              </a:rPr>
              <a:t>Linear Recurrence Relations</a:t>
            </a:r>
            <a:endParaRPr lang="en-US" sz="28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 name="PlaceHolder 1"/>
          <p:cNvSpPr>
            <a:spLocks noGrp="1"/>
          </p:cNvSpPr>
          <p:nvPr>
            <p:ph type="title"/>
          </p:nvPr>
        </p:nvSpPr>
        <p:spPr>
          <a:xfrm>
            <a:off x="1752120" y="549000"/>
            <a:ext cx="7086600" cy="685800"/>
          </a:xfrm>
          <a:prstGeom prst="rect">
            <a:avLst/>
          </a:prstGeom>
          <a:noFill/>
          <a:ln w="0">
            <a:noFill/>
          </a:ln>
        </p:spPr>
        <p:txBody>
          <a:bodyPr lIns="91440" tIns="45720" rIns="91440" bIns="45720" anchor="b">
            <a:noAutofit/>
          </a:bodyPr>
          <a:p>
            <a:pPr indent="0" algn="l">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none" strike="noStrike">
                <a:solidFill>
                  <a:srgbClr val="EEF82A"/>
                </a:solidFill>
                <a:effectLst/>
                <a:uFillTx/>
                <a:latin typeface="Comic Sans MS"/>
              </a:rPr>
              <a:t>Divergence / Convergence/Limits</a:t>
            </a:r>
            <a:endParaRPr lang="en-US" sz="2800" b="1" u="none" strike="noStrike">
              <a:solidFill>
                <a:srgbClr val="EEF82A"/>
              </a:solidFill>
              <a:effectLst/>
              <a:uFillTx/>
              <a:latin typeface="Comic Sans MS"/>
            </a:endParaRPr>
          </a:p>
        </p:txBody>
      </p:sp>
      <p:sp>
        <p:nvSpPr>
          <p:cNvPr id="284" name="PlaceHolder 2"/>
          <p:cNvSpPr>
            <a:spLocks noGrp="1"/>
          </p:cNvSpPr>
          <p:nvPr>
            <p:ph type="subTitle"/>
          </p:nvPr>
        </p:nvSpPr>
        <p:spPr>
          <a:xfrm>
            <a:off x="1036800" y="1859040"/>
            <a:ext cx="8107200" cy="4998960"/>
          </a:xfrm>
          <a:prstGeom prst="rect">
            <a:avLst/>
          </a:prstGeom>
          <a:noFill/>
          <a:ln w="0">
            <a:noFill/>
          </a:ln>
        </p:spPr>
        <p:txBody>
          <a:bodyPr lIns="91440" tIns="45720" rIns="91440" bIns="45720" anchor="t">
            <a:noAutofit/>
          </a:bodyPr>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Consider the following </a:t>
            </a:r>
            <a:r>
              <a:rPr lang="en-GB" sz="2400" b="0" u="none" strike="noStrike">
                <a:solidFill>
                  <a:srgbClr val="FFFF00"/>
                </a:solidFill>
                <a:effectLst/>
                <a:uFillTx/>
                <a:latin typeface="Comic Sans MS"/>
              </a:rPr>
              <a:t>linear recurrence relations</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(a)</a:t>
            </a:r>
            <a:r>
              <a:rPr lang="en-GB" sz="2400" b="0" u="none" strike="noStrike">
                <a:solidFill>
                  <a:srgbClr val="FFFFFF"/>
                </a:solidFill>
                <a:effectLst/>
                <a:uFillTx/>
                <a:latin typeface="Comic Sans MS"/>
              </a:rPr>
              <a:t>	</a:t>
            </a:r>
            <a:r>
              <a:rPr lang="en-GB" sz="2400" b="0" u="none" strike="noStrike">
                <a:solidFill>
                  <a:srgbClr val="FFFFFF"/>
                </a:solidFill>
                <a:effectLst/>
                <a:uFillTx/>
                <a:latin typeface="Comic Sans MS"/>
              </a:rPr>
              <a:t>    u</a:t>
            </a:r>
            <a:r>
              <a:rPr lang="en-GB" sz="2400" b="0" u="none" strike="noStrike" baseline="-25000">
                <a:solidFill>
                  <a:srgbClr val="FFFFFF"/>
                </a:solidFill>
                <a:effectLst/>
                <a:uFillTx/>
                <a:latin typeface="Comic Sans MS"/>
              </a:rPr>
              <a:t>n+1</a:t>
            </a:r>
            <a:r>
              <a:rPr lang="en-GB" sz="2400" b="0" u="none" strike="noStrike">
                <a:solidFill>
                  <a:srgbClr val="FFFFFF"/>
                </a:solidFill>
                <a:effectLst/>
                <a:uFillTx/>
                <a:latin typeface="Comic Sans MS"/>
              </a:rPr>
              <a:t> = 2u</a:t>
            </a:r>
            <a:r>
              <a:rPr lang="en-GB" sz="2400" b="0" u="none" strike="noStrike" baseline="-25000">
                <a:solidFill>
                  <a:srgbClr val="FFFFFF"/>
                </a:solidFill>
                <a:effectLst/>
                <a:uFillTx/>
                <a:latin typeface="Comic Sans MS"/>
              </a:rPr>
              <a:t>n</a:t>
            </a:r>
            <a:r>
              <a:rPr lang="en-GB" sz="2400" b="0" u="none" strike="noStrike">
                <a:solidFill>
                  <a:srgbClr val="FFFFFF"/>
                </a:solidFill>
                <a:effectLst/>
                <a:uFillTx/>
                <a:latin typeface="Comic Sans MS"/>
              </a:rPr>
              <a:t> + 4  with u</a:t>
            </a:r>
            <a:r>
              <a:rPr lang="en-GB" sz="2400" b="0" u="none" strike="noStrike" baseline="-25000">
                <a:solidFill>
                  <a:srgbClr val="FFFFFF"/>
                </a:solidFill>
                <a:effectLst/>
                <a:uFillTx/>
                <a:latin typeface="Comic Sans MS"/>
              </a:rPr>
              <a:t>0</a:t>
            </a:r>
            <a:r>
              <a:rPr lang="en-GB" sz="2400" b="0" u="none" strike="noStrike">
                <a:solidFill>
                  <a:srgbClr val="FFFFFF"/>
                </a:solidFill>
                <a:effectLst/>
                <a:uFillTx/>
                <a:latin typeface="Comic Sans MS"/>
              </a:rPr>
              <a:t> = 3</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u</a:t>
            </a:r>
            <a:r>
              <a:rPr lang="en-GB" sz="2400" b="0" u="none" strike="noStrike" baseline="-25000">
                <a:solidFill>
                  <a:srgbClr val="FFFFFF"/>
                </a:solidFill>
                <a:effectLst/>
                <a:uFillTx/>
                <a:latin typeface="Comic Sans MS"/>
              </a:rPr>
              <a:t>0</a:t>
            </a:r>
            <a:r>
              <a:rPr lang="en-GB" sz="2400" b="0" u="none" strike="noStrike">
                <a:solidFill>
                  <a:srgbClr val="FFFFFF"/>
                </a:solidFill>
                <a:effectLst/>
                <a:uFillTx/>
                <a:latin typeface="Comic Sans MS"/>
              </a:rPr>
              <a:t> = 3</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u</a:t>
            </a:r>
            <a:r>
              <a:rPr lang="en-GB" sz="2400" b="0" u="none" strike="noStrike" baseline="-25000">
                <a:solidFill>
                  <a:srgbClr val="FFFFFF"/>
                </a:solidFill>
                <a:effectLst/>
                <a:uFillTx/>
                <a:latin typeface="Comic Sans MS"/>
              </a:rPr>
              <a:t>1</a:t>
            </a:r>
            <a:r>
              <a:rPr lang="en-GB" sz="2400" b="0" u="none" strike="noStrike">
                <a:solidFill>
                  <a:srgbClr val="FFFFFF"/>
                </a:solidFill>
                <a:effectLst/>
                <a:uFillTx/>
                <a:latin typeface="Comic Sans MS"/>
              </a:rPr>
              <a:t> = 10</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u</a:t>
            </a:r>
            <a:r>
              <a:rPr lang="en-GB" sz="2400" b="0" u="none" strike="noStrike" baseline="-25000">
                <a:solidFill>
                  <a:srgbClr val="FFFFFF"/>
                </a:solidFill>
                <a:effectLst/>
                <a:uFillTx/>
                <a:latin typeface="Comic Sans MS"/>
              </a:rPr>
              <a:t>2</a:t>
            </a:r>
            <a:r>
              <a:rPr lang="en-GB" sz="2400" b="0" u="none" strike="noStrike">
                <a:solidFill>
                  <a:srgbClr val="FFFFFF"/>
                </a:solidFill>
                <a:effectLst/>
                <a:uFillTx/>
                <a:latin typeface="Comic Sans MS"/>
              </a:rPr>
              <a:t> = 24</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u</a:t>
            </a:r>
            <a:r>
              <a:rPr lang="en-GB" sz="2400" b="0" u="none" strike="noStrike" baseline="-25000">
                <a:solidFill>
                  <a:srgbClr val="FFFFFF"/>
                </a:solidFill>
                <a:effectLst/>
                <a:uFillTx/>
                <a:latin typeface="Comic Sans MS"/>
              </a:rPr>
              <a:t>3</a:t>
            </a:r>
            <a:r>
              <a:rPr lang="en-GB" sz="2400" b="0" u="none" strike="noStrike">
                <a:solidFill>
                  <a:srgbClr val="FFFFFF"/>
                </a:solidFill>
                <a:effectLst/>
                <a:uFillTx/>
                <a:latin typeface="Comic Sans MS"/>
              </a:rPr>
              <a:t> = 52</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u</a:t>
            </a:r>
            <a:r>
              <a:rPr lang="en-GB" sz="2400" b="0" u="none" strike="noStrike" baseline="-25000">
                <a:solidFill>
                  <a:srgbClr val="FFFFFF"/>
                </a:solidFill>
                <a:effectLst/>
                <a:uFillTx/>
                <a:latin typeface="Comic Sans MS"/>
              </a:rPr>
              <a:t>10</a:t>
            </a:r>
            <a:r>
              <a:rPr lang="en-GB" sz="2400" b="0" u="none" strike="noStrike">
                <a:solidFill>
                  <a:srgbClr val="FFFFFF"/>
                </a:solidFill>
                <a:effectLst/>
                <a:uFillTx/>
                <a:latin typeface="Comic Sans MS"/>
              </a:rPr>
              <a:t> = 7164</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                       u</a:t>
            </a:r>
            <a:r>
              <a:rPr lang="en-GB" sz="2400" b="0" u="none" strike="noStrike" baseline="-25000">
                <a:solidFill>
                  <a:srgbClr val="FFFF00"/>
                </a:solidFill>
                <a:effectLst/>
                <a:uFillTx/>
                <a:latin typeface="Comic Sans MS"/>
              </a:rPr>
              <a:t>20</a:t>
            </a:r>
            <a:r>
              <a:rPr lang="en-GB" sz="2400" b="0" u="none" strike="noStrike">
                <a:solidFill>
                  <a:srgbClr val="FFFF00"/>
                </a:solidFill>
                <a:effectLst/>
                <a:uFillTx/>
                <a:latin typeface="Comic Sans MS"/>
              </a:rPr>
              <a:t> = 7340028</a:t>
            </a:r>
            <a:endParaRPr lang="en-US" sz="2400" b="0" u="none" strike="noStrike">
              <a:solidFill>
                <a:srgbClr val="FFFFFF"/>
              </a:solidFill>
              <a:effectLst/>
              <a:uFillTx/>
              <a:latin typeface="Comic Sans MS"/>
            </a:endParaRPr>
          </a:p>
        </p:txBody>
      </p:sp>
      <p:sp>
        <p:nvSpPr>
          <p:cNvPr id="285" name="Text Box 8"/>
          <p:cNvSpPr/>
          <p:nvPr/>
        </p:nvSpPr>
        <p:spPr>
          <a:xfrm>
            <a:off x="5502240" y="3551400"/>
            <a:ext cx="3641760" cy="143208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As    n </a:t>
            </a:r>
            <a:r>
              <a:rPr lang="en-GB" sz="2400" b="0" u="none" strike="noStrike">
                <a:solidFill>
                  <a:srgbClr val="FFFF00"/>
                </a:solidFill>
                <a:effectLst/>
                <a:uFillTx/>
                <a:latin typeface="Symbol"/>
                <a:ea typeface="Symbol"/>
              </a:rPr>
              <a:t></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Symbol"/>
                <a:ea typeface="Symbol"/>
              </a:rPr>
              <a:t></a:t>
            </a:r>
            <a:r>
              <a:rPr lang="en-GB" sz="2400" b="0" u="none" strike="noStrike">
                <a:solidFill>
                  <a:srgbClr val="FFFF00"/>
                </a:solidFill>
                <a:effectLst/>
                <a:uFillTx/>
                <a:latin typeface="Comic Sans MS"/>
              </a:rPr>
              <a:t>      u</a:t>
            </a:r>
            <a:r>
              <a:rPr lang="en-GB" sz="2400" b="0" u="none" strike="noStrike" baseline="-25000">
                <a:solidFill>
                  <a:srgbClr val="FFFF00"/>
                </a:solidFill>
                <a:effectLst/>
                <a:uFillTx/>
                <a:latin typeface="Comic Sans MS"/>
              </a:rPr>
              <a:t>n </a:t>
            </a:r>
            <a:r>
              <a:rPr lang="en-GB" sz="2400" b="0" u="none" strike="noStrike">
                <a:solidFill>
                  <a:srgbClr val="FFFF00"/>
                </a:solidFill>
                <a:effectLst/>
                <a:uFillTx/>
                <a:latin typeface="Symbol"/>
                <a:ea typeface="Symbol"/>
              </a:rPr>
              <a:t></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Symbol"/>
                <a:ea typeface="Symbol"/>
              </a:rPr>
              <a:t></a:t>
            </a:r>
            <a:endParaRPr lang="en-US" sz="2400" b="0" u="none" strike="noStrike">
              <a:solidFill>
                <a:srgbClr val="FFFFFF"/>
              </a:solidFill>
              <a:effectLst/>
              <a:uFillTx/>
              <a:latin typeface="Arial Narrow"/>
            </a:endParaRPr>
          </a:p>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and we say that the sequence DIVERGES</a:t>
            </a:r>
            <a:r>
              <a:rPr lang="en-GB" sz="2400" b="1" u="none" strike="noStrike">
                <a:solidFill>
                  <a:srgbClr val="FFFF00"/>
                </a:solidFill>
                <a:effectLst/>
                <a:uFillTx/>
                <a:latin typeface="Comic Sans MS"/>
              </a:rPr>
              <a:t>.</a:t>
            </a:r>
            <a:endParaRPr lang="en-US" sz="2400" b="0" u="none" strike="noStrike">
              <a:solidFill>
                <a:srgbClr val="FFFFFF"/>
              </a:solidFill>
              <a:effectLst/>
              <a:uFillTx/>
              <a:latin typeface="Arial Narrow"/>
            </a:endParaRPr>
          </a:p>
        </p:txBody>
      </p:sp>
      <p:sp>
        <p:nvSpPr>
          <p:cNvPr id="286" name="TextBox 4"/>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timing>
    <p:tnLst>
      <p:par>
        <p:cTn id="895" dur="indefinite" restart="never" nodeType="tmRoot">
          <p:childTnLst>
            <p:seq>
              <p:cTn id="896" dur="indefinite" nodeType="mainSeq">
                <p:childTnLst>
                  <p:par>
                    <p:cTn id="897" fill="hold" nodeType="clickEffect">
                      <p:stCondLst>
                        <p:cond delay="indefinite"/>
                      </p:stCondLst>
                      <p:childTnLst>
                        <p:par>
                          <p:cTn id="898" fill="hold" nodeType="withEffect">
                            <p:stCondLst>
                              <p:cond delay="0"/>
                            </p:stCondLst>
                            <p:childTnLst>
                              <p:par>
                                <p:cTn id="899" presetID="22" presetClass="entr" fill="hold" nodeType="clickEffect" presetSubtype="8">
                                  <p:stCondLst>
                                    <p:cond delay="0"/>
                                  </p:stCondLst>
                                  <p:childTnLst>
                                    <p:set>
                                      <p:cBhvr>
                                        <p:cTn id="900" dur="1" fill="hold">
                                          <p:stCondLst>
                                            <p:cond delay="0"/>
                                          </p:stCondLst>
                                        </p:cTn>
                                        <p:tgtEl>
                                          <p:spTgt spid="284">
                                            <p:txEl>
                                              <p:pRg st="3" end="3"/>
                                            </p:txEl>
                                          </p:spTgt>
                                        </p:tgtEl>
                                        <p:attrNameLst>
                                          <p:attrName>style.visibility</p:attrName>
                                        </p:attrNameLst>
                                      </p:cBhvr>
                                      <p:to>
                                        <p:strVal val="visible"/>
                                      </p:to>
                                    </p:set>
                                    <p:animEffect transition="in" filter="wipe(left)">
                                      <p:cBhvr additive="repl">
                                        <p:cTn id="901" dur="500"/>
                                        <p:tgtEl>
                                          <p:spTgt spid="284">
                                            <p:txEl>
                                              <p:pRg st="3" end="3"/>
                                            </p:txEl>
                                          </p:spTgt>
                                        </p:tgtEl>
                                      </p:cBhvr>
                                    </p:animEffect>
                                  </p:childTnLst>
                                </p:cTn>
                              </p:par>
                            </p:childTnLst>
                          </p:cTn>
                        </p:par>
                      </p:childTnLst>
                    </p:cTn>
                  </p:par>
                  <p:par>
                    <p:cTn id="902" fill="hold" nodeType="clickEffect">
                      <p:stCondLst>
                        <p:cond delay="indefinite"/>
                      </p:stCondLst>
                      <p:childTnLst>
                        <p:par>
                          <p:cTn id="903" fill="hold" nodeType="withEffect">
                            <p:stCondLst>
                              <p:cond delay="0"/>
                            </p:stCondLst>
                            <p:childTnLst>
                              <p:par>
                                <p:cTn id="904" presetID="22" presetClass="entr" fill="hold" nodeType="clickEffect" presetSubtype="8">
                                  <p:stCondLst>
                                    <p:cond delay="0"/>
                                  </p:stCondLst>
                                  <p:childTnLst>
                                    <p:set>
                                      <p:cBhvr>
                                        <p:cTn id="905" dur="1" fill="hold">
                                          <p:stCondLst>
                                            <p:cond delay="0"/>
                                          </p:stCondLst>
                                        </p:cTn>
                                        <p:tgtEl>
                                          <p:spTgt spid="284">
                                            <p:txEl>
                                              <p:pRg st="4" end="4"/>
                                            </p:txEl>
                                          </p:spTgt>
                                        </p:tgtEl>
                                        <p:attrNameLst>
                                          <p:attrName>style.visibility</p:attrName>
                                        </p:attrNameLst>
                                      </p:cBhvr>
                                      <p:to>
                                        <p:strVal val="visible"/>
                                      </p:to>
                                    </p:set>
                                    <p:animEffect transition="in" filter="wipe(left)">
                                      <p:cBhvr additive="repl">
                                        <p:cTn id="906" dur="500"/>
                                        <p:tgtEl>
                                          <p:spTgt spid="284">
                                            <p:txEl>
                                              <p:pRg st="4" end="4"/>
                                            </p:txEl>
                                          </p:spTgt>
                                        </p:tgtEl>
                                      </p:cBhvr>
                                    </p:animEffect>
                                  </p:childTnLst>
                                </p:cTn>
                              </p:par>
                            </p:childTnLst>
                          </p:cTn>
                        </p:par>
                      </p:childTnLst>
                    </p:cTn>
                  </p:par>
                  <p:par>
                    <p:cTn id="907" fill="hold" nodeType="clickEffect">
                      <p:stCondLst>
                        <p:cond delay="indefinite"/>
                      </p:stCondLst>
                      <p:childTnLst>
                        <p:par>
                          <p:cTn id="908" fill="hold" nodeType="withEffect">
                            <p:stCondLst>
                              <p:cond delay="0"/>
                            </p:stCondLst>
                            <p:childTnLst>
                              <p:par>
                                <p:cTn id="909" presetID="22" presetClass="entr" fill="hold" nodeType="clickEffect" presetSubtype="8">
                                  <p:stCondLst>
                                    <p:cond delay="0"/>
                                  </p:stCondLst>
                                  <p:childTnLst>
                                    <p:set>
                                      <p:cBhvr>
                                        <p:cTn id="910" dur="1" fill="hold">
                                          <p:stCondLst>
                                            <p:cond delay="0"/>
                                          </p:stCondLst>
                                        </p:cTn>
                                        <p:tgtEl>
                                          <p:spTgt spid="284">
                                            <p:txEl>
                                              <p:pRg st="5" end="5"/>
                                            </p:txEl>
                                          </p:spTgt>
                                        </p:tgtEl>
                                        <p:attrNameLst>
                                          <p:attrName>style.visibility</p:attrName>
                                        </p:attrNameLst>
                                      </p:cBhvr>
                                      <p:to>
                                        <p:strVal val="visible"/>
                                      </p:to>
                                    </p:set>
                                    <p:animEffect transition="in" filter="wipe(left)">
                                      <p:cBhvr additive="repl">
                                        <p:cTn id="911" dur="500"/>
                                        <p:tgtEl>
                                          <p:spTgt spid="284">
                                            <p:txEl>
                                              <p:pRg st="5" end="5"/>
                                            </p:txEl>
                                          </p:spTgt>
                                        </p:tgtEl>
                                      </p:cBhvr>
                                    </p:animEffect>
                                  </p:childTnLst>
                                </p:cTn>
                              </p:par>
                            </p:childTnLst>
                          </p:cTn>
                        </p:par>
                      </p:childTnLst>
                    </p:cTn>
                  </p:par>
                  <p:par>
                    <p:cTn id="912" fill="hold" nodeType="clickEffect">
                      <p:stCondLst>
                        <p:cond delay="indefinite"/>
                      </p:stCondLst>
                      <p:childTnLst>
                        <p:par>
                          <p:cTn id="913" fill="hold" nodeType="withEffect">
                            <p:stCondLst>
                              <p:cond delay="0"/>
                            </p:stCondLst>
                            <p:childTnLst>
                              <p:par>
                                <p:cTn id="914" presetID="22" presetClass="entr" fill="hold" nodeType="clickEffect" presetSubtype="8">
                                  <p:stCondLst>
                                    <p:cond delay="0"/>
                                  </p:stCondLst>
                                  <p:childTnLst>
                                    <p:set>
                                      <p:cBhvr>
                                        <p:cTn id="915" dur="1" fill="hold">
                                          <p:stCondLst>
                                            <p:cond delay="0"/>
                                          </p:stCondLst>
                                        </p:cTn>
                                        <p:tgtEl>
                                          <p:spTgt spid="284">
                                            <p:txEl>
                                              <p:pRg st="6" end="6"/>
                                            </p:txEl>
                                          </p:spTgt>
                                        </p:tgtEl>
                                        <p:attrNameLst>
                                          <p:attrName>style.visibility</p:attrName>
                                        </p:attrNameLst>
                                      </p:cBhvr>
                                      <p:to>
                                        <p:strVal val="visible"/>
                                      </p:to>
                                    </p:set>
                                    <p:animEffect transition="in" filter="wipe(left)">
                                      <p:cBhvr additive="repl">
                                        <p:cTn id="916" dur="500"/>
                                        <p:tgtEl>
                                          <p:spTgt spid="284">
                                            <p:txEl>
                                              <p:pRg st="6" end="6"/>
                                            </p:txEl>
                                          </p:spTgt>
                                        </p:tgtEl>
                                      </p:cBhvr>
                                    </p:animEffect>
                                  </p:childTnLst>
                                </p:cTn>
                              </p:par>
                            </p:childTnLst>
                          </p:cTn>
                        </p:par>
                      </p:childTnLst>
                    </p:cTn>
                  </p:par>
                  <p:par>
                    <p:cTn id="917" fill="hold" nodeType="clickEffect">
                      <p:stCondLst>
                        <p:cond delay="indefinite"/>
                      </p:stCondLst>
                      <p:childTnLst>
                        <p:par>
                          <p:cTn id="918" fill="hold" nodeType="withEffect">
                            <p:stCondLst>
                              <p:cond delay="0"/>
                            </p:stCondLst>
                            <p:childTnLst>
                              <p:par>
                                <p:cTn id="919" presetID="22" presetClass="entr" fill="hold" nodeType="clickEffect" presetSubtype="8">
                                  <p:stCondLst>
                                    <p:cond delay="0"/>
                                  </p:stCondLst>
                                  <p:childTnLst>
                                    <p:set>
                                      <p:cBhvr>
                                        <p:cTn id="920" dur="1" fill="hold">
                                          <p:stCondLst>
                                            <p:cond delay="0"/>
                                          </p:stCondLst>
                                        </p:cTn>
                                        <p:tgtEl>
                                          <p:spTgt spid="284">
                                            <p:txEl>
                                              <p:pRg st="7" end="7"/>
                                            </p:txEl>
                                          </p:spTgt>
                                        </p:tgtEl>
                                        <p:attrNameLst>
                                          <p:attrName>style.visibility</p:attrName>
                                        </p:attrNameLst>
                                      </p:cBhvr>
                                      <p:to>
                                        <p:strVal val="visible"/>
                                      </p:to>
                                    </p:set>
                                    <p:animEffect transition="in" filter="wipe(left)">
                                      <p:cBhvr additive="repl">
                                        <p:cTn id="921" dur="500"/>
                                        <p:tgtEl>
                                          <p:spTgt spid="284">
                                            <p:txEl>
                                              <p:pRg st="7" end="7"/>
                                            </p:txEl>
                                          </p:spTgt>
                                        </p:tgtEl>
                                      </p:cBhvr>
                                    </p:animEffect>
                                  </p:childTnLst>
                                </p:cTn>
                              </p:par>
                            </p:childTnLst>
                          </p:cTn>
                        </p:par>
                      </p:childTnLst>
                    </p:cTn>
                  </p:par>
                  <p:par>
                    <p:cTn id="922" fill="hold" nodeType="clickEffect">
                      <p:stCondLst>
                        <p:cond delay="indefinite"/>
                      </p:stCondLst>
                      <p:childTnLst>
                        <p:par>
                          <p:cTn id="923" fill="hold" nodeType="withEffect">
                            <p:stCondLst>
                              <p:cond delay="0"/>
                            </p:stCondLst>
                            <p:childTnLst>
                              <p:par>
                                <p:cTn id="924" presetID="22" presetClass="entr" fill="hold" nodeType="clickEffect" presetSubtype="8">
                                  <p:stCondLst>
                                    <p:cond delay="0"/>
                                  </p:stCondLst>
                                  <p:childTnLst>
                                    <p:set>
                                      <p:cBhvr>
                                        <p:cTn id="925" dur="1" fill="hold">
                                          <p:stCondLst>
                                            <p:cond delay="0"/>
                                          </p:stCondLst>
                                        </p:cTn>
                                        <p:tgtEl>
                                          <p:spTgt spid="284">
                                            <p:txEl>
                                              <p:pRg st="8" end="8"/>
                                            </p:txEl>
                                          </p:spTgt>
                                        </p:tgtEl>
                                        <p:attrNameLst>
                                          <p:attrName>style.visibility</p:attrName>
                                        </p:attrNameLst>
                                      </p:cBhvr>
                                      <p:to>
                                        <p:strVal val="visible"/>
                                      </p:to>
                                    </p:set>
                                    <p:animEffect transition="in" filter="wipe(left)">
                                      <p:cBhvr additive="repl">
                                        <p:cTn id="926" dur="500"/>
                                        <p:tgtEl>
                                          <p:spTgt spid="284">
                                            <p:txEl>
                                              <p:pRg st="8" end="8"/>
                                            </p:txEl>
                                          </p:spTgt>
                                        </p:tgtEl>
                                      </p:cBhvr>
                                    </p:animEffect>
                                  </p:childTnLst>
                                </p:cTn>
                              </p:par>
                            </p:childTnLst>
                          </p:cTn>
                        </p:par>
                      </p:childTnLst>
                    </p:cTn>
                  </p:par>
                  <p:par>
                    <p:cTn id="927" fill="hold" nodeType="clickEffect">
                      <p:stCondLst>
                        <p:cond delay="indefinite"/>
                      </p:stCondLst>
                      <p:childTnLst>
                        <p:par>
                          <p:cTn id="928" fill="hold" nodeType="withEffect">
                            <p:stCondLst>
                              <p:cond delay="0"/>
                            </p:stCondLst>
                            <p:childTnLst>
                              <p:par>
                                <p:cTn id="929" presetID="22" presetClass="entr" fill="hold" nodeType="clickEffect" presetSubtype="8">
                                  <p:stCondLst>
                                    <p:cond delay="0"/>
                                  </p:stCondLst>
                                  <p:childTnLst>
                                    <p:set>
                                      <p:cBhvr>
                                        <p:cTn id="930" dur="1" fill="hold">
                                          <p:stCondLst>
                                            <p:cond delay="0"/>
                                          </p:stCondLst>
                                        </p:cTn>
                                        <p:tgtEl>
                                          <p:spTgt spid="284">
                                            <p:txEl>
                                              <p:pRg st="9" end="9"/>
                                            </p:txEl>
                                          </p:spTgt>
                                        </p:tgtEl>
                                        <p:attrNameLst>
                                          <p:attrName>style.visibility</p:attrName>
                                        </p:attrNameLst>
                                      </p:cBhvr>
                                      <p:to>
                                        <p:strVal val="visible"/>
                                      </p:to>
                                    </p:set>
                                    <p:animEffect transition="in" filter="wipe(left)">
                                      <p:cBhvr additive="repl">
                                        <p:cTn id="931" dur="500"/>
                                        <p:tgtEl>
                                          <p:spTgt spid="284">
                                            <p:txEl>
                                              <p:pRg st="9" end="9"/>
                                            </p:txEl>
                                          </p:spTgt>
                                        </p:tgtEl>
                                      </p:cBhvr>
                                    </p:animEffect>
                                  </p:childTnLst>
                                </p:cTn>
                              </p:par>
                            </p:childTnLst>
                          </p:cTn>
                        </p:par>
                      </p:childTnLst>
                    </p:cTn>
                  </p:par>
                  <p:par>
                    <p:cTn id="932" fill="hold" nodeType="clickEffect">
                      <p:stCondLst>
                        <p:cond delay="indefinite"/>
                      </p:stCondLst>
                      <p:childTnLst>
                        <p:par>
                          <p:cTn id="933" fill="hold" nodeType="withEffect">
                            <p:stCondLst>
                              <p:cond delay="0"/>
                            </p:stCondLst>
                            <p:childTnLst>
                              <p:par>
                                <p:cTn id="934" presetID="22" presetClass="entr" fill="hold" nodeType="clickEffect" presetSubtype="8">
                                  <p:stCondLst>
                                    <p:cond delay="0"/>
                                  </p:stCondLst>
                                  <p:childTnLst>
                                    <p:set>
                                      <p:cBhvr>
                                        <p:cTn id="935" dur="1" fill="hold">
                                          <p:stCondLst>
                                            <p:cond delay="0"/>
                                          </p:stCondLst>
                                        </p:cTn>
                                        <p:tgtEl>
                                          <p:spTgt spid="284">
                                            <p:txEl>
                                              <p:pRg st="10" end="10"/>
                                            </p:txEl>
                                          </p:spTgt>
                                        </p:tgtEl>
                                        <p:attrNameLst>
                                          <p:attrName>style.visibility</p:attrName>
                                        </p:attrNameLst>
                                      </p:cBhvr>
                                      <p:to>
                                        <p:strVal val="visible"/>
                                      </p:to>
                                    </p:set>
                                    <p:animEffect transition="in" filter="wipe(left)">
                                      <p:cBhvr additive="repl">
                                        <p:cTn id="936" dur="500"/>
                                        <p:tgtEl>
                                          <p:spTgt spid="284">
                                            <p:txEl>
                                              <p:pRg st="10" end="10"/>
                                            </p:txEl>
                                          </p:spTgt>
                                        </p:tgtEl>
                                      </p:cBhvr>
                                    </p:animEffect>
                                  </p:childTnLst>
                                </p:cTn>
                              </p:par>
                            </p:childTnLst>
                          </p:cTn>
                        </p:par>
                      </p:childTnLst>
                    </p:cTn>
                  </p:par>
                  <p:par>
                    <p:cTn id="937" fill="hold" nodeType="clickEffect">
                      <p:stCondLst>
                        <p:cond delay="indefinite"/>
                      </p:stCondLst>
                      <p:childTnLst>
                        <p:par>
                          <p:cTn id="938" fill="hold" nodeType="withEffect">
                            <p:stCondLst>
                              <p:cond delay="0"/>
                            </p:stCondLst>
                            <p:childTnLst>
                              <p:par>
                                <p:cTn id="939" presetID="22" presetClass="entr" fill="hold" nodeType="clickEffect" presetSubtype="1">
                                  <p:stCondLst>
                                    <p:cond delay="0"/>
                                  </p:stCondLst>
                                  <p:childTnLst>
                                    <p:set>
                                      <p:cBhvr>
                                        <p:cTn id="940" dur="1" fill="hold">
                                          <p:stCondLst>
                                            <p:cond delay="0"/>
                                          </p:stCondLst>
                                        </p:cTn>
                                        <p:tgtEl>
                                          <p:spTgt spid="285"/>
                                        </p:tgtEl>
                                        <p:attrNameLst>
                                          <p:attrName>style.visibility</p:attrName>
                                        </p:attrNameLst>
                                      </p:cBhvr>
                                      <p:to>
                                        <p:strVal val="visible"/>
                                      </p:to>
                                    </p:set>
                                    <p:animEffect transition="in" filter="wipe(up)">
                                      <p:cBhvr additive="repl">
                                        <p:cTn id="941" dur="500"/>
                                        <p:tgtEl>
                                          <p:spTgt spid="28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7" name="PlaceHolder 1"/>
          <p:cNvSpPr>
            <a:spLocks noGrp="1"/>
          </p:cNvSpPr>
          <p:nvPr>
            <p:ph type="title"/>
          </p:nvPr>
        </p:nvSpPr>
        <p:spPr>
          <a:xfrm>
            <a:off x="1066320" y="593640"/>
            <a:ext cx="7086600" cy="609840"/>
          </a:xfrm>
          <a:prstGeom prst="rect">
            <a:avLst/>
          </a:prstGeom>
          <a:noFill/>
          <a:ln w="0">
            <a:noFill/>
          </a:ln>
        </p:spPr>
        <p:txBody>
          <a:bodyPr lIns="91440" tIns="45720" rIns="91440" bIns="45720" anchor="b">
            <a:noAutofit/>
          </a:bodyPr>
          <a:p>
            <a:pPr indent="0" algn="ctr">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none" strike="noStrike">
                <a:solidFill>
                  <a:srgbClr val="EEF82A"/>
                </a:solidFill>
                <a:effectLst/>
                <a:uFillTx/>
                <a:latin typeface="Comic Sans MS"/>
              </a:rPr>
              <a:t>Divergence / Convergence/Limits</a:t>
            </a:r>
            <a:endParaRPr lang="en-US" sz="2800" b="1" u="none" strike="noStrike">
              <a:solidFill>
                <a:srgbClr val="EEF82A"/>
              </a:solidFill>
              <a:effectLst/>
              <a:uFillTx/>
              <a:latin typeface="Comic Sans MS"/>
            </a:endParaRPr>
          </a:p>
        </p:txBody>
      </p:sp>
      <p:sp>
        <p:nvSpPr>
          <p:cNvPr id="288" name="PlaceHolder 2"/>
          <p:cNvSpPr>
            <a:spLocks noGrp="1"/>
          </p:cNvSpPr>
          <p:nvPr>
            <p:ph type="subTitle"/>
          </p:nvPr>
        </p:nvSpPr>
        <p:spPr>
          <a:xfrm>
            <a:off x="944640" y="1569600"/>
            <a:ext cx="8107200" cy="4907160"/>
          </a:xfrm>
          <a:prstGeom prst="rect">
            <a:avLst/>
          </a:prstGeom>
          <a:noFill/>
          <a:ln w="0">
            <a:noFill/>
          </a:ln>
        </p:spPr>
        <p:txBody>
          <a:bodyPr lIns="91440" tIns="45720" rIns="91440" bIns="45720" anchor="t">
            <a:noAutofit/>
          </a:bodyPr>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(b)</a:t>
            </a:r>
            <a:r>
              <a:rPr lang="en-GB" sz="2400" b="0" u="none" strike="noStrike">
                <a:solidFill>
                  <a:srgbClr val="FFFFFF"/>
                </a:solidFill>
                <a:effectLst/>
                <a:uFillTx/>
                <a:latin typeface="Comic Sans MS"/>
              </a:rPr>
              <a:t>	</a:t>
            </a:r>
            <a:r>
              <a:rPr lang="en-GB" sz="2400" b="0" u="none" strike="noStrike">
                <a:solidFill>
                  <a:srgbClr val="FFFFFF"/>
                </a:solidFill>
                <a:effectLst/>
                <a:uFillTx/>
                <a:latin typeface="Comic Sans MS"/>
              </a:rPr>
              <a:t>    u</a:t>
            </a:r>
            <a:r>
              <a:rPr lang="en-GB" sz="2400" b="0" u="none" strike="noStrike" baseline="-25000">
                <a:solidFill>
                  <a:srgbClr val="FFFFFF"/>
                </a:solidFill>
                <a:effectLst/>
                <a:uFillTx/>
                <a:latin typeface="Comic Sans MS"/>
              </a:rPr>
              <a:t>n+1</a:t>
            </a:r>
            <a:r>
              <a:rPr lang="en-GB" sz="2400" b="0" u="none" strike="noStrike">
                <a:solidFill>
                  <a:srgbClr val="FFFFFF"/>
                </a:solidFill>
                <a:effectLst/>
                <a:uFillTx/>
                <a:latin typeface="Comic Sans MS"/>
              </a:rPr>
              <a:t> = 0.5u</a:t>
            </a:r>
            <a:r>
              <a:rPr lang="en-GB" sz="2400" b="0" u="none" strike="noStrike" baseline="-25000">
                <a:solidFill>
                  <a:srgbClr val="FFFFFF"/>
                </a:solidFill>
                <a:effectLst/>
                <a:uFillTx/>
                <a:latin typeface="Comic Sans MS"/>
              </a:rPr>
              <a:t>n</a:t>
            </a:r>
            <a:r>
              <a:rPr lang="en-GB" sz="2400" b="0" u="none" strike="noStrike">
                <a:solidFill>
                  <a:srgbClr val="FFFFFF"/>
                </a:solidFill>
                <a:effectLst/>
                <a:uFillTx/>
                <a:latin typeface="Comic Sans MS"/>
              </a:rPr>
              <a:t> + 4  with u</a:t>
            </a:r>
            <a:r>
              <a:rPr lang="en-GB" sz="2400" b="0" u="none" strike="noStrike" baseline="-25000">
                <a:solidFill>
                  <a:srgbClr val="FFFFFF"/>
                </a:solidFill>
                <a:effectLst/>
                <a:uFillTx/>
                <a:latin typeface="Comic Sans MS"/>
              </a:rPr>
              <a:t>0</a:t>
            </a:r>
            <a:r>
              <a:rPr lang="en-GB" sz="2400" b="0" u="none" strike="noStrike">
                <a:solidFill>
                  <a:srgbClr val="FFFFFF"/>
                </a:solidFill>
                <a:effectLst/>
                <a:uFillTx/>
                <a:latin typeface="Comic Sans MS"/>
              </a:rPr>
              <a:t> = 3</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a:t>
            </a:r>
            <a:r>
              <a:rPr lang="en-GB" sz="2400" b="0" u="none" strike="noStrike">
                <a:solidFill>
                  <a:srgbClr val="FFFFFF"/>
                </a:solidFill>
                <a:effectLst/>
                <a:uFillTx/>
                <a:latin typeface="Comic Sans MS"/>
              </a:rPr>
              <a:t>	</a:t>
            </a:r>
            <a:r>
              <a:rPr lang="en-GB" sz="2400" b="0" u="none" strike="noStrike">
                <a:solidFill>
                  <a:srgbClr val="FFFFFF"/>
                </a:solidFill>
                <a:effectLst/>
                <a:uFillTx/>
                <a:latin typeface="Comic Sans MS"/>
              </a:rPr>
              <a:t>u</a:t>
            </a:r>
            <a:r>
              <a:rPr lang="en-GB" sz="2400" b="0" u="none" strike="noStrike" baseline="-25000">
                <a:solidFill>
                  <a:srgbClr val="FFFFFF"/>
                </a:solidFill>
                <a:effectLst/>
                <a:uFillTx/>
                <a:latin typeface="Comic Sans MS"/>
              </a:rPr>
              <a:t>0</a:t>
            </a:r>
            <a:r>
              <a:rPr lang="en-GB" sz="2400" b="0" u="none" strike="noStrike">
                <a:solidFill>
                  <a:srgbClr val="FFFFFF"/>
                </a:solidFill>
                <a:effectLst/>
                <a:uFillTx/>
                <a:latin typeface="Comic Sans MS"/>
              </a:rPr>
              <a:t> = 3</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a:t>
            </a:r>
            <a:r>
              <a:rPr lang="en-GB" sz="2400" b="0" u="none" strike="noStrike">
                <a:solidFill>
                  <a:srgbClr val="FFFFFF"/>
                </a:solidFill>
                <a:effectLst/>
                <a:uFillTx/>
                <a:latin typeface="Comic Sans MS"/>
              </a:rPr>
              <a:t>	</a:t>
            </a:r>
            <a:r>
              <a:rPr lang="en-GB" sz="2400" b="0" u="none" strike="noStrike">
                <a:solidFill>
                  <a:srgbClr val="FFFFFF"/>
                </a:solidFill>
                <a:effectLst/>
                <a:uFillTx/>
                <a:latin typeface="Comic Sans MS"/>
              </a:rPr>
              <a:t>u</a:t>
            </a:r>
            <a:r>
              <a:rPr lang="en-GB" sz="2400" b="0" u="none" strike="noStrike" baseline="-25000">
                <a:solidFill>
                  <a:srgbClr val="FFFFFF"/>
                </a:solidFill>
                <a:effectLst/>
                <a:uFillTx/>
                <a:latin typeface="Comic Sans MS"/>
              </a:rPr>
              <a:t>1</a:t>
            </a:r>
            <a:r>
              <a:rPr lang="en-GB" sz="2400" b="0" u="none" strike="noStrike">
                <a:solidFill>
                  <a:srgbClr val="FFFFFF"/>
                </a:solidFill>
                <a:effectLst/>
                <a:uFillTx/>
                <a:latin typeface="Comic Sans MS"/>
              </a:rPr>
              <a:t> = 5.5</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a:t>
            </a:r>
            <a:r>
              <a:rPr lang="en-GB" sz="2400" b="0" u="none" strike="noStrike">
                <a:solidFill>
                  <a:srgbClr val="FFFFFF"/>
                </a:solidFill>
                <a:effectLst/>
                <a:uFillTx/>
                <a:latin typeface="Comic Sans MS"/>
              </a:rPr>
              <a:t>	</a:t>
            </a:r>
            <a:r>
              <a:rPr lang="en-GB" sz="2400" b="0" u="none" strike="noStrike">
                <a:solidFill>
                  <a:srgbClr val="FFFFFF"/>
                </a:solidFill>
                <a:effectLst/>
                <a:uFillTx/>
                <a:latin typeface="Comic Sans MS"/>
              </a:rPr>
              <a:t>u</a:t>
            </a:r>
            <a:r>
              <a:rPr lang="en-GB" sz="2400" b="0" u="none" strike="noStrike" baseline="-25000">
                <a:solidFill>
                  <a:srgbClr val="FFFFFF"/>
                </a:solidFill>
                <a:effectLst/>
                <a:uFillTx/>
                <a:latin typeface="Comic Sans MS"/>
              </a:rPr>
              <a:t>2</a:t>
            </a:r>
            <a:r>
              <a:rPr lang="en-GB" sz="2400" b="0" u="none" strike="noStrike">
                <a:solidFill>
                  <a:srgbClr val="FFFFFF"/>
                </a:solidFill>
                <a:effectLst/>
                <a:uFillTx/>
                <a:latin typeface="Comic Sans MS"/>
              </a:rPr>
              <a:t> = 6.75</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a:t>
            </a:r>
            <a:r>
              <a:rPr lang="en-GB" sz="2400" b="0" u="none" strike="noStrike">
                <a:solidFill>
                  <a:srgbClr val="FFFFFF"/>
                </a:solidFill>
                <a:effectLst/>
                <a:uFillTx/>
                <a:latin typeface="Comic Sans MS"/>
              </a:rPr>
              <a:t>	</a:t>
            </a:r>
            <a:r>
              <a:rPr lang="en-GB" sz="2400" b="0" u="none" strike="noStrike">
                <a:solidFill>
                  <a:srgbClr val="FFFFFF"/>
                </a:solidFill>
                <a:effectLst/>
                <a:uFillTx/>
                <a:latin typeface="Comic Sans MS"/>
              </a:rPr>
              <a:t>u</a:t>
            </a:r>
            <a:r>
              <a:rPr lang="en-GB" sz="2400" b="0" u="none" strike="noStrike" baseline="-25000">
                <a:solidFill>
                  <a:srgbClr val="FFFFFF"/>
                </a:solidFill>
                <a:effectLst/>
                <a:uFillTx/>
                <a:latin typeface="Comic Sans MS"/>
              </a:rPr>
              <a:t>3</a:t>
            </a:r>
            <a:r>
              <a:rPr lang="en-GB" sz="2400" b="0" u="none" strike="noStrike">
                <a:solidFill>
                  <a:srgbClr val="FFFFFF"/>
                </a:solidFill>
                <a:effectLst/>
                <a:uFillTx/>
                <a:latin typeface="Comic Sans MS"/>
              </a:rPr>
              <a:t> = 7.375                         </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a:t>
            </a:r>
            <a:r>
              <a:rPr lang="en-GB" sz="2400" b="0" u="none" strike="noStrike">
                <a:solidFill>
                  <a:srgbClr val="FFFFFF"/>
                </a:solidFill>
                <a:effectLst/>
                <a:uFillTx/>
                <a:latin typeface="Comic Sans MS"/>
              </a:rPr>
              <a:t>	</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a:t>
            </a:r>
            <a:r>
              <a:rPr lang="en-GB" sz="2400" b="0" u="none" strike="noStrike">
                <a:solidFill>
                  <a:srgbClr val="FFFFFF"/>
                </a:solidFill>
                <a:effectLst/>
                <a:uFillTx/>
                <a:latin typeface="Comic Sans MS"/>
              </a:rPr>
              <a:t>	</a:t>
            </a:r>
            <a:r>
              <a:rPr lang="en-GB" sz="2400" b="0" u="none" strike="noStrike">
                <a:solidFill>
                  <a:srgbClr val="FFFFFF"/>
                </a:solidFill>
                <a:effectLst/>
                <a:uFillTx/>
                <a:latin typeface="Comic Sans MS"/>
              </a:rPr>
              <a:t>u</a:t>
            </a:r>
            <a:r>
              <a:rPr lang="en-GB" sz="2400" b="0" u="none" strike="noStrike" baseline="-25000">
                <a:solidFill>
                  <a:srgbClr val="FFFFFF"/>
                </a:solidFill>
                <a:effectLst/>
                <a:uFillTx/>
                <a:latin typeface="Comic Sans MS"/>
              </a:rPr>
              <a:t>10</a:t>
            </a:r>
            <a:r>
              <a:rPr lang="en-GB" sz="2400" b="0" u="none" strike="noStrike">
                <a:solidFill>
                  <a:srgbClr val="FFFFFF"/>
                </a:solidFill>
                <a:effectLst/>
                <a:uFillTx/>
                <a:latin typeface="Comic Sans MS"/>
              </a:rPr>
              <a:t> = 7.995</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U</a:t>
            </a:r>
            <a:r>
              <a:rPr lang="en-GB" sz="2400" b="0" u="none" strike="noStrike" baseline="-25000">
                <a:solidFill>
                  <a:srgbClr val="FFFFFF"/>
                </a:solidFill>
                <a:effectLst/>
                <a:uFillTx/>
                <a:latin typeface="Comic Sans MS"/>
              </a:rPr>
              <a:t>20</a:t>
            </a:r>
            <a:r>
              <a:rPr lang="en-GB" sz="2400" b="0" u="none" strike="noStrike">
                <a:solidFill>
                  <a:srgbClr val="FFFFFF"/>
                </a:solidFill>
                <a:effectLst/>
                <a:uFillTx/>
                <a:latin typeface="Comic Sans MS"/>
              </a:rPr>
              <a:t> = 7.999…..</a:t>
            </a:r>
            <a:endParaRPr lang="en-US" sz="2400" b="0" u="none" strike="noStrike">
              <a:solidFill>
                <a:srgbClr val="FFFFFF"/>
              </a:solidFill>
              <a:effectLst/>
              <a:uFillTx/>
              <a:latin typeface="Comic Sans MS"/>
            </a:endParaRPr>
          </a:p>
        </p:txBody>
      </p:sp>
      <p:sp>
        <p:nvSpPr>
          <p:cNvPr id="289" name="Text Box 5"/>
          <p:cNvSpPr/>
          <p:nvPr/>
        </p:nvSpPr>
        <p:spPr>
          <a:xfrm>
            <a:off x="4618080" y="3063960"/>
            <a:ext cx="4495680" cy="143208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As    n </a:t>
            </a:r>
            <a:r>
              <a:rPr lang="en-GB" sz="2400" b="0" u="none" strike="noStrike">
                <a:solidFill>
                  <a:srgbClr val="FFFF00"/>
                </a:solidFill>
                <a:effectLst/>
                <a:uFillTx/>
                <a:latin typeface="Symbol"/>
                <a:ea typeface="Symbol"/>
              </a:rPr>
              <a:t></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Symbol"/>
                <a:ea typeface="Symbol"/>
              </a:rPr>
              <a:t></a:t>
            </a:r>
            <a:r>
              <a:rPr lang="en-GB" sz="2400" b="0" u="none" strike="noStrike">
                <a:solidFill>
                  <a:srgbClr val="FFFF00"/>
                </a:solidFill>
                <a:effectLst/>
                <a:uFillTx/>
                <a:latin typeface="Comic Sans MS"/>
              </a:rPr>
              <a:t>      u</a:t>
            </a:r>
            <a:r>
              <a:rPr lang="en-GB" sz="2400" b="0" u="none" strike="noStrike" baseline="-25000">
                <a:solidFill>
                  <a:srgbClr val="FFFF00"/>
                </a:solidFill>
                <a:effectLst/>
                <a:uFillTx/>
                <a:latin typeface="Comic Sans MS"/>
              </a:rPr>
              <a:t>n </a:t>
            </a:r>
            <a:r>
              <a:rPr lang="en-GB" sz="2400" b="0" u="none" strike="noStrike">
                <a:solidFill>
                  <a:srgbClr val="FFFF00"/>
                </a:solidFill>
                <a:effectLst/>
                <a:uFillTx/>
                <a:latin typeface="Symbol"/>
                <a:ea typeface="Symbol"/>
              </a:rPr>
              <a:t></a:t>
            </a:r>
            <a:r>
              <a:rPr lang="en-GB" sz="2400" b="0" u="none" strike="noStrike">
                <a:solidFill>
                  <a:srgbClr val="FFFF00"/>
                </a:solidFill>
                <a:effectLst/>
                <a:uFillTx/>
                <a:latin typeface="Comic Sans MS"/>
              </a:rPr>
              <a:t> 8</a:t>
            </a:r>
            <a:endParaRPr lang="en-US" sz="2400" b="0" u="none" strike="noStrike">
              <a:solidFill>
                <a:srgbClr val="FFFFFF"/>
              </a:solidFill>
              <a:effectLst/>
              <a:uFillTx/>
              <a:latin typeface="Arial Narrow"/>
            </a:endParaRPr>
          </a:p>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we say that the sequence CONVERGES  to a limit of 8.</a:t>
            </a:r>
            <a:endParaRPr lang="en-US" sz="2400" b="0" u="none" strike="noStrike">
              <a:solidFill>
                <a:srgbClr val="FFFFFF"/>
              </a:solidFill>
              <a:effectLst/>
              <a:uFillTx/>
              <a:latin typeface="Arial Narrow"/>
            </a:endParaRPr>
          </a:p>
        </p:txBody>
      </p:sp>
      <p:sp>
        <p:nvSpPr>
          <p:cNvPr id="290" name="Text Box 6"/>
          <p:cNvSpPr/>
          <p:nvPr/>
        </p:nvSpPr>
        <p:spPr>
          <a:xfrm>
            <a:off x="5181480" y="5181480"/>
            <a:ext cx="3657600" cy="1116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Check:   if u</a:t>
            </a:r>
            <a:r>
              <a:rPr lang="en-GB" sz="2400" b="0" u="none" strike="noStrike" baseline="-25000">
                <a:solidFill>
                  <a:srgbClr val="FFFFFF"/>
                </a:solidFill>
                <a:effectLst/>
                <a:uFillTx/>
                <a:latin typeface="Comic Sans MS"/>
              </a:rPr>
              <a:t>n</a:t>
            </a:r>
            <a:r>
              <a:rPr lang="en-GB" sz="2400" b="0" u="none" strike="noStrike">
                <a:solidFill>
                  <a:srgbClr val="FFFFFF"/>
                </a:solidFill>
                <a:effectLst/>
                <a:uFillTx/>
                <a:latin typeface="Comic Sans MS"/>
              </a:rPr>
              <a:t> = 8</a:t>
            </a:r>
            <a:endParaRPr lang="en-US" sz="2400" b="0" u="none" strike="noStrike">
              <a:solidFill>
                <a:srgbClr val="FFFFFF"/>
              </a:solidFill>
              <a:effectLst/>
              <a:uFillTx/>
              <a:latin typeface="Arial Narrow"/>
            </a:endParaRPr>
          </a:p>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u</a:t>
            </a:r>
            <a:r>
              <a:rPr lang="en-GB" sz="2400" b="0" u="none" strike="noStrike" baseline="-25000">
                <a:solidFill>
                  <a:srgbClr val="FFFFFF"/>
                </a:solidFill>
                <a:effectLst/>
                <a:uFillTx/>
                <a:latin typeface="Comic Sans MS"/>
              </a:rPr>
              <a:t>n+1</a:t>
            </a:r>
            <a:r>
              <a:rPr lang="en-GB" sz="2400" b="0" u="none" strike="noStrike">
                <a:solidFill>
                  <a:srgbClr val="FFFFFF"/>
                </a:solidFill>
                <a:effectLst/>
                <a:uFillTx/>
                <a:latin typeface="Comic Sans MS"/>
              </a:rPr>
              <a:t> = 0.5</a:t>
            </a:r>
            <a:r>
              <a:rPr lang="en-GB" sz="1100" b="0" u="none" strike="noStrike">
                <a:solidFill>
                  <a:srgbClr val="FFFFFF"/>
                </a:solidFill>
                <a:effectLst/>
                <a:uFillTx/>
                <a:latin typeface="Comic Sans MS"/>
              </a:rPr>
              <a:t> X </a:t>
            </a:r>
            <a:r>
              <a:rPr lang="en-GB" sz="2400" b="0" u="none" strike="noStrike">
                <a:solidFill>
                  <a:srgbClr val="FFFFFF"/>
                </a:solidFill>
                <a:effectLst/>
                <a:uFillTx/>
                <a:latin typeface="Comic Sans MS"/>
              </a:rPr>
              <a:t>8 + 4 = 8</a:t>
            </a:r>
            <a:endParaRPr lang="en-US" sz="2400" b="0" u="none" strike="noStrike">
              <a:solidFill>
                <a:srgbClr val="FFFFFF"/>
              </a:solidFill>
              <a:effectLst/>
              <a:uFillTx/>
              <a:latin typeface="Arial Narrow"/>
            </a:endParaRPr>
          </a:p>
        </p:txBody>
      </p:sp>
      <p:sp>
        <p:nvSpPr>
          <p:cNvPr id="291" name="TextBox 5"/>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timing>
    <p:tnLst>
      <p:par>
        <p:cTn id="942" dur="indefinite" restart="never" nodeType="tmRoot">
          <p:childTnLst>
            <p:seq>
              <p:cTn id="943" dur="indefinite" nodeType="mainSeq">
                <p:childTnLst>
                  <p:par>
                    <p:cTn id="944" fill="hold" nodeType="clickEffect">
                      <p:stCondLst>
                        <p:cond delay="indefinite"/>
                      </p:stCondLst>
                      <p:childTnLst>
                        <p:par>
                          <p:cTn id="945" fill="hold" nodeType="withEffect">
                            <p:stCondLst>
                              <p:cond delay="0"/>
                            </p:stCondLst>
                            <p:childTnLst>
                              <p:par>
                                <p:cTn id="946" presetID="22" presetClass="entr" fill="hold" nodeType="clickEffect" presetSubtype="8">
                                  <p:stCondLst>
                                    <p:cond delay="0"/>
                                  </p:stCondLst>
                                  <p:childTnLst>
                                    <p:set>
                                      <p:cBhvr>
                                        <p:cTn id="947" dur="1" fill="hold">
                                          <p:stCondLst>
                                            <p:cond delay="0"/>
                                          </p:stCondLst>
                                        </p:cTn>
                                        <p:tgtEl>
                                          <p:spTgt spid="288">
                                            <p:txEl>
                                              <p:pRg st="2" end="2"/>
                                            </p:txEl>
                                          </p:spTgt>
                                        </p:tgtEl>
                                        <p:attrNameLst>
                                          <p:attrName>style.visibility</p:attrName>
                                        </p:attrNameLst>
                                      </p:cBhvr>
                                      <p:to>
                                        <p:strVal val="visible"/>
                                      </p:to>
                                    </p:set>
                                    <p:animEffect transition="in" filter="wipe(left)">
                                      <p:cBhvr additive="repl">
                                        <p:cTn id="948" dur="500"/>
                                        <p:tgtEl>
                                          <p:spTgt spid="288">
                                            <p:txEl>
                                              <p:pRg st="2" end="2"/>
                                            </p:txEl>
                                          </p:spTgt>
                                        </p:tgtEl>
                                      </p:cBhvr>
                                    </p:animEffect>
                                  </p:childTnLst>
                                </p:cTn>
                              </p:par>
                            </p:childTnLst>
                          </p:cTn>
                        </p:par>
                      </p:childTnLst>
                    </p:cTn>
                  </p:par>
                  <p:par>
                    <p:cTn id="949" fill="hold" nodeType="clickEffect">
                      <p:stCondLst>
                        <p:cond delay="indefinite"/>
                      </p:stCondLst>
                      <p:childTnLst>
                        <p:par>
                          <p:cTn id="950" fill="hold" nodeType="withEffect">
                            <p:stCondLst>
                              <p:cond delay="0"/>
                            </p:stCondLst>
                            <p:childTnLst>
                              <p:par>
                                <p:cTn id="951" presetID="22" presetClass="entr" fill="hold" nodeType="clickEffect" presetSubtype="8">
                                  <p:stCondLst>
                                    <p:cond delay="0"/>
                                  </p:stCondLst>
                                  <p:childTnLst>
                                    <p:set>
                                      <p:cBhvr>
                                        <p:cTn id="952" dur="1" fill="hold">
                                          <p:stCondLst>
                                            <p:cond delay="0"/>
                                          </p:stCondLst>
                                        </p:cTn>
                                        <p:tgtEl>
                                          <p:spTgt spid="288">
                                            <p:txEl>
                                              <p:pRg st="3" end="3"/>
                                            </p:txEl>
                                          </p:spTgt>
                                        </p:tgtEl>
                                        <p:attrNameLst>
                                          <p:attrName>style.visibility</p:attrName>
                                        </p:attrNameLst>
                                      </p:cBhvr>
                                      <p:to>
                                        <p:strVal val="visible"/>
                                      </p:to>
                                    </p:set>
                                    <p:animEffect transition="in" filter="wipe(left)">
                                      <p:cBhvr additive="repl">
                                        <p:cTn id="953" dur="500"/>
                                        <p:tgtEl>
                                          <p:spTgt spid="288">
                                            <p:txEl>
                                              <p:pRg st="3" end="3"/>
                                            </p:txEl>
                                          </p:spTgt>
                                        </p:tgtEl>
                                      </p:cBhvr>
                                    </p:animEffect>
                                  </p:childTnLst>
                                </p:cTn>
                              </p:par>
                            </p:childTnLst>
                          </p:cTn>
                        </p:par>
                      </p:childTnLst>
                    </p:cTn>
                  </p:par>
                  <p:par>
                    <p:cTn id="954" fill="hold" nodeType="clickEffect">
                      <p:stCondLst>
                        <p:cond delay="indefinite"/>
                      </p:stCondLst>
                      <p:childTnLst>
                        <p:par>
                          <p:cTn id="955" fill="hold" nodeType="withEffect">
                            <p:stCondLst>
                              <p:cond delay="0"/>
                            </p:stCondLst>
                            <p:childTnLst>
                              <p:par>
                                <p:cTn id="956" presetID="22" presetClass="entr" fill="hold" nodeType="clickEffect" presetSubtype="8">
                                  <p:stCondLst>
                                    <p:cond delay="0"/>
                                  </p:stCondLst>
                                  <p:childTnLst>
                                    <p:set>
                                      <p:cBhvr>
                                        <p:cTn id="957" dur="1" fill="hold">
                                          <p:stCondLst>
                                            <p:cond delay="0"/>
                                          </p:stCondLst>
                                        </p:cTn>
                                        <p:tgtEl>
                                          <p:spTgt spid="288">
                                            <p:txEl>
                                              <p:pRg st="4" end="4"/>
                                            </p:txEl>
                                          </p:spTgt>
                                        </p:tgtEl>
                                        <p:attrNameLst>
                                          <p:attrName>style.visibility</p:attrName>
                                        </p:attrNameLst>
                                      </p:cBhvr>
                                      <p:to>
                                        <p:strVal val="visible"/>
                                      </p:to>
                                    </p:set>
                                    <p:animEffect transition="in" filter="wipe(left)">
                                      <p:cBhvr additive="repl">
                                        <p:cTn id="958" dur="500"/>
                                        <p:tgtEl>
                                          <p:spTgt spid="288">
                                            <p:txEl>
                                              <p:pRg st="4" end="4"/>
                                            </p:txEl>
                                          </p:spTgt>
                                        </p:tgtEl>
                                      </p:cBhvr>
                                    </p:animEffect>
                                  </p:childTnLst>
                                </p:cTn>
                              </p:par>
                            </p:childTnLst>
                          </p:cTn>
                        </p:par>
                      </p:childTnLst>
                    </p:cTn>
                  </p:par>
                  <p:par>
                    <p:cTn id="959" fill="hold" nodeType="clickEffect">
                      <p:stCondLst>
                        <p:cond delay="indefinite"/>
                      </p:stCondLst>
                      <p:childTnLst>
                        <p:par>
                          <p:cTn id="960" fill="hold" nodeType="withEffect">
                            <p:stCondLst>
                              <p:cond delay="0"/>
                            </p:stCondLst>
                            <p:childTnLst>
                              <p:par>
                                <p:cTn id="961" presetID="22" presetClass="entr" fill="hold" nodeType="clickEffect" presetSubtype="8">
                                  <p:stCondLst>
                                    <p:cond delay="0"/>
                                  </p:stCondLst>
                                  <p:childTnLst>
                                    <p:set>
                                      <p:cBhvr>
                                        <p:cTn id="962" dur="1" fill="hold">
                                          <p:stCondLst>
                                            <p:cond delay="0"/>
                                          </p:stCondLst>
                                        </p:cTn>
                                        <p:tgtEl>
                                          <p:spTgt spid="288">
                                            <p:txEl>
                                              <p:pRg st="5" end="5"/>
                                            </p:txEl>
                                          </p:spTgt>
                                        </p:tgtEl>
                                        <p:attrNameLst>
                                          <p:attrName>style.visibility</p:attrName>
                                        </p:attrNameLst>
                                      </p:cBhvr>
                                      <p:to>
                                        <p:strVal val="visible"/>
                                      </p:to>
                                    </p:set>
                                    <p:animEffect transition="in" filter="wipe(left)">
                                      <p:cBhvr additive="repl">
                                        <p:cTn id="963" dur="500"/>
                                        <p:tgtEl>
                                          <p:spTgt spid="288">
                                            <p:txEl>
                                              <p:pRg st="5" end="5"/>
                                            </p:txEl>
                                          </p:spTgt>
                                        </p:tgtEl>
                                      </p:cBhvr>
                                    </p:animEffect>
                                  </p:childTnLst>
                                </p:cTn>
                              </p:par>
                            </p:childTnLst>
                          </p:cTn>
                        </p:par>
                      </p:childTnLst>
                    </p:cTn>
                  </p:par>
                  <p:par>
                    <p:cTn id="964" fill="hold" nodeType="clickEffect">
                      <p:stCondLst>
                        <p:cond delay="indefinite"/>
                      </p:stCondLst>
                      <p:childTnLst>
                        <p:par>
                          <p:cTn id="965" fill="hold" nodeType="withEffect">
                            <p:stCondLst>
                              <p:cond delay="0"/>
                            </p:stCondLst>
                            <p:childTnLst>
                              <p:par>
                                <p:cTn id="966" presetID="22" presetClass="entr" fill="hold" nodeType="clickEffect" presetSubtype="8">
                                  <p:stCondLst>
                                    <p:cond delay="0"/>
                                  </p:stCondLst>
                                  <p:childTnLst>
                                    <p:set>
                                      <p:cBhvr>
                                        <p:cTn id="967" dur="1" fill="hold">
                                          <p:stCondLst>
                                            <p:cond delay="0"/>
                                          </p:stCondLst>
                                        </p:cTn>
                                        <p:tgtEl>
                                          <p:spTgt spid="288">
                                            <p:txEl>
                                              <p:pRg st="6" end="6"/>
                                            </p:txEl>
                                          </p:spTgt>
                                        </p:tgtEl>
                                        <p:attrNameLst>
                                          <p:attrName>style.visibility</p:attrName>
                                        </p:attrNameLst>
                                      </p:cBhvr>
                                      <p:to>
                                        <p:strVal val="visible"/>
                                      </p:to>
                                    </p:set>
                                    <p:animEffect transition="in" filter="wipe(left)">
                                      <p:cBhvr additive="repl">
                                        <p:cTn id="968" dur="500"/>
                                        <p:tgtEl>
                                          <p:spTgt spid="288">
                                            <p:txEl>
                                              <p:pRg st="6" end="6"/>
                                            </p:txEl>
                                          </p:spTgt>
                                        </p:tgtEl>
                                      </p:cBhvr>
                                    </p:animEffect>
                                  </p:childTnLst>
                                </p:cTn>
                              </p:par>
                            </p:childTnLst>
                          </p:cTn>
                        </p:par>
                      </p:childTnLst>
                    </p:cTn>
                  </p:par>
                  <p:par>
                    <p:cTn id="969" fill="hold" nodeType="clickEffect">
                      <p:stCondLst>
                        <p:cond delay="indefinite"/>
                      </p:stCondLst>
                      <p:childTnLst>
                        <p:par>
                          <p:cTn id="970" fill="hold" nodeType="withEffect">
                            <p:stCondLst>
                              <p:cond delay="0"/>
                            </p:stCondLst>
                            <p:childTnLst>
                              <p:par>
                                <p:cTn id="971" presetID="22" presetClass="entr" fill="hold" nodeType="clickEffect" presetSubtype="8">
                                  <p:stCondLst>
                                    <p:cond delay="0"/>
                                  </p:stCondLst>
                                  <p:childTnLst>
                                    <p:set>
                                      <p:cBhvr>
                                        <p:cTn id="972" dur="1" fill="hold">
                                          <p:stCondLst>
                                            <p:cond delay="0"/>
                                          </p:stCondLst>
                                        </p:cTn>
                                        <p:tgtEl>
                                          <p:spTgt spid="288">
                                            <p:txEl>
                                              <p:pRg st="7" end="7"/>
                                            </p:txEl>
                                          </p:spTgt>
                                        </p:tgtEl>
                                        <p:attrNameLst>
                                          <p:attrName>style.visibility</p:attrName>
                                        </p:attrNameLst>
                                      </p:cBhvr>
                                      <p:to>
                                        <p:strVal val="visible"/>
                                      </p:to>
                                    </p:set>
                                    <p:animEffect transition="in" filter="wipe(left)">
                                      <p:cBhvr additive="repl">
                                        <p:cTn id="973" dur="500"/>
                                        <p:tgtEl>
                                          <p:spTgt spid="288">
                                            <p:txEl>
                                              <p:pRg st="7" end="7"/>
                                            </p:txEl>
                                          </p:spTgt>
                                        </p:tgtEl>
                                      </p:cBhvr>
                                    </p:animEffect>
                                  </p:childTnLst>
                                </p:cTn>
                              </p:par>
                            </p:childTnLst>
                          </p:cTn>
                        </p:par>
                      </p:childTnLst>
                    </p:cTn>
                  </p:par>
                  <p:par>
                    <p:cTn id="974" fill="hold" nodeType="clickEffect">
                      <p:stCondLst>
                        <p:cond delay="indefinite"/>
                      </p:stCondLst>
                      <p:childTnLst>
                        <p:par>
                          <p:cTn id="975" fill="hold" nodeType="withEffect">
                            <p:stCondLst>
                              <p:cond delay="0"/>
                            </p:stCondLst>
                            <p:childTnLst>
                              <p:par>
                                <p:cTn id="976" presetID="22" presetClass="entr" fill="hold" nodeType="clickEffect" presetSubtype="8">
                                  <p:stCondLst>
                                    <p:cond delay="0"/>
                                  </p:stCondLst>
                                  <p:childTnLst>
                                    <p:set>
                                      <p:cBhvr>
                                        <p:cTn id="977" dur="1" fill="hold">
                                          <p:stCondLst>
                                            <p:cond delay="0"/>
                                          </p:stCondLst>
                                        </p:cTn>
                                        <p:tgtEl>
                                          <p:spTgt spid="288">
                                            <p:txEl>
                                              <p:pRg st="8" end="8"/>
                                            </p:txEl>
                                          </p:spTgt>
                                        </p:tgtEl>
                                        <p:attrNameLst>
                                          <p:attrName>style.visibility</p:attrName>
                                        </p:attrNameLst>
                                      </p:cBhvr>
                                      <p:to>
                                        <p:strVal val="visible"/>
                                      </p:to>
                                    </p:set>
                                    <p:animEffect transition="in" filter="wipe(left)">
                                      <p:cBhvr additive="repl">
                                        <p:cTn id="978" dur="500"/>
                                        <p:tgtEl>
                                          <p:spTgt spid="288">
                                            <p:txEl>
                                              <p:pRg st="8" end="8"/>
                                            </p:txEl>
                                          </p:spTgt>
                                        </p:tgtEl>
                                      </p:cBhvr>
                                    </p:animEffect>
                                  </p:childTnLst>
                                </p:cTn>
                              </p:par>
                            </p:childTnLst>
                          </p:cTn>
                        </p:par>
                      </p:childTnLst>
                    </p:cTn>
                  </p:par>
                  <p:par>
                    <p:cTn id="979" fill="hold" nodeType="clickEffect">
                      <p:stCondLst>
                        <p:cond delay="indefinite"/>
                      </p:stCondLst>
                      <p:childTnLst>
                        <p:par>
                          <p:cTn id="980" fill="hold" nodeType="withEffect">
                            <p:stCondLst>
                              <p:cond delay="0"/>
                            </p:stCondLst>
                            <p:childTnLst>
                              <p:par>
                                <p:cTn id="981" presetID="22" presetClass="entr" fill="hold" nodeType="clickEffect" presetSubtype="8">
                                  <p:stCondLst>
                                    <p:cond delay="0"/>
                                  </p:stCondLst>
                                  <p:childTnLst>
                                    <p:set>
                                      <p:cBhvr>
                                        <p:cTn id="982" dur="1" fill="hold">
                                          <p:stCondLst>
                                            <p:cond delay="0"/>
                                          </p:stCondLst>
                                        </p:cTn>
                                        <p:tgtEl>
                                          <p:spTgt spid="288">
                                            <p:txEl>
                                              <p:pRg st="9" end="9"/>
                                            </p:txEl>
                                          </p:spTgt>
                                        </p:tgtEl>
                                        <p:attrNameLst>
                                          <p:attrName>style.visibility</p:attrName>
                                        </p:attrNameLst>
                                      </p:cBhvr>
                                      <p:to>
                                        <p:strVal val="visible"/>
                                      </p:to>
                                    </p:set>
                                    <p:animEffect transition="in" filter="wipe(left)">
                                      <p:cBhvr additive="repl">
                                        <p:cTn id="983" dur="500"/>
                                        <p:tgtEl>
                                          <p:spTgt spid="288">
                                            <p:txEl>
                                              <p:pRg st="9" end="9"/>
                                            </p:txEl>
                                          </p:spTgt>
                                        </p:tgtEl>
                                      </p:cBhvr>
                                    </p:animEffect>
                                  </p:childTnLst>
                                </p:cTn>
                              </p:par>
                            </p:childTnLst>
                          </p:cTn>
                        </p:par>
                      </p:childTnLst>
                    </p:cTn>
                  </p:par>
                  <p:par>
                    <p:cTn id="984" fill="hold" nodeType="clickEffect">
                      <p:stCondLst>
                        <p:cond delay="indefinite"/>
                      </p:stCondLst>
                      <p:childTnLst>
                        <p:par>
                          <p:cTn id="985" fill="hold" nodeType="withEffect">
                            <p:stCondLst>
                              <p:cond delay="0"/>
                            </p:stCondLst>
                            <p:childTnLst>
                              <p:par>
                                <p:cTn id="986" presetID="22" presetClass="entr" fill="hold" nodeType="clickEffect" presetSubtype="1">
                                  <p:stCondLst>
                                    <p:cond delay="0"/>
                                  </p:stCondLst>
                                  <p:childTnLst>
                                    <p:set>
                                      <p:cBhvr>
                                        <p:cTn id="987" dur="1" fill="hold">
                                          <p:stCondLst>
                                            <p:cond delay="0"/>
                                          </p:stCondLst>
                                        </p:cTn>
                                        <p:tgtEl>
                                          <p:spTgt spid="289"/>
                                        </p:tgtEl>
                                        <p:attrNameLst>
                                          <p:attrName>style.visibility</p:attrName>
                                        </p:attrNameLst>
                                      </p:cBhvr>
                                      <p:to>
                                        <p:strVal val="visible"/>
                                      </p:to>
                                    </p:set>
                                    <p:animEffect transition="in" filter="wipe(up)">
                                      <p:cBhvr additive="repl">
                                        <p:cTn id="988" dur="500"/>
                                        <p:tgtEl>
                                          <p:spTgt spid="289"/>
                                        </p:tgtEl>
                                      </p:cBhvr>
                                    </p:animEffect>
                                  </p:childTnLst>
                                </p:cTn>
                              </p:par>
                            </p:childTnLst>
                          </p:cTn>
                        </p:par>
                      </p:childTnLst>
                    </p:cTn>
                  </p:par>
                  <p:par>
                    <p:cTn id="989" fill="hold" nodeType="clickEffect">
                      <p:stCondLst>
                        <p:cond delay="indefinite"/>
                      </p:stCondLst>
                      <p:childTnLst>
                        <p:par>
                          <p:cTn id="990" fill="hold" nodeType="withEffect">
                            <p:stCondLst>
                              <p:cond delay="0"/>
                            </p:stCondLst>
                            <p:childTnLst>
                              <p:par>
                                <p:cTn id="991" presetID="22" presetClass="entr" fill="hold" nodeType="clickEffect" presetSubtype="8">
                                  <p:stCondLst>
                                    <p:cond delay="0"/>
                                  </p:stCondLst>
                                  <p:childTnLst>
                                    <p:set>
                                      <p:cBhvr>
                                        <p:cTn id="992" dur="1" fill="hold">
                                          <p:stCondLst>
                                            <p:cond delay="0"/>
                                          </p:stCondLst>
                                        </p:cTn>
                                        <p:tgtEl>
                                          <p:spTgt spid="290"/>
                                        </p:tgtEl>
                                        <p:attrNameLst>
                                          <p:attrName>style.visibility</p:attrName>
                                        </p:attrNameLst>
                                      </p:cBhvr>
                                      <p:to>
                                        <p:strVal val="visible"/>
                                      </p:to>
                                    </p:set>
                                    <p:animEffect transition="in" filter="wipe(left)">
                                      <p:cBhvr additive="repl">
                                        <p:cTn id="993" dur="500"/>
                                        <p:tgtEl>
                                          <p:spTgt spid="29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 name="Text Box 2"/>
          <p:cNvSpPr/>
          <p:nvPr/>
        </p:nvSpPr>
        <p:spPr>
          <a:xfrm>
            <a:off x="1036800" y="1889280"/>
            <a:ext cx="160020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sng" strike="noStrike">
                <a:solidFill>
                  <a:srgbClr val="FFFFFF"/>
                </a:solidFill>
                <a:effectLst/>
                <a:uFillTx/>
                <a:latin typeface="Comic Sans MS"/>
              </a:rPr>
              <a:t>Notation</a:t>
            </a:r>
            <a:endParaRPr lang="en-US" sz="2400" b="0" u="none" strike="noStrike">
              <a:solidFill>
                <a:srgbClr val="FFFFFF"/>
              </a:solidFill>
              <a:effectLst/>
              <a:uFillTx/>
              <a:latin typeface="Arial Narrow"/>
            </a:endParaRPr>
          </a:p>
        </p:txBody>
      </p:sp>
      <p:sp>
        <p:nvSpPr>
          <p:cNvPr id="60" name="Text Box 3"/>
          <p:cNvSpPr/>
          <p:nvPr/>
        </p:nvSpPr>
        <p:spPr>
          <a:xfrm>
            <a:off x="639720" y="2392200"/>
            <a:ext cx="746748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Suppose we write the term of a sequence as</a:t>
            </a:r>
            <a:endParaRPr lang="en-US" sz="2400" b="0" u="none" strike="noStrike">
              <a:solidFill>
                <a:srgbClr val="FFFFFF"/>
              </a:solidFill>
              <a:effectLst/>
              <a:uFillTx/>
              <a:latin typeface="Arial Narrow"/>
            </a:endParaRPr>
          </a:p>
        </p:txBody>
      </p:sp>
      <p:sp>
        <p:nvSpPr>
          <p:cNvPr id="61" name="Text Box 4"/>
          <p:cNvSpPr/>
          <p:nvPr/>
        </p:nvSpPr>
        <p:spPr>
          <a:xfrm>
            <a:off x="1173240" y="3184560"/>
            <a:ext cx="7483320" cy="579600"/>
          </a:xfrm>
          <a:prstGeom prst="rect">
            <a:avLst/>
          </a:prstGeom>
          <a:solidFill>
            <a:srgbClr val="000000"/>
          </a:solidFill>
          <a:ln w="57240">
            <a:solidFill>
              <a:srgbClr val="A6A6A6"/>
            </a:solidFill>
            <a:miter/>
          </a:ln>
        </p:spPr>
        <p:style>
          <a:lnRef idx="0"/>
          <a:fillRef idx="0"/>
          <a:effectRef idx="0"/>
          <a:fontRef idx="minor"/>
        </p:style>
        <p:txBody>
          <a:bodyPr lIns="90000" tIns="46800" rIns="90000" bIns="46800" anchor="t">
            <a:spAutoFit/>
          </a:bodyPr>
          <a:p>
            <a:pPr algn="ctr">
              <a:lnSpc>
                <a:spcPct val="100000"/>
              </a:lnSpc>
              <a:spcBef>
                <a:spcPts val="17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none" strike="noStrike">
                <a:solidFill>
                  <a:srgbClr val="FFFF00"/>
                </a:solidFill>
                <a:effectLst/>
                <a:uFillTx/>
                <a:latin typeface="Comic Sans MS"/>
              </a:rPr>
              <a:t>u</a:t>
            </a:r>
            <a:r>
              <a:rPr lang="en-GB" sz="2800" b="0" u="none" strike="noStrike" baseline="-25000">
                <a:solidFill>
                  <a:srgbClr val="FFFF00"/>
                </a:solidFill>
                <a:effectLst/>
                <a:uFillTx/>
                <a:latin typeface="Comic Sans MS"/>
              </a:rPr>
              <a:t>1</a:t>
            </a:r>
            <a:r>
              <a:rPr lang="en-GB" sz="2800" b="0" u="none" strike="noStrike">
                <a:solidFill>
                  <a:srgbClr val="FFFF00"/>
                </a:solidFill>
                <a:effectLst/>
                <a:uFillTx/>
                <a:latin typeface="Comic Sans MS"/>
              </a:rPr>
              <a:t> , u</a:t>
            </a:r>
            <a:r>
              <a:rPr lang="en-GB" sz="2800" b="0" u="none" strike="noStrike" baseline="-25000">
                <a:solidFill>
                  <a:srgbClr val="FFFF00"/>
                </a:solidFill>
                <a:effectLst/>
                <a:uFillTx/>
                <a:latin typeface="Comic Sans MS"/>
              </a:rPr>
              <a:t>2</a:t>
            </a:r>
            <a:r>
              <a:rPr lang="en-GB" sz="2800" b="0" u="none" strike="noStrike">
                <a:solidFill>
                  <a:srgbClr val="FFFF00"/>
                </a:solidFill>
                <a:effectLst/>
                <a:uFillTx/>
                <a:latin typeface="Comic Sans MS"/>
              </a:rPr>
              <a:t> , u</a:t>
            </a:r>
            <a:r>
              <a:rPr lang="en-GB" sz="2800" b="0" u="none" strike="noStrike" baseline="-25000">
                <a:solidFill>
                  <a:srgbClr val="FFFF00"/>
                </a:solidFill>
                <a:effectLst/>
                <a:uFillTx/>
                <a:latin typeface="Comic Sans MS"/>
              </a:rPr>
              <a:t>3</a:t>
            </a:r>
            <a:r>
              <a:rPr lang="en-GB" sz="2800" b="0" u="none" strike="noStrike">
                <a:solidFill>
                  <a:srgbClr val="FFFF00"/>
                </a:solidFill>
                <a:effectLst/>
                <a:uFillTx/>
                <a:latin typeface="Comic Sans MS"/>
              </a:rPr>
              <a:t> , …….., u</a:t>
            </a:r>
            <a:r>
              <a:rPr lang="en-GB" sz="2800" b="0" u="none" strike="noStrike" baseline="-25000">
                <a:solidFill>
                  <a:srgbClr val="FFFF00"/>
                </a:solidFill>
                <a:effectLst/>
                <a:uFillTx/>
                <a:latin typeface="Comic Sans MS"/>
              </a:rPr>
              <a:t>n-1</a:t>
            </a:r>
            <a:r>
              <a:rPr lang="en-GB" sz="2800" b="0" u="none" strike="noStrike">
                <a:solidFill>
                  <a:srgbClr val="FFFF00"/>
                </a:solidFill>
                <a:effectLst/>
                <a:uFillTx/>
                <a:latin typeface="Comic Sans MS"/>
              </a:rPr>
              <a:t> , u</a:t>
            </a:r>
            <a:r>
              <a:rPr lang="en-GB" sz="2800" b="0" u="none" strike="noStrike" baseline="-25000">
                <a:solidFill>
                  <a:srgbClr val="FFFF00"/>
                </a:solidFill>
                <a:effectLst/>
                <a:uFillTx/>
                <a:latin typeface="Comic Sans MS"/>
              </a:rPr>
              <a:t>n</a:t>
            </a:r>
            <a:r>
              <a:rPr lang="en-GB" sz="2800" b="0" u="none" strike="noStrike">
                <a:solidFill>
                  <a:srgbClr val="FFFF00"/>
                </a:solidFill>
                <a:effectLst/>
                <a:uFillTx/>
                <a:latin typeface="Comic Sans MS"/>
              </a:rPr>
              <a:t> , u</a:t>
            </a:r>
            <a:r>
              <a:rPr lang="en-GB" sz="2800" b="0" u="none" strike="noStrike" baseline="-25000">
                <a:solidFill>
                  <a:srgbClr val="FFFF00"/>
                </a:solidFill>
                <a:effectLst/>
                <a:uFillTx/>
                <a:latin typeface="Comic Sans MS"/>
              </a:rPr>
              <a:t>n+1</a:t>
            </a:r>
            <a:r>
              <a:rPr lang="en-GB" sz="2800" b="0" u="none" strike="noStrike">
                <a:solidFill>
                  <a:srgbClr val="FFFF00"/>
                </a:solidFill>
                <a:effectLst/>
                <a:uFillTx/>
                <a:latin typeface="Comic Sans MS"/>
              </a:rPr>
              <a:t> , ……...</a:t>
            </a:r>
            <a:endParaRPr lang="en-US" sz="2800" b="0" u="none" strike="noStrike">
              <a:solidFill>
                <a:srgbClr val="FFFFFF"/>
              </a:solidFill>
              <a:effectLst/>
              <a:uFillTx/>
              <a:latin typeface="Arial Narrow"/>
            </a:endParaRPr>
          </a:p>
        </p:txBody>
      </p:sp>
      <p:sp>
        <p:nvSpPr>
          <p:cNvPr id="62" name="Text Box 5"/>
          <p:cNvSpPr/>
          <p:nvPr/>
        </p:nvSpPr>
        <p:spPr>
          <a:xfrm>
            <a:off x="1050840" y="4251240"/>
            <a:ext cx="7772400" cy="5101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where u</a:t>
            </a:r>
            <a:r>
              <a:rPr lang="en-GB" sz="2400" b="0" u="none" strike="noStrike" baseline="-25000">
                <a:solidFill>
                  <a:srgbClr val="FFFFFF"/>
                </a:solidFill>
                <a:effectLst/>
                <a:uFillTx/>
                <a:latin typeface="Comic Sans MS"/>
              </a:rPr>
              <a:t>1</a:t>
            </a:r>
            <a:r>
              <a:rPr lang="en-GB" sz="2400" b="0" u="none" strike="noStrike">
                <a:solidFill>
                  <a:srgbClr val="FFFFFF"/>
                </a:solidFill>
                <a:effectLst/>
                <a:uFillTx/>
                <a:latin typeface="Comic Sans MS"/>
              </a:rPr>
              <a:t> is the 1</a:t>
            </a:r>
            <a:r>
              <a:rPr lang="en-GB" sz="2400" b="0" u="none" strike="noStrike" baseline="30000">
                <a:solidFill>
                  <a:srgbClr val="FFFFFF"/>
                </a:solidFill>
                <a:effectLst/>
                <a:uFillTx/>
                <a:latin typeface="Comic Sans MS"/>
              </a:rPr>
              <a:t>st</a:t>
            </a:r>
            <a:r>
              <a:rPr lang="en-GB" sz="2400" b="0" u="none" strike="noStrike">
                <a:solidFill>
                  <a:srgbClr val="FFFFFF"/>
                </a:solidFill>
                <a:effectLst/>
                <a:uFillTx/>
                <a:latin typeface="Comic Sans MS"/>
              </a:rPr>
              <a:t> term, u</a:t>
            </a:r>
            <a:r>
              <a:rPr lang="en-GB" sz="2400" b="0" u="none" strike="noStrike" baseline="-25000">
                <a:solidFill>
                  <a:srgbClr val="FFFFFF"/>
                </a:solidFill>
                <a:effectLst/>
                <a:uFillTx/>
                <a:latin typeface="Comic Sans MS"/>
              </a:rPr>
              <a:t>2</a:t>
            </a:r>
            <a:r>
              <a:rPr lang="en-GB" sz="2400" b="0" u="none" strike="noStrike">
                <a:solidFill>
                  <a:srgbClr val="FFFFFF"/>
                </a:solidFill>
                <a:effectLst/>
                <a:uFillTx/>
                <a:latin typeface="Comic Sans MS"/>
              </a:rPr>
              <a:t> is the 2</a:t>
            </a:r>
            <a:r>
              <a:rPr lang="en-GB" sz="2400" b="0" u="none" strike="noStrike" baseline="30000">
                <a:solidFill>
                  <a:srgbClr val="FFFFFF"/>
                </a:solidFill>
                <a:effectLst/>
                <a:uFillTx/>
                <a:latin typeface="Comic Sans MS"/>
              </a:rPr>
              <a:t>nd</a:t>
            </a:r>
            <a:r>
              <a:rPr lang="en-GB" sz="2400" b="0" u="none" strike="noStrike">
                <a:solidFill>
                  <a:srgbClr val="FFFFFF"/>
                </a:solidFill>
                <a:effectLst/>
                <a:uFillTx/>
                <a:latin typeface="Comic Sans MS"/>
              </a:rPr>
              <a:t> term etc….</a:t>
            </a:r>
            <a:endParaRPr lang="en-US" sz="2400" b="0" u="none" strike="noStrike">
              <a:solidFill>
                <a:srgbClr val="FFFFFF"/>
              </a:solidFill>
              <a:effectLst/>
              <a:uFillTx/>
              <a:latin typeface="Arial Narrow"/>
            </a:endParaRPr>
          </a:p>
        </p:txBody>
      </p:sp>
      <p:sp>
        <p:nvSpPr>
          <p:cNvPr id="63" name="Text Box 6"/>
          <p:cNvSpPr/>
          <p:nvPr/>
        </p:nvSpPr>
        <p:spPr>
          <a:xfrm>
            <a:off x="898560" y="4937040"/>
            <a:ext cx="8153280" cy="5101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and u</a:t>
            </a:r>
            <a:r>
              <a:rPr lang="en-GB" sz="2400" b="0" u="none" strike="noStrike" baseline="-25000">
                <a:solidFill>
                  <a:srgbClr val="FFFFFF"/>
                </a:solidFill>
                <a:effectLst/>
                <a:uFillTx/>
                <a:latin typeface="Comic Sans MS"/>
              </a:rPr>
              <a:t>n</a:t>
            </a:r>
            <a:r>
              <a:rPr lang="en-GB" sz="2400" b="0" u="none" strike="noStrike">
                <a:solidFill>
                  <a:srgbClr val="FFFFFF"/>
                </a:solidFill>
                <a:effectLst/>
                <a:uFillTx/>
                <a:latin typeface="Comic Sans MS"/>
              </a:rPr>
              <a:t> is the </a:t>
            </a:r>
            <a:r>
              <a:rPr lang="en-GB" sz="2400" b="0" u="none" strike="noStrike">
                <a:solidFill>
                  <a:srgbClr val="FFFF00"/>
                </a:solidFill>
                <a:effectLst/>
                <a:uFillTx/>
                <a:latin typeface="Comic Sans MS"/>
              </a:rPr>
              <a:t>n</a:t>
            </a:r>
            <a:r>
              <a:rPr lang="en-GB" sz="2400" b="0" u="none" strike="noStrike" baseline="30000">
                <a:solidFill>
                  <a:srgbClr val="FFFF00"/>
                </a:solidFill>
                <a:effectLst/>
                <a:uFillTx/>
                <a:latin typeface="Comic Sans MS"/>
              </a:rPr>
              <a:t>th</a:t>
            </a:r>
            <a:r>
              <a:rPr lang="en-GB" sz="2400" b="0" u="none" strike="noStrike">
                <a:solidFill>
                  <a:srgbClr val="FFFF00"/>
                </a:solidFill>
                <a:effectLst/>
                <a:uFillTx/>
                <a:latin typeface="Comic Sans MS"/>
              </a:rPr>
              <a:t> term  </a:t>
            </a:r>
            <a:r>
              <a:rPr lang="en-GB" sz="2400" b="0" u="none" strike="noStrike">
                <a:solidFill>
                  <a:srgbClr val="FFFFFF"/>
                </a:solidFill>
                <a:effectLst/>
                <a:uFillTx/>
                <a:latin typeface="Comic Sans MS"/>
              </a:rPr>
              <a:t>( n  being any whole number.)</a:t>
            </a:r>
            <a:endParaRPr lang="en-US" sz="2400" b="0" u="none" strike="noStrike">
              <a:solidFill>
                <a:srgbClr val="FFFFFF"/>
              </a:solidFill>
              <a:effectLst/>
              <a:uFillTx/>
              <a:latin typeface="Arial Narrow"/>
            </a:endParaRPr>
          </a:p>
        </p:txBody>
      </p:sp>
      <p:sp>
        <p:nvSpPr>
          <p:cNvPr id="64" name="Text Box 8"/>
          <p:cNvSpPr/>
          <p:nvPr/>
        </p:nvSpPr>
        <p:spPr>
          <a:xfrm>
            <a:off x="563400" y="6049800"/>
            <a:ext cx="883944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The terms of a sequence can then be defined in </a:t>
            </a:r>
            <a:r>
              <a:rPr lang="en-GB" sz="2400" b="0" u="sng" strike="noStrike">
                <a:solidFill>
                  <a:srgbClr val="FFFF00"/>
                </a:solidFill>
                <a:effectLst/>
                <a:uFillTx/>
                <a:latin typeface="Comic Sans MS"/>
              </a:rPr>
              <a:t>two</a:t>
            </a:r>
            <a:r>
              <a:rPr lang="en-GB" sz="2400" b="0" u="none" strike="noStrike">
                <a:solidFill>
                  <a:srgbClr val="FFFF00"/>
                </a:solidFill>
                <a:effectLst/>
                <a:uFillTx/>
                <a:latin typeface="Comic Sans MS"/>
              </a:rPr>
              <a:t> ways</a:t>
            </a:r>
            <a:endParaRPr lang="en-US" sz="2400" b="0" u="none" strike="noStrike">
              <a:solidFill>
                <a:srgbClr val="FFFFFF"/>
              </a:solidFill>
              <a:effectLst/>
              <a:uFillTx/>
              <a:latin typeface="Arial Narrow"/>
            </a:endParaRPr>
          </a:p>
        </p:txBody>
      </p:sp>
      <p:sp>
        <p:nvSpPr>
          <p:cNvPr id="65" name="Rectangle 2"/>
          <p:cNvSpPr/>
          <p:nvPr/>
        </p:nvSpPr>
        <p:spPr>
          <a:xfrm>
            <a:off x="685800" y="503280"/>
            <a:ext cx="7772400" cy="1143000"/>
          </a:xfrm>
          <a:prstGeom prst="rect">
            <a:avLst/>
          </a:prstGeom>
          <a:noFill/>
          <a:ln w="0">
            <a:noFill/>
          </a:ln>
        </p:spPr>
        <p:style>
          <a:lnRef idx="0"/>
          <a:fillRef idx="0"/>
          <a:effectRef idx="0"/>
          <a:fontRef idx="minor"/>
        </p:style>
        <p:txBody>
          <a:bodyPr lIns="90000" tIns="46800" rIns="90000" bIns="46800" anchor="t">
            <a:noAutofit/>
          </a:bodyPr>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000" b="0" u="none" strike="noStrike">
                <a:solidFill>
                  <a:srgbClr val="EEF82A"/>
                </a:solidFill>
                <a:effectLst/>
                <a:uFillTx/>
                <a:latin typeface="Comic Sans MS"/>
              </a:rPr>
              <a:t>Recurrence Relations</a:t>
            </a:r>
            <a:endParaRPr lang="en-US" sz="4000" b="0" u="none" strike="noStrike">
              <a:solidFill>
                <a:srgbClr val="FFFFFF"/>
              </a:solidFill>
              <a:effectLst/>
              <a:uFillTx/>
              <a:latin typeface="Arial Narrow"/>
            </a:endParaRPr>
          </a:p>
        </p:txBody>
      </p:sp>
      <p:sp>
        <p:nvSpPr>
          <p:cNvPr id="66" name="TextBox 11"/>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timing>
    <p:tnLst>
      <p:par>
        <p:cTn id="38" dur="indefinite" restart="never" nodeType="tmRoot">
          <p:childTnLst>
            <p:seq>
              <p:cTn id="39" dur="indefinite" nodeType="mainSeq">
                <p:childTnLst>
                  <p:par>
                    <p:cTn id="40" fill="hold" nodeType="clickEffect">
                      <p:stCondLst>
                        <p:cond delay="indefinite"/>
                      </p:stCondLst>
                      <p:childTnLst>
                        <p:par>
                          <p:cTn id="41" fill="hold" nodeType="withEffect">
                            <p:stCondLst>
                              <p:cond delay="0"/>
                            </p:stCondLst>
                            <p:childTnLst>
                              <p:par>
                                <p:cTn id="42" presetID="22" presetClass="entr" fill="hold" nodeType="clickEffect" presetSubtype="8">
                                  <p:stCondLst>
                                    <p:cond delay="0"/>
                                  </p:stCondLst>
                                  <p:childTnLst>
                                    <p:set>
                                      <p:cBhvr>
                                        <p:cTn id="43" dur="1" fill="hold">
                                          <p:stCondLst>
                                            <p:cond delay="0"/>
                                          </p:stCondLst>
                                        </p:cTn>
                                        <p:tgtEl>
                                          <p:spTgt spid="60"/>
                                        </p:tgtEl>
                                        <p:attrNameLst>
                                          <p:attrName>style.visibility</p:attrName>
                                        </p:attrNameLst>
                                      </p:cBhvr>
                                      <p:to>
                                        <p:strVal val="visible"/>
                                      </p:to>
                                    </p:set>
                                    <p:animEffect transition="in" filter="wipe(left)">
                                      <p:cBhvr additive="repl">
                                        <p:cTn id="44" dur="500"/>
                                        <p:tgtEl>
                                          <p:spTgt spid="60"/>
                                        </p:tgtEl>
                                      </p:cBhvr>
                                    </p:animEffect>
                                  </p:childTnLst>
                                </p:cTn>
                              </p:par>
                            </p:childTnLst>
                          </p:cTn>
                        </p:par>
                      </p:childTnLst>
                    </p:cTn>
                  </p:par>
                  <p:par>
                    <p:cTn id="45" fill="hold" nodeType="clickEffect">
                      <p:stCondLst>
                        <p:cond delay="indefinite"/>
                      </p:stCondLst>
                      <p:childTnLst>
                        <p:par>
                          <p:cTn id="46" fill="hold" nodeType="withEffect">
                            <p:stCondLst>
                              <p:cond delay="0"/>
                            </p:stCondLst>
                            <p:childTnLst>
                              <p:par>
                                <p:cTn id="47" presetID="22" presetClass="entr" fill="hold" nodeType="clickEffect" presetSubtype="8">
                                  <p:stCondLst>
                                    <p:cond delay="0"/>
                                  </p:stCondLst>
                                  <p:childTnLst>
                                    <p:set>
                                      <p:cBhvr>
                                        <p:cTn id="48" dur="1" fill="hold">
                                          <p:stCondLst>
                                            <p:cond delay="0"/>
                                          </p:stCondLst>
                                        </p:cTn>
                                        <p:tgtEl>
                                          <p:spTgt spid="61"/>
                                        </p:tgtEl>
                                        <p:attrNameLst>
                                          <p:attrName>style.visibility</p:attrName>
                                        </p:attrNameLst>
                                      </p:cBhvr>
                                      <p:to>
                                        <p:strVal val="visible"/>
                                      </p:to>
                                    </p:set>
                                    <p:animEffect transition="in" filter="wipe(left)">
                                      <p:cBhvr additive="repl">
                                        <p:cTn id="49" dur="500"/>
                                        <p:tgtEl>
                                          <p:spTgt spid="61"/>
                                        </p:tgtEl>
                                      </p:cBhvr>
                                    </p:animEffect>
                                  </p:childTnLst>
                                </p:cTn>
                              </p:par>
                            </p:childTnLst>
                          </p:cTn>
                        </p:par>
                      </p:childTnLst>
                    </p:cTn>
                  </p:par>
                  <p:par>
                    <p:cTn id="50" fill="hold" nodeType="clickEffect">
                      <p:stCondLst>
                        <p:cond delay="indefinite"/>
                      </p:stCondLst>
                      <p:childTnLst>
                        <p:par>
                          <p:cTn id="51" fill="hold" nodeType="withEffect">
                            <p:stCondLst>
                              <p:cond delay="0"/>
                            </p:stCondLst>
                            <p:childTnLst>
                              <p:par>
                                <p:cTn id="52" presetID="22" presetClass="entr" fill="hold" nodeType="clickEffect" presetSubtype="8">
                                  <p:stCondLst>
                                    <p:cond delay="0"/>
                                  </p:stCondLst>
                                  <p:childTnLst>
                                    <p:set>
                                      <p:cBhvr>
                                        <p:cTn id="53" dur="1" fill="hold">
                                          <p:stCondLst>
                                            <p:cond delay="0"/>
                                          </p:stCondLst>
                                        </p:cTn>
                                        <p:tgtEl>
                                          <p:spTgt spid="62"/>
                                        </p:tgtEl>
                                        <p:attrNameLst>
                                          <p:attrName>style.visibility</p:attrName>
                                        </p:attrNameLst>
                                      </p:cBhvr>
                                      <p:to>
                                        <p:strVal val="visible"/>
                                      </p:to>
                                    </p:set>
                                    <p:animEffect transition="in" filter="wipe(left)">
                                      <p:cBhvr additive="repl">
                                        <p:cTn id="54" dur="500"/>
                                        <p:tgtEl>
                                          <p:spTgt spid="62"/>
                                        </p:tgtEl>
                                      </p:cBhvr>
                                    </p:animEffect>
                                  </p:childTnLst>
                                </p:cTn>
                              </p:par>
                            </p:childTnLst>
                          </p:cTn>
                        </p:par>
                      </p:childTnLst>
                    </p:cTn>
                  </p:par>
                  <p:par>
                    <p:cTn id="55" fill="hold" nodeType="clickEffect">
                      <p:stCondLst>
                        <p:cond delay="indefinite"/>
                      </p:stCondLst>
                      <p:childTnLst>
                        <p:par>
                          <p:cTn id="56" fill="hold" nodeType="withEffect">
                            <p:stCondLst>
                              <p:cond delay="0"/>
                            </p:stCondLst>
                            <p:childTnLst>
                              <p:par>
                                <p:cTn id="57" presetID="22" presetClass="entr" fill="hold" nodeType="clickEffect" presetSubtype="8">
                                  <p:stCondLst>
                                    <p:cond delay="0"/>
                                  </p:stCondLst>
                                  <p:childTnLst>
                                    <p:set>
                                      <p:cBhvr>
                                        <p:cTn id="58" dur="1" fill="hold">
                                          <p:stCondLst>
                                            <p:cond delay="0"/>
                                          </p:stCondLst>
                                        </p:cTn>
                                        <p:tgtEl>
                                          <p:spTgt spid="63"/>
                                        </p:tgtEl>
                                        <p:attrNameLst>
                                          <p:attrName>style.visibility</p:attrName>
                                        </p:attrNameLst>
                                      </p:cBhvr>
                                      <p:to>
                                        <p:strVal val="visible"/>
                                      </p:to>
                                    </p:set>
                                    <p:animEffect transition="in" filter="wipe(left)">
                                      <p:cBhvr additive="repl">
                                        <p:cTn id="59" dur="500"/>
                                        <p:tgtEl>
                                          <p:spTgt spid="63"/>
                                        </p:tgtEl>
                                      </p:cBhvr>
                                    </p:animEffect>
                                  </p:childTnLst>
                                </p:cTn>
                              </p:par>
                            </p:childTnLst>
                          </p:cTn>
                        </p:par>
                      </p:childTnLst>
                    </p:cTn>
                  </p:par>
                  <p:par>
                    <p:cTn id="60" fill="hold" nodeType="clickEffect">
                      <p:stCondLst>
                        <p:cond delay="indefinite"/>
                      </p:stCondLst>
                      <p:childTnLst>
                        <p:par>
                          <p:cTn id="61" fill="hold" nodeType="withEffect">
                            <p:stCondLst>
                              <p:cond delay="0"/>
                            </p:stCondLst>
                            <p:childTnLst>
                              <p:par>
                                <p:cTn id="62" presetID="22" presetClass="entr" fill="hold" nodeType="clickEffect" presetSubtype="8">
                                  <p:stCondLst>
                                    <p:cond delay="0"/>
                                  </p:stCondLst>
                                  <p:childTnLst>
                                    <p:set>
                                      <p:cBhvr>
                                        <p:cTn id="63" dur="1" fill="hold">
                                          <p:stCondLst>
                                            <p:cond delay="0"/>
                                          </p:stCondLst>
                                        </p:cTn>
                                        <p:tgtEl>
                                          <p:spTgt spid="64"/>
                                        </p:tgtEl>
                                        <p:attrNameLst>
                                          <p:attrName>style.visibility</p:attrName>
                                        </p:attrNameLst>
                                      </p:cBhvr>
                                      <p:to>
                                        <p:strVal val="visible"/>
                                      </p:to>
                                    </p:set>
                                    <p:animEffect transition="in" filter="wipe(left)">
                                      <p:cBhvr additive="repl">
                                        <p:cTn id="64" dur="500"/>
                                        <p:tgtEl>
                                          <p:spTgt spid="6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 name="PlaceHolder 1"/>
          <p:cNvSpPr>
            <a:spLocks noGrp="1"/>
          </p:cNvSpPr>
          <p:nvPr>
            <p:ph type="title"/>
          </p:nvPr>
        </p:nvSpPr>
        <p:spPr>
          <a:xfrm>
            <a:off x="1066320" y="502920"/>
            <a:ext cx="7086600" cy="731880"/>
          </a:xfrm>
          <a:prstGeom prst="rect">
            <a:avLst/>
          </a:prstGeom>
          <a:noFill/>
          <a:ln w="0">
            <a:noFill/>
          </a:ln>
        </p:spPr>
        <p:txBody>
          <a:bodyPr lIns="91440" tIns="45720" rIns="91440" bIns="45720" anchor="b">
            <a:noAutofit/>
          </a:bodyPr>
          <a:p>
            <a:pPr indent="0" algn="ctr">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none" strike="noStrike">
                <a:solidFill>
                  <a:srgbClr val="EEF82A"/>
                </a:solidFill>
                <a:effectLst/>
                <a:uFillTx/>
                <a:latin typeface="Comic Sans MS"/>
              </a:rPr>
              <a:t>Divergence / Convergence/Limits</a:t>
            </a:r>
            <a:endParaRPr lang="en-US" sz="2800" b="1" u="none" strike="noStrike">
              <a:solidFill>
                <a:srgbClr val="EEF82A"/>
              </a:solidFill>
              <a:effectLst/>
              <a:uFillTx/>
              <a:latin typeface="Comic Sans MS"/>
            </a:endParaRPr>
          </a:p>
        </p:txBody>
      </p:sp>
      <p:sp>
        <p:nvSpPr>
          <p:cNvPr id="293" name="PlaceHolder 2"/>
          <p:cNvSpPr>
            <a:spLocks noGrp="1"/>
          </p:cNvSpPr>
          <p:nvPr>
            <p:ph type="subTitle"/>
          </p:nvPr>
        </p:nvSpPr>
        <p:spPr>
          <a:xfrm>
            <a:off x="1006560" y="1889280"/>
            <a:ext cx="8137440" cy="4968720"/>
          </a:xfrm>
          <a:prstGeom prst="rect">
            <a:avLst/>
          </a:prstGeom>
          <a:noFill/>
          <a:ln w="0">
            <a:noFill/>
          </a:ln>
        </p:spPr>
        <p:txBody>
          <a:bodyPr lIns="91440" tIns="45720" rIns="91440" bIns="45720" anchor="t">
            <a:noAutofit/>
          </a:bodyPr>
          <a:p>
            <a:pPr marL="457200" indent="-457200" algn="l">
              <a:spcBef>
                <a:spcPts val="601"/>
              </a:spcBef>
              <a:buClr>
                <a:srgbClr val="FFFFCC"/>
              </a:buClr>
              <a:buSzPct val="70000"/>
              <a:buFont typeface="Comic Sans MS"/>
              <a:buAutoNum type="alphaLcParenR" startAt="3"/>
              <a:tabLst>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u</a:t>
            </a:r>
            <a:r>
              <a:rPr lang="en-GB" sz="2400" b="0" u="none" strike="noStrike" baseline="-25000">
                <a:solidFill>
                  <a:srgbClr val="FFFFFF"/>
                </a:solidFill>
                <a:effectLst/>
                <a:uFillTx/>
                <a:latin typeface="Comic Sans MS"/>
              </a:rPr>
              <a:t>n+1</a:t>
            </a:r>
            <a:r>
              <a:rPr lang="en-GB" sz="2400" b="0" u="none" strike="noStrike">
                <a:solidFill>
                  <a:srgbClr val="FFFFFF"/>
                </a:solidFill>
                <a:effectLst/>
                <a:uFillTx/>
                <a:latin typeface="Comic Sans MS"/>
              </a:rPr>
              <a:t> = -2u</a:t>
            </a:r>
            <a:r>
              <a:rPr lang="en-GB" sz="2400" b="0" u="none" strike="noStrike" baseline="-25000">
                <a:solidFill>
                  <a:srgbClr val="FFFFFF"/>
                </a:solidFill>
                <a:effectLst/>
                <a:uFillTx/>
                <a:latin typeface="Comic Sans MS"/>
              </a:rPr>
              <a:t>n</a:t>
            </a:r>
            <a:r>
              <a:rPr lang="en-GB" sz="2400" b="0" u="none" strike="noStrike">
                <a:solidFill>
                  <a:srgbClr val="FFFFFF"/>
                </a:solidFill>
                <a:effectLst/>
                <a:uFillTx/>
                <a:latin typeface="Comic Sans MS"/>
              </a:rPr>
              <a:t> + 4  with u</a:t>
            </a:r>
            <a:r>
              <a:rPr lang="en-GB" sz="2400" b="0" u="none" strike="noStrike" baseline="-25000">
                <a:solidFill>
                  <a:srgbClr val="FFFFFF"/>
                </a:solidFill>
                <a:effectLst/>
                <a:uFillTx/>
                <a:latin typeface="Comic Sans MS"/>
              </a:rPr>
              <a:t>0</a:t>
            </a:r>
            <a:r>
              <a:rPr lang="en-GB" sz="2400" b="0" u="none" strike="noStrike">
                <a:solidFill>
                  <a:srgbClr val="FFFFFF"/>
                </a:solidFill>
                <a:effectLst/>
                <a:uFillTx/>
                <a:latin typeface="Comic Sans MS"/>
              </a:rPr>
              <a:t> = 3</a:t>
            </a:r>
            <a:endParaRPr lang="en-US" sz="2400" b="0" u="none" strike="noStrike">
              <a:solidFill>
                <a:srgbClr val="FFFFFF"/>
              </a:solidFill>
              <a:effectLst/>
              <a:uFillTx/>
              <a:latin typeface="Comic Sans MS"/>
            </a:endParaRPr>
          </a:p>
          <a:p>
            <a:pPr marL="457200" indent="0" algn="l">
              <a:spcBef>
                <a:spcPts val="601"/>
              </a:spcBef>
              <a:buNone/>
              <a:tabLst>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Comic Sans MS"/>
            </a:endParaRPr>
          </a:p>
          <a:p>
            <a:pPr marL="457200" indent="-45720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a:t>
            </a:r>
            <a:r>
              <a:rPr lang="en-GB" sz="2400" b="0" u="none" strike="noStrike">
                <a:solidFill>
                  <a:srgbClr val="FFFFFF"/>
                </a:solidFill>
                <a:effectLst/>
                <a:uFillTx/>
                <a:latin typeface="Comic Sans MS"/>
              </a:rPr>
              <a:t>	</a:t>
            </a:r>
            <a:r>
              <a:rPr lang="en-GB" sz="2400" b="0" u="none" strike="noStrike">
                <a:solidFill>
                  <a:srgbClr val="FFFFFF"/>
                </a:solidFill>
                <a:effectLst/>
                <a:uFillTx/>
                <a:latin typeface="Comic Sans MS"/>
              </a:rPr>
              <a:t>u</a:t>
            </a:r>
            <a:r>
              <a:rPr lang="en-GB" sz="2400" b="0" u="none" strike="noStrike" baseline="-25000">
                <a:solidFill>
                  <a:srgbClr val="FFFFFF"/>
                </a:solidFill>
                <a:effectLst/>
                <a:uFillTx/>
                <a:latin typeface="Comic Sans MS"/>
              </a:rPr>
              <a:t>0</a:t>
            </a:r>
            <a:r>
              <a:rPr lang="en-GB" sz="2400" b="0" u="none" strike="noStrike">
                <a:solidFill>
                  <a:srgbClr val="FFFFFF"/>
                </a:solidFill>
                <a:effectLst/>
                <a:uFillTx/>
                <a:latin typeface="Comic Sans MS"/>
              </a:rPr>
              <a:t> = 3</a:t>
            </a:r>
            <a:endParaRPr lang="en-US" sz="2400" b="0" u="none" strike="noStrike">
              <a:solidFill>
                <a:srgbClr val="FFFFFF"/>
              </a:solidFill>
              <a:effectLst/>
              <a:uFillTx/>
              <a:latin typeface="Comic Sans MS"/>
            </a:endParaRPr>
          </a:p>
          <a:p>
            <a:pPr marL="457200" indent="-45720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a:t>
            </a:r>
            <a:r>
              <a:rPr lang="en-GB" sz="2400" b="0" u="none" strike="noStrike">
                <a:solidFill>
                  <a:srgbClr val="FFFFFF"/>
                </a:solidFill>
                <a:effectLst/>
                <a:uFillTx/>
                <a:latin typeface="Comic Sans MS"/>
              </a:rPr>
              <a:t>	</a:t>
            </a:r>
            <a:r>
              <a:rPr lang="en-GB" sz="2400" b="0" u="none" strike="noStrike">
                <a:solidFill>
                  <a:srgbClr val="FFFFFF"/>
                </a:solidFill>
                <a:effectLst/>
                <a:uFillTx/>
                <a:latin typeface="Comic Sans MS"/>
              </a:rPr>
              <a:t>u</a:t>
            </a:r>
            <a:r>
              <a:rPr lang="en-GB" sz="2400" b="0" u="none" strike="noStrike" baseline="-25000">
                <a:solidFill>
                  <a:srgbClr val="FFFFFF"/>
                </a:solidFill>
                <a:effectLst/>
                <a:uFillTx/>
                <a:latin typeface="Comic Sans MS"/>
              </a:rPr>
              <a:t>1</a:t>
            </a:r>
            <a:r>
              <a:rPr lang="en-GB" sz="2400" b="0" u="none" strike="noStrike">
                <a:solidFill>
                  <a:srgbClr val="FFFFFF"/>
                </a:solidFill>
                <a:effectLst/>
                <a:uFillTx/>
                <a:latin typeface="Comic Sans MS"/>
              </a:rPr>
              <a:t> = -2</a:t>
            </a:r>
            <a:endParaRPr lang="en-US" sz="2400" b="0" u="none" strike="noStrike">
              <a:solidFill>
                <a:srgbClr val="FFFFFF"/>
              </a:solidFill>
              <a:effectLst/>
              <a:uFillTx/>
              <a:latin typeface="Comic Sans MS"/>
            </a:endParaRPr>
          </a:p>
          <a:p>
            <a:pPr marL="457200" indent="-45720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a:t>
            </a:r>
            <a:r>
              <a:rPr lang="en-GB" sz="2400" b="0" u="none" strike="noStrike">
                <a:solidFill>
                  <a:srgbClr val="FFFFFF"/>
                </a:solidFill>
                <a:effectLst/>
                <a:uFillTx/>
                <a:latin typeface="Comic Sans MS"/>
              </a:rPr>
              <a:t>	</a:t>
            </a:r>
            <a:r>
              <a:rPr lang="en-GB" sz="2400" b="0" u="none" strike="noStrike">
                <a:solidFill>
                  <a:srgbClr val="FFFFFF"/>
                </a:solidFill>
                <a:effectLst/>
                <a:uFillTx/>
                <a:latin typeface="Comic Sans MS"/>
              </a:rPr>
              <a:t>u</a:t>
            </a:r>
            <a:r>
              <a:rPr lang="en-GB" sz="2400" b="0" u="none" strike="noStrike" baseline="-25000">
                <a:solidFill>
                  <a:srgbClr val="FFFFFF"/>
                </a:solidFill>
                <a:effectLst/>
                <a:uFillTx/>
                <a:latin typeface="Comic Sans MS"/>
              </a:rPr>
              <a:t>2</a:t>
            </a:r>
            <a:r>
              <a:rPr lang="en-GB" sz="2400" b="0" u="none" strike="noStrike">
                <a:solidFill>
                  <a:srgbClr val="FFFFFF"/>
                </a:solidFill>
                <a:effectLst/>
                <a:uFillTx/>
                <a:latin typeface="Comic Sans MS"/>
              </a:rPr>
              <a:t> = 8</a:t>
            </a:r>
            <a:endParaRPr lang="en-US" sz="2400" b="0" u="none" strike="noStrike">
              <a:solidFill>
                <a:srgbClr val="FFFFFF"/>
              </a:solidFill>
              <a:effectLst/>
              <a:uFillTx/>
              <a:latin typeface="Comic Sans MS"/>
            </a:endParaRPr>
          </a:p>
          <a:p>
            <a:pPr marL="457200" indent="-45720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a:t>
            </a:r>
            <a:r>
              <a:rPr lang="en-GB" sz="2400" b="0" u="none" strike="noStrike">
                <a:solidFill>
                  <a:srgbClr val="FFFFFF"/>
                </a:solidFill>
                <a:effectLst/>
                <a:uFillTx/>
                <a:latin typeface="Comic Sans MS"/>
              </a:rPr>
              <a:t>	</a:t>
            </a:r>
            <a:r>
              <a:rPr lang="en-GB" sz="2400" b="0" u="none" strike="noStrike">
                <a:solidFill>
                  <a:srgbClr val="FFFFFF"/>
                </a:solidFill>
                <a:effectLst/>
                <a:uFillTx/>
                <a:latin typeface="Comic Sans MS"/>
              </a:rPr>
              <a:t>u</a:t>
            </a:r>
            <a:r>
              <a:rPr lang="en-GB" sz="2400" b="0" u="none" strike="noStrike" baseline="-25000">
                <a:solidFill>
                  <a:srgbClr val="FFFFFF"/>
                </a:solidFill>
                <a:effectLst/>
                <a:uFillTx/>
                <a:latin typeface="Comic Sans MS"/>
              </a:rPr>
              <a:t>3</a:t>
            </a:r>
            <a:r>
              <a:rPr lang="en-GB" sz="2400" b="0" u="none" strike="noStrike">
                <a:solidFill>
                  <a:srgbClr val="FFFFFF"/>
                </a:solidFill>
                <a:effectLst/>
                <a:uFillTx/>
                <a:latin typeface="Comic Sans MS"/>
              </a:rPr>
              <a:t> = -12</a:t>
            </a:r>
            <a:endParaRPr lang="en-US" sz="2400" b="0" u="none" strike="noStrike">
              <a:solidFill>
                <a:srgbClr val="FFFFFF"/>
              </a:solidFill>
              <a:effectLst/>
              <a:uFillTx/>
              <a:latin typeface="Comic Sans MS"/>
            </a:endParaRPr>
          </a:p>
          <a:p>
            <a:pPr marL="457200" indent="-45720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a:t>
            </a:r>
            <a:endParaRPr lang="en-US" sz="2400" b="0" u="none" strike="noStrike">
              <a:solidFill>
                <a:srgbClr val="FFFFFF"/>
              </a:solidFill>
              <a:effectLst/>
              <a:uFillTx/>
              <a:latin typeface="Comic Sans MS"/>
            </a:endParaRPr>
          </a:p>
          <a:p>
            <a:pPr marL="457200" indent="-45720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a:t>
            </a:r>
            <a:r>
              <a:rPr lang="en-GB" sz="2400" b="0" u="none" strike="noStrike">
                <a:solidFill>
                  <a:srgbClr val="FFFFFF"/>
                </a:solidFill>
                <a:effectLst/>
                <a:uFillTx/>
                <a:latin typeface="Comic Sans MS"/>
              </a:rPr>
              <a:t>	</a:t>
            </a:r>
            <a:r>
              <a:rPr lang="en-GB" sz="2400" b="0" u="none" strike="noStrike">
                <a:solidFill>
                  <a:srgbClr val="FFFFFF"/>
                </a:solidFill>
                <a:effectLst/>
                <a:uFillTx/>
                <a:latin typeface="Comic Sans MS"/>
              </a:rPr>
              <a:t>u</a:t>
            </a:r>
            <a:r>
              <a:rPr lang="en-GB" sz="2400" b="0" u="none" strike="noStrike" baseline="-25000">
                <a:solidFill>
                  <a:srgbClr val="FFFFFF"/>
                </a:solidFill>
                <a:effectLst/>
                <a:uFillTx/>
                <a:latin typeface="Comic Sans MS"/>
              </a:rPr>
              <a:t>10</a:t>
            </a:r>
            <a:r>
              <a:rPr lang="en-GB" sz="2400" b="0" u="none" strike="noStrike">
                <a:solidFill>
                  <a:srgbClr val="FFFFFF"/>
                </a:solidFill>
                <a:effectLst/>
                <a:uFillTx/>
                <a:latin typeface="Comic Sans MS"/>
              </a:rPr>
              <a:t> = 1708</a:t>
            </a:r>
            <a:endParaRPr lang="en-US" sz="2400" b="0" u="none" strike="noStrike">
              <a:solidFill>
                <a:srgbClr val="FFFFFF"/>
              </a:solidFill>
              <a:effectLst/>
              <a:uFillTx/>
              <a:latin typeface="Comic Sans MS"/>
            </a:endParaRPr>
          </a:p>
          <a:p>
            <a:pPr marL="457200" indent="-45720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a:t>
            </a:r>
            <a:endParaRPr lang="en-US" sz="2400" b="0" u="none" strike="noStrike">
              <a:solidFill>
                <a:srgbClr val="FFFFFF"/>
              </a:solidFill>
              <a:effectLst/>
              <a:uFillTx/>
              <a:latin typeface="Comic Sans MS"/>
            </a:endParaRPr>
          </a:p>
          <a:p>
            <a:pPr marL="457200" indent="-45720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a:t>
            </a:r>
            <a:r>
              <a:rPr lang="en-GB" sz="2400" b="0" u="none" strike="noStrike">
                <a:solidFill>
                  <a:srgbClr val="FFFFFF"/>
                </a:solidFill>
                <a:effectLst/>
                <a:uFillTx/>
                <a:latin typeface="Comic Sans MS"/>
              </a:rPr>
              <a:t>	</a:t>
            </a:r>
            <a:r>
              <a:rPr lang="en-GB" sz="2400" b="0" u="none" strike="noStrike">
                <a:solidFill>
                  <a:srgbClr val="FFFFFF"/>
                </a:solidFill>
                <a:effectLst/>
                <a:uFillTx/>
                <a:latin typeface="Comic Sans MS"/>
              </a:rPr>
              <a:t>u</a:t>
            </a:r>
            <a:r>
              <a:rPr lang="en-GB" sz="2400" b="0" u="none" strike="noStrike" baseline="-25000">
                <a:solidFill>
                  <a:srgbClr val="FFFFFF"/>
                </a:solidFill>
                <a:effectLst/>
                <a:uFillTx/>
                <a:latin typeface="Comic Sans MS"/>
              </a:rPr>
              <a:t>20</a:t>
            </a:r>
            <a:r>
              <a:rPr lang="en-GB" sz="2400" b="0" u="none" strike="noStrike">
                <a:solidFill>
                  <a:srgbClr val="FFFFFF"/>
                </a:solidFill>
                <a:effectLst/>
                <a:uFillTx/>
                <a:latin typeface="Comic Sans MS"/>
              </a:rPr>
              <a:t> = 1747628</a:t>
            </a:r>
            <a:endParaRPr lang="en-US" sz="2400" b="0" u="none" strike="noStrike">
              <a:solidFill>
                <a:srgbClr val="FFFFFF"/>
              </a:solidFill>
              <a:effectLst/>
              <a:uFillTx/>
              <a:latin typeface="Comic Sans MS"/>
            </a:endParaRPr>
          </a:p>
          <a:p>
            <a:pPr marL="457200" indent="-45720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a:t>
            </a:r>
            <a:r>
              <a:rPr lang="en-GB" sz="2400" b="0" u="none" strike="noStrike">
                <a:solidFill>
                  <a:srgbClr val="FFFFFF"/>
                </a:solidFill>
                <a:effectLst/>
                <a:uFillTx/>
                <a:latin typeface="Comic Sans MS"/>
              </a:rPr>
              <a:t>	</a:t>
            </a:r>
            <a:r>
              <a:rPr lang="en-GB" sz="2400" b="0" u="none" strike="noStrike">
                <a:solidFill>
                  <a:srgbClr val="FFFFFF"/>
                </a:solidFill>
                <a:effectLst/>
                <a:uFillTx/>
                <a:latin typeface="Comic Sans MS"/>
              </a:rPr>
              <a:t>u</a:t>
            </a:r>
            <a:r>
              <a:rPr lang="en-GB" sz="2400" b="0" u="none" strike="noStrike" baseline="-25000">
                <a:solidFill>
                  <a:srgbClr val="FFFFFF"/>
                </a:solidFill>
                <a:effectLst/>
                <a:uFillTx/>
                <a:latin typeface="Comic Sans MS"/>
              </a:rPr>
              <a:t>21</a:t>
            </a:r>
            <a:r>
              <a:rPr lang="en-GB" sz="2400" b="0" u="none" strike="noStrike">
                <a:solidFill>
                  <a:srgbClr val="FFFFFF"/>
                </a:solidFill>
                <a:effectLst/>
                <a:uFillTx/>
                <a:latin typeface="Comic Sans MS"/>
              </a:rPr>
              <a:t> = -3495252</a:t>
            </a:r>
            <a:endParaRPr lang="en-US" sz="2400" b="0" u="none" strike="noStrike">
              <a:solidFill>
                <a:srgbClr val="FFFFFF"/>
              </a:solidFill>
              <a:effectLst/>
              <a:uFillTx/>
              <a:latin typeface="Comic Sans MS"/>
            </a:endParaRPr>
          </a:p>
        </p:txBody>
      </p:sp>
      <p:sp>
        <p:nvSpPr>
          <p:cNvPr id="294" name="Text Box 4"/>
          <p:cNvSpPr/>
          <p:nvPr/>
        </p:nvSpPr>
        <p:spPr>
          <a:xfrm>
            <a:off x="5045040" y="3627360"/>
            <a:ext cx="3962520" cy="143208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As    n </a:t>
            </a:r>
            <a:r>
              <a:rPr lang="en-GB" sz="2400" b="0" u="none" strike="noStrike">
                <a:solidFill>
                  <a:srgbClr val="FFFF00"/>
                </a:solidFill>
                <a:effectLst/>
                <a:uFillTx/>
                <a:latin typeface="Symbol"/>
                <a:ea typeface="Symbol"/>
              </a:rPr>
              <a:t></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Symbol"/>
                <a:ea typeface="Symbol"/>
              </a:rPr>
              <a:t></a:t>
            </a:r>
            <a:r>
              <a:rPr lang="en-GB" sz="2400" b="0" u="none" strike="noStrike">
                <a:solidFill>
                  <a:srgbClr val="FFFF00"/>
                </a:solidFill>
                <a:effectLst/>
                <a:uFillTx/>
                <a:latin typeface="Comic Sans MS"/>
              </a:rPr>
              <a:t>      u</a:t>
            </a:r>
            <a:r>
              <a:rPr lang="en-GB" sz="2400" b="0" u="none" strike="noStrike" baseline="-25000">
                <a:solidFill>
                  <a:srgbClr val="FFFF00"/>
                </a:solidFill>
                <a:effectLst/>
                <a:uFillTx/>
                <a:latin typeface="Comic Sans MS"/>
              </a:rPr>
              <a:t>n </a:t>
            </a:r>
            <a:r>
              <a:rPr lang="en-GB" sz="2400" b="0" u="none" strike="noStrike">
                <a:solidFill>
                  <a:srgbClr val="FFFF00"/>
                </a:solidFill>
                <a:effectLst/>
                <a:uFillTx/>
                <a:latin typeface="Symbol"/>
                <a:ea typeface="Symbol"/>
              </a:rPr>
              <a:t></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Symbol"/>
                <a:ea typeface="Symbol"/>
              </a:rPr>
              <a:t></a:t>
            </a:r>
            <a:endParaRPr lang="en-US" sz="2400" b="0" u="none" strike="noStrike">
              <a:solidFill>
                <a:srgbClr val="FFFFFF"/>
              </a:solidFill>
              <a:effectLst/>
              <a:uFillTx/>
              <a:latin typeface="Arial Narrow"/>
            </a:endParaRPr>
          </a:p>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and  we say that the sequence DIVERGES.</a:t>
            </a:r>
            <a:endParaRPr lang="en-US" sz="2400" b="0" u="none" strike="noStrike">
              <a:solidFill>
                <a:srgbClr val="FFFFFF"/>
              </a:solidFill>
              <a:effectLst/>
              <a:uFillTx/>
              <a:latin typeface="Arial Narrow"/>
            </a:endParaRPr>
          </a:p>
        </p:txBody>
      </p:sp>
      <p:sp>
        <p:nvSpPr>
          <p:cNvPr id="295" name="TextBox 4"/>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timing>
    <p:tnLst>
      <p:par>
        <p:cTn id="994" dur="indefinite" restart="never" nodeType="tmRoot">
          <p:childTnLst>
            <p:seq>
              <p:cTn id="995" dur="indefinite" nodeType="mainSeq">
                <p:childTnLst>
                  <p:par>
                    <p:cTn id="996" fill="hold" nodeType="clickEffect">
                      <p:stCondLst>
                        <p:cond delay="indefinite"/>
                      </p:stCondLst>
                      <p:childTnLst>
                        <p:par>
                          <p:cTn id="997" fill="hold" nodeType="withEffect">
                            <p:stCondLst>
                              <p:cond delay="0"/>
                            </p:stCondLst>
                            <p:childTnLst>
                              <p:par>
                                <p:cTn id="998" presetID="22" presetClass="entr" fill="hold" nodeType="clickEffect" presetSubtype="8">
                                  <p:stCondLst>
                                    <p:cond delay="0"/>
                                  </p:stCondLst>
                                  <p:childTnLst>
                                    <p:set>
                                      <p:cBhvr>
                                        <p:cTn id="999" dur="1" fill="hold">
                                          <p:stCondLst>
                                            <p:cond delay="0"/>
                                          </p:stCondLst>
                                        </p:cTn>
                                        <p:tgtEl>
                                          <p:spTgt spid="293">
                                            <p:txEl>
                                              <p:pRg st="2" end="2"/>
                                            </p:txEl>
                                          </p:spTgt>
                                        </p:tgtEl>
                                        <p:attrNameLst>
                                          <p:attrName>style.visibility</p:attrName>
                                        </p:attrNameLst>
                                      </p:cBhvr>
                                      <p:to>
                                        <p:strVal val="visible"/>
                                      </p:to>
                                    </p:set>
                                    <p:animEffect transition="in" filter="wipe(left)">
                                      <p:cBhvr additive="repl">
                                        <p:cTn id="1000" dur="500"/>
                                        <p:tgtEl>
                                          <p:spTgt spid="293">
                                            <p:txEl>
                                              <p:pRg st="2" end="2"/>
                                            </p:txEl>
                                          </p:spTgt>
                                        </p:tgtEl>
                                      </p:cBhvr>
                                    </p:animEffect>
                                  </p:childTnLst>
                                </p:cTn>
                              </p:par>
                            </p:childTnLst>
                          </p:cTn>
                        </p:par>
                      </p:childTnLst>
                    </p:cTn>
                  </p:par>
                  <p:par>
                    <p:cTn id="1001" fill="hold" nodeType="clickEffect">
                      <p:stCondLst>
                        <p:cond delay="indefinite"/>
                      </p:stCondLst>
                      <p:childTnLst>
                        <p:par>
                          <p:cTn id="1002" fill="hold" nodeType="withEffect">
                            <p:stCondLst>
                              <p:cond delay="0"/>
                            </p:stCondLst>
                            <p:childTnLst>
                              <p:par>
                                <p:cTn id="1003" presetID="22" presetClass="entr" fill="hold" nodeType="clickEffect" presetSubtype="8">
                                  <p:stCondLst>
                                    <p:cond delay="0"/>
                                  </p:stCondLst>
                                  <p:childTnLst>
                                    <p:set>
                                      <p:cBhvr>
                                        <p:cTn id="1004" dur="1" fill="hold">
                                          <p:stCondLst>
                                            <p:cond delay="0"/>
                                          </p:stCondLst>
                                        </p:cTn>
                                        <p:tgtEl>
                                          <p:spTgt spid="293">
                                            <p:txEl>
                                              <p:pRg st="3" end="3"/>
                                            </p:txEl>
                                          </p:spTgt>
                                        </p:tgtEl>
                                        <p:attrNameLst>
                                          <p:attrName>style.visibility</p:attrName>
                                        </p:attrNameLst>
                                      </p:cBhvr>
                                      <p:to>
                                        <p:strVal val="visible"/>
                                      </p:to>
                                    </p:set>
                                    <p:animEffect transition="in" filter="wipe(left)">
                                      <p:cBhvr additive="repl">
                                        <p:cTn id="1005" dur="500"/>
                                        <p:tgtEl>
                                          <p:spTgt spid="293">
                                            <p:txEl>
                                              <p:pRg st="3" end="3"/>
                                            </p:txEl>
                                          </p:spTgt>
                                        </p:tgtEl>
                                      </p:cBhvr>
                                    </p:animEffect>
                                  </p:childTnLst>
                                </p:cTn>
                              </p:par>
                            </p:childTnLst>
                          </p:cTn>
                        </p:par>
                      </p:childTnLst>
                    </p:cTn>
                  </p:par>
                  <p:par>
                    <p:cTn id="1006" fill="hold" nodeType="clickEffect">
                      <p:stCondLst>
                        <p:cond delay="indefinite"/>
                      </p:stCondLst>
                      <p:childTnLst>
                        <p:par>
                          <p:cTn id="1007" fill="hold" nodeType="withEffect">
                            <p:stCondLst>
                              <p:cond delay="0"/>
                            </p:stCondLst>
                            <p:childTnLst>
                              <p:par>
                                <p:cTn id="1008" presetID="22" presetClass="entr" fill="hold" nodeType="clickEffect" presetSubtype="8">
                                  <p:stCondLst>
                                    <p:cond delay="0"/>
                                  </p:stCondLst>
                                  <p:childTnLst>
                                    <p:set>
                                      <p:cBhvr>
                                        <p:cTn id="1009" dur="1" fill="hold">
                                          <p:stCondLst>
                                            <p:cond delay="0"/>
                                          </p:stCondLst>
                                        </p:cTn>
                                        <p:tgtEl>
                                          <p:spTgt spid="293">
                                            <p:txEl>
                                              <p:pRg st="4" end="4"/>
                                            </p:txEl>
                                          </p:spTgt>
                                        </p:tgtEl>
                                        <p:attrNameLst>
                                          <p:attrName>style.visibility</p:attrName>
                                        </p:attrNameLst>
                                      </p:cBhvr>
                                      <p:to>
                                        <p:strVal val="visible"/>
                                      </p:to>
                                    </p:set>
                                    <p:animEffect transition="in" filter="wipe(left)">
                                      <p:cBhvr additive="repl">
                                        <p:cTn id="1010" dur="500"/>
                                        <p:tgtEl>
                                          <p:spTgt spid="293">
                                            <p:txEl>
                                              <p:pRg st="4" end="4"/>
                                            </p:txEl>
                                          </p:spTgt>
                                        </p:tgtEl>
                                      </p:cBhvr>
                                    </p:animEffect>
                                  </p:childTnLst>
                                </p:cTn>
                              </p:par>
                            </p:childTnLst>
                          </p:cTn>
                        </p:par>
                      </p:childTnLst>
                    </p:cTn>
                  </p:par>
                  <p:par>
                    <p:cTn id="1011" fill="hold" nodeType="clickEffect">
                      <p:stCondLst>
                        <p:cond delay="indefinite"/>
                      </p:stCondLst>
                      <p:childTnLst>
                        <p:par>
                          <p:cTn id="1012" fill="hold" nodeType="withEffect">
                            <p:stCondLst>
                              <p:cond delay="0"/>
                            </p:stCondLst>
                            <p:childTnLst>
                              <p:par>
                                <p:cTn id="1013" presetID="22" presetClass="entr" fill="hold" nodeType="clickEffect" presetSubtype="8">
                                  <p:stCondLst>
                                    <p:cond delay="0"/>
                                  </p:stCondLst>
                                  <p:childTnLst>
                                    <p:set>
                                      <p:cBhvr>
                                        <p:cTn id="1014" dur="1" fill="hold">
                                          <p:stCondLst>
                                            <p:cond delay="0"/>
                                          </p:stCondLst>
                                        </p:cTn>
                                        <p:tgtEl>
                                          <p:spTgt spid="293">
                                            <p:txEl>
                                              <p:pRg st="5" end="5"/>
                                            </p:txEl>
                                          </p:spTgt>
                                        </p:tgtEl>
                                        <p:attrNameLst>
                                          <p:attrName>style.visibility</p:attrName>
                                        </p:attrNameLst>
                                      </p:cBhvr>
                                      <p:to>
                                        <p:strVal val="visible"/>
                                      </p:to>
                                    </p:set>
                                    <p:animEffect transition="in" filter="wipe(left)">
                                      <p:cBhvr additive="repl">
                                        <p:cTn id="1015" dur="500"/>
                                        <p:tgtEl>
                                          <p:spTgt spid="293">
                                            <p:txEl>
                                              <p:pRg st="5" end="5"/>
                                            </p:txEl>
                                          </p:spTgt>
                                        </p:tgtEl>
                                      </p:cBhvr>
                                    </p:animEffect>
                                  </p:childTnLst>
                                </p:cTn>
                              </p:par>
                            </p:childTnLst>
                          </p:cTn>
                        </p:par>
                      </p:childTnLst>
                    </p:cTn>
                  </p:par>
                  <p:par>
                    <p:cTn id="1016" fill="hold" nodeType="clickEffect">
                      <p:stCondLst>
                        <p:cond delay="indefinite"/>
                      </p:stCondLst>
                      <p:childTnLst>
                        <p:par>
                          <p:cTn id="1017" fill="hold" nodeType="withEffect">
                            <p:stCondLst>
                              <p:cond delay="0"/>
                            </p:stCondLst>
                            <p:childTnLst>
                              <p:par>
                                <p:cTn id="1018" presetID="22" presetClass="entr" fill="hold" nodeType="clickEffect" presetSubtype="8">
                                  <p:stCondLst>
                                    <p:cond delay="0"/>
                                  </p:stCondLst>
                                  <p:childTnLst>
                                    <p:set>
                                      <p:cBhvr>
                                        <p:cTn id="1019" dur="1" fill="hold">
                                          <p:stCondLst>
                                            <p:cond delay="0"/>
                                          </p:stCondLst>
                                        </p:cTn>
                                        <p:tgtEl>
                                          <p:spTgt spid="293">
                                            <p:txEl>
                                              <p:pRg st="6" end="6"/>
                                            </p:txEl>
                                          </p:spTgt>
                                        </p:tgtEl>
                                        <p:attrNameLst>
                                          <p:attrName>style.visibility</p:attrName>
                                        </p:attrNameLst>
                                      </p:cBhvr>
                                      <p:to>
                                        <p:strVal val="visible"/>
                                      </p:to>
                                    </p:set>
                                    <p:animEffect transition="in" filter="wipe(left)">
                                      <p:cBhvr additive="repl">
                                        <p:cTn id="1020" dur="500"/>
                                        <p:tgtEl>
                                          <p:spTgt spid="293">
                                            <p:txEl>
                                              <p:pRg st="6" end="6"/>
                                            </p:txEl>
                                          </p:spTgt>
                                        </p:tgtEl>
                                      </p:cBhvr>
                                    </p:animEffect>
                                  </p:childTnLst>
                                </p:cTn>
                              </p:par>
                            </p:childTnLst>
                          </p:cTn>
                        </p:par>
                      </p:childTnLst>
                    </p:cTn>
                  </p:par>
                  <p:par>
                    <p:cTn id="1021" fill="hold" nodeType="clickEffect">
                      <p:stCondLst>
                        <p:cond delay="indefinite"/>
                      </p:stCondLst>
                      <p:childTnLst>
                        <p:par>
                          <p:cTn id="1022" fill="hold" nodeType="withEffect">
                            <p:stCondLst>
                              <p:cond delay="0"/>
                            </p:stCondLst>
                            <p:childTnLst>
                              <p:par>
                                <p:cTn id="1023" presetID="22" presetClass="entr" fill="hold" nodeType="clickEffect" presetSubtype="8">
                                  <p:stCondLst>
                                    <p:cond delay="0"/>
                                  </p:stCondLst>
                                  <p:childTnLst>
                                    <p:set>
                                      <p:cBhvr>
                                        <p:cTn id="1024" dur="1" fill="hold">
                                          <p:stCondLst>
                                            <p:cond delay="0"/>
                                          </p:stCondLst>
                                        </p:cTn>
                                        <p:tgtEl>
                                          <p:spTgt spid="293">
                                            <p:txEl>
                                              <p:pRg st="7" end="7"/>
                                            </p:txEl>
                                          </p:spTgt>
                                        </p:tgtEl>
                                        <p:attrNameLst>
                                          <p:attrName>style.visibility</p:attrName>
                                        </p:attrNameLst>
                                      </p:cBhvr>
                                      <p:to>
                                        <p:strVal val="visible"/>
                                      </p:to>
                                    </p:set>
                                    <p:animEffect transition="in" filter="wipe(left)">
                                      <p:cBhvr additive="repl">
                                        <p:cTn id="1025" dur="500"/>
                                        <p:tgtEl>
                                          <p:spTgt spid="293">
                                            <p:txEl>
                                              <p:pRg st="7" end="7"/>
                                            </p:txEl>
                                          </p:spTgt>
                                        </p:tgtEl>
                                      </p:cBhvr>
                                    </p:animEffect>
                                  </p:childTnLst>
                                </p:cTn>
                              </p:par>
                            </p:childTnLst>
                          </p:cTn>
                        </p:par>
                      </p:childTnLst>
                    </p:cTn>
                  </p:par>
                  <p:par>
                    <p:cTn id="1026" fill="hold" nodeType="clickEffect">
                      <p:stCondLst>
                        <p:cond delay="indefinite"/>
                      </p:stCondLst>
                      <p:childTnLst>
                        <p:par>
                          <p:cTn id="1027" fill="hold" nodeType="withEffect">
                            <p:stCondLst>
                              <p:cond delay="0"/>
                            </p:stCondLst>
                            <p:childTnLst>
                              <p:par>
                                <p:cTn id="1028" presetID="22" presetClass="entr" fill="hold" nodeType="clickEffect" presetSubtype="8">
                                  <p:stCondLst>
                                    <p:cond delay="0"/>
                                  </p:stCondLst>
                                  <p:childTnLst>
                                    <p:set>
                                      <p:cBhvr>
                                        <p:cTn id="1029" dur="1" fill="hold">
                                          <p:stCondLst>
                                            <p:cond delay="0"/>
                                          </p:stCondLst>
                                        </p:cTn>
                                        <p:tgtEl>
                                          <p:spTgt spid="293">
                                            <p:txEl>
                                              <p:pRg st="8" end="8"/>
                                            </p:txEl>
                                          </p:spTgt>
                                        </p:tgtEl>
                                        <p:attrNameLst>
                                          <p:attrName>style.visibility</p:attrName>
                                        </p:attrNameLst>
                                      </p:cBhvr>
                                      <p:to>
                                        <p:strVal val="visible"/>
                                      </p:to>
                                    </p:set>
                                    <p:animEffect transition="in" filter="wipe(left)">
                                      <p:cBhvr additive="repl">
                                        <p:cTn id="1030" dur="500"/>
                                        <p:tgtEl>
                                          <p:spTgt spid="293">
                                            <p:txEl>
                                              <p:pRg st="8" end="8"/>
                                            </p:txEl>
                                          </p:spTgt>
                                        </p:tgtEl>
                                      </p:cBhvr>
                                    </p:animEffect>
                                  </p:childTnLst>
                                </p:cTn>
                              </p:par>
                            </p:childTnLst>
                          </p:cTn>
                        </p:par>
                      </p:childTnLst>
                    </p:cTn>
                  </p:par>
                  <p:par>
                    <p:cTn id="1031" fill="hold" nodeType="clickEffect">
                      <p:stCondLst>
                        <p:cond delay="indefinite"/>
                      </p:stCondLst>
                      <p:childTnLst>
                        <p:par>
                          <p:cTn id="1032" fill="hold" nodeType="withEffect">
                            <p:stCondLst>
                              <p:cond delay="0"/>
                            </p:stCondLst>
                            <p:childTnLst>
                              <p:par>
                                <p:cTn id="1033" presetID="22" presetClass="entr" fill="hold" nodeType="clickEffect" presetSubtype="8">
                                  <p:stCondLst>
                                    <p:cond delay="0"/>
                                  </p:stCondLst>
                                  <p:childTnLst>
                                    <p:set>
                                      <p:cBhvr>
                                        <p:cTn id="1034" dur="1" fill="hold">
                                          <p:stCondLst>
                                            <p:cond delay="0"/>
                                          </p:stCondLst>
                                        </p:cTn>
                                        <p:tgtEl>
                                          <p:spTgt spid="293">
                                            <p:txEl>
                                              <p:pRg st="9" end="9"/>
                                            </p:txEl>
                                          </p:spTgt>
                                        </p:tgtEl>
                                        <p:attrNameLst>
                                          <p:attrName>style.visibility</p:attrName>
                                        </p:attrNameLst>
                                      </p:cBhvr>
                                      <p:to>
                                        <p:strVal val="visible"/>
                                      </p:to>
                                    </p:set>
                                    <p:animEffect transition="in" filter="wipe(left)">
                                      <p:cBhvr additive="repl">
                                        <p:cTn id="1035" dur="500"/>
                                        <p:tgtEl>
                                          <p:spTgt spid="293">
                                            <p:txEl>
                                              <p:pRg st="9" end="9"/>
                                            </p:txEl>
                                          </p:spTgt>
                                        </p:tgtEl>
                                      </p:cBhvr>
                                    </p:animEffect>
                                  </p:childTnLst>
                                </p:cTn>
                              </p:par>
                            </p:childTnLst>
                          </p:cTn>
                        </p:par>
                      </p:childTnLst>
                    </p:cTn>
                  </p:par>
                  <p:par>
                    <p:cTn id="1036" fill="hold" nodeType="clickEffect">
                      <p:stCondLst>
                        <p:cond delay="indefinite"/>
                      </p:stCondLst>
                      <p:childTnLst>
                        <p:par>
                          <p:cTn id="1037" fill="hold" nodeType="withEffect">
                            <p:stCondLst>
                              <p:cond delay="0"/>
                            </p:stCondLst>
                            <p:childTnLst>
                              <p:par>
                                <p:cTn id="1038" presetID="22" presetClass="entr" fill="hold" nodeType="clickEffect" presetSubtype="8">
                                  <p:stCondLst>
                                    <p:cond delay="0"/>
                                  </p:stCondLst>
                                  <p:childTnLst>
                                    <p:set>
                                      <p:cBhvr>
                                        <p:cTn id="1039" dur="1" fill="hold">
                                          <p:stCondLst>
                                            <p:cond delay="0"/>
                                          </p:stCondLst>
                                        </p:cTn>
                                        <p:tgtEl>
                                          <p:spTgt spid="293">
                                            <p:txEl>
                                              <p:pRg st="10" end="10"/>
                                            </p:txEl>
                                          </p:spTgt>
                                        </p:tgtEl>
                                        <p:attrNameLst>
                                          <p:attrName>style.visibility</p:attrName>
                                        </p:attrNameLst>
                                      </p:cBhvr>
                                      <p:to>
                                        <p:strVal val="visible"/>
                                      </p:to>
                                    </p:set>
                                    <p:animEffect transition="in" filter="wipe(left)">
                                      <p:cBhvr additive="repl">
                                        <p:cTn id="1040" dur="500"/>
                                        <p:tgtEl>
                                          <p:spTgt spid="293">
                                            <p:txEl>
                                              <p:pRg st="10" end="10"/>
                                            </p:txEl>
                                          </p:spTgt>
                                        </p:tgtEl>
                                      </p:cBhvr>
                                    </p:animEffect>
                                  </p:childTnLst>
                                </p:cTn>
                              </p:par>
                            </p:childTnLst>
                          </p:cTn>
                        </p:par>
                      </p:childTnLst>
                    </p:cTn>
                  </p:par>
                  <p:par>
                    <p:cTn id="1041" fill="hold" nodeType="clickEffect">
                      <p:stCondLst>
                        <p:cond delay="indefinite"/>
                      </p:stCondLst>
                      <p:childTnLst>
                        <p:par>
                          <p:cTn id="1042" fill="hold" nodeType="withEffect">
                            <p:stCondLst>
                              <p:cond delay="0"/>
                            </p:stCondLst>
                            <p:childTnLst>
                              <p:par>
                                <p:cTn id="1043" presetID="22" presetClass="entr" fill="hold" nodeType="clickEffect" presetSubtype="1">
                                  <p:stCondLst>
                                    <p:cond delay="0"/>
                                  </p:stCondLst>
                                  <p:childTnLst>
                                    <p:set>
                                      <p:cBhvr>
                                        <p:cTn id="1044" dur="1" fill="hold">
                                          <p:stCondLst>
                                            <p:cond delay="0"/>
                                          </p:stCondLst>
                                        </p:cTn>
                                        <p:tgtEl>
                                          <p:spTgt spid="294"/>
                                        </p:tgtEl>
                                        <p:attrNameLst>
                                          <p:attrName>style.visibility</p:attrName>
                                        </p:attrNameLst>
                                      </p:cBhvr>
                                      <p:to>
                                        <p:strVal val="visible"/>
                                      </p:to>
                                    </p:set>
                                    <p:animEffect transition="in" filter="wipe(up)">
                                      <p:cBhvr additive="repl">
                                        <p:cTn id="1045" dur="500"/>
                                        <p:tgtEl>
                                          <p:spTgt spid="29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 name="PlaceHolder 1"/>
          <p:cNvSpPr>
            <a:spLocks noGrp="1"/>
          </p:cNvSpPr>
          <p:nvPr>
            <p:ph type="title"/>
          </p:nvPr>
        </p:nvSpPr>
        <p:spPr>
          <a:xfrm>
            <a:off x="1050480" y="563400"/>
            <a:ext cx="7086600" cy="640080"/>
          </a:xfrm>
          <a:prstGeom prst="rect">
            <a:avLst/>
          </a:prstGeom>
          <a:noFill/>
          <a:ln w="0">
            <a:noFill/>
          </a:ln>
        </p:spPr>
        <p:txBody>
          <a:bodyPr lIns="91440" tIns="45720" rIns="91440" bIns="45720" anchor="b">
            <a:noAutofit/>
          </a:bodyPr>
          <a:p>
            <a:pPr indent="0" algn="ctr">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none" strike="noStrike">
                <a:solidFill>
                  <a:srgbClr val="EEF82A"/>
                </a:solidFill>
                <a:effectLst/>
                <a:uFillTx/>
                <a:latin typeface="Comic Sans MS"/>
              </a:rPr>
              <a:t>Divergence / Convergence/Limits</a:t>
            </a:r>
            <a:endParaRPr lang="en-US" sz="2800" b="1" u="none" strike="noStrike">
              <a:solidFill>
                <a:srgbClr val="EEF82A"/>
              </a:solidFill>
              <a:effectLst/>
              <a:uFillTx/>
              <a:latin typeface="Comic Sans MS"/>
            </a:endParaRPr>
          </a:p>
        </p:txBody>
      </p:sp>
      <p:sp>
        <p:nvSpPr>
          <p:cNvPr id="297" name="PlaceHolder 2"/>
          <p:cNvSpPr>
            <a:spLocks noGrp="1"/>
          </p:cNvSpPr>
          <p:nvPr>
            <p:ph type="subTitle"/>
          </p:nvPr>
        </p:nvSpPr>
        <p:spPr>
          <a:xfrm>
            <a:off x="930240" y="1920600"/>
            <a:ext cx="8213760" cy="4738680"/>
          </a:xfrm>
          <a:prstGeom prst="rect">
            <a:avLst/>
          </a:prstGeom>
          <a:noFill/>
          <a:ln w="0">
            <a:noFill/>
          </a:ln>
        </p:spPr>
        <p:txBody>
          <a:bodyPr lIns="91440" tIns="45720" rIns="91440" bIns="45720" anchor="t">
            <a:noAutofit/>
          </a:bodyPr>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(d)</a:t>
            </a:r>
            <a:r>
              <a:rPr lang="en-GB" sz="2400" b="0" u="none" strike="noStrike">
                <a:solidFill>
                  <a:srgbClr val="FFFFFF"/>
                </a:solidFill>
                <a:effectLst/>
                <a:uFillTx/>
                <a:latin typeface="Comic Sans MS"/>
              </a:rPr>
              <a:t>	</a:t>
            </a:r>
            <a:r>
              <a:rPr lang="en-GB" sz="2400" b="0" u="none" strike="noStrike">
                <a:solidFill>
                  <a:srgbClr val="FFFFFF"/>
                </a:solidFill>
                <a:effectLst/>
                <a:uFillTx/>
                <a:latin typeface="Comic Sans MS"/>
              </a:rPr>
              <a:t>    u</a:t>
            </a:r>
            <a:r>
              <a:rPr lang="en-GB" sz="2400" b="0" u="none" strike="noStrike" baseline="-25000">
                <a:solidFill>
                  <a:srgbClr val="FFFFFF"/>
                </a:solidFill>
                <a:effectLst/>
                <a:uFillTx/>
                <a:latin typeface="Comic Sans MS"/>
              </a:rPr>
              <a:t>n+1</a:t>
            </a:r>
            <a:r>
              <a:rPr lang="en-GB" sz="2400" b="0" u="none" strike="noStrike">
                <a:solidFill>
                  <a:srgbClr val="FFFFFF"/>
                </a:solidFill>
                <a:effectLst/>
                <a:uFillTx/>
                <a:latin typeface="Comic Sans MS"/>
              </a:rPr>
              <a:t> = -0.5u</a:t>
            </a:r>
            <a:r>
              <a:rPr lang="en-GB" sz="2400" b="0" u="none" strike="noStrike" baseline="-25000">
                <a:solidFill>
                  <a:srgbClr val="FFFFFF"/>
                </a:solidFill>
                <a:effectLst/>
                <a:uFillTx/>
                <a:latin typeface="Comic Sans MS"/>
              </a:rPr>
              <a:t>n</a:t>
            </a:r>
            <a:r>
              <a:rPr lang="en-GB" sz="2400" b="0" u="none" strike="noStrike">
                <a:solidFill>
                  <a:srgbClr val="FFFFFF"/>
                </a:solidFill>
                <a:effectLst/>
                <a:uFillTx/>
                <a:latin typeface="Comic Sans MS"/>
              </a:rPr>
              <a:t> + 4  with u</a:t>
            </a:r>
            <a:r>
              <a:rPr lang="en-GB" sz="2400" b="0" u="none" strike="noStrike" baseline="-25000">
                <a:solidFill>
                  <a:srgbClr val="FFFFFF"/>
                </a:solidFill>
                <a:effectLst/>
                <a:uFillTx/>
                <a:latin typeface="Comic Sans MS"/>
              </a:rPr>
              <a:t>0</a:t>
            </a:r>
            <a:r>
              <a:rPr lang="en-GB" sz="2400" b="0" u="none" strike="noStrike">
                <a:solidFill>
                  <a:srgbClr val="FFFFFF"/>
                </a:solidFill>
                <a:effectLst/>
                <a:uFillTx/>
                <a:latin typeface="Comic Sans MS"/>
              </a:rPr>
              <a:t> = 3</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u</a:t>
            </a:r>
            <a:r>
              <a:rPr lang="en-GB" sz="2400" b="0" u="none" strike="noStrike" baseline="-25000">
                <a:solidFill>
                  <a:srgbClr val="FFFFFF"/>
                </a:solidFill>
                <a:effectLst/>
                <a:uFillTx/>
                <a:latin typeface="Comic Sans MS"/>
              </a:rPr>
              <a:t>0</a:t>
            </a:r>
            <a:r>
              <a:rPr lang="en-GB" sz="2400" b="0" u="none" strike="noStrike">
                <a:solidFill>
                  <a:srgbClr val="FFFFFF"/>
                </a:solidFill>
                <a:effectLst/>
                <a:uFillTx/>
                <a:latin typeface="Comic Sans MS"/>
              </a:rPr>
              <a:t> = 3</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u</a:t>
            </a:r>
            <a:r>
              <a:rPr lang="en-GB" sz="2400" b="0" u="none" strike="noStrike" baseline="-25000">
                <a:solidFill>
                  <a:srgbClr val="FFFFFF"/>
                </a:solidFill>
                <a:effectLst/>
                <a:uFillTx/>
                <a:latin typeface="Comic Sans MS"/>
              </a:rPr>
              <a:t>1</a:t>
            </a:r>
            <a:r>
              <a:rPr lang="en-GB" sz="2400" b="0" u="none" strike="noStrike">
                <a:solidFill>
                  <a:srgbClr val="FFFFFF"/>
                </a:solidFill>
                <a:effectLst/>
                <a:uFillTx/>
                <a:latin typeface="Comic Sans MS"/>
              </a:rPr>
              <a:t> = 2.5</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u</a:t>
            </a:r>
            <a:r>
              <a:rPr lang="en-GB" sz="2400" b="0" u="none" strike="noStrike" baseline="-25000">
                <a:solidFill>
                  <a:srgbClr val="FFFFFF"/>
                </a:solidFill>
                <a:effectLst/>
                <a:uFillTx/>
                <a:latin typeface="Comic Sans MS"/>
              </a:rPr>
              <a:t>2</a:t>
            </a:r>
            <a:r>
              <a:rPr lang="en-GB" sz="2400" b="0" u="none" strike="noStrike">
                <a:solidFill>
                  <a:srgbClr val="FFFFFF"/>
                </a:solidFill>
                <a:effectLst/>
                <a:uFillTx/>
                <a:latin typeface="Comic Sans MS"/>
              </a:rPr>
              <a:t> = 2.75</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u</a:t>
            </a:r>
            <a:r>
              <a:rPr lang="en-GB" sz="2400" b="0" u="none" strike="noStrike" baseline="-25000">
                <a:solidFill>
                  <a:srgbClr val="FFFFFF"/>
                </a:solidFill>
                <a:effectLst/>
                <a:uFillTx/>
                <a:latin typeface="Comic Sans MS"/>
              </a:rPr>
              <a:t>3</a:t>
            </a:r>
            <a:r>
              <a:rPr lang="en-GB" sz="2400" b="0" u="none" strike="noStrike">
                <a:solidFill>
                  <a:srgbClr val="FFFFFF"/>
                </a:solidFill>
                <a:effectLst/>
                <a:uFillTx/>
                <a:latin typeface="Comic Sans MS"/>
              </a:rPr>
              <a:t> = 2.625</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u</a:t>
            </a:r>
            <a:r>
              <a:rPr lang="en-GB" sz="2400" b="0" u="none" strike="noStrike" baseline="-25000">
                <a:solidFill>
                  <a:srgbClr val="FFFFFF"/>
                </a:solidFill>
                <a:effectLst/>
                <a:uFillTx/>
                <a:latin typeface="Comic Sans MS"/>
              </a:rPr>
              <a:t>10</a:t>
            </a:r>
            <a:r>
              <a:rPr lang="en-GB" sz="2400" b="0" u="none" strike="noStrike">
                <a:solidFill>
                  <a:srgbClr val="FFFFFF"/>
                </a:solidFill>
                <a:effectLst/>
                <a:uFillTx/>
                <a:latin typeface="Comic Sans MS"/>
              </a:rPr>
              <a:t> = 2.666</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u</a:t>
            </a:r>
            <a:r>
              <a:rPr lang="en-GB" sz="2400" b="0" u="none" strike="noStrike" baseline="-25000">
                <a:solidFill>
                  <a:srgbClr val="FFFFFF"/>
                </a:solidFill>
                <a:effectLst/>
                <a:uFillTx/>
                <a:latin typeface="Comic Sans MS"/>
              </a:rPr>
              <a:t>20</a:t>
            </a:r>
            <a:r>
              <a:rPr lang="en-GB" sz="2400" b="0" u="none" strike="noStrike">
                <a:solidFill>
                  <a:srgbClr val="FFFFFF"/>
                </a:solidFill>
                <a:effectLst/>
                <a:uFillTx/>
                <a:latin typeface="Comic Sans MS"/>
              </a:rPr>
              <a:t> = 2.666</a:t>
            </a:r>
            <a:endParaRPr lang="en-US" sz="2400" b="0" u="none" strike="noStrike">
              <a:solidFill>
                <a:srgbClr val="FFFFFF"/>
              </a:solidFill>
              <a:effectLst/>
              <a:uFillTx/>
              <a:latin typeface="Comic Sans MS"/>
            </a:endParaRPr>
          </a:p>
        </p:txBody>
      </p:sp>
      <p:sp>
        <p:nvSpPr>
          <p:cNvPr id="298" name="Text Box 5"/>
          <p:cNvSpPr/>
          <p:nvPr/>
        </p:nvSpPr>
        <p:spPr>
          <a:xfrm>
            <a:off x="4343400" y="2514600"/>
            <a:ext cx="4800600" cy="148248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As    n </a:t>
            </a:r>
            <a:r>
              <a:rPr lang="en-GB" sz="2400" b="0" u="none" strike="noStrike">
                <a:solidFill>
                  <a:srgbClr val="FFFF00"/>
                </a:solidFill>
                <a:effectLst/>
                <a:uFillTx/>
                <a:latin typeface="Symbol"/>
                <a:ea typeface="Symbol"/>
              </a:rPr>
              <a:t></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Symbol"/>
                <a:ea typeface="Symbol"/>
              </a:rPr>
              <a:t></a:t>
            </a:r>
            <a:r>
              <a:rPr lang="en-GB" sz="2400" b="0" u="none" strike="noStrike">
                <a:solidFill>
                  <a:srgbClr val="FFFF00"/>
                </a:solidFill>
                <a:effectLst/>
                <a:uFillTx/>
                <a:latin typeface="Comic Sans MS"/>
              </a:rPr>
              <a:t>      u</a:t>
            </a:r>
            <a:r>
              <a:rPr lang="en-GB" sz="2400" b="0" u="none" strike="noStrike" baseline="-25000">
                <a:solidFill>
                  <a:srgbClr val="FFFF00"/>
                </a:solidFill>
                <a:effectLst/>
                <a:uFillTx/>
                <a:latin typeface="Comic Sans MS"/>
              </a:rPr>
              <a:t>n </a:t>
            </a:r>
            <a:r>
              <a:rPr lang="en-GB" sz="2400" b="0" u="none" strike="noStrike">
                <a:solidFill>
                  <a:srgbClr val="FFFF00"/>
                </a:solidFill>
                <a:effectLst/>
                <a:uFillTx/>
                <a:latin typeface="Symbol"/>
                <a:ea typeface="Symbol"/>
              </a:rPr>
              <a:t></a:t>
            </a:r>
            <a:r>
              <a:rPr lang="en-GB" sz="2400" b="0" u="none" strike="noStrike">
                <a:solidFill>
                  <a:srgbClr val="FFFF00"/>
                </a:solidFill>
                <a:effectLst/>
                <a:uFillTx/>
                <a:latin typeface="Comic Sans MS"/>
              </a:rPr>
              <a:t> 2</a:t>
            </a:r>
            <a:r>
              <a:rPr lang="en-GB" sz="2400" b="0" u="none" strike="noStrike" baseline="30000">
                <a:solidFill>
                  <a:srgbClr val="FFFF00"/>
                </a:solidFill>
                <a:effectLst/>
                <a:uFillTx/>
                <a:latin typeface="Comic Sans MS"/>
              </a:rPr>
              <a:t>2</a:t>
            </a:r>
            <a:r>
              <a:rPr lang="en-GB" sz="2400" b="0" u="none" strike="noStrike">
                <a:solidFill>
                  <a:srgbClr val="FFFF00"/>
                </a:solidFill>
                <a:effectLst/>
                <a:uFillTx/>
                <a:latin typeface="Comic Sans MS"/>
              </a:rPr>
              <a:t>/</a:t>
            </a:r>
            <a:r>
              <a:rPr lang="en-GB" sz="2400" b="0" u="none" strike="noStrike" baseline="-25000">
                <a:solidFill>
                  <a:srgbClr val="FFFF00"/>
                </a:solidFill>
                <a:effectLst/>
                <a:uFillTx/>
                <a:latin typeface="Comic Sans MS"/>
              </a:rPr>
              <a:t>3</a:t>
            </a:r>
            <a:endParaRPr lang="en-US" sz="2400" b="0" u="none" strike="noStrike">
              <a:solidFill>
                <a:srgbClr val="FFFFFF"/>
              </a:solidFill>
              <a:effectLst/>
              <a:uFillTx/>
              <a:latin typeface="Arial Narrow"/>
            </a:endParaRPr>
          </a:p>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we say that the sequence CONVERGES  to a limit of 2</a:t>
            </a:r>
            <a:r>
              <a:rPr lang="en-GB" sz="2400" b="0" u="none" strike="noStrike" baseline="30000">
                <a:solidFill>
                  <a:srgbClr val="FFFF00"/>
                </a:solidFill>
                <a:effectLst/>
                <a:uFillTx/>
                <a:latin typeface="Comic Sans MS"/>
              </a:rPr>
              <a:t>2</a:t>
            </a:r>
            <a:r>
              <a:rPr lang="en-GB" sz="2400" b="0" u="none" strike="noStrike">
                <a:solidFill>
                  <a:srgbClr val="FFFF00"/>
                </a:solidFill>
                <a:effectLst/>
                <a:uFillTx/>
                <a:latin typeface="Comic Sans MS"/>
              </a:rPr>
              <a:t>/</a:t>
            </a:r>
            <a:r>
              <a:rPr lang="en-GB" sz="2400" b="0" u="none" strike="noStrike" baseline="-25000">
                <a:solidFill>
                  <a:srgbClr val="FFFF00"/>
                </a:solidFill>
                <a:effectLst/>
                <a:uFillTx/>
                <a:latin typeface="Comic Sans MS"/>
              </a:rPr>
              <a:t>3</a:t>
            </a:r>
            <a:r>
              <a:rPr lang="en-GB" sz="2400" b="0" u="none" strike="noStrike">
                <a:solidFill>
                  <a:srgbClr val="FFFF00"/>
                </a:solidFill>
                <a:effectLst/>
                <a:uFillTx/>
                <a:latin typeface="Comic Sans MS"/>
              </a:rPr>
              <a:t>. </a:t>
            </a:r>
            <a:endParaRPr lang="en-US" sz="2400" b="0" u="none" strike="noStrike">
              <a:solidFill>
                <a:srgbClr val="FFFFFF"/>
              </a:solidFill>
              <a:effectLst/>
              <a:uFillTx/>
              <a:latin typeface="Arial Narrow"/>
            </a:endParaRPr>
          </a:p>
        </p:txBody>
      </p:sp>
      <p:sp>
        <p:nvSpPr>
          <p:cNvPr id="299" name="Text Box 6"/>
          <p:cNvSpPr/>
          <p:nvPr/>
        </p:nvSpPr>
        <p:spPr>
          <a:xfrm>
            <a:off x="5135400" y="5056200"/>
            <a:ext cx="4008600" cy="1116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Check:   if u</a:t>
            </a:r>
            <a:r>
              <a:rPr lang="en-GB" sz="2400" b="0" u="none" strike="noStrike" baseline="-25000">
                <a:solidFill>
                  <a:srgbClr val="FFFF00"/>
                </a:solidFill>
                <a:effectLst/>
                <a:uFillTx/>
                <a:latin typeface="Comic Sans MS"/>
              </a:rPr>
              <a:t>n</a:t>
            </a:r>
            <a:r>
              <a:rPr lang="en-GB" sz="2400" b="0" u="none" strike="noStrike">
                <a:solidFill>
                  <a:srgbClr val="FFFF00"/>
                </a:solidFill>
                <a:effectLst/>
                <a:uFillTx/>
                <a:latin typeface="Comic Sans MS"/>
              </a:rPr>
              <a:t> = 2</a:t>
            </a:r>
            <a:r>
              <a:rPr lang="en-GB" sz="2400" b="0" u="none" strike="noStrike" baseline="30000">
                <a:solidFill>
                  <a:srgbClr val="FFFF00"/>
                </a:solidFill>
                <a:effectLst/>
                <a:uFillTx/>
                <a:latin typeface="Comic Sans MS"/>
              </a:rPr>
              <a:t>2</a:t>
            </a:r>
            <a:r>
              <a:rPr lang="en-GB" sz="2400" b="0" u="none" strike="noStrike">
                <a:solidFill>
                  <a:srgbClr val="FFFF00"/>
                </a:solidFill>
                <a:effectLst/>
                <a:uFillTx/>
                <a:latin typeface="Comic Sans MS"/>
              </a:rPr>
              <a:t>/</a:t>
            </a:r>
            <a:r>
              <a:rPr lang="en-GB" sz="2400" b="0" u="none" strike="noStrike" baseline="-25000">
                <a:solidFill>
                  <a:srgbClr val="FFFF00"/>
                </a:solidFill>
                <a:effectLst/>
                <a:uFillTx/>
                <a:latin typeface="Comic Sans MS"/>
              </a:rPr>
              <a:t>3</a:t>
            </a:r>
            <a:endParaRPr lang="en-US" sz="2400" b="0" u="none" strike="noStrike">
              <a:solidFill>
                <a:srgbClr val="FFFFFF"/>
              </a:solidFill>
              <a:effectLst/>
              <a:uFillTx/>
              <a:latin typeface="Arial Narrow"/>
            </a:endParaRPr>
          </a:p>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u</a:t>
            </a:r>
            <a:r>
              <a:rPr lang="en-GB" sz="2400" b="0" u="none" strike="noStrike" baseline="-25000">
                <a:solidFill>
                  <a:srgbClr val="FFFF00"/>
                </a:solidFill>
                <a:effectLst/>
                <a:uFillTx/>
                <a:latin typeface="Comic Sans MS"/>
              </a:rPr>
              <a:t>n+1</a:t>
            </a:r>
            <a:r>
              <a:rPr lang="en-GB" sz="2400" b="0" u="none" strike="noStrike">
                <a:solidFill>
                  <a:srgbClr val="FFFF00"/>
                </a:solidFill>
                <a:effectLst/>
                <a:uFillTx/>
                <a:latin typeface="Comic Sans MS"/>
              </a:rPr>
              <a:t> =- 0.5 </a:t>
            </a:r>
            <a:r>
              <a:rPr lang="en-GB" sz="1100" b="0" u="none" strike="noStrike">
                <a:solidFill>
                  <a:srgbClr val="FFFF00"/>
                </a:solidFill>
                <a:effectLst/>
                <a:uFillTx/>
                <a:latin typeface="Comic Sans MS"/>
              </a:rPr>
              <a:t>X</a:t>
            </a:r>
            <a:r>
              <a:rPr lang="en-GB" sz="2400" b="0" u="none" strike="noStrike">
                <a:solidFill>
                  <a:srgbClr val="FFFF00"/>
                </a:solidFill>
                <a:effectLst/>
                <a:uFillTx/>
                <a:latin typeface="Comic Sans MS"/>
              </a:rPr>
              <a:t> 2</a:t>
            </a:r>
            <a:r>
              <a:rPr lang="en-GB" sz="2400" b="0" u="none" strike="noStrike" baseline="30000">
                <a:solidFill>
                  <a:srgbClr val="FFFF00"/>
                </a:solidFill>
                <a:effectLst/>
                <a:uFillTx/>
                <a:latin typeface="Comic Sans MS"/>
              </a:rPr>
              <a:t>2</a:t>
            </a:r>
            <a:r>
              <a:rPr lang="en-GB" sz="2400" b="0" u="none" strike="noStrike">
                <a:solidFill>
                  <a:srgbClr val="FFFF00"/>
                </a:solidFill>
                <a:effectLst/>
                <a:uFillTx/>
                <a:latin typeface="Comic Sans MS"/>
              </a:rPr>
              <a:t>/</a:t>
            </a:r>
            <a:r>
              <a:rPr lang="en-GB" sz="2400" b="0" u="none" strike="noStrike" baseline="-25000">
                <a:solidFill>
                  <a:srgbClr val="FFFF00"/>
                </a:solidFill>
                <a:effectLst/>
                <a:uFillTx/>
                <a:latin typeface="Comic Sans MS"/>
              </a:rPr>
              <a:t>3</a:t>
            </a:r>
            <a:r>
              <a:rPr lang="en-GB" sz="2400" b="0" u="none" strike="noStrike">
                <a:solidFill>
                  <a:srgbClr val="FFFF00"/>
                </a:solidFill>
                <a:effectLst/>
                <a:uFillTx/>
                <a:latin typeface="Comic Sans MS"/>
              </a:rPr>
              <a:t> + 4 = 2</a:t>
            </a:r>
            <a:r>
              <a:rPr lang="en-GB" sz="2400" b="0" u="none" strike="noStrike" baseline="30000">
                <a:solidFill>
                  <a:srgbClr val="FFFF00"/>
                </a:solidFill>
                <a:effectLst/>
                <a:uFillTx/>
                <a:latin typeface="Comic Sans MS"/>
              </a:rPr>
              <a:t>2</a:t>
            </a:r>
            <a:r>
              <a:rPr lang="en-GB" sz="2400" b="0" u="none" strike="noStrike">
                <a:solidFill>
                  <a:srgbClr val="FFFF00"/>
                </a:solidFill>
                <a:effectLst/>
                <a:uFillTx/>
                <a:latin typeface="Comic Sans MS"/>
              </a:rPr>
              <a:t>/</a:t>
            </a:r>
            <a:r>
              <a:rPr lang="en-GB" sz="2400" b="0" u="none" strike="noStrike" baseline="-25000">
                <a:solidFill>
                  <a:srgbClr val="FFFF00"/>
                </a:solidFill>
                <a:effectLst/>
                <a:uFillTx/>
                <a:latin typeface="Comic Sans MS"/>
              </a:rPr>
              <a:t>3</a:t>
            </a:r>
            <a:endParaRPr lang="en-US" sz="2400" b="0" u="none" strike="noStrike">
              <a:solidFill>
                <a:srgbClr val="FFFFFF"/>
              </a:solidFill>
              <a:effectLst/>
              <a:uFillTx/>
              <a:latin typeface="Arial Narrow"/>
            </a:endParaRPr>
          </a:p>
        </p:txBody>
      </p:sp>
      <p:sp>
        <p:nvSpPr>
          <p:cNvPr id="300" name="TextBox 5"/>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timing>
    <p:tnLst>
      <p:par>
        <p:cTn id="1046" dur="indefinite" restart="never" nodeType="tmRoot">
          <p:childTnLst>
            <p:seq>
              <p:cTn id="1047" dur="indefinite" nodeType="mainSeq">
                <p:childTnLst>
                  <p:par>
                    <p:cTn id="1048" fill="hold" nodeType="clickEffect">
                      <p:stCondLst>
                        <p:cond delay="indefinite"/>
                      </p:stCondLst>
                      <p:childTnLst>
                        <p:par>
                          <p:cTn id="1049" fill="hold" nodeType="withEffect">
                            <p:stCondLst>
                              <p:cond delay="0"/>
                            </p:stCondLst>
                            <p:childTnLst>
                              <p:par>
                                <p:cTn id="1050" presetID="27" presetClass="entr" fill="hold" nodeType="clickEffect">
                                  <p:stCondLst>
                                    <p:cond delay="0"/>
                                  </p:stCondLst>
                                  <p:iterate type="lt">
                                    <p:tmAbs val="40"/>
                                  </p:iterate>
                                  <p:childTnLst>
                                    <p:set>
                                      <p:cBhvr>
                                        <p:cTn id="1051" dur="1" fill="hold">
                                          <p:stCondLst>
                                            <p:cond delay="0"/>
                                          </p:stCondLst>
                                        </p:cTn>
                                        <p:tgtEl>
                                          <p:spTgt spid="297">
                                            <p:txEl>
                                              <p:pRg st="1" end="1"/>
                                            </p:txEl>
                                          </p:spTgt>
                                        </p:tgtEl>
                                        <p:attrNameLst>
                                          <p:attrName>style.visibility</p:attrName>
                                        </p:attrNameLst>
                                      </p:cBhvr>
                                      <p:to>
                                        <p:strVal val="visible"/>
                                      </p:to>
                                    </p:set>
                                    <p:anim calcmode="discrete" valueType="clr">
                                      <p:cBhvr additive="repl">
                                        <p:cTn id="1052" dur="80"/>
                                        <p:tgtEl>
                                          <p:spTgt spid="297">
                                            <p:txEl>
                                              <p:pRg st="1" end="1"/>
                                            </p:txEl>
                                          </p:spTgt>
                                        </p:tgtEl>
                                        <p:attrNameLst>
                                          <p:attrName>style.color</p:attrName>
                                        </p:attrNameLst>
                                      </p:cBhvr>
                                      <p:tavLst>
                                        <p:tav>
                                          <p:val>
                                            <p:strVal val="rgb(-1,102,0)"/>
                                          </p:val>
                                        </p:tav>
                                        <p:tav tm="50000">
                                          <p:val>
                                            <p:strVal val="rgb(-52,-1,-1)"/>
                                          </p:val>
                                        </p:tav>
                                      </p:tavLst>
                                    </p:anim>
                                    <p:anim calcmode="discrete" valueType="clr">
                                      <p:cBhvr additive="repl">
                                        <p:cTn id="1053" dur="80"/>
                                        <p:tgtEl>
                                          <p:spTgt spid="297">
                                            <p:txEl>
                                              <p:pRg st="1" end="1"/>
                                            </p:txEl>
                                          </p:spTgt>
                                        </p:tgtEl>
                                        <p:attrNameLst>
                                          <p:attrName>fillcolor</p:attrName>
                                        </p:attrNameLst>
                                      </p:cBhvr>
                                      <p:tavLst>
                                        <p:tav>
                                          <p:val>
                                            <p:strVal val="rgb(-1,102,0)"/>
                                          </p:val>
                                        </p:tav>
                                        <p:tav tm="50000">
                                          <p:val>
                                            <p:strVal val="rgb(-52,-1,-1)"/>
                                          </p:val>
                                        </p:tav>
                                      </p:tavLst>
                                    </p:anim>
                                    <p:set>
                                      <p:cBhvr>
                                        <p:cTn id="1054" dur="80"/>
                                        <p:tgtEl>
                                          <p:spTgt spid="297">
                                            <p:txEl>
                                              <p:pRg st="1" end="1"/>
                                            </p:txEl>
                                          </p:spTgt>
                                        </p:tgtEl>
                                        <p:attrNameLst>
                                          <p:attrName>fill.type</p:attrName>
                                        </p:attrNameLst>
                                      </p:cBhvr>
                                      <p:to>
                                        <p:strVal val="solid"/>
                                      </p:to>
                                    </p:set>
                                  </p:childTnLst>
                                </p:cTn>
                              </p:par>
                            </p:childTnLst>
                          </p:cTn>
                        </p:par>
                      </p:childTnLst>
                    </p:cTn>
                  </p:par>
                  <p:par>
                    <p:cTn id="1055" fill="hold" nodeType="clickEffect">
                      <p:stCondLst>
                        <p:cond delay="indefinite"/>
                      </p:stCondLst>
                      <p:childTnLst>
                        <p:par>
                          <p:cTn id="1056" fill="hold" nodeType="withEffect">
                            <p:stCondLst>
                              <p:cond delay="0"/>
                            </p:stCondLst>
                            <p:childTnLst>
                              <p:par>
                                <p:cTn id="1057" presetID="27" presetClass="entr" fill="hold" nodeType="clickEffect">
                                  <p:stCondLst>
                                    <p:cond delay="0"/>
                                  </p:stCondLst>
                                  <p:iterate type="lt">
                                    <p:tmAbs val="40"/>
                                  </p:iterate>
                                  <p:childTnLst>
                                    <p:set>
                                      <p:cBhvr>
                                        <p:cTn id="1058" dur="1" fill="hold">
                                          <p:stCondLst>
                                            <p:cond delay="0"/>
                                          </p:stCondLst>
                                        </p:cTn>
                                        <p:tgtEl>
                                          <p:spTgt spid="297">
                                            <p:txEl>
                                              <p:pRg st="2" end="2"/>
                                            </p:txEl>
                                          </p:spTgt>
                                        </p:tgtEl>
                                        <p:attrNameLst>
                                          <p:attrName>style.visibility</p:attrName>
                                        </p:attrNameLst>
                                      </p:cBhvr>
                                      <p:to>
                                        <p:strVal val="visible"/>
                                      </p:to>
                                    </p:set>
                                    <p:anim calcmode="discrete" valueType="clr">
                                      <p:cBhvr additive="repl">
                                        <p:cTn id="1059" dur="80"/>
                                        <p:tgtEl>
                                          <p:spTgt spid="297">
                                            <p:txEl>
                                              <p:pRg st="2" end="2"/>
                                            </p:txEl>
                                          </p:spTgt>
                                        </p:tgtEl>
                                        <p:attrNameLst>
                                          <p:attrName>style.color</p:attrName>
                                        </p:attrNameLst>
                                      </p:cBhvr>
                                      <p:tavLst>
                                        <p:tav>
                                          <p:val>
                                            <p:strVal val="rgb(-1,102,0)"/>
                                          </p:val>
                                        </p:tav>
                                        <p:tav tm="50000">
                                          <p:val>
                                            <p:strVal val="rgb(-52,-1,-1)"/>
                                          </p:val>
                                        </p:tav>
                                      </p:tavLst>
                                    </p:anim>
                                    <p:anim calcmode="discrete" valueType="clr">
                                      <p:cBhvr additive="repl">
                                        <p:cTn id="1060" dur="80"/>
                                        <p:tgtEl>
                                          <p:spTgt spid="297">
                                            <p:txEl>
                                              <p:pRg st="2" end="2"/>
                                            </p:txEl>
                                          </p:spTgt>
                                        </p:tgtEl>
                                        <p:attrNameLst>
                                          <p:attrName>fillcolor</p:attrName>
                                        </p:attrNameLst>
                                      </p:cBhvr>
                                      <p:tavLst>
                                        <p:tav>
                                          <p:val>
                                            <p:strVal val="rgb(-1,102,0)"/>
                                          </p:val>
                                        </p:tav>
                                        <p:tav tm="50000">
                                          <p:val>
                                            <p:strVal val="rgb(-52,-1,-1)"/>
                                          </p:val>
                                        </p:tav>
                                      </p:tavLst>
                                    </p:anim>
                                    <p:set>
                                      <p:cBhvr>
                                        <p:cTn id="1061" dur="80"/>
                                        <p:tgtEl>
                                          <p:spTgt spid="297">
                                            <p:txEl>
                                              <p:pRg st="2" end="2"/>
                                            </p:txEl>
                                          </p:spTgt>
                                        </p:tgtEl>
                                        <p:attrNameLst>
                                          <p:attrName>fill.type</p:attrName>
                                        </p:attrNameLst>
                                      </p:cBhvr>
                                      <p:to>
                                        <p:strVal val="solid"/>
                                      </p:to>
                                    </p:set>
                                  </p:childTnLst>
                                </p:cTn>
                              </p:par>
                            </p:childTnLst>
                          </p:cTn>
                        </p:par>
                      </p:childTnLst>
                    </p:cTn>
                  </p:par>
                  <p:par>
                    <p:cTn id="1062" fill="hold" nodeType="clickEffect">
                      <p:stCondLst>
                        <p:cond delay="indefinite"/>
                      </p:stCondLst>
                      <p:childTnLst>
                        <p:par>
                          <p:cTn id="1063" fill="hold" nodeType="withEffect">
                            <p:stCondLst>
                              <p:cond delay="0"/>
                            </p:stCondLst>
                            <p:childTnLst>
                              <p:par>
                                <p:cTn id="1064" presetID="27" presetClass="entr" fill="hold" nodeType="clickEffect">
                                  <p:stCondLst>
                                    <p:cond delay="0"/>
                                  </p:stCondLst>
                                  <p:iterate type="lt">
                                    <p:tmAbs val="40"/>
                                  </p:iterate>
                                  <p:childTnLst>
                                    <p:set>
                                      <p:cBhvr>
                                        <p:cTn id="1065" dur="1" fill="hold">
                                          <p:stCondLst>
                                            <p:cond delay="0"/>
                                          </p:stCondLst>
                                        </p:cTn>
                                        <p:tgtEl>
                                          <p:spTgt spid="297">
                                            <p:txEl>
                                              <p:pRg st="3" end="3"/>
                                            </p:txEl>
                                          </p:spTgt>
                                        </p:tgtEl>
                                        <p:attrNameLst>
                                          <p:attrName>style.visibility</p:attrName>
                                        </p:attrNameLst>
                                      </p:cBhvr>
                                      <p:to>
                                        <p:strVal val="visible"/>
                                      </p:to>
                                    </p:set>
                                    <p:anim calcmode="discrete" valueType="clr">
                                      <p:cBhvr additive="repl">
                                        <p:cTn id="1066" dur="80"/>
                                        <p:tgtEl>
                                          <p:spTgt spid="297">
                                            <p:txEl>
                                              <p:pRg st="3" end="3"/>
                                            </p:txEl>
                                          </p:spTgt>
                                        </p:tgtEl>
                                        <p:attrNameLst>
                                          <p:attrName>style.color</p:attrName>
                                        </p:attrNameLst>
                                      </p:cBhvr>
                                      <p:tavLst>
                                        <p:tav>
                                          <p:val>
                                            <p:strVal val="rgb(-1,102,0)"/>
                                          </p:val>
                                        </p:tav>
                                        <p:tav tm="50000">
                                          <p:val>
                                            <p:strVal val="rgb(-52,-1,-1)"/>
                                          </p:val>
                                        </p:tav>
                                      </p:tavLst>
                                    </p:anim>
                                    <p:anim calcmode="discrete" valueType="clr">
                                      <p:cBhvr additive="repl">
                                        <p:cTn id="1067" dur="80"/>
                                        <p:tgtEl>
                                          <p:spTgt spid="297">
                                            <p:txEl>
                                              <p:pRg st="3" end="3"/>
                                            </p:txEl>
                                          </p:spTgt>
                                        </p:tgtEl>
                                        <p:attrNameLst>
                                          <p:attrName>fillcolor</p:attrName>
                                        </p:attrNameLst>
                                      </p:cBhvr>
                                      <p:tavLst>
                                        <p:tav>
                                          <p:val>
                                            <p:strVal val="rgb(-1,102,0)"/>
                                          </p:val>
                                        </p:tav>
                                        <p:tav tm="50000">
                                          <p:val>
                                            <p:strVal val="rgb(-52,-1,-1)"/>
                                          </p:val>
                                        </p:tav>
                                      </p:tavLst>
                                    </p:anim>
                                    <p:set>
                                      <p:cBhvr>
                                        <p:cTn id="1068" dur="80"/>
                                        <p:tgtEl>
                                          <p:spTgt spid="297">
                                            <p:txEl>
                                              <p:pRg st="3" end="3"/>
                                            </p:txEl>
                                          </p:spTgt>
                                        </p:tgtEl>
                                        <p:attrNameLst>
                                          <p:attrName>fill.type</p:attrName>
                                        </p:attrNameLst>
                                      </p:cBhvr>
                                      <p:to>
                                        <p:strVal val="solid"/>
                                      </p:to>
                                    </p:set>
                                  </p:childTnLst>
                                </p:cTn>
                              </p:par>
                            </p:childTnLst>
                          </p:cTn>
                        </p:par>
                      </p:childTnLst>
                    </p:cTn>
                  </p:par>
                  <p:par>
                    <p:cTn id="1069" fill="hold" nodeType="clickEffect">
                      <p:stCondLst>
                        <p:cond delay="indefinite"/>
                      </p:stCondLst>
                      <p:childTnLst>
                        <p:par>
                          <p:cTn id="1070" fill="hold" nodeType="withEffect">
                            <p:stCondLst>
                              <p:cond delay="0"/>
                            </p:stCondLst>
                            <p:childTnLst>
                              <p:par>
                                <p:cTn id="1071" presetID="27" presetClass="entr" fill="hold" nodeType="clickEffect">
                                  <p:stCondLst>
                                    <p:cond delay="0"/>
                                  </p:stCondLst>
                                  <p:iterate type="lt">
                                    <p:tmAbs val="40"/>
                                  </p:iterate>
                                  <p:childTnLst>
                                    <p:set>
                                      <p:cBhvr>
                                        <p:cTn id="1072" dur="1" fill="hold">
                                          <p:stCondLst>
                                            <p:cond delay="0"/>
                                          </p:stCondLst>
                                        </p:cTn>
                                        <p:tgtEl>
                                          <p:spTgt spid="297">
                                            <p:txEl>
                                              <p:pRg st="4" end="4"/>
                                            </p:txEl>
                                          </p:spTgt>
                                        </p:tgtEl>
                                        <p:attrNameLst>
                                          <p:attrName>style.visibility</p:attrName>
                                        </p:attrNameLst>
                                      </p:cBhvr>
                                      <p:to>
                                        <p:strVal val="visible"/>
                                      </p:to>
                                    </p:set>
                                    <p:anim calcmode="discrete" valueType="clr">
                                      <p:cBhvr additive="repl">
                                        <p:cTn id="1073" dur="80"/>
                                        <p:tgtEl>
                                          <p:spTgt spid="297">
                                            <p:txEl>
                                              <p:pRg st="4" end="4"/>
                                            </p:txEl>
                                          </p:spTgt>
                                        </p:tgtEl>
                                        <p:attrNameLst>
                                          <p:attrName>style.color</p:attrName>
                                        </p:attrNameLst>
                                      </p:cBhvr>
                                      <p:tavLst>
                                        <p:tav>
                                          <p:val>
                                            <p:strVal val="rgb(-1,102,0)"/>
                                          </p:val>
                                        </p:tav>
                                        <p:tav tm="50000">
                                          <p:val>
                                            <p:strVal val="rgb(-52,-1,-1)"/>
                                          </p:val>
                                        </p:tav>
                                      </p:tavLst>
                                    </p:anim>
                                    <p:anim calcmode="discrete" valueType="clr">
                                      <p:cBhvr additive="repl">
                                        <p:cTn id="1074" dur="80"/>
                                        <p:tgtEl>
                                          <p:spTgt spid="297">
                                            <p:txEl>
                                              <p:pRg st="4" end="4"/>
                                            </p:txEl>
                                          </p:spTgt>
                                        </p:tgtEl>
                                        <p:attrNameLst>
                                          <p:attrName>fillcolor</p:attrName>
                                        </p:attrNameLst>
                                      </p:cBhvr>
                                      <p:tavLst>
                                        <p:tav>
                                          <p:val>
                                            <p:strVal val="rgb(-1,102,0)"/>
                                          </p:val>
                                        </p:tav>
                                        <p:tav tm="50000">
                                          <p:val>
                                            <p:strVal val="rgb(-52,-1,-1)"/>
                                          </p:val>
                                        </p:tav>
                                      </p:tavLst>
                                    </p:anim>
                                    <p:set>
                                      <p:cBhvr>
                                        <p:cTn id="1075" dur="80"/>
                                        <p:tgtEl>
                                          <p:spTgt spid="297">
                                            <p:txEl>
                                              <p:pRg st="4" end="4"/>
                                            </p:txEl>
                                          </p:spTgt>
                                        </p:tgtEl>
                                        <p:attrNameLst>
                                          <p:attrName>fill.type</p:attrName>
                                        </p:attrNameLst>
                                      </p:cBhvr>
                                      <p:to>
                                        <p:strVal val="solid"/>
                                      </p:to>
                                    </p:set>
                                  </p:childTnLst>
                                </p:cTn>
                              </p:par>
                            </p:childTnLst>
                          </p:cTn>
                        </p:par>
                      </p:childTnLst>
                    </p:cTn>
                  </p:par>
                  <p:par>
                    <p:cTn id="1076" fill="hold" nodeType="clickEffect">
                      <p:stCondLst>
                        <p:cond delay="indefinite"/>
                      </p:stCondLst>
                      <p:childTnLst>
                        <p:par>
                          <p:cTn id="1077" fill="hold" nodeType="withEffect">
                            <p:stCondLst>
                              <p:cond delay="0"/>
                            </p:stCondLst>
                            <p:childTnLst>
                              <p:par>
                                <p:cTn id="1078" presetID="27" presetClass="entr" fill="hold" nodeType="clickEffect">
                                  <p:stCondLst>
                                    <p:cond delay="0"/>
                                  </p:stCondLst>
                                  <p:iterate type="lt">
                                    <p:tmAbs val="40"/>
                                  </p:iterate>
                                  <p:childTnLst>
                                    <p:set>
                                      <p:cBhvr>
                                        <p:cTn id="1079" dur="1" fill="hold">
                                          <p:stCondLst>
                                            <p:cond delay="0"/>
                                          </p:stCondLst>
                                        </p:cTn>
                                        <p:tgtEl>
                                          <p:spTgt spid="297">
                                            <p:txEl>
                                              <p:pRg st="5" end="5"/>
                                            </p:txEl>
                                          </p:spTgt>
                                        </p:tgtEl>
                                        <p:attrNameLst>
                                          <p:attrName>style.visibility</p:attrName>
                                        </p:attrNameLst>
                                      </p:cBhvr>
                                      <p:to>
                                        <p:strVal val="visible"/>
                                      </p:to>
                                    </p:set>
                                    <p:anim calcmode="discrete" valueType="clr">
                                      <p:cBhvr additive="repl">
                                        <p:cTn id="1080" dur="80"/>
                                        <p:tgtEl>
                                          <p:spTgt spid="297">
                                            <p:txEl>
                                              <p:pRg st="5" end="5"/>
                                            </p:txEl>
                                          </p:spTgt>
                                        </p:tgtEl>
                                        <p:attrNameLst>
                                          <p:attrName>style.color</p:attrName>
                                        </p:attrNameLst>
                                      </p:cBhvr>
                                      <p:tavLst>
                                        <p:tav>
                                          <p:val>
                                            <p:strVal val="rgb(-1,102,0)"/>
                                          </p:val>
                                        </p:tav>
                                        <p:tav tm="50000">
                                          <p:val>
                                            <p:strVal val="rgb(-52,-1,-1)"/>
                                          </p:val>
                                        </p:tav>
                                      </p:tavLst>
                                    </p:anim>
                                    <p:anim calcmode="discrete" valueType="clr">
                                      <p:cBhvr additive="repl">
                                        <p:cTn id="1081" dur="80"/>
                                        <p:tgtEl>
                                          <p:spTgt spid="297">
                                            <p:txEl>
                                              <p:pRg st="5" end="5"/>
                                            </p:txEl>
                                          </p:spTgt>
                                        </p:tgtEl>
                                        <p:attrNameLst>
                                          <p:attrName>fillcolor</p:attrName>
                                        </p:attrNameLst>
                                      </p:cBhvr>
                                      <p:tavLst>
                                        <p:tav>
                                          <p:val>
                                            <p:strVal val="rgb(-1,102,0)"/>
                                          </p:val>
                                        </p:tav>
                                        <p:tav tm="50000">
                                          <p:val>
                                            <p:strVal val="rgb(-52,-1,-1)"/>
                                          </p:val>
                                        </p:tav>
                                      </p:tavLst>
                                    </p:anim>
                                    <p:set>
                                      <p:cBhvr>
                                        <p:cTn id="1082" dur="80"/>
                                        <p:tgtEl>
                                          <p:spTgt spid="297">
                                            <p:txEl>
                                              <p:pRg st="5" end="5"/>
                                            </p:txEl>
                                          </p:spTgt>
                                        </p:tgtEl>
                                        <p:attrNameLst>
                                          <p:attrName>fill.type</p:attrName>
                                        </p:attrNameLst>
                                      </p:cBhvr>
                                      <p:to>
                                        <p:strVal val="solid"/>
                                      </p:to>
                                    </p:set>
                                  </p:childTnLst>
                                </p:cTn>
                              </p:par>
                            </p:childTnLst>
                          </p:cTn>
                        </p:par>
                      </p:childTnLst>
                    </p:cTn>
                  </p:par>
                  <p:par>
                    <p:cTn id="1083" fill="hold" nodeType="clickEffect">
                      <p:stCondLst>
                        <p:cond delay="indefinite"/>
                      </p:stCondLst>
                      <p:childTnLst>
                        <p:par>
                          <p:cTn id="1084" fill="hold" nodeType="withEffect">
                            <p:stCondLst>
                              <p:cond delay="0"/>
                            </p:stCondLst>
                            <p:childTnLst>
                              <p:par>
                                <p:cTn id="1085" presetID="27" presetClass="entr" fill="hold" nodeType="clickEffect">
                                  <p:stCondLst>
                                    <p:cond delay="0"/>
                                  </p:stCondLst>
                                  <p:iterate type="lt">
                                    <p:tmAbs val="40"/>
                                  </p:iterate>
                                  <p:childTnLst>
                                    <p:set>
                                      <p:cBhvr>
                                        <p:cTn id="1086" dur="1" fill="hold">
                                          <p:stCondLst>
                                            <p:cond delay="0"/>
                                          </p:stCondLst>
                                        </p:cTn>
                                        <p:tgtEl>
                                          <p:spTgt spid="297">
                                            <p:txEl>
                                              <p:pRg st="6" end="6"/>
                                            </p:txEl>
                                          </p:spTgt>
                                        </p:tgtEl>
                                        <p:attrNameLst>
                                          <p:attrName>style.visibility</p:attrName>
                                        </p:attrNameLst>
                                      </p:cBhvr>
                                      <p:to>
                                        <p:strVal val="visible"/>
                                      </p:to>
                                    </p:set>
                                    <p:anim calcmode="discrete" valueType="clr">
                                      <p:cBhvr additive="repl">
                                        <p:cTn id="1087" dur="80"/>
                                        <p:tgtEl>
                                          <p:spTgt spid="297">
                                            <p:txEl>
                                              <p:pRg st="6" end="6"/>
                                            </p:txEl>
                                          </p:spTgt>
                                        </p:tgtEl>
                                        <p:attrNameLst>
                                          <p:attrName>style.color</p:attrName>
                                        </p:attrNameLst>
                                      </p:cBhvr>
                                      <p:tavLst>
                                        <p:tav>
                                          <p:val>
                                            <p:strVal val="rgb(-1,102,0)"/>
                                          </p:val>
                                        </p:tav>
                                        <p:tav tm="50000">
                                          <p:val>
                                            <p:strVal val="rgb(-52,-1,-1)"/>
                                          </p:val>
                                        </p:tav>
                                      </p:tavLst>
                                    </p:anim>
                                    <p:anim calcmode="discrete" valueType="clr">
                                      <p:cBhvr additive="repl">
                                        <p:cTn id="1088" dur="80"/>
                                        <p:tgtEl>
                                          <p:spTgt spid="297">
                                            <p:txEl>
                                              <p:pRg st="6" end="6"/>
                                            </p:txEl>
                                          </p:spTgt>
                                        </p:tgtEl>
                                        <p:attrNameLst>
                                          <p:attrName>fillcolor</p:attrName>
                                        </p:attrNameLst>
                                      </p:cBhvr>
                                      <p:tavLst>
                                        <p:tav>
                                          <p:val>
                                            <p:strVal val="rgb(-1,102,0)"/>
                                          </p:val>
                                        </p:tav>
                                        <p:tav tm="50000">
                                          <p:val>
                                            <p:strVal val="rgb(-52,-1,-1)"/>
                                          </p:val>
                                        </p:tav>
                                      </p:tavLst>
                                    </p:anim>
                                    <p:set>
                                      <p:cBhvr>
                                        <p:cTn id="1089" dur="80"/>
                                        <p:tgtEl>
                                          <p:spTgt spid="297">
                                            <p:txEl>
                                              <p:pRg st="6" end="6"/>
                                            </p:txEl>
                                          </p:spTgt>
                                        </p:tgtEl>
                                        <p:attrNameLst>
                                          <p:attrName>fill.type</p:attrName>
                                        </p:attrNameLst>
                                      </p:cBhvr>
                                      <p:to>
                                        <p:strVal val="solid"/>
                                      </p:to>
                                    </p:set>
                                  </p:childTnLst>
                                </p:cTn>
                              </p:par>
                            </p:childTnLst>
                          </p:cTn>
                        </p:par>
                      </p:childTnLst>
                    </p:cTn>
                  </p:par>
                  <p:par>
                    <p:cTn id="1090" fill="hold" nodeType="clickEffect">
                      <p:stCondLst>
                        <p:cond delay="indefinite"/>
                      </p:stCondLst>
                      <p:childTnLst>
                        <p:par>
                          <p:cTn id="1091" fill="hold" nodeType="withEffect">
                            <p:stCondLst>
                              <p:cond delay="0"/>
                            </p:stCondLst>
                            <p:childTnLst>
                              <p:par>
                                <p:cTn id="1092" presetID="27" presetClass="entr" fill="hold" nodeType="clickEffect">
                                  <p:stCondLst>
                                    <p:cond delay="0"/>
                                  </p:stCondLst>
                                  <p:iterate type="lt">
                                    <p:tmAbs val="40"/>
                                  </p:iterate>
                                  <p:childTnLst>
                                    <p:set>
                                      <p:cBhvr>
                                        <p:cTn id="1093" dur="1" fill="hold">
                                          <p:stCondLst>
                                            <p:cond delay="0"/>
                                          </p:stCondLst>
                                        </p:cTn>
                                        <p:tgtEl>
                                          <p:spTgt spid="297">
                                            <p:txEl>
                                              <p:pRg st="7" end="7"/>
                                            </p:txEl>
                                          </p:spTgt>
                                        </p:tgtEl>
                                        <p:attrNameLst>
                                          <p:attrName>style.visibility</p:attrName>
                                        </p:attrNameLst>
                                      </p:cBhvr>
                                      <p:to>
                                        <p:strVal val="visible"/>
                                      </p:to>
                                    </p:set>
                                    <p:anim calcmode="discrete" valueType="clr">
                                      <p:cBhvr additive="repl">
                                        <p:cTn id="1094" dur="80"/>
                                        <p:tgtEl>
                                          <p:spTgt spid="297">
                                            <p:txEl>
                                              <p:pRg st="7" end="7"/>
                                            </p:txEl>
                                          </p:spTgt>
                                        </p:tgtEl>
                                        <p:attrNameLst>
                                          <p:attrName>style.color</p:attrName>
                                        </p:attrNameLst>
                                      </p:cBhvr>
                                      <p:tavLst>
                                        <p:tav>
                                          <p:val>
                                            <p:strVal val="rgb(-1,102,0)"/>
                                          </p:val>
                                        </p:tav>
                                        <p:tav tm="50000">
                                          <p:val>
                                            <p:strVal val="rgb(-52,-1,-1)"/>
                                          </p:val>
                                        </p:tav>
                                      </p:tavLst>
                                    </p:anim>
                                    <p:anim calcmode="discrete" valueType="clr">
                                      <p:cBhvr additive="repl">
                                        <p:cTn id="1095" dur="80"/>
                                        <p:tgtEl>
                                          <p:spTgt spid="297">
                                            <p:txEl>
                                              <p:pRg st="7" end="7"/>
                                            </p:txEl>
                                          </p:spTgt>
                                        </p:tgtEl>
                                        <p:attrNameLst>
                                          <p:attrName>fillcolor</p:attrName>
                                        </p:attrNameLst>
                                      </p:cBhvr>
                                      <p:tavLst>
                                        <p:tav>
                                          <p:val>
                                            <p:strVal val="rgb(-1,102,0)"/>
                                          </p:val>
                                        </p:tav>
                                        <p:tav tm="50000">
                                          <p:val>
                                            <p:strVal val="rgb(-52,-1,-1)"/>
                                          </p:val>
                                        </p:tav>
                                      </p:tavLst>
                                    </p:anim>
                                    <p:set>
                                      <p:cBhvr>
                                        <p:cTn id="1096" dur="80"/>
                                        <p:tgtEl>
                                          <p:spTgt spid="297">
                                            <p:txEl>
                                              <p:pRg st="7" end="7"/>
                                            </p:txEl>
                                          </p:spTgt>
                                        </p:tgtEl>
                                        <p:attrNameLst>
                                          <p:attrName>fill.type</p:attrName>
                                        </p:attrNameLst>
                                      </p:cBhvr>
                                      <p:to>
                                        <p:strVal val="solid"/>
                                      </p:to>
                                    </p:set>
                                  </p:childTnLst>
                                </p:cTn>
                              </p:par>
                            </p:childTnLst>
                          </p:cTn>
                        </p:par>
                      </p:childTnLst>
                    </p:cTn>
                  </p:par>
                  <p:par>
                    <p:cTn id="1097" fill="hold" nodeType="clickEffect">
                      <p:stCondLst>
                        <p:cond delay="indefinite"/>
                      </p:stCondLst>
                      <p:childTnLst>
                        <p:par>
                          <p:cTn id="1098" fill="hold" nodeType="withEffect">
                            <p:stCondLst>
                              <p:cond delay="0"/>
                            </p:stCondLst>
                            <p:childTnLst>
                              <p:par>
                                <p:cTn id="1099" presetID="27" presetClass="entr" fill="hold" nodeType="clickEffect">
                                  <p:stCondLst>
                                    <p:cond delay="0"/>
                                  </p:stCondLst>
                                  <p:iterate type="lt">
                                    <p:tmAbs val="40"/>
                                  </p:iterate>
                                  <p:childTnLst>
                                    <p:set>
                                      <p:cBhvr>
                                        <p:cTn id="1100" dur="1" fill="hold">
                                          <p:stCondLst>
                                            <p:cond delay="0"/>
                                          </p:stCondLst>
                                        </p:cTn>
                                        <p:tgtEl>
                                          <p:spTgt spid="297">
                                            <p:txEl>
                                              <p:pRg st="8" end="8"/>
                                            </p:txEl>
                                          </p:spTgt>
                                        </p:tgtEl>
                                        <p:attrNameLst>
                                          <p:attrName>style.visibility</p:attrName>
                                        </p:attrNameLst>
                                      </p:cBhvr>
                                      <p:to>
                                        <p:strVal val="visible"/>
                                      </p:to>
                                    </p:set>
                                    <p:anim calcmode="discrete" valueType="clr">
                                      <p:cBhvr additive="repl">
                                        <p:cTn id="1101" dur="80"/>
                                        <p:tgtEl>
                                          <p:spTgt spid="297">
                                            <p:txEl>
                                              <p:pRg st="8" end="8"/>
                                            </p:txEl>
                                          </p:spTgt>
                                        </p:tgtEl>
                                        <p:attrNameLst>
                                          <p:attrName>style.color</p:attrName>
                                        </p:attrNameLst>
                                      </p:cBhvr>
                                      <p:tavLst>
                                        <p:tav>
                                          <p:val>
                                            <p:strVal val="rgb(-1,102,0)"/>
                                          </p:val>
                                        </p:tav>
                                        <p:tav tm="50000">
                                          <p:val>
                                            <p:strVal val="rgb(-52,-1,-1)"/>
                                          </p:val>
                                        </p:tav>
                                      </p:tavLst>
                                    </p:anim>
                                    <p:anim calcmode="discrete" valueType="clr">
                                      <p:cBhvr additive="repl">
                                        <p:cTn id="1102" dur="80"/>
                                        <p:tgtEl>
                                          <p:spTgt spid="297">
                                            <p:txEl>
                                              <p:pRg st="8" end="8"/>
                                            </p:txEl>
                                          </p:spTgt>
                                        </p:tgtEl>
                                        <p:attrNameLst>
                                          <p:attrName>fillcolor</p:attrName>
                                        </p:attrNameLst>
                                      </p:cBhvr>
                                      <p:tavLst>
                                        <p:tav>
                                          <p:val>
                                            <p:strVal val="rgb(-1,102,0)"/>
                                          </p:val>
                                        </p:tav>
                                        <p:tav tm="50000">
                                          <p:val>
                                            <p:strVal val="rgb(-52,-1,-1)"/>
                                          </p:val>
                                        </p:tav>
                                      </p:tavLst>
                                    </p:anim>
                                    <p:set>
                                      <p:cBhvr>
                                        <p:cTn id="1103" dur="80"/>
                                        <p:tgtEl>
                                          <p:spTgt spid="297">
                                            <p:txEl>
                                              <p:pRg st="8" end="8"/>
                                            </p:txEl>
                                          </p:spTgt>
                                        </p:tgtEl>
                                        <p:attrNameLst>
                                          <p:attrName>fill.type</p:attrName>
                                        </p:attrNameLst>
                                      </p:cBhvr>
                                      <p:to>
                                        <p:strVal val="solid"/>
                                      </p:to>
                                    </p:set>
                                  </p:childTnLst>
                                </p:cTn>
                              </p:par>
                            </p:childTnLst>
                          </p:cTn>
                        </p:par>
                      </p:childTnLst>
                    </p:cTn>
                  </p:par>
                  <p:par>
                    <p:cTn id="1104" fill="hold" nodeType="clickEffect">
                      <p:stCondLst>
                        <p:cond delay="indefinite"/>
                      </p:stCondLst>
                      <p:childTnLst>
                        <p:par>
                          <p:cTn id="1105" fill="hold" nodeType="withEffect">
                            <p:stCondLst>
                              <p:cond delay="0"/>
                            </p:stCondLst>
                            <p:childTnLst>
                              <p:par>
                                <p:cTn id="1106" presetID="22" presetClass="entr" fill="hold" nodeType="clickEffect" presetSubtype="1">
                                  <p:stCondLst>
                                    <p:cond delay="0"/>
                                  </p:stCondLst>
                                  <p:childTnLst>
                                    <p:set>
                                      <p:cBhvr>
                                        <p:cTn id="1107" dur="1" fill="hold">
                                          <p:stCondLst>
                                            <p:cond delay="0"/>
                                          </p:stCondLst>
                                        </p:cTn>
                                        <p:tgtEl>
                                          <p:spTgt spid="298"/>
                                        </p:tgtEl>
                                        <p:attrNameLst>
                                          <p:attrName>style.visibility</p:attrName>
                                        </p:attrNameLst>
                                      </p:cBhvr>
                                      <p:to>
                                        <p:strVal val="visible"/>
                                      </p:to>
                                    </p:set>
                                    <p:animEffect transition="in" filter="wipe(up)">
                                      <p:cBhvr additive="repl">
                                        <p:cTn id="1108" dur="500"/>
                                        <p:tgtEl>
                                          <p:spTgt spid="298"/>
                                        </p:tgtEl>
                                      </p:cBhvr>
                                    </p:animEffect>
                                  </p:childTnLst>
                                </p:cTn>
                              </p:par>
                            </p:childTnLst>
                          </p:cTn>
                        </p:par>
                      </p:childTnLst>
                    </p:cTn>
                  </p:par>
                  <p:par>
                    <p:cTn id="1109" fill="hold" nodeType="clickEffect">
                      <p:stCondLst>
                        <p:cond delay="indefinite"/>
                      </p:stCondLst>
                      <p:childTnLst>
                        <p:par>
                          <p:cTn id="1110" fill="hold" nodeType="withEffect">
                            <p:stCondLst>
                              <p:cond delay="0"/>
                            </p:stCondLst>
                            <p:childTnLst>
                              <p:par>
                                <p:cTn id="1111" presetID="22" presetClass="entr" fill="hold" nodeType="clickEffect" presetSubtype="8">
                                  <p:stCondLst>
                                    <p:cond delay="0"/>
                                  </p:stCondLst>
                                  <p:childTnLst>
                                    <p:set>
                                      <p:cBhvr>
                                        <p:cTn id="1112" dur="1" fill="hold">
                                          <p:stCondLst>
                                            <p:cond delay="0"/>
                                          </p:stCondLst>
                                        </p:cTn>
                                        <p:tgtEl>
                                          <p:spTgt spid="299"/>
                                        </p:tgtEl>
                                        <p:attrNameLst>
                                          <p:attrName>style.visibility</p:attrName>
                                        </p:attrNameLst>
                                      </p:cBhvr>
                                      <p:to>
                                        <p:strVal val="visible"/>
                                      </p:to>
                                    </p:set>
                                    <p:animEffect transition="in" filter="wipe(left)">
                                      <p:cBhvr additive="repl">
                                        <p:cTn id="1113" dur="500"/>
                                        <p:tgtEl>
                                          <p:spTgt spid="29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Rectangle 2"/>
          <p:cNvSpPr/>
          <p:nvPr/>
        </p:nvSpPr>
        <p:spPr>
          <a:xfrm>
            <a:off x="655560" y="700200"/>
            <a:ext cx="7848720" cy="685800"/>
          </a:xfrm>
          <a:prstGeom prst="rect">
            <a:avLst/>
          </a:prstGeom>
          <a:noFill/>
          <a:ln w="0">
            <a:noFill/>
          </a:ln>
        </p:spPr>
        <p:style>
          <a:lnRef idx="0"/>
          <a:fillRef idx="0"/>
          <a:effectRef idx="0"/>
          <a:fontRef idx="minor"/>
        </p:style>
        <p:txBody>
          <a:bodyPr lIns="90000" tIns="46800" rIns="90000" bIns="46800" anchor="t">
            <a:noAutofit/>
          </a:bodyPr>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none" strike="noStrike">
                <a:solidFill>
                  <a:srgbClr val="EEF82A"/>
                </a:solidFill>
                <a:effectLst/>
                <a:uFillTx/>
                <a:latin typeface="Comic Sans MS"/>
              </a:rPr>
              <a:t>Divergence / Convergence/Limits</a:t>
            </a:r>
            <a:endParaRPr lang="en-US" sz="2800" b="0" u="none" strike="noStrike">
              <a:solidFill>
                <a:srgbClr val="FFFFFF"/>
              </a:solidFill>
              <a:effectLst/>
              <a:uFillTx/>
              <a:latin typeface="Arial Narrow"/>
            </a:endParaRPr>
          </a:p>
        </p:txBody>
      </p:sp>
      <p:sp>
        <p:nvSpPr>
          <p:cNvPr id="302" name="Text Box 2"/>
          <p:cNvSpPr/>
          <p:nvPr/>
        </p:nvSpPr>
        <p:spPr>
          <a:xfrm>
            <a:off x="1219320" y="1844640"/>
            <a:ext cx="685800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sng" strike="noStrike">
                <a:solidFill>
                  <a:srgbClr val="FFFF00"/>
                </a:solidFill>
                <a:effectLst/>
                <a:uFillTx/>
                <a:latin typeface="Comic Sans MS"/>
              </a:rPr>
              <a:t>Conclusions</a:t>
            </a:r>
            <a:endParaRPr lang="en-US" sz="2400" b="0" u="none" strike="noStrike">
              <a:solidFill>
                <a:srgbClr val="FFFFFF"/>
              </a:solidFill>
              <a:effectLst/>
              <a:uFillTx/>
              <a:latin typeface="Arial Narrow"/>
            </a:endParaRPr>
          </a:p>
        </p:txBody>
      </p:sp>
      <p:sp>
        <p:nvSpPr>
          <p:cNvPr id="303" name="Text Box 3"/>
          <p:cNvSpPr/>
          <p:nvPr/>
        </p:nvSpPr>
        <p:spPr>
          <a:xfrm>
            <a:off x="1219320" y="2471760"/>
            <a:ext cx="7391160" cy="87588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The linear recurrence relation  u</a:t>
            </a:r>
            <a:r>
              <a:rPr lang="en-GB" sz="2400" b="0" u="none" strike="noStrike" baseline="-25000">
                <a:solidFill>
                  <a:srgbClr val="FFFF00"/>
                </a:solidFill>
                <a:effectLst/>
                <a:uFillTx/>
                <a:latin typeface="Comic Sans MS"/>
              </a:rPr>
              <a:t>n+1</a:t>
            </a:r>
            <a:r>
              <a:rPr lang="en-GB" sz="2400" b="0" u="none" strike="noStrike">
                <a:solidFill>
                  <a:srgbClr val="FFFF00"/>
                </a:solidFill>
                <a:effectLst/>
                <a:uFillTx/>
                <a:latin typeface="Comic Sans MS"/>
              </a:rPr>
              <a:t> = au</a:t>
            </a:r>
            <a:r>
              <a:rPr lang="en-GB" sz="2400" b="0" u="none" strike="noStrike" baseline="-25000">
                <a:solidFill>
                  <a:srgbClr val="FFFF00"/>
                </a:solidFill>
                <a:effectLst/>
                <a:uFillTx/>
                <a:latin typeface="Comic Sans MS"/>
              </a:rPr>
              <a:t>n</a:t>
            </a:r>
            <a:r>
              <a:rPr lang="en-GB" sz="2400" b="0" u="none" strike="noStrike">
                <a:solidFill>
                  <a:srgbClr val="FFFF00"/>
                </a:solidFill>
                <a:effectLst/>
                <a:uFillTx/>
                <a:latin typeface="Comic Sans MS"/>
              </a:rPr>
              <a:t> + b </a:t>
            </a:r>
            <a:r>
              <a:rPr lang="en-GB" sz="2400" b="0" u="sng" strike="noStrike">
                <a:solidFill>
                  <a:srgbClr val="FFFF00"/>
                </a:solidFill>
                <a:effectLst/>
                <a:uFillTx/>
                <a:latin typeface="Comic Sans MS"/>
              </a:rPr>
              <a:t>converges</a:t>
            </a:r>
            <a:r>
              <a:rPr lang="en-GB" sz="2400" b="0" u="none" strike="noStrike">
                <a:solidFill>
                  <a:srgbClr val="FFFF00"/>
                </a:solidFill>
                <a:effectLst/>
                <a:uFillTx/>
                <a:latin typeface="Comic Sans MS"/>
              </a:rPr>
              <a:t> to a limit if either</a:t>
            </a:r>
            <a:endParaRPr lang="en-US" sz="2400" b="0" u="none" strike="noStrike">
              <a:solidFill>
                <a:srgbClr val="FFFFFF"/>
              </a:solidFill>
              <a:effectLst/>
              <a:uFillTx/>
              <a:latin typeface="Arial Narrow"/>
            </a:endParaRPr>
          </a:p>
        </p:txBody>
      </p:sp>
      <p:sp>
        <p:nvSpPr>
          <p:cNvPr id="304" name="Text Box 4"/>
          <p:cNvSpPr/>
          <p:nvPr/>
        </p:nvSpPr>
        <p:spPr>
          <a:xfrm>
            <a:off x="1219320" y="3483000"/>
            <a:ext cx="777240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-1 &lt;  a  &lt; 0  or  0 &lt;  a  &lt; 1</a:t>
            </a:r>
            <a:endParaRPr lang="en-US" sz="2400" b="0" u="none" strike="noStrike">
              <a:solidFill>
                <a:srgbClr val="FFFFFF"/>
              </a:solidFill>
              <a:effectLst/>
              <a:uFillTx/>
              <a:latin typeface="Arial Narrow"/>
            </a:endParaRPr>
          </a:p>
        </p:txBody>
      </p:sp>
      <p:sp>
        <p:nvSpPr>
          <p:cNvPr id="305" name="Text Box 6"/>
          <p:cNvSpPr/>
          <p:nvPr/>
        </p:nvSpPr>
        <p:spPr>
          <a:xfrm>
            <a:off x="1219320" y="4246560"/>
            <a:ext cx="640080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This is usually written as  0 &lt;  a  &lt; 1  </a:t>
            </a:r>
            <a:endParaRPr lang="en-US" sz="2400" b="0" u="none" strike="noStrike">
              <a:solidFill>
                <a:srgbClr val="FFFFFF"/>
              </a:solidFill>
              <a:effectLst/>
              <a:uFillTx/>
              <a:latin typeface="Arial Narrow"/>
            </a:endParaRPr>
          </a:p>
        </p:txBody>
      </p:sp>
      <p:sp>
        <p:nvSpPr>
          <p:cNvPr id="306" name="Line 7"/>
          <p:cNvSpPr/>
          <p:nvPr/>
        </p:nvSpPr>
        <p:spPr>
          <a:xfrm>
            <a:off x="6111720" y="4359240"/>
            <a:ext cx="0" cy="304920"/>
          </a:xfrm>
          <a:prstGeom prst="line">
            <a:avLst/>
          </a:prstGeom>
          <a:ln w="9360">
            <a:solidFill>
              <a:srgbClr val="FFFFFF"/>
            </a:solidFill>
            <a:miter/>
          </a:ln>
        </p:spPr>
        <p:style>
          <a:lnRef idx="0"/>
          <a:fillRef idx="0"/>
          <a:effectRef idx="0"/>
          <a:fontRef idx="minor"/>
        </p:style>
        <p:txBody>
          <a:bodyPr lIns="90000" tIns="46800" rIns="90000" bIns="46800" anchor="ctr">
            <a:noAutofit/>
          </a:bodyPr>
          <a:p>
            <a:endParaRPr lang="en-US" sz="2400" b="0" u="none" strike="noStrike">
              <a:solidFill>
                <a:srgbClr val="FFFFFF"/>
              </a:solidFill>
              <a:effectLst/>
              <a:uFillTx/>
              <a:latin typeface="Arial Narrow"/>
            </a:endParaRPr>
          </a:p>
        </p:txBody>
      </p:sp>
      <p:sp>
        <p:nvSpPr>
          <p:cNvPr id="307" name="Line 8"/>
          <p:cNvSpPr/>
          <p:nvPr/>
        </p:nvSpPr>
        <p:spPr>
          <a:xfrm>
            <a:off x="6431040" y="4359240"/>
            <a:ext cx="0" cy="304920"/>
          </a:xfrm>
          <a:prstGeom prst="line">
            <a:avLst/>
          </a:prstGeom>
          <a:ln w="9360">
            <a:solidFill>
              <a:srgbClr val="FFFFFF"/>
            </a:solidFill>
            <a:miter/>
          </a:ln>
        </p:spPr>
        <p:style>
          <a:lnRef idx="0"/>
          <a:fillRef idx="0"/>
          <a:effectRef idx="0"/>
          <a:fontRef idx="minor"/>
        </p:style>
        <p:txBody>
          <a:bodyPr lIns="90000" tIns="46800" rIns="90000" bIns="46800" anchor="ctr">
            <a:noAutofit/>
          </a:bodyPr>
          <a:p>
            <a:endParaRPr lang="en-US" sz="2400" b="0" u="none" strike="noStrike">
              <a:solidFill>
                <a:srgbClr val="FFFFFF"/>
              </a:solidFill>
              <a:effectLst/>
              <a:uFillTx/>
              <a:latin typeface="Arial Narrow"/>
            </a:endParaRPr>
          </a:p>
        </p:txBody>
      </p:sp>
      <p:sp>
        <p:nvSpPr>
          <p:cNvPr id="308" name="Text Box 9"/>
          <p:cNvSpPr/>
          <p:nvPr/>
        </p:nvSpPr>
        <p:spPr>
          <a:xfrm>
            <a:off x="1219320" y="5194440"/>
            <a:ext cx="609588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If  a  &gt; 1  ie  a &lt; -1  or  a &gt; 1 </a:t>
            </a:r>
            <a:endParaRPr lang="en-US" sz="2400" b="0" u="none" strike="noStrike">
              <a:solidFill>
                <a:srgbClr val="FFFFFF"/>
              </a:solidFill>
              <a:effectLst/>
              <a:uFillTx/>
              <a:latin typeface="Arial Narrow"/>
            </a:endParaRPr>
          </a:p>
        </p:txBody>
      </p:sp>
      <p:sp>
        <p:nvSpPr>
          <p:cNvPr id="309" name="Line 10"/>
          <p:cNvSpPr/>
          <p:nvPr/>
        </p:nvSpPr>
        <p:spPr>
          <a:xfrm>
            <a:off x="2789280" y="5273640"/>
            <a:ext cx="0" cy="304920"/>
          </a:xfrm>
          <a:prstGeom prst="line">
            <a:avLst/>
          </a:prstGeom>
          <a:ln w="9360">
            <a:solidFill>
              <a:srgbClr val="FFFFFF"/>
            </a:solidFill>
            <a:miter/>
          </a:ln>
        </p:spPr>
        <p:style>
          <a:lnRef idx="0"/>
          <a:fillRef idx="0"/>
          <a:effectRef idx="0"/>
          <a:fontRef idx="minor"/>
        </p:style>
        <p:txBody>
          <a:bodyPr lIns="90000" tIns="46800" rIns="90000" bIns="46800" anchor="ctr">
            <a:noAutofit/>
          </a:bodyPr>
          <a:p>
            <a:endParaRPr lang="en-US" sz="2400" b="0" u="none" strike="noStrike">
              <a:solidFill>
                <a:srgbClr val="FFFFFF"/>
              </a:solidFill>
              <a:effectLst/>
              <a:uFillTx/>
              <a:latin typeface="Arial Narrow"/>
            </a:endParaRPr>
          </a:p>
        </p:txBody>
      </p:sp>
      <p:sp>
        <p:nvSpPr>
          <p:cNvPr id="310" name="Line 11"/>
          <p:cNvSpPr/>
          <p:nvPr/>
        </p:nvSpPr>
        <p:spPr>
          <a:xfrm>
            <a:off x="3124080" y="5273640"/>
            <a:ext cx="0" cy="304920"/>
          </a:xfrm>
          <a:prstGeom prst="line">
            <a:avLst/>
          </a:prstGeom>
          <a:ln w="9360">
            <a:solidFill>
              <a:srgbClr val="FFFFFF"/>
            </a:solidFill>
            <a:miter/>
          </a:ln>
        </p:spPr>
        <p:style>
          <a:lnRef idx="0"/>
          <a:fillRef idx="0"/>
          <a:effectRef idx="0"/>
          <a:fontRef idx="minor"/>
        </p:style>
        <p:txBody>
          <a:bodyPr lIns="90000" tIns="46800" rIns="90000" bIns="46800" anchor="ctr">
            <a:noAutofit/>
          </a:bodyPr>
          <a:p>
            <a:endParaRPr lang="en-US" sz="2400" b="0" u="none" strike="noStrike">
              <a:solidFill>
                <a:srgbClr val="FFFFFF"/>
              </a:solidFill>
              <a:effectLst/>
              <a:uFillTx/>
              <a:latin typeface="Arial Narrow"/>
            </a:endParaRPr>
          </a:p>
        </p:txBody>
      </p:sp>
      <p:sp>
        <p:nvSpPr>
          <p:cNvPr id="311" name="Text Box 13"/>
          <p:cNvSpPr/>
          <p:nvPr/>
        </p:nvSpPr>
        <p:spPr>
          <a:xfrm>
            <a:off x="1219320" y="6141960"/>
            <a:ext cx="746748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Then we say that the sequence diverges.</a:t>
            </a:r>
            <a:endParaRPr lang="en-US" sz="2400" b="0" u="none" strike="noStrike">
              <a:solidFill>
                <a:srgbClr val="FFFFFF"/>
              </a:solidFill>
              <a:effectLst/>
              <a:uFillTx/>
              <a:latin typeface="Arial Narrow"/>
            </a:endParaRPr>
          </a:p>
        </p:txBody>
      </p:sp>
      <p:sp>
        <p:nvSpPr>
          <p:cNvPr id="312" name="TextBox 15"/>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timing>
    <p:tnLst>
      <p:par>
        <p:cTn id="1114" dur="indefinite" restart="never" nodeType="tmRoot">
          <p:childTnLst>
            <p:seq>
              <p:cTn id="1115" dur="indefinite" nodeType="mainSeq">
                <p:childTnLst>
                  <p:par>
                    <p:cTn id="1116" fill="hold" nodeType="clickEffect">
                      <p:stCondLst>
                        <p:cond delay="indefinite"/>
                      </p:stCondLst>
                      <p:childTnLst>
                        <p:par>
                          <p:cTn id="1117" fill="hold" nodeType="withEffect">
                            <p:stCondLst>
                              <p:cond delay="0"/>
                            </p:stCondLst>
                            <p:childTnLst>
                              <p:par>
                                <p:cTn id="1118" presetID="22" presetClass="entr" fill="hold" nodeType="clickEffect" presetSubtype="8">
                                  <p:stCondLst>
                                    <p:cond delay="0"/>
                                  </p:stCondLst>
                                  <p:childTnLst>
                                    <p:set>
                                      <p:cBhvr>
                                        <p:cTn id="1119" dur="1" fill="hold">
                                          <p:stCondLst>
                                            <p:cond delay="0"/>
                                          </p:stCondLst>
                                        </p:cTn>
                                        <p:tgtEl>
                                          <p:spTgt spid="304"/>
                                        </p:tgtEl>
                                        <p:attrNameLst>
                                          <p:attrName>style.visibility</p:attrName>
                                        </p:attrNameLst>
                                      </p:cBhvr>
                                      <p:to>
                                        <p:strVal val="visible"/>
                                      </p:to>
                                    </p:set>
                                    <p:animEffect transition="in" filter="wipe(left)">
                                      <p:cBhvr additive="repl">
                                        <p:cTn id="1120" dur="500"/>
                                        <p:tgtEl>
                                          <p:spTgt spid="304"/>
                                        </p:tgtEl>
                                      </p:cBhvr>
                                    </p:animEffect>
                                  </p:childTnLst>
                                </p:cTn>
                              </p:par>
                            </p:childTnLst>
                          </p:cTn>
                        </p:par>
                      </p:childTnLst>
                    </p:cTn>
                  </p:par>
                  <p:par>
                    <p:cTn id="1121" fill="hold" nodeType="clickEffect">
                      <p:stCondLst>
                        <p:cond delay="indefinite"/>
                      </p:stCondLst>
                      <p:childTnLst>
                        <p:par>
                          <p:cTn id="1122" fill="hold" nodeType="withEffect">
                            <p:stCondLst>
                              <p:cond delay="0"/>
                            </p:stCondLst>
                            <p:childTnLst>
                              <p:par>
                                <p:cTn id="1123" presetID="22" presetClass="entr" fill="hold" nodeType="clickEffect" presetSubtype="8">
                                  <p:stCondLst>
                                    <p:cond delay="0"/>
                                  </p:stCondLst>
                                  <p:childTnLst>
                                    <p:set>
                                      <p:cBhvr>
                                        <p:cTn id="1124" dur="1" fill="hold">
                                          <p:stCondLst>
                                            <p:cond delay="0"/>
                                          </p:stCondLst>
                                        </p:cTn>
                                        <p:tgtEl>
                                          <p:spTgt spid="305"/>
                                        </p:tgtEl>
                                        <p:attrNameLst>
                                          <p:attrName>style.visibility</p:attrName>
                                        </p:attrNameLst>
                                      </p:cBhvr>
                                      <p:to>
                                        <p:strVal val="visible"/>
                                      </p:to>
                                    </p:set>
                                    <p:animEffect transition="in" filter="wipe(left)">
                                      <p:cBhvr additive="repl">
                                        <p:cTn id="1125" dur="500"/>
                                        <p:tgtEl>
                                          <p:spTgt spid="305"/>
                                        </p:tgtEl>
                                      </p:cBhvr>
                                    </p:animEffect>
                                  </p:childTnLst>
                                </p:cTn>
                              </p:par>
                              <p:par>
                                <p:cTn id="1126" presetID="22" presetClass="entr" fill="hold" nodeType="withEffect" presetSubtype="1">
                                  <p:stCondLst>
                                    <p:cond delay="0"/>
                                  </p:stCondLst>
                                  <p:childTnLst>
                                    <p:set>
                                      <p:cBhvr>
                                        <p:cTn id="1127" dur="1" fill="hold">
                                          <p:stCondLst>
                                            <p:cond delay="0"/>
                                          </p:stCondLst>
                                        </p:cTn>
                                        <p:tgtEl>
                                          <p:spTgt spid="306"/>
                                        </p:tgtEl>
                                        <p:attrNameLst>
                                          <p:attrName>style.visibility</p:attrName>
                                        </p:attrNameLst>
                                      </p:cBhvr>
                                      <p:to>
                                        <p:strVal val="visible"/>
                                      </p:to>
                                    </p:set>
                                    <p:animEffect transition="in" filter="wipe(up)">
                                      <p:cBhvr additive="repl">
                                        <p:cTn id="1128" dur="500"/>
                                        <p:tgtEl>
                                          <p:spTgt spid="306"/>
                                        </p:tgtEl>
                                      </p:cBhvr>
                                    </p:animEffect>
                                  </p:childTnLst>
                                </p:cTn>
                              </p:par>
                              <p:par>
                                <p:cTn id="1129" presetID="22" presetClass="entr" fill="hold" nodeType="withEffect" presetSubtype="1">
                                  <p:stCondLst>
                                    <p:cond delay="0"/>
                                  </p:stCondLst>
                                  <p:childTnLst>
                                    <p:set>
                                      <p:cBhvr>
                                        <p:cTn id="1130" dur="1" fill="hold">
                                          <p:stCondLst>
                                            <p:cond delay="0"/>
                                          </p:stCondLst>
                                        </p:cTn>
                                        <p:tgtEl>
                                          <p:spTgt spid="307"/>
                                        </p:tgtEl>
                                        <p:attrNameLst>
                                          <p:attrName>style.visibility</p:attrName>
                                        </p:attrNameLst>
                                      </p:cBhvr>
                                      <p:to>
                                        <p:strVal val="visible"/>
                                      </p:to>
                                    </p:set>
                                    <p:animEffect transition="in" filter="wipe(up)">
                                      <p:cBhvr additive="repl">
                                        <p:cTn id="1131" dur="500"/>
                                        <p:tgtEl>
                                          <p:spTgt spid="307"/>
                                        </p:tgtEl>
                                      </p:cBhvr>
                                    </p:animEffect>
                                  </p:childTnLst>
                                </p:cTn>
                              </p:par>
                            </p:childTnLst>
                          </p:cTn>
                        </p:par>
                      </p:childTnLst>
                    </p:cTn>
                  </p:par>
                  <p:par>
                    <p:cTn id="1132" fill="hold" nodeType="clickEffect">
                      <p:stCondLst>
                        <p:cond delay="indefinite"/>
                      </p:stCondLst>
                      <p:childTnLst>
                        <p:par>
                          <p:cTn id="1133" fill="hold" nodeType="withEffect">
                            <p:stCondLst>
                              <p:cond delay="0"/>
                            </p:stCondLst>
                            <p:childTnLst>
                              <p:par>
                                <p:cTn id="1134" presetID="22" presetClass="entr" fill="hold" nodeType="clickEffect" presetSubtype="8">
                                  <p:stCondLst>
                                    <p:cond delay="0"/>
                                  </p:stCondLst>
                                  <p:childTnLst>
                                    <p:set>
                                      <p:cBhvr>
                                        <p:cTn id="1135" dur="1" fill="hold">
                                          <p:stCondLst>
                                            <p:cond delay="0"/>
                                          </p:stCondLst>
                                        </p:cTn>
                                        <p:tgtEl>
                                          <p:spTgt spid="308"/>
                                        </p:tgtEl>
                                        <p:attrNameLst>
                                          <p:attrName>style.visibility</p:attrName>
                                        </p:attrNameLst>
                                      </p:cBhvr>
                                      <p:to>
                                        <p:strVal val="visible"/>
                                      </p:to>
                                    </p:set>
                                    <p:animEffect transition="in" filter="wipe(left)">
                                      <p:cBhvr additive="repl">
                                        <p:cTn id="1136" dur="500"/>
                                        <p:tgtEl>
                                          <p:spTgt spid="308"/>
                                        </p:tgtEl>
                                      </p:cBhvr>
                                    </p:animEffect>
                                  </p:childTnLst>
                                </p:cTn>
                              </p:par>
                              <p:par>
                                <p:cTn id="1137" presetID="22" presetClass="entr" fill="hold" nodeType="withEffect" presetSubtype="1">
                                  <p:stCondLst>
                                    <p:cond delay="0"/>
                                  </p:stCondLst>
                                  <p:childTnLst>
                                    <p:set>
                                      <p:cBhvr>
                                        <p:cTn id="1138" dur="1" fill="hold">
                                          <p:stCondLst>
                                            <p:cond delay="0"/>
                                          </p:stCondLst>
                                        </p:cTn>
                                        <p:tgtEl>
                                          <p:spTgt spid="310"/>
                                        </p:tgtEl>
                                        <p:attrNameLst>
                                          <p:attrName>style.visibility</p:attrName>
                                        </p:attrNameLst>
                                      </p:cBhvr>
                                      <p:to>
                                        <p:strVal val="visible"/>
                                      </p:to>
                                    </p:set>
                                    <p:animEffect transition="in" filter="wipe(up)">
                                      <p:cBhvr additive="repl">
                                        <p:cTn id="1139" dur="500"/>
                                        <p:tgtEl>
                                          <p:spTgt spid="310"/>
                                        </p:tgtEl>
                                      </p:cBhvr>
                                    </p:animEffect>
                                  </p:childTnLst>
                                </p:cTn>
                              </p:par>
                              <p:par>
                                <p:cTn id="1140" presetID="22" presetClass="entr" fill="hold" nodeType="withEffect" presetSubtype="1">
                                  <p:stCondLst>
                                    <p:cond delay="0"/>
                                  </p:stCondLst>
                                  <p:childTnLst>
                                    <p:set>
                                      <p:cBhvr>
                                        <p:cTn id="1141" dur="1" fill="hold">
                                          <p:stCondLst>
                                            <p:cond delay="0"/>
                                          </p:stCondLst>
                                        </p:cTn>
                                        <p:tgtEl>
                                          <p:spTgt spid="309"/>
                                        </p:tgtEl>
                                        <p:attrNameLst>
                                          <p:attrName>style.visibility</p:attrName>
                                        </p:attrNameLst>
                                      </p:cBhvr>
                                      <p:to>
                                        <p:strVal val="visible"/>
                                      </p:to>
                                    </p:set>
                                    <p:animEffect transition="in" filter="wipe(up)">
                                      <p:cBhvr additive="repl">
                                        <p:cTn id="1142" dur="500"/>
                                        <p:tgtEl>
                                          <p:spTgt spid="309"/>
                                        </p:tgtEl>
                                      </p:cBhvr>
                                    </p:animEffect>
                                  </p:childTnLst>
                                </p:cTn>
                              </p:par>
                            </p:childTnLst>
                          </p:cTn>
                        </p:par>
                      </p:childTnLst>
                    </p:cTn>
                  </p:par>
                  <p:par>
                    <p:cTn id="1143" fill="hold" nodeType="clickEffect">
                      <p:stCondLst>
                        <p:cond delay="indefinite"/>
                      </p:stCondLst>
                      <p:childTnLst>
                        <p:par>
                          <p:cTn id="1144" fill="hold" nodeType="withEffect">
                            <p:stCondLst>
                              <p:cond delay="0"/>
                            </p:stCondLst>
                            <p:childTnLst>
                              <p:par>
                                <p:cTn id="1145" presetID="22" presetClass="entr" fill="hold" nodeType="clickEffect" presetSubtype="8">
                                  <p:stCondLst>
                                    <p:cond delay="0"/>
                                  </p:stCondLst>
                                  <p:childTnLst>
                                    <p:set>
                                      <p:cBhvr>
                                        <p:cTn id="1146" dur="1" fill="hold">
                                          <p:stCondLst>
                                            <p:cond delay="0"/>
                                          </p:stCondLst>
                                        </p:cTn>
                                        <p:tgtEl>
                                          <p:spTgt spid="311"/>
                                        </p:tgtEl>
                                        <p:attrNameLst>
                                          <p:attrName>style.visibility</p:attrName>
                                        </p:attrNameLst>
                                      </p:cBhvr>
                                      <p:to>
                                        <p:strVal val="visible"/>
                                      </p:to>
                                    </p:set>
                                    <p:animEffect transition="in" filter="wipe(left)">
                                      <p:cBhvr additive="repl">
                                        <p:cTn id="1147" dur="500"/>
                                        <p:tgtEl>
                                          <p:spTgt spid="31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 name="PlaceHolder 1"/>
          <p:cNvSpPr>
            <a:spLocks noGrp="1"/>
          </p:cNvSpPr>
          <p:nvPr>
            <p:ph type="title"/>
          </p:nvPr>
        </p:nvSpPr>
        <p:spPr>
          <a:xfrm>
            <a:off x="1036440" y="549000"/>
            <a:ext cx="7086600" cy="685800"/>
          </a:xfrm>
          <a:prstGeom prst="rect">
            <a:avLst/>
          </a:prstGeom>
          <a:noFill/>
          <a:ln w="0">
            <a:noFill/>
          </a:ln>
        </p:spPr>
        <p:txBody>
          <a:bodyPr lIns="91440" tIns="45720" rIns="91440" bIns="45720" anchor="b">
            <a:noAutofit/>
          </a:bodyPr>
          <a:p>
            <a:pPr indent="0" algn="ctr">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none" strike="noStrike">
                <a:solidFill>
                  <a:srgbClr val="EEF82A"/>
                </a:solidFill>
                <a:effectLst/>
                <a:uFillTx/>
                <a:latin typeface="Comic Sans MS"/>
              </a:rPr>
              <a:t>Divergence / Convergence/Limits</a:t>
            </a:r>
            <a:endParaRPr lang="en-US" sz="2800" b="1" u="none" strike="noStrike">
              <a:solidFill>
                <a:srgbClr val="EEF82A"/>
              </a:solidFill>
              <a:effectLst/>
              <a:uFillTx/>
              <a:latin typeface="Comic Sans MS"/>
            </a:endParaRPr>
          </a:p>
        </p:txBody>
      </p:sp>
      <p:sp>
        <p:nvSpPr>
          <p:cNvPr id="314" name="PlaceHolder 2"/>
          <p:cNvSpPr>
            <a:spLocks noGrp="1"/>
          </p:cNvSpPr>
          <p:nvPr>
            <p:ph type="subTitle"/>
          </p:nvPr>
        </p:nvSpPr>
        <p:spPr>
          <a:xfrm>
            <a:off x="1066320" y="1964880"/>
            <a:ext cx="8077320" cy="4892760"/>
          </a:xfrm>
          <a:prstGeom prst="rect">
            <a:avLst/>
          </a:prstGeom>
          <a:noFill/>
          <a:ln w="0">
            <a:noFill/>
          </a:ln>
        </p:spPr>
        <p:txBody>
          <a:bodyPr lIns="91440" tIns="45720" rIns="91440" bIns="45720" anchor="t">
            <a:noAutofit/>
          </a:bodyPr>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sng" strike="noStrike">
                <a:solidFill>
                  <a:srgbClr val="FFFFFF"/>
                </a:solidFill>
                <a:effectLst/>
                <a:uFillTx/>
                <a:latin typeface="Comic Sans MS"/>
              </a:rPr>
              <a:t>Other Factors</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(e)</a:t>
            </a:r>
            <a:r>
              <a:rPr lang="en-GB" sz="2400" b="0" u="none" strike="noStrike">
                <a:solidFill>
                  <a:srgbClr val="FFFFFF"/>
                </a:solidFill>
                <a:effectLst/>
                <a:uFillTx/>
                <a:latin typeface="Comic Sans MS"/>
              </a:rPr>
              <a:t>	</a:t>
            </a:r>
            <a:r>
              <a:rPr lang="en-GB" sz="2400" b="0" u="none" strike="noStrike">
                <a:solidFill>
                  <a:srgbClr val="FFFFFF"/>
                </a:solidFill>
                <a:effectLst/>
                <a:uFillTx/>
                <a:latin typeface="Comic Sans MS"/>
              </a:rPr>
              <a:t>    compare this with (b)</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u</a:t>
            </a:r>
            <a:r>
              <a:rPr lang="en-GB" sz="2400" b="0" u="none" strike="noStrike" baseline="-25000">
                <a:solidFill>
                  <a:srgbClr val="FFFFFF"/>
                </a:solidFill>
                <a:effectLst/>
                <a:uFillTx/>
                <a:latin typeface="Comic Sans MS"/>
              </a:rPr>
              <a:t>n+1</a:t>
            </a:r>
            <a:r>
              <a:rPr lang="en-GB" sz="2400" b="0" u="none" strike="noStrike">
                <a:solidFill>
                  <a:srgbClr val="FFFFFF"/>
                </a:solidFill>
                <a:effectLst/>
                <a:uFillTx/>
                <a:latin typeface="Comic Sans MS"/>
              </a:rPr>
              <a:t> = 0.5u</a:t>
            </a:r>
            <a:r>
              <a:rPr lang="en-GB" sz="2400" b="0" u="none" strike="noStrike" baseline="-25000">
                <a:solidFill>
                  <a:srgbClr val="FFFFFF"/>
                </a:solidFill>
                <a:effectLst/>
                <a:uFillTx/>
                <a:latin typeface="Comic Sans MS"/>
              </a:rPr>
              <a:t>n</a:t>
            </a:r>
            <a:r>
              <a:rPr lang="en-GB" sz="2400" b="0" u="none" strike="noStrike">
                <a:solidFill>
                  <a:srgbClr val="FFFFFF"/>
                </a:solidFill>
                <a:effectLst/>
                <a:uFillTx/>
                <a:latin typeface="Comic Sans MS"/>
              </a:rPr>
              <a:t> + 10  with u</a:t>
            </a:r>
            <a:r>
              <a:rPr lang="en-GB" sz="2400" b="0" u="none" strike="noStrike" baseline="-25000">
                <a:solidFill>
                  <a:srgbClr val="FFFFFF"/>
                </a:solidFill>
                <a:effectLst/>
                <a:uFillTx/>
                <a:latin typeface="Comic Sans MS"/>
              </a:rPr>
              <a:t>0</a:t>
            </a:r>
            <a:r>
              <a:rPr lang="en-GB" sz="2400" b="0" u="none" strike="noStrike">
                <a:solidFill>
                  <a:srgbClr val="FFFFFF"/>
                </a:solidFill>
                <a:effectLst/>
                <a:uFillTx/>
                <a:latin typeface="Comic Sans MS"/>
              </a:rPr>
              <a:t> = 3</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u</a:t>
            </a:r>
            <a:r>
              <a:rPr lang="en-GB" sz="2400" b="0" u="none" strike="noStrike" baseline="-25000">
                <a:solidFill>
                  <a:srgbClr val="FFFFFF"/>
                </a:solidFill>
                <a:effectLst/>
                <a:uFillTx/>
                <a:latin typeface="Comic Sans MS"/>
              </a:rPr>
              <a:t>0</a:t>
            </a:r>
            <a:r>
              <a:rPr lang="en-GB" sz="2400" b="0" u="none" strike="noStrike">
                <a:solidFill>
                  <a:srgbClr val="FFFFFF"/>
                </a:solidFill>
                <a:effectLst/>
                <a:uFillTx/>
                <a:latin typeface="Comic Sans MS"/>
              </a:rPr>
              <a:t> = 3</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u</a:t>
            </a:r>
            <a:r>
              <a:rPr lang="en-GB" sz="2400" b="0" u="none" strike="noStrike" baseline="-25000">
                <a:solidFill>
                  <a:srgbClr val="FFFFFF"/>
                </a:solidFill>
                <a:effectLst/>
                <a:uFillTx/>
                <a:latin typeface="Comic Sans MS"/>
              </a:rPr>
              <a:t>1</a:t>
            </a:r>
            <a:r>
              <a:rPr lang="en-GB" sz="2400" b="0" u="none" strike="noStrike">
                <a:solidFill>
                  <a:srgbClr val="FFFFFF"/>
                </a:solidFill>
                <a:effectLst/>
                <a:uFillTx/>
                <a:latin typeface="Comic Sans MS"/>
              </a:rPr>
              <a:t> = 11.5</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u</a:t>
            </a:r>
            <a:r>
              <a:rPr lang="en-GB" sz="2400" b="0" u="none" strike="noStrike" baseline="-25000">
                <a:solidFill>
                  <a:srgbClr val="FFFFFF"/>
                </a:solidFill>
                <a:effectLst/>
                <a:uFillTx/>
                <a:latin typeface="Comic Sans MS"/>
              </a:rPr>
              <a:t>2</a:t>
            </a:r>
            <a:r>
              <a:rPr lang="en-GB" sz="2400" b="0" u="none" strike="noStrike">
                <a:solidFill>
                  <a:srgbClr val="FFFFFF"/>
                </a:solidFill>
                <a:effectLst/>
                <a:uFillTx/>
                <a:latin typeface="Comic Sans MS"/>
              </a:rPr>
              <a:t> = 15.75</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u</a:t>
            </a:r>
            <a:r>
              <a:rPr lang="en-GB" sz="2400" b="0" u="none" strike="noStrike" baseline="-25000">
                <a:solidFill>
                  <a:srgbClr val="FFFFFF"/>
                </a:solidFill>
                <a:effectLst/>
                <a:uFillTx/>
                <a:latin typeface="Comic Sans MS"/>
              </a:rPr>
              <a:t>3</a:t>
            </a:r>
            <a:r>
              <a:rPr lang="en-GB" sz="2400" b="0" u="none" strike="noStrike">
                <a:solidFill>
                  <a:srgbClr val="FFFFFF"/>
                </a:solidFill>
                <a:effectLst/>
                <a:uFillTx/>
                <a:latin typeface="Comic Sans MS"/>
              </a:rPr>
              <a:t> = 17.875</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u</a:t>
            </a:r>
            <a:r>
              <a:rPr lang="en-GB" sz="2400" b="0" u="none" strike="noStrike" baseline="-25000">
                <a:solidFill>
                  <a:srgbClr val="FFFFFF"/>
                </a:solidFill>
                <a:effectLst/>
                <a:uFillTx/>
                <a:latin typeface="Comic Sans MS"/>
              </a:rPr>
              <a:t>10</a:t>
            </a:r>
            <a:r>
              <a:rPr lang="en-GB" sz="2400" b="0" u="none" strike="noStrike">
                <a:solidFill>
                  <a:srgbClr val="FFFFFF"/>
                </a:solidFill>
                <a:effectLst/>
                <a:uFillTx/>
                <a:latin typeface="Comic Sans MS"/>
              </a:rPr>
              <a:t> = 19.98...</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u</a:t>
            </a:r>
            <a:r>
              <a:rPr lang="en-GB" sz="2400" b="0" u="none" strike="noStrike" baseline="-25000">
                <a:solidFill>
                  <a:srgbClr val="FFFFFF"/>
                </a:solidFill>
                <a:effectLst/>
                <a:uFillTx/>
                <a:latin typeface="Comic Sans MS"/>
              </a:rPr>
              <a:t>20</a:t>
            </a:r>
            <a:r>
              <a:rPr lang="en-GB" sz="2400" b="0" u="none" strike="noStrike">
                <a:solidFill>
                  <a:srgbClr val="FFFFFF"/>
                </a:solidFill>
                <a:effectLst/>
                <a:uFillTx/>
                <a:latin typeface="Comic Sans MS"/>
              </a:rPr>
              <a:t> = 19.99….</a:t>
            </a:r>
            <a:endParaRPr lang="en-US" sz="2400" b="0" u="none" strike="noStrike">
              <a:solidFill>
                <a:srgbClr val="FFFFFF"/>
              </a:solidFill>
              <a:effectLst/>
              <a:uFillTx/>
              <a:latin typeface="Comic Sans MS"/>
            </a:endParaRPr>
          </a:p>
        </p:txBody>
      </p:sp>
      <p:sp>
        <p:nvSpPr>
          <p:cNvPr id="315" name="Cloud 9"/>
          <p:cNvSpPr/>
          <p:nvPr/>
        </p:nvSpPr>
        <p:spPr>
          <a:xfrm>
            <a:off x="5546880" y="1828800"/>
            <a:ext cx="3597120" cy="1420560"/>
          </a:xfrm>
          <a:custGeom>
            <a:avLst/>
            <a:gdLst>
              <a:gd name="textAreaLeft" fmla="*/ 495720 w 3597120"/>
              <a:gd name="textAreaRight" fmla="*/ 2845800 w 3597120"/>
              <a:gd name="textAreaTop" fmla="*/ 214560 h 1420560"/>
              <a:gd name="textAreaBottom" fmla="*/ 1140480 h 1420560"/>
              <a:gd name="GluePoint1X" fmla="*/ 3594277 w 43200"/>
              <a:gd name="GluePoint1Y" fmla="*/ 632619 h 43200"/>
              <a:gd name="GluePoint2X" fmla="*/ 1798638 w 43200"/>
              <a:gd name="GluePoint2Y" fmla="*/ 1263891 h 43200"/>
              <a:gd name="GluePoint3X" fmla="*/ 11158 w 43200"/>
              <a:gd name="GluePoint3Y" fmla="*/ 632619 h 43200"/>
              <a:gd name="GluePoint4X" fmla="*/ 1798638 w 43200"/>
              <a:gd name="GluePoint4Y" fmla="*/ 72341 h 43200"/>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43200" h="43200">
                <a:moveTo>
                  <a:pt x="3900" y="14370"/>
                </a:moveTo>
                <a:lnTo>
                  <a:pt x="3900" y="14370"/>
                </a:lnTo>
                <a:arcTo wR="6753" hR="9190" stAng="10170548" swAng="7427171"/>
                <a:lnTo>
                  <a:pt x="14005" y="5202"/>
                </a:lnTo>
                <a:arcTo wR="5333" hR="7267" stAng="-8646226" swAng="5396752"/>
                <a:lnTo>
                  <a:pt x="22456" y="3432"/>
                </a:lnTo>
                <a:arcTo wR="4365" hR="5945" stAng="-8748310" swAng="5983216"/>
                <a:lnTo>
                  <a:pt x="29833" y="2481"/>
                </a:lnTo>
                <a:arcTo wR="4857" hR="6595" stAng="-7859247" swAng="7034694"/>
                <a:lnTo>
                  <a:pt x="38318" y="5576"/>
                </a:lnTo>
                <a:arcTo wR="5333" hR="7273" stAng="-4722629" swAng="6541720"/>
                <a:lnTo>
                  <a:pt x="41818" y="15460"/>
                </a:lnTo>
                <a:arcTo wR="6775" hR="9220" stAng="-2776007" swAng="7816113"/>
                <a:lnTo>
                  <a:pt x="37404" y="30203"/>
                </a:lnTo>
                <a:arcTo wR="5785" hR="7867" stAng="37436" swAng="6841911"/>
                <a:lnTo>
                  <a:pt x="28556" y="36813"/>
                </a:lnTo>
                <a:arcTo wR="6752" hR="9215" stAng="1346980" swAng="6910786"/>
                <a:lnTo>
                  <a:pt x="16480" y="39264"/>
                </a:lnTo>
                <a:arcTo wR="7720" hR="10543" stAng="3974661" swAng="4542738"/>
                <a:lnTo>
                  <a:pt x="5804" y="35470"/>
                </a:lnTo>
                <a:arcTo wR="4360" hR="5918" stAng="5103633" swAng="8804007"/>
                <a:lnTo>
                  <a:pt x="2113" y="25548"/>
                </a:lnTo>
                <a:arcTo wR="4345" hR="5945" stAng="6790459" swAng="9150775"/>
                <a:close/>
              </a:path>
              <a:path fill="none" w="43200" h="43200">
                <a:moveTo>
                  <a:pt x="4693" y="26177"/>
                </a:moveTo>
                <a:lnTo>
                  <a:pt x="4693" y="26177"/>
                </a:lnTo>
                <a:arcTo wR="4345" hR="5945" stAng="5204745" swAng="1585714"/>
                <a:moveTo>
                  <a:pt x="6928" y="34899"/>
                </a:moveTo>
                <a:lnTo>
                  <a:pt x="6928" y="34899"/>
                </a:lnTo>
                <a:arcTo wR="4360" hR="5918" stAng="4416323" swAng="686679"/>
                <a:moveTo>
                  <a:pt x="16478" y="39090"/>
                </a:moveTo>
                <a:lnTo>
                  <a:pt x="16478" y="39090"/>
                </a:lnTo>
                <a:arcTo wR="6752" hR="9215" stAng="8257461" swAng="844950"/>
                <a:moveTo>
                  <a:pt x="28827" y="34751"/>
                </a:moveTo>
                <a:lnTo>
                  <a:pt x="28827" y="34751"/>
                </a:lnTo>
                <a:arcTo wR="6752" hR="9215" stAng="387139" swAng="959841"/>
                <a:moveTo>
                  <a:pt x="34129" y="22954"/>
                </a:moveTo>
                <a:lnTo>
                  <a:pt x="34129" y="22954"/>
                </a:lnTo>
                <a:arcTo wR="5785" hR="7867" stAng="-4217785" swAng="4255228"/>
                <a:moveTo>
                  <a:pt x="41798" y="15354"/>
                </a:moveTo>
                <a:lnTo>
                  <a:pt x="41798" y="15354"/>
                </a:lnTo>
                <a:arcTo wR="5333" hR="7273" stAng="1819091" swAng="1665385"/>
                <a:moveTo>
                  <a:pt x="38324" y="5426"/>
                </a:moveTo>
                <a:lnTo>
                  <a:pt x="38324" y="5426"/>
                </a:lnTo>
                <a:arcTo wR="4857" hR="6595" stAng="-824553" swAng="891799"/>
                <a:moveTo>
                  <a:pt x="29078" y="3952"/>
                </a:moveTo>
                <a:lnTo>
                  <a:pt x="29078" y="3952"/>
                </a:lnTo>
                <a:arcTo wR="4857" hR="6595" stAng="-8950828" swAng="1091979"/>
                <a:moveTo>
                  <a:pt x="22141" y="4720"/>
                </a:moveTo>
                <a:lnTo>
                  <a:pt x="22141" y="4720"/>
                </a:lnTo>
                <a:arcTo wR="4365" hR="5945" stAng="-9809519" swAng="1061209"/>
                <a:moveTo>
                  <a:pt x="14000" y="5192"/>
                </a:moveTo>
                <a:lnTo>
                  <a:pt x="14000" y="5192"/>
                </a:lnTo>
                <a:arcTo wR="6753" hR="9190" stAng="-4002280" swAng="739132"/>
                <a:moveTo>
                  <a:pt x="4127" y="15789"/>
                </a:moveTo>
                <a:lnTo>
                  <a:pt x="4127" y="15789"/>
                </a:lnTo>
                <a:arcTo wR="6753" hR="9190" stAng="9459493" swAng="711644"/>
              </a:path>
            </a:pathLst>
          </a:custGeom>
          <a:solidFill>
            <a:srgbClr val="FFFF00"/>
          </a:solidFill>
          <a:ln w="9360">
            <a:solidFill>
              <a:srgbClr val="000000"/>
            </a:solidFill>
            <a:round/>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000000"/>
                </a:solidFill>
                <a:effectLst/>
                <a:uFillTx/>
                <a:latin typeface="Comic Sans MS"/>
              </a:rPr>
              <a:t>u</a:t>
            </a:r>
            <a:r>
              <a:rPr lang="en-GB" sz="2400" b="0" u="none" strike="noStrike" baseline="-25000">
                <a:solidFill>
                  <a:srgbClr val="000000"/>
                </a:solidFill>
                <a:effectLst/>
                <a:uFillTx/>
                <a:latin typeface="Comic Sans MS"/>
              </a:rPr>
              <a:t>n+1</a:t>
            </a:r>
            <a:r>
              <a:rPr lang="en-GB" sz="2400" b="0" u="none" strike="noStrike">
                <a:solidFill>
                  <a:srgbClr val="000000"/>
                </a:solidFill>
                <a:effectLst/>
                <a:uFillTx/>
                <a:latin typeface="Comic Sans MS"/>
              </a:rPr>
              <a:t> = 0.5u</a:t>
            </a:r>
            <a:r>
              <a:rPr lang="en-GB" sz="2400" b="0" u="none" strike="noStrike" baseline="-25000">
                <a:solidFill>
                  <a:srgbClr val="000000"/>
                </a:solidFill>
                <a:effectLst/>
                <a:uFillTx/>
                <a:latin typeface="Comic Sans MS"/>
              </a:rPr>
              <a:t>n</a:t>
            </a:r>
            <a:r>
              <a:rPr lang="en-GB" sz="2400" b="0" u="none" strike="noStrike">
                <a:solidFill>
                  <a:srgbClr val="000000"/>
                </a:solidFill>
                <a:effectLst/>
                <a:uFillTx/>
                <a:latin typeface="Comic Sans MS"/>
              </a:rPr>
              <a:t> + 4  with u</a:t>
            </a:r>
            <a:r>
              <a:rPr lang="en-GB" sz="2400" b="0" u="none" strike="noStrike" baseline="-25000">
                <a:solidFill>
                  <a:srgbClr val="000000"/>
                </a:solidFill>
                <a:effectLst/>
                <a:uFillTx/>
                <a:latin typeface="Comic Sans MS"/>
              </a:rPr>
              <a:t>0</a:t>
            </a:r>
            <a:r>
              <a:rPr lang="en-GB" sz="2400" b="0" u="none" strike="noStrike">
                <a:solidFill>
                  <a:srgbClr val="000000"/>
                </a:solidFill>
                <a:effectLst/>
                <a:uFillTx/>
                <a:latin typeface="Comic Sans MS"/>
              </a:rPr>
              <a:t> = 3</a:t>
            </a:r>
            <a:endParaRPr lang="en-US" sz="2400" b="0" u="none" strike="noStrike">
              <a:solidFill>
                <a:srgbClr val="FFFFFF"/>
              </a:solidFill>
              <a:effectLst/>
              <a:uFillTx/>
              <a:latin typeface="Arial Narrow"/>
            </a:endParaRPr>
          </a:p>
        </p:txBody>
      </p:sp>
      <p:sp>
        <p:nvSpPr>
          <p:cNvPr id="316" name="Text Box 7"/>
          <p:cNvSpPr/>
          <p:nvPr/>
        </p:nvSpPr>
        <p:spPr>
          <a:xfrm>
            <a:off x="5425920" y="3581280"/>
            <a:ext cx="3718080" cy="203868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This is clearly heading to a limit of 20</a:t>
            </a:r>
            <a:endParaRPr lang="en-US" sz="2400" b="0" u="none" strike="noStrike">
              <a:solidFill>
                <a:srgbClr val="FFFFFF"/>
              </a:solidFill>
              <a:effectLst/>
              <a:uFillTx/>
              <a:latin typeface="Arial Narrow"/>
            </a:endParaRPr>
          </a:p>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Check:  if u</a:t>
            </a:r>
            <a:r>
              <a:rPr lang="en-GB" sz="2400" b="0" u="none" strike="noStrike" baseline="-25000">
                <a:solidFill>
                  <a:srgbClr val="FFFF00"/>
                </a:solidFill>
                <a:effectLst/>
                <a:uFillTx/>
                <a:latin typeface="Comic Sans MS"/>
              </a:rPr>
              <a:t>n</a:t>
            </a:r>
            <a:r>
              <a:rPr lang="en-GB" sz="2400" b="0" u="none" strike="noStrike">
                <a:solidFill>
                  <a:srgbClr val="FFFF00"/>
                </a:solidFill>
                <a:effectLst/>
                <a:uFillTx/>
                <a:latin typeface="Comic Sans MS"/>
              </a:rPr>
              <a:t> = 20</a:t>
            </a:r>
            <a:endParaRPr lang="en-US" sz="2400" b="0" u="none" strike="noStrike">
              <a:solidFill>
                <a:srgbClr val="FFFFFF"/>
              </a:solidFill>
              <a:effectLst/>
              <a:uFillTx/>
              <a:latin typeface="Arial Narrow"/>
            </a:endParaRPr>
          </a:p>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u</a:t>
            </a:r>
            <a:r>
              <a:rPr lang="en-GB" sz="2400" b="0" u="none" strike="noStrike" baseline="-25000">
                <a:solidFill>
                  <a:srgbClr val="FFFF00"/>
                </a:solidFill>
                <a:effectLst/>
                <a:uFillTx/>
                <a:latin typeface="Comic Sans MS"/>
              </a:rPr>
              <a:t>n+1</a:t>
            </a:r>
            <a:r>
              <a:rPr lang="en-GB" sz="2400" b="0" u="none" strike="noStrike">
                <a:solidFill>
                  <a:srgbClr val="FFFF00"/>
                </a:solidFill>
                <a:effectLst/>
                <a:uFillTx/>
                <a:latin typeface="Comic Sans MS"/>
              </a:rPr>
              <a:t> = 0.5 x 20 +10 = 20</a:t>
            </a:r>
            <a:endParaRPr lang="en-US" sz="2400" b="0" u="none" strike="noStrike">
              <a:solidFill>
                <a:srgbClr val="FFFFFF"/>
              </a:solidFill>
              <a:effectLst/>
              <a:uFillTx/>
              <a:latin typeface="Arial Narrow"/>
            </a:endParaRPr>
          </a:p>
        </p:txBody>
      </p:sp>
      <p:sp>
        <p:nvSpPr>
          <p:cNvPr id="317" name="Text Box 5"/>
          <p:cNvSpPr/>
          <p:nvPr/>
        </p:nvSpPr>
        <p:spPr>
          <a:xfrm>
            <a:off x="5181480" y="2514600"/>
            <a:ext cx="3962520" cy="1015920"/>
          </a:xfrm>
          <a:prstGeom prst="rect">
            <a:avLst/>
          </a:prstGeom>
          <a:noFill/>
          <a:ln w="0">
            <a:noFill/>
          </a:ln>
        </p:spPr>
        <p:style>
          <a:lnRef idx="0"/>
          <a:fillRef idx="0"/>
          <a:effectRef idx="0"/>
          <a:fontRef idx="minor"/>
        </p:style>
        <p:txBody>
          <a:bodyPr lIns="90000" tIns="46800" rIns="90000" bIns="46800" anchor="t">
            <a:spAutoFit/>
          </a:bodyPr>
          <a:p>
            <a:pPr algn="ctr">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Arial Narrow"/>
            </a:endParaRPr>
          </a:p>
          <a:p>
            <a:pPr algn="ctr">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Arial Narrow"/>
            </a:endParaRPr>
          </a:p>
        </p:txBody>
      </p:sp>
      <p:sp>
        <p:nvSpPr>
          <p:cNvPr id="318" name="TextBox 6"/>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
        <p:nvSpPr>
          <p:cNvPr id="319" name="Cloud 8"/>
          <p:cNvSpPr/>
          <p:nvPr/>
        </p:nvSpPr>
        <p:spPr>
          <a:xfrm>
            <a:off x="3032280" y="46080"/>
            <a:ext cx="6051240" cy="2758680"/>
          </a:xfrm>
          <a:custGeom>
            <a:avLst/>
            <a:gdLst>
              <a:gd name="textAreaLeft" fmla="*/ 833760 w 6051240"/>
              <a:gd name="textAreaRight" fmla="*/ 4786920 w 6051240"/>
              <a:gd name="textAreaTop" fmla="*/ 416520 h 2758680"/>
              <a:gd name="textAreaBottom" fmla="*/ 2214360 h 2758680"/>
              <a:gd name="GluePoint1X" fmla="*/ 6046507 w 43200"/>
              <a:gd name="GluePoint1Y" fmla="*/ 1335088 h 43200"/>
              <a:gd name="GluePoint2X" fmla="*/ 3025775 w 43200"/>
              <a:gd name="GluePoint2Y" fmla="*/ 2667332 h 43200"/>
              <a:gd name="GluePoint3X" fmla="*/ 18771 w 43200"/>
              <a:gd name="GluePoint3Y" fmla="*/ 1335088 h 43200"/>
              <a:gd name="GluePoint4X" fmla="*/ 3025775 w 43200"/>
              <a:gd name="GluePoint4Y" fmla="*/ 152670 h 43200"/>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43200" h="43200">
                <a:moveTo>
                  <a:pt x="3900" y="14370"/>
                </a:moveTo>
                <a:lnTo>
                  <a:pt x="3900" y="14370"/>
                </a:lnTo>
                <a:arcTo wR="6753" hR="9190" stAng="10170548" swAng="7427171"/>
                <a:lnTo>
                  <a:pt x="14005" y="5202"/>
                </a:lnTo>
                <a:arcTo wR="5333" hR="7267" stAng="-8646226" swAng="5396752"/>
                <a:lnTo>
                  <a:pt x="22456" y="3432"/>
                </a:lnTo>
                <a:arcTo wR="4365" hR="5945" stAng="-8748310" swAng="5983216"/>
                <a:lnTo>
                  <a:pt x="29833" y="2481"/>
                </a:lnTo>
                <a:arcTo wR="4857" hR="6595" stAng="-7859247" swAng="7034694"/>
                <a:lnTo>
                  <a:pt x="38318" y="5576"/>
                </a:lnTo>
                <a:arcTo wR="5333" hR="7273" stAng="-4722629" swAng="6541720"/>
                <a:lnTo>
                  <a:pt x="41818" y="15460"/>
                </a:lnTo>
                <a:arcTo wR="6775" hR="9220" stAng="-2776007" swAng="7816113"/>
                <a:lnTo>
                  <a:pt x="37404" y="30203"/>
                </a:lnTo>
                <a:arcTo wR="5785" hR="7867" stAng="37436" swAng="6841911"/>
                <a:lnTo>
                  <a:pt x="28556" y="36813"/>
                </a:lnTo>
                <a:arcTo wR="6752" hR="9215" stAng="1346980" swAng="6910786"/>
                <a:lnTo>
                  <a:pt x="16480" y="39264"/>
                </a:lnTo>
                <a:arcTo wR="7720" hR="10543" stAng="3974661" swAng="4542738"/>
                <a:lnTo>
                  <a:pt x="5804" y="35470"/>
                </a:lnTo>
                <a:arcTo wR="4360" hR="5918" stAng="5103633" swAng="8804007"/>
                <a:lnTo>
                  <a:pt x="2113" y="25548"/>
                </a:lnTo>
                <a:arcTo wR="4345" hR="5945" stAng="6790459" swAng="9150775"/>
                <a:close/>
              </a:path>
              <a:path fill="none" w="43200" h="43200">
                <a:moveTo>
                  <a:pt x="4693" y="26177"/>
                </a:moveTo>
                <a:lnTo>
                  <a:pt x="4693" y="26177"/>
                </a:lnTo>
                <a:arcTo wR="4345" hR="5945" stAng="5204745" swAng="1585714"/>
                <a:moveTo>
                  <a:pt x="6928" y="34899"/>
                </a:moveTo>
                <a:lnTo>
                  <a:pt x="6928" y="34899"/>
                </a:lnTo>
                <a:arcTo wR="4360" hR="5918" stAng="4416323" swAng="686679"/>
                <a:moveTo>
                  <a:pt x="16478" y="39090"/>
                </a:moveTo>
                <a:lnTo>
                  <a:pt x="16478" y="39090"/>
                </a:lnTo>
                <a:arcTo wR="6752" hR="9215" stAng="8257461" swAng="844950"/>
                <a:moveTo>
                  <a:pt x="28827" y="34751"/>
                </a:moveTo>
                <a:lnTo>
                  <a:pt x="28827" y="34751"/>
                </a:lnTo>
                <a:arcTo wR="6752" hR="9215" stAng="387139" swAng="959841"/>
                <a:moveTo>
                  <a:pt x="34129" y="22954"/>
                </a:moveTo>
                <a:lnTo>
                  <a:pt x="34129" y="22954"/>
                </a:lnTo>
                <a:arcTo wR="5785" hR="7867" stAng="-4217785" swAng="4255228"/>
                <a:moveTo>
                  <a:pt x="41798" y="15354"/>
                </a:moveTo>
                <a:lnTo>
                  <a:pt x="41798" y="15354"/>
                </a:lnTo>
                <a:arcTo wR="5333" hR="7273" stAng="1819091" swAng="1665385"/>
                <a:moveTo>
                  <a:pt x="38324" y="5426"/>
                </a:moveTo>
                <a:lnTo>
                  <a:pt x="38324" y="5426"/>
                </a:lnTo>
                <a:arcTo wR="4857" hR="6595" stAng="-824553" swAng="891799"/>
                <a:moveTo>
                  <a:pt x="29078" y="3952"/>
                </a:moveTo>
                <a:lnTo>
                  <a:pt x="29078" y="3952"/>
                </a:lnTo>
                <a:arcTo wR="4857" hR="6595" stAng="-8950828" swAng="1091979"/>
                <a:moveTo>
                  <a:pt x="22141" y="4720"/>
                </a:moveTo>
                <a:lnTo>
                  <a:pt x="22141" y="4720"/>
                </a:lnTo>
                <a:arcTo wR="4365" hR="5945" stAng="-9809519" swAng="1061209"/>
                <a:moveTo>
                  <a:pt x="14000" y="5192"/>
                </a:moveTo>
                <a:lnTo>
                  <a:pt x="14000" y="5192"/>
                </a:lnTo>
                <a:arcTo wR="6753" hR="9190" stAng="-4002280" swAng="739132"/>
                <a:moveTo>
                  <a:pt x="4127" y="15789"/>
                </a:moveTo>
                <a:lnTo>
                  <a:pt x="4127" y="15789"/>
                </a:lnTo>
                <a:arcTo wR="6753" hR="9190" stAng="9459493" swAng="711644"/>
              </a:path>
            </a:pathLst>
          </a:custGeom>
          <a:solidFill>
            <a:srgbClr val="4D4D4D"/>
          </a:solidFill>
          <a:ln w="28440">
            <a:solidFill>
              <a:srgbClr val="FFFFFF"/>
            </a:solidFill>
            <a:round/>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Conclusion: </a:t>
            </a:r>
            <a:endParaRPr lang="en-US" sz="2400" b="0" u="none" strike="noStrike">
              <a:solidFill>
                <a:srgbClr val="FFFFFF"/>
              </a:solidFill>
              <a:effectLst/>
              <a:uFillTx/>
              <a:latin typeface="Arial Narrow"/>
            </a:endParaRPr>
          </a:p>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if u</a:t>
            </a:r>
            <a:r>
              <a:rPr lang="en-GB" sz="2400" b="0" u="none" strike="noStrike" baseline="-25000">
                <a:solidFill>
                  <a:srgbClr val="FFFF00"/>
                </a:solidFill>
                <a:effectLst/>
                <a:uFillTx/>
                <a:latin typeface="Comic Sans MS"/>
              </a:rPr>
              <a:t>n+1</a:t>
            </a:r>
            <a:r>
              <a:rPr lang="en-GB" sz="2400" b="0" u="none" strike="noStrike">
                <a:solidFill>
                  <a:srgbClr val="FFFF00"/>
                </a:solidFill>
                <a:effectLst/>
                <a:uFillTx/>
                <a:latin typeface="Comic Sans MS"/>
              </a:rPr>
              <a:t> = au</a:t>
            </a:r>
            <a:r>
              <a:rPr lang="en-GB" sz="2400" b="0" u="none" strike="noStrike" baseline="-25000">
                <a:solidFill>
                  <a:srgbClr val="FFFF00"/>
                </a:solidFill>
                <a:effectLst/>
                <a:uFillTx/>
                <a:latin typeface="Comic Sans MS"/>
              </a:rPr>
              <a:t>n</a:t>
            </a:r>
            <a:r>
              <a:rPr lang="en-GB" sz="2400" b="0" u="none" strike="noStrike">
                <a:solidFill>
                  <a:srgbClr val="FFFF00"/>
                </a:solidFill>
                <a:effectLst/>
                <a:uFillTx/>
                <a:latin typeface="Comic Sans MS"/>
              </a:rPr>
              <a:t> + b converges to a limit then changing  b changes the limit.</a:t>
            </a:r>
            <a:endParaRPr lang="en-US" sz="24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timing>
    <p:tnLst>
      <p:par>
        <p:cTn id="1148" dur="indefinite" restart="never" nodeType="tmRoot">
          <p:childTnLst>
            <p:seq>
              <p:cTn id="1149" dur="indefinite" nodeType="mainSeq">
                <p:childTnLst>
                  <p:par>
                    <p:cTn id="1150" fill="hold" nodeType="clickEffect">
                      <p:stCondLst>
                        <p:cond delay="indefinite"/>
                      </p:stCondLst>
                      <p:childTnLst>
                        <p:par>
                          <p:cTn id="1151" fill="hold" nodeType="withEffect">
                            <p:stCondLst>
                              <p:cond delay="0"/>
                            </p:stCondLst>
                            <p:childTnLst>
                              <p:par>
                                <p:cTn id="1152" presetID="27" presetClass="entr" fill="hold" nodeType="clickEffect">
                                  <p:stCondLst>
                                    <p:cond delay="0"/>
                                  </p:stCondLst>
                                  <p:iterate type="lt">
                                    <p:tmAbs val="40"/>
                                  </p:iterate>
                                  <p:childTnLst>
                                    <p:set>
                                      <p:cBhvr>
                                        <p:cTn id="1153" dur="1" fill="hold">
                                          <p:stCondLst>
                                            <p:cond delay="0"/>
                                          </p:stCondLst>
                                        </p:cTn>
                                        <p:tgtEl>
                                          <p:spTgt spid="315"/>
                                        </p:tgtEl>
                                        <p:attrNameLst>
                                          <p:attrName>style.visibility</p:attrName>
                                        </p:attrNameLst>
                                      </p:cBhvr>
                                      <p:to>
                                        <p:strVal val="visible"/>
                                      </p:to>
                                    </p:set>
                                    <p:anim calcmode="discrete" valueType="clr">
                                      <p:cBhvr additive="repl">
                                        <p:cTn id="1154" dur="80"/>
                                        <p:tgtEl>
                                          <p:spTgt spid="315"/>
                                        </p:tgtEl>
                                        <p:attrNameLst>
                                          <p:attrName>style.color</p:attrName>
                                        </p:attrNameLst>
                                      </p:cBhvr>
                                      <p:tavLst>
                                        <p:tav>
                                          <p:val>
                                            <p:strVal val="rgb(-1,102,0)"/>
                                          </p:val>
                                        </p:tav>
                                        <p:tav tm="50000">
                                          <p:val>
                                            <p:strVal val="rgb(-52,-1,-1)"/>
                                          </p:val>
                                        </p:tav>
                                      </p:tavLst>
                                    </p:anim>
                                    <p:anim calcmode="discrete" valueType="clr">
                                      <p:cBhvr additive="repl">
                                        <p:cTn id="1155" dur="80"/>
                                        <p:tgtEl>
                                          <p:spTgt spid="315"/>
                                        </p:tgtEl>
                                        <p:attrNameLst>
                                          <p:attrName>fillcolor</p:attrName>
                                        </p:attrNameLst>
                                      </p:cBhvr>
                                      <p:tavLst>
                                        <p:tav>
                                          <p:val>
                                            <p:strVal val="rgb(-1,102,0)"/>
                                          </p:val>
                                        </p:tav>
                                        <p:tav tm="50000">
                                          <p:val>
                                            <p:strVal val="rgb(-52,-1,-1)"/>
                                          </p:val>
                                        </p:tav>
                                      </p:tavLst>
                                    </p:anim>
                                    <p:set>
                                      <p:cBhvr>
                                        <p:cTn id="1156" dur="80"/>
                                        <p:tgtEl>
                                          <p:spTgt spid="315"/>
                                        </p:tgtEl>
                                        <p:attrNameLst>
                                          <p:attrName>fill.type</p:attrName>
                                        </p:attrNameLst>
                                      </p:cBhvr>
                                      <p:to>
                                        <p:strVal val="solid"/>
                                      </p:to>
                                    </p:set>
                                  </p:childTnLst>
                                </p:cTn>
                              </p:par>
                            </p:childTnLst>
                          </p:cTn>
                        </p:par>
                      </p:childTnLst>
                    </p:cTn>
                  </p:par>
                  <p:par>
                    <p:cTn id="1157" fill="hold" nodeType="clickEffect">
                      <p:stCondLst>
                        <p:cond delay="indefinite"/>
                      </p:stCondLst>
                      <p:childTnLst>
                        <p:par>
                          <p:cTn id="1158" fill="hold" nodeType="withEffect">
                            <p:stCondLst>
                              <p:cond delay="0"/>
                            </p:stCondLst>
                            <p:childTnLst>
                              <p:par>
                                <p:cTn id="1159" presetID="22" presetClass="entr" fill="hold" nodeType="clickEffect" presetSubtype="8">
                                  <p:stCondLst>
                                    <p:cond delay="0"/>
                                  </p:stCondLst>
                                  <p:childTnLst>
                                    <p:set>
                                      <p:cBhvr>
                                        <p:cTn id="1160" dur="1" fill="hold">
                                          <p:stCondLst>
                                            <p:cond delay="0"/>
                                          </p:stCondLst>
                                        </p:cTn>
                                        <p:tgtEl>
                                          <p:spTgt spid="314">
                                            <p:txEl>
                                              <p:pRg st="3" end="3"/>
                                            </p:txEl>
                                          </p:spTgt>
                                        </p:tgtEl>
                                        <p:attrNameLst>
                                          <p:attrName>style.visibility</p:attrName>
                                        </p:attrNameLst>
                                      </p:cBhvr>
                                      <p:to>
                                        <p:strVal val="visible"/>
                                      </p:to>
                                    </p:set>
                                    <p:animEffect transition="in" filter="wipe(left)">
                                      <p:cBhvr additive="repl">
                                        <p:cTn id="1161" dur="500"/>
                                        <p:tgtEl>
                                          <p:spTgt spid="314">
                                            <p:txEl>
                                              <p:pRg st="3" end="3"/>
                                            </p:txEl>
                                          </p:spTgt>
                                        </p:tgtEl>
                                      </p:cBhvr>
                                    </p:animEffect>
                                  </p:childTnLst>
                                </p:cTn>
                              </p:par>
                            </p:childTnLst>
                          </p:cTn>
                        </p:par>
                      </p:childTnLst>
                    </p:cTn>
                  </p:par>
                  <p:par>
                    <p:cTn id="1162" fill="hold" nodeType="clickEffect">
                      <p:stCondLst>
                        <p:cond delay="indefinite"/>
                      </p:stCondLst>
                      <p:childTnLst>
                        <p:par>
                          <p:cTn id="1163" fill="hold" nodeType="withEffect">
                            <p:stCondLst>
                              <p:cond delay="0"/>
                            </p:stCondLst>
                            <p:childTnLst>
                              <p:par>
                                <p:cTn id="1164" presetID="22" presetClass="entr" fill="hold" nodeType="clickEffect" presetSubtype="8">
                                  <p:stCondLst>
                                    <p:cond delay="0"/>
                                  </p:stCondLst>
                                  <p:childTnLst>
                                    <p:set>
                                      <p:cBhvr>
                                        <p:cTn id="1165" dur="1" fill="hold">
                                          <p:stCondLst>
                                            <p:cond delay="0"/>
                                          </p:stCondLst>
                                        </p:cTn>
                                        <p:tgtEl>
                                          <p:spTgt spid="314">
                                            <p:txEl>
                                              <p:pRg st="4" end="4"/>
                                            </p:txEl>
                                          </p:spTgt>
                                        </p:tgtEl>
                                        <p:attrNameLst>
                                          <p:attrName>style.visibility</p:attrName>
                                        </p:attrNameLst>
                                      </p:cBhvr>
                                      <p:to>
                                        <p:strVal val="visible"/>
                                      </p:to>
                                    </p:set>
                                    <p:animEffect transition="in" filter="wipe(left)">
                                      <p:cBhvr additive="repl">
                                        <p:cTn id="1166" dur="500"/>
                                        <p:tgtEl>
                                          <p:spTgt spid="314">
                                            <p:txEl>
                                              <p:pRg st="4" end="4"/>
                                            </p:txEl>
                                          </p:spTgt>
                                        </p:tgtEl>
                                      </p:cBhvr>
                                    </p:animEffect>
                                  </p:childTnLst>
                                </p:cTn>
                              </p:par>
                            </p:childTnLst>
                          </p:cTn>
                        </p:par>
                      </p:childTnLst>
                    </p:cTn>
                  </p:par>
                  <p:par>
                    <p:cTn id="1167" fill="hold" nodeType="clickEffect">
                      <p:stCondLst>
                        <p:cond delay="indefinite"/>
                      </p:stCondLst>
                      <p:childTnLst>
                        <p:par>
                          <p:cTn id="1168" fill="hold" nodeType="withEffect">
                            <p:stCondLst>
                              <p:cond delay="0"/>
                            </p:stCondLst>
                            <p:childTnLst>
                              <p:par>
                                <p:cTn id="1169" presetID="22" presetClass="entr" fill="hold" nodeType="clickEffect" presetSubtype="8">
                                  <p:stCondLst>
                                    <p:cond delay="0"/>
                                  </p:stCondLst>
                                  <p:childTnLst>
                                    <p:set>
                                      <p:cBhvr>
                                        <p:cTn id="1170" dur="1" fill="hold">
                                          <p:stCondLst>
                                            <p:cond delay="0"/>
                                          </p:stCondLst>
                                        </p:cTn>
                                        <p:tgtEl>
                                          <p:spTgt spid="314">
                                            <p:txEl>
                                              <p:pRg st="5" end="5"/>
                                            </p:txEl>
                                          </p:spTgt>
                                        </p:tgtEl>
                                        <p:attrNameLst>
                                          <p:attrName>style.visibility</p:attrName>
                                        </p:attrNameLst>
                                      </p:cBhvr>
                                      <p:to>
                                        <p:strVal val="visible"/>
                                      </p:to>
                                    </p:set>
                                    <p:animEffect transition="in" filter="wipe(left)">
                                      <p:cBhvr additive="repl">
                                        <p:cTn id="1171" dur="500"/>
                                        <p:tgtEl>
                                          <p:spTgt spid="314">
                                            <p:txEl>
                                              <p:pRg st="5" end="5"/>
                                            </p:txEl>
                                          </p:spTgt>
                                        </p:tgtEl>
                                      </p:cBhvr>
                                    </p:animEffect>
                                  </p:childTnLst>
                                </p:cTn>
                              </p:par>
                            </p:childTnLst>
                          </p:cTn>
                        </p:par>
                      </p:childTnLst>
                    </p:cTn>
                  </p:par>
                  <p:par>
                    <p:cTn id="1172" fill="hold" nodeType="clickEffect">
                      <p:stCondLst>
                        <p:cond delay="indefinite"/>
                      </p:stCondLst>
                      <p:childTnLst>
                        <p:par>
                          <p:cTn id="1173" fill="hold" nodeType="withEffect">
                            <p:stCondLst>
                              <p:cond delay="0"/>
                            </p:stCondLst>
                            <p:childTnLst>
                              <p:par>
                                <p:cTn id="1174" presetID="22" presetClass="entr" fill="hold" nodeType="clickEffect" presetSubtype="8">
                                  <p:stCondLst>
                                    <p:cond delay="0"/>
                                  </p:stCondLst>
                                  <p:childTnLst>
                                    <p:set>
                                      <p:cBhvr>
                                        <p:cTn id="1175" dur="1" fill="hold">
                                          <p:stCondLst>
                                            <p:cond delay="0"/>
                                          </p:stCondLst>
                                        </p:cTn>
                                        <p:tgtEl>
                                          <p:spTgt spid="314">
                                            <p:txEl>
                                              <p:pRg st="6" end="6"/>
                                            </p:txEl>
                                          </p:spTgt>
                                        </p:tgtEl>
                                        <p:attrNameLst>
                                          <p:attrName>style.visibility</p:attrName>
                                        </p:attrNameLst>
                                      </p:cBhvr>
                                      <p:to>
                                        <p:strVal val="visible"/>
                                      </p:to>
                                    </p:set>
                                    <p:animEffect transition="in" filter="wipe(left)">
                                      <p:cBhvr additive="repl">
                                        <p:cTn id="1176" dur="500"/>
                                        <p:tgtEl>
                                          <p:spTgt spid="314">
                                            <p:txEl>
                                              <p:pRg st="6" end="6"/>
                                            </p:txEl>
                                          </p:spTgt>
                                        </p:tgtEl>
                                      </p:cBhvr>
                                    </p:animEffect>
                                  </p:childTnLst>
                                </p:cTn>
                              </p:par>
                            </p:childTnLst>
                          </p:cTn>
                        </p:par>
                      </p:childTnLst>
                    </p:cTn>
                  </p:par>
                  <p:par>
                    <p:cTn id="1177" fill="hold" nodeType="clickEffect">
                      <p:stCondLst>
                        <p:cond delay="indefinite"/>
                      </p:stCondLst>
                      <p:childTnLst>
                        <p:par>
                          <p:cTn id="1178" fill="hold" nodeType="withEffect">
                            <p:stCondLst>
                              <p:cond delay="0"/>
                            </p:stCondLst>
                            <p:childTnLst>
                              <p:par>
                                <p:cTn id="1179" presetID="22" presetClass="entr" fill="hold" nodeType="clickEffect" presetSubtype="8">
                                  <p:stCondLst>
                                    <p:cond delay="0"/>
                                  </p:stCondLst>
                                  <p:childTnLst>
                                    <p:set>
                                      <p:cBhvr>
                                        <p:cTn id="1180" dur="1" fill="hold">
                                          <p:stCondLst>
                                            <p:cond delay="0"/>
                                          </p:stCondLst>
                                        </p:cTn>
                                        <p:tgtEl>
                                          <p:spTgt spid="314">
                                            <p:txEl>
                                              <p:pRg st="7" end="7"/>
                                            </p:txEl>
                                          </p:spTgt>
                                        </p:tgtEl>
                                        <p:attrNameLst>
                                          <p:attrName>style.visibility</p:attrName>
                                        </p:attrNameLst>
                                      </p:cBhvr>
                                      <p:to>
                                        <p:strVal val="visible"/>
                                      </p:to>
                                    </p:set>
                                    <p:animEffect transition="in" filter="wipe(left)">
                                      <p:cBhvr additive="repl">
                                        <p:cTn id="1181" dur="500"/>
                                        <p:tgtEl>
                                          <p:spTgt spid="314">
                                            <p:txEl>
                                              <p:pRg st="7" end="7"/>
                                            </p:txEl>
                                          </p:spTgt>
                                        </p:tgtEl>
                                      </p:cBhvr>
                                    </p:animEffect>
                                  </p:childTnLst>
                                </p:cTn>
                              </p:par>
                            </p:childTnLst>
                          </p:cTn>
                        </p:par>
                      </p:childTnLst>
                    </p:cTn>
                  </p:par>
                  <p:par>
                    <p:cTn id="1182" fill="hold" nodeType="clickEffect">
                      <p:stCondLst>
                        <p:cond delay="indefinite"/>
                      </p:stCondLst>
                      <p:childTnLst>
                        <p:par>
                          <p:cTn id="1183" fill="hold" nodeType="withEffect">
                            <p:stCondLst>
                              <p:cond delay="0"/>
                            </p:stCondLst>
                            <p:childTnLst>
                              <p:par>
                                <p:cTn id="1184" presetID="22" presetClass="entr" fill="hold" nodeType="clickEffect" presetSubtype="8">
                                  <p:stCondLst>
                                    <p:cond delay="0"/>
                                  </p:stCondLst>
                                  <p:childTnLst>
                                    <p:set>
                                      <p:cBhvr>
                                        <p:cTn id="1185" dur="1" fill="hold">
                                          <p:stCondLst>
                                            <p:cond delay="0"/>
                                          </p:stCondLst>
                                        </p:cTn>
                                        <p:tgtEl>
                                          <p:spTgt spid="314">
                                            <p:txEl>
                                              <p:pRg st="8" end="8"/>
                                            </p:txEl>
                                          </p:spTgt>
                                        </p:tgtEl>
                                        <p:attrNameLst>
                                          <p:attrName>style.visibility</p:attrName>
                                        </p:attrNameLst>
                                      </p:cBhvr>
                                      <p:to>
                                        <p:strVal val="visible"/>
                                      </p:to>
                                    </p:set>
                                    <p:animEffect transition="in" filter="wipe(left)">
                                      <p:cBhvr additive="repl">
                                        <p:cTn id="1186" dur="500"/>
                                        <p:tgtEl>
                                          <p:spTgt spid="314">
                                            <p:txEl>
                                              <p:pRg st="8" end="8"/>
                                            </p:txEl>
                                          </p:spTgt>
                                        </p:tgtEl>
                                      </p:cBhvr>
                                    </p:animEffect>
                                  </p:childTnLst>
                                </p:cTn>
                              </p:par>
                            </p:childTnLst>
                          </p:cTn>
                        </p:par>
                      </p:childTnLst>
                    </p:cTn>
                  </p:par>
                  <p:par>
                    <p:cTn id="1187" fill="hold" nodeType="clickEffect">
                      <p:stCondLst>
                        <p:cond delay="indefinite"/>
                      </p:stCondLst>
                      <p:childTnLst>
                        <p:par>
                          <p:cTn id="1188" fill="hold" nodeType="withEffect">
                            <p:stCondLst>
                              <p:cond delay="0"/>
                            </p:stCondLst>
                            <p:childTnLst>
                              <p:par>
                                <p:cTn id="1189" presetID="22" presetClass="entr" fill="hold" nodeType="clickEffect" presetSubtype="8">
                                  <p:stCondLst>
                                    <p:cond delay="0"/>
                                  </p:stCondLst>
                                  <p:childTnLst>
                                    <p:set>
                                      <p:cBhvr>
                                        <p:cTn id="1190" dur="1" fill="hold">
                                          <p:stCondLst>
                                            <p:cond delay="0"/>
                                          </p:stCondLst>
                                        </p:cTn>
                                        <p:tgtEl>
                                          <p:spTgt spid="314">
                                            <p:txEl>
                                              <p:pRg st="9" end="9"/>
                                            </p:txEl>
                                          </p:spTgt>
                                        </p:tgtEl>
                                        <p:attrNameLst>
                                          <p:attrName>style.visibility</p:attrName>
                                        </p:attrNameLst>
                                      </p:cBhvr>
                                      <p:to>
                                        <p:strVal val="visible"/>
                                      </p:to>
                                    </p:set>
                                    <p:animEffect transition="in" filter="wipe(left)">
                                      <p:cBhvr additive="repl">
                                        <p:cTn id="1191" dur="500"/>
                                        <p:tgtEl>
                                          <p:spTgt spid="314">
                                            <p:txEl>
                                              <p:pRg st="9" end="9"/>
                                            </p:txEl>
                                          </p:spTgt>
                                        </p:tgtEl>
                                      </p:cBhvr>
                                    </p:animEffect>
                                  </p:childTnLst>
                                </p:cTn>
                              </p:par>
                            </p:childTnLst>
                          </p:cTn>
                        </p:par>
                      </p:childTnLst>
                    </p:cTn>
                  </p:par>
                  <p:par>
                    <p:cTn id="1192" fill="hold" nodeType="clickEffect">
                      <p:stCondLst>
                        <p:cond delay="indefinite"/>
                      </p:stCondLst>
                      <p:childTnLst>
                        <p:par>
                          <p:cTn id="1193" fill="hold" nodeType="withEffect">
                            <p:stCondLst>
                              <p:cond delay="0"/>
                            </p:stCondLst>
                            <p:childTnLst>
                              <p:par>
                                <p:cTn id="1194" presetID="22" presetClass="entr" fill="hold" nodeType="clickEffect" presetSubtype="8">
                                  <p:stCondLst>
                                    <p:cond delay="0"/>
                                  </p:stCondLst>
                                  <p:childTnLst>
                                    <p:set>
                                      <p:cBhvr>
                                        <p:cTn id="1195" dur="1" fill="hold">
                                          <p:stCondLst>
                                            <p:cond delay="0"/>
                                          </p:stCondLst>
                                        </p:cTn>
                                        <p:tgtEl>
                                          <p:spTgt spid="314">
                                            <p:txEl>
                                              <p:pRg st="10" end="10"/>
                                            </p:txEl>
                                          </p:spTgt>
                                        </p:tgtEl>
                                        <p:attrNameLst>
                                          <p:attrName>style.visibility</p:attrName>
                                        </p:attrNameLst>
                                      </p:cBhvr>
                                      <p:to>
                                        <p:strVal val="visible"/>
                                      </p:to>
                                    </p:set>
                                    <p:animEffect transition="in" filter="wipe(left)">
                                      <p:cBhvr additive="repl">
                                        <p:cTn id="1196" dur="500"/>
                                        <p:tgtEl>
                                          <p:spTgt spid="314">
                                            <p:txEl>
                                              <p:pRg st="10" end="10"/>
                                            </p:txEl>
                                          </p:spTgt>
                                        </p:tgtEl>
                                      </p:cBhvr>
                                    </p:animEffect>
                                  </p:childTnLst>
                                </p:cTn>
                              </p:par>
                            </p:childTnLst>
                          </p:cTn>
                        </p:par>
                      </p:childTnLst>
                    </p:cTn>
                  </p:par>
                  <p:par>
                    <p:cTn id="1197" fill="hold" nodeType="clickEffect">
                      <p:stCondLst>
                        <p:cond delay="indefinite"/>
                      </p:stCondLst>
                      <p:childTnLst>
                        <p:par>
                          <p:cTn id="1198" fill="hold" nodeType="withEffect">
                            <p:stCondLst>
                              <p:cond delay="0"/>
                            </p:stCondLst>
                            <p:childTnLst>
                              <p:par>
                                <p:cTn id="1199" presetID="22" presetClass="entr" fill="hold" nodeType="clickEffect" presetSubtype="1">
                                  <p:stCondLst>
                                    <p:cond delay="0"/>
                                  </p:stCondLst>
                                  <p:endCondLst>
                                    <p:cond evt="begin"/>
                                  </p:endCondLst>
                                  <p:childTnLst>
                                    <p:set>
                                      <p:cBhvr>
                                        <p:cTn id="1200" dur="1" fill="hold">
                                          <p:stCondLst>
                                            <p:cond delay="0"/>
                                          </p:stCondLst>
                                        </p:cTn>
                                        <p:tgtEl>
                                          <p:spTgt spid="317"/>
                                        </p:tgtEl>
                                        <p:attrNameLst>
                                          <p:attrName>style.visibility</p:attrName>
                                        </p:attrNameLst>
                                      </p:cBhvr>
                                      <p:to>
                                        <p:strVal val="visible"/>
                                      </p:to>
                                    </p:set>
                                    <p:animEffect transition="in" filter="wipe(up)">
                                      <p:cBhvr additive="repl">
                                        <p:cTn id="1201" dur="500"/>
                                        <p:tgtEl>
                                          <p:spTgt spid="317"/>
                                        </p:tgtEl>
                                      </p:cBhvr>
                                    </p:animEffect>
                                  </p:childTnLst>
                                </p:cTn>
                              </p:par>
                            </p:childTnLst>
                          </p:cTn>
                        </p:par>
                      </p:childTnLst>
                    </p:cTn>
                  </p:par>
                  <p:par>
                    <p:cTn id="1202" fill="hold" nodeType="clickEffect">
                      <p:stCondLst>
                        <p:cond delay="indefinite"/>
                      </p:stCondLst>
                      <p:childTnLst>
                        <p:par>
                          <p:cTn id="1203" fill="hold" nodeType="withEffect">
                            <p:stCondLst>
                              <p:cond delay="0"/>
                            </p:stCondLst>
                            <p:childTnLst>
                              <p:par>
                                <p:cTn id="1204" presetID="22" presetClass="entr" fill="hold" nodeType="clickEffect" presetSubtype="1">
                                  <p:stCondLst>
                                    <p:cond delay="0"/>
                                  </p:stCondLst>
                                  <p:childTnLst>
                                    <p:set>
                                      <p:cBhvr>
                                        <p:cTn id="1205" dur="1" fill="hold">
                                          <p:stCondLst>
                                            <p:cond delay="0"/>
                                          </p:stCondLst>
                                        </p:cTn>
                                        <p:tgtEl>
                                          <p:spTgt spid="316"/>
                                        </p:tgtEl>
                                        <p:attrNameLst>
                                          <p:attrName>style.visibility</p:attrName>
                                        </p:attrNameLst>
                                      </p:cBhvr>
                                      <p:to>
                                        <p:strVal val="visible"/>
                                      </p:to>
                                    </p:set>
                                    <p:animEffect transition="in" filter="wipe(up)">
                                      <p:cBhvr additive="repl">
                                        <p:cTn id="1206" dur="500"/>
                                        <p:tgtEl>
                                          <p:spTgt spid="316"/>
                                        </p:tgtEl>
                                      </p:cBhvr>
                                    </p:animEffect>
                                  </p:childTnLst>
                                </p:cTn>
                              </p:par>
                            </p:childTnLst>
                          </p:cTn>
                        </p:par>
                      </p:childTnLst>
                    </p:cTn>
                  </p:par>
                  <p:par>
                    <p:cTn id="1207" fill="hold" nodeType="clickEffect">
                      <p:stCondLst>
                        <p:cond delay="indefinite"/>
                      </p:stCondLst>
                      <p:childTnLst>
                        <p:par>
                          <p:cTn id="1208" fill="hold" nodeType="withEffect">
                            <p:stCondLst>
                              <p:cond delay="0"/>
                            </p:stCondLst>
                            <p:childTnLst>
                              <p:par>
                                <p:cTn id="1209" presetID="27" presetClass="entr" fill="hold" nodeType="clickEffect">
                                  <p:stCondLst>
                                    <p:cond delay="0"/>
                                  </p:stCondLst>
                                  <p:iterate type="lt">
                                    <p:tmAbs val="40"/>
                                  </p:iterate>
                                  <p:childTnLst>
                                    <p:set>
                                      <p:cBhvr>
                                        <p:cTn id="1210" dur="1" fill="hold">
                                          <p:stCondLst>
                                            <p:cond delay="0"/>
                                          </p:stCondLst>
                                        </p:cTn>
                                        <p:tgtEl>
                                          <p:spTgt spid="319"/>
                                        </p:tgtEl>
                                        <p:attrNameLst>
                                          <p:attrName>style.visibility</p:attrName>
                                        </p:attrNameLst>
                                      </p:cBhvr>
                                      <p:to>
                                        <p:strVal val="visible"/>
                                      </p:to>
                                    </p:set>
                                    <p:anim calcmode="discrete" valueType="clr">
                                      <p:cBhvr additive="repl">
                                        <p:cTn id="1211" dur="80"/>
                                        <p:tgtEl>
                                          <p:spTgt spid="319"/>
                                        </p:tgtEl>
                                        <p:attrNameLst>
                                          <p:attrName>style.color</p:attrName>
                                        </p:attrNameLst>
                                      </p:cBhvr>
                                      <p:tavLst>
                                        <p:tav>
                                          <p:val>
                                            <p:strVal val="rgb(-1,102,0)"/>
                                          </p:val>
                                        </p:tav>
                                        <p:tav tm="50000">
                                          <p:val>
                                            <p:strVal val="rgb(-52,-1,-1)"/>
                                          </p:val>
                                        </p:tav>
                                      </p:tavLst>
                                    </p:anim>
                                    <p:anim calcmode="discrete" valueType="clr">
                                      <p:cBhvr additive="repl">
                                        <p:cTn id="1212" dur="80"/>
                                        <p:tgtEl>
                                          <p:spTgt spid="319"/>
                                        </p:tgtEl>
                                        <p:attrNameLst>
                                          <p:attrName>fillcolor</p:attrName>
                                        </p:attrNameLst>
                                      </p:cBhvr>
                                      <p:tavLst>
                                        <p:tav>
                                          <p:val>
                                            <p:strVal val="rgb(-1,102,0)"/>
                                          </p:val>
                                        </p:tav>
                                        <p:tav tm="50000">
                                          <p:val>
                                            <p:strVal val="rgb(-52,-1,-1)"/>
                                          </p:val>
                                        </p:tav>
                                      </p:tavLst>
                                    </p:anim>
                                    <p:set>
                                      <p:cBhvr>
                                        <p:cTn id="1213" dur="80"/>
                                        <p:tgtEl>
                                          <p:spTgt spid="319"/>
                                        </p:tgtEl>
                                        <p:attrNameLst>
                                          <p:attrName>fill.type</p:attrName>
                                        </p:attrNameLst>
                                      </p:cBhvr>
                                      <p:to>
                                        <p:strVal val="solid"/>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 name="PlaceHolder 1"/>
          <p:cNvSpPr>
            <a:spLocks noGrp="1"/>
          </p:cNvSpPr>
          <p:nvPr>
            <p:ph type="title"/>
          </p:nvPr>
        </p:nvSpPr>
        <p:spPr>
          <a:xfrm>
            <a:off x="1036440" y="609480"/>
            <a:ext cx="7086600" cy="609840"/>
          </a:xfrm>
          <a:prstGeom prst="rect">
            <a:avLst/>
          </a:prstGeom>
          <a:noFill/>
          <a:ln w="0">
            <a:noFill/>
          </a:ln>
        </p:spPr>
        <p:txBody>
          <a:bodyPr lIns="91440" tIns="45720" rIns="91440" bIns="45720" anchor="b">
            <a:noAutofit/>
          </a:bodyPr>
          <a:p>
            <a:pPr indent="0" algn="ctr">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none" strike="noStrike">
                <a:solidFill>
                  <a:srgbClr val="EEF82A"/>
                </a:solidFill>
                <a:effectLst/>
                <a:uFillTx/>
                <a:latin typeface="Comic Sans MS"/>
              </a:rPr>
              <a:t>Divergence / Convergence/Limits</a:t>
            </a:r>
            <a:endParaRPr lang="en-US" sz="2800" b="1" u="none" strike="noStrike">
              <a:solidFill>
                <a:srgbClr val="EEF82A"/>
              </a:solidFill>
              <a:effectLst/>
              <a:uFillTx/>
              <a:latin typeface="Comic Sans MS"/>
            </a:endParaRPr>
          </a:p>
        </p:txBody>
      </p:sp>
      <p:sp>
        <p:nvSpPr>
          <p:cNvPr id="321" name="PlaceHolder 2"/>
          <p:cNvSpPr>
            <a:spLocks noGrp="1"/>
          </p:cNvSpPr>
          <p:nvPr>
            <p:ph type="subTitle"/>
          </p:nvPr>
        </p:nvSpPr>
        <p:spPr>
          <a:xfrm>
            <a:off x="1066320" y="1920960"/>
            <a:ext cx="8077320" cy="4937040"/>
          </a:xfrm>
          <a:prstGeom prst="rect">
            <a:avLst/>
          </a:prstGeom>
          <a:noFill/>
          <a:ln w="0">
            <a:noFill/>
          </a:ln>
        </p:spPr>
        <p:txBody>
          <a:bodyPr lIns="91440" tIns="45720" rIns="91440" bIns="45720" anchor="t">
            <a:noAutofit/>
          </a:bodyPr>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(f)</a:t>
            </a:r>
            <a:r>
              <a:rPr lang="en-GB" sz="2400" b="0" u="none" strike="noStrike">
                <a:solidFill>
                  <a:srgbClr val="FFFFFF"/>
                </a:solidFill>
                <a:effectLst/>
                <a:uFillTx/>
                <a:latin typeface="Comic Sans MS"/>
              </a:rPr>
              <a:t>	</a:t>
            </a:r>
            <a:r>
              <a:rPr lang="en-GB" sz="2400" b="0" u="none" strike="noStrike">
                <a:solidFill>
                  <a:srgbClr val="FFFFFF"/>
                </a:solidFill>
                <a:effectLst/>
                <a:uFillTx/>
                <a:latin typeface="Comic Sans MS"/>
              </a:rPr>
              <a:t>    compare this with (b)</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u</a:t>
            </a:r>
            <a:r>
              <a:rPr lang="en-GB" sz="2400" b="0" u="none" strike="noStrike" baseline="-25000">
                <a:solidFill>
                  <a:srgbClr val="FFFFFF"/>
                </a:solidFill>
                <a:effectLst/>
                <a:uFillTx/>
                <a:latin typeface="Comic Sans MS"/>
              </a:rPr>
              <a:t>n+1</a:t>
            </a:r>
            <a:r>
              <a:rPr lang="en-GB" sz="2400" b="0" u="none" strike="noStrike">
                <a:solidFill>
                  <a:srgbClr val="FFFFFF"/>
                </a:solidFill>
                <a:effectLst/>
                <a:uFillTx/>
                <a:latin typeface="Comic Sans MS"/>
              </a:rPr>
              <a:t> = 0.5u</a:t>
            </a:r>
            <a:r>
              <a:rPr lang="en-GB" sz="2400" b="0" u="none" strike="noStrike" baseline="-25000">
                <a:solidFill>
                  <a:srgbClr val="FFFFFF"/>
                </a:solidFill>
                <a:effectLst/>
                <a:uFillTx/>
                <a:latin typeface="Comic Sans MS"/>
              </a:rPr>
              <a:t>n</a:t>
            </a:r>
            <a:r>
              <a:rPr lang="en-GB" sz="2400" b="0" u="none" strike="noStrike">
                <a:solidFill>
                  <a:srgbClr val="FFFFFF"/>
                </a:solidFill>
                <a:effectLst/>
                <a:uFillTx/>
                <a:latin typeface="Comic Sans MS"/>
              </a:rPr>
              <a:t> + 4  with u</a:t>
            </a:r>
            <a:r>
              <a:rPr lang="en-GB" sz="2400" b="0" u="none" strike="noStrike" baseline="-25000">
                <a:solidFill>
                  <a:srgbClr val="FFFFFF"/>
                </a:solidFill>
                <a:effectLst/>
                <a:uFillTx/>
                <a:latin typeface="Comic Sans MS"/>
              </a:rPr>
              <a:t>0</a:t>
            </a:r>
            <a:r>
              <a:rPr lang="en-GB" sz="2400" b="0" u="none" strike="noStrike">
                <a:solidFill>
                  <a:srgbClr val="FFFFFF"/>
                </a:solidFill>
                <a:effectLst/>
                <a:uFillTx/>
                <a:latin typeface="Comic Sans MS"/>
              </a:rPr>
              <a:t> = 200</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u</a:t>
            </a:r>
            <a:r>
              <a:rPr lang="en-GB" sz="2400" b="0" u="none" strike="noStrike" baseline="-25000">
                <a:solidFill>
                  <a:srgbClr val="FFFFFF"/>
                </a:solidFill>
                <a:effectLst/>
                <a:uFillTx/>
                <a:latin typeface="Comic Sans MS"/>
              </a:rPr>
              <a:t>0</a:t>
            </a:r>
            <a:r>
              <a:rPr lang="en-GB" sz="2400" b="0" u="none" strike="noStrike">
                <a:solidFill>
                  <a:srgbClr val="FFFFFF"/>
                </a:solidFill>
                <a:effectLst/>
                <a:uFillTx/>
                <a:latin typeface="Comic Sans MS"/>
              </a:rPr>
              <a:t> = 200</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u</a:t>
            </a:r>
            <a:r>
              <a:rPr lang="en-GB" sz="2400" b="0" u="none" strike="noStrike" baseline="-25000">
                <a:solidFill>
                  <a:srgbClr val="FFFFFF"/>
                </a:solidFill>
                <a:effectLst/>
                <a:uFillTx/>
                <a:latin typeface="Comic Sans MS"/>
              </a:rPr>
              <a:t>1</a:t>
            </a:r>
            <a:r>
              <a:rPr lang="en-GB" sz="2400" b="0" u="none" strike="noStrike">
                <a:solidFill>
                  <a:srgbClr val="FFFFFF"/>
                </a:solidFill>
                <a:effectLst/>
                <a:uFillTx/>
                <a:latin typeface="Comic Sans MS"/>
              </a:rPr>
              <a:t> = 104</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u</a:t>
            </a:r>
            <a:r>
              <a:rPr lang="en-GB" sz="2400" b="0" u="none" strike="noStrike" baseline="-25000">
                <a:solidFill>
                  <a:srgbClr val="FFFFFF"/>
                </a:solidFill>
                <a:effectLst/>
                <a:uFillTx/>
                <a:latin typeface="Comic Sans MS"/>
              </a:rPr>
              <a:t>2</a:t>
            </a:r>
            <a:r>
              <a:rPr lang="en-GB" sz="2400" b="0" u="none" strike="noStrike">
                <a:solidFill>
                  <a:srgbClr val="FFFFFF"/>
                </a:solidFill>
                <a:effectLst/>
                <a:uFillTx/>
                <a:latin typeface="Comic Sans MS"/>
              </a:rPr>
              <a:t> = 56</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u</a:t>
            </a:r>
            <a:r>
              <a:rPr lang="en-GB" sz="2400" b="0" u="none" strike="noStrike" baseline="-25000">
                <a:solidFill>
                  <a:srgbClr val="FFFFFF"/>
                </a:solidFill>
                <a:effectLst/>
                <a:uFillTx/>
                <a:latin typeface="Comic Sans MS"/>
              </a:rPr>
              <a:t>3</a:t>
            </a:r>
            <a:r>
              <a:rPr lang="en-GB" sz="2400" b="0" u="none" strike="noStrike">
                <a:solidFill>
                  <a:srgbClr val="FFFFFF"/>
                </a:solidFill>
                <a:effectLst/>
                <a:uFillTx/>
                <a:latin typeface="Comic Sans MS"/>
              </a:rPr>
              <a:t> = 32</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u</a:t>
            </a:r>
            <a:r>
              <a:rPr lang="en-GB" sz="2400" b="0" u="none" strike="noStrike" baseline="-25000">
                <a:solidFill>
                  <a:srgbClr val="FFFFFF"/>
                </a:solidFill>
                <a:effectLst/>
                <a:uFillTx/>
                <a:latin typeface="Comic Sans MS"/>
              </a:rPr>
              <a:t>10</a:t>
            </a:r>
            <a:r>
              <a:rPr lang="en-GB" sz="2400" b="0" u="none" strike="noStrike">
                <a:solidFill>
                  <a:srgbClr val="FFFFFF"/>
                </a:solidFill>
                <a:effectLst/>
                <a:uFillTx/>
                <a:latin typeface="Comic Sans MS"/>
              </a:rPr>
              <a:t> = 8.1875</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a:t>
            </a:r>
            <a:endParaRPr lang="en-US" sz="2400" b="0" u="none" strike="noStrike">
              <a:solidFill>
                <a:srgbClr val="FFFFFF"/>
              </a:solidFill>
              <a:effectLst/>
              <a:uFillTx/>
              <a:latin typeface="Comic Sans MS"/>
            </a:endParaRPr>
          </a:p>
          <a:p>
            <a:pPr indent="0" algn="l">
              <a:spcBef>
                <a:spcPts val="601"/>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u</a:t>
            </a:r>
            <a:r>
              <a:rPr lang="en-GB" sz="2400" b="0" u="none" strike="noStrike" baseline="-25000">
                <a:solidFill>
                  <a:srgbClr val="FFFFFF"/>
                </a:solidFill>
                <a:effectLst/>
                <a:uFillTx/>
                <a:latin typeface="Comic Sans MS"/>
              </a:rPr>
              <a:t>20</a:t>
            </a:r>
            <a:r>
              <a:rPr lang="en-GB" sz="2400" b="0" u="none" strike="noStrike">
                <a:solidFill>
                  <a:srgbClr val="FFFFFF"/>
                </a:solidFill>
                <a:effectLst/>
                <a:uFillTx/>
                <a:latin typeface="Comic Sans MS"/>
              </a:rPr>
              <a:t> = 8.0001….</a:t>
            </a:r>
            <a:endParaRPr lang="en-US" sz="2400" b="0" u="none" strike="noStrike">
              <a:solidFill>
                <a:srgbClr val="FFFFFF"/>
              </a:solidFill>
              <a:effectLst/>
              <a:uFillTx/>
              <a:latin typeface="Comic Sans MS"/>
            </a:endParaRPr>
          </a:p>
        </p:txBody>
      </p:sp>
      <p:sp>
        <p:nvSpPr>
          <p:cNvPr id="322" name="Cloud 8"/>
          <p:cNvSpPr/>
          <p:nvPr/>
        </p:nvSpPr>
        <p:spPr>
          <a:xfrm>
            <a:off x="3032280" y="46080"/>
            <a:ext cx="6051240" cy="2836080"/>
          </a:xfrm>
          <a:custGeom>
            <a:avLst/>
            <a:gdLst>
              <a:gd name="textAreaLeft" fmla="*/ 833760 w 6051240"/>
              <a:gd name="textAreaRight" fmla="*/ 4786920 w 6051240"/>
              <a:gd name="textAreaTop" fmla="*/ 428040 h 2836080"/>
              <a:gd name="textAreaBottom" fmla="*/ 2276280 h 2836080"/>
              <a:gd name="GluePoint1X" fmla="*/ 6046507 w 43200"/>
              <a:gd name="GluePoint1Y" fmla="*/ 1616075 h 43200"/>
              <a:gd name="GluePoint2X" fmla="*/ 3025775 w 43200"/>
              <a:gd name="GluePoint2Y" fmla="*/ 3228708 h 43200"/>
              <a:gd name="GluePoint3X" fmla="*/ 18771 w 43200"/>
              <a:gd name="GluePoint3Y" fmla="*/ 1616075 h 43200"/>
              <a:gd name="GluePoint4X" fmla="*/ 3025775 w 43200"/>
              <a:gd name="GluePoint4Y" fmla="*/ 184801 h 43200"/>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43200" h="43200">
                <a:moveTo>
                  <a:pt x="3900" y="14370"/>
                </a:moveTo>
                <a:lnTo>
                  <a:pt x="3900" y="14370"/>
                </a:lnTo>
                <a:arcTo wR="6753" hR="9190" stAng="10170548" swAng="7427171"/>
                <a:lnTo>
                  <a:pt x="14005" y="5202"/>
                </a:lnTo>
                <a:arcTo wR="5333" hR="7267" stAng="-8646226" swAng="5396752"/>
                <a:lnTo>
                  <a:pt x="22456" y="3432"/>
                </a:lnTo>
                <a:arcTo wR="4365" hR="5945" stAng="-8748310" swAng="5983216"/>
                <a:lnTo>
                  <a:pt x="29833" y="2481"/>
                </a:lnTo>
                <a:arcTo wR="4857" hR="6595" stAng="-7859247" swAng="7034694"/>
                <a:lnTo>
                  <a:pt x="38318" y="5576"/>
                </a:lnTo>
                <a:arcTo wR="5333" hR="7273" stAng="-4722629" swAng="6541720"/>
                <a:lnTo>
                  <a:pt x="41818" y="15460"/>
                </a:lnTo>
                <a:arcTo wR="6775" hR="9220" stAng="-2776007" swAng="7816113"/>
                <a:lnTo>
                  <a:pt x="37404" y="30203"/>
                </a:lnTo>
                <a:arcTo wR="5785" hR="7867" stAng="37436" swAng="6841911"/>
                <a:lnTo>
                  <a:pt x="28556" y="36813"/>
                </a:lnTo>
                <a:arcTo wR="6752" hR="9215" stAng="1346980" swAng="6910786"/>
                <a:lnTo>
                  <a:pt x="16480" y="39264"/>
                </a:lnTo>
                <a:arcTo wR="7720" hR="10543" stAng="3974661" swAng="4542738"/>
                <a:lnTo>
                  <a:pt x="5804" y="35470"/>
                </a:lnTo>
                <a:arcTo wR="4360" hR="5918" stAng="5103633" swAng="8804007"/>
                <a:lnTo>
                  <a:pt x="2113" y="25548"/>
                </a:lnTo>
                <a:arcTo wR="4345" hR="5945" stAng="6790459" swAng="9150775"/>
                <a:close/>
              </a:path>
              <a:path fill="none" w="43200" h="43200">
                <a:moveTo>
                  <a:pt x="4693" y="26177"/>
                </a:moveTo>
                <a:lnTo>
                  <a:pt x="4693" y="26177"/>
                </a:lnTo>
                <a:arcTo wR="4345" hR="5945" stAng="5204745" swAng="1585714"/>
                <a:moveTo>
                  <a:pt x="6928" y="34899"/>
                </a:moveTo>
                <a:lnTo>
                  <a:pt x="6928" y="34899"/>
                </a:lnTo>
                <a:arcTo wR="4360" hR="5918" stAng="4416323" swAng="686679"/>
                <a:moveTo>
                  <a:pt x="16478" y="39090"/>
                </a:moveTo>
                <a:lnTo>
                  <a:pt x="16478" y="39090"/>
                </a:lnTo>
                <a:arcTo wR="6752" hR="9215" stAng="8257461" swAng="844950"/>
                <a:moveTo>
                  <a:pt x="28827" y="34751"/>
                </a:moveTo>
                <a:lnTo>
                  <a:pt x="28827" y="34751"/>
                </a:lnTo>
                <a:arcTo wR="6752" hR="9215" stAng="387139" swAng="959841"/>
                <a:moveTo>
                  <a:pt x="34129" y="22954"/>
                </a:moveTo>
                <a:lnTo>
                  <a:pt x="34129" y="22954"/>
                </a:lnTo>
                <a:arcTo wR="5785" hR="7867" stAng="-4217785" swAng="4255228"/>
                <a:moveTo>
                  <a:pt x="41798" y="15354"/>
                </a:moveTo>
                <a:lnTo>
                  <a:pt x="41798" y="15354"/>
                </a:lnTo>
                <a:arcTo wR="5333" hR="7273" stAng="1819091" swAng="1665385"/>
                <a:moveTo>
                  <a:pt x="38324" y="5426"/>
                </a:moveTo>
                <a:lnTo>
                  <a:pt x="38324" y="5426"/>
                </a:lnTo>
                <a:arcTo wR="4857" hR="6595" stAng="-824553" swAng="891799"/>
                <a:moveTo>
                  <a:pt x="29078" y="3952"/>
                </a:moveTo>
                <a:lnTo>
                  <a:pt x="29078" y="3952"/>
                </a:lnTo>
                <a:arcTo wR="4857" hR="6595" stAng="-8950828" swAng="1091979"/>
                <a:moveTo>
                  <a:pt x="22141" y="4720"/>
                </a:moveTo>
                <a:lnTo>
                  <a:pt x="22141" y="4720"/>
                </a:lnTo>
                <a:arcTo wR="4365" hR="5945" stAng="-9809519" swAng="1061209"/>
                <a:moveTo>
                  <a:pt x="14000" y="5192"/>
                </a:moveTo>
                <a:lnTo>
                  <a:pt x="14000" y="5192"/>
                </a:lnTo>
                <a:arcTo wR="6753" hR="9190" stAng="-4002280" swAng="739132"/>
                <a:moveTo>
                  <a:pt x="4127" y="15789"/>
                </a:moveTo>
                <a:lnTo>
                  <a:pt x="4127" y="15789"/>
                </a:lnTo>
                <a:arcTo wR="6753" hR="9190" stAng="9459493" swAng="711644"/>
              </a:path>
            </a:pathLst>
          </a:custGeom>
          <a:solidFill>
            <a:srgbClr val="4D4D4D"/>
          </a:solidFill>
          <a:ln w="28440">
            <a:solidFill>
              <a:srgbClr val="FFFFFF"/>
            </a:solidFill>
            <a:round/>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Conclusion: </a:t>
            </a:r>
            <a:endParaRPr lang="en-US" sz="2400" b="0" u="none" strike="noStrike">
              <a:solidFill>
                <a:srgbClr val="FFFFFF"/>
              </a:solidFill>
              <a:effectLst/>
              <a:uFillTx/>
              <a:latin typeface="Arial Narrow"/>
            </a:endParaRPr>
          </a:p>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if u</a:t>
            </a:r>
            <a:r>
              <a:rPr lang="en-GB" sz="2400" b="0" u="none" strike="noStrike" baseline="-25000">
                <a:solidFill>
                  <a:srgbClr val="FFFF00"/>
                </a:solidFill>
                <a:effectLst/>
                <a:uFillTx/>
                <a:latin typeface="Comic Sans MS"/>
              </a:rPr>
              <a:t>n+1</a:t>
            </a:r>
            <a:r>
              <a:rPr lang="en-GB" sz="2400" b="0" u="none" strike="noStrike">
                <a:solidFill>
                  <a:srgbClr val="FFFF00"/>
                </a:solidFill>
                <a:effectLst/>
                <a:uFillTx/>
                <a:latin typeface="Comic Sans MS"/>
              </a:rPr>
              <a:t> = au</a:t>
            </a:r>
            <a:r>
              <a:rPr lang="en-GB" sz="2400" b="0" u="none" strike="noStrike" baseline="-25000">
                <a:solidFill>
                  <a:srgbClr val="FFFF00"/>
                </a:solidFill>
                <a:effectLst/>
                <a:uFillTx/>
                <a:latin typeface="Comic Sans MS"/>
              </a:rPr>
              <a:t>n</a:t>
            </a:r>
            <a:r>
              <a:rPr lang="en-GB" sz="2400" b="0" u="none" strike="noStrike">
                <a:solidFill>
                  <a:srgbClr val="FFFF00"/>
                </a:solidFill>
                <a:effectLst/>
                <a:uFillTx/>
                <a:latin typeface="Comic Sans MS"/>
              </a:rPr>
              <a:t> + b converges to a limit then changing  u</a:t>
            </a:r>
            <a:r>
              <a:rPr lang="en-GB" sz="2400" b="0" u="none" strike="noStrike" baseline="-25000">
                <a:solidFill>
                  <a:srgbClr val="FFFF00"/>
                </a:solidFill>
                <a:effectLst/>
                <a:uFillTx/>
                <a:latin typeface="Comic Sans MS"/>
              </a:rPr>
              <a:t>0</a:t>
            </a:r>
            <a:r>
              <a:rPr lang="en-GB" sz="2400" b="0" u="none" strike="noStrike">
                <a:solidFill>
                  <a:srgbClr val="FFFF00"/>
                </a:solidFill>
                <a:effectLst/>
                <a:uFillTx/>
                <a:latin typeface="Comic Sans MS"/>
              </a:rPr>
              <a:t> does not affect the limit.</a:t>
            </a:r>
            <a:endParaRPr lang="en-US" sz="2400" b="0" u="none" strike="noStrike">
              <a:solidFill>
                <a:srgbClr val="FFFFFF"/>
              </a:solidFill>
              <a:effectLst/>
              <a:uFillTx/>
              <a:latin typeface="Arial Narrow"/>
            </a:endParaRPr>
          </a:p>
        </p:txBody>
      </p:sp>
      <p:sp>
        <p:nvSpPr>
          <p:cNvPr id="323" name="Text Box 4"/>
          <p:cNvSpPr/>
          <p:nvPr/>
        </p:nvSpPr>
        <p:spPr>
          <a:xfrm>
            <a:off x="5532480" y="3505320"/>
            <a:ext cx="3429000" cy="82548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Again this is heading to a limit of 8</a:t>
            </a:r>
            <a:endParaRPr lang="en-US" sz="2400" b="0" u="none" strike="noStrike">
              <a:solidFill>
                <a:srgbClr val="FFFFFF"/>
              </a:solidFill>
              <a:effectLst/>
              <a:uFillTx/>
              <a:latin typeface="Arial Narrow"/>
            </a:endParaRPr>
          </a:p>
        </p:txBody>
      </p:sp>
      <p:sp>
        <p:nvSpPr>
          <p:cNvPr id="324" name="Text Box 6"/>
          <p:cNvSpPr/>
          <p:nvPr/>
        </p:nvSpPr>
        <p:spPr>
          <a:xfrm>
            <a:off x="5181480" y="2514600"/>
            <a:ext cx="3962520" cy="1015920"/>
          </a:xfrm>
          <a:prstGeom prst="rect">
            <a:avLst/>
          </a:prstGeom>
          <a:noFill/>
          <a:ln w="0">
            <a:noFill/>
          </a:ln>
        </p:spPr>
        <p:style>
          <a:lnRef idx="0"/>
          <a:fillRef idx="0"/>
          <a:effectRef idx="0"/>
          <a:fontRef idx="minor"/>
        </p:style>
        <p:txBody>
          <a:bodyPr lIns="90000" tIns="46800" rIns="90000" bIns="46800" anchor="t">
            <a:spAutoFit/>
          </a:bodyPr>
          <a:p>
            <a:pPr algn="ctr">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Arial Narrow"/>
            </a:endParaRPr>
          </a:p>
          <a:p>
            <a:pPr algn="ctr">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Arial Narrow"/>
            </a:endParaRPr>
          </a:p>
        </p:txBody>
      </p:sp>
      <p:sp>
        <p:nvSpPr>
          <p:cNvPr id="325" name="TextBox 6"/>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
        <p:nvSpPr>
          <p:cNvPr id="326" name="Cloud 10"/>
          <p:cNvSpPr/>
          <p:nvPr/>
        </p:nvSpPr>
        <p:spPr>
          <a:xfrm>
            <a:off x="5546880" y="1355760"/>
            <a:ext cx="3597120" cy="1420920"/>
          </a:xfrm>
          <a:custGeom>
            <a:avLst/>
            <a:gdLst>
              <a:gd name="textAreaLeft" fmla="*/ 495720 w 3597120"/>
              <a:gd name="textAreaRight" fmla="*/ 2845800 w 3597120"/>
              <a:gd name="textAreaTop" fmla="*/ 214560 h 1420920"/>
              <a:gd name="textAreaBottom" fmla="*/ 1140480 h 1420920"/>
              <a:gd name="GluePoint1X" fmla="*/ 3594277 w 43200"/>
              <a:gd name="GluePoint1Y" fmla="*/ 632619 h 43200"/>
              <a:gd name="GluePoint2X" fmla="*/ 1798638 w 43200"/>
              <a:gd name="GluePoint2Y" fmla="*/ 1263891 h 43200"/>
              <a:gd name="GluePoint3X" fmla="*/ 11158 w 43200"/>
              <a:gd name="GluePoint3Y" fmla="*/ 632619 h 43200"/>
              <a:gd name="GluePoint4X" fmla="*/ 1798638 w 43200"/>
              <a:gd name="GluePoint4Y" fmla="*/ 72341 h 43200"/>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43200" h="43200">
                <a:moveTo>
                  <a:pt x="3900" y="14370"/>
                </a:moveTo>
                <a:lnTo>
                  <a:pt x="3900" y="14370"/>
                </a:lnTo>
                <a:arcTo wR="6753" hR="9190" stAng="10170548" swAng="7427171"/>
                <a:lnTo>
                  <a:pt x="14005" y="5202"/>
                </a:lnTo>
                <a:arcTo wR="5333" hR="7267" stAng="-8646226" swAng="5396752"/>
                <a:lnTo>
                  <a:pt x="22456" y="3432"/>
                </a:lnTo>
                <a:arcTo wR="4365" hR="5945" stAng="-8748310" swAng="5983216"/>
                <a:lnTo>
                  <a:pt x="29833" y="2481"/>
                </a:lnTo>
                <a:arcTo wR="4857" hR="6595" stAng="-7859247" swAng="7034694"/>
                <a:lnTo>
                  <a:pt x="38318" y="5576"/>
                </a:lnTo>
                <a:arcTo wR="5333" hR="7273" stAng="-4722629" swAng="6541720"/>
                <a:lnTo>
                  <a:pt x="41818" y="15460"/>
                </a:lnTo>
                <a:arcTo wR="6775" hR="9220" stAng="-2776007" swAng="7816113"/>
                <a:lnTo>
                  <a:pt x="37404" y="30203"/>
                </a:lnTo>
                <a:arcTo wR="5785" hR="7867" stAng="37436" swAng="6841911"/>
                <a:lnTo>
                  <a:pt x="28556" y="36813"/>
                </a:lnTo>
                <a:arcTo wR="6752" hR="9215" stAng="1346980" swAng="6910786"/>
                <a:lnTo>
                  <a:pt x="16480" y="39264"/>
                </a:lnTo>
                <a:arcTo wR="7720" hR="10543" stAng="3974661" swAng="4542738"/>
                <a:lnTo>
                  <a:pt x="5804" y="35470"/>
                </a:lnTo>
                <a:arcTo wR="4360" hR="5918" stAng="5103633" swAng="8804007"/>
                <a:lnTo>
                  <a:pt x="2113" y="25548"/>
                </a:lnTo>
                <a:arcTo wR="4345" hR="5945" stAng="6790459" swAng="9150775"/>
                <a:close/>
              </a:path>
              <a:path fill="none" w="43200" h="43200">
                <a:moveTo>
                  <a:pt x="4693" y="26177"/>
                </a:moveTo>
                <a:lnTo>
                  <a:pt x="4693" y="26177"/>
                </a:lnTo>
                <a:arcTo wR="4345" hR="5945" stAng="5204745" swAng="1585714"/>
                <a:moveTo>
                  <a:pt x="6928" y="34899"/>
                </a:moveTo>
                <a:lnTo>
                  <a:pt x="6928" y="34899"/>
                </a:lnTo>
                <a:arcTo wR="4360" hR="5918" stAng="4416323" swAng="686679"/>
                <a:moveTo>
                  <a:pt x="16478" y="39090"/>
                </a:moveTo>
                <a:lnTo>
                  <a:pt x="16478" y="39090"/>
                </a:lnTo>
                <a:arcTo wR="6752" hR="9215" stAng="8257461" swAng="844950"/>
                <a:moveTo>
                  <a:pt x="28827" y="34751"/>
                </a:moveTo>
                <a:lnTo>
                  <a:pt x="28827" y="34751"/>
                </a:lnTo>
                <a:arcTo wR="6752" hR="9215" stAng="387139" swAng="959841"/>
                <a:moveTo>
                  <a:pt x="34129" y="22954"/>
                </a:moveTo>
                <a:lnTo>
                  <a:pt x="34129" y="22954"/>
                </a:lnTo>
                <a:arcTo wR="5785" hR="7867" stAng="-4217785" swAng="4255228"/>
                <a:moveTo>
                  <a:pt x="41798" y="15354"/>
                </a:moveTo>
                <a:lnTo>
                  <a:pt x="41798" y="15354"/>
                </a:lnTo>
                <a:arcTo wR="5333" hR="7273" stAng="1819091" swAng="1665385"/>
                <a:moveTo>
                  <a:pt x="38324" y="5426"/>
                </a:moveTo>
                <a:lnTo>
                  <a:pt x="38324" y="5426"/>
                </a:lnTo>
                <a:arcTo wR="4857" hR="6595" stAng="-824553" swAng="891799"/>
                <a:moveTo>
                  <a:pt x="29078" y="3952"/>
                </a:moveTo>
                <a:lnTo>
                  <a:pt x="29078" y="3952"/>
                </a:lnTo>
                <a:arcTo wR="4857" hR="6595" stAng="-8950828" swAng="1091979"/>
                <a:moveTo>
                  <a:pt x="22141" y="4720"/>
                </a:moveTo>
                <a:lnTo>
                  <a:pt x="22141" y="4720"/>
                </a:lnTo>
                <a:arcTo wR="4365" hR="5945" stAng="-9809519" swAng="1061209"/>
                <a:moveTo>
                  <a:pt x="14000" y="5192"/>
                </a:moveTo>
                <a:lnTo>
                  <a:pt x="14000" y="5192"/>
                </a:lnTo>
                <a:arcTo wR="6753" hR="9190" stAng="-4002280" swAng="739132"/>
                <a:moveTo>
                  <a:pt x="4127" y="15789"/>
                </a:moveTo>
                <a:lnTo>
                  <a:pt x="4127" y="15789"/>
                </a:lnTo>
                <a:arcTo wR="6753" hR="9190" stAng="9459493" swAng="711644"/>
              </a:path>
            </a:pathLst>
          </a:custGeom>
          <a:solidFill>
            <a:srgbClr val="FFFF00"/>
          </a:solidFill>
          <a:ln w="9360">
            <a:solidFill>
              <a:srgbClr val="000000"/>
            </a:solidFill>
            <a:round/>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000000"/>
                </a:solidFill>
                <a:effectLst/>
                <a:uFillTx/>
                <a:latin typeface="Comic Sans MS"/>
              </a:rPr>
              <a:t>u</a:t>
            </a:r>
            <a:r>
              <a:rPr lang="en-GB" sz="2400" b="0" u="none" strike="noStrike" baseline="-25000">
                <a:solidFill>
                  <a:srgbClr val="000000"/>
                </a:solidFill>
                <a:effectLst/>
                <a:uFillTx/>
                <a:latin typeface="Comic Sans MS"/>
              </a:rPr>
              <a:t>n+1</a:t>
            </a:r>
            <a:r>
              <a:rPr lang="en-GB" sz="2400" b="0" u="none" strike="noStrike">
                <a:solidFill>
                  <a:srgbClr val="000000"/>
                </a:solidFill>
                <a:effectLst/>
                <a:uFillTx/>
                <a:latin typeface="Comic Sans MS"/>
              </a:rPr>
              <a:t> = 0.5u</a:t>
            </a:r>
            <a:r>
              <a:rPr lang="en-GB" sz="2400" b="0" u="none" strike="noStrike" baseline="-25000">
                <a:solidFill>
                  <a:srgbClr val="000000"/>
                </a:solidFill>
                <a:effectLst/>
                <a:uFillTx/>
                <a:latin typeface="Comic Sans MS"/>
              </a:rPr>
              <a:t>n</a:t>
            </a:r>
            <a:r>
              <a:rPr lang="en-GB" sz="2400" b="0" u="none" strike="noStrike">
                <a:solidFill>
                  <a:srgbClr val="000000"/>
                </a:solidFill>
                <a:effectLst/>
                <a:uFillTx/>
                <a:latin typeface="Comic Sans MS"/>
              </a:rPr>
              <a:t> + 4  with u</a:t>
            </a:r>
            <a:r>
              <a:rPr lang="en-GB" sz="2400" b="0" u="none" strike="noStrike" baseline="-25000">
                <a:solidFill>
                  <a:srgbClr val="000000"/>
                </a:solidFill>
                <a:effectLst/>
                <a:uFillTx/>
                <a:latin typeface="Comic Sans MS"/>
              </a:rPr>
              <a:t>0</a:t>
            </a:r>
            <a:r>
              <a:rPr lang="en-GB" sz="2400" b="0" u="none" strike="noStrike">
                <a:solidFill>
                  <a:srgbClr val="000000"/>
                </a:solidFill>
                <a:effectLst/>
                <a:uFillTx/>
                <a:latin typeface="Comic Sans MS"/>
              </a:rPr>
              <a:t> = 3</a:t>
            </a:r>
            <a:endParaRPr lang="en-US" sz="24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timing>
    <p:tnLst>
      <p:par>
        <p:cTn id="1214" dur="indefinite" restart="never" nodeType="tmRoot">
          <p:childTnLst>
            <p:seq>
              <p:cTn id="1215" dur="indefinite" nodeType="mainSeq">
                <p:childTnLst>
                  <p:par>
                    <p:cTn id="1216" fill="hold" nodeType="clickEffect">
                      <p:stCondLst>
                        <p:cond delay="indefinite"/>
                      </p:stCondLst>
                      <p:childTnLst>
                        <p:par>
                          <p:cTn id="1217" fill="hold" nodeType="withEffect">
                            <p:stCondLst>
                              <p:cond delay="0"/>
                            </p:stCondLst>
                            <p:childTnLst>
                              <p:par>
                                <p:cTn id="1218" presetID="27" presetClass="entr" fill="hold" nodeType="clickEffect">
                                  <p:stCondLst>
                                    <p:cond delay="0"/>
                                  </p:stCondLst>
                                  <p:iterate type="lt">
                                    <p:tmAbs val="40"/>
                                  </p:iterate>
                                  <p:childTnLst>
                                    <p:set>
                                      <p:cBhvr>
                                        <p:cTn id="1219" dur="1" fill="hold">
                                          <p:stCondLst>
                                            <p:cond delay="0"/>
                                          </p:stCondLst>
                                        </p:cTn>
                                        <p:tgtEl>
                                          <p:spTgt spid="326"/>
                                        </p:tgtEl>
                                        <p:attrNameLst>
                                          <p:attrName>style.visibility</p:attrName>
                                        </p:attrNameLst>
                                      </p:cBhvr>
                                      <p:to>
                                        <p:strVal val="visible"/>
                                      </p:to>
                                    </p:set>
                                    <p:anim calcmode="discrete" valueType="clr">
                                      <p:cBhvr additive="repl">
                                        <p:cTn id="1220" dur="80"/>
                                        <p:tgtEl>
                                          <p:spTgt spid="326"/>
                                        </p:tgtEl>
                                        <p:attrNameLst>
                                          <p:attrName>style.color</p:attrName>
                                        </p:attrNameLst>
                                      </p:cBhvr>
                                      <p:tavLst>
                                        <p:tav>
                                          <p:val>
                                            <p:strVal val="rgb(-1,102,0)"/>
                                          </p:val>
                                        </p:tav>
                                        <p:tav tm="50000">
                                          <p:val>
                                            <p:strVal val="rgb(-52,-1,-1)"/>
                                          </p:val>
                                        </p:tav>
                                      </p:tavLst>
                                    </p:anim>
                                    <p:anim calcmode="discrete" valueType="clr">
                                      <p:cBhvr additive="repl">
                                        <p:cTn id="1221" dur="80"/>
                                        <p:tgtEl>
                                          <p:spTgt spid="326"/>
                                        </p:tgtEl>
                                        <p:attrNameLst>
                                          <p:attrName>fillcolor</p:attrName>
                                        </p:attrNameLst>
                                      </p:cBhvr>
                                      <p:tavLst>
                                        <p:tav>
                                          <p:val>
                                            <p:strVal val="rgb(-1,102,0)"/>
                                          </p:val>
                                        </p:tav>
                                        <p:tav tm="50000">
                                          <p:val>
                                            <p:strVal val="rgb(-52,-1,-1)"/>
                                          </p:val>
                                        </p:tav>
                                      </p:tavLst>
                                    </p:anim>
                                    <p:set>
                                      <p:cBhvr>
                                        <p:cTn id="1222" dur="80"/>
                                        <p:tgtEl>
                                          <p:spTgt spid="326"/>
                                        </p:tgtEl>
                                        <p:attrNameLst>
                                          <p:attrName>fill.type</p:attrName>
                                        </p:attrNameLst>
                                      </p:cBhvr>
                                      <p:to>
                                        <p:strVal val="solid"/>
                                      </p:to>
                                    </p:set>
                                  </p:childTnLst>
                                </p:cTn>
                              </p:par>
                            </p:childTnLst>
                          </p:cTn>
                        </p:par>
                      </p:childTnLst>
                    </p:cTn>
                  </p:par>
                  <p:par>
                    <p:cTn id="1223" fill="hold" nodeType="clickEffect">
                      <p:stCondLst>
                        <p:cond delay="indefinite"/>
                      </p:stCondLst>
                      <p:childTnLst>
                        <p:par>
                          <p:cTn id="1224" fill="hold" nodeType="withEffect">
                            <p:stCondLst>
                              <p:cond delay="0"/>
                            </p:stCondLst>
                            <p:childTnLst>
                              <p:par>
                                <p:cTn id="1225" presetID="22" presetClass="entr" fill="hold" nodeType="clickEffect" presetSubtype="8">
                                  <p:stCondLst>
                                    <p:cond delay="0"/>
                                  </p:stCondLst>
                                  <p:childTnLst>
                                    <p:set>
                                      <p:cBhvr>
                                        <p:cTn id="1226" dur="1" fill="hold">
                                          <p:stCondLst>
                                            <p:cond delay="0"/>
                                          </p:stCondLst>
                                        </p:cTn>
                                        <p:tgtEl>
                                          <p:spTgt spid="321">
                                            <p:txEl>
                                              <p:pRg st="1" end="1"/>
                                            </p:txEl>
                                          </p:spTgt>
                                        </p:tgtEl>
                                        <p:attrNameLst>
                                          <p:attrName>style.visibility</p:attrName>
                                        </p:attrNameLst>
                                      </p:cBhvr>
                                      <p:to>
                                        <p:strVal val="visible"/>
                                      </p:to>
                                    </p:set>
                                    <p:animEffect transition="in" filter="wipe(left)">
                                      <p:cBhvr additive="repl">
                                        <p:cTn id="1227" dur="500"/>
                                        <p:tgtEl>
                                          <p:spTgt spid="321">
                                            <p:txEl>
                                              <p:pRg st="1" end="1"/>
                                            </p:txEl>
                                          </p:spTgt>
                                        </p:tgtEl>
                                      </p:cBhvr>
                                    </p:animEffect>
                                  </p:childTnLst>
                                </p:cTn>
                              </p:par>
                            </p:childTnLst>
                          </p:cTn>
                        </p:par>
                      </p:childTnLst>
                    </p:cTn>
                  </p:par>
                  <p:par>
                    <p:cTn id="1228" fill="hold" nodeType="clickEffect">
                      <p:stCondLst>
                        <p:cond delay="indefinite"/>
                      </p:stCondLst>
                      <p:childTnLst>
                        <p:par>
                          <p:cTn id="1229" fill="hold" nodeType="withEffect">
                            <p:stCondLst>
                              <p:cond delay="0"/>
                            </p:stCondLst>
                            <p:childTnLst>
                              <p:par>
                                <p:cTn id="1230" presetID="22" presetClass="entr" fill="hold" nodeType="clickEffect" presetSubtype="8">
                                  <p:stCondLst>
                                    <p:cond delay="0"/>
                                  </p:stCondLst>
                                  <p:childTnLst>
                                    <p:set>
                                      <p:cBhvr>
                                        <p:cTn id="1231" dur="1" fill="hold">
                                          <p:stCondLst>
                                            <p:cond delay="0"/>
                                          </p:stCondLst>
                                        </p:cTn>
                                        <p:tgtEl>
                                          <p:spTgt spid="321">
                                            <p:txEl>
                                              <p:pRg st="2" end="2"/>
                                            </p:txEl>
                                          </p:spTgt>
                                        </p:tgtEl>
                                        <p:attrNameLst>
                                          <p:attrName>style.visibility</p:attrName>
                                        </p:attrNameLst>
                                      </p:cBhvr>
                                      <p:to>
                                        <p:strVal val="visible"/>
                                      </p:to>
                                    </p:set>
                                    <p:animEffect transition="in" filter="wipe(left)">
                                      <p:cBhvr additive="repl">
                                        <p:cTn id="1232" dur="500"/>
                                        <p:tgtEl>
                                          <p:spTgt spid="321">
                                            <p:txEl>
                                              <p:pRg st="2" end="2"/>
                                            </p:txEl>
                                          </p:spTgt>
                                        </p:tgtEl>
                                      </p:cBhvr>
                                    </p:animEffect>
                                  </p:childTnLst>
                                </p:cTn>
                              </p:par>
                            </p:childTnLst>
                          </p:cTn>
                        </p:par>
                      </p:childTnLst>
                    </p:cTn>
                  </p:par>
                  <p:par>
                    <p:cTn id="1233" fill="hold" nodeType="clickEffect">
                      <p:stCondLst>
                        <p:cond delay="indefinite"/>
                      </p:stCondLst>
                      <p:childTnLst>
                        <p:par>
                          <p:cTn id="1234" fill="hold" nodeType="withEffect">
                            <p:stCondLst>
                              <p:cond delay="0"/>
                            </p:stCondLst>
                            <p:childTnLst>
                              <p:par>
                                <p:cTn id="1235" presetID="22" presetClass="entr" fill="hold" nodeType="clickEffect" presetSubtype="8">
                                  <p:stCondLst>
                                    <p:cond delay="0"/>
                                  </p:stCondLst>
                                  <p:childTnLst>
                                    <p:set>
                                      <p:cBhvr>
                                        <p:cTn id="1236" dur="1" fill="hold">
                                          <p:stCondLst>
                                            <p:cond delay="0"/>
                                          </p:stCondLst>
                                        </p:cTn>
                                        <p:tgtEl>
                                          <p:spTgt spid="321">
                                            <p:txEl>
                                              <p:pRg st="3" end="3"/>
                                            </p:txEl>
                                          </p:spTgt>
                                        </p:tgtEl>
                                        <p:attrNameLst>
                                          <p:attrName>style.visibility</p:attrName>
                                        </p:attrNameLst>
                                      </p:cBhvr>
                                      <p:to>
                                        <p:strVal val="visible"/>
                                      </p:to>
                                    </p:set>
                                    <p:animEffect transition="in" filter="wipe(left)">
                                      <p:cBhvr additive="repl">
                                        <p:cTn id="1237" dur="500"/>
                                        <p:tgtEl>
                                          <p:spTgt spid="321">
                                            <p:txEl>
                                              <p:pRg st="3" end="3"/>
                                            </p:txEl>
                                          </p:spTgt>
                                        </p:tgtEl>
                                      </p:cBhvr>
                                    </p:animEffect>
                                  </p:childTnLst>
                                </p:cTn>
                              </p:par>
                            </p:childTnLst>
                          </p:cTn>
                        </p:par>
                      </p:childTnLst>
                    </p:cTn>
                  </p:par>
                  <p:par>
                    <p:cTn id="1238" fill="hold" nodeType="clickEffect">
                      <p:stCondLst>
                        <p:cond delay="indefinite"/>
                      </p:stCondLst>
                      <p:childTnLst>
                        <p:par>
                          <p:cTn id="1239" fill="hold" nodeType="withEffect">
                            <p:stCondLst>
                              <p:cond delay="0"/>
                            </p:stCondLst>
                            <p:childTnLst>
                              <p:par>
                                <p:cTn id="1240" presetID="22" presetClass="entr" fill="hold" nodeType="clickEffect" presetSubtype="8">
                                  <p:stCondLst>
                                    <p:cond delay="0"/>
                                  </p:stCondLst>
                                  <p:childTnLst>
                                    <p:set>
                                      <p:cBhvr>
                                        <p:cTn id="1241" dur="1" fill="hold">
                                          <p:stCondLst>
                                            <p:cond delay="0"/>
                                          </p:stCondLst>
                                        </p:cTn>
                                        <p:tgtEl>
                                          <p:spTgt spid="321">
                                            <p:txEl>
                                              <p:pRg st="4" end="4"/>
                                            </p:txEl>
                                          </p:spTgt>
                                        </p:tgtEl>
                                        <p:attrNameLst>
                                          <p:attrName>style.visibility</p:attrName>
                                        </p:attrNameLst>
                                      </p:cBhvr>
                                      <p:to>
                                        <p:strVal val="visible"/>
                                      </p:to>
                                    </p:set>
                                    <p:animEffect transition="in" filter="wipe(left)">
                                      <p:cBhvr additive="repl">
                                        <p:cTn id="1242" dur="500"/>
                                        <p:tgtEl>
                                          <p:spTgt spid="321">
                                            <p:txEl>
                                              <p:pRg st="4" end="4"/>
                                            </p:txEl>
                                          </p:spTgt>
                                        </p:tgtEl>
                                      </p:cBhvr>
                                    </p:animEffect>
                                  </p:childTnLst>
                                </p:cTn>
                              </p:par>
                            </p:childTnLst>
                          </p:cTn>
                        </p:par>
                      </p:childTnLst>
                    </p:cTn>
                  </p:par>
                  <p:par>
                    <p:cTn id="1243" fill="hold" nodeType="clickEffect">
                      <p:stCondLst>
                        <p:cond delay="indefinite"/>
                      </p:stCondLst>
                      <p:childTnLst>
                        <p:par>
                          <p:cTn id="1244" fill="hold" nodeType="withEffect">
                            <p:stCondLst>
                              <p:cond delay="0"/>
                            </p:stCondLst>
                            <p:childTnLst>
                              <p:par>
                                <p:cTn id="1245" presetID="22" presetClass="entr" fill="hold" nodeType="clickEffect" presetSubtype="8">
                                  <p:stCondLst>
                                    <p:cond delay="0"/>
                                  </p:stCondLst>
                                  <p:childTnLst>
                                    <p:set>
                                      <p:cBhvr>
                                        <p:cTn id="1246" dur="1" fill="hold">
                                          <p:stCondLst>
                                            <p:cond delay="0"/>
                                          </p:stCondLst>
                                        </p:cTn>
                                        <p:tgtEl>
                                          <p:spTgt spid="321">
                                            <p:txEl>
                                              <p:pRg st="5" end="5"/>
                                            </p:txEl>
                                          </p:spTgt>
                                        </p:tgtEl>
                                        <p:attrNameLst>
                                          <p:attrName>style.visibility</p:attrName>
                                        </p:attrNameLst>
                                      </p:cBhvr>
                                      <p:to>
                                        <p:strVal val="visible"/>
                                      </p:to>
                                    </p:set>
                                    <p:animEffect transition="in" filter="wipe(left)">
                                      <p:cBhvr additive="repl">
                                        <p:cTn id="1247" dur="500"/>
                                        <p:tgtEl>
                                          <p:spTgt spid="321">
                                            <p:txEl>
                                              <p:pRg st="5" end="5"/>
                                            </p:txEl>
                                          </p:spTgt>
                                        </p:tgtEl>
                                      </p:cBhvr>
                                    </p:animEffect>
                                  </p:childTnLst>
                                </p:cTn>
                              </p:par>
                            </p:childTnLst>
                          </p:cTn>
                        </p:par>
                      </p:childTnLst>
                    </p:cTn>
                  </p:par>
                  <p:par>
                    <p:cTn id="1248" fill="hold" nodeType="clickEffect">
                      <p:stCondLst>
                        <p:cond delay="indefinite"/>
                      </p:stCondLst>
                      <p:childTnLst>
                        <p:par>
                          <p:cTn id="1249" fill="hold" nodeType="withEffect">
                            <p:stCondLst>
                              <p:cond delay="0"/>
                            </p:stCondLst>
                            <p:childTnLst>
                              <p:par>
                                <p:cTn id="1250" presetID="22" presetClass="entr" fill="hold" nodeType="clickEffect" presetSubtype="8">
                                  <p:stCondLst>
                                    <p:cond delay="0"/>
                                  </p:stCondLst>
                                  <p:childTnLst>
                                    <p:set>
                                      <p:cBhvr>
                                        <p:cTn id="1251" dur="1" fill="hold">
                                          <p:stCondLst>
                                            <p:cond delay="0"/>
                                          </p:stCondLst>
                                        </p:cTn>
                                        <p:tgtEl>
                                          <p:spTgt spid="321">
                                            <p:txEl>
                                              <p:pRg st="6" end="6"/>
                                            </p:txEl>
                                          </p:spTgt>
                                        </p:tgtEl>
                                        <p:attrNameLst>
                                          <p:attrName>style.visibility</p:attrName>
                                        </p:attrNameLst>
                                      </p:cBhvr>
                                      <p:to>
                                        <p:strVal val="visible"/>
                                      </p:to>
                                    </p:set>
                                    <p:animEffect transition="in" filter="wipe(left)">
                                      <p:cBhvr additive="repl">
                                        <p:cTn id="1252" dur="500"/>
                                        <p:tgtEl>
                                          <p:spTgt spid="321">
                                            <p:txEl>
                                              <p:pRg st="6" end="6"/>
                                            </p:txEl>
                                          </p:spTgt>
                                        </p:tgtEl>
                                      </p:cBhvr>
                                    </p:animEffect>
                                  </p:childTnLst>
                                </p:cTn>
                              </p:par>
                            </p:childTnLst>
                          </p:cTn>
                        </p:par>
                      </p:childTnLst>
                    </p:cTn>
                  </p:par>
                  <p:par>
                    <p:cTn id="1253" fill="hold" nodeType="clickEffect">
                      <p:stCondLst>
                        <p:cond delay="indefinite"/>
                      </p:stCondLst>
                      <p:childTnLst>
                        <p:par>
                          <p:cTn id="1254" fill="hold" nodeType="withEffect">
                            <p:stCondLst>
                              <p:cond delay="0"/>
                            </p:stCondLst>
                            <p:childTnLst>
                              <p:par>
                                <p:cTn id="1255" presetID="22" presetClass="entr" fill="hold" nodeType="clickEffect" presetSubtype="8">
                                  <p:stCondLst>
                                    <p:cond delay="0"/>
                                  </p:stCondLst>
                                  <p:childTnLst>
                                    <p:set>
                                      <p:cBhvr>
                                        <p:cTn id="1256" dur="1" fill="hold">
                                          <p:stCondLst>
                                            <p:cond delay="0"/>
                                          </p:stCondLst>
                                        </p:cTn>
                                        <p:tgtEl>
                                          <p:spTgt spid="321">
                                            <p:txEl>
                                              <p:pRg st="7" end="7"/>
                                            </p:txEl>
                                          </p:spTgt>
                                        </p:tgtEl>
                                        <p:attrNameLst>
                                          <p:attrName>style.visibility</p:attrName>
                                        </p:attrNameLst>
                                      </p:cBhvr>
                                      <p:to>
                                        <p:strVal val="visible"/>
                                      </p:to>
                                    </p:set>
                                    <p:animEffect transition="in" filter="wipe(left)">
                                      <p:cBhvr additive="repl">
                                        <p:cTn id="1257" dur="500"/>
                                        <p:tgtEl>
                                          <p:spTgt spid="321">
                                            <p:txEl>
                                              <p:pRg st="7" end="7"/>
                                            </p:txEl>
                                          </p:spTgt>
                                        </p:tgtEl>
                                      </p:cBhvr>
                                    </p:animEffect>
                                  </p:childTnLst>
                                </p:cTn>
                              </p:par>
                            </p:childTnLst>
                          </p:cTn>
                        </p:par>
                      </p:childTnLst>
                    </p:cTn>
                  </p:par>
                  <p:par>
                    <p:cTn id="1258" fill="hold" nodeType="clickEffect">
                      <p:stCondLst>
                        <p:cond delay="indefinite"/>
                      </p:stCondLst>
                      <p:childTnLst>
                        <p:par>
                          <p:cTn id="1259" fill="hold" nodeType="withEffect">
                            <p:stCondLst>
                              <p:cond delay="0"/>
                            </p:stCondLst>
                            <p:childTnLst>
                              <p:par>
                                <p:cTn id="1260" presetID="22" presetClass="entr" fill="hold" nodeType="clickEffect" presetSubtype="8">
                                  <p:stCondLst>
                                    <p:cond delay="0"/>
                                  </p:stCondLst>
                                  <p:childTnLst>
                                    <p:set>
                                      <p:cBhvr>
                                        <p:cTn id="1261" dur="1" fill="hold">
                                          <p:stCondLst>
                                            <p:cond delay="0"/>
                                          </p:stCondLst>
                                        </p:cTn>
                                        <p:tgtEl>
                                          <p:spTgt spid="321">
                                            <p:txEl>
                                              <p:pRg st="8" end="8"/>
                                            </p:txEl>
                                          </p:spTgt>
                                        </p:tgtEl>
                                        <p:attrNameLst>
                                          <p:attrName>style.visibility</p:attrName>
                                        </p:attrNameLst>
                                      </p:cBhvr>
                                      <p:to>
                                        <p:strVal val="visible"/>
                                      </p:to>
                                    </p:set>
                                    <p:animEffect transition="in" filter="wipe(left)">
                                      <p:cBhvr additive="repl">
                                        <p:cTn id="1262" dur="500"/>
                                        <p:tgtEl>
                                          <p:spTgt spid="321">
                                            <p:txEl>
                                              <p:pRg st="8" end="8"/>
                                            </p:txEl>
                                          </p:spTgt>
                                        </p:tgtEl>
                                      </p:cBhvr>
                                    </p:animEffect>
                                  </p:childTnLst>
                                </p:cTn>
                              </p:par>
                            </p:childTnLst>
                          </p:cTn>
                        </p:par>
                      </p:childTnLst>
                    </p:cTn>
                  </p:par>
                  <p:par>
                    <p:cTn id="1263" fill="hold" nodeType="clickEffect">
                      <p:stCondLst>
                        <p:cond delay="indefinite"/>
                      </p:stCondLst>
                      <p:childTnLst>
                        <p:par>
                          <p:cTn id="1264" fill="hold" nodeType="withEffect">
                            <p:stCondLst>
                              <p:cond delay="0"/>
                            </p:stCondLst>
                            <p:childTnLst>
                              <p:par>
                                <p:cTn id="1265" presetID="22" presetClass="entr" fill="hold" nodeType="clickEffect" presetSubtype="8">
                                  <p:stCondLst>
                                    <p:cond delay="0"/>
                                  </p:stCondLst>
                                  <p:childTnLst>
                                    <p:set>
                                      <p:cBhvr>
                                        <p:cTn id="1266" dur="1" fill="hold">
                                          <p:stCondLst>
                                            <p:cond delay="0"/>
                                          </p:stCondLst>
                                        </p:cTn>
                                        <p:tgtEl>
                                          <p:spTgt spid="321">
                                            <p:txEl>
                                              <p:pRg st="9" end="9"/>
                                            </p:txEl>
                                          </p:spTgt>
                                        </p:tgtEl>
                                        <p:attrNameLst>
                                          <p:attrName>style.visibility</p:attrName>
                                        </p:attrNameLst>
                                      </p:cBhvr>
                                      <p:to>
                                        <p:strVal val="visible"/>
                                      </p:to>
                                    </p:set>
                                    <p:animEffect transition="in" filter="wipe(left)">
                                      <p:cBhvr additive="repl">
                                        <p:cTn id="1267" dur="500"/>
                                        <p:tgtEl>
                                          <p:spTgt spid="321">
                                            <p:txEl>
                                              <p:pRg st="9" end="9"/>
                                            </p:txEl>
                                          </p:spTgt>
                                        </p:tgtEl>
                                      </p:cBhvr>
                                    </p:animEffect>
                                  </p:childTnLst>
                                </p:cTn>
                              </p:par>
                            </p:childTnLst>
                          </p:cTn>
                        </p:par>
                      </p:childTnLst>
                    </p:cTn>
                  </p:par>
                  <p:par>
                    <p:cTn id="1268" fill="hold" nodeType="clickEffect">
                      <p:stCondLst>
                        <p:cond delay="indefinite"/>
                      </p:stCondLst>
                      <p:childTnLst>
                        <p:par>
                          <p:cTn id="1269" fill="hold" nodeType="withEffect">
                            <p:stCondLst>
                              <p:cond delay="0"/>
                            </p:stCondLst>
                            <p:childTnLst>
                              <p:par>
                                <p:cTn id="1270" presetID="27" presetClass="entr" fill="hold" nodeType="clickEffect">
                                  <p:stCondLst>
                                    <p:cond delay="0"/>
                                  </p:stCondLst>
                                  <p:endCondLst>
                                    <p:cond evt="begin"/>
                                  </p:endCondLst>
                                  <p:iterate type="lt">
                                    <p:tmAbs val="40"/>
                                  </p:iterate>
                                  <p:childTnLst>
                                    <p:set>
                                      <p:cBhvr>
                                        <p:cTn id="1271" dur="1" fill="hold">
                                          <p:stCondLst>
                                            <p:cond delay="0"/>
                                          </p:stCondLst>
                                        </p:cTn>
                                        <p:tgtEl>
                                          <p:spTgt spid="324"/>
                                        </p:tgtEl>
                                        <p:attrNameLst>
                                          <p:attrName>style.visibility</p:attrName>
                                        </p:attrNameLst>
                                      </p:cBhvr>
                                      <p:to>
                                        <p:strVal val="visible"/>
                                      </p:to>
                                    </p:set>
                                    <p:anim calcmode="discrete" valueType="clr">
                                      <p:cBhvr additive="repl">
                                        <p:cTn id="1272" dur="80"/>
                                        <p:tgtEl>
                                          <p:spTgt spid="324"/>
                                        </p:tgtEl>
                                        <p:attrNameLst>
                                          <p:attrName>style.color</p:attrName>
                                        </p:attrNameLst>
                                      </p:cBhvr>
                                      <p:tavLst>
                                        <p:tav>
                                          <p:val>
                                            <p:strVal val="rgb(-1,102,0)"/>
                                          </p:val>
                                        </p:tav>
                                        <p:tav tm="50000">
                                          <p:val>
                                            <p:strVal val="rgb(-52,-1,-1)"/>
                                          </p:val>
                                        </p:tav>
                                      </p:tavLst>
                                    </p:anim>
                                    <p:anim calcmode="discrete" valueType="clr">
                                      <p:cBhvr additive="repl">
                                        <p:cTn id="1273" dur="80"/>
                                        <p:tgtEl>
                                          <p:spTgt spid="324"/>
                                        </p:tgtEl>
                                        <p:attrNameLst>
                                          <p:attrName>fillcolor</p:attrName>
                                        </p:attrNameLst>
                                      </p:cBhvr>
                                      <p:tavLst>
                                        <p:tav>
                                          <p:val>
                                            <p:strVal val="rgb(-1,102,0)"/>
                                          </p:val>
                                        </p:tav>
                                        <p:tav tm="50000">
                                          <p:val>
                                            <p:strVal val="rgb(-52,-1,-1)"/>
                                          </p:val>
                                        </p:tav>
                                      </p:tavLst>
                                    </p:anim>
                                    <p:set>
                                      <p:cBhvr>
                                        <p:cTn id="1274" dur="80"/>
                                        <p:tgtEl>
                                          <p:spTgt spid="324"/>
                                        </p:tgtEl>
                                        <p:attrNameLst>
                                          <p:attrName>fill.type</p:attrName>
                                        </p:attrNameLst>
                                      </p:cBhvr>
                                      <p:to>
                                        <p:strVal val="solid"/>
                                      </p:to>
                                    </p:set>
                                  </p:childTnLst>
                                </p:cTn>
                              </p:par>
                            </p:childTnLst>
                          </p:cTn>
                        </p:par>
                      </p:childTnLst>
                    </p:cTn>
                  </p:par>
                  <p:par>
                    <p:cTn id="1275" fill="hold" nodeType="clickEffect">
                      <p:stCondLst>
                        <p:cond delay="indefinite"/>
                      </p:stCondLst>
                      <p:childTnLst>
                        <p:par>
                          <p:cTn id="1276" fill="hold" nodeType="withEffect">
                            <p:stCondLst>
                              <p:cond delay="0"/>
                            </p:stCondLst>
                            <p:childTnLst>
                              <p:par>
                                <p:cTn id="1277" presetID="27" presetClass="entr" fill="hold" nodeType="clickEffect">
                                  <p:stCondLst>
                                    <p:cond delay="0"/>
                                  </p:stCondLst>
                                  <p:iterate type="lt">
                                    <p:tmAbs val="40"/>
                                  </p:iterate>
                                  <p:childTnLst>
                                    <p:set>
                                      <p:cBhvr>
                                        <p:cTn id="1278" dur="1" fill="hold">
                                          <p:stCondLst>
                                            <p:cond delay="0"/>
                                          </p:stCondLst>
                                        </p:cTn>
                                        <p:tgtEl>
                                          <p:spTgt spid="323"/>
                                        </p:tgtEl>
                                        <p:attrNameLst>
                                          <p:attrName>style.visibility</p:attrName>
                                        </p:attrNameLst>
                                      </p:cBhvr>
                                      <p:to>
                                        <p:strVal val="visible"/>
                                      </p:to>
                                    </p:set>
                                    <p:anim calcmode="discrete" valueType="clr">
                                      <p:cBhvr additive="repl">
                                        <p:cTn id="1279" dur="80"/>
                                        <p:tgtEl>
                                          <p:spTgt spid="323"/>
                                        </p:tgtEl>
                                        <p:attrNameLst>
                                          <p:attrName>style.color</p:attrName>
                                        </p:attrNameLst>
                                      </p:cBhvr>
                                      <p:tavLst>
                                        <p:tav>
                                          <p:val>
                                            <p:strVal val="rgb(-1,102,0)"/>
                                          </p:val>
                                        </p:tav>
                                        <p:tav tm="50000">
                                          <p:val>
                                            <p:strVal val="rgb(-52,-1,-1)"/>
                                          </p:val>
                                        </p:tav>
                                      </p:tavLst>
                                    </p:anim>
                                    <p:anim calcmode="discrete" valueType="clr">
                                      <p:cBhvr additive="repl">
                                        <p:cTn id="1280" dur="80"/>
                                        <p:tgtEl>
                                          <p:spTgt spid="323"/>
                                        </p:tgtEl>
                                        <p:attrNameLst>
                                          <p:attrName>fillcolor</p:attrName>
                                        </p:attrNameLst>
                                      </p:cBhvr>
                                      <p:tavLst>
                                        <p:tav>
                                          <p:val>
                                            <p:strVal val="rgb(-1,102,0)"/>
                                          </p:val>
                                        </p:tav>
                                        <p:tav tm="50000">
                                          <p:val>
                                            <p:strVal val="rgb(-52,-1,-1)"/>
                                          </p:val>
                                        </p:tav>
                                      </p:tavLst>
                                    </p:anim>
                                    <p:set>
                                      <p:cBhvr>
                                        <p:cTn id="1281" dur="80"/>
                                        <p:tgtEl>
                                          <p:spTgt spid="323"/>
                                        </p:tgtEl>
                                        <p:attrNameLst>
                                          <p:attrName>fill.type</p:attrName>
                                        </p:attrNameLst>
                                      </p:cBhvr>
                                      <p:to>
                                        <p:strVal val="solid"/>
                                      </p:to>
                                    </p:set>
                                  </p:childTnLst>
                                </p:cTn>
                              </p:par>
                            </p:childTnLst>
                          </p:cTn>
                        </p:par>
                      </p:childTnLst>
                    </p:cTn>
                  </p:par>
                  <p:par>
                    <p:cTn id="1282" fill="hold" nodeType="clickEffect">
                      <p:stCondLst>
                        <p:cond delay="indefinite"/>
                      </p:stCondLst>
                      <p:childTnLst>
                        <p:par>
                          <p:cTn id="1283" fill="hold" nodeType="withEffect">
                            <p:stCondLst>
                              <p:cond delay="0"/>
                            </p:stCondLst>
                            <p:childTnLst>
                              <p:par>
                                <p:cTn id="1284" presetID="27" presetClass="entr" fill="hold" nodeType="clickEffect">
                                  <p:stCondLst>
                                    <p:cond delay="0"/>
                                  </p:stCondLst>
                                  <p:iterate type="lt">
                                    <p:tmAbs val="40"/>
                                  </p:iterate>
                                  <p:childTnLst>
                                    <p:set>
                                      <p:cBhvr>
                                        <p:cTn id="1285" dur="1" fill="hold">
                                          <p:stCondLst>
                                            <p:cond delay="0"/>
                                          </p:stCondLst>
                                        </p:cTn>
                                        <p:tgtEl>
                                          <p:spTgt spid="322"/>
                                        </p:tgtEl>
                                        <p:attrNameLst>
                                          <p:attrName>style.visibility</p:attrName>
                                        </p:attrNameLst>
                                      </p:cBhvr>
                                      <p:to>
                                        <p:strVal val="visible"/>
                                      </p:to>
                                    </p:set>
                                    <p:anim calcmode="discrete" valueType="clr">
                                      <p:cBhvr additive="repl">
                                        <p:cTn id="1286" dur="80"/>
                                        <p:tgtEl>
                                          <p:spTgt spid="322"/>
                                        </p:tgtEl>
                                        <p:attrNameLst>
                                          <p:attrName>style.color</p:attrName>
                                        </p:attrNameLst>
                                      </p:cBhvr>
                                      <p:tavLst>
                                        <p:tav>
                                          <p:val>
                                            <p:strVal val="rgb(-1,102,0)"/>
                                          </p:val>
                                        </p:tav>
                                        <p:tav tm="50000">
                                          <p:val>
                                            <p:strVal val="rgb(-52,-1,-1)"/>
                                          </p:val>
                                        </p:tav>
                                      </p:tavLst>
                                    </p:anim>
                                    <p:anim calcmode="discrete" valueType="clr">
                                      <p:cBhvr additive="repl">
                                        <p:cTn id="1287" dur="80"/>
                                        <p:tgtEl>
                                          <p:spTgt spid="322"/>
                                        </p:tgtEl>
                                        <p:attrNameLst>
                                          <p:attrName>fillcolor</p:attrName>
                                        </p:attrNameLst>
                                      </p:cBhvr>
                                      <p:tavLst>
                                        <p:tav>
                                          <p:val>
                                            <p:strVal val="rgb(-1,102,0)"/>
                                          </p:val>
                                        </p:tav>
                                        <p:tav tm="50000">
                                          <p:val>
                                            <p:strVal val="rgb(-52,-1,-1)"/>
                                          </p:val>
                                        </p:tav>
                                      </p:tavLst>
                                    </p:anim>
                                    <p:set>
                                      <p:cBhvr>
                                        <p:cTn id="1288" dur="80"/>
                                        <p:tgtEl>
                                          <p:spTgt spid="322"/>
                                        </p:tgtEl>
                                        <p:attrNameLst>
                                          <p:attrName>fill.type</p:attrName>
                                        </p:attrNameLst>
                                      </p:cBhvr>
                                      <p:to>
                                        <p:strVal val="solid"/>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7" name="TextBox 3"/>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
        <p:nvSpPr>
          <p:cNvPr id="328" name="TextBox 21"/>
          <p:cNvSpPr/>
          <p:nvPr/>
        </p:nvSpPr>
        <p:spPr>
          <a:xfrm>
            <a:off x="2929320" y="2660760"/>
            <a:ext cx="3610440" cy="19378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29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800" b="0" u="none" strike="noStrike">
                <a:solidFill>
                  <a:srgbClr val="FFFFFF"/>
                </a:solidFill>
                <a:effectLst/>
                <a:uFillTx/>
                <a:latin typeface="Comic Sans MS"/>
              </a:rPr>
              <a:t>HG Ex 2.4   </a:t>
            </a:r>
            <a:endParaRPr lang="en-US" sz="4800" b="0" u="none" strike="noStrike">
              <a:solidFill>
                <a:srgbClr val="FFFFFF"/>
              </a:solidFill>
              <a:effectLst/>
              <a:uFillTx/>
              <a:latin typeface="Arial Narrow"/>
            </a:endParaRPr>
          </a:p>
          <a:p>
            <a:pPr algn="ctr">
              <a:lnSpc>
                <a:spcPct val="100000"/>
              </a:lnSpc>
              <a:spcBef>
                <a:spcPts val="29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800" b="0" u="none" strike="noStrike">
                <a:solidFill>
                  <a:srgbClr val="FFFFFF"/>
                </a:solidFill>
                <a:effectLst/>
                <a:uFillTx/>
                <a:latin typeface="Comic Sans MS"/>
              </a:rPr>
              <a:t>Page 25</a:t>
            </a:r>
            <a:endParaRPr lang="en-US" sz="4800" b="0" u="none" strike="noStrike">
              <a:solidFill>
                <a:srgbClr val="FFFFFF"/>
              </a:solidFill>
              <a:effectLst/>
              <a:uFillTx/>
              <a:latin typeface="Arial Narrow"/>
            </a:endParaRPr>
          </a:p>
        </p:txBody>
      </p:sp>
      <p:sp>
        <p:nvSpPr>
          <p:cNvPr id="329" name="Rectangle 2"/>
          <p:cNvSpPr/>
          <p:nvPr/>
        </p:nvSpPr>
        <p:spPr>
          <a:xfrm>
            <a:off x="880920" y="657360"/>
            <a:ext cx="7467840" cy="761760"/>
          </a:xfrm>
          <a:prstGeom prst="rect">
            <a:avLst/>
          </a:prstGeom>
          <a:noFill/>
          <a:ln w="0">
            <a:noFill/>
          </a:ln>
        </p:spPr>
        <p:style>
          <a:lnRef idx="0"/>
          <a:fillRef idx="0"/>
          <a:effectRef idx="0"/>
          <a:fontRef idx="minor"/>
        </p:style>
        <p:txBody>
          <a:bodyPr lIns="90000" tIns="46800" rIns="90000" bIns="46800" anchor="t">
            <a:noAutofit/>
          </a:bodyPr>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none" strike="noStrike">
                <a:solidFill>
                  <a:srgbClr val="EEF82A"/>
                </a:solidFill>
                <a:effectLst/>
                <a:uFillTx/>
                <a:latin typeface="Comic Sans MS"/>
              </a:rPr>
              <a:t>Linear Recurrence Relations</a:t>
            </a:r>
            <a:endParaRPr lang="en-US" sz="28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0" name="Rectangle 2"/>
          <p:cNvSpPr/>
          <p:nvPr/>
        </p:nvSpPr>
        <p:spPr>
          <a:xfrm>
            <a:off x="655560" y="700200"/>
            <a:ext cx="7848720" cy="685800"/>
          </a:xfrm>
          <a:prstGeom prst="rect">
            <a:avLst/>
          </a:prstGeom>
          <a:noFill/>
          <a:ln w="0">
            <a:noFill/>
          </a:ln>
        </p:spPr>
        <p:style>
          <a:lnRef idx="0"/>
          <a:fillRef idx="0"/>
          <a:effectRef idx="0"/>
          <a:fontRef idx="minor"/>
        </p:style>
        <p:txBody>
          <a:bodyPr lIns="90000" tIns="46800" rIns="90000" bIns="46800" anchor="t">
            <a:noAutofit/>
          </a:bodyPr>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none" strike="noStrike">
                <a:solidFill>
                  <a:srgbClr val="EEF82A"/>
                </a:solidFill>
                <a:effectLst/>
                <a:uFillTx/>
                <a:latin typeface="Comic Sans MS"/>
              </a:rPr>
              <a:t>Find the Limit</a:t>
            </a:r>
            <a:endParaRPr lang="en-US" sz="2800" b="0" u="none" strike="noStrike">
              <a:solidFill>
                <a:srgbClr val="FFFFFF"/>
              </a:solidFill>
              <a:effectLst/>
              <a:uFillTx/>
              <a:latin typeface="Arial Narrow"/>
            </a:endParaRPr>
          </a:p>
        </p:txBody>
      </p:sp>
      <p:sp>
        <p:nvSpPr>
          <p:cNvPr id="331" name="Text Box 2"/>
          <p:cNvSpPr/>
          <p:nvPr/>
        </p:nvSpPr>
        <p:spPr>
          <a:xfrm>
            <a:off x="1219320" y="1844640"/>
            <a:ext cx="685800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sng" strike="noStrike">
                <a:solidFill>
                  <a:srgbClr val="FFFF00"/>
                </a:solidFill>
                <a:effectLst/>
                <a:uFillTx/>
                <a:latin typeface="Comic Sans MS"/>
              </a:rPr>
              <a:t>Proof</a:t>
            </a:r>
            <a:endParaRPr lang="en-US" sz="2400" b="0" u="none" strike="noStrike">
              <a:solidFill>
                <a:srgbClr val="FFFFFF"/>
              </a:solidFill>
              <a:effectLst/>
              <a:uFillTx/>
              <a:latin typeface="Arial Narrow"/>
            </a:endParaRPr>
          </a:p>
        </p:txBody>
      </p:sp>
      <p:sp>
        <p:nvSpPr>
          <p:cNvPr id="332" name="Text Box 3"/>
          <p:cNvSpPr/>
          <p:nvPr/>
        </p:nvSpPr>
        <p:spPr>
          <a:xfrm>
            <a:off x="1235160" y="2471760"/>
            <a:ext cx="7391160" cy="101484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2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Suppose a limit exists for the recurrence relation  </a:t>
            </a:r>
            <a:r>
              <a:rPr lang="en-GB" sz="3200" b="0" u="none" strike="noStrike">
                <a:solidFill>
                  <a:srgbClr val="FFFFFF"/>
                </a:solidFill>
                <a:effectLst/>
                <a:uFillTx/>
                <a:latin typeface="Comic Sans MS"/>
              </a:rPr>
              <a:t>u</a:t>
            </a:r>
            <a:r>
              <a:rPr lang="en-GB" sz="3200" b="0" u="none" strike="noStrike" baseline="-25000">
                <a:solidFill>
                  <a:srgbClr val="FFFFFF"/>
                </a:solidFill>
                <a:effectLst/>
                <a:uFillTx/>
                <a:latin typeface="Comic Sans MS"/>
              </a:rPr>
              <a:t>n+1</a:t>
            </a:r>
            <a:r>
              <a:rPr lang="en-GB" sz="3200" b="0" u="none" strike="noStrike">
                <a:solidFill>
                  <a:srgbClr val="FFFFFF"/>
                </a:solidFill>
                <a:effectLst/>
                <a:uFillTx/>
                <a:latin typeface="Comic Sans MS"/>
              </a:rPr>
              <a:t> = au</a:t>
            </a:r>
            <a:r>
              <a:rPr lang="en-GB" sz="3200" b="0" u="none" strike="noStrike" baseline="-25000">
                <a:solidFill>
                  <a:srgbClr val="FFFFFF"/>
                </a:solidFill>
                <a:effectLst/>
                <a:uFillTx/>
                <a:latin typeface="Comic Sans MS"/>
              </a:rPr>
              <a:t>n</a:t>
            </a:r>
            <a:r>
              <a:rPr lang="en-GB" sz="3200" b="0" u="none" strike="noStrike">
                <a:solidFill>
                  <a:srgbClr val="FFFFFF"/>
                </a:solidFill>
                <a:effectLst/>
                <a:uFillTx/>
                <a:latin typeface="Comic Sans MS"/>
              </a:rPr>
              <a:t> + b </a:t>
            </a:r>
            <a:endParaRPr lang="en-US" sz="3200" b="0" u="none" strike="noStrike">
              <a:solidFill>
                <a:srgbClr val="FFFFFF"/>
              </a:solidFill>
              <a:effectLst/>
              <a:uFillTx/>
              <a:latin typeface="Arial Narrow"/>
            </a:endParaRPr>
          </a:p>
        </p:txBody>
      </p:sp>
      <p:sp>
        <p:nvSpPr>
          <p:cNvPr id="333" name="Text Box 4"/>
          <p:cNvSpPr/>
          <p:nvPr/>
        </p:nvSpPr>
        <p:spPr>
          <a:xfrm>
            <a:off x="960480" y="3513240"/>
            <a:ext cx="496728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let the limit be  L, then we have</a:t>
            </a:r>
            <a:endParaRPr lang="en-US" sz="2400" b="0" u="none" strike="noStrike">
              <a:solidFill>
                <a:srgbClr val="FFFFFF"/>
              </a:solidFill>
              <a:effectLst/>
              <a:uFillTx/>
              <a:latin typeface="Arial Narrow"/>
            </a:endParaRPr>
          </a:p>
        </p:txBody>
      </p:sp>
      <p:sp>
        <p:nvSpPr>
          <p:cNvPr id="334" name="Text Box 6"/>
          <p:cNvSpPr/>
          <p:nvPr/>
        </p:nvSpPr>
        <p:spPr>
          <a:xfrm>
            <a:off x="3733920" y="4078440"/>
            <a:ext cx="2514600" cy="58176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2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0" u="none" strike="noStrike">
                <a:solidFill>
                  <a:srgbClr val="FFFFFF"/>
                </a:solidFill>
                <a:effectLst/>
                <a:uFillTx/>
                <a:latin typeface="Comic Sans MS"/>
              </a:rPr>
              <a:t>L = aL + b  </a:t>
            </a:r>
            <a:endParaRPr lang="en-US" sz="3200" b="0" u="none" strike="noStrike">
              <a:solidFill>
                <a:srgbClr val="FFFFFF"/>
              </a:solidFill>
              <a:effectLst/>
              <a:uFillTx/>
              <a:latin typeface="Arial Narrow"/>
            </a:endParaRPr>
          </a:p>
        </p:txBody>
      </p:sp>
      <p:sp>
        <p:nvSpPr>
          <p:cNvPr id="335" name="Text Box 9"/>
          <p:cNvSpPr/>
          <p:nvPr/>
        </p:nvSpPr>
        <p:spPr>
          <a:xfrm>
            <a:off x="960480" y="4767120"/>
            <a:ext cx="210348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Re arranging  </a:t>
            </a:r>
            <a:endParaRPr lang="en-US" sz="2400" b="0" u="none" strike="noStrike">
              <a:solidFill>
                <a:srgbClr val="FFFFFF"/>
              </a:solidFill>
              <a:effectLst/>
              <a:uFillTx/>
              <a:latin typeface="Arial Narrow"/>
            </a:endParaRPr>
          </a:p>
        </p:txBody>
      </p:sp>
      <p:sp>
        <p:nvSpPr>
          <p:cNvPr id="336" name="TextBox 15"/>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
        <p:nvSpPr>
          <p:cNvPr id="337" name="Text Box 6"/>
          <p:cNvSpPr/>
          <p:nvPr/>
        </p:nvSpPr>
        <p:spPr>
          <a:xfrm>
            <a:off x="3733920" y="4726080"/>
            <a:ext cx="2514600" cy="58176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2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0" u="none" strike="noStrike">
                <a:solidFill>
                  <a:srgbClr val="FFFFFF"/>
                </a:solidFill>
                <a:effectLst/>
                <a:uFillTx/>
                <a:latin typeface="Comic Sans MS"/>
              </a:rPr>
              <a:t>L – aL = b  </a:t>
            </a:r>
            <a:endParaRPr lang="en-US" sz="3200" b="0" u="none" strike="noStrike">
              <a:solidFill>
                <a:srgbClr val="FFFFFF"/>
              </a:solidFill>
              <a:effectLst/>
              <a:uFillTx/>
              <a:latin typeface="Arial Narrow"/>
            </a:endParaRPr>
          </a:p>
        </p:txBody>
      </p:sp>
      <p:sp>
        <p:nvSpPr>
          <p:cNvPr id="338" name="Text Box 6"/>
          <p:cNvSpPr/>
          <p:nvPr/>
        </p:nvSpPr>
        <p:spPr>
          <a:xfrm>
            <a:off x="3733920" y="5373720"/>
            <a:ext cx="2514600" cy="58176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2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0" u="none" strike="noStrike">
                <a:solidFill>
                  <a:srgbClr val="FFFFFF"/>
                </a:solidFill>
                <a:effectLst/>
                <a:uFillTx/>
                <a:latin typeface="Comic Sans MS"/>
              </a:rPr>
              <a:t>L(1 – a) = b  </a:t>
            </a:r>
            <a:endParaRPr lang="en-US" sz="3200" b="0" u="none" strike="noStrike">
              <a:solidFill>
                <a:srgbClr val="FFFFFF"/>
              </a:solidFill>
              <a:effectLst/>
              <a:uFillTx/>
              <a:latin typeface="Arial Narrow"/>
            </a:endParaRPr>
          </a:p>
        </p:txBody>
      </p:sp>
      <p:grpSp>
        <p:nvGrpSpPr>
          <p:cNvPr id="339" name="Group 25"/>
          <p:cNvGrpSpPr/>
          <p:nvPr/>
        </p:nvGrpSpPr>
        <p:grpSpPr>
          <a:xfrm>
            <a:off x="6308640" y="5715000"/>
            <a:ext cx="2652840" cy="1143000"/>
            <a:chOff x="6308640" y="5715000"/>
            <a:chExt cx="2652840" cy="1143000"/>
          </a:xfrm>
        </p:grpSpPr>
        <p:sp>
          <p:nvSpPr>
            <p:cNvPr id="340" name="Rectangle 24"/>
            <p:cNvSpPr/>
            <p:nvPr/>
          </p:nvSpPr>
          <p:spPr>
            <a:xfrm>
              <a:off x="6308640" y="5715000"/>
              <a:ext cx="2652840" cy="1143000"/>
            </a:xfrm>
            <a:prstGeom prst="rect">
              <a:avLst/>
            </a:prstGeom>
            <a:solidFill>
              <a:srgbClr val="3B3B3B"/>
            </a:solidFill>
            <a:ln w="38160">
              <a:solidFill>
                <a:srgbClr val="FFFFFF"/>
              </a:solidFill>
              <a:round/>
            </a:ln>
          </p:spPr>
          <p:style>
            <a:lnRef idx="0"/>
            <a:fillRef idx="0"/>
            <a:effectRef idx="0"/>
            <a:fontRef idx="minor"/>
          </p:style>
          <p:txBody>
            <a:bodyPr lIns="90000" tIns="46800" rIns="90000" bIns="46800" anchor="t">
              <a:spAutoFit/>
            </a:bodyPr>
            <a:p>
              <a:pPr algn="ctr">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Arial Narrow"/>
              </a:endParaRPr>
            </a:p>
          </p:txBody>
        </p:sp>
        <p:pic>
          <p:nvPicPr>
            <p:cNvPr id="341" name="Group 23"/>
            <p:cNvPicPr/>
            <p:nvPr/>
          </p:nvPicPr>
          <p:blipFill>
            <a:blip r:embed="rId1"/>
            <a:stretch/>
          </p:blipFill>
          <p:spPr>
            <a:xfrm>
              <a:off x="6406560" y="5766480"/>
              <a:ext cx="2457000" cy="914400"/>
            </a:xfrm>
            <a:prstGeom prst="rect">
              <a:avLst/>
            </a:prstGeom>
            <a:noFill/>
            <a:ln w="0">
              <a:noFill/>
            </a:ln>
          </p:spPr>
        </p:pic>
      </p:grpSp>
    </p:spTree>
  </p:cSld>
  <mc:AlternateContent>
    <mc:Choice Requires="p14">
      <p:transition spd="slow" p14:dur="2000"/>
    </mc:Choice>
    <mc:Fallback>
      <p:transition spd="slow"/>
    </mc:Fallback>
  </mc:AlternateContent>
  <p:timing>
    <p:tnLst>
      <p:par>
        <p:cTn id="1289" dur="indefinite" restart="never" nodeType="tmRoot">
          <p:childTnLst>
            <p:seq>
              <p:cTn id="1290" dur="indefinite" nodeType="mainSeq">
                <p:childTnLst>
                  <p:par>
                    <p:cTn id="1291" fill="hold" nodeType="clickEffect">
                      <p:stCondLst>
                        <p:cond delay="indefinite"/>
                      </p:stCondLst>
                      <p:childTnLst>
                        <p:par>
                          <p:cTn id="1292" fill="hold" nodeType="withEffect">
                            <p:stCondLst>
                              <p:cond delay="0"/>
                            </p:stCondLst>
                            <p:childTnLst>
                              <p:par>
                                <p:cTn id="1293" presetID="22" presetClass="entr" fill="hold" nodeType="clickEffect" presetSubtype="8">
                                  <p:stCondLst>
                                    <p:cond delay="0"/>
                                  </p:stCondLst>
                                  <p:childTnLst>
                                    <p:set>
                                      <p:cBhvr>
                                        <p:cTn id="1294" dur="1" fill="hold">
                                          <p:stCondLst>
                                            <p:cond delay="0"/>
                                          </p:stCondLst>
                                        </p:cTn>
                                        <p:tgtEl>
                                          <p:spTgt spid="333"/>
                                        </p:tgtEl>
                                        <p:attrNameLst>
                                          <p:attrName>style.visibility</p:attrName>
                                        </p:attrNameLst>
                                      </p:cBhvr>
                                      <p:to>
                                        <p:strVal val="visible"/>
                                      </p:to>
                                    </p:set>
                                    <p:animEffect transition="in" filter="wipe(left)">
                                      <p:cBhvr additive="repl">
                                        <p:cTn id="1295" dur="500"/>
                                        <p:tgtEl>
                                          <p:spTgt spid="333"/>
                                        </p:tgtEl>
                                      </p:cBhvr>
                                    </p:animEffect>
                                  </p:childTnLst>
                                </p:cTn>
                              </p:par>
                            </p:childTnLst>
                          </p:cTn>
                        </p:par>
                      </p:childTnLst>
                    </p:cTn>
                  </p:par>
                  <p:par>
                    <p:cTn id="1296" fill="hold" nodeType="clickEffect">
                      <p:stCondLst>
                        <p:cond delay="indefinite"/>
                      </p:stCondLst>
                      <p:childTnLst>
                        <p:par>
                          <p:cTn id="1297" fill="hold" nodeType="withEffect">
                            <p:stCondLst>
                              <p:cond delay="0"/>
                            </p:stCondLst>
                            <p:childTnLst>
                              <p:par>
                                <p:cTn id="1298" presetID="22" presetClass="entr" fill="hold" nodeType="clickEffect" presetSubtype="8">
                                  <p:stCondLst>
                                    <p:cond delay="0"/>
                                  </p:stCondLst>
                                  <p:childTnLst>
                                    <p:set>
                                      <p:cBhvr>
                                        <p:cTn id="1299" dur="1" fill="hold">
                                          <p:stCondLst>
                                            <p:cond delay="0"/>
                                          </p:stCondLst>
                                        </p:cTn>
                                        <p:tgtEl>
                                          <p:spTgt spid="334"/>
                                        </p:tgtEl>
                                        <p:attrNameLst>
                                          <p:attrName>style.visibility</p:attrName>
                                        </p:attrNameLst>
                                      </p:cBhvr>
                                      <p:to>
                                        <p:strVal val="visible"/>
                                      </p:to>
                                    </p:set>
                                    <p:animEffect transition="in" filter="wipe(left)">
                                      <p:cBhvr additive="repl">
                                        <p:cTn id="1300" dur="500"/>
                                        <p:tgtEl>
                                          <p:spTgt spid="334"/>
                                        </p:tgtEl>
                                      </p:cBhvr>
                                    </p:animEffect>
                                  </p:childTnLst>
                                </p:cTn>
                              </p:par>
                            </p:childTnLst>
                          </p:cTn>
                        </p:par>
                      </p:childTnLst>
                    </p:cTn>
                  </p:par>
                  <p:par>
                    <p:cTn id="1301" fill="hold" nodeType="clickEffect">
                      <p:stCondLst>
                        <p:cond delay="indefinite"/>
                      </p:stCondLst>
                      <p:childTnLst>
                        <p:par>
                          <p:cTn id="1302" fill="hold" nodeType="withEffect">
                            <p:stCondLst>
                              <p:cond delay="0"/>
                            </p:stCondLst>
                            <p:childTnLst>
                              <p:par>
                                <p:cTn id="1303" presetID="22" presetClass="entr" fill="hold" nodeType="clickEffect" presetSubtype="8">
                                  <p:stCondLst>
                                    <p:cond delay="0"/>
                                  </p:stCondLst>
                                  <p:childTnLst>
                                    <p:set>
                                      <p:cBhvr>
                                        <p:cTn id="1304" dur="1" fill="hold">
                                          <p:stCondLst>
                                            <p:cond delay="0"/>
                                          </p:stCondLst>
                                        </p:cTn>
                                        <p:tgtEl>
                                          <p:spTgt spid="335"/>
                                        </p:tgtEl>
                                        <p:attrNameLst>
                                          <p:attrName>style.visibility</p:attrName>
                                        </p:attrNameLst>
                                      </p:cBhvr>
                                      <p:to>
                                        <p:strVal val="visible"/>
                                      </p:to>
                                    </p:set>
                                    <p:animEffect transition="in" filter="wipe(left)">
                                      <p:cBhvr additive="repl">
                                        <p:cTn id="1305" dur="500"/>
                                        <p:tgtEl>
                                          <p:spTgt spid="335"/>
                                        </p:tgtEl>
                                      </p:cBhvr>
                                    </p:animEffect>
                                  </p:childTnLst>
                                </p:cTn>
                              </p:par>
                            </p:childTnLst>
                          </p:cTn>
                        </p:par>
                      </p:childTnLst>
                    </p:cTn>
                  </p:par>
                  <p:par>
                    <p:cTn id="1306" fill="hold" nodeType="clickEffect">
                      <p:stCondLst>
                        <p:cond delay="indefinite"/>
                      </p:stCondLst>
                      <p:childTnLst>
                        <p:par>
                          <p:cTn id="1307" fill="hold" nodeType="withEffect">
                            <p:stCondLst>
                              <p:cond delay="0"/>
                            </p:stCondLst>
                            <p:childTnLst>
                              <p:par>
                                <p:cTn id="1308" presetID="22" presetClass="entr" fill="hold" nodeType="clickEffect" presetSubtype="8">
                                  <p:stCondLst>
                                    <p:cond delay="0"/>
                                  </p:stCondLst>
                                  <p:childTnLst>
                                    <p:set>
                                      <p:cBhvr>
                                        <p:cTn id="1309" dur="1" fill="hold">
                                          <p:stCondLst>
                                            <p:cond delay="0"/>
                                          </p:stCondLst>
                                        </p:cTn>
                                        <p:tgtEl>
                                          <p:spTgt spid="337"/>
                                        </p:tgtEl>
                                        <p:attrNameLst>
                                          <p:attrName>style.visibility</p:attrName>
                                        </p:attrNameLst>
                                      </p:cBhvr>
                                      <p:to>
                                        <p:strVal val="visible"/>
                                      </p:to>
                                    </p:set>
                                    <p:animEffect transition="in" filter="wipe(left)">
                                      <p:cBhvr additive="repl">
                                        <p:cTn id="1310" dur="500"/>
                                        <p:tgtEl>
                                          <p:spTgt spid="337"/>
                                        </p:tgtEl>
                                      </p:cBhvr>
                                    </p:animEffect>
                                  </p:childTnLst>
                                </p:cTn>
                              </p:par>
                            </p:childTnLst>
                          </p:cTn>
                        </p:par>
                      </p:childTnLst>
                    </p:cTn>
                  </p:par>
                  <p:par>
                    <p:cTn id="1311" fill="hold" nodeType="clickEffect">
                      <p:stCondLst>
                        <p:cond delay="indefinite"/>
                      </p:stCondLst>
                      <p:childTnLst>
                        <p:par>
                          <p:cTn id="1312" fill="hold" nodeType="withEffect">
                            <p:stCondLst>
                              <p:cond delay="0"/>
                            </p:stCondLst>
                            <p:childTnLst>
                              <p:par>
                                <p:cTn id="1313" presetID="22" presetClass="entr" fill="hold" nodeType="clickEffect" presetSubtype="8">
                                  <p:stCondLst>
                                    <p:cond delay="0"/>
                                  </p:stCondLst>
                                  <p:childTnLst>
                                    <p:set>
                                      <p:cBhvr>
                                        <p:cTn id="1314" dur="1" fill="hold">
                                          <p:stCondLst>
                                            <p:cond delay="0"/>
                                          </p:stCondLst>
                                        </p:cTn>
                                        <p:tgtEl>
                                          <p:spTgt spid="338"/>
                                        </p:tgtEl>
                                        <p:attrNameLst>
                                          <p:attrName>style.visibility</p:attrName>
                                        </p:attrNameLst>
                                      </p:cBhvr>
                                      <p:to>
                                        <p:strVal val="visible"/>
                                      </p:to>
                                    </p:set>
                                    <p:animEffect transition="in" filter="wipe(left)">
                                      <p:cBhvr additive="repl">
                                        <p:cTn id="1315" dur="500"/>
                                        <p:tgtEl>
                                          <p:spTgt spid="338"/>
                                        </p:tgtEl>
                                      </p:cBhvr>
                                    </p:animEffect>
                                  </p:childTnLst>
                                </p:cTn>
                              </p:par>
                            </p:childTnLst>
                          </p:cTn>
                        </p:par>
                      </p:childTnLst>
                    </p:cTn>
                  </p:par>
                  <p:par>
                    <p:cTn id="1316" fill="hold" nodeType="clickEffect">
                      <p:stCondLst>
                        <p:cond delay="indefinite"/>
                      </p:stCondLst>
                      <p:childTnLst>
                        <p:par>
                          <p:cTn id="1317" fill="hold" nodeType="withEffect">
                            <p:stCondLst>
                              <p:cond delay="0"/>
                            </p:stCondLst>
                            <p:childTnLst>
                              <p:par>
                                <p:cTn id="1318" presetID="22" presetClass="entr" fill="hold" nodeType="clickEffect" presetSubtype="1">
                                  <p:stCondLst>
                                    <p:cond delay="0"/>
                                  </p:stCondLst>
                                  <p:childTnLst>
                                    <p:set>
                                      <p:cBhvr>
                                        <p:cTn id="1319" dur="1" fill="hold">
                                          <p:stCondLst>
                                            <p:cond delay="0"/>
                                          </p:stCondLst>
                                        </p:cTn>
                                        <p:tgtEl>
                                          <p:spTgt spid="339"/>
                                        </p:tgtEl>
                                        <p:attrNameLst>
                                          <p:attrName>style.visibility</p:attrName>
                                        </p:attrNameLst>
                                      </p:cBhvr>
                                      <p:to>
                                        <p:strVal val="visible"/>
                                      </p:to>
                                    </p:set>
                                    <p:animEffect transition="in" filter="wipe(up)">
                                      <p:cBhvr additive="repl">
                                        <p:cTn id="1320" dur="500"/>
                                        <p:tgtEl>
                                          <p:spTgt spid="33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2" name="PlaceHolder 1"/>
          <p:cNvSpPr>
            <a:spLocks noGrp="1"/>
          </p:cNvSpPr>
          <p:nvPr>
            <p:ph type="title"/>
          </p:nvPr>
        </p:nvSpPr>
        <p:spPr>
          <a:xfrm>
            <a:off x="1066320" y="351000"/>
            <a:ext cx="7086600" cy="807840"/>
          </a:xfrm>
          <a:prstGeom prst="rect">
            <a:avLst/>
          </a:prstGeom>
          <a:noFill/>
          <a:ln w="0">
            <a:noFill/>
          </a:ln>
        </p:spPr>
        <p:txBody>
          <a:bodyPr lIns="91440" tIns="45720" rIns="91440" bIns="45720" anchor="b">
            <a:noAutofit/>
          </a:bodyPr>
          <a:p>
            <a:pPr indent="0" algn="ctr">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000" b="0" u="none" strike="noStrike">
                <a:solidFill>
                  <a:srgbClr val="EEF82A"/>
                </a:solidFill>
                <a:effectLst/>
                <a:uFillTx/>
                <a:latin typeface="Comic Sans MS"/>
              </a:rPr>
              <a:t>Limit</a:t>
            </a:r>
            <a:endParaRPr lang="en-US" sz="4000" b="1" u="none" strike="noStrike">
              <a:solidFill>
                <a:srgbClr val="EEF82A"/>
              </a:solidFill>
              <a:effectLst/>
              <a:uFillTx/>
              <a:latin typeface="Comic Sans MS"/>
            </a:endParaRPr>
          </a:p>
        </p:txBody>
      </p:sp>
      <p:sp>
        <p:nvSpPr>
          <p:cNvPr id="343" name="PlaceHolder 2"/>
          <p:cNvSpPr>
            <a:spLocks noGrp="1"/>
          </p:cNvSpPr>
          <p:nvPr>
            <p:ph type="subTitle"/>
          </p:nvPr>
        </p:nvSpPr>
        <p:spPr>
          <a:xfrm>
            <a:off x="933120" y="1972800"/>
            <a:ext cx="7894440" cy="669960"/>
          </a:xfrm>
          <a:prstGeom prst="rect">
            <a:avLst/>
          </a:prstGeom>
          <a:noFill/>
          <a:ln w="0">
            <a:noFill/>
          </a:ln>
        </p:spPr>
        <p:txBody>
          <a:bodyPr lIns="91440" tIns="45720" rIns="91440" bIns="45720" anchor="t">
            <a:noAutofit/>
          </a:bodyPr>
          <a:p>
            <a:pPr indent="0" algn="l">
              <a:spcBef>
                <a:spcPts val="700"/>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none" strike="noStrike">
                <a:solidFill>
                  <a:srgbClr val="FFFF00"/>
                </a:solidFill>
                <a:effectLst/>
                <a:uFillTx/>
                <a:latin typeface="Comic Sans MS"/>
              </a:rPr>
              <a:t>Example :                    </a:t>
            </a:r>
            <a:endParaRPr lang="en-US" sz="2800" b="0" u="none" strike="noStrike">
              <a:solidFill>
                <a:srgbClr val="FFFFFF"/>
              </a:solidFill>
              <a:effectLst/>
              <a:uFillTx/>
              <a:latin typeface="Comic Sans MS"/>
            </a:endParaRPr>
          </a:p>
        </p:txBody>
      </p:sp>
      <p:sp>
        <p:nvSpPr>
          <p:cNvPr id="344" name="TextBox 3"/>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
        <p:nvSpPr>
          <p:cNvPr id="345" name="TextBox 6"/>
          <p:cNvSpPr/>
          <p:nvPr/>
        </p:nvSpPr>
        <p:spPr>
          <a:xfrm>
            <a:off x="2680560" y="2030400"/>
            <a:ext cx="6399000" cy="6490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2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0" u="none" strike="noStrike">
                <a:solidFill>
                  <a:srgbClr val="FFFF00"/>
                </a:solidFill>
                <a:effectLst/>
                <a:uFillTx/>
                <a:latin typeface="Comic Sans MS"/>
              </a:rPr>
              <a:t>Find the limit of U</a:t>
            </a:r>
            <a:r>
              <a:rPr lang="en-GB" sz="3200" b="0" u="none" strike="noStrike" baseline="-25000">
                <a:solidFill>
                  <a:srgbClr val="FFFF00"/>
                </a:solidFill>
                <a:effectLst/>
                <a:uFillTx/>
                <a:latin typeface="Comic Sans MS"/>
              </a:rPr>
              <a:t>n+1</a:t>
            </a:r>
            <a:r>
              <a:rPr lang="en-GB" sz="3200" b="0" u="none" strike="noStrike">
                <a:solidFill>
                  <a:srgbClr val="FFFF00"/>
                </a:solidFill>
                <a:effectLst/>
                <a:uFillTx/>
                <a:latin typeface="Comic Sans MS"/>
              </a:rPr>
              <a:t> = 0.2</a:t>
            </a:r>
            <a:r>
              <a:rPr lang="en-GB" sz="3200" b="0" u="none" strike="noStrike">
                <a:solidFill>
                  <a:srgbClr val="FFFF00"/>
                </a:solidFill>
                <a:effectLst/>
                <a:uFillTx/>
                <a:latin typeface="Arial Narrow"/>
              </a:rPr>
              <a:t> U</a:t>
            </a:r>
            <a:r>
              <a:rPr lang="en-GB" sz="3200" b="0" u="none" strike="noStrike" baseline="-25000">
                <a:solidFill>
                  <a:srgbClr val="FFFF00"/>
                </a:solidFill>
                <a:effectLst/>
                <a:uFillTx/>
                <a:latin typeface="Arial Narrow"/>
              </a:rPr>
              <a:t>n</a:t>
            </a:r>
            <a:r>
              <a:rPr lang="en-GB" sz="3200" b="0" u="none" strike="noStrike">
                <a:solidFill>
                  <a:srgbClr val="FFFF00"/>
                </a:solidFill>
                <a:effectLst/>
                <a:uFillTx/>
                <a:latin typeface="Comic Sans MS"/>
              </a:rPr>
              <a:t> + 12</a:t>
            </a:r>
            <a:endParaRPr lang="en-US" sz="3200" b="0" u="none" strike="noStrike">
              <a:solidFill>
                <a:srgbClr val="FFFFFF"/>
              </a:solidFill>
              <a:effectLst/>
              <a:uFillTx/>
              <a:latin typeface="Arial Narrow"/>
            </a:endParaRPr>
          </a:p>
        </p:txBody>
      </p:sp>
      <p:sp>
        <p:nvSpPr>
          <p:cNvPr id="346" name="Straight Connector 14"/>
          <p:cNvSpPr/>
          <p:nvPr/>
        </p:nvSpPr>
        <p:spPr>
          <a:xfrm flipH="1">
            <a:off x="4870440" y="3808440"/>
            <a:ext cx="1440" cy="2610000"/>
          </a:xfrm>
          <a:prstGeom prst="line">
            <a:avLst/>
          </a:prstGeom>
          <a:ln w="38160">
            <a:solidFill>
              <a:srgbClr val="FFFF00"/>
            </a:solidFill>
            <a:miter/>
          </a:ln>
        </p:spPr>
        <p:style>
          <a:lnRef idx="0"/>
          <a:fillRef idx="0"/>
          <a:effectRef idx="0"/>
          <a:fontRef idx="minor"/>
        </p:style>
        <p:txBody>
          <a:bodyPr lIns="90000" tIns="46800" rIns="90000" bIns="46800" anchor="t">
            <a:noAutofit/>
          </a:bodyPr>
          <a:p>
            <a:endParaRPr lang="en-US" sz="2400" b="0" u="none" strike="noStrike">
              <a:solidFill>
                <a:srgbClr val="FFFFFF"/>
              </a:solidFill>
              <a:effectLst/>
              <a:uFillTx/>
              <a:latin typeface="Arial Narrow"/>
            </a:endParaRPr>
          </a:p>
        </p:txBody>
      </p:sp>
      <p:pic>
        <p:nvPicPr>
          <p:cNvPr id="347" name="Group 25"/>
          <p:cNvPicPr/>
          <p:nvPr/>
        </p:nvPicPr>
        <p:blipFill>
          <a:blip r:embed="rId1"/>
          <a:stretch/>
        </p:blipFill>
        <p:spPr>
          <a:xfrm>
            <a:off x="1481040" y="3657600"/>
            <a:ext cx="2664000" cy="1152360"/>
          </a:xfrm>
          <a:prstGeom prst="rect">
            <a:avLst/>
          </a:prstGeom>
          <a:noFill/>
          <a:ln w="0">
            <a:noFill/>
          </a:ln>
        </p:spPr>
      </p:pic>
      <p:pic>
        <p:nvPicPr>
          <p:cNvPr id="348" name="Group 25"/>
          <p:cNvPicPr/>
          <p:nvPr/>
        </p:nvPicPr>
        <p:blipFill>
          <a:blip r:embed="rId2"/>
          <a:stretch/>
        </p:blipFill>
        <p:spPr>
          <a:xfrm>
            <a:off x="1547640" y="5089680"/>
            <a:ext cx="2713320" cy="1152360"/>
          </a:xfrm>
          <a:prstGeom prst="rect">
            <a:avLst/>
          </a:prstGeom>
          <a:noFill/>
          <a:ln w="0">
            <a:noFill/>
          </a:ln>
        </p:spPr>
      </p:pic>
      <p:sp>
        <p:nvSpPr>
          <p:cNvPr id="349" name="TextBox 33"/>
          <p:cNvSpPr/>
          <p:nvPr/>
        </p:nvSpPr>
        <p:spPr>
          <a:xfrm>
            <a:off x="5499000" y="5437080"/>
            <a:ext cx="1879560" cy="520920"/>
          </a:xfrm>
          <a:prstGeom prst="rect">
            <a:avLst/>
          </a:prstGeom>
          <a:noFill/>
          <a:ln w="0">
            <a:noFill/>
          </a:ln>
        </p:spPr>
        <p:style>
          <a:lnRef idx="0"/>
          <a:fillRef idx="0"/>
          <a:effectRef idx="0"/>
          <a:fontRef idx="minor"/>
        </p:style>
        <p:txBody>
          <a:bodyPr wrap="none" lIns="90000" tIns="46800" rIns="90000" bIns="46800" anchor="t">
            <a:spAutoFit/>
          </a:bodyPr>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none" strike="noStrike">
                <a:solidFill>
                  <a:srgbClr val="FFFFFF"/>
                </a:solidFill>
                <a:effectLst/>
                <a:uFillTx/>
                <a:latin typeface="Comic Sans MS"/>
              </a:rPr>
              <a:t>Limit is 15</a:t>
            </a:r>
            <a:endParaRPr lang="en-US" sz="2800" b="0" u="none" strike="noStrike">
              <a:solidFill>
                <a:srgbClr val="FFFFFF"/>
              </a:solidFill>
              <a:effectLst/>
              <a:uFillTx/>
              <a:latin typeface="Arial Narrow"/>
            </a:endParaRPr>
          </a:p>
        </p:txBody>
      </p:sp>
      <p:sp>
        <p:nvSpPr>
          <p:cNvPr id="350" name="TextBox 34"/>
          <p:cNvSpPr/>
          <p:nvPr/>
        </p:nvSpPr>
        <p:spPr>
          <a:xfrm>
            <a:off x="2689920" y="2876400"/>
            <a:ext cx="4873680" cy="520920"/>
          </a:xfrm>
          <a:prstGeom prst="rect">
            <a:avLst/>
          </a:prstGeom>
          <a:noFill/>
          <a:ln w="0">
            <a:noFill/>
          </a:ln>
        </p:spPr>
        <p:style>
          <a:lnRef idx="0"/>
          <a:fillRef idx="0"/>
          <a:effectRef idx="0"/>
          <a:fontRef idx="minor"/>
        </p:style>
        <p:txBody>
          <a:bodyPr wrap="none" lIns="90000" tIns="46800" rIns="90000" bIns="46800" anchor="t">
            <a:spAutoFit/>
          </a:bodyPr>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none" strike="noStrike">
                <a:solidFill>
                  <a:srgbClr val="FFFFFF"/>
                </a:solidFill>
                <a:effectLst/>
                <a:uFillTx/>
                <a:latin typeface="Comic Sans MS"/>
              </a:rPr>
              <a:t>Limit exists since -1 &lt; 0.2 &lt; 1</a:t>
            </a:r>
            <a:endParaRPr lang="en-US" sz="28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timing>
    <p:tnLst>
      <p:par>
        <p:cTn id="1321" dur="indefinite" restart="never" nodeType="tmRoot">
          <p:childTnLst>
            <p:seq>
              <p:cTn id="1322" dur="indefinite" nodeType="mainSeq">
                <p:childTnLst>
                  <p:par>
                    <p:cTn id="1323" fill="hold" nodeType="clickEffect">
                      <p:stCondLst>
                        <p:cond delay="indefinite"/>
                      </p:stCondLst>
                      <p:childTnLst>
                        <p:par>
                          <p:cTn id="1324" fill="hold" nodeType="withEffect">
                            <p:stCondLst>
                              <p:cond delay="0"/>
                            </p:stCondLst>
                            <p:childTnLst>
                              <p:par>
                                <p:cTn id="1325" presetID="27" presetClass="entr" fill="hold" nodeType="clickEffect">
                                  <p:stCondLst>
                                    <p:cond delay="0"/>
                                  </p:stCondLst>
                                  <p:iterate type="lt">
                                    <p:tmAbs val="40"/>
                                  </p:iterate>
                                  <p:childTnLst>
                                    <p:set>
                                      <p:cBhvr>
                                        <p:cTn id="1326" dur="1" fill="hold">
                                          <p:stCondLst>
                                            <p:cond delay="0"/>
                                          </p:stCondLst>
                                        </p:cTn>
                                        <p:tgtEl>
                                          <p:spTgt spid="350"/>
                                        </p:tgtEl>
                                        <p:attrNameLst>
                                          <p:attrName>style.visibility</p:attrName>
                                        </p:attrNameLst>
                                      </p:cBhvr>
                                      <p:to>
                                        <p:strVal val="visible"/>
                                      </p:to>
                                    </p:set>
                                    <p:anim calcmode="discrete" valueType="clr">
                                      <p:cBhvr additive="repl">
                                        <p:cTn id="1327" dur="80"/>
                                        <p:tgtEl>
                                          <p:spTgt spid="350"/>
                                        </p:tgtEl>
                                        <p:attrNameLst>
                                          <p:attrName>style.color</p:attrName>
                                        </p:attrNameLst>
                                      </p:cBhvr>
                                      <p:tavLst>
                                        <p:tav>
                                          <p:val>
                                            <p:strVal val="rgb(-1,102,0)"/>
                                          </p:val>
                                        </p:tav>
                                        <p:tav tm="50000">
                                          <p:val>
                                            <p:strVal val="rgb(-52,-1,-1)"/>
                                          </p:val>
                                        </p:tav>
                                      </p:tavLst>
                                    </p:anim>
                                    <p:anim calcmode="discrete" valueType="clr">
                                      <p:cBhvr additive="repl">
                                        <p:cTn id="1328" dur="80"/>
                                        <p:tgtEl>
                                          <p:spTgt spid="350"/>
                                        </p:tgtEl>
                                        <p:attrNameLst>
                                          <p:attrName>fillcolor</p:attrName>
                                        </p:attrNameLst>
                                      </p:cBhvr>
                                      <p:tavLst>
                                        <p:tav>
                                          <p:val>
                                            <p:strVal val="rgb(-1,102,0)"/>
                                          </p:val>
                                        </p:tav>
                                        <p:tav tm="50000">
                                          <p:val>
                                            <p:strVal val="rgb(-52,-1,-1)"/>
                                          </p:val>
                                        </p:tav>
                                      </p:tavLst>
                                    </p:anim>
                                    <p:set>
                                      <p:cBhvr>
                                        <p:cTn id="1329" dur="80"/>
                                        <p:tgtEl>
                                          <p:spTgt spid="350"/>
                                        </p:tgtEl>
                                        <p:attrNameLst>
                                          <p:attrName>fill.type</p:attrName>
                                        </p:attrNameLst>
                                      </p:cBhvr>
                                      <p:to>
                                        <p:strVal val="solid"/>
                                      </p:to>
                                    </p:set>
                                  </p:childTnLst>
                                </p:cTn>
                              </p:par>
                            </p:childTnLst>
                          </p:cTn>
                        </p:par>
                      </p:childTnLst>
                    </p:cTn>
                  </p:par>
                  <p:par>
                    <p:cTn id="1330" fill="hold">
                      <p:stCondLst>
                        <p:cond delay="indefinite"/>
                      </p:stCondLst>
                      <p:childTnLst>
                        <p:par>
                          <p:cTn id="1331" fill="hold">
                            <p:stCondLst>
                              <p:cond delay="0"/>
                            </p:stCondLst>
                            <p:childTnLst>
                              <p:par>
                                <p:cTn id="1332" presetID="22" presetClass="entr" fill="hold" nodeType="clickEffect" presetSubtype="1">
                                  <p:stCondLst>
                                    <p:cond delay="0"/>
                                  </p:stCondLst>
                                  <p:childTnLst>
                                    <p:set>
                                      <p:cBhvr>
                                        <p:cTn id="1333" dur="1" fill="hold">
                                          <p:stCondLst>
                                            <p:cond delay="0"/>
                                          </p:stCondLst>
                                        </p:cTn>
                                        <p:tgtEl>
                                          <p:spTgt spid="346"/>
                                        </p:tgtEl>
                                        <p:attrNameLst>
                                          <p:attrName>style.visibility</p:attrName>
                                        </p:attrNameLst>
                                      </p:cBhvr>
                                      <p:to>
                                        <p:strVal val="visible"/>
                                      </p:to>
                                    </p:set>
                                    <p:animEffect transition="in" filter="wipe(up)">
                                      <p:cBhvr additive="repl">
                                        <p:cTn id="1334" dur="500"/>
                                        <p:tgtEl>
                                          <p:spTgt spid="346"/>
                                        </p:tgtEl>
                                      </p:cBhvr>
                                    </p:animEffect>
                                  </p:childTnLst>
                                </p:cTn>
                              </p:par>
                            </p:childTnLst>
                          </p:cTn>
                        </p:par>
                      </p:childTnLst>
                    </p:cTn>
                  </p:par>
                  <p:par>
                    <p:cTn id="1335" fill="hold">
                      <p:stCondLst>
                        <p:cond delay="indefinite"/>
                      </p:stCondLst>
                      <p:childTnLst>
                        <p:par>
                          <p:cTn id="1336" fill="hold">
                            <p:stCondLst>
                              <p:cond delay="0"/>
                            </p:stCondLst>
                            <p:childTnLst>
                              <p:par>
                                <p:cTn id="1337" presetID="22" presetClass="entr" fill="hold" nodeType="clickEffect" presetSubtype="1">
                                  <p:stCondLst>
                                    <p:cond delay="0"/>
                                  </p:stCondLst>
                                  <p:childTnLst>
                                    <p:set>
                                      <p:cBhvr>
                                        <p:cTn id="1338" dur="1" fill="hold">
                                          <p:stCondLst>
                                            <p:cond delay="0"/>
                                          </p:stCondLst>
                                        </p:cTn>
                                        <p:tgtEl>
                                          <p:spTgt spid="347"/>
                                        </p:tgtEl>
                                        <p:attrNameLst>
                                          <p:attrName>style.visibility</p:attrName>
                                        </p:attrNameLst>
                                      </p:cBhvr>
                                      <p:to>
                                        <p:strVal val="visible"/>
                                      </p:to>
                                    </p:set>
                                    <p:animEffect transition="in" filter="wipe(up)">
                                      <p:cBhvr additive="repl">
                                        <p:cTn id="1339" dur="500"/>
                                        <p:tgtEl>
                                          <p:spTgt spid="347"/>
                                        </p:tgtEl>
                                      </p:cBhvr>
                                    </p:animEffect>
                                  </p:childTnLst>
                                </p:cTn>
                              </p:par>
                            </p:childTnLst>
                          </p:cTn>
                        </p:par>
                      </p:childTnLst>
                    </p:cTn>
                  </p:par>
                  <p:par>
                    <p:cTn id="1340" fill="hold">
                      <p:stCondLst>
                        <p:cond delay="indefinite"/>
                      </p:stCondLst>
                      <p:childTnLst>
                        <p:par>
                          <p:cTn id="1341" fill="hold">
                            <p:stCondLst>
                              <p:cond delay="0"/>
                            </p:stCondLst>
                            <p:childTnLst>
                              <p:par>
                                <p:cTn id="1342" presetID="22" presetClass="entr" fill="hold" nodeType="clickEffect" presetSubtype="1">
                                  <p:stCondLst>
                                    <p:cond delay="0"/>
                                  </p:stCondLst>
                                  <p:childTnLst>
                                    <p:set>
                                      <p:cBhvr>
                                        <p:cTn id="1343" dur="1" fill="hold">
                                          <p:stCondLst>
                                            <p:cond delay="0"/>
                                          </p:stCondLst>
                                        </p:cTn>
                                        <p:tgtEl>
                                          <p:spTgt spid="348"/>
                                        </p:tgtEl>
                                        <p:attrNameLst>
                                          <p:attrName>style.visibility</p:attrName>
                                        </p:attrNameLst>
                                      </p:cBhvr>
                                      <p:to>
                                        <p:strVal val="visible"/>
                                      </p:to>
                                    </p:set>
                                    <p:animEffect transition="in" filter="wipe(up)">
                                      <p:cBhvr additive="repl">
                                        <p:cTn id="1344" dur="500"/>
                                        <p:tgtEl>
                                          <p:spTgt spid="348"/>
                                        </p:tgtEl>
                                      </p:cBhvr>
                                    </p:animEffect>
                                  </p:childTnLst>
                                </p:cTn>
                              </p:par>
                            </p:childTnLst>
                          </p:cTn>
                        </p:par>
                      </p:childTnLst>
                    </p:cTn>
                  </p:par>
                  <p:par>
                    <p:cTn id="1345" fill="hold">
                      <p:stCondLst>
                        <p:cond delay="indefinite"/>
                      </p:stCondLst>
                      <p:childTnLst>
                        <p:par>
                          <p:cTn id="1346" fill="hold">
                            <p:stCondLst>
                              <p:cond delay="0"/>
                            </p:stCondLst>
                            <p:childTnLst>
                              <p:par>
                                <p:cTn id="1347" presetID="27" presetClass="entr" fill="hold" nodeType="clickEffect">
                                  <p:stCondLst>
                                    <p:cond delay="0"/>
                                  </p:stCondLst>
                                  <p:iterate type="lt">
                                    <p:tmAbs val="40"/>
                                  </p:iterate>
                                  <p:childTnLst>
                                    <p:set>
                                      <p:cBhvr>
                                        <p:cTn id="1348" dur="1" fill="hold">
                                          <p:stCondLst>
                                            <p:cond delay="0"/>
                                          </p:stCondLst>
                                        </p:cTn>
                                        <p:tgtEl>
                                          <p:spTgt spid="349"/>
                                        </p:tgtEl>
                                        <p:attrNameLst>
                                          <p:attrName>style.visibility</p:attrName>
                                        </p:attrNameLst>
                                      </p:cBhvr>
                                      <p:to>
                                        <p:strVal val="visible"/>
                                      </p:to>
                                    </p:set>
                                    <p:anim calcmode="discrete" valueType="clr">
                                      <p:cBhvr additive="repl">
                                        <p:cTn id="1349" dur="80"/>
                                        <p:tgtEl>
                                          <p:spTgt spid="349"/>
                                        </p:tgtEl>
                                        <p:attrNameLst>
                                          <p:attrName>style.color</p:attrName>
                                        </p:attrNameLst>
                                      </p:cBhvr>
                                      <p:tavLst>
                                        <p:tav>
                                          <p:val>
                                            <p:strVal val="rgb(-1,102,0)"/>
                                          </p:val>
                                        </p:tav>
                                        <p:tav tm="50000">
                                          <p:val>
                                            <p:strVal val="rgb(-52,-1,-1)"/>
                                          </p:val>
                                        </p:tav>
                                      </p:tavLst>
                                    </p:anim>
                                    <p:anim calcmode="discrete" valueType="clr">
                                      <p:cBhvr additive="repl">
                                        <p:cTn id="1350" dur="80"/>
                                        <p:tgtEl>
                                          <p:spTgt spid="349"/>
                                        </p:tgtEl>
                                        <p:attrNameLst>
                                          <p:attrName>fillcolor</p:attrName>
                                        </p:attrNameLst>
                                      </p:cBhvr>
                                      <p:tavLst>
                                        <p:tav>
                                          <p:val>
                                            <p:strVal val="rgb(-1,102,0)"/>
                                          </p:val>
                                        </p:tav>
                                        <p:tav tm="50000">
                                          <p:val>
                                            <p:strVal val="rgb(-52,-1,-1)"/>
                                          </p:val>
                                        </p:tav>
                                      </p:tavLst>
                                    </p:anim>
                                    <p:set>
                                      <p:cBhvr>
                                        <p:cTn id="1351" dur="80"/>
                                        <p:tgtEl>
                                          <p:spTgt spid="349"/>
                                        </p:tgtEl>
                                        <p:attrNameLst>
                                          <p:attrName>fill.type</p:attrName>
                                        </p:attrNameLst>
                                      </p:cBhvr>
                                      <p:to>
                                        <p:strVal val="solid"/>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51" name="PlaceHolder 1"/>
          <p:cNvSpPr>
            <a:spLocks noGrp="1"/>
          </p:cNvSpPr>
          <p:nvPr>
            <p:ph type="title"/>
          </p:nvPr>
        </p:nvSpPr>
        <p:spPr>
          <a:xfrm>
            <a:off x="1066320" y="351000"/>
            <a:ext cx="7086600" cy="807840"/>
          </a:xfrm>
          <a:prstGeom prst="rect">
            <a:avLst/>
          </a:prstGeom>
          <a:noFill/>
          <a:ln w="0">
            <a:noFill/>
          </a:ln>
        </p:spPr>
        <p:txBody>
          <a:bodyPr lIns="91440" tIns="45720" rIns="91440" bIns="45720" anchor="b">
            <a:noAutofit/>
          </a:bodyPr>
          <a:p>
            <a:pPr indent="0" algn="ctr">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000" b="0" u="none" strike="noStrike">
                <a:solidFill>
                  <a:srgbClr val="EEF82A"/>
                </a:solidFill>
                <a:effectLst/>
                <a:uFillTx/>
                <a:latin typeface="Comic Sans MS"/>
              </a:rPr>
              <a:t>Limit</a:t>
            </a:r>
            <a:endParaRPr lang="en-US" sz="4000" b="1" u="none" strike="noStrike">
              <a:solidFill>
                <a:srgbClr val="EEF82A"/>
              </a:solidFill>
              <a:effectLst/>
              <a:uFillTx/>
              <a:latin typeface="Comic Sans MS"/>
            </a:endParaRPr>
          </a:p>
        </p:txBody>
      </p:sp>
      <p:sp>
        <p:nvSpPr>
          <p:cNvPr id="352" name="PlaceHolder 2"/>
          <p:cNvSpPr>
            <a:spLocks noGrp="1"/>
          </p:cNvSpPr>
          <p:nvPr>
            <p:ph type="subTitle"/>
          </p:nvPr>
        </p:nvSpPr>
        <p:spPr>
          <a:xfrm>
            <a:off x="933480" y="1325160"/>
            <a:ext cx="1976400" cy="669960"/>
          </a:xfrm>
          <a:prstGeom prst="rect">
            <a:avLst/>
          </a:prstGeom>
          <a:noFill/>
          <a:ln w="0">
            <a:noFill/>
          </a:ln>
        </p:spPr>
        <p:txBody>
          <a:bodyPr lIns="91440" tIns="45720" rIns="91440" bIns="45720" anchor="t">
            <a:noAutofit/>
          </a:bodyPr>
          <a:p>
            <a:pPr indent="0" algn="l">
              <a:spcBef>
                <a:spcPts val="700"/>
              </a:spcBef>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none" strike="noStrike">
                <a:solidFill>
                  <a:srgbClr val="FFFF00"/>
                </a:solidFill>
                <a:effectLst/>
                <a:uFillTx/>
                <a:latin typeface="Comic Sans MS"/>
              </a:rPr>
              <a:t>Example :                    </a:t>
            </a:r>
            <a:endParaRPr lang="en-US" sz="2800" b="0" u="none" strike="noStrike">
              <a:solidFill>
                <a:srgbClr val="FFFFFF"/>
              </a:solidFill>
              <a:effectLst/>
              <a:uFillTx/>
              <a:latin typeface="Comic Sans MS"/>
            </a:endParaRPr>
          </a:p>
        </p:txBody>
      </p:sp>
      <p:sp>
        <p:nvSpPr>
          <p:cNvPr id="353" name="TextBox 3"/>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
        <p:nvSpPr>
          <p:cNvPr id="354" name="TextBox 6"/>
          <p:cNvSpPr/>
          <p:nvPr/>
        </p:nvSpPr>
        <p:spPr>
          <a:xfrm>
            <a:off x="1815120" y="1865160"/>
            <a:ext cx="6904080" cy="213300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2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0" u="none" strike="noStrike">
                <a:solidFill>
                  <a:srgbClr val="FFFF00"/>
                </a:solidFill>
                <a:effectLst/>
                <a:uFillTx/>
                <a:latin typeface="Comic Sans MS"/>
              </a:rPr>
              <a:t>Find  </a:t>
            </a:r>
            <a:r>
              <a:rPr lang="en-GB" sz="3200" b="0" u="none" strike="noStrike">
                <a:solidFill>
                  <a:srgbClr val="FFFFFF"/>
                </a:solidFill>
                <a:effectLst/>
                <a:uFillTx/>
                <a:latin typeface="Comic Sans MS"/>
              </a:rPr>
              <a:t>b</a:t>
            </a:r>
            <a:r>
              <a:rPr lang="en-GB" sz="3200" b="0" u="none" strike="noStrike">
                <a:solidFill>
                  <a:srgbClr val="FFFF00"/>
                </a:solidFill>
                <a:effectLst/>
                <a:uFillTx/>
                <a:latin typeface="Comic Sans MS"/>
              </a:rPr>
              <a:t>  given </a:t>
            </a:r>
            <a:endParaRPr lang="en-US" sz="3200" b="0" u="none" strike="noStrike">
              <a:solidFill>
                <a:srgbClr val="FFFFFF"/>
              </a:solidFill>
              <a:effectLst/>
              <a:uFillTx/>
              <a:latin typeface="Arial Narrow"/>
            </a:endParaRPr>
          </a:p>
          <a:p>
            <a:pPr algn="ctr">
              <a:lnSpc>
                <a:spcPct val="100000"/>
              </a:lnSpc>
              <a:spcBef>
                <a:spcPts val="2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0" u="none" strike="noStrike">
                <a:solidFill>
                  <a:srgbClr val="FFFF00"/>
                </a:solidFill>
                <a:effectLst/>
                <a:uFillTx/>
                <a:latin typeface="Comic Sans MS"/>
              </a:rPr>
              <a:t>U</a:t>
            </a:r>
            <a:r>
              <a:rPr lang="en-GB" sz="3200" b="0" u="none" strike="noStrike" baseline="-25000">
                <a:solidFill>
                  <a:srgbClr val="FFFF00"/>
                </a:solidFill>
                <a:effectLst/>
                <a:uFillTx/>
                <a:latin typeface="Comic Sans MS"/>
              </a:rPr>
              <a:t>n+1</a:t>
            </a:r>
            <a:r>
              <a:rPr lang="en-GB" sz="3200" b="0" u="none" strike="noStrike">
                <a:solidFill>
                  <a:srgbClr val="FFFF00"/>
                </a:solidFill>
                <a:effectLst/>
                <a:uFillTx/>
                <a:latin typeface="Comic Sans MS"/>
              </a:rPr>
              <a:t> = -0.4</a:t>
            </a:r>
            <a:r>
              <a:rPr lang="en-GB" sz="3200" b="0" u="none" strike="noStrike">
                <a:solidFill>
                  <a:srgbClr val="FFFF00"/>
                </a:solidFill>
                <a:effectLst/>
                <a:uFillTx/>
                <a:latin typeface="Arial Narrow"/>
              </a:rPr>
              <a:t> U</a:t>
            </a:r>
            <a:r>
              <a:rPr lang="en-GB" sz="3200" b="0" u="none" strike="noStrike" baseline="-25000">
                <a:solidFill>
                  <a:srgbClr val="FFFF00"/>
                </a:solidFill>
                <a:effectLst/>
                <a:uFillTx/>
                <a:latin typeface="Arial Narrow"/>
              </a:rPr>
              <a:t>n</a:t>
            </a:r>
            <a:r>
              <a:rPr lang="en-GB" sz="3200" b="0" u="none" strike="noStrike">
                <a:solidFill>
                  <a:srgbClr val="FFFF00"/>
                </a:solidFill>
                <a:effectLst/>
                <a:uFillTx/>
                <a:latin typeface="Comic Sans MS"/>
              </a:rPr>
              <a:t> + b          U</a:t>
            </a:r>
            <a:r>
              <a:rPr lang="en-GB" sz="3200" b="0" u="none" strike="noStrike" baseline="-25000">
                <a:solidFill>
                  <a:srgbClr val="FFFF00"/>
                </a:solidFill>
                <a:effectLst/>
                <a:uFillTx/>
                <a:latin typeface="Comic Sans MS"/>
              </a:rPr>
              <a:t>0</a:t>
            </a:r>
            <a:r>
              <a:rPr lang="en-GB" sz="3200" b="0" u="none" strike="noStrike">
                <a:solidFill>
                  <a:srgbClr val="FFFF00"/>
                </a:solidFill>
                <a:effectLst/>
                <a:uFillTx/>
                <a:latin typeface="Comic Sans MS"/>
              </a:rPr>
              <a:t> = 5</a:t>
            </a:r>
            <a:endParaRPr lang="en-US" sz="3200" b="0" u="none" strike="noStrike">
              <a:solidFill>
                <a:srgbClr val="FFFFFF"/>
              </a:solidFill>
              <a:effectLst/>
              <a:uFillTx/>
              <a:latin typeface="Arial Narrow"/>
            </a:endParaRPr>
          </a:p>
          <a:p>
            <a:pPr algn="ctr">
              <a:lnSpc>
                <a:spcPct val="100000"/>
              </a:lnSpc>
              <a:spcBef>
                <a:spcPts val="2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0" u="none" strike="noStrike">
                <a:solidFill>
                  <a:srgbClr val="FFFF00"/>
                </a:solidFill>
                <a:effectLst/>
                <a:uFillTx/>
                <a:latin typeface="Comic Sans MS"/>
              </a:rPr>
              <a:t>and recurrence relation limit of 50 </a:t>
            </a:r>
            <a:endParaRPr lang="en-US" sz="3200" b="0" u="none" strike="noStrike">
              <a:solidFill>
                <a:srgbClr val="FFFFFF"/>
              </a:solidFill>
              <a:effectLst/>
              <a:uFillTx/>
              <a:latin typeface="Arial Narrow"/>
            </a:endParaRPr>
          </a:p>
        </p:txBody>
      </p:sp>
      <p:sp>
        <p:nvSpPr>
          <p:cNvPr id="355" name="Straight Connector 14"/>
          <p:cNvSpPr/>
          <p:nvPr/>
        </p:nvSpPr>
        <p:spPr>
          <a:xfrm flipH="1">
            <a:off x="4870440" y="3808440"/>
            <a:ext cx="1440" cy="2610000"/>
          </a:xfrm>
          <a:prstGeom prst="line">
            <a:avLst/>
          </a:prstGeom>
          <a:ln w="38160">
            <a:solidFill>
              <a:srgbClr val="FFFF00"/>
            </a:solidFill>
            <a:miter/>
          </a:ln>
        </p:spPr>
        <p:style>
          <a:lnRef idx="0"/>
          <a:fillRef idx="0"/>
          <a:effectRef idx="0"/>
          <a:fontRef idx="minor"/>
        </p:style>
        <p:txBody>
          <a:bodyPr lIns="90000" tIns="46800" rIns="90000" bIns="46800" anchor="t">
            <a:noAutofit/>
          </a:bodyPr>
          <a:p>
            <a:endParaRPr lang="en-US" sz="2400" b="0" u="none" strike="noStrike">
              <a:solidFill>
                <a:srgbClr val="FFFFFF"/>
              </a:solidFill>
              <a:effectLst/>
              <a:uFillTx/>
              <a:latin typeface="Arial Narrow"/>
            </a:endParaRPr>
          </a:p>
        </p:txBody>
      </p:sp>
      <p:pic>
        <p:nvPicPr>
          <p:cNvPr id="356" name="Group 25"/>
          <p:cNvPicPr/>
          <p:nvPr/>
        </p:nvPicPr>
        <p:blipFill>
          <a:blip r:embed="rId1"/>
          <a:stretch/>
        </p:blipFill>
        <p:spPr>
          <a:xfrm>
            <a:off x="1481040" y="3657600"/>
            <a:ext cx="2664000" cy="1152360"/>
          </a:xfrm>
          <a:prstGeom prst="rect">
            <a:avLst/>
          </a:prstGeom>
          <a:noFill/>
          <a:ln w="0">
            <a:noFill/>
          </a:ln>
        </p:spPr>
      </p:pic>
      <p:pic>
        <p:nvPicPr>
          <p:cNvPr id="357" name="Group 25"/>
          <p:cNvPicPr/>
          <p:nvPr/>
        </p:nvPicPr>
        <p:blipFill>
          <a:blip r:embed="rId2"/>
          <a:stretch/>
        </p:blipFill>
        <p:spPr>
          <a:xfrm>
            <a:off x="1547640" y="5089680"/>
            <a:ext cx="2895840" cy="1152360"/>
          </a:xfrm>
          <a:prstGeom prst="rect">
            <a:avLst/>
          </a:prstGeom>
          <a:noFill/>
          <a:ln w="0">
            <a:noFill/>
          </a:ln>
        </p:spPr>
      </p:pic>
      <p:sp>
        <p:nvSpPr>
          <p:cNvPr id="358" name="TextBox 33"/>
          <p:cNvSpPr/>
          <p:nvPr/>
        </p:nvSpPr>
        <p:spPr>
          <a:xfrm>
            <a:off x="6027480" y="4222800"/>
            <a:ext cx="1324440" cy="520920"/>
          </a:xfrm>
          <a:prstGeom prst="rect">
            <a:avLst/>
          </a:prstGeom>
          <a:noFill/>
          <a:ln w="0">
            <a:noFill/>
          </a:ln>
        </p:spPr>
        <p:style>
          <a:lnRef idx="0"/>
          <a:fillRef idx="0"/>
          <a:effectRef idx="0"/>
          <a:fontRef idx="minor"/>
        </p:style>
        <p:txBody>
          <a:bodyPr wrap="none" lIns="90000" tIns="46800" rIns="90000" bIns="46800" anchor="t">
            <a:spAutoFit/>
          </a:bodyPr>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none" strike="noStrike">
                <a:solidFill>
                  <a:srgbClr val="FFFFFF"/>
                </a:solidFill>
                <a:effectLst/>
                <a:uFillTx/>
                <a:latin typeface="Comic Sans MS"/>
              </a:rPr>
              <a:t>b =  70</a:t>
            </a:r>
            <a:endParaRPr lang="en-US" sz="2800" b="0" u="none" strike="noStrike">
              <a:solidFill>
                <a:srgbClr val="FFFFFF"/>
              </a:solidFill>
              <a:effectLst/>
              <a:uFillTx/>
              <a:latin typeface="Arial Narrow"/>
            </a:endParaRPr>
          </a:p>
        </p:txBody>
      </p:sp>
      <p:sp>
        <p:nvSpPr>
          <p:cNvPr id="359" name="Rectangle 20"/>
          <p:cNvSpPr/>
          <p:nvPr/>
        </p:nvSpPr>
        <p:spPr>
          <a:xfrm>
            <a:off x="5294880" y="5559480"/>
            <a:ext cx="3519720" cy="649080"/>
          </a:xfrm>
          <a:prstGeom prst="rect">
            <a:avLst/>
          </a:prstGeom>
          <a:noFill/>
          <a:ln w="0">
            <a:noFill/>
          </a:ln>
        </p:spPr>
        <p:style>
          <a:lnRef idx="0"/>
          <a:fillRef idx="0"/>
          <a:effectRef idx="0"/>
          <a:fontRef idx="minor"/>
        </p:style>
        <p:txBody>
          <a:bodyPr wrap="none" lIns="90000" tIns="46800" rIns="90000" bIns="46800" anchor="t">
            <a:spAutoFit/>
          </a:bodyPr>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0" u="none" strike="noStrike">
                <a:solidFill>
                  <a:srgbClr val="FFFFFF"/>
                </a:solidFill>
                <a:effectLst/>
                <a:uFillTx/>
                <a:latin typeface="Comic Sans MS"/>
              </a:rPr>
              <a:t>U</a:t>
            </a:r>
            <a:r>
              <a:rPr lang="en-GB" sz="3200" b="0" u="none" strike="noStrike" baseline="-25000">
                <a:solidFill>
                  <a:srgbClr val="FFFFFF"/>
                </a:solidFill>
                <a:effectLst/>
                <a:uFillTx/>
                <a:latin typeface="Comic Sans MS"/>
              </a:rPr>
              <a:t>n+1</a:t>
            </a:r>
            <a:r>
              <a:rPr lang="en-GB" sz="3200" b="0" u="none" strike="noStrike">
                <a:solidFill>
                  <a:srgbClr val="FFFFFF"/>
                </a:solidFill>
                <a:effectLst/>
                <a:uFillTx/>
                <a:latin typeface="Comic Sans MS"/>
              </a:rPr>
              <a:t> = -0.4 U</a:t>
            </a:r>
            <a:r>
              <a:rPr lang="en-GB" sz="3200" b="0" u="none" strike="noStrike" baseline="-25000">
                <a:solidFill>
                  <a:srgbClr val="FFFFFF"/>
                </a:solidFill>
                <a:effectLst/>
                <a:uFillTx/>
                <a:latin typeface="Comic Sans MS"/>
              </a:rPr>
              <a:t>n</a:t>
            </a:r>
            <a:r>
              <a:rPr lang="en-GB" sz="3200" b="0" u="none" strike="noStrike">
                <a:solidFill>
                  <a:srgbClr val="FFFFFF"/>
                </a:solidFill>
                <a:effectLst/>
                <a:uFillTx/>
                <a:latin typeface="Comic Sans MS"/>
              </a:rPr>
              <a:t> + 70</a:t>
            </a:r>
            <a:endParaRPr lang="en-US" sz="32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timing>
    <p:tnLst>
      <p:par>
        <p:cTn id="1352" dur="indefinite" restart="never" nodeType="tmRoot">
          <p:childTnLst>
            <p:seq>
              <p:cTn id="1353" dur="indefinite" nodeType="mainSeq">
                <p:childTnLst>
                  <p:par>
                    <p:cTn id="1354" fill="hold">
                      <p:stCondLst>
                        <p:cond delay="indefinite"/>
                      </p:stCondLst>
                      <p:childTnLst>
                        <p:par>
                          <p:cTn id="1355" fill="hold">
                            <p:stCondLst>
                              <p:cond delay="0"/>
                            </p:stCondLst>
                            <p:childTnLst>
                              <p:par>
                                <p:cTn id="1356" presetID="22" presetClass="entr" fill="hold" nodeType="clickEffect" presetSubtype="1">
                                  <p:stCondLst>
                                    <p:cond delay="0"/>
                                  </p:stCondLst>
                                  <p:childTnLst>
                                    <p:set>
                                      <p:cBhvr>
                                        <p:cTn id="1357" dur="1" fill="hold">
                                          <p:stCondLst>
                                            <p:cond delay="0"/>
                                          </p:stCondLst>
                                        </p:cTn>
                                        <p:tgtEl>
                                          <p:spTgt spid="355"/>
                                        </p:tgtEl>
                                        <p:attrNameLst>
                                          <p:attrName>style.visibility</p:attrName>
                                        </p:attrNameLst>
                                      </p:cBhvr>
                                      <p:to>
                                        <p:strVal val="visible"/>
                                      </p:to>
                                    </p:set>
                                    <p:animEffect transition="in" filter="wipe(up)">
                                      <p:cBhvr additive="repl">
                                        <p:cTn id="1358" dur="500"/>
                                        <p:tgtEl>
                                          <p:spTgt spid="355"/>
                                        </p:tgtEl>
                                      </p:cBhvr>
                                    </p:animEffect>
                                  </p:childTnLst>
                                </p:cTn>
                              </p:par>
                            </p:childTnLst>
                          </p:cTn>
                        </p:par>
                      </p:childTnLst>
                    </p:cTn>
                  </p:par>
                  <p:par>
                    <p:cTn id="1359" fill="hold">
                      <p:stCondLst>
                        <p:cond delay="indefinite"/>
                      </p:stCondLst>
                      <p:childTnLst>
                        <p:par>
                          <p:cTn id="1360" fill="hold">
                            <p:stCondLst>
                              <p:cond delay="0"/>
                            </p:stCondLst>
                            <p:childTnLst>
                              <p:par>
                                <p:cTn id="1361" presetID="22" presetClass="entr" fill="hold" nodeType="clickEffect" presetSubtype="1">
                                  <p:stCondLst>
                                    <p:cond delay="0"/>
                                  </p:stCondLst>
                                  <p:childTnLst>
                                    <p:set>
                                      <p:cBhvr>
                                        <p:cTn id="1362" dur="1" fill="hold">
                                          <p:stCondLst>
                                            <p:cond delay="0"/>
                                          </p:stCondLst>
                                        </p:cTn>
                                        <p:tgtEl>
                                          <p:spTgt spid="356"/>
                                        </p:tgtEl>
                                        <p:attrNameLst>
                                          <p:attrName>style.visibility</p:attrName>
                                        </p:attrNameLst>
                                      </p:cBhvr>
                                      <p:to>
                                        <p:strVal val="visible"/>
                                      </p:to>
                                    </p:set>
                                    <p:animEffect transition="in" filter="wipe(up)">
                                      <p:cBhvr additive="repl">
                                        <p:cTn id="1363" dur="500"/>
                                        <p:tgtEl>
                                          <p:spTgt spid="356"/>
                                        </p:tgtEl>
                                      </p:cBhvr>
                                    </p:animEffect>
                                  </p:childTnLst>
                                </p:cTn>
                              </p:par>
                            </p:childTnLst>
                          </p:cTn>
                        </p:par>
                      </p:childTnLst>
                    </p:cTn>
                  </p:par>
                  <p:par>
                    <p:cTn id="1364" fill="hold">
                      <p:stCondLst>
                        <p:cond delay="indefinite"/>
                      </p:stCondLst>
                      <p:childTnLst>
                        <p:par>
                          <p:cTn id="1365" fill="hold">
                            <p:stCondLst>
                              <p:cond delay="0"/>
                            </p:stCondLst>
                            <p:childTnLst>
                              <p:par>
                                <p:cTn id="1366" presetID="22" presetClass="entr" fill="hold" nodeType="clickEffect" presetSubtype="1">
                                  <p:stCondLst>
                                    <p:cond delay="0"/>
                                  </p:stCondLst>
                                  <p:childTnLst>
                                    <p:set>
                                      <p:cBhvr>
                                        <p:cTn id="1367" dur="1" fill="hold">
                                          <p:stCondLst>
                                            <p:cond delay="0"/>
                                          </p:stCondLst>
                                        </p:cTn>
                                        <p:tgtEl>
                                          <p:spTgt spid="357"/>
                                        </p:tgtEl>
                                        <p:attrNameLst>
                                          <p:attrName>style.visibility</p:attrName>
                                        </p:attrNameLst>
                                      </p:cBhvr>
                                      <p:to>
                                        <p:strVal val="visible"/>
                                      </p:to>
                                    </p:set>
                                    <p:animEffect transition="in" filter="wipe(up)">
                                      <p:cBhvr additive="repl">
                                        <p:cTn id="1368" dur="500"/>
                                        <p:tgtEl>
                                          <p:spTgt spid="357"/>
                                        </p:tgtEl>
                                      </p:cBhvr>
                                    </p:animEffect>
                                  </p:childTnLst>
                                </p:cTn>
                              </p:par>
                            </p:childTnLst>
                          </p:cTn>
                        </p:par>
                      </p:childTnLst>
                    </p:cTn>
                  </p:par>
                  <p:par>
                    <p:cTn id="1369" fill="hold">
                      <p:stCondLst>
                        <p:cond delay="indefinite"/>
                      </p:stCondLst>
                      <p:childTnLst>
                        <p:par>
                          <p:cTn id="1370" fill="hold">
                            <p:stCondLst>
                              <p:cond delay="0"/>
                            </p:stCondLst>
                            <p:childTnLst>
                              <p:par>
                                <p:cTn id="1371" presetID="27" presetClass="entr" fill="hold" nodeType="clickEffect">
                                  <p:stCondLst>
                                    <p:cond delay="0"/>
                                  </p:stCondLst>
                                  <p:iterate type="lt">
                                    <p:tmAbs val="40"/>
                                  </p:iterate>
                                  <p:childTnLst>
                                    <p:set>
                                      <p:cBhvr>
                                        <p:cTn id="1372" dur="1" fill="hold">
                                          <p:stCondLst>
                                            <p:cond delay="0"/>
                                          </p:stCondLst>
                                        </p:cTn>
                                        <p:tgtEl>
                                          <p:spTgt spid="358"/>
                                        </p:tgtEl>
                                        <p:attrNameLst>
                                          <p:attrName>style.visibility</p:attrName>
                                        </p:attrNameLst>
                                      </p:cBhvr>
                                      <p:to>
                                        <p:strVal val="visible"/>
                                      </p:to>
                                    </p:set>
                                    <p:anim calcmode="discrete" valueType="clr">
                                      <p:cBhvr additive="repl">
                                        <p:cTn id="1373" dur="80"/>
                                        <p:tgtEl>
                                          <p:spTgt spid="358"/>
                                        </p:tgtEl>
                                        <p:attrNameLst>
                                          <p:attrName>style.color</p:attrName>
                                        </p:attrNameLst>
                                      </p:cBhvr>
                                      <p:tavLst>
                                        <p:tav>
                                          <p:val>
                                            <p:strVal val="rgb(-1,102,0)"/>
                                          </p:val>
                                        </p:tav>
                                        <p:tav tm="50000">
                                          <p:val>
                                            <p:strVal val="rgb(-52,-1,-1)"/>
                                          </p:val>
                                        </p:tav>
                                      </p:tavLst>
                                    </p:anim>
                                    <p:anim calcmode="discrete" valueType="clr">
                                      <p:cBhvr additive="repl">
                                        <p:cTn id="1374" dur="80"/>
                                        <p:tgtEl>
                                          <p:spTgt spid="358"/>
                                        </p:tgtEl>
                                        <p:attrNameLst>
                                          <p:attrName>fillcolor</p:attrName>
                                        </p:attrNameLst>
                                      </p:cBhvr>
                                      <p:tavLst>
                                        <p:tav>
                                          <p:val>
                                            <p:strVal val="rgb(-1,102,0)"/>
                                          </p:val>
                                        </p:tav>
                                        <p:tav tm="50000">
                                          <p:val>
                                            <p:strVal val="rgb(-52,-1,-1)"/>
                                          </p:val>
                                        </p:tav>
                                      </p:tavLst>
                                    </p:anim>
                                    <p:set>
                                      <p:cBhvr>
                                        <p:cTn id="1375" dur="80"/>
                                        <p:tgtEl>
                                          <p:spTgt spid="358"/>
                                        </p:tgtEl>
                                        <p:attrNameLst>
                                          <p:attrName>fill.type</p:attrName>
                                        </p:attrNameLst>
                                      </p:cBhvr>
                                      <p:to>
                                        <p:strVal val="solid"/>
                                      </p:to>
                                    </p:set>
                                  </p:childTnLst>
                                </p:cTn>
                              </p:par>
                            </p:childTnLst>
                          </p:cTn>
                        </p:par>
                      </p:childTnLst>
                    </p:cTn>
                  </p:par>
                  <p:par>
                    <p:cTn id="1376" fill="hold">
                      <p:stCondLst>
                        <p:cond delay="indefinite"/>
                      </p:stCondLst>
                      <p:childTnLst>
                        <p:par>
                          <p:cTn id="1377" fill="hold">
                            <p:stCondLst>
                              <p:cond delay="0"/>
                            </p:stCondLst>
                            <p:childTnLst>
                              <p:par>
                                <p:cTn id="1378" presetID="27" presetClass="entr" fill="hold" nodeType="clickEffect">
                                  <p:stCondLst>
                                    <p:cond delay="0"/>
                                  </p:stCondLst>
                                  <p:iterate type="lt">
                                    <p:tmAbs val="40"/>
                                  </p:iterate>
                                  <p:childTnLst>
                                    <p:set>
                                      <p:cBhvr>
                                        <p:cTn id="1379" dur="1" fill="hold">
                                          <p:stCondLst>
                                            <p:cond delay="0"/>
                                          </p:stCondLst>
                                        </p:cTn>
                                        <p:tgtEl>
                                          <p:spTgt spid="359"/>
                                        </p:tgtEl>
                                        <p:attrNameLst>
                                          <p:attrName>style.visibility</p:attrName>
                                        </p:attrNameLst>
                                      </p:cBhvr>
                                      <p:to>
                                        <p:strVal val="visible"/>
                                      </p:to>
                                    </p:set>
                                    <p:anim calcmode="discrete" valueType="clr">
                                      <p:cBhvr additive="repl">
                                        <p:cTn id="1380" dur="80"/>
                                        <p:tgtEl>
                                          <p:spTgt spid="359"/>
                                        </p:tgtEl>
                                        <p:attrNameLst>
                                          <p:attrName>style.color</p:attrName>
                                        </p:attrNameLst>
                                      </p:cBhvr>
                                      <p:tavLst>
                                        <p:tav>
                                          <p:val>
                                            <p:strVal val="rgb(-1,102,0)"/>
                                          </p:val>
                                        </p:tav>
                                        <p:tav tm="50000">
                                          <p:val>
                                            <p:strVal val="rgb(-52,-1,-1)"/>
                                          </p:val>
                                        </p:tav>
                                      </p:tavLst>
                                    </p:anim>
                                    <p:anim calcmode="discrete" valueType="clr">
                                      <p:cBhvr additive="repl">
                                        <p:cTn id="1381" dur="80"/>
                                        <p:tgtEl>
                                          <p:spTgt spid="359"/>
                                        </p:tgtEl>
                                        <p:attrNameLst>
                                          <p:attrName>fillcolor</p:attrName>
                                        </p:attrNameLst>
                                      </p:cBhvr>
                                      <p:tavLst>
                                        <p:tav>
                                          <p:val>
                                            <p:strVal val="rgb(-1,102,0)"/>
                                          </p:val>
                                        </p:tav>
                                        <p:tav tm="50000">
                                          <p:val>
                                            <p:strVal val="rgb(-52,-1,-1)"/>
                                          </p:val>
                                        </p:tav>
                                      </p:tavLst>
                                    </p:anim>
                                    <p:set>
                                      <p:cBhvr>
                                        <p:cTn id="1382" dur="80"/>
                                        <p:tgtEl>
                                          <p:spTgt spid="359"/>
                                        </p:tgtEl>
                                        <p:attrNameLst>
                                          <p:attrName>fill.type</p:attrName>
                                        </p:attrNameLst>
                                      </p:cBhvr>
                                      <p:to>
                                        <p:strVal val="solid"/>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60" name="TextBox 3"/>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
        <p:nvSpPr>
          <p:cNvPr id="361" name="TextBox 21"/>
          <p:cNvSpPr/>
          <p:nvPr/>
        </p:nvSpPr>
        <p:spPr>
          <a:xfrm>
            <a:off x="2929320" y="2660760"/>
            <a:ext cx="3610440" cy="19378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29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800" b="0" u="none" strike="noStrike">
                <a:solidFill>
                  <a:srgbClr val="FFFFFF"/>
                </a:solidFill>
                <a:effectLst/>
                <a:uFillTx/>
                <a:latin typeface="Comic Sans MS"/>
              </a:rPr>
              <a:t>HG Ex 2.5   </a:t>
            </a:r>
            <a:endParaRPr lang="en-US" sz="4800" b="0" u="none" strike="noStrike">
              <a:solidFill>
                <a:srgbClr val="FFFFFF"/>
              </a:solidFill>
              <a:effectLst/>
              <a:uFillTx/>
              <a:latin typeface="Arial Narrow"/>
            </a:endParaRPr>
          </a:p>
          <a:p>
            <a:pPr algn="ctr">
              <a:lnSpc>
                <a:spcPct val="100000"/>
              </a:lnSpc>
              <a:spcBef>
                <a:spcPts val="29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800" b="0" u="none" strike="noStrike">
                <a:solidFill>
                  <a:srgbClr val="FFFFFF"/>
                </a:solidFill>
                <a:effectLst/>
                <a:uFillTx/>
                <a:latin typeface="Comic Sans MS"/>
              </a:rPr>
              <a:t>Page 26</a:t>
            </a:r>
            <a:endParaRPr lang="en-US" sz="4800" b="0" u="none" strike="noStrike">
              <a:solidFill>
                <a:srgbClr val="FFFFFF"/>
              </a:solidFill>
              <a:effectLst/>
              <a:uFillTx/>
              <a:latin typeface="Arial Narrow"/>
            </a:endParaRPr>
          </a:p>
        </p:txBody>
      </p:sp>
      <p:sp>
        <p:nvSpPr>
          <p:cNvPr id="362" name="Rectangle 2"/>
          <p:cNvSpPr/>
          <p:nvPr/>
        </p:nvSpPr>
        <p:spPr>
          <a:xfrm>
            <a:off x="880920" y="657360"/>
            <a:ext cx="7467840" cy="761760"/>
          </a:xfrm>
          <a:prstGeom prst="rect">
            <a:avLst/>
          </a:prstGeom>
          <a:noFill/>
          <a:ln w="0">
            <a:noFill/>
          </a:ln>
        </p:spPr>
        <p:style>
          <a:lnRef idx="0"/>
          <a:fillRef idx="0"/>
          <a:effectRef idx="0"/>
          <a:fontRef idx="minor"/>
        </p:style>
        <p:txBody>
          <a:bodyPr lIns="90000" tIns="46800" rIns="90000" bIns="46800" anchor="t">
            <a:noAutofit/>
          </a:bodyPr>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none" strike="noStrike">
                <a:solidFill>
                  <a:srgbClr val="EEF82A"/>
                </a:solidFill>
                <a:effectLst/>
                <a:uFillTx/>
                <a:latin typeface="Comic Sans MS"/>
              </a:rPr>
              <a:t>Linear Recurrence Relations</a:t>
            </a:r>
            <a:endParaRPr lang="en-US" sz="28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7" name="Text Box 2"/>
          <p:cNvSpPr/>
          <p:nvPr/>
        </p:nvSpPr>
        <p:spPr>
          <a:xfrm>
            <a:off x="380880" y="1844640"/>
            <a:ext cx="259092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sng" strike="noStrike">
                <a:solidFill>
                  <a:srgbClr val="FFFFFF"/>
                </a:solidFill>
                <a:effectLst/>
                <a:uFillTx/>
                <a:latin typeface="Comic Sans MS"/>
              </a:rPr>
              <a:t>Either</a:t>
            </a:r>
            <a:endParaRPr lang="en-US" sz="2400" b="0" u="none" strike="noStrike">
              <a:solidFill>
                <a:srgbClr val="FFFFFF"/>
              </a:solidFill>
              <a:effectLst/>
              <a:uFillTx/>
              <a:latin typeface="Arial Narrow"/>
            </a:endParaRPr>
          </a:p>
        </p:txBody>
      </p:sp>
      <p:sp>
        <p:nvSpPr>
          <p:cNvPr id="68" name="Text Box 3"/>
          <p:cNvSpPr/>
          <p:nvPr/>
        </p:nvSpPr>
        <p:spPr>
          <a:xfrm>
            <a:off x="701640" y="2514600"/>
            <a:ext cx="8458200" cy="10663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Using a </a:t>
            </a:r>
            <a:r>
              <a:rPr lang="en-GB" sz="2400" b="0" u="sng" strike="noStrike">
                <a:solidFill>
                  <a:srgbClr val="FFFFFF"/>
                </a:solidFill>
                <a:effectLst/>
                <a:uFillTx/>
                <a:latin typeface="Comic Sans MS"/>
              </a:rPr>
              <a:t>formula</a:t>
            </a:r>
            <a:r>
              <a:rPr lang="en-GB" sz="2400" b="0" u="none" strike="noStrike">
                <a:solidFill>
                  <a:srgbClr val="FFFFFF"/>
                </a:solidFill>
                <a:effectLst/>
                <a:uFillTx/>
                <a:latin typeface="Comic Sans MS"/>
              </a:rPr>
              <a:t> for the nth term, u</a:t>
            </a:r>
            <a:r>
              <a:rPr lang="en-GB" sz="2400" b="0" u="none" strike="noStrike" baseline="-25000">
                <a:solidFill>
                  <a:srgbClr val="FFFFFF"/>
                </a:solidFill>
                <a:effectLst/>
                <a:uFillTx/>
                <a:latin typeface="Comic Sans MS"/>
              </a:rPr>
              <a:t>n </a:t>
            </a:r>
            <a:endParaRPr lang="en-US" sz="2400" b="0" u="none" strike="noStrike">
              <a:solidFill>
                <a:srgbClr val="FFFFFF"/>
              </a:solidFill>
              <a:effectLst/>
              <a:uFillTx/>
              <a:latin typeface="Arial Narrow"/>
            </a:endParaRPr>
          </a:p>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in terms of the value n</a:t>
            </a:r>
            <a:endParaRPr lang="en-US" sz="2400" b="0" u="none" strike="noStrike">
              <a:solidFill>
                <a:srgbClr val="FFFFFF"/>
              </a:solidFill>
              <a:effectLst/>
              <a:uFillTx/>
              <a:latin typeface="Arial Narrow"/>
            </a:endParaRPr>
          </a:p>
        </p:txBody>
      </p:sp>
      <p:sp>
        <p:nvSpPr>
          <p:cNvPr id="69" name="Text Box 4"/>
          <p:cNvSpPr/>
          <p:nvPr/>
        </p:nvSpPr>
        <p:spPr>
          <a:xfrm>
            <a:off x="3992400" y="3627360"/>
            <a:ext cx="152424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sng" strike="noStrike">
                <a:solidFill>
                  <a:srgbClr val="FFFF00"/>
                </a:solidFill>
                <a:effectLst/>
                <a:uFillTx/>
                <a:latin typeface="Comic Sans MS"/>
              </a:rPr>
              <a:t>Or</a:t>
            </a:r>
            <a:endParaRPr lang="en-US" sz="2400" b="0" u="none" strike="noStrike">
              <a:solidFill>
                <a:srgbClr val="FFFFFF"/>
              </a:solidFill>
              <a:effectLst/>
              <a:uFillTx/>
              <a:latin typeface="Arial Narrow"/>
            </a:endParaRPr>
          </a:p>
        </p:txBody>
      </p:sp>
      <p:sp>
        <p:nvSpPr>
          <p:cNvPr id="70" name="Text Box 5"/>
          <p:cNvSpPr/>
          <p:nvPr/>
        </p:nvSpPr>
        <p:spPr>
          <a:xfrm>
            <a:off x="304920" y="4221000"/>
            <a:ext cx="8839080" cy="10159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By expressing each term using the previous </a:t>
            </a:r>
            <a:endParaRPr lang="en-US" sz="2400" b="0" u="none" strike="noStrike">
              <a:solidFill>
                <a:srgbClr val="FFFFFF"/>
              </a:solidFill>
              <a:effectLst/>
              <a:uFillTx/>
              <a:latin typeface="Arial Narrow"/>
            </a:endParaRPr>
          </a:p>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term(s) in the sequence.</a:t>
            </a:r>
            <a:endParaRPr lang="en-US" sz="2400" b="0" u="none" strike="noStrike">
              <a:solidFill>
                <a:srgbClr val="FFFFFF"/>
              </a:solidFill>
              <a:effectLst/>
              <a:uFillTx/>
              <a:latin typeface="Arial Narrow"/>
            </a:endParaRPr>
          </a:p>
        </p:txBody>
      </p:sp>
      <p:sp>
        <p:nvSpPr>
          <p:cNvPr id="71" name="Text Box 6"/>
          <p:cNvSpPr/>
          <p:nvPr/>
        </p:nvSpPr>
        <p:spPr>
          <a:xfrm>
            <a:off x="876240" y="5456160"/>
            <a:ext cx="769644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This is called a </a:t>
            </a:r>
            <a:r>
              <a:rPr lang="en-GB" sz="2400" b="0" u="sng" strike="noStrike">
                <a:solidFill>
                  <a:srgbClr val="FFFF00"/>
                </a:solidFill>
                <a:effectLst/>
                <a:uFillTx/>
                <a:latin typeface="Comic Sans MS"/>
              </a:rPr>
              <a:t>Recurrence Relation</a:t>
            </a:r>
            <a:endParaRPr lang="en-US" sz="2400" b="0" u="none" strike="noStrike">
              <a:solidFill>
                <a:srgbClr val="FFFFFF"/>
              </a:solidFill>
              <a:effectLst/>
              <a:uFillTx/>
              <a:latin typeface="Arial Narrow"/>
            </a:endParaRPr>
          </a:p>
        </p:txBody>
      </p:sp>
      <p:sp>
        <p:nvSpPr>
          <p:cNvPr id="72" name="Text Box 7"/>
          <p:cNvSpPr/>
          <p:nvPr/>
        </p:nvSpPr>
        <p:spPr>
          <a:xfrm>
            <a:off x="838080" y="6248520"/>
            <a:ext cx="777240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Now reconsider the sequences at the start</a:t>
            </a:r>
            <a:endParaRPr lang="en-US" sz="2400" b="0" u="none" strike="noStrike">
              <a:solidFill>
                <a:srgbClr val="FFFFFF"/>
              </a:solidFill>
              <a:effectLst/>
              <a:uFillTx/>
              <a:latin typeface="Arial Narrow"/>
            </a:endParaRPr>
          </a:p>
        </p:txBody>
      </p:sp>
      <p:sp>
        <p:nvSpPr>
          <p:cNvPr id="73" name="Rectangle 2"/>
          <p:cNvSpPr/>
          <p:nvPr/>
        </p:nvSpPr>
        <p:spPr>
          <a:xfrm>
            <a:off x="685800" y="503280"/>
            <a:ext cx="7772400" cy="1143000"/>
          </a:xfrm>
          <a:prstGeom prst="rect">
            <a:avLst/>
          </a:prstGeom>
          <a:noFill/>
          <a:ln w="0">
            <a:noFill/>
          </a:ln>
        </p:spPr>
        <p:style>
          <a:lnRef idx="0"/>
          <a:fillRef idx="0"/>
          <a:effectRef idx="0"/>
          <a:fontRef idx="minor"/>
        </p:style>
        <p:txBody>
          <a:bodyPr lIns="90000" tIns="46800" rIns="90000" bIns="46800" anchor="t">
            <a:noAutofit/>
          </a:bodyPr>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000" b="0" u="none" strike="noStrike">
                <a:solidFill>
                  <a:srgbClr val="EEF82A"/>
                </a:solidFill>
                <a:effectLst/>
                <a:uFillTx/>
                <a:latin typeface="Comic Sans MS"/>
              </a:rPr>
              <a:t>Recurrence Relations</a:t>
            </a:r>
            <a:endParaRPr lang="en-US" sz="4000" b="0" u="none" strike="noStrike">
              <a:solidFill>
                <a:srgbClr val="FFFFFF"/>
              </a:solidFill>
              <a:effectLst/>
              <a:uFillTx/>
              <a:latin typeface="Arial Narrow"/>
            </a:endParaRPr>
          </a:p>
        </p:txBody>
      </p:sp>
      <p:sp>
        <p:nvSpPr>
          <p:cNvPr id="74" name="TextBox 10"/>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timing>
    <p:tnLst>
      <p:par>
        <p:cTn id="65" dur="indefinite" restart="never" nodeType="tmRoot">
          <p:childTnLst>
            <p:seq>
              <p:cTn id="66" dur="indefinite" nodeType="mainSeq">
                <p:childTnLst>
                  <p:par>
                    <p:cTn id="67" fill="hold" nodeType="clickEffect">
                      <p:stCondLst>
                        <p:cond delay="indefinite"/>
                      </p:stCondLst>
                      <p:childTnLst>
                        <p:par>
                          <p:cTn id="68" fill="hold" nodeType="withEffect">
                            <p:stCondLst>
                              <p:cond delay="0"/>
                            </p:stCondLst>
                            <p:childTnLst>
                              <p:par>
                                <p:cTn id="69" presetID="22" presetClass="entr" fill="hold" nodeType="clickEffect" presetSubtype="8">
                                  <p:stCondLst>
                                    <p:cond delay="0"/>
                                  </p:stCondLst>
                                  <p:childTnLst>
                                    <p:set>
                                      <p:cBhvr>
                                        <p:cTn id="70" dur="1" fill="hold">
                                          <p:stCondLst>
                                            <p:cond delay="0"/>
                                          </p:stCondLst>
                                        </p:cTn>
                                        <p:tgtEl>
                                          <p:spTgt spid="67"/>
                                        </p:tgtEl>
                                        <p:attrNameLst>
                                          <p:attrName>style.visibility</p:attrName>
                                        </p:attrNameLst>
                                      </p:cBhvr>
                                      <p:to>
                                        <p:strVal val="visible"/>
                                      </p:to>
                                    </p:set>
                                    <p:animEffect transition="in" filter="wipe(left)">
                                      <p:cBhvr additive="repl">
                                        <p:cTn id="71" dur="500"/>
                                        <p:tgtEl>
                                          <p:spTgt spid="67"/>
                                        </p:tgtEl>
                                      </p:cBhvr>
                                    </p:animEffect>
                                  </p:childTnLst>
                                </p:cTn>
                              </p:par>
                            </p:childTnLst>
                          </p:cTn>
                        </p:par>
                      </p:childTnLst>
                    </p:cTn>
                  </p:par>
                  <p:par>
                    <p:cTn id="72" fill="hold" nodeType="clickEffect">
                      <p:stCondLst>
                        <p:cond delay="indefinite"/>
                      </p:stCondLst>
                      <p:childTnLst>
                        <p:par>
                          <p:cTn id="73" fill="hold" nodeType="withEffect">
                            <p:stCondLst>
                              <p:cond delay="0"/>
                            </p:stCondLst>
                            <p:childTnLst>
                              <p:par>
                                <p:cTn id="74" presetID="22" presetClass="entr" fill="hold" nodeType="clickEffect" presetSubtype="8">
                                  <p:stCondLst>
                                    <p:cond delay="0"/>
                                  </p:stCondLst>
                                  <p:childTnLst>
                                    <p:set>
                                      <p:cBhvr>
                                        <p:cTn id="75" dur="1" fill="hold">
                                          <p:stCondLst>
                                            <p:cond delay="0"/>
                                          </p:stCondLst>
                                        </p:cTn>
                                        <p:tgtEl>
                                          <p:spTgt spid="68"/>
                                        </p:tgtEl>
                                        <p:attrNameLst>
                                          <p:attrName>style.visibility</p:attrName>
                                        </p:attrNameLst>
                                      </p:cBhvr>
                                      <p:to>
                                        <p:strVal val="visible"/>
                                      </p:to>
                                    </p:set>
                                    <p:animEffect transition="in" filter="wipe(left)">
                                      <p:cBhvr additive="repl">
                                        <p:cTn id="76" dur="500"/>
                                        <p:tgtEl>
                                          <p:spTgt spid="68"/>
                                        </p:tgtEl>
                                      </p:cBhvr>
                                    </p:animEffect>
                                  </p:childTnLst>
                                </p:cTn>
                              </p:par>
                            </p:childTnLst>
                          </p:cTn>
                        </p:par>
                      </p:childTnLst>
                    </p:cTn>
                  </p:par>
                  <p:par>
                    <p:cTn id="77" fill="hold" nodeType="clickEffect">
                      <p:stCondLst>
                        <p:cond delay="indefinite"/>
                      </p:stCondLst>
                      <p:childTnLst>
                        <p:par>
                          <p:cTn id="78" fill="hold" nodeType="withEffect">
                            <p:stCondLst>
                              <p:cond delay="0"/>
                            </p:stCondLst>
                            <p:childTnLst>
                              <p:par>
                                <p:cTn id="79" presetID="22" presetClass="entr" fill="hold" nodeType="clickEffect" presetSubtype="8">
                                  <p:stCondLst>
                                    <p:cond delay="0"/>
                                  </p:stCondLst>
                                  <p:childTnLst>
                                    <p:set>
                                      <p:cBhvr>
                                        <p:cTn id="80" dur="1" fill="hold">
                                          <p:stCondLst>
                                            <p:cond delay="0"/>
                                          </p:stCondLst>
                                        </p:cTn>
                                        <p:tgtEl>
                                          <p:spTgt spid="69"/>
                                        </p:tgtEl>
                                        <p:attrNameLst>
                                          <p:attrName>style.visibility</p:attrName>
                                        </p:attrNameLst>
                                      </p:cBhvr>
                                      <p:to>
                                        <p:strVal val="visible"/>
                                      </p:to>
                                    </p:set>
                                    <p:animEffect transition="in" filter="wipe(left)">
                                      <p:cBhvr additive="repl">
                                        <p:cTn id="81" dur="500"/>
                                        <p:tgtEl>
                                          <p:spTgt spid="69"/>
                                        </p:tgtEl>
                                      </p:cBhvr>
                                    </p:animEffect>
                                  </p:childTnLst>
                                </p:cTn>
                              </p:par>
                            </p:childTnLst>
                          </p:cTn>
                        </p:par>
                      </p:childTnLst>
                    </p:cTn>
                  </p:par>
                  <p:par>
                    <p:cTn id="82" fill="hold" nodeType="clickEffect">
                      <p:stCondLst>
                        <p:cond delay="indefinite"/>
                      </p:stCondLst>
                      <p:childTnLst>
                        <p:par>
                          <p:cTn id="83" fill="hold" nodeType="withEffect">
                            <p:stCondLst>
                              <p:cond delay="0"/>
                            </p:stCondLst>
                            <p:childTnLst>
                              <p:par>
                                <p:cTn id="84" presetID="22" presetClass="entr" fill="hold" nodeType="clickEffect" presetSubtype="8">
                                  <p:stCondLst>
                                    <p:cond delay="0"/>
                                  </p:stCondLst>
                                  <p:childTnLst>
                                    <p:set>
                                      <p:cBhvr>
                                        <p:cTn id="85" dur="1" fill="hold">
                                          <p:stCondLst>
                                            <p:cond delay="0"/>
                                          </p:stCondLst>
                                        </p:cTn>
                                        <p:tgtEl>
                                          <p:spTgt spid="70"/>
                                        </p:tgtEl>
                                        <p:attrNameLst>
                                          <p:attrName>style.visibility</p:attrName>
                                        </p:attrNameLst>
                                      </p:cBhvr>
                                      <p:to>
                                        <p:strVal val="visible"/>
                                      </p:to>
                                    </p:set>
                                    <p:animEffect transition="in" filter="wipe(left)">
                                      <p:cBhvr additive="repl">
                                        <p:cTn id="86" dur="500"/>
                                        <p:tgtEl>
                                          <p:spTgt spid="70"/>
                                        </p:tgtEl>
                                      </p:cBhvr>
                                    </p:animEffect>
                                  </p:childTnLst>
                                </p:cTn>
                              </p:par>
                            </p:childTnLst>
                          </p:cTn>
                        </p:par>
                      </p:childTnLst>
                    </p:cTn>
                  </p:par>
                  <p:par>
                    <p:cTn id="87" fill="hold" nodeType="clickEffect">
                      <p:stCondLst>
                        <p:cond delay="indefinite"/>
                      </p:stCondLst>
                      <p:childTnLst>
                        <p:par>
                          <p:cTn id="88" fill="hold" nodeType="withEffect">
                            <p:stCondLst>
                              <p:cond delay="0"/>
                            </p:stCondLst>
                            <p:childTnLst>
                              <p:par>
                                <p:cTn id="89" presetID="22" presetClass="entr" fill="hold" nodeType="clickEffect" presetSubtype="8">
                                  <p:stCondLst>
                                    <p:cond delay="0"/>
                                  </p:stCondLst>
                                  <p:childTnLst>
                                    <p:set>
                                      <p:cBhvr>
                                        <p:cTn id="90" dur="1" fill="hold">
                                          <p:stCondLst>
                                            <p:cond delay="0"/>
                                          </p:stCondLst>
                                        </p:cTn>
                                        <p:tgtEl>
                                          <p:spTgt spid="71"/>
                                        </p:tgtEl>
                                        <p:attrNameLst>
                                          <p:attrName>style.visibility</p:attrName>
                                        </p:attrNameLst>
                                      </p:cBhvr>
                                      <p:to>
                                        <p:strVal val="visible"/>
                                      </p:to>
                                    </p:set>
                                    <p:animEffect transition="in" filter="wipe(left)">
                                      <p:cBhvr additive="repl">
                                        <p:cTn id="91" dur="500"/>
                                        <p:tgtEl>
                                          <p:spTgt spid="71"/>
                                        </p:tgtEl>
                                      </p:cBhvr>
                                    </p:animEffect>
                                  </p:childTnLst>
                                </p:cTn>
                              </p:par>
                            </p:childTnLst>
                          </p:cTn>
                        </p:par>
                      </p:childTnLst>
                    </p:cTn>
                  </p:par>
                  <p:par>
                    <p:cTn id="92" fill="hold" nodeType="clickEffect">
                      <p:stCondLst>
                        <p:cond delay="indefinite"/>
                      </p:stCondLst>
                      <p:childTnLst>
                        <p:par>
                          <p:cTn id="93" fill="hold" nodeType="withEffect">
                            <p:stCondLst>
                              <p:cond delay="0"/>
                            </p:stCondLst>
                            <p:childTnLst>
                              <p:par>
                                <p:cTn id="94" presetID="22" presetClass="entr" fill="hold" nodeType="clickEffect" presetSubtype="8">
                                  <p:stCondLst>
                                    <p:cond delay="0"/>
                                  </p:stCondLst>
                                  <p:childTnLst>
                                    <p:set>
                                      <p:cBhvr>
                                        <p:cTn id="95" dur="1" fill="hold">
                                          <p:stCondLst>
                                            <p:cond delay="0"/>
                                          </p:stCondLst>
                                        </p:cTn>
                                        <p:tgtEl>
                                          <p:spTgt spid="72"/>
                                        </p:tgtEl>
                                        <p:attrNameLst>
                                          <p:attrName>style.visibility</p:attrName>
                                        </p:attrNameLst>
                                      </p:cBhvr>
                                      <p:to>
                                        <p:strVal val="visible"/>
                                      </p:to>
                                    </p:set>
                                    <p:animEffect transition="in" filter="wipe(left)">
                                      <p:cBhvr additive="repl">
                                        <p:cTn id="96" dur="500"/>
                                        <p:tgtEl>
                                          <p:spTgt spid="7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63" name="TextBox 17"/>
          <p:cNvSpPr/>
          <p:nvPr/>
        </p:nvSpPr>
        <p:spPr>
          <a:xfrm>
            <a:off x="3879000" y="1355760"/>
            <a:ext cx="1724040" cy="45972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Outcome 4</a:t>
            </a:r>
            <a:endParaRPr lang="en-US" sz="2400" b="0" u="none" strike="noStrike">
              <a:solidFill>
                <a:srgbClr val="FFFFFF"/>
              </a:solidFill>
              <a:effectLst/>
              <a:uFillTx/>
              <a:latin typeface="Arial Narrow"/>
            </a:endParaRPr>
          </a:p>
        </p:txBody>
      </p:sp>
      <p:sp>
        <p:nvSpPr>
          <p:cNvPr id="364" name="Text Box 2"/>
          <p:cNvSpPr/>
          <p:nvPr/>
        </p:nvSpPr>
        <p:spPr>
          <a:xfrm>
            <a:off x="2498760" y="1996920"/>
            <a:ext cx="3429000" cy="5101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u</a:t>
            </a:r>
            <a:r>
              <a:rPr lang="en-GB" sz="2400" b="0" u="none" strike="noStrike" baseline="-25000">
                <a:solidFill>
                  <a:srgbClr val="FFFFFF"/>
                </a:solidFill>
                <a:effectLst/>
                <a:uFillTx/>
                <a:latin typeface="Comic Sans MS"/>
              </a:rPr>
              <a:t>n+1</a:t>
            </a:r>
            <a:r>
              <a:rPr lang="en-GB" sz="2400" b="0" u="none" strike="noStrike">
                <a:solidFill>
                  <a:srgbClr val="FFFFFF"/>
                </a:solidFill>
                <a:effectLst/>
                <a:uFillTx/>
                <a:latin typeface="Comic Sans MS"/>
              </a:rPr>
              <a:t> = 0.3u</a:t>
            </a:r>
            <a:r>
              <a:rPr lang="en-GB" sz="2400" b="0" u="none" strike="noStrike" baseline="-25000">
                <a:solidFill>
                  <a:srgbClr val="FFFFFF"/>
                </a:solidFill>
                <a:effectLst/>
                <a:uFillTx/>
                <a:latin typeface="Comic Sans MS"/>
              </a:rPr>
              <a:t>n</a:t>
            </a:r>
            <a:r>
              <a:rPr lang="en-GB" sz="2400" b="0" u="none" strike="noStrike">
                <a:solidFill>
                  <a:srgbClr val="FFFFFF"/>
                </a:solidFill>
                <a:effectLst/>
                <a:uFillTx/>
                <a:latin typeface="Comic Sans MS"/>
              </a:rPr>
              <a:t> + 35 </a:t>
            </a:r>
            <a:endParaRPr lang="en-US" sz="2400" b="0" u="none" strike="noStrike">
              <a:solidFill>
                <a:srgbClr val="FFFFFF"/>
              </a:solidFill>
              <a:effectLst/>
              <a:uFillTx/>
              <a:latin typeface="Arial Narrow"/>
            </a:endParaRPr>
          </a:p>
        </p:txBody>
      </p:sp>
      <p:sp>
        <p:nvSpPr>
          <p:cNvPr id="365" name="Text Box 3"/>
          <p:cNvSpPr/>
          <p:nvPr/>
        </p:nvSpPr>
        <p:spPr>
          <a:xfrm>
            <a:off x="212760" y="2606760"/>
            <a:ext cx="792468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This sequence has a limit since  0 &lt; 0.3 &lt; 1 </a:t>
            </a:r>
            <a:endParaRPr lang="en-US" sz="2400" b="0" u="none" strike="noStrike">
              <a:solidFill>
                <a:srgbClr val="FFFFFF"/>
              </a:solidFill>
              <a:effectLst/>
              <a:uFillTx/>
              <a:latin typeface="Arial Narrow"/>
            </a:endParaRPr>
          </a:p>
        </p:txBody>
      </p:sp>
      <p:sp>
        <p:nvSpPr>
          <p:cNvPr id="366" name="Text Box 5"/>
          <p:cNvSpPr/>
          <p:nvPr/>
        </p:nvSpPr>
        <p:spPr>
          <a:xfrm>
            <a:off x="2498760" y="3749760"/>
            <a:ext cx="4038480" cy="5101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u</a:t>
            </a:r>
            <a:r>
              <a:rPr lang="en-GB" sz="2400" b="0" u="none" strike="noStrike" baseline="-25000">
                <a:solidFill>
                  <a:srgbClr val="FFFFFF"/>
                </a:solidFill>
                <a:effectLst/>
                <a:uFillTx/>
                <a:latin typeface="Comic Sans MS"/>
              </a:rPr>
              <a:t>n+1</a:t>
            </a:r>
            <a:r>
              <a:rPr lang="en-GB" sz="2400" b="0" u="none" strike="noStrike">
                <a:solidFill>
                  <a:srgbClr val="FFFFFF"/>
                </a:solidFill>
                <a:effectLst/>
                <a:uFillTx/>
                <a:latin typeface="Comic Sans MS"/>
              </a:rPr>
              <a:t> = u</a:t>
            </a:r>
            <a:r>
              <a:rPr lang="en-GB" sz="2400" b="0" u="none" strike="noStrike" baseline="-25000">
                <a:solidFill>
                  <a:srgbClr val="FFFFFF"/>
                </a:solidFill>
                <a:effectLst/>
                <a:uFillTx/>
                <a:latin typeface="Comic Sans MS"/>
              </a:rPr>
              <a:t>n</a:t>
            </a:r>
            <a:r>
              <a:rPr lang="en-GB" sz="2400" b="0" u="none" strike="noStrike">
                <a:solidFill>
                  <a:srgbClr val="FFFFFF"/>
                </a:solidFill>
                <a:effectLst/>
                <a:uFillTx/>
                <a:latin typeface="Comic Sans MS"/>
              </a:rPr>
              <a:t> = L</a:t>
            </a:r>
            <a:endParaRPr lang="en-US" sz="2400" b="0" u="none" strike="noStrike">
              <a:solidFill>
                <a:srgbClr val="FFFFFF"/>
              </a:solidFill>
              <a:effectLst/>
              <a:uFillTx/>
              <a:latin typeface="Arial Narrow"/>
            </a:endParaRPr>
          </a:p>
        </p:txBody>
      </p:sp>
      <p:sp>
        <p:nvSpPr>
          <p:cNvPr id="367" name="Text Box 6"/>
          <p:cNvSpPr/>
          <p:nvPr/>
        </p:nvSpPr>
        <p:spPr>
          <a:xfrm>
            <a:off x="669960" y="4435560"/>
            <a:ext cx="7391520" cy="5101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The equation     u</a:t>
            </a:r>
            <a:r>
              <a:rPr lang="en-GB" sz="2400" b="0" u="none" strike="noStrike" baseline="-25000">
                <a:solidFill>
                  <a:srgbClr val="FFFFFF"/>
                </a:solidFill>
                <a:effectLst/>
                <a:uFillTx/>
                <a:latin typeface="Comic Sans MS"/>
              </a:rPr>
              <a:t>n+1</a:t>
            </a:r>
            <a:r>
              <a:rPr lang="en-GB" sz="2400" b="0" u="none" strike="noStrike">
                <a:solidFill>
                  <a:srgbClr val="FFFFFF"/>
                </a:solidFill>
                <a:effectLst/>
                <a:uFillTx/>
                <a:latin typeface="Comic Sans MS"/>
              </a:rPr>
              <a:t> = 0.3u</a:t>
            </a:r>
            <a:r>
              <a:rPr lang="en-GB" sz="2400" b="0" u="none" strike="noStrike" baseline="-25000">
                <a:solidFill>
                  <a:srgbClr val="FFFFFF"/>
                </a:solidFill>
                <a:effectLst/>
                <a:uFillTx/>
                <a:latin typeface="Comic Sans MS"/>
              </a:rPr>
              <a:t>n</a:t>
            </a:r>
            <a:r>
              <a:rPr lang="en-GB" sz="2400" b="0" u="none" strike="noStrike">
                <a:solidFill>
                  <a:srgbClr val="FFFFFF"/>
                </a:solidFill>
                <a:effectLst/>
                <a:uFillTx/>
                <a:latin typeface="Comic Sans MS"/>
              </a:rPr>
              <a:t> + 35  now becomes</a:t>
            </a:r>
            <a:endParaRPr lang="en-US" sz="2400" b="0" u="none" strike="noStrike">
              <a:solidFill>
                <a:srgbClr val="FFFFFF"/>
              </a:solidFill>
              <a:effectLst/>
              <a:uFillTx/>
              <a:latin typeface="Arial Narrow"/>
            </a:endParaRPr>
          </a:p>
        </p:txBody>
      </p:sp>
      <p:sp>
        <p:nvSpPr>
          <p:cNvPr id="368" name="Text Box 7"/>
          <p:cNvSpPr/>
          <p:nvPr/>
        </p:nvSpPr>
        <p:spPr>
          <a:xfrm>
            <a:off x="3489480" y="5045040"/>
            <a:ext cx="426708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L = 0.3L + 35</a:t>
            </a:r>
            <a:endParaRPr lang="en-US" sz="2400" b="0" u="none" strike="noStrike">
              <a:solidFill>
                <a:srgbClr val="FFFFFF"/>
              </a:solidFill>
              <a:effectLst/>
              <a:uFillTx/>
              <a:latin typeface="Arial Narrow"/>
            </a:endParaRPr>
          </a:p>
        </p:txBody>
      </p:sp>
      <p:sp>
        <p:nvSpPr>
          <p:cNvPr id="369" name="Text Box 8"/>
          <p:cNvSpPr/>
          <p:nvPr/>
        </p:nvSpPr>
        <p:spPr>
          <a:xfrm>
            <a:off x="3032280" y="5654520"/>
            <a:ext cx="281916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0.7L = 35</a:t>
            </a:r>
            <a:endParaRPr lang="en-US" sz="2400" b="0" u="none" strike="noStrike">
              <a:solidFill>
                <a:srgbClr val="FFFFFF"/>
              </a:solidFill>
              <a:effectLst/>
              <a:uFillTx/>
              <a:latin typeface="Arial Narrow"/>
            </a:endParaRPr>
          </a:p>
        </p:txBody>
      </p:sp>
      <p:sp>
        <p:nvSpPr>
          <p:cNvPr id="370" name="Text Box 9"/>
          <p:cNvSpPr/>
          <p:nvPr/>
        </p:nvSpPr>
        <p:spPr>
          <a:xfrm>
            <a:off x="3489480" y="6188040"/>
            <a:ext cx="327636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L = 35 </a:t>
            </a:r>
            <a:r>
              <a:rPr lang="en-GB" sz="2400" b="0" u="none" strike="noStrike">
                <a:solidFill>
                  <a:srgbClr val="FFFFFF"/>
                </a:solidFill>
                <a:effectLst/>
                <a:uFillTx/>
                <a:latin typeface="Symbol"/>
                <a:ea typeface="Symbol"/>
              </a:rPr>
              <a:t></a:t>
            </a:r>
            <a:r>
              <a:rPr lang="en-GB" sz="2400" b="0" u="none" strike="noStrike">
                <a:solidFill>
                  <a:srgbClr val="FFFFFF"/>
                </a:solidFill>
                <a:effectLst/>
                <a:uFillTx/>
                <a:latin typeface="Comic Sans MS"/>
              </a:rPr>
              <a:t> 0.7</a:t>
            </a:r>
            <a:endParaRPr lang="en-US" sz="2400" b="0" u="none" strike="noStrike">
              <a:solidFill>
                <a:srgbClr val="FFFFFF"/>
              </a:solidFill>
              <a:effectLst/>
              <a:uFillTx/>
              <a:latin typeface="Arial Narrow"/>
            </a:endParaRPr>
          </a:p>
        </p:txBody>
      </p:sp>
      <p:sp>
        <p:nvSpPr>
          <p:cNvPr id="371" name="Text Box 10"/>
          <p:cNvSpPr/>
          <p:nvPr/>
        </p:nvSpPr>
        <p:spPr>
          <a:xfrm>
            <a:off x="5546880" y="6188040"/>
            <a:ext cx="289548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350 </a:t>
            </a:r>
            <a:r>
              <a:rPr lang="en-GB" sz="2400" b="0" u="none" strike="noStrike">
                <a:solidFill>
                  <a:srgbClr val="FFFFFF"/>
                </a:solidFill>
                <a:effectLst/>
                <a:uFillTx/>
                <a:latin typeface="Symbol"/>
                <a:ea typeface="Symbol"/>
              </a:rPr>
              <a:t></a:t>
            </a:r>
            <a:r>
              <a:rPr lang="en-GB" sz="2400" b="0" u="none" strike="noStrike">
                <a:solidFill>
                  <a:srgbClr val="FFFFFF"/>
                </a:solidFill>
                <a:effectLst/>
                <a:uFillTx/>
                <a:latin typeface="Comic Sans MS"/>
              </a:rPr>
              <a:t> 7 = </a:t>
            </a:r>
            <a:r>
              <a:rPr lang="en-GB" sz="2400" b="0" u="none" strike="noStrike">
                <a:solidFill>
                  <a:srgbClr val="FFFF00"/>
                </a:solidFill>
                <a:effectLst/>
                <a:uFillTx/>
                <a:latin typeface="Comic Sans MS"/>
              </a:rPr>
              <a:t>50</a:t>
            </a:r>
            <a:endParaRPr lang="en-US" sz="2400" b="0" u="none" strike="noStrike">
              <a:solidFill>
                <a:srgbClr val="FFFFFF"/>
              </a:solidFill>
              <a:effectLst/>
              <a:uFillTx/>
              <a:latin typeface="Arial Narrow"/>
            </a:endParaRPr>
          </a:p>
        </p:txBody>
      </p:sp>
      <p:sp>
        <p:nvSpPr>
          <p:cNvPr id="372" name="Rectangle 2"/>
          <p:cNvSpPr/>
          <p:nvPr/>
        </p:nvSpPr>
        <p:spPr>
          <a:xfrm>
            <a:off x="685800" y="426960"/>
            <a:ext cx="7772400" cy="1143000"/>
          </a:xfrm>
          <a:prstGeom prst="rect">
            <a:avLst/>
          </a:prstGeom>
          <a:noFill/>
          <a:ln w="0">
            <a:noFill/>
          </a:ln>
        </p:spPr>
        <p:style>
          <a:lnRef idx="0"/>
          <a:fillRef idx="0"/>
          <a:effectRef idx="0"/>
          <a:fontRef idx="minor"/>
        </p:style>
        <p:txBody>
          <a:bodyPr lIns="90000" tIns="46800" rIns="90000" bIns="46800" anchor="t">
            <a:noAutofit/>
          </a:bodyPr>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400" b="0" u="none" strike="noStrike">
                <a:solidFill>
                  <a:srgbClr val="EEF82A"/>
                </a:solidFill>
                <a:effectLst/>
                <a:uFillTx/>
                <a:latin typeface="Comic Sans MS"/>
              </a:rPr>
              <a:t>Applications</a:t>
            </a:r>
            <a:endParaRPr lang="en-US" sz="4400" b="0" u="none" strike="noStrike">
              <a:solidFill>
                <a:srgbClr val="FFFFFF"/>
              </a:solidFill>
              <a:effectLst/>
              <a:uFillTx/>
              <a:latin typeface="Arial Narrow"/>
            </a:endParaRPr>
          </a:p>
        </p:txBody>
      </p:sp>
      <p:sp>
        <p:nvSpPr>
          <p:cNvPr id="373" name="Text Box 4"/>
          <p:cNvSpPr/>
          <p:nvPr/>
        </p:nvSpPr>
        <p:spPr>
          <a:xfrm>
            <a:off x="212760" y="3139920"/>
            <a:ext cx="838188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If we call the limit L then at this limit we have</a:t>
            </a:r>
            <a:endParaRPr lang="en-US" sz="2400" b="0" u="none" strike="noStrike">
              <a:solidFill>
                <a:srgbClr val="FFFFFF"/>
              </a:solidFill>
              <a:effectLst/>
              <a:uFillTx/>
              <a:latin typeface="Arial Narrow"/>
            </a:endParaRPr>
          </a:p>
        </p:txBody>
      </p:sp>
      <p:sp>
        <p:nvSpPr>
          <p:cNvPr id="374" name="TextBox 16"/>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
        <p:nvSpPr>
          <p:cNvPr id="375" name="Cloud 13"/>
          <p:cNvSpPr/>
          <p:nvPr/>
        </p:nvSpPr>
        <p:spPr>
          <a:xfrm>
            <a:off x="1616040" y="46080"/>
            <a:ext cx="7467480" cy="4365360"/>
          </a:xfrm>
          <a:custGeom>
            <a:avLst/>
            <a:gdLst>
              <a:gd name="textAreaLeft" fmla="*/ 1029240 w 7467480"/>
              <a:gd name="textAreaRight" fmla="*/ 5907240 w 7467480"/>
              <a:gd name="textAreaTop" fmla="*/ 659160 h 4365360"/>
              <a:gd name="textAreaBottom" fmla="*/ 3503880 h 4365360"/>
              <a:gd name="GluePoint1X" fmla="*/ 7461377 w 43200"/>
              <a:gd name="GluePoint1Y" fmla="*/ 2178844 h 43200"/>
              <a:gd name="GluePoint2X" fmla="*/ 3733800 w 43200"/>
              <a:gd name="GluePoint2Y" fmla="*/ 4353047 h 43200"/>
              <a:gd name="GluePoint3X" fmla="*/ 23163 w 43200"/>
              <a:gd name="GluePoint3Y" fmla="*/ 2178844 h 43200"/>
              <a:gd name="GluePoint4X" fmla="*/ 3733800 w 43200"/>
              <a:gd name="GluePoint4Y" fmla="*/ 249155 h 43200"/>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43200" h="43200">
                <a:moveTo>
                  <a:pt x="3900" y="14370"/>
                </a:moveTo>
                <a:lnTo>
                  <a:pt x="3900" y="14370"/>
                </a:lnTo>
                <a:arcTo wR="6753" hR="9190" stAng="10170548" swAng="7427171"/>
                <a:lnTo>
                  <a:pt x="14005" y="5202"/>
                </a:lnTo>
                <a:arcTo wR="5333" hR="7267" stAng="-8646226" swAng="5396752"/>
                <a:lnTo>
                  <a:pt x="22456" y="3432"/>
                </a:lnTo>
                <a:arcTo wR="4365" hR="5945" stAng="-8748310" swAng="5983216"/>
                <a:lnTo>
                  <a:pt x="29833" y="2481"/>
                </a:lnTo>
                <a:arcTo wR="4857" hR="6595" stAng="-7859247" swAng="7034694"/>
                <a:lnTo>
                  <a:pt x="38318" y="5576"/>
                </a:lnTo>
                <a:arcTo wR="5333" hR="7273" stAng="-4722629" swAng="6541720"/>
                <a:lnTo>
                  <a:pt x="41818" y="15460"/>
                </a:lnTo>
                <a:arcTo wR="6775" hR="9220" stAng="-2776007" swAng="7816113"/>
                <a:lnTo>
                  <a:pt x="37404" y="30203"/>
                </a:lnTo>
                <a:arcTo wR="5785" hR="7867" stAng="37436" swAng="6841911"/>
                <a:lnTo>
                  <a:pt x="28556" y="36813"/>
                </a:lnTo>
                <a:arcTo wR="6752" hR="9215" stAng="1346980" swAng="6910786"/>
                <a:lnTo>
                  <a:pt x="16480" y="39264"/>
                </a:lnTo>
                <a:arcTo wR="7720" hR="10543" stAng="3974661" swAng="4542738"/>
                <a:lnTo>
                  <a:pt x="5804" y="35470"/>
                </a:lnTo>
                <a:arcTo wR="4360" hR="5918" stAng="5103633" swAng="8804007"/>
                <a:lnTo>
                  <a:pt x="2113" y="25548"/>
                </a:lnTo>
                <a:arcTo wR="4345" hR="5945" stAng="6790459" swAng="9150775"/>
                <a:close/>
              </a:path>
              <a:path fill="none" w="43200" h="43200">
                <a:moveTo>
                  <a:pt x="4693" y="26177"/>
                </a:moveTo>
                <a:lnTo>
                  <a:pt x="4693" y="26177"/>
                </a:lnTo>
                <a:arcTo wR="4345" hR="5945" stAng="5204745" swAng="1585714"/>
                <a:moveTo>
                  <a:pt x="6928" y="34899"/>
                </a:moveTo>
                <a:lnTo>
                  <a:pt x="6928" y="34899"/>
                </a:lnTo>
                <a:arcTo wR="4360" hR="5918" stAng="4416323" swAng="686679"/>
                <a:moveTo>
                  <a:pt x="16478" y="39090"/>
                </a:moveTo>
                <a:lnTo>
                  <a:pt x="16478" y="39090"/>
                </a:lnTo>
                <a:arcTo wR="6752" hR="9215" stAng="8257461" swAng="844950"/>
                <a:moveTo>
                  <a:pt x="28827" y="34751"/>
                </a:moveTo>
                <a:lnTo>
                  <a:pt x="28827" y="34751"/>
                </a:lnTo>
                <a:arcTo wR="6752" hR="9215" stAng="387139" swAng="959841"/>
                <a:moveTo>
                  <a:pt x="34129" y="22954"/>
                </a:moveTo>
                <a:lnTo>
                  <a:pt x="34129" y="22954"/>
                </a:lnTo>
                <a:arcTo wR="5785" hR="7867" stAng="-4217785" swAng="4255228"/>
                <a:moveTo>
                  <a:pt x="41798" y="15354"/>
                </a:moveTo>
                <a:lnTo>
                  <a:pt x="41798" y="15354"/>
                </a:lnTo>
                <a:arcTo wR="5333" hR="7273" stAng="1819091" swAng="1665385"/>
                <a:moveTo>
                  <a:pt x="38324" y="5426"/>
                </a:moveTo>
                <a:lnTo>
                  <a:pt x="38324" y="5426"/>
                </a:lnTo>
                <a:arcTo wR="4857" hR="6595" stAng="-824553" swAng="891799"/>
                <a:moveTo>
                  <a:pt x="29078" y="3952"/>
                </a:moveTo>
                <a:lnTo>
                  <a:pt x="29078" y="3952"/>
                </a:lnTo>
                <a:arcTo wR="4857" hR="6595" stAng="-8950828" swAng="1091979"/>
                <a:moveTo>
                  <a:pt x="22141" y="4720"/>
                </a:moveTo>
                <a:lnTo>
                  <a:pt x="22141" y="4720"/>
                </a:lnTo>
                <a:arcTo wR="4365" hR="5945" stAng="-9809519" swAng="1061209"/>
                <a:moveTo>
                  <a:pt x="14000" y="5192"/>
                </a:moveTo>
                <a:lnTo>
                  <a:pt x="14000" y="5192"/>
                </a:lnTo>
                <a:arcTo wR="6753" hR="9190" stAng="-4002280" swAng="739132"/>
                <a:moveTo>
                  <a:pt x="4127" y="15789"/>
                </a:moveTo>
                <a:lnTo>
                  <a:pt x="4127" y="15789"/>
                </a:lnTo>
                <a:arcTo wR="6753" hR="9190" stAng="9459493" swAng="711644"/>
              </a:path>
            </a:pathLst>
          </a:custGeom>
          <a:solidFill>
            <a:srgbClr val="4D4D4D"/>
          </a:solidFill>
          <a:ln w="28440">
            <a:solidFill>
              <a:srgbClr val="FFFFFF"/>
            </a:solidFill>
            <a:round/>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Conclusion: </a:t>
            </a:r>
            <a:endParaRPr lang="en-US" sz="2400" b="0" u="none" strike="noStrike">
              <a:solidFill>
                <a:srgbClr val="FFFFFF"/>
              </a:solidFill>
              <a:effectLst/>
              <a:uFillTx/>
              <a:latin typeface="Arial Narrow"/>
            </a:endParaRPr>
          </a:p>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the level of drug in the patients system will never exceed 50mg under these conditions.  Since this is below the danger level it would be safe to continue indefinitely. </a:t>
            </a:r>
            <a:endParaRPr lang="en-US" sz="24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timing>
    <p:tnLst>
      <p:par>
        <p:cTn id="1383" dur="indefinite" restart="never" nodeType="tmRoot">
          <p:childTnLst>
            <p:seq>
              <p:cTn id="1384" dur="indefinite" nodeType="mainSeq">
                <p:childTnLst>
                  <p:par>
                    <p:cTn id="1385" fill="hold" nodeType="clickEffect">
                      <p:stCondLst>
                        <p:cond delay="indefinite"/>
                      </p:stCondLst>
                      <p:childTnLst>
                        <p:par>
                          <p:cTn id="1386" fill="hold" nodeType="withEffect">
                            <p:stCondLst>
                              <p:cond delay="0"/>
                            </p:stCondLst>
                            <p:childTnLst>
                              <p:par>
                                <p:cTn id="1387" presetID="27" presetClass="entr" fill="hold" nodeType="clickEffect">
                                  <p:stCondLst>
                                    <p:cond delay="0"/>
                                  </p:stCondLst>
                                  <p:iterate type="lt">
                                    <p:tmAbs val="40"/>
                                  </p:iterate>
                                  <p:childTnLst>
                                    <p:set>
                                      <p:cBhvr>
                                        <p:cTn id="1388" dur="1" fill="hold">
                                          <p:stCondLst>
                                            <p:cond delay="0"/>
                                          </p:stCondLst>
                                        </p:cTn>
                                        <p:tgtEl>
                                          <p:spTgt spid="364"/>
                                        </p:tgtEl>
                                        <p:attrNameLst>
                                          <p:attrName>style.visibility</p:attrName>
                                        </p:attrNameLst>
                                      </p:cBhvr>
                                      <p:to>
                                        <p:strVal val="visible"/>
                                      </p:to>
                                    </p:set>
                                    <p:anim calcmode="discrete" valueType="clr">
                                      <p:cBhvr additive="repl">
                                        <p:cTn id="1389" dur="80"/>
                                        <p:tgtEl>
                                          <p:spTgt spid="364"/>
                                        </p:tgtEl>
                                        <p:attrNameLst>
                                          <p:attrName>style.color</p:attrName>
                                        </p:attrNameLst>
                                      </p:cBhvr>
                                      <p:tavLst>
                                        <p:tav>
                                          <p:val>
                                            <p:strVal val="rgb(-1,102,0)"/>
                                          </p:val>
                                        </p:tav>
                                        <p:tav tm="50000">
                                          <p:val>
                                            <p:strVal val="rgb(-52,-1,-1)"/>
                                          </p:val>
                                        </p:tav>
                                      </p:tavLst>
                                    </p:anim>
                                    <p:anim calcmode="discrete" valueType="clr">
                                      <p:cBhvr additive="repl">
                                        <p:cTn id="1390" dur="80"/>
                                        <p:tgtEl>
                                          <p:spTgt spid="364"/>
                                        </p:tgtEl>
                                        <p:attrNameLst>
                                          <p:attrName>fillcolor</p:attrName>
                                        </p:attrNameLst>
                                      </p:cBhvr>
                                      <p:tavLst>
                                        <p:tav>
                                          <p:val>
                                            <p:strVal val="rgb(-1,102,0)"/>
                                          </p:val>
                                        </p:tav>
                                        <p:tav tm="50000">
                                          <p:val>
                                            <p:strVal val="rgb(-52,-1,-1)"/>
                                          </p:val>
                                        </p:tav>
                                      </p:tavLst>
                                    </p:anim>
                                    <p:set>
                                      <p:cBhvr>
                                        <p:cTn id="1391" dur="80"/>
                                        <p:tgtEl>
                                          <p:spTgt spid="364"/>
                                        </p:tgtEl>
                                        <p:attrNameLst>
                                          <p:attrName>fill.type</p:attrName>
                                        </p:attrNameLst>
                                      </p:cBhvr>
                                      <p:to>
                                        <p:strVal val="solid"/>
                                      </p:to>
                                    </p:set>
                                  </p:childTnLst>
                                </p:cTn>
                              </p:par>
                            </p:childTnLst>
                          </p:cTn>
                        </p:par>
                      </p:childTnLst>
                    </p:cTn>
                  </p:par>
                  <p:par>
                    <p:cTn id="1392" fill="hold" nodeType="clickEffect">
                      <p:stCondLst>
                        <p:cond delay="indefinite"/>
                      </p:stCondLst>
                      <p:childTnLst>
                        <p:par>
                          <p:cTn id="1393" fill="hold" nodeType="withEffect">
                            <p:stCondLst>
                              <p:cond delay="0"/>
                            </p:stCondLst>
                            <p:childTnLst>
                              <p:par>
                                <p:cTn id="1394" presetID="27" presetClass="entr" fill="hold" nodeType="clickEffect">
                                  <p:stCondLst>
                                    <p:cond delay="0"/>
                                  </p:stCondLst>
                                  <p:iterate type="lt">
                                    <p:tmAbs val="40"/>
                                  </p:iterate>
                                  <p:childTnLst>
                                    <p:set>
                                      <p:cBhvr>
                                        <p:cTn id="1395" dur="1" fill="hold">
                                          <p:stCondLst>
                                            <p:cond delay="0"/>
                                          </p:stCondLst>
                                        </p:cTn>
                                        <p:tgtEl>
                                          <p:spTgt spid="365"/>
                                        </p:tgtEl>
                                        <p:attrNameLst>
                                          <p:attrName>style.visibility</p:attrName>
                                        </p:attrNameLst>
                                      </p:cBhvr>
                                      <p:to>
                                        <p:strVal val="visible"/>
                                      </p:to>
                                    </p:set>
                                    <p:anim calcmode="discrete" valueType="clr">
                                      <p:cBhvr additive="repl">
                                        <p:cTn id="1396" dur="80"/>
                                        <p:tgtEl>
                                          <p:spTgt spid="365"/>
                                        </p:tgtEl>
                                        <p:attrNameLst>
                                          <p:attrName>style.color</p:attrName>
                                        </p:attrNameLst>
                                      </p:cBhvr>
                                      <p:tavLst>
                                        <p:tav>
                                          <p:val>
                                            <p:strVal val="rgb(-1,102,0)"/>
                                          </p:val>
                                        </p:tav>
                                        <p:tav tm="50000">
                                          <p:val>
                                            <p:strVal val="rgb(-52,-1,-1)"/>
                                          </p:val>
                                        </p:tav>
                                      </p:tavLst>
                                    </p:anim>
                                    <p:anim calcmode="discrete" valueType="clr">
                                      <p:cBhvr additive="repl">
                                        <p:cTn id="1397" dur="80"/>
                                        <p:tgtEl>
                                          <p:spTgt spid="365"/>
                                        </p:tgtEl>
                                        <p:attrNameLst>
                                          <p:attrName>fillcolor</p:attrName>
                                        </p:attrNameLst>
                                      </p:cBhvr>
                                      <p:tavLst>
                                        <p:tav>
                                          <p:val>
                                            <p:strVal val="rgb(-1,102,0)"/>
                                          </p:val>
                                        </p:tav>
                                        <p:tav tm="50000">
                                          <p:val>
                                            <p:strVal val="rgb(-52,-1,-1)"/>
                                          </p:val>
                                        </p:tav>
                                      </p:tavLst>
                                    </p:anim>
                                    <p:set>
                                      <p:cBhvr>
                                        <p:cTn id="1398" dur="80"/>
                                        <p:tgtEl>
                                          <p:spTgt spid="365"/>
                                        </p:tgtEl>
                                        <p:attrNameLst>
                                          <p:attrName>fill.type</p:attrName>
                                        </p:attrNameLst>
                                      </p:cBhvr>
                                      <p:to>
                                        <p:strVal val="solid"/>
                                      </p:to>
                                    </p:set>
                                  </p:childTnLst>
                                </p:cTn>
                              </p:par>
                            </p:childTnLst>
                          </p:cTn>
                        </p:par>
                      </p:childTnLst>
                    </p:cTn>
                  </p:par>
                  <p:par>
                    <p:cTn id="1399" fill="hold" nodeType="clickEffect">
                      <p:stCondLst>
                        <p:cond delay="indefinite"/>
                      </p:stCondLst>
                      <p:childTnLst>
                        <p:par>
                          <p:cTn id="1400" fill="hold" nodeType="withEffect">
                            <p:stCondLst>
                              <p:cond delay="0"/>
                            </p:stCondLst>
                            <p:childTnLst>
                              <p:par>
                                <p:cTn id="1401" presetID="27" presetClass="entr" fill="hold" nodeType="clickEffect">
                                  <p:stCondLst>
                                    <p:cond delay="0"/>
                                  </p:stCondLst>
                                  <p:iterate type="lt">
                                    <p:tmAbs val="40"/>
                                  </p:iterate>
                                  <p:childTnLst>
                                    <p:set>
                                      <p:cBhvr>
                                        <p:cTn id="1402" dur="1" fill="hold">
                                          <p:stCondLst>
                                            <p:cond delay="0"/>
                                          </p:stCondLst>
                                        </p:cTn>
                                        <p:tgtEl>
                                          <p:spTgt spid="373"/>
                                        </p:tgtEl>
                                        <p:attrNameLst>
                                          <p:attrName>style.visibility</p:attrName>
                                        </p:attrNameLst>
                                      </p:cBhvr>
                                      <p:to>
                                        <p:strVal val="visible"/>
                                      </p:to>
                                    </p:set>
                                    <p:anim calcmode="discrete" valueType="clr">
                                      <p:cBhvr additive="repl">
                                        <p:cTn id="1403" dur="80"/>
                                        <p:tgtEl>
                                          <p:spTgt spid="373"/>
                                        </p:tgtEl>
                                        <p:attrNameLst>
                                          <p:attrName>style.color</p:attrName>
                                        </p:attrNameLst>
                                      </p:cBhvr>
                                      <p:tavLst>
                                        <p:tav>
                                          <p:val>
                                            <p:strVal val="rgb(-1,102,0)"/>
                                          </p:val>
                                        </p:tav>
                                        <p:tav tm="50000">
                                          <p:val>
                                            <p:strVal val="rgb(-52,-1,-1)"/>
                                          </p:val>
                                        </p:tav>
                                      </p:tavLst>
                                    </p:anim>
                                    <p:anim calcmode="discrete" valueType="clr">
                                      <p:cBhvr additive="repl">
                                        <p:cTn id="1404" dur="80"/>
                                        <p:tgtEl>
                                          <p:spTgt spid="373"/>
                                        </p:tgtEl>
                                        <p:attrNameLst>
                                          <p:attrName>fillcolor</p:attrName>
                                        </p:attrNameLst>
                                      </p:cBhvr>
                                      <p:tavLst>
                                        <p:tav>
                                          <p:val>
                                            <p:strVal val="rgb(-1,102,0)"/>
                                          </p:val>
                                        </p:tav>
                                        <p:tav tm="50000">
                                          <p:val>
                                            <p:strVal val="rgb(-52,-1,-1)"/>
                                          </p:val>
                                        </p:tav>
                                      </p:tavLst>
                                    </p:anim>
                                    <p:set>
                                      <p:cBhvr>
                                        <p:cTn id="1405" dur="80"/>
                                        <p:tgtEl>
                                          <p:spTgt spid="373"/>
                                        </p:tgtEl>
                                        <p:attrNameLst>
                                          <p:attrName>fill.type</p:attrName>
                                        </p:attrNameLst>
                                      </p:cBhvr>
                                      <p:to>
                                        <p:strVal val="solid"/>
                                      </p:to>
                                    </p:set>
                                  </p:childTnLst>
                                </p:cTn>
                              </p:par>
                            </p:childTnLst>
                          </p:cTn>
                        </p:par>
                      </p:childTnLst>
                    </p:cTn>
                  </p:par>
                  <p:par>
                    <p:cTn id="1406" fill="hold" nodeType="clickEffect">
                      <p:stCondLst>
                        <p:cond delay="indefinite"/>
                      </p:stCondLst>
                      <p:childTnLst>
                        <p:par>
                          <p:cTn id="1407" fill="hold" nodeType="withEffect">
                            <p:stCondLst>
                              <p:cond delay="0"/>
                            </p:stCondLst>
                            <p:childTnLst>
                              <p:par>
                                <p:cTn id="1408" presetID="27" presetClass="entr" fill="hold" nodeType="clickEffect">
                                  <p:stCondLst>
                                    <p:cond delay="0"/>
                                  </p:stCondLst>
                                  <p:iterate type="lt">
                                    <p:tmAbs val="40"/>
                                  </p:iterate>
                                  <p:childTnLst>
                                    <p:set>
                                      <p:cBhvr>
                                        <p:cTn id="1409" dur="1" fill="hold">
                                          <p:stCondLst>
                                            <p:cond delay="0"/>
                                          </p:stCondLst>
                                        </p:cTn>
                                        <p:tgtEl>
                                          <p:spTgt spid="366"/>
                                        </p:tgtEl>
                                        <p:attrNameLst>
                                          <p:attrName>style.visibility</p:attrName>
                                        </p:attrNameLst>
                                      </p:cBhvr>
                                      <p:to>
                                        <p:strVal val="visible"/>
                                      </p:to>
                                    </p:set>
                                    <p:anim calcmode="discrete" valueType="clr">
                                      <p:cBhvr additive="repl">
                                        <p:cTn id="1410" dur="80"/>
                                        <p:tgtEl>
                                          <p:spTgt spid="366"/>
                                        </p:tgtEl>
                                        <p:attrNameLst>
                                          <p:attrName>style.color</p:attrName>
                                        </p:attrNameLst>
                                      </p:cBhvr>
                                      <p:tavLst>
                                        <p:tav>
                                          <p:val>
                                            <p:strVal val="rgb(-1,102,0)"/>
                                          </p:val>
                                        </p:tav>
                                        <p:tav tm="50000">
                                          <p:val>
                                            <p:strVal val="rgb(-52,-1,-1)"/>
                                          </p:val>
                                        </p:tav>
                                      </p:tavLst>
                                    </p:anim>
                                    <p:anim calcmode="discrete" valueType="clr">
                                      <p:cBhvr additive="repl">
                                        <p:cTn id="1411" dur="80"/>
                                        <p:tgtEl>
                                          <p:spTgt spid="366"/>
                                        </p:tgtEl>
                                        <p:attrNameLst>
                                          <p:attrName>fillcolor</p:attrName>
                                        </p:attrNameLst>
                                      </p:cBhvr>
                                      <p:tavLst>
                                        <p:tav>
                                          <p:val>
                                            <p:strVal val="rgb(-1,102,0)"/>
                                          </p:val>
                                        </p:tav>
                                        <p:tav tm="50000">
                                          <p:val>
                                            <p:strVal val="rgb(-52,-1,-1)"/>
                                          </p:val>
                                        </p:tav>
                                      </p:tavLst>
                                    </p:anim>
                                    <p:set>
                                      <p:cBhvr>
                                        <p:cTn id="1412" dur="80"/>
                                        <p:tgtEl>
                                          <p:spTgt spid="366"/>
                                        </p:tgtEl>
                                        <p:attrNameLst>
                                          <p:attrName>fill.type</p:attrName>
                                        </p:attrNameLst>
                                      </p:cBhvr>
                                      <p:to>
                                        <p:strVal val="solid"/>
                                      </p:to>
                                    </p:set>
                                  </p:childTnLst>
                                </p:cTn>
                              </p:par>
                            </p:childTnLst>
                          </p:cTn>
                        </p:par>
                      </p:childTnLst>
                    </p:cTn>
                  </p:par>
                  <p:par>
                    <p:cTn id="1413" fill="hold" nodeType="clickEffect">
                      <p:stCondLst>
                        <p:cond delay="indefinite"/>
                      </p:stCondLst>
                      <p:childTnLst>
                        <p:par>
                          <p:cTn id="1414" fill="hold" nodeType="withEffect">
                            <p:stCondLst>
                              <p:cond delay="0"/>
                            </p:stCondLst>
                            <p:childTnLst>
                              <p:par>
                                <p:cTn id="1415" presetID="27" presetClass="entr" fill="hold" nodeType="clickEffect">
                                  <p:stCondLst>
                                    <p:cond delay="0"/>
                                  </p:stCondLst>
                                  <p:iterate type="lt">
                                    <p:tmAbs val="40"/>
                                  </p:iterate>
                                  <p:childTnLst>
                                    <p:set>
                                      <p:cBhvr>
                                        <p:cTn id="1416" dur="1" fill="hold">
                                          <p:stCondLst>
                                            <p:cond delay="0"/>
                                          </p:stCondLst>
                                        </p:cTn>
                                        <p:tgtEl>
                                          <p:spTgt spid="367"/>
                                        </p:tgtEl>
                                        <p:attrNameLst>
                                          <p:attrName>style.visibility</p:attrName>
                                        </p:attrNameLst>
                                      </p:cBhvr>
                                      <p:to>
                                        <p:strVal val="visible"/>
                                      </p:to>
                                    </p:set>
                                    <p:anim calcmode="discrete" valueType="clr">
                                      <p:cBhvr additive="repl">
                                        <p:cTn id="1417" dur="80"/>
                                        <p:tgtEl>
                                          <p:spTgt spid="367"/>
                                        </p:tgtEl>
                                        <p:attrNameLst>
                                          <p:attrName>style.color</p:attrName>
                                        </p:attrNameLst>
                                      </p:cBhvr>
                                      <p:tavLst>
                                        <p:tav>
                                          <p:val>
                                            <p:strVal val="rgb(-1,102,0)"/>
                                          </p:val>
                                        </p:tav>
                                        <p:tav tm="50000">
                                          <p:val>
                                            <p:strVal val="rgb(-52,-1,-1)"/>
                                          </p:val>
                                        </p:tav>
                                      </p:tavLst>
                                    </p:anim>
                                    <p:anim calcmode="discrete" valueType="clr">
                                      <p:cBhvr additive="repl">
                                        <p:cTn id="1418" dur="80"/>
                                        <p:tgtEl>
                                          <p:spTgt spid="367"/>
                                        </p:tgtEl>
                                        <p:attrNameLst>
                                          <p:attrName>fillcolor</p:attrName>
                                        </p:attrNameLst>
                                      </p:cBhvr>
                                      <p:tavLst>
                                        <p:tav>
                                          <p:val>
                                            <p:strVal val="rgb(-1,102,0)"/>
                                          </p:val>
                                        </p:tav>
                                        <p:tav tm="50000">
                                          <p:val>
                                            <p:strVal val="rgb(-52,-1,-1)"/>
                                          </p:val>
                                        </p:tav>
                                      </p:tavLst>
                                    </p:anim>
                                    <p:set>
                                      <p:cBhvr>
                                        <p:cTn id="1419" dur="80"/>
                                        <p:tgtEl>
                                          <p:spTgt spid="367"/>
                                        </p:tgtEl>
                                        <p:attrNameLst>
                                          <p:attrName>fill.type</p:attrName>
                                        </p:attrNameLst>
                                      </p:cBhvr>
                                      <p:to>
                                        <p:strVal val="solid"/>
                                      </p:to>
                                    </p:set>
                                  </p:childTnLst>
                                </p:cTn>
                              </p:par>
                            </p:childTnLst>
                          </p:cTn>
                        </p:par>
                      </p:childTnLst>
                    </p:cTn>
                  </p:par>
                  <p:par>
                    <p:cTn id="1420" fill="hold" nodeType="clickEffect">
                      <p:stCondLst>
                        <p:cond delay="indefinite"/>
                      </p:stCondLst>
                      <p:childTnLst>
                        <p:par>
                          <p:cTn id="1421" fill="hold" nodeType="withEffect">
                            <p:stCondLst>
                              <p:cond delay="0"/>
                            </p:stCondLst>
                            <p:childTnLst>
                              <p:par>
                                <p:cTn id="1422" presetID="27" presetClass="entr" fill="hold" nodeType="clickEffect">
                                  <p:stCondLst>
                                    <p:cond delay="0"/>
                                  </p:stCondLst>
                                  <p:iterate type="lt">
                                    <p:tmAbs val="40"/>
                                  </p:iterate>
                                  <p:childTnLst>
                                    <p:set>
                                      <p:cBhvr>
                                        <p:cTn id="1423" dur="1" fill="hold">
                                          <p:stCondLst>
                                            <p:cond delay="0"/>
                                          </p:stCondLst>
                                        </p:cTn>
                                        <p:tgtEl>
                                          <p:spTgt spid="368"/>
                                        </p:tgtEl>
                                        <p:attrNameLst>
                                          <p:attrName>style.visibility</p:attrName>
                                        </p:attrNameLst>
                                      </p:cBhvr>
                                      <p:to>
                                        <p:strVal val="visible"/>
                                      </p:to>
                                    </p:set>
                                    <p:anim calcmode="discrete" valueType="clr">
                                      <p:cBhvr additive="repl">
                                        <p:cTn id="1424" dur="80"/>
                                        <p:tgtEl>
                                          <p:spTgt spid="368"/>
                                        </p:tgtEl>
                                        <p:attrNameLst>
                                          <p:attrName>style.color</p:attrName>
                                        </p:attrNameLst>
                                      </p:cBhvr>
                                      <p:tavLst>
                                        <p:tav>
                                          <p:val>
                                            <p:strVal val="rgb(-1,102,0)"/>
                                          </p:val>
                                        </p:tav>
                                        <p:tav tm="50000">
                                          <p:val>
                                            <p:strVal val="rgb(-52,-1,-1)"/>
                                          </p:val>
                                        </p:tav>
                                      </p:tavLst>
                                    </p:anim>
                                    <p:anim calcmode="discrete" valueType="clr">
                                      <p:cBhvr additive="repl">
                                        <p:cTn id="1425" dur="80"/>
                                        <p:tgtEl>
                                          <p:spTgt spid="368"/>
                                        </p:tgtEl>
                                        <p:attrNameLst>
                                          <p:attrName>fillcolor</p:attrName>
                                        </p:attrNameLst>
                                      </p:cBhvr>
                                      <p:tavLst>
                                        <p:tav>
                                          <p:val>
                                            <p:strVal val="rgb(-1,102,0)"/>
                                          </p:val>
                                        </p:tav>
                                        <p:tav tm="50000">
                                          <p:val>
                                            <p:strVal val="rgb(-52,-1,-1)"/>
                                          </p:val>
                                        </p:tav>
                                      </p:tavLst>
                                    </p:anim>
                                    <p:set>
                                      <p:cBhvr>
                                        <p:cTn id="1426" dur="80"/>
                                        <p:tgtEl>
                                          <p:spTgt spid="368"/>
                                        </p:tgtEl>
                                        <p:attrNameLst>
                                          <p:attrName>fill.type</p:attrName>
                                        </p:attrNameLst>
                                      </p:cBhvr>
                                      <p:to>
                                        <p:strVal val="solid"/>
                                      </p:to>
                                    </p:set>
                                  </p:childTnLst>
                                </p:cTn>
                              </p:par>
                            </p:childTnLst>
                          </p:cTn>
                        </p:par>
                      </p:childTnLst>
                    </p:cTn>
                  </p:par>
                  <p:par>
                    <p:cTn id="1427" fill="hold" nodeType="clickEffect">
                      <p:stCondLst>
                        <p:cond delay="indefinite"/>
                      </p:stCondLst>
                      <p:childTnLst>
                        <p:par>
                          <p:cTn id="1428" fill="hold" nodeType="withEffect">
                            <p:stCondLst>
                              <p:cond delay="0"/>
                            </p:stCondLst>
                            <p:childTnLst>
                              <p:par>
                                <p:cTn id="1429" presetID="27" presetClass="entr" fill="hold" nodeType="clickEffect">
                                  <p:stCondLst>
                                    <p:cond delay="0"/>
                                  </p:stCondLst>
                                  <p:iterate type="lt">
                                    <p:tmAbs val="40"/>
                                  </p:iterate>
                                  <p:childTnLst>
                                    <p:set>
                                      <p:cBhvr>
                                        <p:cTn id="1430" dur="1" fill="hold">
                                          <p:stCondLst>
                                            <p:cond delay="0"/>
                                          </p:stCondLst>
                                        </p:cTn>
                                        <p:tgtEl>
                                          <p:spTgt spid="369"/>
                                        </p:tgtEl>
                                        <p:attrNameLst>
                                          <p:attrName>style.visibility</p:attrName>
                                        </p:attrNameLst>
                                      </p:cBhvr>
                                      <p:to>
                                        <p:strVal val="visible"/>
                                      </p:to>
                                    </p:set>
                                    <p:anim calcmode="discrete" valueType="clr">
                                      <p:cBhvr additive="repl">
                                        <p:cTn id="1431" dur="80"/>
                                        <p:tgtEl>
                                          <p:spTgt spid="369"/>
                                        </p:tgtEl>
                                        <p:attrNameLst>
                                          <p:attrName>style.color</p:attrName>
                                        </p:attrNameLst>
                                      </p:cBhvr>
                                      <p:tavLst>
                                        <p:tav>
                                          <p:val>
                                            <p:strVal val="rgb(-1,102,0)"/>
                                          </p:val>
                                        </p:tav>
                                        <p:tav tm="50000">
                                          <p:val>
                                            <p:strVal val="rgb(-52,-1,-1)"/>
                                          </p:val>
                                        </p:tav>
                                      </p:tavLst>
                                    </p:anim>
                                    <p:anim calcmode="discrete" valueType="clr">
                                      <p:cBhvr additive="repl">
                                        <p:cTn id="1432" dur="80"/>
                                        <p:tgtEl>
                                          <p:spTgt spid="369"/>
                                        </p:tgtEl>
                                        <p:attrNameLst>
                                          <p:attrName>fillcolor</p:attrName>
                                        </p:attrNameLst>
                                      </p:cBhvr>
                                      <p:tavLst>
                                        <p:tav>
                                          <p:val>
                                            <p:strVal val="rgb(-1,102,0)"/>
                                          </p:val>
                                        </p:tav>
                                        <p:tav tm="50000">
                                          <p:val>
                                            <p:strVal val="rgb(-52,-1,-1)"/>
                                          </p:val>
                                        </p:tav>
                                      </p:tavLst>
                                    </p:anim>
                                    <p:set>
                                      <p:cBhvr>
                                        <p:cTn id="1433" dur="80"/>
                                        <p:tgtEl>
                                          <p:spTgt spid="369"/>
                                        </p:tgtEl>
                                        <p:attrNameLst>
                                          <p:attrName>fill.type</p:attrName>
                                        </p:attrNameLst>
                                      </p:cBhvr>
                                      <p:to>
                                        <p:strVal val="solid"/>
                                      </p:to>
                                    </p:set>
                                  </p:childTnLst>
                                </p:cTn>
                              </p:par>
                            </p:childTnLst>
                          </p:cTn>
                        </p:par>
                      </p:childTnLst>
                    </p:cTn>
                  </p:par>
                  <p:par>
                    <p:cTn id="1434" fill="hold" nodeType="clickEffect">
                      <p:stCondLst>
                        <p:cond delay="indefinite"/>
                      </p:stCondLst>
                      <p:childTnLst>
                        <p:par>
                          <p:cTn id="1435" fill="hold" nodeType="withEffect">
                            <p:stCondLst>
                              <p:cond delay="0"/>
                            </p:stCondLst>
                            <p:childTnLst>
                              <p:par>
                                <p:cTn id="1436" presetID="27" presetClass="entr" fill="hold" nodeType="clickEffect">
                                  <p:stCondLst>
                                    <p:cond delay="0"/>
                                  </p:stCondLst>
                                  <p:iterate type="lt">
                                    <p:tmAbs val="40"/>
                                  </p:iterate>
                                  <p:childTnLst>
                                    <p:set>
                                      <p:cBhvr>
                                        <p:cTn id="1437" dur="1" fill="hold">
                                          <p:stCondLst>
                                            <p:cond delay="0"/>
                                          </p:stCondLst>
                                        </p:cTn>
                                        <p:tgtEl>
                                          <p:spTgt spid="370"/>
                                        </p:tgtEl>
                                        <p:attrNameLst>
                                          <p:attrName>style.visibility</p:attrName>
                                        </p:attrNameLst>
                                      </p:cBhvr>
                                      <p:to>
                                        <p:strVal val="visible"/>
                                      </p:to>
                                    </p:set>
                                    <p:anim calcmode="discrete" valueType="clr">
                                      <p:cBhvr additive="repl">
                                        <p:cTn id="1438" dur="80"/>
                                        <p:tgtEl>
                                          <p:spTgt spid="370"/>
                                        </p:tgtEl>
                                        <p:attrNameLst>
                                          <p:attrName>style.color</p:attrName>
                                        </p:attrNameLst>
                                      </p:cBhvr>
                                      <p:tavLst>
                                        <p:tav>
                                          <p:val>
                                            <p:strVal val="rgb(-1,102,0)"/>
                                          </p:val>
                                        </p:tav>
                                        <p:tav tm="50000">
                                          <p:val>
                                            <p:strVal val="rgb(-52,-1,-1)"/>
                                          </p:val>
                                        </p:tav>
                                      </p:tavLst>
                                    </p:anim>
                                    <p:anim calcmode="discrete" valueType="clr">
                                      <p:cBhvr additive="repl">
                                        <p:cTn id="1439" dur="80"/>
                                        <p:tgtEl>
                                          <p:spTgt spid="370"/>
                                        </p:tgtEl>
                                        <p:attrNameLst>
                                          <p:attrName>fillcolor</p:attrName>
                                        </p:attrNameLst>
                                      </p:cBhvr>
                                      <p:tavLst>
                                        <p:tav>
                                          <p:val>
                                            <p:strVal val="rgb(-1,102,0)"/>
                                          </p:val>
                                        </p:tav>
                                        <p:tav tm="50000">
                                          <p:val>
                                            <p:strVal val="rgb(-52,-1,-1)"/>
                                          </p:val>
                                        </p:tav>
                                      </p:tavLst>
                                    </p:anim>
                                    <p:set>
                                      <p:cBhvr>
                                        <p:cTn id="1440" dur="80"/>
                                        <p:tgtEl>
                                          <p:spTgt spid="370"/>
                                        </p:tgtEl>
                                        <p:attrNameLst>
                                          <p:attrName>fill.type</p:attrName>
                                        </p:attrNameLst>
                                      </p:cBhvr>
                                      <p:to>
                                        <p:strVal val="solid"/>
                                      </p:to>
                                    </p:set>
                                  </p:childTnLst>
                                </p:cTn>
                              </p:par>
                            </p:childTnLst>
                          </p:cTn>
                        </p:par>
                      </p:childTnLst>
                    </p:cTn>
                  </p:par>
                  <p:par>
                    <p:cTn id="1441" fill="hold" nodeType="clickEffect">
                      <p:stCondLst>
                        <p:cond delay="indefinite"/>
                      </p:stCondLst>
                      <p:childTnLst>
                        <p:par>
                          <p:cTn id="1442" fill="hold" nodeType="withEffect">
                            <p:stCondLst>
                              <p:cond delay="0"/>
                            </p:stCondLst>
                            <p:childTnLst>
                              <p:par>
                                <p:cTn id="1443" presetID="27" presetClass="entr" fill="hold" nodeType="clickEffect">
                                  <p:stCondLst>
                                    <p:cond delay="0"/>
                                  </p:stCondLst>
                                  <p:iterate type="lt">
                                    <p:tmAbs val="40"/>
                                  </p:iterate>
                                  <p:childTnLst>
                                    <p:set>
                                      <p:cBhvr>
                                        <p:cTn id="1444" dur="1" fill="hold">
                                          <p:stCondLst>
                                            <p:cond delay="0"/>
                                          </p:stCondLst>
                                        </p:cTn>
                                        <p:tgtEl>
                                          <p:spTgt spid="371"/>
                                        </p:tgtEl>
                                        <p:attrNameLst>
                                          <p:attrName>style.visibility</p:attrName>
                                        </p:attrNameLst>
                                      </p:cBhvr>
                                      <p:to>
                                        <p:strVal val="visible"/>
                                      </p:to>
                                    </p:set>
                                    <p:anim calcmode="discrete" valueType="clr">
                                      <p:cBhvr additive="repl">
                                        <p:cTn id="1445" dur="80"/>
                                        <p:tgtEl>
                                          <p:spTgt spid="371"/>
                                        </p:tgtEl>
                                        <p:attrNameLst>
                                          <p:attrName>style.color</p:attrName>
                                        </p:attrNameLst>
                                      </p:cBhvr>
                                      <p:tavLst>
                                        <p:tav>
                                          <p:val>
                                            <p:strVal val="rgb(-1,102,0)"/>
                                          </p:val>
                                        </p:tav>
                                        <p:tav tm="50000">
                                          <p:val>
                                            <p:strVal val="rgb(-52,-1,-1)"/>
                                          </p:val>
                                        </p:tav>
                                      </p:tavLst>
                                    </p:anim>
                                    <p:anim calcmode="discrete" valueType="clr">
                                      <p:cBhvr additive="repl">
                                        <p:cTn id="1446" dur="80"/>
                                        <p:tgtEl>
                                          <p:spTgt spid="371"/>
                                        </p:tgtEl>
                                        <p:attrNameLst>
                                          <p:attrName>fillcolor</p:attrName>
                                        </p:attrNameLst>
                                      </p:cBhvr>
                                      <p:tavLst>
                                        <p:tav>
                                          <p:val>
                                            <p:strVal val="rgb(-1,102,0)"/>
                                          </p:val>
                                        </p:tav>
                                        <p:tav tm="50000">
                                          <p:val>
                                            <p:strVal val="rgb(-52,-1,-1)"/>
                                          </p:val>
                                        </p:tav>
                                      </p:tavLst>
                                    </p:anim>
                                    <p:set>
                                      <p:cBhvr>
                                        <p:cTn id="1447" dur="80"/>
                                        <p:tgtEl>
                                          <p:spTgt spid="371"/>
                                        </p:tgtEl>
                                        <p:attrNameLst>
                                          <p:attrName>fill.type</p:attrName>
                                        </p:attrNameLst>
                                      </p:cBhvr>
                                      <p:to>
                                        <p:strVal val="solid"/>
                                      </p:to>
                                    </p:set>
                                  </p:childTnLst>
                                </p:cTn>
                              </p:par>
                            </p:childTnLst>
                          </p:cTn>
                        </p:par>
                      </p:childTnLst>
                    </p:cTn>
                  </p:par>
                  <p:par>
                    <p:cTn id="1448" fill="hold" nodeType="clickEffect">
                      <p:stCondLst>
                        <p:cond delay="indefinite"/>
                      </p:stCondLst>
                      <p:childTnLst>
                        <p:par>
                          <p:cTn id="1449" fill="hold" nodeType="withEffect">
                            <p:stCondLst>
                              <p:cond delay="0"/>
                            </p:stCondLst>
                            <p:childTnLst>
                              <p:par>
                                <p:cTn id="1450" presetID="27" presetClass="entr" fill="hold" nodeType="clickEffect">
                                  <p:stCondLst>
                                    <p:cond delay="0"/>
                                  </p:stCondLst>
                                  <p:iterate type="lt">
                                    <p:tmAbs val="40"/>
                                  </p:iterate>
                                  <p:childTnLst>
                                    <p:set>
                                      <p:cBhvr>
                                        <p:cTn id="1451" dur="1" fill="hold">
                                          <p:stCondLst>
                                            <p:cond delay="0"/>
                                          </p:stCondLst>
                                        </p:cTn>
                                        <p:tgtEl>
                                          <p:spTgt spid="375"/>
                                        </p:tgtEl>
                                        <p:attrNameLst>
                                          <p:attrName>style.visibility</p:attrName>
                                        </p:attrNameLst>
                                      </p:cBhvr>
                                      <p:to>
                                        <p:strVal val="visible"/>
                                      </p:to>
                                    </p:set>
                                    <p:anim calcmode="discrete" valueType="clr">
                                      <p:cBhvr additive="repl">
                                        <p:cTn id="1452" dur="80"/>
                                        <p:tgtEl>
                                          <p:spTgt spid="375"/>
                                        </p:tgtEl>
                                        <p:attrNameLst>
                                          <p:attrName>style.color</p:attrName>
                                        </p:attrNameLst>
                                      </p:cBhvr>
                                      <p:tavLst>
                                        <p:tav>
                                          <p:val>
                                            <p:strVal val="rgb(-1,102,0)"/>
                                          </p:val>
                                        </p:tav>
                                        <p:tav tm="50000">
                                          <p:val>
                                            <p:strVal val="rgb(-52,-1,-1)"/>
                                          </p:val>
                                        </p:tav>
                                      </p:tavLst>
                                    </p:anim>
                                    <p:anim calcmode="discrete" valueType="clr">
                                      <p:cBhvr additive="repl">
                                        <p:cTn id="1453" dur="80"/>
                                        <p:tgtEl>
                                          <p:spTgt spid="375"/>
                                        </p:tgtEl>
                                        <p:attrNameLst>
                                          <p:attrName>fillcolor</p:attrName>
                                        </p:attrNameLst>
                                      </p:cBhvr>
                                      <p:tavLst>
                                        <p:tav>
                                          <p:val>
                                            <p:strVal val="rgb(-1,102,0)"/>
                                          </p:val>
                                        </p:tav>
                                        <p:tav tm="50000">
                                          <p:val>
                                            <p:strVal val="rgb(-52,-1,-1)"/>
                                          </p:val>
                                        </p:tav>
                                      </p:tavLst>
                                    </p:anim>
                                    <p:set>
                                      <p:cBhvr>
                                        <p:cTn id="1454" dur="80"/>
                                        <p:tgtEl>
                                          <p:spTgt spid="375"/>
                                        </p:tgtEl>
                                        <p:attrNameLst>
                                          <p:attrName>fill.type</p:attrName>
                                        </p:attrNameLst>
                                      </p:cBhvr>
                                      <p:to>
                                        <p:strVal val="solid"/>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Text Box 4"/>
          <p:cNvSpPr/>
          <p:nvPr/>
        </p:nvSpPr>
        <p:spPr>
          <a:xfrm>
            <a:off x="930240" y="1812960"/>
            <a:ext cx="8153280" cy="265428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A hospital patient is put on medication which is taken once per day.  The dose is 35mg and each day the patient’s metabolism burns off 70% of the drug in her system.  It is known that if the level of the drug in the patients system reaches 54mg then the consequences could be fatal.  Is it safe for the patient to take the medication indefinitely?</a:t>
            </a:r>
            <a:endParaRPr lang="en-US" sz="2400" b="0" u="none" strike="noStrike">
              <a:solidFill>
                <a:srgbClr val="FFFFFF"/>
              </a:solidFill>
              <a:effectLst/>
              <a:uFillTx/>
              <a:latin typeface="Arial Narrow"/>
            </a:endParaRPr>
          </a:p>
        </p:txBody>
      </p:sp>
      <p:sp>
        <p:nvSpPr>
          <p:cNvPr id="377" name="PlaceHolder 1"/>
          <p:cNvSpPr>
            <a:spLocks noGrp="1"/>
          </p:cNvSpPr>
          <p:nvPr>
            <p:ph type="title"/>
          </p:nvPr>
        </p:nvSpPr>
        <p:spPr>
          <a:xfrm>
            <a:off x="1066320" y="304920"/>
            <a:ext cx="7086600" cy="868320"/>
          </a:xfrm>
          <a:prstGeom prst="rect">
            <a:avLst/>
          </a:prstGeom>
          <a:noFill/>
          <a:ln w="0">
            <a:noFill/>
          </a:ln>
        </p:spPr>
        <p:txBody>
          <a:bodyPr lIns="91440" tIns="45720" rIns="91440" bIns="45720" anchor="b">
            <a:noAutofit/>
          </a:bodyPr>
          <a:p>
            <a:pPr indent="0" algn="ctr">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400" b="0" u="none" strike="noStrike">
                <a:solidFill>
                  <a:srgbClr val="EEF82A"/>
                </a:solidFill>
                <a:effectLst/>
                <a:uFillTx/>
                <a:latin typeface="Comic Sans MS"/>
              </a:rPr>
              <a:t>Applications</a:t>
            </a:r>
            <a:endParaRPr lang="en-US" sz="4400" b="1" u="none" strike="noStrike">
              <a:solidFill>
                <a:srgbClr val="EEF82A"/>
              </a:solidFill>
              <a:effectLst/>
              <a:uFillTx/>
              <a:latin typeface="Comic Sans MS"/>
            </a:endParaRPr>
          </a:p>
        </p:txBody>
      </p:sp>
      <p:sp>
        <p:nvSpPr>
          <p:cNvPr id="378" name="Text Box 3"/>
          <p:cNvSpPr/>
          <p:nvPr/>
        </p:nvSpPr>
        <p:spPr>
          <a:xfrm>
            <a:off x="808200" y="1387440"/>
            <a:ext cx="198108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Example 1</a:t>
            </a:r>
            <a:endParaRPr lang="en-US" sz="2400" b="0" u="none" strike="noStrike">
              <a:solidFill>
                <a:srgbClr val="FFFFFF"/>
              </a:solidFill>
              <a:effectLst/>
              <a:uFillTx/>
              <a:latin typeface="Arial Narrow"/>
            </a:endParaRPr>
          </a:p>
        </p:txBody>
      </p:sp>
      <p:sp>
        <p:nvSpPr>
          <p:cNvPr id="379" name="Text Box 7"/>
          <p:cNvSpPr/>
          <p:nvPr/>
        </p:nvSpPr>
        <p:spPr>
          <a:xfrm>
            <a:off x="990720" y="4587840"/>
            <a:ext cx="731520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We need to create a recurrence relation.</a:t>
            </a:r>
            <a:endParaRPr lang="en-US" sz="2400" b="0" u="none" strike="noStrike">
              <a:solidFill>
                <a:srgbClr val="FFFFFF"/>
              </a:solidFill>
              <a:effectLst/>
              <a:uFillTx/>
              <a:latin typeface="Arial Narrow"/>
            </a:endParaRPr>
          </a:p>
        </p:txBody>
      </p:sp>
      <p:sp>
        <p:nvSpPr>
          <p:cNvPr id="380" name="Text Box 8"/>
          <p:cNvSpPr/>
          <p:nvPr/>
        </p:nvSpPr>
        <p:spPr>
          <a:xfrm>
            <a:off x="1638360" y="5100480"/>
            <a:ext cx="6019920" cy="5101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First dose = u</a:t>
            </a:r>
            <a:r>
              <a:rPr lang="en-GB" sz="2400" b="0" u="none" strike="noStrike" baseline="-25000">
                <a:solidFill>
                  <a:srgbClr val="FFFFFF"/>
                </a:solidFill>
                <a:effectLst/>
                <a:uFillTx/>
                <a:latin typeface="Comic Sans MS"/>
              </a:rPr>
              <a:t>0</a:t>
            </a:r>
            <a:r>
              <a:rPr lang="en-GB" sz="2400" b="0" u="none" strike="noStrike">
                <a:solidFill>
                  <a:srgbClr val="FFFFFF"/>
                </a:solidFill>
                <a:effectLst/>
                <a:uFillTx/>
                <a:latin typeface="Comic Sans MS"/>
              </a:rPr>
              <a:t> = 35</a:t>
            </a:r>
            <a:endParaRPr lang="en-US" sz="2400" b="0" u="none" strike="noStrike">
              <a:solidFill>
                <a:srgbClr val="FFFFFF"/>
              </a:solidFill>
              <a:effectLst/>
              <a:uFillTx/>
              <a:latin typeface="Arial Narrow"/>
            </a:endParaRPr>
          </a:p>
        </p:txBody>
      </p:sp>
      <p:sp>
        <p:nvSpPr>
          <p:cNvPr id="381" name="Text Box 9"/>
          <p:cNvSpPr/>
          <p:nvPr/>
        </p:nvSpPr>
        <p:spPr>
          <a:xfrm>
            <a:off x="457200" y="5613480"/>
            <a:ext cx="838188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Burning off 70% leaves behind 30% or </a:t>
            </a:r>
            <a:r>
              <a:rPr lang="en-GB" sz="2400" b="0" u="none" strike="noStrike">
                <a:solidFill>
                  <a:srgbClr val="FFFF00"/>
                </a:solidFill>
                <a:effectLst/>
                <a:uFillTx/>
                <a:latin typeface="Comic Sans MS"/>
              </a:rPr>
              <a:t>0.3</a:t>
            </a:r>
            <a:endParaRPr lang="en-US" sz="2400" b="0" u="none" strike="noStrike">
              <a:solidFill>
                <a:srgbClr val="FFFFFF"/>
              </a:solidFill>
              <a:effectLst/>
              <a:uFillTx/>
              <a:latin typeface="Arial Narrow"/>
            </a:endParaRPr>
          </a:p>
        </p:txBody>
      </p:sp>
      <p:sp>
        <p:nvSpPr>
          <p:cNvPr id="382" name="Text Box 10"/>
          <p:cNvSpPr/>
          <p:nvPr/>
        </p:nvSpPr>
        <p:spPr>
          <a:xfrm>
            <a:off x="723960" y="6126120"/>
            <a:ext cx="784872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After this another 35mg is taken so we have …..</a:t>
            </a:r>
            <a:endParaRPr lang="en-US" sz="2400" b="0" u="none" strike="noStrike">
              <a:solidFill>
                <a:srgbClr val="FFFFFF"/>
              </a:solidFill>
              <a:effectLst/>
              <a:uFillTx/>
              <a:latin typeface="Arial Narrow"/>
            </a:endParaRPr>
          </a:p>
        </p:txBody>
      </p:sp>
      <p:sp>
        <p:nvSpPr>
          <p:cNvPr id="383" name="TextBox 9"/>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timing>
    <p:tnLst>
      <p:par>
        <p:cTn id="1455" dur="indefinite" restart="never" nodeType="tmRoot">
          <p:childTnLst>
            <p:seq>
              <p:cTn id="1456" dur="indefinite" nodeType="mainSeq">
                <p:childTnLst>
                  <p:par>
                    <p:cTn id="1457" fill="hold" nodeType="clickEffect">
                      <p:stCondLst>
                        <p:cond delay="indefinite"/>
                      </p:stCondLst>
                      <p:childTnLst>
                        <p:par>
                          <p:cTn id="1458" fill="hold" nodeType="withEffect">
                            <p:stCondLst>
                              <p:cond delay="0"/>
                            </p:stCondLst>
                            <p:childTnLst>
                              <p:par>
                                <p:cTn id="1459" presetID="27" presetClass="entr" fill="hold" nodeType="clickEffect">
                                  <p:stCondLst>
                                    <p:cond delay="0"/>
                                  </p:stCondLst>
                                  <p:iterate type="lt">
                                    <p:tmAbs val="40"/>
                                  </p:iterate>
                                  <p:childTnLst>
                                    <p:set>
                                      <p:cBhvr>
                                        <p:cTn id="1460" dur="1" fill="hold">
                                          <p:stCondLst>
                                            <p:cond delay="0"/>
                                          </p:stCondLst>
                                        </p:cTn>
                                        <p:tgtEl>
                                          <p:spTgt spid="379"/>
                                        </p:tgtEl>
                                        <p:attrNameLst>
                                          <p:attrName>style.visibility</p:attrName>
                                        </p:attrNameLst>
                                      </p:cBhvr>
                                      <p:to>
                                        <p:strVal val="visible"/>
                                      </p:to>
                                    </p:set>
                                    <p:anim calcmode="discrete" valueType="clr">
                                      <p:cBhvr additive="repl">
                                        <p:cTn id="1461" dur="80"/>
                                        <p:tgtEl>
                                          <p:spTgt spid="379"/>
                                        </p:tgtEl>
                                        <p:attrNameLst>
                                          <p:attrName>style.color</p:attrName>
                                        </p:attrNameLst>
                                      </p:cBhvr>
                                      <p:tavLst>
                                        <p:tav>
                                          <p:val>
                                            <p:strVal val="rgb(-1,102,0)"/>
                                          </p:val>
                                        </p:tav>
                                        <p:tav tm="50000">
                                          <p:val>
                                            <p:strVal val="rgb(-52,-1,-1)"/>
                                          </p:val>
                                        </p:tav>
                                      </p:tavLst>
                                    </p:anim>
                                    <p:anim calcmode="discrete" valueType="clr">
                                      <p:cBhvr additive="repl">
                                        <p:cTn id="1462" dur="80"/>
                                        <p:tgtEl>
                                          <p:spTgt spid="379"/>
                                        </p:tgtEl>
                                        <p:attrNameLst>
                                          <p:attrName>fillcolor</p:attrName>
                                        </p:attrNameLst>
                                      </p:cBhvr>
                                      <p:tavLst>
                                        <p:tav>
                                          <p:val>
                                            <p:strVal val="rgb(-1,102,0)"/>
                                          </p:val>
                                        </p:tav>
                                        <p:tav tm="50000">
                                          <p:val>
                                            <p:strVal val="rgb(-52,-1,-1)"/>
                                          </p:val>
                                        </p:tav>
                                      </p:tavLst>
                                    </p:anim>
                                    <p:set>
                                      <p:cBhvr>
                                        <p:cTn id="1463" dur="80"/>
                                        <p:tgtEl>
                                          <p:spTgt spid="379"/>
                                        </p:tgtEl>
                                        <p:attrNameLst>
                                          <p:attrName>fill.type</p:attrName>
                                        </p:attrNameLst>
                                      </p:cBhvr>
                                      <p:to>
                                        <p:strVal val="solid"/>
                                      </p:to>
                                    </p:set>
                                  </p:childTnLst>
                                </p:cTn>
                              </p:par>
                            </p:childTnLst>
                          </p:cTn>
                        </p:par>
                      </p:childTnLst>
                    </p:cTn>
                  </p:par>
                  <p:par>
                    <p:cTn id="1464" fill="hold" nodeType="clickEffect">
                      <p:stCondLst>
                        <p:cond delay="indefinite"/>
                      </p:stCondLst>
                      <p:childTnLst>
                        <p:par>
                          <p:cTn id="1465" fill="hold" nodeType="withEffect">
                            <p:stCondLst>
                              <p:cond delay="0"/>
                            </p:stCondLst>
                            <p:childTnLst>
                              <p:par>
                                <p:cTn id="1466" presetID="27" presetClass="entr" fill="hold" nodeType="clickEffect">
                                  <p:stCondLst>
                                    <p:cond delay="0"/>
                                  </p:stCondLst>
                                  <p:iterate type="lt">
                                    <p:tmAbs val="40"/>
                                  </p:iterate>
                                  <p:childTnLst>
                                    <p:set>
                                      <p:cBhvr>
                                        <p:cTn id="1467" dur="1" fill="hold">
                                          <p:stCondLst>
                                            <p:cond delay="0"/>
                                          </p:stCondLst>
                                        </p:cTn>
                                        <p:tgtEl>
                                          <p:spTgt spid="380"/>
                                        </p:tgtEl>
                                        <p:attrNameLst>
                                          <p:attrName>style.visibility</p:attrName>
                                        </p:attrNameLst>
                                      </p:cBhvr>
                                      <p:to>
                                        <p:strVal val="visible"/>
                                      </p:to>
                                    </p:set>
                                    <p:anim calcmode="discrete" valueType="clr">
                                      <p:cBhvr additive="repl">
                                        <p:cTn id="1468" dur="80"/>
                                        <p:tgtEl>
                                          <p:spTgt spid="380"/>
                                        </p:tgtEl>
                                        <p:attrNameLst>
                                          <p:attrName>style.color</p:attrName>
                                        </p:attrNameLst>
                                      </p:cBhvr>
                                      <p:tavLst>
                                        <p:tav>
                                          <p:val>
                                            <p:strVal val="rgb(-1,102,0)"/>
                                          </p:val>
                                        </p:tav>
                                        <p:tav tm="50000">
                                          <p:val>
                                            <p:strVal val="rgb(-52,-1,-1)"/>
                                          </p:val>
                                        </p:tav>
                                      </p:tavLst>
                                    </p:anim>
                                    <p:anim calcmode="discrete" valueType="clr">
                                      <p:cBhvr additive="repl">
                                        <p:cTn id="1469" dur="80"/>
                                        <p:tgtEl>
                                          <p:spTgt spid="380"/>
                                        </p:tgtEl>
                                        <p:attrNameLst>
                                          <p:attrName>fillcolor</p:attrName>
                                        </p:attrNameLst>
                                      </p:cBhvr>
                                      <p:tavLst>
                                        <p:tav>
                                          <p:val>
                                            <p:strVal val="rgb(-1,102,0)"/>
                                          </p:val>
                                        </p:tav>
                                        <p:tav tm="50000">
                                          <p:val>
                                            <p:strVal val="rgb(-52,-1,-1)"/>
                                          </p:val>
                                        </p:tav>
                                      </p:tavLst>
                                    </p:anim>
                                    <p:set>
                                      <p:cBhvr>
                                        <p:cTn id="1470" dur="80"/>
                                        <p:tgtEl>
                                          <p:spTgt spid="380"/>
                                        </p:tgtEl>
                                        <p:attrNameLst>
                                          <p:attrName>fill.type</p:attrName>
                                        </p:attrNameLst>
                                      </p:cBhvr>
                                      <p:to>
                                        <p:strVal val="solid"/>
                                      </p:to>
                                    </p:set>
                                  </p:childTnLst>
                                </p:cTn>
                              </p:par>
                            </p:childTnLst>
                          </p:cTn>
                        </p:par>
                      </p:childTnLst>
                    </p:cTn>
                  </p:par>
                  <p:par>
                    <p:cTn id="1471" fill="hold" nodeType="clickEffect">
                      <p:stCondLst>
                        <p:cond delay="indefinite"/>
                      </p:stCondLst>
                      <p:childTnLst>
                        <p:par>
                          <p:cTn id="1472" fill="hold" nodeType="withEffect">
                            <p:stCondLst>
                              <p:cond delay="0"/>
                            </p:stCondLst>
                            <p:childTnLst>
                              <p:par>
                                <p:cTn id="1473" presetID="27" presetClass="entr" fill="hold" nodeType="clickEffect">
                                  <p:stCondLst>
                                    <p:cond delay="0"/>
                                  </p:stCondLst>
                                  <p:iterate type="lt">
                                    <p:tmAbs val="40"/>
                                  </p:iterate>
                                  <p:childTnLst>
                                    <p:set>
                                      <p:cBhvr>
                                        <p:cTn id="1474" dur="1" fill="hold">
                                          <p:stCondLst>
                                            <p:cond delay="0"/>
                                          </p:stCondLst>
                                        </p:cTn>
                                        <p:tgtEl>
                                          <p:spTgt spid="381"/>
                                        </p:tgtEl>
                                        <p:attrNameLst>
                                          <p:attrName>style.visibility</p:attrName>
                                        </p:attrNameLst>
                                      </p:cBhvr>
                                      <p:to>
                                        <p:strVal val="visible"/>
                                      </p:to>
                                    </p:set>
                                    <p:anim calcmode="discrete" valueType="clr">
                                      <p:cBhvr additive="repl">
                                        <p:cTn id="1475" dur="80"/>
                                        <p:tgtEl>
                                          <p:spTgt spid="381"/>
                                        </p:tgtEl>
                                        <p:attrNameLst>
                                          <p:attrName>style.color</p:attrName>
                                        </p:attrNameLst>
                                      </p:cBhvr>
                                      <p:tavLst>
                                        <p:tav>
                                          <p:val>
                                            <p:strVal val="rgb(-1,102,0)"/>
                                          </p:val>
                                        </p:tav>
                                        <p:tav tm="50000">
                                          <p:val>
                                            <p:strVal val="rgb(-52,-1,-1)"/>
                                          </p:val>
                                        </p:tav>
                                      </p:tavLst>
                                    </p:anim>
                                    <p:anim calcmode="discrete" valueType="clr">
                                      <p:cBhvr additive="repl">
                                        <p:cTn id="1476" dur="80"/>
                                        <p:tgtEl>
                                          <p:spTgt spid="381"/>
                                        </p:tgtEl>
                                        <p:attrNameLst>
                                          <p:attrName>fillcolor</p:attrName>
                                        </p:attrNameLst>
                                      </p:cBhvr>
                                      <p:tavLst>
                                        <p:tav>
                                          <p:val>
                                            <p:strVal val="rgb(-1,102,0)"/>
                                          </p:val>
                                        </p:tav>
                                        <p:tav tm="50000">
                                          <p:val>
                                            <p:strVal val="rgb(-52,-1,-1)"/>
                                          </p:val>
                                        </p:tav>
                                      </p:tavLst>
                                    </p:anim>
                                    <p:set>
                                      <p:cBhvr>
                                        <p:cTn id="1477" dur="80"/>
                                        <p:tgtEl>
                                          <p:spTgt spid="381"/>
                                        </p:tgtEl>
                                        <p:attrNameLst>
                                          <p:attrName>fill.type</p:attrName>
                                        </p:attrNameLst>
                                      </p:cBhvr>
                                      <p:to>
                                        <p:strVal val="solid"/>
                                      </p:to>
                                    </p:set>
                                  </p:childTnLst>
                                </p:cTn>
                              </p:par>
                            </p:childTnLst>
                          </p:cTn>
                        </p:par>
                      </p:childTnLst>
                    </p:cTn>
                  </p:par>
                  <p:par>
                    <p:cTn id="1478" fill="hold" nodeType="clickEffect">
                      <p:stCondLst>
                        <p:cond delay="indefinite"/>
                      </p:stCondLst>
                      <p:childTnLst>
                        <p:par>
                          <p:cTn id="1479" fill="hold" nodeType="withEffect">
                            <p:stCondLst>
                              <p:cond delay="0"/>
                            </p:stCondLst>
                            <p:childTnLst>
                              <p:par>
                                <p:cTn id="1480" presetID="27" presetClass="entr" fill="hold" nodeType="clickEffect">
                                  <p:stCondLst>
                                    <p:cond delay="0"/>
                                  </p:stCondLst>
                                  <p:iterate type="lt">
                                    <p:tmAbs val="40"/>
                                  </p:iterate>
                                  <p:childTnLst>
                                    <p:set>
                                      <p:cBhvr>
                                        <p:cTn id="1481" dur="1" fill="hold">
                                          <p:stCondLst>
                                            <p:cond delay="0"/>
                                          </p:stCondLst>
                                        </p:cTn>
                                        <p:tgtEl>
                                          <p:spTgt spid="382"/>
                                        </p:tgtEl>
                                        <p:attrNameLst>
                                          <p:attrName>style.visibility</p:attrName>
                                        </p:attrNameLst>
                                      </p:cBhvr>
                                      <p:to>
                                        <p:strVal val="visible"/>
                                      </p:to>
                                    </p:set>
                                    <p:anim calcmode="discrete" valueType="clr">
                                      <p:cBhvr additive="repl">
                                        <p:cTn id="1482" dur="80"/>
                                        <p:tgtEl>
                                          <p:spTgt spid="382"/>
                                        </p:tgtEl>
                                        <p:attrNameLst>
                                          <p:attrName>style.color</p:attrName>
                                        </p:attrNameLst>
                                      </p:cBhvr>
                                      <p:tavLst>
                                        <p:tav>
                                          <p:val>
                                            <p:strVal val="rgb(-1,102,0)"/>
                                          </p:val>
                                        </p:tav>
                                        <p:tav tm="50000">
                                          <p:val>
                                            <p:strVal val="rgb(-52,-1,-1)"/>
                                          </p:val>
                                        </p:tav>
                                      </p:tavLst>
                                    </p:anim>
                                    <p:anim calcmode="discrete" valueType="clr">
                                      <p:cBhvr additive="repl">
                                        <p:cTn id="1483" dur="80"/>
                                        <p:tgtEl>
                                          <p:spTgt spid="382"/>
                                        </p:tgtEl>
                                        <p:attrNameLst>
                                          <p:attrName>fillcolor</p:attrName>
                                        </p:attrNameLst>
                                      </p:cBhvr>
                                      <p:tavLst>
                                        <p:tav>
                                          <p:val>
                                            <p:strVal val="rgb(-1,102,0)"/>
                                          </p:val>
                                        </p:tav>
                                        <p:tav tm="50000">
                                          <p:val>
                                            <p:strVal val="rgb(-52,-1,-1)"/>
                                          </p:val>
                                        </p:tav>
                                      </p:tavLst>
                                    </p:anim>
                                    <p:set>
                                      <p:cBhvr>
                                        <p:cTn id="1484" dur="80"/>
                                        <p:tgtEl>
                                          <p:spTgt spid="382"/>
                                        </p:tgtEl>
                                        <p:attrNameLst>
                                          <p:attrName>fill.type</p:attrName>
                                        </p:attrNameLst>
                                      </p:cBhvr>
                                      <p:to>
                                        <p:strVal val="solid"/>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4" name="Text Box 2"/>
          <p:cNvSpPr/>
          <p:nvPr/>
        </p:nvSpPr>
        <p:spPr>
          <a:xfrm>
            <a:off x="3263760" y="1996920"/>
            <a:ext cx="3429000" cy="510120"/>
          </a:xfrm>
          <a:prstGeom prst="rect">
            <a:avLst/>
          </a:prstGeom>
          <a:noFill/>
          <a:ln w="0">
            <a:noFill/>
          </a:ln>
        </p:spPr>
        <p:style>
          <a:lnRef idx="0"/>
          <a:fillRef idx="0"/>
          <a:effectRef idx="0"/>
          <a:fontRef idx="minor"/>
        </p:style>
        <p:txBody>
          <a:bodyPr lIns="90000" tIns="46800" rIns="90000" bIns="46800" anchor="t">
            <a:spAutoFit/>
          </a:bodyPr>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u</a:t>
            </a:r>
            <a:r>
              <a:rPr lang="en-GB" sz="2400" b="0" u="none" strike="noStrike" baseline="-25000">
                <a:solidFill>
                  <a:srgbClr val="FFFFFF"/>
                </a:solidFill>
                <a:effectLst/>
                <a:uFillTx/>
                <a:latin typeface="Comic Sans MS"/>
              </a:rPr>
              <a:t>n+1</a:t>
            </a:r>
            <a:r>
              <a:rPr lang="en-GB" sz="2400" b="0" u="none" strike="noStrike">
                <a:solidFill>
                  <a:srgbClr val="FFFFFF"/>
                </a:solidFill>
                <a:effectLst/>
                <a:uFillTx/>
                <a:latin typeface="Comic Sans MS"/>
              </a:rPr>
              <a:t> = 0.3u</a:t>
            </a:r>
            <a:r>
              <a:rPr lang="en-GB" sz="2400" b="0" u="none" strike="noStrike" baseline="-25000">
                <a:solidFill>
                  <a:srgbClr val="FFFFFF"/>
                </a:solidFill>
                <a:effectLst/>
                <a:uFillTx/>
                <a:latin typeface="Comic Sans MS"/>
              </a:rPr>
              <a:t>n</a:t>
            </a:r>
            <a:r>
              <a:rPr lang="en-GB" sz="2400" b="0" u="none" strike="noStrike">
                <a:solidFill>
                  <a:srgbClr val="FFFFFF"/>
                </a:solidFill>
                <a:effectLst/>
                <a:uFillTx/>
                <a:latin typeface="Comic Sans MS"/>
              </a:rPr>
              <a:t> + 35 </a:t>
            </a:r>
            <a:endParaRPr lang="en-US" sz="2400" b="0" u="none" strike="noStrike">
              <a:solidFill>
                <a:srgbClr val="FFFFFF"/>
              </a:solidFill>
              <a:effectLst/>
              <a:uFillTx/>
              <a:latin typeface="Arial Narrow"/>
            </a:endParaRPr>
          </a:p>
        </p:txBody>
      </p:sp>
      <p:sp>
        <p:nvSpPr>
          <p:cNvPr id="385" name="Text Box 3"/>
          <p:cNvSpPr/>
          <p:nvPr/>
        </p:nvSpPr>
        <p:spPr>
          <a:xfrm>
            <a:off x="977760" y="2606760"/>
            <a:ext cx="792504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This sequence has a limit since  0 &lt; 0.3 &lt; 1 </a:t>
            </a:r>
            <a:endParaRPr lang="en-US" sz="2400" b="0" u="none" strike="noStrike">
              <a:solidFill>
                <a:srgbClr val="FFFFFF"/>
              </a:solidFill>
              <a:effectLst/>
              <a:uFillTx/>
              <a:latin typeface="Arial Narrow"/>
            </a:endParaRPr>
          </a:p>
        </p:txBody>
      </p:sp>
      <p:sp>
        <p:nvSpPr>
          <p:cNvPr id="386" name="Text Box 5"/>
          <p:cNvSpPr/>
          <p:nvPr/>
        </p:nvSpPr>
        <p:spPr>
          <a:xfrm>
            <a:off x="3263760" y="3749760"/>
            <a:ext cx="4038840" cy="510120"/>
          </a:xfrm>
          <a:prstGeom prst="rect">
            <a:avLst/>
          </a:prstGeom>
          <a:noFill/>
          <a:ln w="0">
            <a:noFill/>
          </a:ln>
        </p:spPr>
        <p:style>
          <a:lnRef idx="0"/>
          <a:fillRef idx="0"/>
          <a:effectRef idx="0"/>
          <a:fontRef idx="minor"/>
        </p:style>
        <p:txBody>
          <a:bodyPr lIns="90000" tIns="46800" rIns="90000" bIns="46800" anchor="t">
            <a:spAutoFit/>
          </a:bodyPr>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u</a:t>
            </a:r>
            <a:r>
              <a:rPr lang="en-GB" sz="2400" b="0" u="none" strike="noStrike" baseline="-25000">
                <a:solidFill>
                  <a:srgbClr val="FFFFFF"/>
                </a:solidFill>
                <a:effectLst/>
                <a:uFillTx/>
                <a:latin typeface="Comic Sans MS"/>
              </a:rPr>
              <a:t>n+1</a:t>
            </a:r>
            <a:r>
              <a:rPr lang="en-GB" sz="2400" b="0" u="none" strike="noStrike">
                <a:solidFill>
                  <a:srgbClr val="FFFFFF"/>
                </a:solidFill>
                <a:effectLst/>
                <a:uFillTx/>
                <a:latin typeface="Comic Sans MS"/>
              </a:rPr>
              <a:t> = u</a:t>
            </a:r>
            <a:r>
              <a:rPr lang="en-GB" sz="2400" b="0" u="none" strike="noStrike" baseline="-25000">
                <a:solidFill>
                  <a:srgbClr val="FFFFFF"/>
                </a:solidFill>
                <a:effectLst/>
                <a:uFillTx/>
                <a:latin typeface="Comic Sans MS"/>
              </a:rPr>
              <a:t>n</a:t>
            </a:r>
            <a:r>
              <a:rPr lang="en-GB" sz="2400" b="0" u="none" strike="noStrike">
                <a:solidFill>
                  <a:srgbClr val="FFFFFF"/>
                </a:solidFill>
                <a:effectLst/>
                <a:uFillTx/>
                <a:latin typeface="Comic Sans MS"/>
              </a:rPr>
              <a:t> = L</a:t>
            </a:r>
            <a:endParaRPr lang="en-US" sz="2400" b="0" u="none" strike="noStrike">
              <a:solidFill>
                <a:srgbClr val="FFFFFF"/>
              </a:solidFill>
              <a:effectLst/>
              <a:uFillTx/>
              <a:latin typeface="Arial Narrow"/>
            </a:endParaRPr>
          </a:p>
        </p:txBody>
      </p:sp>
      <p:sp>
        <p:nvSpPr>
          <p:cNvPr id="387" name="Text Box 6"/>
          <p:cNvSpPr/>
          <p:nvPr/>
        </p:nvSpPr>
        <p:spPr>
          <a:xfrm>
            <a:off x="1434960" y="4435560"/>
            <a:ext cx="7391520" cy="510120"/>
          </a:xfrm>
          <a:prstGeom prst="rect">
            <a:avLst/>
          </a:prstGeom>
          <a:noFill/>
          <a:ln w="0">
            <a:noFill/>
          </a:ln>
        </p:spPr>
        <p:style>
          <a:lnRef idx="0"/>
          <a:fillRef idx="0"/>
          <a:effectRef idx="0"/>
          <a:fontRef idx="minor"/>
        </p:style>
        <p:txBody>
          <a:bodyPr lIns="90000" tIns="46800" rIns="90000" bIns="46800" anchor="t">
            <a:spAutoFit/>
          </a:bodyPr>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The equation     u</a:t>
            </a:r>
            <a:r>
              <a:rPr lang="en-GB" sz="2400" b="0" u="none" strike="noStrike" baseline="-25000">
                <a:solidFill>
                  <a:srgbClr val="FFFFFF"/>
                </a:solidFill>
                <a:effectLst/>
                <a:uFillTx/>
                <a:latin typeface="Comic Sans MS"/>
              </a:rPr>
              <a:t>n+1</a:t>
            </a:r>
            <a:r>
              <a:rPr lang="en-GB" sz="2400" b="0" u="none" strike="noStrike">
                <a:solidFill>
                  <a:srgbClr val="FFFFFF"/>
                </a:solidFill>
                <a:effectLst/>
                <a:uFillTx/>
                <a:latin typeface="Comic Sans MS"/>
              </a:rPr>
              <a:t> = 0.3u</a:t>
            </a:r>
            <a:r>
              <a:rPr lang="en-GB" sz="2400" b="0" u="none" strike="noStrike" baseline="-25000">
                <a:solidFill>
                  <a:srgbClr val="FFFFFF"/>
                </a:solidFill>
                <a:effectLst/>
                <a:uFillTx/>
                <a:latin typeface="Comic Sans MS"/>
              </a:rPr>
              <a:t>n</a:t>
            </a:r>
            <a:r>
              <a:rPr lang="en-GB" sz="2400" b="0" u="none" strike="noStrike">
                <a:solidFill>
                  <a:srgbClr val="FFFFFF"/>
                </a:solidFill>
                <a:effectLst/>
                <a:uFillTx/>
                <a:latin typeface="Comic Sans MS"/>
              </a:rPr>
              <a:t> + 35  now becomes</a:t>
            </a:r>
            <a:endParaRPr lang="en-US" sz="2400" b="0" u="none" strike="noStrike">
              <a:solidFill>
                <a:srgbClr val="FFFFFF"/>
              </a:solidFill>
              <a:effectLst/>
              <a:uFillTx/>
              <a:latin typeface="Arial Narrow"/>
            </a:endParaRPr>
          </a:p>
        </p:txBody>
      </p:sp>
      <p:sp>
        <p:nvSpPr>
          <p:cNvPr id="388" name="Text Box 7"/>
          <p:cNvSpPr/>
          <p:nvPr/>
        </p:nvSpPr>
        <p:spPr>
          <a:xfrm>
            <a:off x="4254480" y="5045040"/>
            <a:ext cx="426708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L = 0.3L + 35</a:t>
            </a:r>
            <a:endParaRPr lang="en-US" sz="2400" b="0" u="none" strike="noStrike">
              <a:solidFill>
                <a:srgbClr val="FFFFFF"/>
              </a:solidFill>
              <a:effectLst/>
              <a:uFillTx/>
              <a:latin typeface="Arial Narrow"/>
            </a:endParaRPr>
          </a:p>
        </p:txBody>
      </p:sp>
      <p:sp>
        <p:nvSpPr>
          <p:cNvPr id="389" name="Text Box 8"/>
          <p:cNvSpPr/>
          <p:nvPr/>
        </p:nvSpPr>
        <p:spPr>
          <a:xfrm>
            <a:off x="3797280" y="5654520"/>
            <a:ext cx="281952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0.7L = 35</a:t>
            </a:r>
            <a:endParaRPr lang="en-US" sz="2400" b="0" u="none" strike="noStrike">
              <a:solidFill>
                <a:srgbClr val="FFFFFF"/>
              </a:solidFill>
              <a:effectLst/>
              <a:uFillTx/>
              <a:latin typeface="Arial Narrow"/>
            </a:endParaRPr>
          </a:p>
        </p:txBody>
      </p:sp>
      <p:sp>
        <p:nvSpPr>
          <p:cNvPr id="390" name="Text Box 9"/>
          <p:cNvSpPr/>
          <p:nvPr/>
        </p:nvSpPr>
        <p:spPr>
          <a:xfrm>
            <a:off x="4254480" y="6188040"/>
            <a:ext cx="327672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L = 35 </a:t>
            </a:r>
            <a:r>
              <a:rPr lang="en-GB" sz="2400" b="0" u="none" strike="noStrike">
                <a:solidFill>
                  <a:srgbClr val="FFFFFF"/>
                </a:solidFill>
                <a:effectLst/>
                <a:uFillTx/>
                <a:latin typeface="Symbol"/>
                <a:ea typeface="Symbol"/>
              </a:rPr>
              <a:t></a:t>
            </a:r>
            <a:r>
              <a:rPr lang="en-GB" sz="2400" b="0" u="none" strike="noStrike">
                <a:solidFill>
                  <a:srgbClr val="FFFFFF"/>
                </a:solidFill>
                <a:effectLst/>
                <a:uFillTx/>
                <a:latin typeface="Comic Sans MS"/>
              </a:rPr>
              <a:t> 0.7</a:t>
            </a:r>
            <a:endParaRPr lang="en-US" sz="2400" b="0" u="none" strike="noStrike">
              <a:solidFill>
                <a:srgbClr val="FFFFFF"/>
              </a:solidFill>
              <a:effectLst/>
              <a:uFillTx/>
              <a:latin typeface="Arial Narrow"/>
            </a:endParaRPr>
          </a:p>
        </p:txBody>
      </p:sp>
      <p:sp>
        <p:nvSpPr>
          <p:cNvPr id="391" name="Text Box 10"/>
          <p:cNvSpPr/>
          <p:nvPr/>
        </p:nvSpPr>
        <p:spPr>
          <a:xfrm>
            <a:off x="6311880" y="6188040"/>
            <a:ext cx="289548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350 </a:t>
            </a:r>
            <a:r>
              <a:rPr lang="en-GB" sz="2400" b="0" u="none" strike="noStrike">
                <a:solidFill>
                  <a:srgbClr val="FFFFFF"/>
                </a:solidFill>
                <a:effectLst/>
                <a:uFillTx/>
                <a:latin typeface="Symbol"/>
                <a:ea typeface="Symbol"/>
              </a:rPr>
              <a:t></a:t>
            </a:r>
            <a:r>
              <a:rPr lang="en-GB" sz="2400" b="0" u="none" strike="noStrike">
                <a:solidFill>
                  <a:srgbClr val="FFFFFF"/>
                </a:solidFill>
                <a:effectLst/>
                <a:uFillTx/>
                <a:latin typeface="Comic Sans MS"/>
              </a:rPr>
              <a:t> 7 = </a:t>
            </a:r>
            <a:r>
              <a:rPr lang="en-GB" sz="2400" b="0" u="none" strike="noStrike">
                <a:solidFill>
                  <a:srgbClr val="FFFF00"/>
                </a:solidFill>
                <a:effectLst/>
                <a:uFillTx/>
                <a:latin typeface="Comic Sans MS"/>
              </a:rPr>
              <a:t>50</a:t>
            </a:r>
            <a:endParaRPr lang="en-US" sz="2400" b="0" u="none" strike="noStrike">
              <a:solidFill>
                <a:srgbClr val="FFFFFF"/>
              </a:solidFill>
              <a:effectLst/>
              <a:uFillTx/>
              <a:latin typeface="Arial Narrow"/>
            </a:endParaRPr>
          </a:p>
        </p:txBody>
      </p:sp>
      <p:sp>
        <p:nvSpPr>
          <p:cNvPr id="392" name="Rectangle 2"/>
          <p:cNvSpPr/>
          <p:nvPr/>
        </p:nvSpPr>
        <p:spPr>
          <a:xfrm>
            <a:off x="685800" y="426960"/>
            <a:ext cx="7772400" cy="1143000"/>
          </a:xfrm>
          <a:prstGeom prst="rect">
            <a:avLst/>
          </a:prstGeom>
          <a:noFill/>
          <a:ln w="0">
            <a:noFill/>
          </a:ln>
        </p:spPr>
        <p:style>
          <a:lnRef idx="0"/>
          <a:fillRef idx="0"/>
          <a:effectRef idx="0"/>
          <a:fontRef idx="minor"/>
        </p:style>
        <p:txBody>
          <a:bodyPr lIns="90000" tIns="46800" rIns="90000" bIns="46800" anchor="t">
            <a:noAutofit/>
          </a:bodyPr>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400" b="0" u="none" strike="noStrike">
                <a:solidFill>
                  <a:srgbClr val="EEF82A"/>
                </a:solidFill>
                <a:effectLst/>
                <a:uFillTx/>
                <a:latin typeface="Comic Sans MS"/>
              </a:rPr>
              <a:t>Applications</a:t>
            </a:r>
            <a:endParaRPr lang="en-US" sz="4400" b="0" u="none" strike="noStrike">
              <a:solidFill>
                <a:srgbClr val="FFFFFF"/>
              </a:solidFill>
              <a:effectLst/>
              <a:uFillTx/>
              <a:latin typeface="Arial Narrow"/>
            </a:endParaRPr>
          </a:p>
        </p:txBody>
      </p:sp>
      <p:sp>
        <p:nvSpPr>
          <p:cNvPr id="393" name="Text Box 4"/>
          <p:cNvSpPr/>
          <p:nvPr/>
        </p:nvSpPr>
        <p:spPr>
          <a:xfrm>
            <a:off x="977760" y="3139920"/>
            <a:ext cx="838224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If we call the limit L then at this limit we have</a:t>
            </a:r>
            <a:endParaRPr lang="en-US" sz="2400" b="0" u="none" strike="noStrike">
              <a:solidFill>
                <a:srgbClr val="FFFFFF"/>
              </a:solidFill>
              <a:effectLst/>
              <a:uFillTx/>
              <a:latin typeface="Arial Narrow"/>
            </a:endParaRPr>
          </a:p>
        </p:txBody>
      </p:sp>
      <p:sp>
        <p:nvSpPr>
          <p:cNvPr id="394" name="TextBox 16"/>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
        <p:nvSpPr>
          <p:cNvPr id="395" name="Cloud 13"/>
          <p:cNvSpPr/>
          <p:nvPr/>
        </p:nvSpPr>
        <p:spPr>
          <a:xfrm>
            <a:off x="1676520" y="0"/>
            <a:ext cx="7467480" cy="4073040"/>
          </a:xfrm>
          <a:custGeom>
            <a:avLst/>
            <a:gdLst>
              <a:gd name="textAreaLeft" fmla="*/ 1029240 w 7467480"/>
              <a:gd name="textAreaRight" fmla="*/ 5907240 w 7467480"/>
              <a:gd name="textAreaTop" fmla="*/ 614880 h 4073040"/>
              <a:gd name="textAreaBottom" fmla="*/ 3269160 h 4073040"/>
              <a:gd name="GluePoint1X" fmla="*/ 7461377 w 43200"/>
              <a:gd name="GluePoint1Y" fmla="*/ 2178844 h 43200"/>
              <a:gd name="GluePoint2X" fmla="*/ 3733800 w 43200"/>
              <a:gd name="GluePoint2Y" fmla="*/ 4353048 h 43200"/>
              <a:gd name="GluePoint3X" fmla="*/ 23163 w 43200"/>
              <a:gd name="GluePoint3Y" fmla="*/ 2178844 h 43200"/>
              <a:gd name="GluePoint4X" fmla="*/ 3733800 w 43200"/>
              <a:gd name="GluePoint4Y" fmla="*/ 249155 h 43200"/>
            </a:gdLst>
            <a:ahLst/>
            <a:cxnLst>
              <a:cxn ang="0">
                <a:pos x="GluePoint1X" y="GluePoint1Y"/>
              </a:cxn>
              <a:cxn ang="0">
                <a:pos x="GluePoint2X" y="GluePoint2Y"/>
              </a:cxn>
              <a:cxn ang="0">
                <a:pos x="GluePoint3X" y="GluePoint3Y"/>
              </a:cxn>
              <a:cxn ang="0">
                <a:pos x="GluePoint4X" y="GluePoint4Y"/>
              </a:cxn>
            </a:cxnLst>
            <a:rect l="textAreaLeft" t="textAreaTop" r="textAreaRight" b="textAreaBottom"/>
            <a:pathLst>
              <a:path w="43200" h="43200">
                <a:moveTo>
                  <a:pt x="3900" y="14370"/>
                </a:moveTo>
                <a:lnTo>
                  <a:pt x="3900" y="14370"/>
                </a:lnTo>
                <a:arcTo wR="6753" hR="9190" stAng="10170548" swAng="7427171"/>
                <a:lnTo>
                  <a:pt x="14005" y="5202"/>
                </a:lnTo>
                <a:arcTo wR="5333" hR="7267" stAng="-8646226" swAng="5396752"/>
                <a:lnTo>
                  <a:pt x="22456" y="3432"/>
                </a:lnTo>
                <a:arcTo wR="4365" hR="5945" stAng="-8748310" swAng="5983216"/>
                <a:lnTo>
                  <a:pt x="29833" y="2481"/>
                </a:lnTo>
                <a:arcTo wR="4857" hR="6595" stAng="-7859247" swAng="7034694"/>
                <a:lnTo>
                  <a:pt x="38318" y="5576"/>
                </a:lnTo>
                <a:arcTo wR="5333" hR="7273" stAng="-4722629" swAng="6541720"/>
                <a:lnTo>
                  <a:pt x="41818" y="15460"/>
                </a:lnTo>
                <a:arcTo wR="6775" hR="9220" stAng="-2776007" swAng="7816113"/>
                <a:lnTo>
                  <a:pt x="37404" y="30203"/>
                </a:lnTo>
                <a:arcTo wR="5785" hR="7867" stAng="37436" swAng="6841911"/>
                <a:lnTo>
                  <a:pt x="28556" y="36813"/>
                </a:lnTo>
                <a:arcTo wR="6752" hR="9215" stAng="1346980" swAng="6910786"/>
                <a:lnTo>
                  <a:pt x="16480" y="39264"/>
                </a:lnTo>
                <a:arcTo wR="7720" hR="10543" stAng="3974661" swAng="4542738"/>
                <a:lnTo>
                  <a:pt x="5804" y="35470"/>
                </a:lnTo>
                <a:arcTo wR="4360" hR="5918" stAng="5103633" swAng="8804007"/>
                <a:lnTo>
                  <a:pt x="2113" y="25548"/>
                </a:lnTo>
                <a:arcTo wR="4345" hR="5945" stAng="6790459" swAng="9150775"/>
                <a:close/>
              </a:path>
              <a:path fill="none" w="43200" h="43200">
                <a:moveTo>
                  <a:pt x="4693" y="26177"/>
                </a:moveTo>
                <a:lnTo>
                  <a:pt x="4693" y="26177"/>
                </a:lnTo>
                <a:arcTo wR="4345" hR="5945" stAng="5204745" swAng="1585714"/>
                <a:moveTo>
                  <a:pt x="6928" y="34899"/>
                </a:moveTo>
                <a:lnTo>
                  <a:pt x="6928" y="34899"/>
                </a:lnTo>
                <a:arcTo wR="4360" hR="5918" stAng="4416323" swAng="686679"/>
                <a:moveTo>
                  <a:pt x="16478" y="39090"/>
                </a:moveTo>
                <a:lnTo>
                  <a:pt x="16478" y="39090"/>
                </a:lnTo>
                <a:arcTo wR="6752" hR="9215" stAng="8257461" swAng="844950"/>
                <a:moveTo>
                  <a:pt x="28827" y="34751"/>
                </a:moveTo>
                <a:lnTo>
                  <a:pt x="28827" y="34751"/>
                </a:lnTo>
                <a:arcTo wR="6752" hR="9215" stAng="387139" swAng="959841"/>
                <a:moveTo>
                  <a:pt x="34129" y="22954"/>
                </a:moveTo>
                <a:lnTo>
                  <a:pt x="34129" y="22954"/>
                </a:lnTo>
                <a:arcTo wR="5785" hR="7867" stAng="-4217785" swAng="4255228"/>
                <a:moveTo>
                  <a:pt x="41798" y="15354"/>
                </a:moveTo>
                <a:lnTo>
                  <a:pt x="41798" y="15354"/>
                </a:lnTo>
                <a:arcTo wR="5333" hR="7273" stAng="1819091" swAng="1665385"/>
                <a:moveTo>
                  <a:pt x="38324" y="5426"/>
                </a:moveTo>
                <a:lnTo>
                  <a:pt x="38324" y="5426"/>
                </a:lnTo>
                <a:arcTo wR="4857" hR="6595" stAng="-824553" swAng="891799"/>
                <a:moveTo>
                  <a:pt x="29078" y="3952"/>
                </a:moveTo>
                <a:lnTo>
                  <a:pt x="29078" y="3952"/>
                </a:lnTo>
                <a:arcTo wR="4857" hR="6595" stAng="-8950828" swAng="1091979"/>
                <a:moveTo>
                  <a:pt x="22141" y="4720"/>
                </a:moveTo>
                <a:lnTo>
                  <a:pt x="22141" y="4720"/>
                </a:lnTo>
                <a:arcTo wR="4365" hR="5945" stAng="-9809519" swAng="1061209"/>
                <a:moveTo>
                  <a:pt x="14000" y="5192"/>
                </a:moveTo>
                <a:lnTo>
                  <a:pt x="14000" y="5192"/>
                </a:lnTo>
                <a:arcTo wR="6753" hR="9190" stAng="-4002280" swAng="739132"/>
                <a:moveTo>
                  <a:pt x="4127" y="15789"/>
                </a:moveTo>
                <a:lnTo>
                  <a:pt x="4127" y="15789"/>
                </a:lnTo>
                <a:arcTo wR="6753" hR="9190" stAng="9459493" swAng="711644"/>
              </a:path>
            </a:pathLst>
          </a:custGeom>
          <a:solidFill>
            <a:srgbClr val="4D4D4D"/>
          </a:solidFill>
          <a:ln w="28440">
            <a:solidFill>
              <a:srgbClr val="FFFFFF"/>
            </a:solidFill>
            <a:round/>
          </a:ln>
        </p:spPr>
        <p:style>
          <a:lnRef idx="0"/>
          <a:fillRef idx="0"/>
          <a:effectRef idx="0"/>
          <a:fontRef idx="minor"/>
        </p:style>
        <p:txBody>
          <a:bodyPr lIns="90000" tIns="46800" rIns="90000" bIns="46800" anchor="t">
            <a:spAutoFit/>
          </a:bodyPr>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Conclusion: </a:t>
            </a:r>
            <a:endParaRPr lang="en-US" sz="2400" b="0" u="none" strike="noStrike">
              <a:solidFill>
                <a:srgbClr val="FFFFFF"/>
              </a:solidFill>
              <a:effectLst/>
              <a:uFillTx/>
              <a:latin typeface="Arial Narrow"/>
            </a:endParaRPr>
          </a:p>
          <a:p>
            <a:pP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the level of drug in the patients system will never exceed 50mg under these conditions.  Since this is below the danger level it would be safe to continue indefinitely. </a:t>
            </a:r>
            <a:endParaRPr lang="en-US" sz="24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timing>
    <p:tnLst>
      <p:par>
        <p:cTn id="1485" dur="indefinite" restart="never" nodeType="tmRoot">
          <p:childTnLst>
            <p:seq>
              <p:cTn id="1486" dur="indefinite" nodeType="mainSeq">
                <p:childTnLst>
                  <p:par>
                    <p:cTn id="1487" fill="hold">
                      <p:stCondLst>
                        <p:cond delay="indefinite"/>
                      </p:stCondLst>
                      <p:childTnLst>
                        <p:par>
                          <p:cTn id="1488" fill="hold">
                            <p:stCondLst>
                              <p:cond delay="0"/>
                            </p:stCondLst>
                            <p:childTnLst>
                              <p:par>
                                <p:cTn id="1489" presetID="27" presetClass="entr" fill="hold" nodeType="clickEffect">
                                  <p:stCondLst>
                                    <p:cond delay="0"/>
                                  </p:stCondLst>
                                  <p:iterate type="lt">
                                    <p:tmAbs val="40"/>
                                  </p:iterate>
                                  <p:childTnLst>
                                    <p:set>
                                      <p:cBhvr>
                                        <p:cTn id="1490" dur="1" fill="hold">
                                          <p:stCondLst>
                                            <p:cond delay="0"/>
                                          </p:stCondLst>
                                        </p:cTn>
                                        <p:tgtEl>
                                          <p:spTgt spid="384"/>
                                        </p:tgtEl>
                                        <p:attrNameLst>
                                          <p:attrName>style.visibility</p:attrName>
                                        </p:attrNameLst>
                                      </p:cBhvr>
                                      <p:to>
                                        <p:strVal val="visible"/>
                                      </p:to>
                                    </p:set>
                                    <p:anim calcmode="discrete" valueType="clr">
                                      <p:cBhvr additive="repl">
                                        <p:cTn id="1491" dur="80"/>
                                        <p:tgtEl>
                                          <p:spTgt spid="384"/>
                                        </p:tgtEl>
                                        <p:attrNameLst>
                                          <p:attrName>style.color</p:attrName>
                                        </p:attrNameLst>
                                      </p:cBhvr>
                                      <p:tavLst>
                                        <p:tav>
                                          <p:val>
                                            <p:strVal val="rgb(-1,102,0)"/>
                                          </p:val>
                                        </p:tav>
                                        <p:tav tm="50000">
                                          <p:val>
                                            <p:strVal val="rgb(-52,-1,-1)"/>
                                          </p:val>
                                        </p:tav>
                                      </p:tavLst>
                                    </p:anim>
                                    <p:anim calcmode="discrete" valueType="clr">
                                      <p:cBhvr additive="repl">
                                        <p:cTn id="1492" dur="80"/>
                                        <p:tgtEl>
                                          <p:spTgt spid="384"/>
                                        </p:tgtEl>
                                        <p:attrNameLst>
                                          <p:attrName>fillcolor</p:attrName>
                                        </p:attrNameLst>
                                      </p:cBhvr>
                                      <p:tavLst>
                                        <p:tav>
                                          <p:val>
                                            <p:strVal val="rgb(-1,102,0)"/>
                                          </p:val>
                                        </p:tav>
                                        <p:tav tm="50000">
                                          <p:val>
                                            <p:strVal val="rgb(-52,-1,-1)"/>
                                          </p:val>
                                        </p:tav>
                                      </p:tavLst>
                                    </p:anim>
                                    <p:set>
                                      <p:cBhvr>
                                        <p:cTn id="1493" dur="80"/>
                                        <p:tgtEl>
                                          <p:spTgt spid="384"/>
                                        </p:tgtEl>
                                        <p:attrNameLst>
                                          <p:attrName>fill.type</p:attrName>
                                        </p:attrNameLst>
                                      </p:cBhvr>
                                      <p:to>
                                        <p:strVal val="solid"/>
                                      </p:to>
                                    </p:set>
                                  </p:childTnLst>
                                </p:cTn>
                              </p:par>
                            </p:childTnLst>
                          </p:cTn>
                        </p:par>
                      </p:childTnLst>
                    </p:cTn>
                  </p:par>
                  <p:par>
                    <p:cTn id="1494" fill="hold">
                      <p:stCondLst>
                        <p:cond delay="indefinite"/>
                      </p:stCondLst>
                      <p:childTnLst>
                        <p:par>
                          <p:cTn id="1495" fill="hold">
                            <p:stCondLst>
                              <p:cond delay="0"/>
                            </p:stCondLst>
                            <p:childTnLst>
                              <p:par>
                                <p:cTn id="1496" presetID="27" presetClass="entr" fill="hold" nodeType="clickEffect">
                                  <p:stCondLst>
                                    <p:cond delay="0"/>
                                  </p:stCondLst>
                                  <p:iterate type="lt">
                                    <p:tmAbs val="40"/>
                                  </p:iterate>
                                  <p:childTnLst>
                                    <p:set>
                                      <p:cBhvr>
                                        <p:cTn id="1497" dur="1" fill="hold">
                                          <p:stCondLst>
                                            <p:cond delay="0"/>
                                          </p:stCondLst>
                                        </p:cTn>
                                        <p:tgtEl>
                                          <p:spTgt spid="385"/>
                                        </p:tgtEl>
                                        <p:attrNameLst>
                                          <p:attrName>style.visibility</p:attrName>
                                        </p:attrNameLst>
                                      </p:cBhvr>
                                      <p:to>
                                        <p:strVal val="visible"/>
                                      </p:to>
                                    </p:set>
                                    <p:anim calcmode="discrete" valueType="clr">
                                      <p:cBhvr additive="repl">
                                        <p:cTn id="1498" dur="80"/>
                                        <p:tgtEl>
                                          <p:spTgt spid="385"/>
                                        </p:tgtEl>
                                        <p:attrNameLst>
                                          <p:attrName>style.color</p:attrName>
                                        </p:attrNameLst>
                                      </p:cBhvr>
                                      <p:tavLst>
                                        <p:tav>
                                          <p:val>
                                            <p:strVal val="rgb(-1,102,0)"/>
                                          </p:val>
                                        </p:tav>
                                        <p:tav tm="50000">
                                          <p:val>
                                            <p:strVal val="rgb(-52,-1,-1)"/>
                                          </p:val>
                                        </p:tav>
                                      </p:tavLst>
                                    </p:anim>
                                    <p:anim calcmode="discrete" valueType="clr">
                                      <p:cBhvr additive="repl">
                                        <p:cTn id="1499" dur="80"/>
                                        <p:tgtEl>
                                          <p:spTgt spid="385"/>
                                        </p:tgtEl>
                                        <p:attrNameLst>
                                          <p:attrName>fillcolor</p:attrName>
                                        </p:attrNameLst>
                                      </p:cBhvr>
                                      <p:tavLst>
                                        <p:tav>
                                          <p:val>
                                            <p:strVal val="rgb(-1,102,0)"/>
                                          </p:val>
                                        </p:tav>
                                        <p:tav tm="50000">
                                          <p:val>
                                            <p:strVal val="rgb(-52,-1,-1)"/>
                                          </p:val>
                                        </p:tav>
                                      </p:tavLst>
                                    </p:anim>
                                    <p:set>
                                      <p:cBhvr>
                                        <p:cTn id="1500" dur="80"/>
                                        <p:tgtEl>
                                          <p:spTgt spid="385"/>
                                        </p:tgtEl>
                                        <p:attrNameLst>
                                          <p:attrName>fill.type</p:attrName>
                                        </p:attrNameLst>
                                      </p:cBhvr>
                                      <p:to>
                                        <p:strVal val="solid"/>
                                      </p:to>
                                    </p:set>
                                  </p:childTnLst>
                                </p:cTn>
                              </p:par>
                            </p:childTnLst>
                          </p:cTn>
                        </p:par>
                      </p:childTnLst>
                    </p:cTn>
                  </p:par>
                  <p:par>
                    <p:cTn id="1501" fill="hold">
                      <p:stCondLst>
                        <p:cond delay="indefinite"/>
                      </p:stCondLst>
                      <p:childTnLst>
                        <p:par>
                          <p:cTn id="1502" fill="hold">
                            <p:stCondLst>
                              <p:cond delay="0"/>
                            </p:stCondLst>
                            <p:childTnLst>
                              <p:par>
                                <p:cTn id="1503" presetID="27" presetClass="entr" fill="hold" nodeType="clickEffect">
                                  <p:stCondLst>
                                    <p:cond delay="0"/>
                                  </p:stCondLst>
                                  <p:iterate type="lt">
                                    <p:tmAbs val="40"/>
                                  </p:iterate>
                                  <p:childTnLst>
                                    <p:set>
                                      <p:cBhvr>
                                        <p:cTn id="1504" dur="1" fill="hold">
                                          <p:stCondLst>
                                            <p:cond delay="0"/>
                                          </p:stCondLst>
                                        </p:cTn>
                                        <p:tgtEl>
                                          <p:spTgt spid="393"/>
                                        </p:tgtEl>
                                        <p:attrNameLst>
                                          <p:attrName>style.visibility</p:attrName>
                                        </p:attrNameLst>
                                      </p:cBhvr>
                                      <p:to>
                                        <p:strVal val="visible"/>
                                      </p:to>
                                    </p:set>
                                    <p:anim calcmode="discrete" valueType="clr">
                                      <p:cBhvr additive="repl">
                                        <p:cTn id="1505" dur="80"/>
                                        <p:tgtEl>
                                          <p:spTgt spid="393"/>
                                        </p:tgtEl>
                                        <p:attrNameLst>
                                          <p:attrName>style.color</p:attrName>
                                        </p:attrNameLst>
                                      </p:cBhvr>
                                      <p:tavLst>
                                        <p:tav>
                                          <p:val>
                                            <p:strVal val="rgb(-1,102,0)"/>
                                          </p:val>
                                        </p:tav>
                                        <p:tav tm="50000">
                                          <p:val>
                                            <p:strVal val="rgb(-52,-1,-1)"/>
                                          </p:val>
                                        </p:tav>
                                      </p:tavLst>
                                    </p:anim>
                                    <p:anim calcmode="discrete" valueType="clr">
                                      <p:cBhvr additive="repl">
                                        <p:cTn id="1506" dur="80"/>
                                        <p:tgtEl>
                                          <p:spTgt spid="393"/>
                                        </p:tgtEl>
                                        <p:attrNameLst>
                                          <p:attrName>fillcolor</p:attrName>
                                        </p:attrNameLst>
                                      </p:cBhvr>
                                      <p:tavLst>
                                        <p:tav>
                                          <p:val>
                                            <p:strVal val="rgb(-1,102,0)"/>
                                          </p:val>
                                        </p:tav>
                                        <p:tav tm="50000">
                                          <p:val>
                                            <p:strVal val="rgb(-52,-1,-1)"/>
                                          </p:val>
                                        </p:tav>
                                      </p:tavLst>
                                    </p:anim>
                                    <p:set>
                                      <p:cBhvr>
                                        <p:cTn id="1507" dur="80"/>
                                        <p:tgtEl>
                                          <p:spTgt spid="393"/>
                                        </p:tgtEl>
                                        <p:attrNameLst>
                                          <p:attrName>fill.type</p:attrName>
                                        </p:attrNameLst>
                                      </p:cBhvr>
                                      <p:to>
                                        <p:strVal val="solid"/>
                                      </p:to>
                                    </p:set>
                                  </p:childTnLst>
                                </p:cTn>
                              </p:par>
                            </p:childTnLst>
                          </p:cTn>
                        </p:par>
                      </p:childTnLst>
                    </p:cTn>
                  </p:par>
                  <p:par>
                    <p:cTn id="1508" fill="hold">
                      <p:stCondLst>
                        <p:cond delay="indefinite"/>
                      </p:stCondLst>
                      <p:childTnLst>
                        <p:par>
                          <p:cTn id="1509" fill="hold">
                            <p:stCondLst>
                              <p:cond delay="0"/>
                            </p:stCondLst>
                            <p:childTnLst>
                              <p:par>
                                <p:cTn id="1510" presetID="27" presetClass="entr" fill="hold" nodeType="clickEffect">
                                  <p:stCondLst>
                                    <p:cond delay="0"/>
                                  </p:stCondLst>
                                  <p:iterate type="lt">
                                    <p:tmAbs val="40"/>
                                  </p:iterate>
                                  <p:childTnLst>
                                    <p:set>
                                      <p:cBhvr>
                                        <p:cTn id="1511" dur="1" fill="hold">
                                          <p:stCondLst>
                                            <p:cond delay="0"/>
                                          </p:stCondLst>
                                        </p:cTn>
                                        <p:tgtEl>
                                          <p:spTgt spid="386"/>
                                        </p:tgtEl>
                                        <p:attrNameLst>
                                          <p:attrName>style.visibility</p:attrName>
                                        </p:attrNameLst>
                                      </p:cBhvr>
                                      <p:to>
                                        <p:strVal val="visible"/>
                                      </p:to>
                                    </p:set>
                                    <p:anim calcmode="discrete" valueType="clr">
                                      <p:cBhvr additive="repl">
                                        <p:cTn id="1512" dur="80"/>
                                        <p:tgtEl>
                                          <p:spTgt spid="386"/>
                                        </p:tgtEl>
                                        <p:attrNameLst>
                                          <p:attrName>style.color</p:attrName>
                                        </p:attrNameLst>
                                      </p:cBhvr>
                                      <p:tavLst>
                                        <p:tav>
                                          <p:val>
                                            <p:strVal val="rgb(-1,102,0)"/>
                                          </p:val>
                                        </p:tav>
                                        <p:tav tm="50000">
                                          <p:val>
                                            <p:strVal val="rgb(-52,-1,-1)"/>
                                          </p:val>
                                        </p:tav>
                                      </p:tavLst>
                                    </p:anim>
                                    <p:anim calcmode="discrete" valueType="clr">
                                      <p:cBhvr additive="repl">
                                        <p:cTn id="1513" dur="80"/>
                                        <p:tgtEl>
                                          <p:spTgt spid="386"/>
                                        </p:tgtEl>
                                        <p:attrNameLst>
                                          <p:attrName>fillcolor</p:attrName>
                                        </p:attrNameLst>
                                      </p:cBhvr>
                                      <p:tavLst>
                                        <p:tav>
                                          <p:val>
                                            <p:strVal val="rgb(-1,102,0)"/>
                                          </p:val>
                                        </p:tav>
                                        <p:tav tm="50000">
                                          <p:val>
                                            <p:strVal val="rgb(-52,-1,-1)"/>
                                          </p:val>
                                        </p:tav>
                                      </p:tavLst>
                                    </p:anim>
                                    <p:set>
                                      <p:cBhvr>
                                        <p:cTn id="1514" dur="80"/>
                                        <p:tgtEl>
                                          <p:spTgt spid="386"/>
                                        </p:tgtEl>
                                        <p:attrNameLst>
                                          <p:attrName>fill.type</p:attrName>
                                        </p:attrNameLst>
                                      </p:cBhvr>
                                      <p:to>
                                        <p:strVal val="solid"/>
                                      </p:to>
                                    </p:set>
                                  </p:childTnLst>
                                </p:cTn>
                              </p:par>
                            </p:childTnLst>
                          </p:cTn>
                        </p:par>
                      </p:childTnLst>
                    </p:cTn>
                  </p:par>
                  <p:par>
                    <p:cTn id="1515" fill="hold">
                      <p:stCondLst>
                        <p:cond delay="indefinite"/>
                      </p:stCondLst>
                      <p:childTnLst>
                        <p:par>
                          <p:cTn id="1516" fill="hold">
                            <p:stCondLst>
                              <p:cond delay="0"/>
                            </p:stCondLst>
                            <p:childTnLst>
                              <p:par>
                                <p:cTn id="1517" presetID="27" presetClass="entr" fill="hold" nodeType="clickEffect">
                                  <p:stCondLst>
                                    <p:cond delay="0"/>
                                  </p:stCondLst>
                                  <p:iterate type="lt">
                                    <p:tmAbs val="40"/>
                                  </p:iterate>
                                  <p:childTnLst>
                                    <p:set>
                                      <p:cBhvr>
                                        <p:cTn id="1518" dur="1" fill="hold">
                                          <p:stCondLst>
                                            <p:cond delay="0"/>
                                          </p:stCondLst>
                                        </p:cTn>
                                        <p:tgtEl>
                                          <p:spTgt spid="387"/>
                                        </p:tgtEl>
                                        <p:attrNameLst>
                                          <p:attrName>style.visibility</p:attrName>
                                        </p:attrNameLst>
                                      </p:cBhvr>
                                      <p:to>
                                        <p:strVal val="visible"/>
                                      </p:to>
                                    </p:set>
                                    <p:anim calcmode="discrete" valueType="clr">
                                      <p:cBhvr additive="repl">
                                        <p:cTn id="1519" dur="80"/>
                                        <p:tgtEl>
                                          <p:spTgt spid="387"/>
                                        </p:tgtEl>
                                        <p:attrNameLst>
                                          <p:attrName>style.color</p:attrName>
                                        </p:attrNameLst>
                                      </p:cBhvr>
                                      <p:tavLst>
                                        <p:tav>
                                          <p:val>
                                            <p:strVal val="rgb(-1,102,0)"/>
                                          </p:val>
                                        </p:tav>
                                        <p:tav tm="50000">
                                          <p:val>
                                            <p:strVal val="rgb(-52,-1,-1)"/>
                                          </p:val>
                                        </p:tav>
                                      </p:tavLst>
                                    </p:anim>
                                    <p:anim calcmode="discrete" valueType="clr">
                                      <p:cBhvr additive="repl">
                                        <p:cTn id="1520" dur="80"/>
                                        <p:tgtEl>
                                          <p:spTgt spid="387"/>
                                        </p:tgtEl>
                                        <p:attrNameLst>
                                          <p:attrName>fillcolor</p:attrName>
                                        </p:attrNameLst>
                                      </p:cBhvr>
                                      <p:tavLst>
                                        <p:tav>
                                          <p:val>
                                            <p:strVal val="rgb(-1,102,0)"/>
                                          </p:val>
                                        </p:tav>
                                        <p:tav tm="50000">
                                          <p:val>
                                            <p:strVal val="rgb(-52,-1,-1)"/>
                                          </p:val>
                                        </p:tav>
                                      </p:tavLst>
                                    </p:anim>
                                    <p:set>
                                      <p:cBhvr>
                                        <p:cTn id="1521" dur="80"/>
                                        <p:tgtEl>
                                          <p:spTgt spid="387"/>
                                        </p:tgtEl>
                                        <p:attrNameLst>
                                          <p:attrName>fill.type</p:attrName>
                                        </p:attrNameLst>
                                      </p:cBhvr>
                                      <p:to>
                                        <p:strVal val="solid"/>
                                      </p:to>
                                    </p:set>
                                  </p:childTnLst>
                                </p:cTn>
                              </p:par>
                            </p:childTnLst>
                          </p:cTn>
                        </p:par>
                      </p:childTnLst>
                    </p:cTn>
                  </p:par>
                  <p:par>
                    <p:cTn id="1522" fill="hold">
                      <p:stCondLst>
                        <p:cond delay="indefinite"/>
                      </p:stCondLst>
                      <p:childTnLst>
                        <p:par>
                          <p:cTn id="1523" fill="hold">
                            <p:stCondLst>
                              <p:cond delay="0"/>
                            </p:stCondLst>
                            <p:childTnLst>
                              <p:par>
                                <p:cTn id="1524" presetID="27" presetClass="entr" fill="hold" nodeType="clickEffect">
                                  <p:stCondLst>
                                    <p:cond delay="0"/>
                                  </p:stCondLst>
                                  <p:iterate type="lt">
                                    <p:tmAbs val="40"/>
                                  </p:iterate>
                                  <p:childTnLst>
                                    <p:set>
                                      <p:cBhvr>
                                        <p:cTn id="1525" dur="1" fill="hold">
                                          <p:stCondLst>
                                            <p:cond delay="0"/>
                                          </p:stCondLst>
                                        </p:cTn>
                                        <p:tgtEl>
                                          <p:spTgt spid="388"/>
                                        </p:tgtEl>
                                        <p:attrNameLst>
                                          <p:attrName>style.visibility</p:attrName>
                                        </p:attrNameLst>
                                      </p:cBhvr>
                                      <p:to>
                                        <p:strVal val="visible"/>
                                      </p:to>
                                    </p:set>
                                    <p:anim calcmode="discrete" valueType="clr">
                                      <p:cBhvr additive="repl">
                                        <p:cTn id="1526" dur="80"/>
                                        <p:tgtEl>
                                          <p:spTgt spid="388"/>
                                        </p:tgtEl>
                                        <p:attrNameLst>
                                          <p:attrName>style.color</p:attrName>
                                        </p:attrNameLst>
                                      </p:cBhvr>
                                      <p:tavLst>
                                        <p:tav>
                                          <p:val>
                                            <p:strVal val="rgb(-1,102,0)"/>
                                          </p:val>
                                        </p:tav>
                                        <p:tav tm="50000">
                                          <p:val>
                                            <p:strVal val="rgb(-52,-1,-1)"/>
                                          </p:val>
                                        </p:tav>
                                      </p:tavLst>
                                    </p:anim>
                                    <p:anim calcmode="discrete" valueType="clr">
                                      <p:cBhvr additive="repl">
                                        <p:cTn id="1527" dur="80"/>
                                        <p:tgtEl>
                                          <p:spTgt spid="388"/>
                                        </p:tgtEl>
                                        <p:attrNameLst>
                                          <p:attrName>fillcolor</p:attrName>
                                        </p:attrNameLst>
                                      </p:cBhvr>
                                      <p:tavLst>
                                        <p:tav>
                                          <p:val>
                                            <p:strVal val="rgb(-1,102,0)"/>
                                          </p:val>
                                        </p:tav>
                                        <p:tav tm="50000">
                                          <p:val>
                                            <p:strVal val="rgb(-52,-1,-1)"/>
                                          </p:val>
                                        </p:tav>
                                      </p:tavLst>
                                    </p:anim>
                                    <p:set>
                                      <p:cBhvr>
                                        <p:cTn id="1528" dur="80"/>
                                        <p:tgtEl>
                                          <p:spTgt spid="388"/>
                                        </p:tgtEl>
                                        <p:attrNameLst>
                                          <p:attrName>fill.type</p:attrName>
                                        </p:attrNameLst>
                                      </p:cBhvr>
                                      <p:to>
                                        <p:strVal val="solid"/>
                                      </p:to>
                                    </p:set>
                                  </p:childTnLst>
                                </p:cTn>
                              </p:par>
                            </p:childTnLst>
                          </p:cTn>
                        </p:par>
                      </p:childTnLst>
                    </p:cTn>
                  </p:par>
                  <p:par>
                    <p:cTn id="1529" fill="hold">
                      <p:stCondLst>
                        <p:cond delay="indefinite"/>
                      </p:stCondLst>
                      <p:childTnLst>
                        <p:par>
                          <p:cTn id="1530" fill="hold">
                            <p:stCondLst>
                              <p:cond delay="0"/>
                            </p:stCondLst>
                            <p:childTnLst>
                              <p:par>
                                <p:cTn id="1531" presetID="27" presetClass="entr" fill="hold" nodeType="clickEffect">
                                  <p:stCondLst>
                                    <p:cond delay="0"/>
                                  </p:stCondLst>
                                  <p:iterate type="lt">
                                    <p:tmAbs val="40"/>
                                  </p:iterate>
                                  <p:childTnLst>
                                    <p:set>
                                      <p:cBhvr>
                                        <p:cTn id="1532" dur="1" fill="hold">
                                          <p:stCondLst>
                                            <p:cond delay="0"/>
                                          </p:stCondLst>
                                        </p:cTn>
                                        <p:tgtEl>
                                          <p:spTgt spid="389"/>
                                        </p:tgtEl>
                                        <p:attrNameLst>
                                          <p:attrName>style.visibility</p:attrName>
                                        </p:attrNameLst>
                                      </p:cBhvr>
                                      <p:to>
                                        <p:strVal val="visible"/>
                                      </p:to>
                                    </p:set>
                                    <p:anim calcmode="discrete" valueType="clr">
                                      <p:cBhvr additive="repl">
                                        <p:cTn id="1533" dur="80"/>
                                        <p:tgtEl>
                                          <p:spTgt spid="389"/>
                                        </p:tgtEl>
                                        <p:attrNameLst>
                                          <p:attrName>style.color</p:attrName>
                                        </p:attrNameLst>
                                      </p:cBhvr>
                                      <p:tavLst>
                                        <p:tav>
                                          <p:val>
                                            <p:strVal val="rgb(-1,102,0)"/>
                                          </p:val>
                                        </p:tav>
                                        <p:tav tm="50000">
                                          <p:val>
                                            <p:strVal val="rgb(-52,-1,-1)"/>
                                          </p:val>
                                        </p:tav>
                                      </p:tavLst>
                                    </p:anim>
                                    <p:anim calcmode="discrete" valueType="clr">
                                      <p:cBhvr additive="repl">
                                        <p:cTn id="1534" dur="80"/>
                                        <p:tgtEl>
                                          <p:spTgt spid="389"/>
                                        </p:tgtEl>
                                        <p:attrNameLst>
                                          <p:attrName>fillcolor</p:attrName>
                                        </p:attrNameLst>
                                      </p:cBhvr>
                                      <p:tavLst>
                                        <p:tav>
                                          <p:val>
                                            <p:strVal val="rgb(-1,102,0)"/>
                                          </p:val>
                                        </p:tav>
                                        <p:tav tm="50000">
                                          <p:val>
                                            <p:strVal val="rgb(-52,-1,-1)"/>
                                          </p:val>
                                        </p:tav>
                                      </p:tavLst>
                                    </p:anim>
                                    <p:set>
                                      <p:cBhvr>
                                        <p:cTn id="1535" dur="80"/>
                                        <p:tgtEl>
                                          <p:spTgt spid="389"/>
                                        </p:tgtEl>
                                        <p:attrNameLst>
                                          <p:attrName>fill.type</p:attrName>
                                        </p:attrNameLst>
                                      </p:cBhvr>
                                      <p:to>
                                        <p:strVal val="solid"/>
                                      </p:to>
                                    </p:set>
                                  </p:childTnLst>
                                </p:cTn>
                              </p:par>
                            </p:childTnLst>
                          </p:cTn>
                        </p:par>
                      </p:childTnLst>
                    </p:cTn>
                  </p:par>
                  <p:par>
                    <p:cTn id="1536" fill="hold">
                      <p:stCondLst>
                        <p:cond delay="indefinite"/>
                      </p:stCondLst>
                      <p:childTnLst>
                        <p:par>
                          <p:cTn id="1537" fill="hold">
                            <p:stCondLst>
                              <p:cond delay="0"/>
                            </p:stCondLst>
                            <p:childTnLst>
                              <p:par>
                                <p:cTn id="1538" presetID="27" presetClass="entr" fill="hold" nodeType="clickEffect">
                                  <p:stCondLst>
                                    <p:cond delay="0"/>
                                  </p:stCondLst>
                                  <p:iterate type="lt">
                                    <p:tmAbs val="40"/>
                                  </p:iterate>
                                  <p:childTnLst>
                                    <p:set>
                                      <p:cBhvr>
                                        <p:cTn id="1539" dur="1" fill="hold">
                                          <p:stCondLst>
                                            <p:cond delay="0"/>
                                          </p:stCondLst>
                                        </p:cTn>
                                        <p:tgtEl>
                                          <p:spTgt spid="390"/>
                                        </p:tgtEl>
                                        <p:attrNameLst>
                                          <p:attrName>style.visibility</p:attrName>
                                        </p:attrNameLst>
                                      </p:cBhvr>
                                      <p:to>
                                        <p:strVal val="visible"/>
                                      </p:to>
                                    </p:set>
                                    <p:anim calcmode="discrete" valueType="clr">
                                      <p:cBhvr additive="repl">
                                        <p:cTn id="1540" dur="80"/>
                                        <p:tgtEl>
                                          <p:spTgt spid="390"/>
                                        </p:tgtEl>
                                        <p:attrNameLst>
                                          <p:attrName>style.color</p:attrName>
                                        </p:attrNameLst>
                                      </p:cBhvr>
                                      <p:tavLst>
                                        <p:tav>
                                          <p:val>
                                            <p:strVal val="rgb(-1,102,0)"/>
                                          </p:val>
                                        </p:tav>
                                        <p:tav tm="50000">
                                          <p:val>
                                            <p:strVal val="rgb(-52,-1,-1)"/>
                                          </p:val>
                                        </p:tav>
                                      </p:tavLst>
                                    </p:anim>
                                    <p:anim calcmode="discrete" valueType="clr">
                                      <p:cBhvr additive="repl">
                                        <p:cTn id="1541" dur="80"/>
                                        <p:tgtEl>
                                          <p:spTgt spid="390"/>
                                        </p:tgtEl>
                                        <p:attrNameLst>
                                          <p:attrName>fillcolor</p:attrName>
                                        </p:attrNameLst>
                                      </p:cBhvr>
                                      <p:tavLst>
                                        <p:tav>
                                          <p:val>
                                            <p:strVal val="rgb(-1,102,0)"/>
                                          </p:val>
                                        </p:tav>
                                        <p:tav tm="50000">
                                          <p:val>
                                            <p:strVal val="rgb(-52,-1,-1)"/>
                                          </p:val>
                                        </p:tav>
                                      </p:tavLst>
                                    </p:anim>
                                    <p:set>
                                      <p:cBhvr>
                                        <p:cTn id="1542" dur="80"/>
                                        <p:tgtEl>
                                          <p:spTgt spid="390"/>
                                        </p:tgtEl>
                                        <p:attrNameLst>
                                          <p:attrName>fill.type</p:attrName>
                                        </p:attrNameLst>
                                      </p:cBhvr>
                                      <p:to>
                                        <p:strVal val="solid"/>
                                      </p:to>
                                    </p:set>
                                  </p:childTnLst>
                                </p:cTn>
                              </p:par>
                            </p:childTnLst>
                          </p:cTn>
                        </p:par>
                      </p:childTnLst>
                    </p:cTn>
                  </p:par>
                  <p:par>
                    <p:cTn id="1543" fill="hold">
                      <p:stCondLst>
                        <p:cond delay="indefinite"/>
                      </p:stCondLst>
                      <p:childTnLst>
                        <p:par>
                          <p:cTn id="1544" fill="hold">
                            <p:stCondLst>
                              <p:cond delay="0"/>
                            </p:stCondLst>
                            <p:childTnLst>
                              <p:par>
                                <p:cTn id="1545" presetID="27" presetClass="entr" fill="hold" nodeType="clickEffect">
                                  <p:stCondLst>
                                    <p:cond delay="0"/>
                                  </p:stCondLst>
                                  <p:iterate type="lt">
                                    <p:tmAbs val="40"/>
                                  </p:iterate>
                                  <p:childTnLst>
                                    <p:set>
                                      <p:cBhvr>
                                        <p:cTn id="1546" dur="1" fill="hold">
                                          <p:stCondLst>
                                            <p:cond delay="0"/>
                                          </p:stCondLst>
                                        </p:cTn>
                                        <p:tgtEl>
                                          <p:spTgt spid="391"/>
                                        </p:tgtEl>
                                        <p:attrNameLst>
                                          <p:attrName>style.visibility</p:attrName>
                                        </p:attrNameLst>
                                      </p:cBhvr>
                                      <p:to>
                                        <p:strVal val="visible"/>
                                      </p:to>
                                    </p:set>
                                    <p:anim calcmode="discrete" valueType="clr">
                                      <p:cBhvr additive="repl">
                                        <p:cTn id="1547" dur="80"/>
                                        <p:tgtEl>
                                          <p:spTgt spid="391"/>
                                        </p:tgtEl>
                                        <p:attrNameLst>
                                          <p:attrName>style.color</p:attrName>
                                        </p:attrNameLst>
                                      </p:cBhvr>
                                      <p:tavLst>
                                        <p:tav>
                                          <p:val>
                                            <p:strVal val="rgb(-1,102,0)"/>
                                          </p:val>
                                        </p:tav>
                                        <p:tav tm="50000">
                                          <p:val>
                                            <p:strVal val="rgb(-52,-1,-1)"/>
                                          </p:val>
                                        </p:tav>
                                      </p:tavLst>
                                    </p:anim>
                                    <p:anim calcmode="discrete" valueType="clr">
                                      <p:cBhvr additive="repl">
                                        <p:cTn id="1548" dur="80"/>
                                        <p:tgtEl>
                                          <p:spTgt spid="391"/>
                                        </p:tgtEl>
                                        <p:attrNameLst>
                                          <p:attrName>fillcolor</p:attrName>
                                        </p:attrNameLst>
                                      </p:cBhvr>
                                      <p:tavLst>
                                        <p:tav>
                                          <p:val>
                                            <p:strVal val="rgb(-1,102,0)"/>
                                          </p:val>
                                        </p:tav>
                                        <p:tav tm="50000">
                                          <p:val>
                                            <p:strVal val="rgb(-52,-1,-1)"/>
                                          </p:val>
                                        </p:tav>
                                      </p:tavLst>
                                    </p:anim>
                                    <p:set>
                                      <p:cBhvr>
                                        <p:cTn id="1549" dur="80"/>
                                        <p:tgtEl>
                                          <p:spTgt spid="391"/>
                                        </p:tgtEl>
                                        <p:attrNameLst>
                                          <p:attrName>fill.type</p:attrName>
                                        </p:attrNameLst>
                                      </p:cBhvr>
                                      <p:to>
                                        <p:strVal val="solid"/>
                                      </p:to>
                                    </p:set>
                                  </p:childTnLst>
                                </p:cTn>
                              </p:par>
                            </p:childTnLst>
                          </p:cTn>
                        </p:par>
                      </p:childTnLst>
                    </p:cTn>
                  </p:par>
                  <p:par>
                    <p:cTn id="1550" fill="hold">
                      <p:stCondLst>
                        <p:cond delay="indefinite"/>
                      </p:stCondLst>
                      <p:childTnLst>
                        <p:par>
                          <p:cTn id="1551" fill="hold">
                            <p:stCondLst>
                              <p:cond delay="0"/>
                            </p:stCondLst>
                            <p:childTnLst>
                              <p:par>
                                <p:cTn id="1552" presetID="27" presetClass="entr" fill="hold" nodeType="clickEffect">
                                  <p:stCondLst>
                                    <p:cond delay="0"/>
                                  </p:stCondLst>
                                  <p:iterate type="lt">
                                    <p:tmAbs val="40"/>
                                  </p:iterate>
                                  <p:childTnLst>
                                    <p:set>
                                      <p:cBhvr>
                                        <p:cTn id="1553" dur="1" fill="hold">
                                          <p:stCondLst>
                                            <p:cond delay="0"/>
                                          </p:stCondLst>
                                        </p:cTn>
                                        <p:tgtEl>
                                          <p:spTgt spid="395"/>
                                        </p:tgtEl>
                                        <p:attrNameLst>
                                          <p:attrName>style.visibility</p:attrName>
                                        </p:attrNameLst>
                                      </p:cBhvr>
                                      <p:to>
                                        <p:strVal val="visible"/>
                                      </p:to>
                                    </p:set>
                                    <p:anim calcmode="discrete" valueType="clr">
                                      <p:cBhvr additive="repl">
                                        <p:cTn id="1554" dur="80"/>
                                        <p:tgtEl>
                                          <p:spTgt spid="395"/>
                                        </p:tgtEl>
                                        <p:attrNameLst>
                                          <p:attrName>style.color</p:attrName>
                                        </p:attrNameLst>
                                      </p:cBhvr>
                                      <p:tavLst>
                                        <p:tav>
                                          <p:val>
                                            <p:strVal val="rgb(-1,102,0)"/>
                                          </p:val>
                                        </p:tav>
                                        <p:tav tm="50000">
                                          <p:val>
                                            <p:strVal val="rgb(-52,-1,-1)"/>
                                          </p:val>
                                        </p:tav>
                                      </p:tavLst>
                                    </p:anim>
                                    <p:anim calcmode="discrete" valueType="clr">
                                      <p:cBhvr additive="repl">
                                        <p:cTn id="1555" dur="80"/>
                                        <p:tgtEl>
                                          <p:spTgt spid="395"/>
                                        </p:tgtEl>
                                        <p:attrNameLst>
                                          <p:attrName>fillcolor</p:attrName>
                                        </p:attrNameLst>
                                      </p:cBhvr>
                                      <p:tavLst>
                                        <p:tav>
                                          <p:val>
                                            <p:strVal val="rgb(-1,102,0)"/>
                                          </p:val>
                                        </p:tav>
                                        <p:tav tm="50000">
                                          <p:val>
                                            <p:strVal val="rgb(-52,-1,-1)"/>
                                          </p:val>
                                        </p:tav>
                                      </p:tavLst>
                                    </p:anim>
                                    <p:set>
                                      <p:cBhvr>
                                        <p:cTn id="1556" dur="80"/>
                                        <p:tgtEl>
                                          <p:spTgt spid="395"/>
                                        </p:tgtEl>
                                        <p:attrNameLst>
                                          <p:attrName>fill.type</p:attrName>
                                        </p:attrNameLst>
                                      </p:cBhvr>
                                      <p:to>
                                        <p:strVal val="solid"/>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6" name="Text Box 4"/>
          <p:cNvSpPr/>
          <p:nvPr/>
        </p:nvSpPr>
        <p:spPr>
          <a:xfrm>
            <a:off x="960480" y="1920960"/>
            <a:ext cx="8183520" cy="22885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The brake fluid reservoir in a car is leaky.  Each day it loses 3.14% of its contents.  To compensate for this daily loss the driver “tops up” once  per week  with 50ml of fluid.  For safety reasons the level of fluid in the reservoir should always be between 200ml &amp; 260ml.  Initially it has 255ml.</a:t>
            </a:r>
            <a:endParaRPr lang="en-US" sz="2400" b="0" u="none" strike="noStrike">
              <a:solidFill>
                <a:srgbClr val="FFFFFF"/>
              </a:solidFill>
              <a:effectLst/>
              <a:uFillTx/>
              <a:latin typeface="Arial Narrow"/>
            </a:endParaRPr>
          </a:p>
        </p:txBody>
      </p:sp>
      <p:sp>
        <p:nvSpPr>
          <p:cNvPr id="397" name="PlaceHolder 1"/>
          <p:cNvSpPr>
            <a:spLocks noGrp="1"/>
          </p:cNvSpPr>
          <p:nvPr>
            <p:ph type="title"/>
          </p:nvPr>
        </p:nvSpPr>
        <p:spPr>
          <a:xfrm>
            <a:off x="1112400" y="365040"/>
            <a:ext cx="7086600" cy="884160"/>
          </a:xfrm>
          <a:prstGeom prst="rect">
            <a:avLst/>
          </a:prstGeom>
          <a:noFill/>
          <a:ln w="0">
            <a:noFill/>
          </a:ln>
        </p:spPr>
        <p:txBody>
          <a:bodyPr lIns="91440" tIns="45720" rIns="91440" bIns="45720" anchor="b">
            <a:noAutofit/>
          </a:bodyPr>
          <a:p>
            <a:pPr indent="0" algn="ctr">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400" b="0" u="none" strike="noStrike">
                <a:solidFill>
                  <a:srgbClr val="EEF82A"/>
                </a:solidFill>
                <a:effectLst/>
                <a:uFillTx/>
                <a:latin typeface="Comic Sans MS"/>
              </a:rPr>
              <a:t>Applications</a:t>
            </a:r>
            <a:endParaRPr lang="en-US" sz="4400" b="1" u="none" strike="noStrike">
              <a:solidFill>
                <a:srgbClr val="EEF82A"/>
              </a:solidFill>
              <a:effectLst/>
              <a:uFillTx/>
              <a:latin typeface="Comic Sans MS"/>
            </a:endParaRPr>
          </a:p>
        </p:txBody>
      </p:sp>
      <p:sp>
        <p:nvSpPr>
          <p:cNvPr id="398" name="Text Box 3"/>
          <p:cNvSpPr/>
          <p:nvPr/>
        </p:nvSpPr>
        <p:spPr>
          <a:xfrm>
            <a:off x="960480" y="1417680"/>
            <a:ext cx="187488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Example 2  </a:t>
            </a:r>
            <a:endParaRPr lang="en-US" sz="2400" b="0" u="none" strike="noStrike">
              <a:solidFill>
                <a:srgbClr val="FFFFFF"/>
              </a:solidFill>
              <a:effectLst/>
              <a:uFillTx/>
              <a:latin typeface="Arial Narrow"/>
            </a:endParaRPr>
          </a:p>
        </p:txBody>
      </p:sp>
      <p:sp>
        <p:nvSpPr>
          <p:cNvPr id="399" name="Text Box 6"/>
          <p:cNvSpPr/>
          <p:nvPr/>
        </p:nvSpPr>
        <p:spPr>
          <a:xfrm>
            <a:off x="868320" y="5349960"/>
            <a:ext cx="781848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(a)  Find a recurrence relation to describe the above.</a:t>
            </a:r>
            <a:endParaRPr lang="en-US" sz="2400" b="0" u="none" strike="noStrike">
              <a:solidFill>
                <a:srgbClr val="FFFFFF"/>
              </a:solidFill>
              <a:effectLst/>
              <a:uFillTx/>
              <a:latin typeface="Arial Narrow"/>
            </a:endParaRPr>
          </a:p>
        </p:txBody>
      </p:sp>
      <p:sp>
        <p:nvSpPr>
          <p:cNvPr id="400" name="Text Box 7"/>
          <p:cNvSpPr/>
          <p:nvPr/>
        </p:nvSpPr>
        <p:spPr>
          <a:xfrm>
            <a:off x="868320" y="5837400"/>
            <a:ext cx="827568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(b)  Determine the fluid levels after 1 week and 4 weeks.</a:t>
            </a:r>
            <a:endParaRPr lang="en-US" sz="2400" b="0" u="none" strike="noStrike">
              <a:solidFill>
                <a:srgbClr val="FFFFFF"/>
              </a:solidFill>
              <a:effectLst/>
              <a:uFillTx/>
              <a:latin typeface="Arial Narrow"/>
            </a:endParaRPr>
          </a:p>
        </p:txBody>
      </p:sp>
      <p:sp>
        <p:nvSpPr>
          <p:cNvPr id="401" name="Text Box 8"/>
          <p:cNvSpPr/>
          <p:nvPr/>
        </p:nvSpPr>
        <p:spPr>
          <a:xfrm>
            <a:off x="868320" y="6324480"/>
            <a:ext cx="667548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(c.) Is the process effective in the long run?</a:t>
            </a:r>
            <a:endParaRPr lang="en-US" sz="2400" b="0" u="none" strike="noStrike">
              <a:solidFill>
                <a:srgbClr val="FFFFFF"/>
              </a:solidFill>
              <a:effectLst/>
              <a:uFillTx/>
              <a:latin typeface="Arial Narrow"/>
            </a:endParaRPr>
          </a:p>
        </p:txBody>
      </p:sp>
      <p:pic>
        <p:nvPicPr>
          <p:cNvPr id="402" name="Object 2"/>
          <p:cNvPicPr/>
          <p:nvPr/>
        </p:nvPicPr>
        <p:blipFill>
          <a:blip r:embed="rId1"/>
          <a:stretch/>
        </p:blipFill>
        <p:spPr>
          <a:xfrm flipH="1">
            <a:off x="1920600" y="4313160"/>
            <a:ext cx="2819160" cy="735120"/>
          </a:xfrm>
          <a:prstGeom prst="rect">
            <a:avLst/>
          </a:prstGeom>
          <a:noFill/>
          <a:ln w="0">
            <a:noFill/>
          </a:ln>
        </p:spPr>
      </p:pic>
      <p:sp>
        <p:nvSpPr>
          <p:cNvPr id="403" name="Oval 11"/>
          <p:cNvSpPr/>
          <p:nvPr/>
        </p:nvSpPr>
        <p:spPr>
          <a:xfrm>
            <a:off x="4892760" y="4784760"/>
            <a:ext cx="990360" cy="304920"/>
          </a:xfrm>
          <a:prstGeom prst="ellipse">
            <a:avLst/>
          </a:prstGeom>
          <a:solidFill>
            <a:srgbClr val="FF66FF"/>
          </a:solidFill>
          <a:ln w="9360">
            <a:solidFill>
              <a:srgbClr val="FFFFFF"/>
            </a:solidFill>
            <a:miter/>
          </a:ln>
        </p:spPr>
        <p:style>
          <a:lnRef idx="0"/>
          <a:fillRef idx="0"/>
          <a:effectRef idx="0"/>
          <a:fontRef idx="minor"/>
        </p:style>
        <p:txBody>
          <a:bodyPr wrap="none" lIns="90000" tIns="46800" rIns="90000" bIns="46800" anchor="ctr">
            <a:no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Arial Narrow"/>
            </a:endParaRPr>
          </a:p>
        </p:txBody>
      </p:sp>
      <p:sp>
        <p:nvSpPr>
          <p:cNvPr id="404" name="Oval 12"/>
          <p:cNvSpPr/>
          <p:nvPr/>
        </p:nvSpPr>
        <p:spPr>
          <a:xfrm>
            <a:off x="6278400" y="4861080"/>
            <a:ext cx="762120" cy="152280"/>
          </a:xfrm>
          <a:prstGeom prst="ellipse">
            <a:avLst/>
          </a:prstGeom>
          <a:solidFill>
            <a:srgbClr val="FF66FF"/>
          </a:solidFill>
          <a:ln w="9360">
            <a:solidFill>
              <a:srgbClr val="FFFFFF"/>
            </a:solidFill>
            <a:miter/>
          </a:ln>
        </p:spPr>
        <p:style>
          <a:lnRef idx="0"/>
          <a:fillRef idx="0"/>
          <a:effectRef idx="0"/>
          <a:fontRef idx="minor"/>
        </p:style>
        <p:txBody>
          <a:bodyPr wrap="none" lIns="90000" tIns="46800" rIns="90000" bIns="46800" anchor="ctr">
            <a:no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Arial Narrow"/>
            </a:endParaRPr>
          </a:p>
        </p:txBody>
      </p:sp>
      <p:sp>
        <p:nvSpPr>
          <p:cNvPr id="405" name="Oval 13"/>
          <p:cNvSpPr/>
          <p:nvPr/>
        </p:nvSpPr>
        <p:spPr>
          <a:xfrm flipV="1">
            <a:off x="7604280" y="4799880"/>
            <a:ext cx="990360" cy="228600"/>
          </a:xfrm>
          <a:prstGeom prst="ellipse">
            <a:avLst/>
          </a:prstGeom>
          <a:solidFill>
            <a:srgbClr val="FF66FF"/>
          </a:solidFill>
          <a:ln w="9360">
            <a:solidFill>
              <a:srgbClr val="FFFFFF"/>
            </a:solidFill>
            <a:miter/>
          </a:ln>
        </p:spPr>
        <p:style>
          <a:lnRef idx="0"/>
          <a:fillRef idx="0"/>
          <a:effectRef idx="0"/>
          <a:fontRef idx="minor"/>
        </p:style>
        <p:txBody>
          <a:bodyPr wrap="none" lIns="90000" tIns="46800" rIns="90000" bIns="46800" anchor="ctr">
            <a:no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Arial Narrow"/>
            </a:endParaRPr>
          </a:p>
        </p:txBody>
      </p:sp>
      <p:sp>
        <p:nvSpPr>
          <p:cNvPr id="406" name="TextBox 12"/>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timing>
    <p:tnLst>
      <p:par>
        <p:cTn id="1557" dur="indefinite" restart="never" nodeType="tmRoot">
          <p:childTnLst>
            <p:seq>
              <p:cTn id="1558" dur="indefinite" nodeType="mainSeq">
                <p:childTnLst>
                  <p:par>
                    <p:cTn id="1559" fill="hold" nodeType="clickEffect">
                      <p:stCondLst>
                        <p:cond delay="indefinite"/>
                      </p:stCondLst>
                      <p:childTnLst>
                        <p:par>
                          <p:cTn id="1560" fill="hold" nodeType="withEffect">
                            <p:stCondLst>
                              <p:cond delay="0"/>
                            </p:stCondLst>
                            <p:childTnLst>
                              <p:par>
                                <p:cTn id="1561" presetID="2" presetClass="entr" fill="hold" nodeType="clickEffect" presetSubtype="2">
                                  <p:stCondLst>
                                    <p:cond delay="0"/>
                                  </p:stCondLst>
                                  <p:childTnLst>
                                    <p:set>
                                      <p:cBhvr>
                                        <p:cTn id="1562" dur="1" fill="hold">
                                          <p:stCondLst>
                                            <p:cond delay="0"/>
                                          </p:stCondLst>
                                        </p:cTn>
                                        <p:tgtEl>
                                          <p:spTgt spid="402"/>
                                        </p:tgtEl>
                                        <p:attrNameLst>
                                          <p:attrName>style.visibility</p:attrName>
                                        </p:attrNameLst>
                                      </p:cBhvr>
                                      <p:to>
                                        <p:strVal val="visible"/>
                                      </p:to>
                                    </p:set>
                                    <p:anim calcmode="lin" valueType="num">
                                      <p:cBhvr additive="base">
                                        <p:cTn id="1563" dur="500" fill="hold"/>
                                        <p:tgtEl>
                                          <p:spTgt spid="402"/>
                                        </p:tgtEl>
                                        <p:attrNameLst>
                                          <p:attrName>ppt_x</p:attrName>
                                        </p:attrNameLst>
                                      </p:cBhvr>
                                      <p:tavLst>
                                        <p:tav>
                                          <p:val>
                                            <p:strVal val="1+#ppt_w/2"/>
                                          </p:val>
                                        </p:tav>
                                        <p:tav tm="100000">
                                          <p:val>
                                            <p:strVal val="#ppt_x"/>
                                          </p:val>
                                        </p:tav>
                                      </p:tavLst>
                                    </p:anim>
                                    <p:anim calcmode="lin" valueType="num">
                                      <p:cBhvr additive="base">
                                        <p:cTn id="1564" dur="500" fill="hold"/>
                                        <p:tgtEl>
                                          <p:spTgt spid="402"/>
                                        </p:tgtEl>
                                        <p:attrNameLst>
                                          <p:attrName>ppt_y</p:attrName>
                                        </p:attrNameLst>
                                      </p:cBhvr>
                                      <p:tavLst>
                                        <p:tav>
                                          <p:val>
                                            <p:strVal val="#ppt_y"/>
                                          </p:val>
                                        </p:tav>
                                        <p:tav tm="100000">
                                          <p:val>
                                            <p:strVal val="#ppt_y"/>
                                          </p:val>
                                        </p:tav>
                                      </p:tavLst>
                                    </p:anim>
                                  </p:childTnLst>
                                </p:cTn>
                              </p:par>
                            </p:childTnLst>
                          </p:cTn>
                        </p:par>
                        <p:par>
                          <p:cTn id="1565" fill="hold" nodeType="afterEffect">
                            <p:stCondLst>
                              <p:cond delay="500"/>
                            </p:stCondLst>
                            <p:childTnLst>
                              <p:par>
                                <p:cTn id="1566" presetID="9" presetClass="entr" fill="hold" nodeType="afterEffect">
                                  <p:stCondLst>
                                    <p:cond delay="0"/>
                                  </p:stCondLst>
                                  <p:childTnLst>
                                    <p:set>
                                      <p:cBhvr>
                                        <p:cTn id="1567" dur="1" fill="hold">
                                          <p:stCondLst>
                                            <p:cond delay="0"/>
                                          </p:stCondLst>
                                        </p:cTn>
                                        <p:tgtEl>
                                          <p:spTgt spid="403"/>
                                        </p:tgtEl>
                                        <p:attrNameLst>
                                          <p:attrName>style.visibility</p:attrName>
                                        </p:attrNameLst>
                                      </p:cBhvr>
                                      <p:to>
                                        <p:strVal val="visible"/>
                                      </p:to>
                                    </p:set>
                                    <p:animEffect transition="in" filter="dissolve">
                                      <p:cBhvr additive="repl">
                                        <p:cTn id="1568" dur="500"/>
                                        <p:tgtEl>
                                          <p:spTgt spid="403"/>
                                        </p:tgtEl>
                                      </p:cBhvr>
                                    </p:animEffect>
                                  </p:childTnLst>
                                </p:cTn>
                              </p:par>
                            </p:childTnLst>
                          </p:cTn>
                        </p:par>
                        <p:par>
                          <p:cTn id="1569" fill="hold" nodeType="afterEffect">
                            <p:stCondLst>
                              <p:cond delay="1000"/>
                            </p:stCondLst>
                            <p:childTnLst>
                              <p:par>
                                <p:cTn id="1570" presetID="9" presetClass="entr" fill="hold" nodeType="afterEffect">
                                  <p:stCondLst>
                                    <p:cond delay="0"/>
                                  </p:stCondLst>
                                  <p:childTnLst>
                                    <p:set>
                                      <p:cBhvr>
                                        <p:cTn id="1571" dur="1" fill="hold">
                                          <p:stCondLst>
                                            <p:cond delay="0"/>
                                          </p:stCondLst>
                                        </p:cTn>
                                        <p:tgtEl>
                                          <p:spTgt spid="404"/>
                                        </p:tgtEl>
                                        <p:attrNameLst>
                                          <p:attrName>style.visibility</p:attrName>
                                        </p:attrNameLst>
                                      </p:cBhvr>
                                      <p:to>
                                        <p:strVal val="visible"/>
                                      </p:to>
                                    </p:set>
                                    <p:animEffect transition="in" filter="dissolve">
                                      <p:cBhvr additive="repl">
                                        <p:cTn id="1572" dur="500"/>
                                        <p:tgtEl>
                                          <p:spTgt spid="404"/>
                                        </p:tgtEl>
                                      </p:cBhvr>
                                    </p:animEffect>
                                  </p:childTnLst>
                                </p:cTn>
                              </p:par>
                            </p:childTnLst>
                          </p:cTn>
                        </p:par>
                        <p:par>
                          <p:cTn id="1573" fill="hold" nodeType="afterEffect">
                            <p:stCondLst>
                              <p:cond delay="1500"/>
                            </p:stCondLst>
                            <p:childTnLst>
                              <p:par>
                                <p:cTn id="1574" presetID="9" presetClass="entr" fill="hold" nodeType="afterEffect">
                                  <p:stCondLst>
                                    <p:cond delay="0"/>
                                  </p:stCondLst>
                                  <p:childTnLst>
                                    <p:set>
                                      <p:cBhvr>
                                        <p:cTn id="1575" dur="1" fill="hold">
                                          <p:stCondLst>
                                            <p:cond delay="0"/>
                                          </p:stCondLst>
                                        </p:cTn>
                                        <p:tgtEl>
                                          <p:spTgt spid="405"/>
                                        </p:tgtEl>
                                        <p:attrNameLst>
                                          <p:attrName>style.visibility</p:attrName>
                                        </p:attrNameLst>
                                      </p:cBhvr>
                                      <p:to>
                                        <p:strVal val="visible"/>
                                      </p:to>
                                    </p:set>
                                    <p:animEffect transition="in" filter="dissolve">
                                      <p:cBhvr additive="repl">
                                        <p:cTn id="1576" dur="500"/>
                                        <p:tgtEl>
                                          <p:spTgt spid="405"/>
                                        </p:tgtEl>
                                      </p:cBhvr>
                                    </p:animEffect>
                                  </p:childTnLst>
                                </p:cTn>
                              </p:par>
                            </p:childTnLst>
                          </p:cTn>
                        </p:par>
                      </p:childTnLst>
                    </p:cTn>
                  </p:par>
                  <p:par>
                    <p:cTn id="1577" fill="hold" nodeType="clickEffect">
                      <p:stCondLst>
                        <p:cond delay="indefinite"/>
                      </p:stCondLst>
                      <p:childTnLst>
                        <p:par>
                          <p:cTn id="1578" fill="hold" nodeType="withEffect">
                            <p:stCondLst>
                              <p:cond delay="0"/>
                            </p:stCondLst>
                            <p:childTnLst>
                              <p:par>
                                <p:cTn id="1579" presetID="22" presetClass="entr" fill="hold" nodeType="clickEffect" presetSubtype="8">
                                  <p:stCondLst>
                                    <p:cond delay="0"/>
                                  </p:stCondLst>
                                  <p:childTnLst>
                                    <p:set>
                                      <p:cBhvr>
                                        <p:cTn id="1580" dur="1" fill="hold">
                                          <p:stCondLst>
                                            <p:cond delay="0"/>
                                          </p:stCondLst>
                                        </p:cTn>
                                        <p:tgtEl>
                                          <p:spTgt spid="399"/>
                                        </p:tgtEl>
                                        <p:attrNameLst>
                                          <p:attrName>style.visibility</p:attrName>
                                        </p:attrNameLst>
                                      </p:cBhvr>
                                      <p:to>
                                        <p:strVal val="visible"/>
                                      </p:to>
                                    </p:set>
                                    <p:animEffect transition="in" filter="wipe(left)">
                                      <p:cBhvr additive="repl">
                                        <p:cTn id="1581" dur="500"/>
                                        <p:tgtEl>
                                          <p:spTgt spid="399"/>
                                        </p:tgtEl>
                                      </p:cBhvr>
                                    </p:animEffect>
                                  </p:childTnLst>
                                </p:cTn>
                              </p:par>
                            </p:childTnLst>
                          </p:cTn>
                        </p:par>
                      </p:childTnLst>
                    </p:cTn>
                  </p:par>
                  <p:par>
                    <p:cTn id="1582" fill="hold" nodeType="clickEffect">
                      <p:stCondLst>
                        <p:cond delay="indefinite"/>
                      </p:stCondLst>
                      <p:childTnLst>
                        <p:par>
                          <p:cTn id="1583" fill="hold" nodeType="withEffect">
                            <p:stCondLst>
                              <p:cond delay="0"/>
                            </p:stCondLst>
                            <p:childTnLst>
                              <p:par>
                                <p:cTn id="1584" presetID="22" presetClass="entr" fill="hold" nodeType="clickEffect" presetSubtype="8">
                                  <p:stCondLst>
                                    <p:cond delay="0"/>
                                  </p:stCondLst>
                                  <p:childTnLst>
                                    <p:set>
                                      <p:cBhvr>
                                        <p:cTn id="1585" dur="1" fill="hold">
                                          <p:stCondLst>
                                            <p:cond delay="0"/>
                                          </p:stCondLst>
                                        </p:cTn>
                                        <p:tgtEl>
                                          <p:spTgt spid="400"/>
                                        </p:tgtEl>
                                        <p:attrNameLst>
                                          <p:attrName>style.visibility</p:attrName>
                                        </p:attrNameLst>
                                      </p:cBhvr>
                                      <p:to>
                                        <p:strVal val="visible"/>
                                      </p:to>
                                    </p:set>
                                    <p:animEffect transition="in" filter="wipe(left)">
                                      <p:cBhvr additive="repl">
                                        <p:cTn id="1586" dur="500"/>
                                        <p:tgtEl>
                                          <p:spTgt spid="400"/>
                                        </p:tgtEl>
                                      </p:cBhvr>
                                    </p:animEffect>
                                  </p:childTnLst>
                                </p:cTn>
                              </p:par>
                            </p:childTnLst>
                          </p:cTn>
                        </p:par>
                      </p:childTnLst>
                    </p:cTn>
                  </p:par>
                  <p:par>
                    <p:cTn id="1587" fill="hold" nodeType="clickEffect">
                      <p:stCondLst>
                        <p:cond delay="indefinite"/>
                      </p:stCondLst>
                      <p:childTnLst>
                        <p:par>
                          <p:cTn id="1588" fill="hold" nodeType="withEffect">
                            <p:stCondLst>
                              <p:cond delay="0"/>
                            </p:stCondLst>
                            <p:childTnLst>
                              <p:par>
                                <p:cTn id="1589" presetID="22" presetClass="entr" fill="hold" nodeType="clickEffect" presetSubtype="8">
                                  <p:stCondLst>
                                    <p:cond delay="0"/>
                                  </p:stCondLst>
                                  <p:childTnLst>
                                    <p:set>
                                      <p:cBhvr>
                                        <p:cTn id="1590" dur="1" fill="hold">
                                          <p:stCondLst>
                                            <p:cond delay="0"/>
                                          </p:stCondLst>
                                        </p:cTn>
                                        <p:tgtEl>
                                          <p:spTgt spid="401"/>
                                        </p:tgtEl>
                                        <p:attrNameLst>
                                          <p:attrName>style.visibility</p:attrName>
                                        </p:attrNameLst>
                                      </p:cBhvr>
                                      <p:to>
                                        <p:strVal val="visible"/>
                                      </p:to>
                                    </p:set>
                                    <p:animEffect transition="in" filter="wipe(left)">
                                      <p:cBhvr additive="repl">
                                        <p:cTn id="1591" dur="500"/>
                                        <p:tgtEl>
                                          <p:spTgt spid="40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7" name="Rectangle 2"/>
          <p:cNvSpPr/>
          <p:nvPr/>
        </p:nvSpPr>
        <p:spPr>
          <a:xfrm>
            <a:off x="685800" y="517680"/>
            <a:ext cx="7772400" cy="1143000"/>
          </a:xfrm>
          <a:prstGeom prst="rect">
            <a:avLst/>
          </a:prstGeom>
          <a:noFill/>
          <a:ln w="0">
            <a:noFill/>
          </a:ln>
        </p:spPr>
        <p:style>
          <a:lnRef idx="0"/>
          <a:fillRef idx="0"/>
          <a:effectRef idx="0"/>
          <a:fontRef idx="minor"/>
        </p:style>
        <p:txBody>
          <a:bodyPr lIns="90000" tIns="46800" rIns="90000" bIns="46800" anchor="t">
            <a:noAutofit/>
          </a:bodyPr>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400" b="0" u="none" strike="noStrike">
                <a:solidFill>
                  <a:srgbClr val="EEF82A"/>
                </a:solidFill>
                <a:effectLst/>
                <a:uFillTx/>
                <a:latin typeface="Comic Sans MS"/>
              </a:rPr>
              <a:t>Applications</a:t>
            </a:r>
            <a:endParaRPr lang="en-US" sz="4400" b="0" u="none" strike="noStrike">
              <a:solidFill>
                <a:srgbClr val="FFFFFF"/>
              </a:solidFill>
              <a:effectLst/>
              <a:uFillTx/>
              <a:latin typeface="Arial Narrow"/>
            </a:endParaRPr>
          </a:p>
        </p:txBody>
      </p:sp>
      <p:sp>
        <p:nvSpPr>
          <p:cNvPr id="408" name="Text Box 2"/>
          <p:cNvSpPr/>
          <p:nvPr/>
        </p:nvSpPr>
        <p:spPr>
          <a:xfrm>
            <a:off x="92160" y="1996920"/>
            <a:ext cx="838188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(a)  Problem   3.14% daily loss =  ? Weekly loss.</a:t>
            </a:r>
            <a:endParaRPr lang="en-US" sz="2400" b="0" u="none" strike="noStrike">
              <a:solidFill>
                <a:srgbClr val="FFFFFF"/>
              </a:solidFill>
              <a:effectLst/>
              <a:uFillTx/>
              <a:latin typeface="Arial Narrow"/>
            </a:endParaRPr>
          </a:p>
        </p:txBody>
      </p:sp>
      <p:sp>
        <p:nvSpPr>
          <p:cNvPr id="409" name="Text Box 3"/>
          <p:cNvSpPr/>
          <p:nvPr/>
        </p:nvSpPr>
        <p:spPr>
          <a:xfrm>
            <a:off x="1006560" y="2468520"/>
            <a:ext cx="822960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Losing 3.14% daily leaves behind 96.86% or </a:t>
            </a:r>
            <a:r>
              <a:rPr lang="en-GB" sz="2400" b="0" u="none" strike="noStrike">
                <a:solidFill>
                  <a:srgbClr val="FFFF00"/>
                </a:solidFill>
                <a:effectLst/>
                <a:uFillTx/>
                <a:latin typeface="Comic Sans MS"/>
              </a:rPr>
              <a:t>0.9686</a:t>
            </a:r>
            <a:r>
              <a:rPr lang="en-GB" sz="2400" b="0" u="none" strike="noStrike">
                <a:solidFill>
                  <a:srgbClr val="FFFFFF"/>
                </a:solidFill>
                <a:effectLst/>
                <a:uFillTx/>
                <a:latin typeface="Comic Sans MS"/>
              </a:rPr>
              <a:t>.</a:t>
            </a:r>
            <a:endParaRPr lang="en-US" sz="2400" b="0" u="none" strike="noStrike">
              <a:solidFill>
                <a:srgbClr val="FFFFFF"/>
              </a:solidFill>
              <a:effectLst/>
              <a:uFillTx/>
              <a:latin typeface="Arial Narrow"/>
            </a:endParaRPr>
          </a:p>
        </p:txBody>
      </p:sp>
      <p:sp>
        <p:nvSpPr>
          <p:cNvPr id="410" name="Text Box 4"/>
          <p:cNvSpPr/>
          <p:nvPr/>
        </p:nvSpPr>
        <p:spPr>
          <a:xfrm>
            <a:off x="930240" y="3124080"/>
            <a:ext cx="7162920" cy="5101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Amount remaining after 1 week = (0.9686)</a:t>
            </a:r>
            <a:r>
              <a:rPr lang="en-GB" sz="2400" b="0" u="none" strike="noStrike" baseline="30000">
                <a:solidFill>
                  <a:srgbClr val="FFFFFF"/>
                </a:solidFill>
                <a:effectLst/>
                <a:uFillTx/>
                <a:latin typeface="Comic Sans MS"/>
              </a:rPr>
              <a:t>7</a:t>
            </a:r>
            <a:r>
              <a:rPr lang="en-GB" sz="2400" b="0" u="none" strike="noStrike">
                <a:solidFill>
                  <a:srgbClr val="FFFFFF"/>
                </a:solidFill>
                <a:effectLst/>
                <a:uFillTx/>
                <a:latin typeface="Comic Sans MS"/>
              </a:rPr>
              <a:t> </a:t>
            </a:r>
            <a:r>
              <a:rPr lang="en-GB" sz="1100" b="0" u="none" strike="noStrike">
                <a:solidFill>
                  <a:srgbClr val="FFFFFF"/>
                </a:solidFill>
                <a:effectLst/>
                <a:uFillTx/>
                <a:latin typeface="Comic Sans MS"/>
              </a:rPr>
              <a:t>X</a:t>
            </a:r>
            <a:r>
              <a:rPr lang="en-GB" sz="2400" b="0" u="none" strike="noStrike">
                <a:solidFill>
                  <a:srgbClr val="FFFFFF"/>
                </a:solidFill>
                <a:effectLst/>
                <a:uFillTx/>
                <a:latin typeface="Comic Sans MS"/>
              </a:rPr>
              <a:t> A</a:t>
            </a:r>
            <a:r>
              <a:rPr lang="en-GB" sz="2400" b="0" u="none" strike="noStrike" baseline="-25000">
                <a:solidFill>
                  <a:srgbClr val="FFFFFF"/>
                </a:solidFill>
                <a:effectLst/>
                <a:uFillTx/>
                <a:latin typeface="Comic Sans MS"/>
              </a:rPr>
              <a:t>0</a:t>
            </a:r>
            <a:endParaRPr lang="en-US" sz="2400" b="0" u="none" strike="noStrike">
              <a:solidFill>
                <a:srgbClr val="FFFFFF"/>
              </a:solidFill>
              <a:effectLst/>
              <a:uFillTx/>
              <a:latin typeface="Arial Narrow"/>
            </a:endParaRPr>
          </a:p>
        </p:txBody>
      </p:sp>
      <p:sp>
        <p:nvSpPr>
          <p:cNvPr id="411" name="Text Box 5"/>
          <p:cNvSpPr/>
          <p:nvPr/>
        </p:nvSpPr>
        <p:spPr>
          <a:xfrm>
            <a:off x="5486400" y="3602160"/>
            <a:ext cx="2697120" cy="5101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0.799854 </a:t>
            </a:r>
            <a:r>
              <a:rPr lang="en-GB" sz="1100" b="0" u="none" strike="noStrike">
                <a:solidFill>
                  <a:srgbClr val="FFFFFF"/>
                </a:solidFill>
                <a:effectLst/>
                <a:uFillTx/>
                <a:latin typeface="Comic Sans MS"/>
              </a:rPr>
              <a:t>X</a:t>
            </a:r>
            <a:r>
              <a:rPr lang="en-GB" sz="2400" b="0" u="none" strike="noStrike">
                <a:solidFill>
                  <a:srgbClr val="FFFFFF"/>
                </a:solidFill>
                <a:effectLst/>
                <a:uFillTx/>
                <a:latin typeface="Comic Sans MS"/>
              </a:rPr>
              <a:t> A</a:t>
            </a:r>
            <a:r>
              <a:rPr lang="en-GB" sz="2400" b="0" u="none" strike="noStrike" baseline="-25000">
                <a:solidFill>
                  <a:srgbClr val="FFFFFF"/>
                </a:solidFill>
                <a:effectLst/>
                <a:uFillTx/>
                <a:latin typeface="Comic Sans MS"/>
              </a:rPr>
              <a:t>0</a:t>
            </a:r>
            <a:endParaRPr lang="en-US" sz="2400" b="0" u="none" strike="noStrike">
              <a:solidFill>
                <a:srgbClr val="FFFFFF"/>
              </a:solidFill>
              <a:effectLst/>
              <a:uFillTx/>
              <a:latin typeface="Arial Narrow"/>
            </a:endParaRPr>
          </a:p>
        </p:txBody>
      </p:sp>
      <p:sp>
        <p:nvSpPr>
          <p:cNvPr id="412" name="Text Box 6"/>
          <p:cNvSpPr/>
          <p:nvPr/>
        </p:nvSpPr>
        <p:spPr>
          <a:xfrm>
            <a:off x="5502240" y="4079880"/>
            <a:ext cx="2057400" cy="5101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0.80 </a:t>
            </a:r>
            <a:r>
              <a:rPr lang="en-GB" sz="1100" b="0" u="none" strike="noStrike">
                <a:solidFill>
                  <a:srgbClr val="FFFFFF"/>
                </a:solidFill>
                <a:effectLst/>
                <a:uFillTx/>
                <a:latin typeface="Comic Sans MS"/>
              </a:rPr>
              <a:t>X</a:t>
            </a:r>
            <a:r>
              <a:rPr lang="en-GB" sz="2400" b="0" u="none" strike="noStrike">
                <a:solidFill>
                  <a:srgbClr val="FFFFFF"/>
                </a:solidFill>
                <a:effectLst/>
                <a:uFillTx/>
                <a:latin typeface="Comic Sans MS"/>
              </a:rPr>
              <a:t> A</a:t>
            </a:r>
            <a:r>
              <a:rPr lang="en-GB" sz="2400" b="0" u="none" strike="noStrike" baseline="-25000">
                <a:solidFill>
                  <a:srgbClr val="FFFFFF"/>
                </a:solidFill>
                <a:effectLst/>
                <a:uFillTx/>
                <a:latin typeface="Comic Sans MS"/>
              </a:rPr>
              <a:t>0</a:t>
            </a:r>
            <a:endParaRPr lang="en-US" sz="2400" b="0" u="none" strike="noStrike">
              <a:solidFill>
                <a:srgbClr val="FFFFFF"/>
              </a:solidFill>
              <a:effectLst/>
              <a:uFillTx/>
              <a:latin typeface="Arial Narrow"/>
            </a:endParaRPr>
          </a:p>
        </p:txBody>
      </p:sp>
      <p:sp>
        <p:nvSpPr>
          <p:cNvPr id="413" name="Text Box 7"/>
          <p:cNvSpPr/>
          <p:nvPr/>
        </p:nvSpPr>
        <p:spPr>
          <a:xfrm>
            <a:off x="5562720" y="4556160"/>
            <a:ext cx="2193840" cy="5101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or  80% of A</a:t>
            </a:r>
            <a:r>
              <a:rPr lang="en-GB" sz="2400" b="0" u="none" strike="noStrike" baseline="-25000">
                <a:solidFill>
                  <a:srgbClr val="FFFFFF"/>
                </a:solidFill>
                <a:effectLst/>
                <a:uFillTx/>
                <a:latin typeface="Comic Sans MS"/>
              </a:rPr>
              <a:t>0</a:t>
            </a:r>
            <a:endParaRPr lang="en-US" sz="2400" b="0" u="none" strike="noStrike">
              <a:solidFill>
                <a:srgbClr val="FFFFFF"/>
              </a:solidFill>
              <a:effectLst/>
              <a:uFillTx/>
              <a:latin typeface="Arial Narrow"/>
            </a:endParaRPr>
          </a:p>
        </p:txBody>
      </p:sp>
      <p:sp>
        <p:nvSpPr>
          <p:cNvPr id="414" name="Text Box 8"/>
          <p:cNvSpPr/>
          <p:nvPr/>
        </p:nvSpPr>
        <p:spPr>
          <a:xfrm>
            <a:off x="716040" y="5334120"/>
            <a:ext cx="8626320" cy="4291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37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200" b="0" u="none" strike="noStrike">
                <a:solidFill>
                  <a:srgbClr val="FFFFFF"/>
                </a:solidFill>
                <a:effectLst/>
                <a:uFillTx/>
                <a:latin typeface="Comic Sans MS"/>
              </a:rPr>
              <a:t>This means that the car is losing 20% of its brake fluid weekly</a:t>
            </a:r>
            <a:endParaRPr lang="en-US" sz="2200" b="0" u="none" strike="noStrike">
              <a:solidFill>
                <a:srgbClr val="FFFFFF"/>
              </a:solidFill>
              <a:effectLst/>
              <a:uFillTx/>
              <a:latin typeface="Arial Narrow"/>
            </a:endParaRPr>
          </a:p>
        </p:txBody>
      </p:sp>
      <p:sp>
        <p:nvSpPr>
          <p:cNvPr id="415" name="Text Box 9"/>
          <p:cNvSpPr/>
          <p:nvPr/>
        </p:nvSpPr>
        <p:spPr>
          <a:xfrm>
            <a:off x="898560" y="5807160"/>
            <a:ext cx="8229600" cy="5101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So if A</a:t>
            </a:r>
            <a:r>
              <a:rPr lang="en-GB" sz="2400" b="0" u="none" strike="noStrike" baseline="-25000">
                <a:solidFill>
                  <a:srgbClr val="FFFF00"/>
                </a:solidFill>
                <a:effectLst/>
                <a:uFillTx/>
                <a:latin typeface="Comic Sans MS"/>
              </a:rPr>
              <a:t>n </a:t>
            </a:r>
            <a:r>
              <a:rPr lang="en-GB" sz="2400" b="0" u="none" strike="noStrike">
                <a:solidFill>
                  <a:srgbClr val="FFFF00"/>
                </a:solidFill>
                <a:effectLst/>
                <a:uFillTx/>
                <a:latin typeface="Comic Sans MS"/>
              </a:rPr>
              <a:t>is the fluid level after n weeks then we have</a:t>
            </a:r>
            <a:endParaRPr lang="en-US" sz="2400" b="0" u="none" strike="noStrike">
              <a:solidFill>
                <a:srgbClr val="FFFFFF"/>
              </a:solidFill>
              <a:effectLst/>
              <a:uFillTx/>
              <a:latin typeface="Arial Narrow"/>
            </a:endParaRPr>
          </a:p>
        </p:txBody>
      </p:sp>
      <p:sp>
        <p:nvSpPr>
          <p:cNvPr id="416" name="Text Box 10"/>
          <p:cNvSpPr/>
          <p:nvPr/>
        </p:nvSpPr>
        <p:spPr>
          <a:xfrm>
            <a:off x="3413160" y="6308640"/>
            <a:ext cx="3262320" cy="5101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A</a:t>
            </a:r>
            <a:r>
              <a:rPr lang="en-GB" sz="2400" b="0" u="none" strike="noStrike" baseline="-25000">
                <a:solidFill>
                  <a:srgbClr val="FFFF00"/>
                </a:solidFill>
                <a:effectLst/>
                <a:uFillTx/>
                <a:latin typeface="Comic Sans MS"/>
              </a:rPr>
              <a:t>n+1</a:t>
            </a:r>
            <a:r>
              <a:rPr lang="en-GB" sz="2400" b="0" u="none" strike="noStrike">
                <a:solidFill>
                  <a:srgbClr val="FFFF00"/>
                </a:solidFill>
                <a:effectLst/>
                <a:uFillTx/>
                <a:latin typeface="Comic Sans MS"/>
              </a:rPr>
              <a:t>  =  0.8 A</a:t>
            </a:r>
            <a:r>
              <a:rPr lang="en-GB" sz="2400" b="0" u="none" strike="noStrike" baseline="-25000">
                <a:solidFill>
                  <a:srgbClr val="FFFF00"/>
                </a:solidFill>
                <a:effectLst/>
                <a:uFillTx/>
                <a:latin typeface="Comic Sans MS"/>
              </a:rPr>
              <a:t>n</a:t>
            </a:r>
            <a:r>
              <a:rPr lang="en-GB" sz="2400" b="0" u="none" strike="noStrike">
                <a:solidFill>
                  <a:srgbClr val="FFFF00"/>
                </a:solidFill>
                <a:effectLst/>
                <a:uFillTx/>
                <a:latin typeface="Comic Sans MS"/>
              </a:rPr>
              <a:t> +  50</a:t>
            </a:r>
            <a:endParaRPr lang="en-US" sz="2400" b="0" u="none" strike="noStrike">
              <a:solidFill>
                <a:srgbClr val="FFFFFF"/>
              </a:solidFill>
              <a:effectLst/>
              <a:uFillTx/>
              <a:latin typeface="Arial Narrow"/>
            </a:endParaRPr>
          </a:p>
        </p:txBody>
      </p:sp>
      <p:sp>
        <p:nvSpPr>
          <p:cNvPr id="417" name="TextBox 14"/>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timing>
    <p:tnLst>
      <p:par>
        <p:cTn id="1592" dur="indefinite" restart="never" nodeType="tmRoot">
          <p:childTnLst>
            <p:seq>
              <p:cTn id="1593" dur="indefinite" nodeType="mainSeq">
                <p:childTnLst>
                  <p:par>
                    <p:cTn id="1594" fill="hold" nodeType="clickEffect">
                      <p:stCondLst>
                        <p:cond delay="indefinite"/>
                      </p:stCondLst>
                      <p:childTnLst>
                        <p:par>
                          <p:cTn id="1595" fill="hold" nodeType="withEffect">
                            <p:stCondLst>
                              <p:cond delay="0"/>
                            </p:stCondLst>
                            <p:childTnLst>
                              <p:par>
                                <p:cTn id="1596" presetID="22" presetClass="entr" fill="hold" nodeType="clickEffect" presetSubtype="8">
                                  <p:stCondLst>
                                    <p:cond delay="0"/>
                                  </p:stCondLst>
                                  <p:childTnLst>
                                    <p:set>
                                      <p:cBhvr>
                                        <p:cTn id="1597" dur="1" fill="hold">
                                          <p:stCondLst>
                                            <p:cond delay="0"/>
                                          </p:stCondLst>
                                        </p:cTn>
                                        <p:tgtEl>
                                          <p:spTgt spid="408"/>
                                        </p:tgtEl>
                                        <p:attrNameLst>
                                          <p:attrName>style.visibility</p:attrName>
                                        </p:attrNameLst>
                                      </p:cBhvr>
                                      <p:to>
                                        <p:strVal val="visible"/>
                                      </p:to>
                                    </p:set>
                                    <p:animEffect transition="in" filter="wipe(left)">
                                      <p:cBhvr additive="repl">
                                        <p:cTn id="1598" dur="500"/>
                                        <p:tgtEl>
                                          <p:spTgt spid="408"/>
                                        </p:tgtEl>
                                      </p:cBhvr>
                                    </p:animEffect>
                                  </p:childTnLst>
                                </p:cTn>
                              </p:par>
                            </p:childTnLst>
                          </p:cTn>
                        </p:par>
                      </p:childTnLst>
                    </p:cTn>
                  </p:par>
                  <p:par>
                    <p:cTn id="1599" fill="hold" nodeType="clickEffect">
                      <p:stCondLst>
                        <p:cond delay="indefinite"/>
                      </p:stCondLst>
                      <p:childTnLst>
                        <p:par>
                          <p:cTn id="1600" fill="hold" nodeType="withEffect">
                            <p:stCondLst>
                              <p:cond delay="0"/>
                            </p:stCondLst>
                            <p:childTnLst>
                              <p:par>
                                <p:cTn id="1601" presetID="22" presetClass="entr" fill="hold" nodeType="clickEffect" presetSubtype="8">
                                  <p:stCondLst>
                                    <p:cond delay="0"/>
                                  </p:stCondLst>
                                  <p:childTnLst>
                                    <p:set>
                                      <p:cBhvr>
                                        <p:cTn id="1602" dur="1" fill="hold">
                                          <p:stCondLst>
                                            <p:cond delay="0"/>
                                          </p:stCondLst>
                                        </p:cTn>
                                        <p:tgtEl>
                                          <p:spTgt spid="409"/>
                                        </p:tgtEl>
                                        <p:attrNameLst>
                                          <p:attrName>style.visibility</p:attrName>
                                        </p:attrNameLst>
                                      </p:cBhvr>
                                      <p:to>
                                        <p:strVal val="visible"/>
                                      </p:to>
                                    </p:set>
                                    <p:animEffect transition="in" filter="wipe(left)">
                                      <p:cBhvr additive="repl">
                                        <p:cTn id="1603" dur="500"/>
                                        <p:tgtEl>
                                          <p:spTgt spid="409"/>
                                        </p:tgtEl>
                                      </p:cBhvr>
                                    </p:animEffect>
                                  </p:childTnLst>
                                </p:cTn>
                              </p:par>
                            </p:childTnLst>
                          </p:cTn>
                        </p:par>
                      </p:childTnLst>
                    </p:cTn>
                  </p:par>
                  <p:par>
                    <p:cTn id="1604" fill="hold" nodeType="clickEffect">
                      <p:stCondLst>
                        <p:cond delay="indefinite"/>
                      </p:stCondLst>
                      <p:childTnLst>
                        <p:par>
                          <p:cTn id="1605" fill="hold" nodeType="withEffect">
                            <p:stCondLst>
                              <p:cond delay="0"/>
                            </p:stCondLst>
                            <p:childTnLst>
                              <p:par>
                                <p:cTn id="1606" presetID="22" presetClass="entr" fill="hold" nodeType="clickEffect" presetSubtype="8">
                                  <p:stCondLst>
                                    <p:cond delay="0"/>
                                  </p:stCondLst>
                                  <p:childTnLst>
                                    <p:set>
                                      <p:cBhvr>
                                        <p:cTn id="1607" dur="1" fill="hold">
                                          <p:stCondLst>
                                            <p:cond delay="0"/>
                                          </p:stCondLst>
                                        </p:cTn>
                                        <p:tgtEl>
                                          <p:spTgt spid="410"/>
                                        </p:tgtEl>
                                        <p:attrNameLst>
                                          <p:attrName>style.visibility</p:attrName>
                                        </p:attrNameLst>
                                      </p:cBhvr>
                                      <p:to>
                                        <p:strVal val="visible"/>
                                      </p:to>
                                    </p:set>
                                    <p:animEffect transition="in" filter="wipe(left)">
                                      <p:cBhvr additive="repl">
                                        <p:cTn id="1608" dur="500"/>
                                        <p:tgtEl>
                                          <p:spTgt spid="410"/>
                                        </p:tgtEl>
                                      </p:cBhvr>
                                    </p:animEffect>
                                  </p:childTnLst>
                                </p:cTn>
                              </p:par>
                            </p:childTnLst>
                          </p:cTn>
                        </p:par>
                      </p:childTnLst>
                    </p:cTn>
                  </p:par>
                  <p:par>
                    <p:cTn id="1609" fill="hold" nodeType="clickEffect">
                      <p:stCondLst>
                        <p:cond delay="indefinite"/>
                      </p:stCondLst>
                      <p:childTnLst>
                        <p:par>
                          <p:cTn id="1610" fill="hold" nodeType="withEffect">
                            <p:stCondLst>
                              <p:cond delay="0"/>
                            </p:stCondLst>
                            <p:childTnLst>
                              <p:par>
                                <p:cTn id="1611" presetID="22" presetClass="entr" fill="hold" nodeType="clickEffect" presetSubtype="8">
                                  <p:stCondLst>
                                    <p:cond delay="0"/>
                                  </p:stCondLst>
                                  <p:childTnLst>
                                    <p:set>
                                      <p:cBhvr>
                                        <p:cTn id="1612" dur="1" fill="hold">
                                          <p:stCondLst>
                                            <p:cond delay="0"/>
                                          </p:stCondLst>
                                        </p:cTn>
                                        <p:tgtEl>
                                          <p:spTgt spid="411"/>
                                        </p:tgtEl>
                                        <p:attrNameLst>
                                          <p:attrName>style.visibility</p:attrName>
                                        </p:attrNameLst>
                                      </p:cBhvr>
                                      <p:to>
                                        <p:strVal val="visible"/>
                                      </p:to>
                                    </p:set>
                                    <p:animEffect transition="in" filter="wipe(left)">
                                      <p:cBhvr additive="repl">
                                        <p:cTn id="1613" dur="500"/>
                                        <p:tgtEl>
                                          <p:spTgt spid="411"/>
                                        </p:tgtEl>
                                      </p:cBhvr>
                                    </p:animEffect>
                                  </p:childTnLst>
                                </p:cTn>
                              </p:par>
                            </p:childTnLst>
                          </p:cTn>
                        </p:par>
                      </p:childTnLst>
                    </p:cTn>
                  </p:par>
                  <p:par>
                    <p:cTn id="1614" fill="hold" nodeType="clickEffect">
                      <p:stCondLst>
                        <p:cond delay="indefinite"/>
                      </p:stCondLst>
                      <p:childTnLst>
                        <p:par>
                          <p:cTn id="1615" fill="hold" nodeType="withEffect">
                            <p:stCondLst>
                              <p:cond delay="0"/>
                            </p:stCondLst>
                            <p:childTnLst>
                              <p:par>
                                <p:cTn id="1616" presetID="22" presetClass="entr" fill="hold" nodeType="clickEffect" presetSubtype="8">
                                  <p:stCondLst>
                                    <p:cond delay="0"/>
                                  </p:stCondLst>
                                  <p:childTnLst>
                                    <p:set>
                                      <p:cBhvr>
                                        <p:cTn id="1617" dur="1" fill="hold">
                                          <p:stCondLst>
                                            <p:cond delay="0"/>
                                          </p:stCondLst>
                                        </p:cTn>
                                        <p:tgtEl>
                                          <p:spTgt spid="412"/>
                                        </p:tgtEl>
                                        <p:attrNameLst>
                                          <p:attrName>style.visibility</p:attrName>
                                        </p:attrNameLst>
                                      </p:cBhvr>
                                      <p:to>
                                        <p:strVal val="visible"/>
                                      </p:to>
                                    </p:set>
                                    <p:animEffect transition="in" filter="wipe(left)">
                                      <p:cBhvr additive="repl">
                                        <p:cTn id="1618" dur="500"/>
                                        <p:tgtEl>
                                          <p:spTgt spid="412"/>
                                        </p:tgtEl>
                                      </p:cBhvr>
                                    </p:animEffect>
                                  </p:childTnLst>
                                </p:cTn>
                              </p:par>
                            </p:childTnLst>
                          </p:cTn>
                        </p:par>
                      </p:childTnLst>
                    </p:cTn>
                  </p:par>
                  <p:par>
                    <p:cTn id="1619" fill="hold" nodeType="clickEffect">
                      <p:stCondLst>
                        <p:cond delay="indefinite"/>
                      </p:stCondLst>
                      <p:childTnLst>
                        <p:par>
                          <p:cTn id="1620" fill="hold" nodeType="withEffect">
                            <p:stCondLst>
                              <p:cond delay="0"/>
                            </p:stCondLst>
                            <p:childTnLst>
                              <p:par>
                                <p:cTn id="1621" presetID="22" presetClass="entr" fill="hold" nodeType="clickEffect" presetSubtype="8">
                                  <p:stCondLst>
                                    <p:cond delay="0"/>
                                  </p:stCondLst>
                                  <p:childTnLst>
                                    <p:set>
                                      <p:cBhvr>
                                        <p:cTn id="1622" dur="1" fill="hold">
                                          <p:stCondLst>
                                            <p:cond delay="0"/>
                                          </p:stCondLst>
                                        </p:cTn>
                                        <p:tgtEl>
                                          <p:spTgt spid="413"/>
                                        </p:tgtEl>
                                        <p:attrNameLst>
                                          <p:attrName>style.visibility</p:attrName>
                                        </p:attrNameLst>
                                      </p:cBhvr>
                                      <p:to>
                                        <p:strVal val="visible"/>
                                      </p:to>
                                    </p:set>
                                    <p:animEffect transition="in" filter="wipe(left)">
                                      <p:cBhvr additive="repl">
                                        <p:cTn id="1623" dur="500"/>
                                        <p:tgtEl>
                                          <p:spTgt spid="413"/>
                                        </p:tgtEl>
                                      </p:cBhvr>
                                    </p:animEffect>
                                  </p:childTnLst>
                                </p:cTn>
                              </p:par>
                            </p:childTnLst>
                          </p:cTn>
                        </p:par>
                      </p:childTnLst>
                    </p:cTn>
                  </p:par>
                  <p:par>
                    <p:cTn id="1624" fill="hold" nodeType="clickEffect">
                      <p:stCondLst>
                        <p:cond delay="indefinite"/>
                      </p:stCondLst>
                      <p:childTnLst>
                        <p:par>
                          <p:cTn id="1625" fill="hold" nodeType="withEffect">
                            <p:stCondLst>
                              <p:cond delay="0"/>
                            </p:stCondLst>
                            <p:childTnLst>
                              <p:par>
                                <p:cTn id="1626" presetID="22" presetClass="entr" fill="hold" nodeType="clickEffect" presetSubtype="8">
                                  <p:stCondLst>
                                    <p:cond delay="0"/>
                                  </p:stCondLst>
                                  <p:childTnLst>
                                    <p:set>
                                      <p:cBhvr>
                                        <p:cTn id="1627" dur="1" fill="hold">
                                          <p:stCondLst>
                                            <p:cond delay="0"/>
                                          </p:stCondLst>
                                        </p:cTn>
                                        <p:tgtEl>
                                          <p:spTgt spid="414"/>
                                        </p:tgtEl>
                                        <p:attrNameLst>
                                          <p:attrName>style.visibility</p:attrName>
                                        </p:attrNameLst>
                                      </p:cBhvr>
                                      <p:to>
                                        <p:strVal val="visible"/>
                                      </p:to>
                                    </p:set>
                                    <p:animEffect transition="in" filter="wipe(left)">
                                      <p:cBhvr additive="repl">
                                        <p:cTn id="1628" dur="500"/>
                                        <p:tgtEl>
                                          <p:spTgt spid="414"/>
                                        </p:tgtEl>
                                      </p:cBhvr>
                                    </p:animEffect>
                                  </p:childTnLst>
                                </p:cTn>
                              </p:par>
                            </p:childTnLst>
                          </p:cTn>
                        </p:par>
                      </p:childTnLst>
                    </p:cTn>
                  </p:par>
                  <p:par>
                    <p:cTn id="1629" fill="hold" nodeType="clickEffect">
                      <p:stCondLst>
                        <p:cond delay="indefinite"/>
                      </p:stCondLst>
                      <p:childTnLst>
                        <p:par>
                          <p:cTn id="1630" fill="hold" nodeType="withEffect">
                            <p:stCondLst>
                              <p:cond delay="0"/>
                            </p:stCondLst>
                            <p:childTnLst>
                              <p:par>
                                <p:cTn id="1631" presetID="22" presetClass="entr" fill="hold" nodeType="clickEffect" presetSubtype="8">
                                  <p:stCondLst>
                                    <p:cond delay="0"/>
                                  </p:stCondLst>
                                  <p:childTnLst>
                                    <p:set>
                                      <p:cBhvr>
                                        <p:cTn id="1632" dur="1" fill="hold">
                                          <p:stCondLst>
                                            <p:cond delay="0"/>
                                          </p:stCondLst>
                                        </p:cTn>
                                        <p:tgtEl>
                                          <p:spTgt spid="415"/>
                                        </p:tgtEl>
                                        <p:attrNameLst>
                                          <p:attrName>style.visibility</p:attrName>
                                        </p:attrNameLst>
                                      </p:cBhvr>
                                      <p:to>
                                        <p:strVal val="visible"/>
                                      </p:to>
                                    </p:set>
                                    <p:animEffect transition="in" filter="wipe(left)">
                                      <p:cBhvr additive="repl">
                                        <p:cTn id="1633" dur="500"/>
                                        <p:tgtEl>
                                          <p:spTgt spid="415"/>
                                        </p:tgtEl>
                                      </p:cBhvr>
                                    </p:animEffect>
                                  </p:childTnLst>
                                </p:cTn>
                              </p:par>
                            </p:childTnLst>
                          </p:cTn>
                        </p:par>
                      </p:childTnLst>
                    </p:cTn>
                  </p:par>
                  <p:par>
                    <p:cTn id="1634" fill="hold" nodeType="clickEffect">
                      <p:stCondLst>
                        <p:cond delay="indefinite"/>
                      </p:stCondLst>
                      <p:childTnLst>
                        <p:par>
                          <p:cTn id="1635" fill="hold" nodeType="withEffect">
                            <p:stCondLst>
                              <p:cond delay="0"/>
                            </p:stCondLst>
                            <p:childTnLst>
                              <p:par>
                                <p:cTn id="1636" presetID="22" presetClass="entr" fill="hold" nodeType="clickEffect" presetSubtype="8">
                                  <p:stCondLst>
                                    <p:cond delay="0"/>
                                  </p:stCondLst>
                                  <p:childTnLst>
                                    <p:set>
                                      <p:cBhvr>
                                        <p:cTn id="1637" dur="1" fill="hold">
                                          <p:stCondLst>
                                            <p:cond delay="0"/>
                                          </p:stCondLst>
                                        </p:cTn>
                                        <p:tgtEl>
                                          <p:spTgt spid="416"/>
                                        </p:tgtEl>
                                        <p:attrNameLst>
                                          <p:attrName>style.visibility</p:attrName>
                                        </p:attrNameLst>
                                      </p:cBhvr>
                                      <p:to>
                                        <p:strVal val="visible"/>
                                      </p:to>
                                    </p:set>
                                    <p:animEffect transition="in" filter="wipe(left)">
                                      <p:cBhvr additive="repl">
                                        <p:cTn id="1638" dur="500"/>
                                        <p:tgtEl>
                                          <p:spTgt spid="41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8" name="Rectangle 2"/>
          <p:cNvSpPr/>
          <p:nvPr/>
        </p:nvSpPr>
        <p:spPr>
          <a:xfrm>
            <a:off x="685800" y="441360"/>
            <a:ext cx="7772400" cy="1143000"/>
          </a:xfrm>
          <a:prstGeom prst="rect">
            <a:avLst/>
          </a:prstGeom>
          <a:noFill/>
          <a:ln w="0">
            <a:noFill/>
          </a:ln>
        </p:spPr>
        <p:style>
          <a:lnRef idx="0"/>
          <a:fillRef idx="0"/>
          <a:effectRef idx="0"/>
          <a:fontRef idx="minor"/>
        </p:style>
        <p:txBody>
          <a:bodyPr lIns="90000" tIns="46800" rIns="90000" bIns="46800" anchor="t">
            <a:noAutofit/>
          </a:bodyPr>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400" b="0" u="none" strike="noStrike">
                <a:solidFill>
                  <a:srgbClr val="EEF82A"/>
                </a:solidFill>
                <a:effectLst/>
                <a:uFillTx/>
                <a:latin typeface="Comic Sans MS"/>
              </a:rPr>
              <a:t>Applications</a:t>
            </a:r>
            <a:endParaRPr lang="en-US" sz="4400" b="0" u="none" strike="noStrike">
              <a:solidFill>
                <a:srgbClr val="FFFFFF"/>
              </a:solidFill>
              <a:effectLst/>
              <a:uFillTx/>
              <a:latin typeface="Arial Narrow"/>
            </a:endParaRPr>
          </a:p>
        </p:txBody>
      </p:sp>
      <p:sp>
        <p:nvSpPr>
          <p:cNvPr id="419" name="Text Box 2"/>
          <p:cNvSpPr/>
          <p:nvPr/>
        </p:nvSpPr>
        <p:spPr>
          <a:xfrm>
            <a:off x="884160" y="2057400"/>
            <a:ext cx="8259840" cy="47520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37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200" b="0" u="none" strike="noStrike">
                <a:solidFill>
                  <a:srgbClr val="FFFF00"/>
                </a:solidFill>
                <a:effectLst/>
                <a:uFillTx/>
                <a:latin typeface="Comic Sans MS"/>
              </a:rPr>
              <a:t>(b)  Using     A</a:t>
            </a:r>
            <a:r>
              <a:rPr lang="en-GB" sz="2200" b="0" u="none" strike="noStrike" baseline="-25000">
                <a:solidFill>
                  <a:srgbClr val="FFFF00"/>
                </a:solidFill>
                <a:effectLst/>
                <a:uFillTx/>
                <a:latin typeface="Comic Sans MS"/>
              </a:rPr>
              <a:t>n+1</a:t>
            </a:r>
            <a:r>
              <a:rPr lang="en-GB" sz="2200" b="0" u="none" strike="noStrike">
                <a:solidFill>
                  <a:srgbClr val="FFFF00"/>
                </a:solidFill>
                <a:effectLst/>
                <a:uFillTx/>
                <a:latin typeface="Comic Sans MS"/>
              </a:rPr>
              <a:t>  =  0.8 A</a:t>
            </a:r>
            <a:r>
              <a:rPr lang="en-GB" sz="2200" b="0" u="none" strike="noStrike" baseline="-25000">
                <a:solidFill>
                  <a:srgbClr val="FFFF00"/>
                </a:solidFill>
                <a:effectLst/>
                <a:uFillTx/>
                <a:latin typeface="Comic Sans MS"/>
              </a:rPr>
              <a:t>n</a:t>
            </a:r>
            <a:r>
              <a:rPr lang="en-GB" sz="2200" b="0" u="none" strike="noStrike">
                <a:solidFill>
                  <a:srgbClr val="FFFF00"/>
                </a:solidFill>
                <a:effectLst/>
                <a:uFillTx/>
                <a:latin typeface="Comic Sans MS"/>
              </a:rPr>
              <a:t> +  50    with    A</a:t>
            </a:r>
            <a:r>
              <a:rPr lang="en-GB" sz="2200" b="0" u="none" strike="noStrike" baseline="-25000">
                <a:solidFill>
                  <a:srgbClr val="FFFF00"/>
                </a:solidFill>
                <a:effectLst/>
                <a:uFillTx/>
                <a:latin typeface="Comic Sans MS"/>
              </a:rPr>
              <a:t>0</a:t>
            </a:r>
            <a:r>
              <a:rPr lang="en-GB" sz="2200" b="0" u="none" strike="noStrike">
                <a:solidFill>
                  <a:srgbClr val="FFFF00"/>
                </a:solidFill>
                <a:effectLst/>
                <a:uFillTx/>
                <a:latin typeface="Comic Sans MS"/>
              </a:rPr>
              <a:t> = 255  we  get</a:t>
            </a:r>
            <a:endParaRPr lang="en-US" sz="2200" b="0" u="none" strike="noStrike">
              <a:solidFill>
                <a:srgbClr val="FFFFFF"/>
              </a:solidFill>
              <a:effectLst/>
              <a:uFillTx/>
              <a:latin typeface="Arial Narrow"/>
            </a:endParaRPr>
          </a:p>
        </p:txBody>
      </p:sp>
      <p:sp>
        <p:nvSpPr>
          <p:cNvPr id="420" name="Text Box 3"/>
          <p:cNvSpPr/>
          <p:nvPr/>
        </p:nvSpPr>
        <p:spPr>
          <a:xfrm>
            <a:off x="2819520" y="2835360"/>
            <a:ext cx="3200400" cy="5101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A</a:t>
            </a:r>
            <a:r>
              <a:rPr lang="en-GB" sz="2400" b="0" u="none" strike="noStrike" baseline="-25000">
                <a:solidFill>
                  <a:srgbClr val="FFFFFF"/>
                </a:solidFill>
                <a:effectLst/>
                <a:uFillTx/>
                <a:latin typeface="Comic Sans MS"/>
              </a:rPr>
              <a:t>0</a:t>
            </a:r>
            <a:r>
              <a:rPr lang="en-GB" sz="2400" b="0" u="none" strike="noStrike">
                <a:solidFill>
                  <a:srgbClr val="FFFFFF"/>
                </a:solidFill>
                <a:effectLst/>
                <a:uFillTx/>
                <a:latin typeface="Comic Sans MS"/>
              </a:rPr>
              <a:t> = 255ml</a:t>
            </a:r>
            <a:endParaRPr lang="en-US" sz="2400" b="0" u="none" strike="noStrike">
              <a:solidFill>
                <a:srgbClr val="FFFFFF"/>
              </a:solidFill>
              <a:effectLst/>
              <a:uFillTx/>
              <a:latin typeface="Arial Narrow"/>
            </a:endParaRPr>
          </a:p>
        </p:txBody>
      </p:sp>
      <p:sp>
        <p:nvSpPr>
          <p:cNvPr id="421" name="Text Box 4"/>
          <p:cNvSpPr/>
          <p:nvPr/>
        </p:nvSpPr>
        <p:spPr>
          <a:xfrm>
            <a:off x="2819520" y="3325680"/>
            <a:ext cx="4647960" cy="5101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A</a:t>
            </a:r>
            <a:r>
              <a:rPr lang="en-GB" sz="2400" b="0" u="none" strike="noStrike" baseline="-25000">
                <a:solidFill>
                  <a:srgbClr val="FFFFFF"/>
                </a:solidFill>
                <a:effectLst/>
                <a:uFillTx/>
                <a:latin typeface="Comic Sans MS"/>
              </a:rPr>
              <a:t>1</a:t>
            </a:r>
            <a:r>
              <a:rPr lang="en-GB" sz="2400" b="0" u="none" strike="noStrike">
                <a:solidFill>
                  <a:srgbClr val="FFFFFF"/>
                </a:solidFill>
                <a:effectLst/>
                <a:uFillTx/>
                <a:latin typeface="Comic Sans MS"/>
              </a:rPr>
              <a:t> = 254ml</a:t>
            </a:r>
            <a:r>
              <a:rPr lang="en-GB" sz="2400" b="0" u="sng" strike="noStrike">
                <a:solidFill>
                  <a:srgbClr val="FFFFFF"/>
                </a:solidFill>
                <a:effectLst/>
                <a:uFillTx/>
                <a:latin typeface="Comic Sans MS"/>
              </a:rPr>
              <a:t> </a:t>
            </a:r>
            <a:r>
              <a:rPr lang="en-GB" sz="2400" b="0" u="none" strike="noStrike">
                <a:solidFill>
                  <a:srgbClr val="FFFFFF"/>
                </a:solidFill>
                <a:effectLst/>
                <a:uFillTx/>
                <a:latin typeface="Comic Sans MS"/>
              </a:rPr>
              <a:t>         1</a:t>
            </a:r>
            <a:r>
              <a:rPr lang="en-GB" sz="2400" b="0" u="none" strike="noStrike" baseline="30000">
                <a:solidFill>
                  <a:srgbClr val="FFFFFF"/>
                </a:solidFill>
                <a:effectLst/>
                <a:uFillTx/>
                <a:latin typeface="Comic Sans MS"/>
              </a:rPr>
              <a:t>st</a:t>
            </a:r>
            <a:r>
              <a:rPr lang="en-GB" sz="2400" b="0" u="none" strike="noStrike">
                <a:solidFill>
                  <a:srgbClr val="FFFFFF"/>
                </a:solidFill>
                <a:effectLst/>
                <a:uFillTx/>
                <a:latin typeface="Comic Sans MS"/>
              </a:rPr>
              <a:t> week</a:t>
            </a:r>
            <a:endParaRPr lang="en-US" sz="2400" b="0" u="none" strike="noStrike">
              <a:solidFill>
                <a:srgbClr val="FFFFFF"/>
              </a:solidFill>
              <a:effectLst/>
              <a:uFillTx/>
              <a:latin typeface="Arial Narrow"/>
            </a:endParaRPr>
          </a:p>
        </p:txBody>
      </p:sp>
      <p:sp>
        <p:nvSpPr>
          <p:cNvPr id="422" name="Text Box 5"/>
          <p:cNvSpPr/>
          <p:nvPr/>
        </p:nvSpPr>
        <p:spPr>
          <a:xfrm>
            <a:off x="2819520" y="3817800"/>
            <a:ext cx="4419360" cy="5101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A</a:t>
            </a:r>
            <a:r>
              <a:rPr lang="en-GB" sz="2400" b="0" u="none" strike="noStrike" baseline="-25000">
                <a:solidFill>
                  <a:srgbClr val="FFFFFF"/>
                </a:solidFill>
                <a:effectLst/>
                <a:uFillTx/>
                <a:latin typeface="Comic Sans MS"/>
              </a:rPr>
              <a:t>2</a:t>
            </a:r>
            <a:r>
              <a:rPr lang="en-GB" sz="2400" b="0" u="none" strike="noStrike">
                <a:solidFill>
                  <a:srgbClr val="FFFFFF"/>
                </a:solidFill>
                <a:effectLst/>
                <a:uFillTx/>
                <a:latin typeface="Comic Sans MS"/>
              </a:rPr>
              <a:t> = 253.2ml</a:t>
            </a:r>
            <a:endParaRPr lang="en-US" sz="2400" b="0" u="none" strike="noStrike">
              <a:solidFill>
                <a:srgbClr val="FFFFFF"/>
              </a:solidFill>
              <a:effectLst/>
              <a:uFillTx/>
              <a:latin typeface="Arial Narrow"/>
            </a:endParaRPr>
          </a:p>
        </p:txBody>
      </p:sp>
      <p:sp>
        <p:nvSpPr>
          <p:cNvPr id="423" name="Text Box 6"/>
          <p:cNvSpPr/>
          <p:nvPr/>
        </p:nvSpPr>
        <p:spPr>
          <a:xfrm>
            <a:off x="2819520" y="4308480"/>
            <a:ext cx="3276360" cy="5101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A</a:t>
            </a:r>
            <a:r>
              <a:rPr lang="en-GB" sz="2400" b="0" u="none" strike="noStrike" baseline="-25000">
                <a:solidFill>
                  <a:srgbClr val="FFFFFF"/>
                </a:solidFill>
                <a:effectLst/>
                <a:uFillTx/>
                <a:latin typeface="Comic Sans MS"/>
              </a:rPr>
              <a:t>3</a:t>
            </a:r>
            <a:r>
              <a:rPr lang="en-GB" sz="2400" b="0" u="none" strike="noStrike">
                <a:solidFill>
                  <a:srgbClr val="FFFFFF"/>
                </a:solidFill>
                <a:effectLst/>
                <a:uFillTx/>
                <a:latin typeface="Comic Sans MS"/>
              </a:rPr>
              <a:t> = 252.6ml</a:t>
            </a:r>
            <a:endParaRPr lang="en-US" sz="2400" b="0" u="none" strike="noStrike">
              <a:solidFill>
                <a:srgbClr val="FFFFFF"/>
              </a:solidFill>
              <a:effectLst/>
              <a:uFillTx/>
              <a:latin typeface="Arial Narrow"/>
            </a:endParaRPr>
          </a:p>
        </p:txBody>
      </p:sp>
      <p:sp>
        <p:nvSpPr>
          <p:cNvPr id="424" name="Text Box 7"/>
          <p:cNvSpPr/>
          <p:nvPr/>
        </p:nvSpPr>
        <p:spPr>
          <a:xfrm>
            <a:off x="2819520" y="4800600"/>
            <a:ext cx="4419360" cy="5101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A</a:t>
            </a:r>
            <a:r>
              <a:rPr lang="en-GB" sz="2400" b="0" u="none" strike="noStrike" baseline="-25000">
                <a:solidFill>
                  <a:srgbClr val="FFFFFF"/>
                </a:solidFill>
                <a:effectLst/>
                <a:uFillTx/>
                <a:latin typeface="Comic Sans MS"/>
              </a:rPr>
              <a:t>4</a:t>
            </a:r>
            <a:r>
              <a:rPr lang="en-GB" sz="2400" b="0" u="none" strike="noStrike">
                <a:solidFill>
                  <a:srgbClr val="FFFFFF"/>
                </a:solidFill>
                <a:effectLst/>
                <a:uFillTx/>
                <a:latin typeface="Comic Sans MS"/>
              </a:rPr>
              <a:t> = </a:t>
            </a:r>
            <a:r>
              <a:rPr lang="en-GB" sz="2400" b="0" u="none" strike="noStrike">
                <a:solidFill>
                  <a:srgbClr val="FFFF00"/>
                </a:solidFill>
                <a:effectLst/>
                <a:uFillTx/>
                <a:latin typeface="Comic Sans MS"/>
              </a:rPr>
              <a:t>252.0ml</a:t>
            </a:r>
            <a:r>
              <a:rPr lang="en-GB" sz="2400" b="0" u="none" strike="noStrike">
                <a:solidFill>
                  <a:srgbClr val="FFFFFF"/>
                </a:solidFill>
                <a:effectLst/>
                <a:uFillTx/>
                <a:latin typeface="Comic Sans MS"/>
              </a:rPr>
              <a:t>       4</a:t>
            </a:r>
            <a:r>
              <a:rPr lang="en-GB" sz="2400" b="0" u="none" strike="noStrike" baseline="30000">
                <a:solidFill>
                  <a:srgbClr val="FFFFFF"/>
                </a:solidFill>
                <a:effectLst/>
                <a:uFillTx/>
                <a:latin typeface="Comic Sans MS"/>
              </a:rPr>
              <a:t>th</a:t>
            </a:r>
            <a:r>
              <a:rPr lang="en-GB" sz="2400" b="0" u="none" strike="noStrike">
                <a:solidFill>
                  <a:srgbClr val="FFFFFF"/>
                </a:solidFill>
                <a:effectLst/>
                <a:uFillTx/>
                <a:latin typeface="Comic Sans MS"/>
              </a:rPr>
              <a:t> week</a:t>
            </a:r>
            <a:endParaRPr lang="en-US" sz="2400" b="0" u="none" strike="noStrike">
              <a:solidFill>
                <a:srgbClr val="FFFFFF"/>
              </a:solidFill>
              <a:effectLst/>
              <a:uFillTx/>
              <a:latin typeface="Arial Narrow"/>
            </a:endParaRPr>
          </a:p>
        </p:txBody>
      </p:sp>
      <p:sp>
        <p:nvSpPr>
          <p:cNvPr id="425" name="Text Box 9"/>
          <p:cNvSpPr/>
          <p:nvPr/>
        </p:nvSpPr>
        <p:spPr>
          <a:xfrm>
            <a:off x="944640" y="5699160"/>
            <a:ext cx="8199360" cy="10159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NB : even before adding the 50ml </a:t>
            </a:r>
            <a:endParaRPr lang="en-US" sz="2400" b="0" u="none" strike="noStrike">
              <a:solidFill>
                <a:srgbClr val="FFFFFF"/>
              </a:solidFill>
              <a:effectLst/>
              <a:uFillTx/>
              <a:latin typeface="Arial Narrow"/>
            </a:endParaRPr>
          </a:p>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the level is above 200ml</a:t>
            </a:r>
            <a:endParaRPr lang="en-US" sz="2400" b="0" u="none" strike="noStrike">
              <a:solidFill>
                <a:srgbClr val="FFFFFF"/>
              </a:solidFill>
              <a:effectLst/>
              <a:uFillTx/>
              <a:latin typeface="Arial Narrow"/>
            </a:endParaRPr>
          </a:p>
        </p:txBody>
      </p:sp>
      <p:sp>
        <p:nvSpPr>
          <p:cNvPr id="426" name="TextBox 11"/>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
        <p:nvSpPr>
          <p:cNvPr id="427" name="TextBox 12"/>
          <p:cNvSpPr/>
          <p:nvPr/>
        </p:nvSpPr>
        <p:spPr>
          <a:xfrm>
            <a:off x="3879000" y="1355760"/>
            <a:ext cx="1724040" cy="45972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Outcome 4</a:t>
            </a:r>
            <a:endParaRPr lang="en-US" sz="24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nodeType="clickEffect">
                      <p:stCondLst>
                        <p:cond delay="indefinite"/>
                      </p:stCondLst>
                      <p:childTnLst>
                        <p:par>
                          <p:cTn id="1642" fill="hold" nodeType="withEffect">
                            <p:stCondLst>
                              <p:cond delay="0"/>
                            </p:stCondLst>
                            <p:childTnLst>
                              <p:par>
                                <p:cTn id="1643" presetID="22" presetClass="entr" fill="hold" nodeType="clickEffect" presetSubtype="8">
                                  <p:stCondLst>
                                    <p:cond delay="0"/>
                                  </p:stCondLst>
                                  <p:childTnLst>
                                    <p:set>
                                      <p:cBhvr>
                                        <p:cTn id="1644" dur="1" fill="hold">
                                          <p:stCondLst>
                                            <p:cond delay="0"/>
                                          </p:stCondLst>
                                        </p:cTn>
                                        <p:tgtEl>
                                          <p:spTgt spid="420"/>
                                        </p:tgtEl>
                                        <p:attrNameLst>
                                          <p:attrName>style.visibility</p:attrName>
                                        </p:attrNameLst>
                                      </p:cBhvr>
                                      <p:to>
                                        <p:strVal val="visible"/>
                                      </p:to>
                                    </p:set>
                                    <p:animEffect transition="in" filter="wipe(left)">
                                      <p:cBhvr additive="repl">
                                        <p:cTn id="1645" dur="500"/>
                                        <p:tgtEl>
                                          <p:spTgt spid="420"/>
                                        </p:tgtEl>
                                      </p:cBhvr>
                                    </p:animEffect>
                                  </p:childTnLst>
                                </p:cTn>
                              </p:par>
                            </p:childTnLst>
                          </p:cTn>
                        </p:par>
                      </p:childTnLst>
                    </p:cTn>
                  </p:par>
                  <p:par>
                    <p:cTn id="1646" fill="hold" nodeType="clickEffect">
                      <p:stCondLst>
                        <p:cond delay="indefinite"/>
                      </p:stCondLst>
                      <p:childTnLst>
                        <p:par>
                          <p:cTn id="1647" fill="hold" nodeType="withEffect">
                            <p:stCondLst>
                              <p:cond delay="0"/>
                            </p:stCondLst>
                            <p:childTnLst>
                              <p:par>
                                <p:cTn id="1648" presetID="22" presetClass="entr" fill="hold" nodeType="clickEffect" presetSubtype="8">
                                  <p:stCondLst>
                                    <p:cond delay="0"/>
                                  </p:stCondLst>
                                  <p:childTnLst>
                                    <p:set>
                                      <p:cBhvr>
                                        <p:cTn id="1649" dur="1" fill="hold">
                                          <p:stCondLst>
                                            <p:cond delay="0"/>
                                          </p:stCondLst>
                                        </p:cTn>
                                        <p:tgtEl>
                                          <p:spTgt spid="421"/>
                                        </p:tgtEl>
                                        <p:attrNameLst>
                                          <p:attrName>style.visibility</p:attrName>
                                        </p:attrNameLst>
                                      </p:cBhvr>
                                      <p:to>
                                        <p:strVal val="visible"/>
                                      </p:to>
                                    </p:set>
                                    <p:animEffect transition="in" filter="wipe(left)">
                                      <p:cBhvr additive="repl">
                                        <p:cTn id="1650" dur="500"/>
                                        <p:tgtEl>
                                          <p:spTgt spid="421"/>
                                        </p:tgtEl>
                                      </p:cBhvr>
                                    </p:animEffect>
                                  </p:childTnLst>
                                </p:cTn>
                              </p:par>
                            </p:childTnLst>
                          </p:cTn>
                        </p:par>
                      </p:childTnLst>
                    </p:cTn>
                  </p:par>
                  <p:par>
                    <p:cTn id="1651" fill="hold" nodeType="clickEffect">
                      <p:stCondLst>
                        <p:cond delay="indefinite"/>
                      </p:stCondLst>
                      <p:childTnLst>
                        <p:par>
                          <p:cTn id="1652" fill="hold" nodeType="withEffect">
                            <p:stCondLst>
                              <p:cond delay="0"/>
                            </p:stCondLst>
                            <p:childTnLst>
                              <p:par>
                                <p:cTn id="1653" presetID="22" presetClass="entr" fill="hold" nodeType="clickEffect" presetSubtype="8">
                                  <p:stCondLst>
                                    <p:cond delay="0"/>
                                  </p:stCondLst>
                                  <p:childTnLst>
                                    <p:set>
                                      <p:cBhvr>
                                        <p:cTn id="1654" dur="1" fill="hold">
                                          <p:stCondLst>
                                            <p:cond delay="0"/>
                                          </p:stCondLst>
                                        </p:cTn>
                                        <p:tgtEl>
                                          <p:spTgt spid="422"/>
                                        </p:tgtEl>
                                        <p:attrNameLst>
                                          <p:attrName>style.visibility</p:attrName>
                                        </p:attrNameLst>
                                      </p:cBhvr>
                                      <p:to>
                                        <p:strVal val="visible"/>
                                      </p:to>
                                    </p:set>
                                    <p:animEffect transition="in" filter="wipe(left)">
                                      <p:cBhvr additive="repl">
                                        <p:cTn id="1655" dur="500"/>
                                        <p:tgtEl>
                                          <p:spTgt spid="422"/>
                                        </p:tgtEl>
                                      </p:cBhvr>
                                    </p:animEffect>
                                  </p:childTnLst>
                                </p:cTn>
                              </p:par>
                            </p:childTnLst>
                          </p:cTn>
                        </p:par>
                      </p:childTnLst>
                    </p:cTn>
                  </p:par>
                  <p:par>
                    <p:cTn id="1656" fill="hold" nodeType="clickEffect">
                      <p:stCondLst>
                        <p:cond delay="indefinite"/>
                      </p:stCondLst>
                      <p:childTnLst>
                        <p:par>
                          <p:cTn id="1657" fill="hold" nodeType="withEffect">
                            <p:stCondLst>
                              <p:cond delay="0"/>
                            </p:stCondLst>
                            <p:childTnLst>
                              <p:par>
                                <p:cTn id="1658" presetID="22" presetClass="entr" fill="hold" nodeType="clickEffect" presetSubtype="8">
                                  <p:stCondLst>
                                    <p:cond delay="0"/>
                                  </p:stCondLst>
                                  <p:childTnLst>
                                    <p:set>
                                      <p:cBhvr>
                                        <p:cTn id="1659" dur="1" fill="hold">
                                          <p:stCondLst>
                                            <p:cond delay="0"/>
                                          </p:stCondLst>
                                        </p:cTn>
                                        <p:tgtEl>
                                          <p:spTgt spid="423"/>
                                        </p:tgtEl>
                                        <p:attrNameLst>
                                          <p:attrName>style.visibility</p:attrName>
                                        </p:attrNameLst>
                                      </p:cBhvr>
                                      <p:to>
                                        <p:strVal val="visible"/>
                                      </p:to>
                                    </p:set>
                                    <p:animEffect transition="in" filter="wipe(left)">
                                      <p:cBhvr additive="repl">
                                        <p:cTn id="1660" dur="500"/>
                                        <p:tgtEl>
                                          <p:spTgt spid="423"/>
                                        </p:tgtEl>
                                      </p:cBhvr>
                                    </p:animEffect>
                                  </p:childTnLst>
                                </p:cTn>
                              </p:par>
                            </p:childTnLst>
                          </p:cTn>
                        </p:par>
                      </p:childTnLst>
                    </p:cTn>
                  </p:par>
                  <p:par>
                    <p:cTn id="1661" fill="hold" nodeType="clickEffect">
                      <p:stCondLst>
                        <p:cond delay="indefinite"/>
                      </p:stCondLst>
                      <p:childTnLst>
                        <p:par>
                          <p:cTn id="1662" fill="hold" nodeType="withEffect">
                            <p:stCondLst>
                              <p:cond delay="0"/>
                            </p:stCondLst>
                            <p:childTnLst>
                              <p:par>
                                <p:cTn id="1663" presetID="22" presetClass="entr" fill="hold" nodeType="clickEffect" presetSubtype="8">
                                  <p:stCondLst>
                                    <p:cond delay="0"/>
                                  </p:stCondLst>
                                  <p:childTnLst>
                                    <p:set>
                                      <p:cBhvr>
                                        <p:cTn id="1664" dur="1" fill="hold">
                                          <p:stCondLst>
                                            <p:cond delay="0"/>
                                          </p:stCondLst>
                                        </p:cTn>
                                        <p:tgtEl>
                                          <p:spTgt spid="424"/>
                                        </p:tgtEl>
                                        <p:attrNameLst>
                                          <p:attrName>style.visibility</p:attrName>
                                        </p:attrNameLst>
                                      </p:cBhvr>
                                      <p:to>
                                        <p:strVal val="visible"/>
                                      </p:to>
                                    </p:set>
                                    <p:animEffect transition="in" filter="wipe(left)">
                                      <p:cBhvr additive="repl">
                                        <p:cTn id="1665" dur="500"/>
                                        <p:tgtEl>
                                          <p:spTgt spid="424"/>
                                        </p:tgtEl>
                                      </p:cBhvr>
                                    </p:animEffect>
                                  </p:childTnLst>
                                </p:cTn>
                              </p:par>
                            </p:childTnLst>
                          </p:cTn>
                        </p:par>
                      </p:childTnLst>
                    </p:cTn>
                  </p:par>
                  <p:par>
                    <p:cTn id="1666" fill="hold" nodeType="clickEffect">
                      <p:stCondLst>
                        <p:cond delay="indefinite"/>
                      </p:stCondLst>
                      <p:childTnLst>
                        <p:par>
                          <p:cTn id="1667" fill="hold" nodeType="withEffect">
                            <p:stCondLst>
                              <p:cond delay="0"/>
                            </p:stCondLst>
                            <p:childTnLst>
                              <p:par>
                                <p:cTn id="1668" presetID="22" presetClass="entr" fill="hold" nodeType="clickEffect" presetSubtype="8">
                                  <p:stCondLst>
                                    <p:cond delay="0"/>
                                  </p:stCondLst>
                                  <p:childTnLst>
                                    <p:set>
                                      <p:cBhvr>
                                        <p:cTn id="1669" dur="1" fill="hold">
                                          <p:stCondLst>
                                            <p:cond delay="0"/>
                                          </p:stCondLst>
                                        </p:cTn>
                                        <p:tgtEl>
                                          <p:spTgt spid="425"/>
                                        </p:tgtEl>
                                        <p:attrNameLst>
                                          <p:attrName>style.visibility</p:attrName>
                                        </p:attrNameLst>
                                      </p:cBhvr>
                                      <p:to>
                                        <p:strVal val="visible"/>
                                      </p:to>
                                    </p:set>
                                    <p:animEffect transition="in" filter="wipe(left)">
                                      <p:cBhvr additive="repl">
                                        <p:cTn id="1670" dur="500"/>
                                        <p:tgtEl>
                                          <p:spTgt spid="42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28" name="Rectangle 2"/>
          <p:cNvSpPr/>
          <p:nvPr/>
        </p:nvSpPr>
        <p:spPr>
          <a:xfrm>
            <a:off x="685800" y="441360"/>
            <a:ext cx="7772400" cy="1143000"/>
          </a:xfrm>
          <a:prstGeom prst="rect">
            <a:avLst/>
          </a:prstGeom>
          <a:noFill/>
          <a:ln w="0">
            <a:noFill/>
          </a:ln>
        </p:spPr>
        <p:style>
          <a:lnRef idx="0"/>
          <a:fillRef idx="0"/>
          <a:effectRef idx="0"/>
          <a:fontRef idx="minor"/>
        </p:style>
        <p:txBody>
          <a:bodyPr lIns="90000" tIns="46800" rIns="90000" bIns="46800" anchor="t">
            <a:noAutofit/>
          </a:bodyPr>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400" b="0" u="none" strike="noStrike">
                <a:solidFill>
                  <a:srgbClr val="EEF82A"/>
                </a:solidFill>
                <a:effectLst/>
                <a:uFillTx/>
                <a:latin typeface="Comic Sans MS"/>
              </a:rPr>
              <a:t>Applications</a:t>
            </a:r>
            <a:endParaRPr lang="en-US" sz="4400" b="0" u="none" strike="noStrike">
              <a:solidFill>
                <a:srgbClr val="FFFFFF"/>
              </a:solidFill>
              <a:effectLst/>
              <a:uFillTx/>
              <a:latin typeface="Arial Narrow"/>
            </a:endParaRPr>
          </a:p>
        </p:txBody>
      </p:sp>
      <p:sp>
        <p:nvSpPr>
          <p:cNvPr id="429" name="Text Box 10"/>
          <p:cNvSpPr/>
          <p:nvPr/>
        </p:nvSpPr>
        <p:spPr>
          <a:xfrm>
            <a:off x="944640" y="2087640"/>
            <a:ext cx="6065640" cy="5101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(c)   considering     A</a:t>
            </a:r>
            <a:r>
              <a:rPr lang="en-GB" sz="2400" b="0" u="none" strike="noStrike" baseline="-25000">
                <a:solidFill>
                  <a:srgbClr val="FFFFFF"/>
                </a:solidFill>
                <a:effectLst/>
                <a:uFillTx/>
                <a:latin typeface="Comic Sans MS"/>
              </a:rPr>
              <a:t>n+1</a:t>
            </a:r>
            <a:r>
              <a:rPr lang="en-GB" sz="2400" b="0" u="none" strike="noStrike">
                <a:solidFill>
                  <a:srgbClr val="FFFFFF"/>
                </a:solidFill>
                <a:effectLst/>
                <a:uFillTx/>
                <a:latin typeface="Comic Sans MS"/>
              </a:rPr>
              <a:t>  =  0.8 A</a:t>
            </a:r>
            <a:r>
              <a:rPr lang="en-GB" sz="2400" b="0" u="none" strike="noStrike" baseline="-25000">
                <a:solidFill>
                  <a:srgbClr val="FFFFFF"/>
                </a:solidFill>
                <a:effectLst/>
                <a:uFillTx/>
                <a:latin typeface="Comic Sans MS"/>
              </a:rPr>
              <a:t>n</a:t>
            </a:r>
            <a:r>
              <a:rPr lang="en-GB" sz="2400" b="0" u="none" strike="noStrike">
                <a:solidFill>
                  <a:srgbClr val="FFFFFF"/>
                </a:solidFill>
                <a:effectLst/>
                <a:uFillTx/>
                <a:latin typeface="Comic Sans MS"/>
              </a:rPr>
              <a:t> +  50</a:t>
            </a:r>
            <a:endParaRPr lang="en-US" sz="2400" b="0" u="none" strike="noStrike">
              <a:solidFill>
                <a:srgbClr val="FFFFFF"/>
              </a:solidFill>
              <a:effectLst/>
              <a:uFillTx/>
              <a:latin typeface="Arial Narrow"/>
            </a:endParaRPr>
          </a:p>
        </p:txBody>
      </p:sp>
      <p:sp>
        <p:nvSpPr>
          <p:cNvPr id="430" name="Text Box 11"/>
          <p:cNvSpPr/>
          <p:nvPr/>
        </p:nvSpPr>
        <p:spPr>
          <a:xfrm>
            <a:off x="1203480" y="2682720"/>
            <a:ext cx="7543800" cy="87588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Since 0 &lt; 0.8 &lt; 1 then a limit must exist and at this A</a:t>
            </a:r>
            <a:r>
              <a:rPr lang="en-GB" sz="2400" b="0" u="none" strike="noStrike" baseline="-25000">
                <a:solidFill>
                  <a:srgbClr val="FFFFFF"/>
                </a:solidFill>
                <a:effectLst/>
                <a:uFillTx/>
                <a:latin typeface="Comic Sans MS"/>
              </a:rPr>
              <a:t>n+1 </a:t>
            </a:r>
            <a:r>
              <a:rPr lang="en-GB" sz="2400" b="0" u="none" strike="noStrike">
                <a:solidFill>
                  <a:srgbClr val="FFFFFF"/>
                </a:solidFill>
                <a:effectLst/>
                <a:uFillTx/>
                <a:latin typeface="Comic Sans MS"/>
              </a:rPr>
              <a:t>= A</a:t>
            </a:r>
            <a:r>
              <a:rPr lang="en-GB" sz="2400" b="0" u="none" strike="noStrike" baseline="-25000">
                <a:solidFill>
                  <a:srgbClr val="FFFFFF"/>
                </a:solidFill>
                <a:effectLst/>
                <a:uFillTx/>
                <a:latin typeface="Comic Sans MS"/>
              </a:rPr>
              <a:t>n </a:t>
            </a:r>
            <a:r>
              <a:rPr lang="en-GB" sz="2400" b="0" u="none" strike="noStrike">
                <a:solidFill>
                  <a:srgbClr val="FFFFFF"/>
                </a:solidFill>
                <a:effectLst/>
                <a:uFillTx/>
                <a:latin typeface="Comic Sans MS"/>
              </a:rPr>
              <a:t>= L    so </a:t>
            </a:r>
            <a:endParaRPr lang="en-US" sz="2400" b="0" u="none" strike="noStrike">
              <a:solidFill>
                <a:srgbClr val="FFFFFF"/>
              </a:solidFill>
              <a:effectLst/>
              <a:uFillTx/>
              <a:latin typeface="Arial Narrow"/>
            </a:endParaRPr>
          </a:p>
        </p:txBody>
      </p:sp>
      <p:sp>
        <p:nvSpPr>
          <p:cNvPr id="431" name="Text Box 12"/>
          <p:cNvSpPr/>
          <p:nvPr/>
        </p:nvSpPr>
        <p:spPr>
          <a:xfrm>
            <a:off x="3641760" y="3459240"/>
            <a:ext cx="4343400" cy="5101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A</a:t>
            </a:r>
            <a:r>
              <a:rPr lang="en-GB" sz="2400" b="0" u="none" strike="noStrike" baseline="-25000">
                <a:solidFill>
                  <a:srgbClr val="FFFFFF"/>
                </a:solidFill>
                <a:effectLst/>
                <a:uFillTx/>
                <a:latin typeface="Comic Sans MS"/>
              </a:rPr>
              <a:t>n+1</a:t>
            </a:r>
            <a:r>
              <a:rPr lang="en-GB" sz="2400" b="0" u="none" strike="noStrike">
                <a:solidFill>
                  <a:srgbClr val="FFFFFF"/>
                </a:solidFill>
                <a:effectLst/>
                <a:uFillTx/>
                <a:latin typeface="Comic Sans MS"/>
              </a:rPr>
              <a:t>  =  0.8 A</a:t>
            </a:r>
            <a:r>
              <a:rPr lang="en-GB" sz="2400" b="0" u="none" strike="noStrike" baseline="-25000">
                <a:solidFill>
                  <a:srgbClr val="FFFFFF"/>
                </a:solidFill>
                <a:effectLst/>
                <a:uFillTx/>
                <a:latin typeface="Comic Sans MS"/>
              </a:rPr>
              <a:t>n</a:t>
            </a:r>
            <a:r>
              <a:rPr lang="en-GB" sz="2400" b="0" u="none" strike="noStrike">
                <a:solidFill>
                  <a:srgbClr val="FFFFFF"/>
                </a:solidFill>
                <a:effectLst/>
                <a:uFillTx/>
                <a:latin typeface="Comic Sans MS"/>
              </a:rPr>
              <a:t> + 50</a:t>
            </a:r>
            <a:endParaRPr lang="en-US" sz="2400" b="0" u="none" strike="noStrike">
              <a:solidFill>
                <a:srgbClr val="FFFFFF"/>
              </a:solidFill>
              <a:effectLst/>
              <a:uFillTx/>
              <a:latin typeface="Arial Narrow"/>
            </a:endParaRPr>
          </a:p>
        </p:txBody>
      </p:sp>
      <p:sp>
        <p:nvSpPr>
          <p:cNvPr id="432" name="Text Box 13"/>
          <p:cNvSpPr/>
          <p:nvPr/>
        </p:nvSpPr>
        <p:spPr>
          <a:xfrm>
            <a:off x="2225520" y="3911760"/>
            <a:ext cx="487692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ie           L  =  0.8L + 50</a:t>
            </a:r>
            <a:endParaRPr lang="en-US" sz="2400" b="0" u="none" strike="noStrike">
              <a:solidFill>
                <a:srgbClr val="FFFFFF"/>
              </a:solidFill>
              <a:effectLst/>
              <a:uFillTx/>
              <a:latin typeface="Arial Narrow"/>
            </a:endParaRPr>
          </a:p>
        </p:txBody>
      </p:sp>
      <p:sp>
        <p:nvSpPr>
          <p:cNvPr id="433" name="Text Box 14"/>
          <p:cNvSpPr/>
          <p:nvPr/>
        </p:nvSpPr>
        <p:spPr>
          <a:xfrm>
            <a:off x="2819520" y="4363920"/>
            <a:ext cx="480060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or     0.2L  =  50</a:t>
            </a:r>
            <a:endParaRPr lang="en-US" sz="2400" b="0" u="none" strike="noStrike">
              <a:solidFill>
                <a:srgbClr val="FFFFFF"/>
              </a:solidFill>
              <a:effectLst/>
              <a:uFillTx/>
              <a:latin typeface="Arial Narrow"/>
            </a:endParaRPr>
          </a:p>
        </p:txBody>
      </p:sp>
      <p:sp>
        <p:nvSpPr>
          <p:cNvPr id="434" name="Text Box 15"/>
          <p:cNvSpPr/>
          <p:nvPr/>
        </p:nvSpPr>
        <p:spPr>
          <a:xfrm>
            <a:off x="2835360" y="4816440"/>
            <a:ext cx="419076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or          L  =  50 </a:t>
            </a:r>
            <a:r>
              <a:rPr lang="en-GB" sz="2400" b="0" u="none" strike="noStrike">
                <a:solidFill>
                  <a:srgbClr val="FFFFFF"/>
                </a:solidFill>
                <a:effectLst/>
                <a:uFillTx/>
                <a:latin typeface="Symbol"/>
                <a:ea typeface="Symbol"/>
              </a:rPr>
              <a:t></a:t>
            </a:r>
            <a:r>
              <a:rPr lang="en-GB" sz="2400" b="0" u="none" strike="noStrike">
                <a:solidFill>
                  <a:srgbClr val="FFFFFF"/>
                </a:solidFill>
                <a:effectLst/>
                <a:uFillTx/>
                <a:latin typeface="Comic Sans MS"/>
              </a:rPr>
              <a:t> 0.2</a:t>
            </a:r>
            <a:endParaRPr lang="en-US" sz="2400" b="0" u="none" strike="noStrike">
              <a:solidFill>
                <a:srgbClr val="FFFFFF"/>
              </a:solidFill>
              <a:effectLst/>
              <a:uFillTx/>
              <a:latin typeface="Arial Narrow"/>
            </a:endParaRPr>
          </a:p>
        </p:txBody>
      </p:sp>
      <p:sp>
        <p:nvSpPr>
          <p:cNvPr id="435" name="Text Box 17"/>
          <p:cNvSpPr/>
          <p:nvPr/>
        </p:nvSpPr>
        <p:spPr>
          <a:xfrm>
            <a:off x="5943600" y="4816440"/>
            <a:ext cx="292572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  500 </a:t>
            </a:r>
            <a:r>
              <a:rPr lang="en-GB" sz="2400" b="0" u="none" strike="noStrike">
                <a:solidFill>
                  <a:srgbClr val="FFFFFF"/>
                </a:solidFill>
                <a:effectLst/>
                <a:uFillTx/>
                <a:latin typeface="Symbol"/>
                <a:ea typeface="Symbol"/>
              </a:rPr>
              <a:t></a:t>
            </a:r>
            <a:r>
              <a:rPr lang="en-GB" sz="2400" b="0" u="none" strike="noStrike">
                <a:solidFill>
                  <a:srgbClr val="FFFFFF"/>
                </a:solidFill>
                <a:effectLst/>
                <a:uFillTx/>
                <a:latin typeface="Comic Sans MS"/>
              </a:rPr>
              <a:t> 2  =  </a:t>
            </a:r>
            <a:r>
              <a:rPr lang="en-GB" sz="2400" b="0" u="sng" strike="noStrike">
                <a:solidFill>
                  <a:srgbClr val="FFFFFF"/>
                </a:solidFill>
                <a:effectLst/>
                <a:uFillTx/>
                <a:latin typeface="Comic Sans MS"/>
              </a:rPr>
              <a:t>250</a:t>
            </a:r>
            <a:endParaRPr lang="en-US" sz="2400" b="0" u="none" strike="noStrike">
              <a:solidFill>
                <a:srgbClr val="FFFFFF"/>
              </a:solidFill>
              <a:effectLst/>
              <a:uFillTx/>
              <a:latin typeface="Arial Narrow"/>
            </a:endParaRPr>
          </a:p>
        </p:txBody>
      </p:sp>
      <p:sp>
        <p:nvSpPr>
          <p:cNvPr id="436" name="Text Box 18"/>
          <p:cNvSpPr/>
          <p:nvPr/>
        </p:nvSpPr>
        <p:spPr>
          <a:xfrm>
            <a:off x="1158840" y="5470560"/>
            <a:ext cx="7710480" cy="119124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In the long run the weekly level will be 250ml and won’t fall below 200ml so the driver should be OK with this routine.</a:t>
            </a:r>
            <a:endParaRPr lang="en-US" sz="2400" b="0" u="none" strike="noStrike">
              <a:solidFill>
                <a:srgbClr val="FFFFFF"/>
              </a:solidFill>
              <a:effectLst/>
              <a:uFillTx/>
              <a:latin typeface="Arial Narrow"/>
            </a:endParaRPr>
          </a:p>
        </p:txBody>
      </p:sp>
      <p:sp>
        <p:nvSpPr>
          <p:cNvPr id="437" name="TextBox 12"/>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timing>
    <p:tnLst>
      <p:par>
        <p:cTn id="1671" dur="indefinite" restart="never" nodeType="tmRoot">
          <p:childTnLst>
            <p:seq>
              <p:cTn id="1672" dur="indefinite" nodeType="mainSeq">
                <p:childTnLst>
                  <p:par>
                    <p:cTn id="1673" fill="hold" nodeType="clickEffect">
                      <p:stCondLst>
                        <p:cond delay="indefinite"/>
                      </p:stCondLst>
                      <p:childTnLst>
                        <p:par>
                          <p:cTn id="1674" fill="hold" nodeType="withEffect">
                            <p:stCondLst>
                              <p:cond delay="0"/>
                            </p:stCondLst>
                            <p:childTnLst>
                              <p:par>
                                <p:cTn id="1675" presetID="22" presetClass="entr" fill="hold" nodeType="clickEffect" presetSubtype="8">
                                  <p:stCondLst>
                                    <p:cond delay="0"/>
                                  </p:stCondLst>
                                  <p:childTnLst>
                                    <p:set>
                                      <p:cBhvr>
                                        <p:cTn id="1676" dur="1" fill="hold">
                                          <p:stCondLst>
                                            <p:cond delay="0"/>
                                          </p:stCondLst>
                                        </p:cTn>
                                        <p:tgtEl>
                                          <p:spTgt spid="430"/>
                                        </p:tgtEl>
                                        <p:attrNameLst>
                                          <p:attrName>style.visibility</p:attrName>
                                        </p:attrNameLst>
                                      </p:cBhvr>
                                      <p:to>
                                        <p:strVal val="visible"/>
                                      </p:to>
                                    </p:set>
                                    <p:animEffect transition="in" filter="wipe(left)">
                                      <p:cBhvr additive="repl">
                                        <p:cTn id="1677" dur="500"/>
                                        <p:tgtEl>
                                          <p:spTgt spid="430"/>
                                        </p:tgtEl>
                                      </p:cBhvr>
                                    </p:animEffect>
                                  </p:childTnLst>
                                </p:cTn>
                              </p:par>
                            </p:childTnLst>
                          </p:cTn>
                        </p:par>
                      </p:childTnLst>
                    </p:cTn>
                  </p:par>
                  <p:par>
                    <p:cTn id="1678" fill="hold" nodeType="clickEffect">
                      <p:stCondLst>
                        <p:cond delay="indefinite"/>
                      </p:stCondLst>
                      <p:childTnLst>
                        <p:par>
                          <p:cTn id="1679" fill="hold" nodeType="withEffect">
                            <p:stCondLst>
                              <p:cond delay="0"/>
                            </p:stCondLst>
                            <p:childTnLst>
                              <p:par>
                                <p:cTn id="1680" presetID="22" presetClass="entr" fill="hold" nodeType="clickEffect" presetSubtype="8">
                                  <p:stCondLst>
                                    <p:cond delay="0"/>
                                  </p:stCondLst>
                                  <p:childTnLst>
                                    <p:set>
                                      <p:cBhvr>
                                        <p:cTn id="1681" dur="1" fill="hold">
                                          <p:stCondLst>
                                            <p:cond delay="0"/>
                                          </p:stCondLst>
                                        </p:cTn>
                                        <p:tgtEl>
                                          <p:spTgt spid="431"/>
                                        </p:tgtEl>
                                        <p:attrNameLst>
                                          <p:attrName>style.visibility</p:attrName>
                                        </p:attrNameLst>
                                      </p:cBhvr>
                                      <p:to>
                                        <p:strVal val="visible"/>
                                      </p:to>
                                    </p:set>
                                    <p:animEffect transition="in" filter="wipe(left)">
                                      <p:cBhvr additive="repl">
                                        <p:cTn id="1682" dur="500"/>
                                        <p:tgtEl>
                                          <p:spTgt spid="431"/>
                                        </p:tgtEl>
                                      </p:cBhvr>
                                    </p:animEffect>
                                  </p:childTnLst>
                                </p:cTn>
                              </p:par>
                            </p:childTnLst>
                          </p:cTn>
                        </p:par>
                      </p:childTnLst>
                    </p:cTn>
                  </p:par>
                  <p:par>
                    <p:cTn id="1683" fill="hold" nodeType="clickEffect">
                      <p:stCondLst>
                        <p:cond delay="indefinite"/>
                      </p:stCondLst>
                      <p:childTnLst>
                        <p:par>
                          <p:cTn id="1684" fill="hold" nodeType="withEffect">
                            <p:stCondLst>
                              <p:cond delay="0"/>
                            </p:stCondLst>
                            <p:childTnLst>
                              <p:par>
                                <p:cTn id="1685" presetID="22" presetClass="entr" fill="hold" nodeType="clickEffect" presetSubtype="8">
                                  <p:stCondLst>
                                    <p:cond delay="0"/>
                                  </p:stCondLst>
                                  <p:childTnLst>
                                    <p:set>
                                      <p:cBhvr>
                                        <p:cTn id="1686" dur="1" fill="hold">
                                          <p:stCondLst>
                                            <p:cond delay="0"/>
                                          </p:stCondLst>
                                        </p:cTn>
                                        <p:tgtEl>
                                          <p:spTgt spid="432"/>
                                        </p:tgtEl>
                                        <p:attrNameLst>
                                          <p:attrName>style.visibility</p:attrName>
                                        </p:attrNameLst>
                                      </p:cBhvr>
                                      <p:to>
                                        <p:strVal val="visible"/>
                                      </p:to>
                                    </p:set>
                                    <p:animEffect transition="in" filter="wipe(left)">
                                      <p:cBhvr additive="repl">
                                        <p:cTn id="1687" dur="500"/>
                                        <p:tgtEl>
                                          <p:spTgt spid="432"/>
                                        </p:tgtEl>
                                      </p:cBhvr>
                                    </p:animEffect>
                                  </p:childTnLst>
                                </p:cTn>
                              </p:par>
                            </p:childTnLst>
                          </p:cTn>
                        </p:par>
                      </p:childTnLst>
                    </p:cTn>
                  </p:par>
                  <p:par>
                    <p:cTn id="1688" fill="hold" nodeType="clickEffect">
                      <p:stCondLst>
                        <p:cond delay="indefinite"/>
                      </p:stCondLst>
                      <p:childTnLst>
                        <p:par>
                          <p:cTn id="1689" fill="hold" nodeType="withEffect">
                            <p:stCondLst>
                              <p:cond delay="0"/>
                            </p:stCondLst>
                            <p:childTnLst>
                              <p:par>
                                <p:cTn id="1690" presetID="22" presetClass="entr" fill="hold" nodeType="clickEffect" presetSubtype="8">
                                  <p:stCondLst>
                                    <p:cond delay="0"/>
                                  </p:stCondLst>
                                  <p:childTnLst>
                                    <p:set>
                                      <p:cBhvr>
                                        <p:cTn id="1691" dur="1" fill="hold">
                                          <p:stCondLst>
                                            <p:cond delay="0"/>
                                          </p:stCondLst>
                                        </p:cTn>
                                        <p:tgtEl>
                                          <p:spTgt spid="433"/>
                                        </p:tgtEl>
                                        <p:attrNameLst>
                                          <p:attrName>style.visibility</p:attrName>
                                        </p:attrNameLst>
                                      </p:cBhvr>
                                      <p:to>
                                        <p:strVal val="visible"/>
                                      </p:to>
                                    </p:set>
                                    <p:animEffect transition="in" filter="wipe(left)">
                                      <p:cBhvr additive="repl">
                                        <p:cTn id="1692" dur="500"/>
                                        <p:tgtEl>
                                          <p:spTgt spid="433"/>
                                        </p:tgtEl>
                                      </p:cBhvr>
                                    </p:animEffect>
                                  </p:childTnLst>
                                </p:cTn>
                              </p:par>
                            </p:childTnLst>
                          </p:cTn>
                        </p:par>
                      </p:childTnLst>
                    </p:cTn>
                  </p:par>
                  <p:par>
                    <p:cTn id="1693" fill="hold" nodeType="clickEffect">
                      <p:stCondLst>
                        <p:cond delay="indefinite"/>
                      </p:stCondLst>
                      <p:childTnLst>
                        <p:par>
                          <p:cTn id="1694" fill="hold" nodeType="withEffect">
                            <p:stCondLst>
                              <p:cond delay="0"/>
                            </p:stCondLst>
                            <p:childTnLst>
                              <p:par>
                                <p:cTn id="1695" presetID="22" presetClass="entr" fill="hold" nodeType="clickEffect" presetSubtype="8">
                                  <p:stCondLst>
                                    <p:cond delay="0"/>
                                  </p:stCondLst>
                                  <p:childTnLst>
                                    <p:set>
                                      <p:cBhvr>
                                        <p:cTn id="1696" dur="1" fill="hold">
                                          <p:stCondLst>
                                            <p:cond delay="0"/>
                                          </p:stCondLst>
                                        </p:cTn>
                                        <p:tgtEl>
                                          <p:spTgt spid="434"/>
                                        </p:tgtEl>
                                        <p:attrNameLst>
                                          <p:attrName>style.visibility</p:attrName>
                                        </p:attrNameLst>
                                      </p:cBhvr>
                                      <p:to>
                                        <p:strVal val="visible"/>
                                      </p:to>
                                    </p:set>
                                    <p:animEffect transition="in" filter="wipe(left)">
                                      <p:cBhvr additive="repl">
                                        <p:cTn id="1697" dur="500"/>
                                        <p:tgtEl>
                                          <p:spTgt spid="434"/>
                                        </p:tgtEl>
                                      </p:cBhvr>
                                    </p:animEffect>
                                  </p:childTnLst>
                                </p:cTn>
                              </p:par>
                            </p:childTnLst>
                          </p:cTn>
                        </p:par>
                      </p:childTnLst>
                    </p:cTn>
                  </p:par>
                  <p:par>
                    <p:cTn id="1698" fill="hold" nodeType="clickEffect">
                      <p:stCondLst>
                        <p:cond delay="indefinite"/>
                      </p:stCondLst>
                      <p:childTnLst>
                        <p:par>
                          <p:cTn id="1699" fill="hold" nodeType="withEffect">
                            <p:stCondLst>
                              <p:cond delay="0"/>
                            </p:stCondLst>
                            <p:childTnLst>
                              <p:par>
                                <p:cTn id="1700" presetID="22" presetClass="entr" fill="hold" nodeType="clickEffect" presetSubtype="8">
                                  <p:stCondLst>
                                    <p:cond delay="0"/>
                                  </p:stCondLst>
                                  <p:childTnLst>
                                    <p:set>
                                      <p:cBhvr>
                                        <p:cTn id="1701" dur="1" fill="hold">
                                          <p:stCondLst>
                                            <p:cond delay="0"/>
                                          </p:stCondLst>
                                        </p:cTn>
                                        <p:tgtEl>
                                          <p:spTgt spid="435"/>
                                        </p:tgtEl>
                                        <p:attrNameLst>
                                          <p:attrName>style.visibility</p:attrName>
                                        </p:attrNameLst>
                                      </p:cBhvr>
                                      <p:to>
                                        <p:strVal val="visible"/>
                                      </p:to>
                                    </p:set>
                                    <p:animEffect transition="in" filter="wipe(left)">
                                      <p:cBhvr additive="repl">
                                        <p:cTn id="1702" dur="500"/>
                                        <p:tgtEl>
                                          <p:spTgt spid="435"/>
                                        </p:tgtEl>
                                      </p:cBhvr>
                                    </p:animEffect>
                                  </p:childTnLst>
                                </p:cTn>
                              </p:par>
                            </p:childTnLst>
                          </p:cTn>
                        </p:par>
                      </p:childTnLst>
                    </p:cTn>
                  </p:par>
                  <p:par>
                    <p:cTn id="1703" fill="hold" nodeType="clickEffect">
                      <p:stCondLst>
                        <p:cond delay="indefinite"/>
                      </p:stCondLst>
                      <p:childTnLst>
                        <p:par>
                          <p:cTn id="1704" fill="hold" nodeType="withEffect">
                            <p:stCondLst>
                              <p:cond delay="0"/>
                            </p:stCondLst>
                            <p:childTnLst>
                              <p:par>
                                <p:cTn id="1705" presetID="22" presetClass="entr" fill="hold" nodeType="clickEffect" presetSubtype="8">
                                  <p:stCondLst>
                                    <p:cond delay="0"/>
                                  </p:stCondLst>
                                  <p:childTnLst>
                                    <p:set>
                                      <p:cBhvr>
                                        <p:cTn id="1706" dur="1" fill="hold">
                                          <p:stCondLst>
                                            <p:cond delay="0"/>
                                          </p:stCondLst>
                                        </p:cTn>
                                        <p:tgtEl>
                                          <p:spTgt spid="436"/>
                                        </p:tgtEl>
                                        <p:attrNameLst>
                                          <p:attrName>style.visibility</p:attrName>
                                        </p:attrNameLst>
                                      </p:cBhvr>
                                      <p:to>
                                        <p:strVal val="visible"/>
                                      </p:to>
                                    </p:set>
                                    <p:animEffect transition="in" filter="wipe(left)">
                                      <p:cBhvr additive="repl">
                                        <p:cTn id="1707" dur="500"/>
                                        <p:tgtEl>
                                          <p:spTgt spid="43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8" name="TextBox 3"/>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
        <p:nvSpPr>
          <p:cNvPr id="439" name="TextBox 21"/>
          <p:cNvSpPr/>
          <p:nvPr/>
        </p:nvSpPr>
        <p:spPr>
          <a:xfrm>
            <a:off x="2929320" y="2660760"/>
            <a:ext cx="3610440" cy="19378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29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800" b="0" u="none" strike="noStrike">
                <a:solidFill>
                  <a:srgbClr val="FFFFFF"/>
                </a:solidFill>
                <a:effectLst/>
                <a:uFillTx/>
                <a:latin typeface="Comic Sans MS"/>
              </a:rPr>
              <a:t>HG Ex 2.6   </a:t>
            </a:r>
            <a:endParaRPr lang="en-US" sz="4800" b="0" u="none" strike="noStrike">
              <a:solidFill>
                <a:srgbClr val="FFFFFF"/>
              </a:solidFill>
              <a:effectLst/>
              <a:uFillTx/>
              <a:latin typeface="Arial Narrow"/>
            </a:endParaRPr>
          </a:p>
          <a:p>
            <a:pPr algn="ctr">
              <a:lnSpc>
                <a:spcPct val="100000"/>
              </a:lnSpc>
              <a:spcBef>
                <a:spcPts val="29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800" b="0" u="none" strike="noStrike">
                <a:solidFill>
                  <a:srgbClr val="FFFFFF"/>
                </a:solidFill>
                <a:effectLst/>
                <a:uFillTx/>
                <a:latin typeface="Comic Sans MS"/>
              </a:rPr>
              <a:t>Page 27</a:t>
            </a:r>
            <a:endParaRPr lang="en-US" sz="4800" b="0" u="none" strike="noStrike">
              <a:solidFill>
                <a:srgbClr val="FFFFFF"/>
              </a:solidFill>
              <a:effectLst/>
              <a:uFillTx/>
              <a:latin typeface="Arial Narrow"/>
            </a:endParaRPr>
          </a:p>
        </p:txBody>
      </p:sp>
      <p:sp>
        <p:nvSpPr>
          <p:cNvPr id="440" name="Rectangle 2"/>
          <p:cNvSpPr/>
          <p:nvPr/>
        </p:nvSpPr>
        <p:spPr>
          <a:xfrm>
            <a:off x="880920" y="657360"/>
            <a:ext cx="7467840" cy="761760"/>
          </a:xfrm>
          <a:prstGeom prst="rect">
            <a:avLst/>
          </a:prstGeom>
          <a:noFill/>
          <a:ln w="0">
            <a:noFill/>
          </a:ln>
        </p:spPr>
        <p:style>
          <a:lnRef idx="0"/>
          <a:fillRef idx="0"/>
          <a:effectRef idx="0"/>
          <a:fontRef idx="minor"/>
        </p:style>
        <p:txBody>
          <a:bodyPr lIns="90000" tIns="46800" rIns="90000" bIns="46800" anchor="t">
            <a:noAutofit/>
          </a:bodyPr>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none" strike="noStrike">
                <a:solidFill>
                  <a:srgbClr val="EEF82A"/>
                </a:solidFill>
                <a:effectLst/>
                <a:uFillTx/>
                <a:latin typeface="Comic Sans MS"/>
              </a:rPr>
              <a:t>Linear Recurrence Relations</a:t>
            </a:r>
            <a:endParaRPr lang="en-US" sz="28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Rectangle 2"/>
          <p:cNvSpPr/>
          <p:nvPr/>
        </p:nvSpPr>
        <p:spPr>
          <a:xfrm>
            <a:off x="684360" y="2209680"/>
            <a:ext cx="7772400" cy="1011240"/>
          </a:xfrm>
          <a:prstGeom prst="rect">
            <a:avLst/>
          </a:prstGeom>
          <a:solidFill>
            <a:srgbClr val="0099FF"/>
          </a:solidFill>
          <a:ln w="0">
            <a:noFill/>
          </a:ln>
        </p:spPr>
        <p:style>
          <a:lnRef idx="0"/>
          <a:fillRef idx="0"/>
          <a:effectRef idx="0"/>
          <a:fontRef idx="minor"/>
        </p:style>
        <p:txBody>
          <a:bodyPr lIns="90000" tIns="46800" rIns="90000" bIns="46800" anchor="ctr">
            <a:noAutofit/>
          </a:bodyPr>
          <a:p>
            <a:pPr algn="ctr">
              <a:lnSpc>
                <a:spcPct val="100000"/>
              </a:lnSpc>
              <a:spcBef>
                <a:spcPts val="27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400" b="1" u="none" strike="noStrike">
                <a:solidFill>
                  <a:srgbClr val="FFFFFF"/>
                </a:solidFill>
                <a:effectLst/>
                <a:uFillTx/>
                <a:latin typeface="Arial"/>
              </a:rPr>
              <a:t>Higher Maths</a:t>
            </a:r>
            <a:endParaRPr lang="en-US" sz="4400" b="0" u="none" strike="noStrike">
              <a:solidFill>
                <a:srgbClr val="FFFFFF"/>
              </a:solidFill>
              <a:effectLst/>
              <a:uFillTx/>
              <a:latin typeface="Arial Narrow"/>
            </a:endParaRPr>
          </a:p>
        </p:txBody>
      </p:sp>
      <p:sp>
        <p:nvSpPr>
          <p:cNvPr id="442" name="Rectangle 3"/>
          <p:cNvSpPr/>
          <p:nvPr/>
        </p:nvSpPr>
        <p:spPr>
          <a:xfrm>
            <a:off x="0" y="3581280"/>
            <a:ext cx="9144000" cy="695520"/>
          </a:xfrm>
          <a:prstGeom prst="rect">
            <a:avLst/>
          </a:prstGeom>
          <a:noFill/>
          <a:ln w="0">
            <a:noFill/>
          </a:ln>
        </p:spPr>
        <p:style>
          <a:lnRef idx="0"/>
          <a:fillRef idx="0"/>
          <a:effectRef idx="0"/>
          <a:fontRef idx="minor"/>
        </p:style>
        <p:txBody>
          <a:bodyPr lIns="90000" tIns="46800" rIns="90000" bIns="46800" anchor="t">
            <a:noAutofit/>
          </a:bodyPr>
          <a:p>
            <a:pPr marL="343080" indent="-343080" algn="ctr">
              <a:lnSpc>
                <a:spcPct val="100000"/>
              </a:lnSpc>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none" strike="noStrike">
                <a:solidFill>
                  <a:srgbClr val="FFFFFF"/>
                </a:solidFill>
                <a:effectLst/>
                <a:uFillTx/>
                <a:latin typeface="Arial"/>
              </a:rPr>
              <a:t>Strategies</a:t>
            </a:r>
            <a:endParaRPr lang="en-US" sz="2800" b="0" u="none" strike="noStrike">
              <a:solidFill>
                <a:srgbClr val="FFFFFF"/>
              </a:solidFill>
              <a:effectLst/>
              <a:uFillTx/>
              <a:latin typeface="Arial Narrow"/>
            </a:endParaRPr>
          </a:p>
        </p:txBody>
      </p:sp>
      <p:sp>
        <p:nvSpPr>
          <p:cNvPr id="443" name="Text Box 4"/>
          <p:cNvSpPr/>
          <p:nvPr/>
        </p:nvSpPr>
        <p:spPr>
          <a:xfrm>
            <a:off x="0" y="762120"/>
            <a:ext cx="9144000" cy="39888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2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0" u="none" strike="noStrike">
                <a:solidFill>
                  <a:srgbClr val="0099FF"/>
                </a:solidFill>
                <a:effectLst/>
                <a:uFillTx/>
                <a:latin typeface="Arial"/>
              </a:rPr>
              <a:t>www.maths4scotland.co.uk</a:t>
            </a:r>
            <a:endParaRPr lang="en-US" sz="2000" b="0" u="none" strike="noStrike">
              <a:solidFill>
                <a:srgbClr val="FFFFFF"/>
              </a:solidFill>
              <a:effectLst/>
              <a:uFillTx/>
              <a:latin typeface="Arial Narrow"/>
            </a:endParaRPr>
          </a:p>
        </p:txBody>
      </p:sp>
      <p:pic>
        <p:nvPicPr>
          <p:cNvPr id="444" name="Picture 5" descr="Gel-button-Green"/>
          <p:cNvPicPr/>
          <p:nvPr/>
        </p:nvPicPr>
        <p:blipFill>
          <a:blip r:embed="rId1"/>
          <a:stretch/>
        </p:blipFill>
        <p:spPr>
          <a:xfrm>
            <a:off x="4267080" y="5407200"/>
            <a:ext cx="549360" cy="536400"/>
          </a:xfrm>
          <a:prstGeom prst="rect">
            <a:avLst/>
          </a:prstGeom>
          <a:noFill/>
          <a:ln w="0">
            <a:noFill/>
          </a:ln>
        </p:spPr>
      </p:pic>
      <p:sp>
        <p:nvSpPr>
          <p:cNvPr id="445" name="Text Box 6"/>
          <p:cNvSpPr/>
          <p:nvPr/>
        </p:nvSpPr>
        <p:spPr>
          <a:xfrm>
            <a:off x="3606840" y="6019920"/>
            <a:ext cx="1857240" cy="45972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Arial"/>
              </a:rPr>
              <a:t>Click to start</a:t>
            </a:r>
            <a:endParaRPr lang="en-US" sz="2400" b="0" u="none" strike="noStrike">
              <a:solidFill>
                <a:srgbClr val="FFFFFF"/>
              </a:solidFill>
              <a:effectLst/>
              <a:uFillTx/>
              <a:latin typeface="Arial Narrow"/>
            </a:endParaRPr>
          </a:p>
        </p:txBody>
      </p:sp>
      <p:sp>
        <p:nvSpPr>
          <p:cNvPr id="446" name="Rectangle 7"/>
          <p:cNvSpPr/>
          <p:nvPr/>
        </p:nvSpPr>
        <p:spPr>
          <a:xfrm>
            <a:off x="0" y="4205160"/>
            <a:ext cx="9144000" cy="648000"/>
          </a:xfrm>
          <a:prstGeom prst="rect">
            <a:avLst/>
          </a:prstGeom>
          <a:noFill/>
          <a:ln w="0">
            <a:noFill/>
          </a:ln>
        </p:spPr>
        <p:style>
          <a:lnRef idx="0"/>
          <a:fillRef idx="0"/>
          <a:effectRef idx="0"/>
          <a:fontRef idx="minor"/>
        </p:style>
        <p:txBody>
          <a:bodyPr lIns="90000" tIns="46800" rIns="90000" bIns="46800" anchor="t">
            <a:noAutofit/>
          </a:bodyPr>
          <a:p>
            <a:pPr marL="343080" indent="-343080" algn="ctr">
              <a:lnSpc>
                <a:spcPct val="100000"/>
              </a:lnSpc>
              <a:spcBef>
                <a:spcPts val="79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1" u="none" strike="noStrike">
                <a:solidFill>
                  <a:srgbClr val="FFFFFF"/>
                </a:solidFill>
                <a:effectLst/>
                <a:uFillTx/>
                <a:latin typeface="Arial"/>
              </a:rPr>
              <a:t>Sequences</a:t>
            </a:r>
            <a:endParaRPr lang="en-US" sz="3200" b="0" u="none" strike="noStrike">
              <a:solidFill>
                <a:srgbClr val="FFFFFF"/>
              </a:solidFill>
              <a:effectLst/>
              <a:uFillTx/>
              <a:latin typeface="Arial Narrow"/>
            </a:endParaRPr>
          </a:p>
        </p:txBody>
      </p:sp>
    </p:spTree>
  </p:cSld>
  <p:timing>
    <p:tnLst>
      <p:par>
        <p:cTn id="1708" dur="indefinite" restart="never" nodeType="tmRoot">
          <p:childTnLst>
            <p:seq>
              <p:cTn id="1709" dur="indefinite" nodeType="mainSeq">
                <p:childTnLst>
                  <p:par>
                    <p:cTn id="1710" fill="hold" nodeType="clickEffect">
                      <p:stCondLst>
                        <p:cond delay="0"/>
                      </p:stCondLst>
                      <p:childTnLst>
                        <p:par>
                          <p:cTn id="1711" fill="hold" nodeType="withEffect">
                            <p:stCondLst>
                              <p:cond delay="0"/>
                            </p:stCondLst>
                            <p:childTnLst>
                              <p:par>
                                <p:cTn id="1712" presetID="23" presetClass="entr" fill="hold" nodeType="afterEffect" presetSubtype="16">
                                  <p:stCondLst>
                                    <p:cond delay="0"/>
                                  </p:stCondLst>
                                  <p:childTnLst>
                                    <p:set>
                                      <p:cBhvr>
                                        <p:cTn id="1713" dur="1" fill="hold">
                                          <p:stCondLst>
                                            <p:cond delay="0"/>
                                          </p:stCondLst>
                                        </p:cTn>
                                        <p:tgtEl>
                                          <p:spTgt spid="441"/>
                                        </p:tgtEl>
                                        <p:attrNameLst>
                                          <p:attrName>style.visibility</p:attrName>
                                        </p:attrNameLst>
                                      </p:cBhvr>
                                      <p:to>
                                        <p:strVal val="visible"/>
                                      </p:to>
                                    </p:set>
                                    <p:anim calcmode="lin" valueType="num">
                                      <p:cBhvr additive="repl">
                                        <p:cTn id="1714" dur="500" fill="hold"/>
                                        <p:tgtEl>
                                          <p:spTgt spid="441"/>
                                        </p:tgtEl>
                                        <p:attrNameLst>
                                          <p:attrName>ppt_w</p:attrName>
                                        </p:attrNameLst>
                                      </p:cBhvr>
                                      <p:tavLst>
                                        <p:tav>
                                          <p:val>
                                            <p:fltVal val="0"/>
                                          </p:val>
                                        </p:tav>
                                        <p:tav tm="100000">
                                          <p:val>
                                            <p:strVal val="#ppt_w"/>
                                          </p:val>
                                        </p:tav>
                                      </p:tavLst>
                                    </p:anim>
                                    <p:anim calcmode="lin" valueType="num">
                                      <p:cBhvr additive="repl">
                                        <p:cTn id="1715" dur="500" fill="hold"/>
                                        <p:tgtEl>
                                          <p:spTgt spid="441"/>
                                        </p:tgtEl>
                                        <p:attrNameLst>
                                          <p:attrName>ppt_h</p:attrName>
                                        </p:attrNameLst>
                                      </p:cBhvr>
                                      <p:tavLst>
                                        <p:tav>
                                          <p:val>
                                            <p:fltVal val="0"/>
                                          </p:val>
                                        </p:tav>
                                        <p:tav tm="100000">
                                          <p:val>
                                            <p:strVal val="#ppt_h"/>
                                          </p:val>
                                        </p:tav>
                                      </p:tavLst>
                                    </p:anim>
                                  </p:childTnLst>
                                </p:cTn>
                              </p:par>
                            </p:childTnLst>
                          </p:cTn>
                        </p:par>
                        <p:par>
                          <p:cTn id="1716" fill="hold" nodeType="afterEffect">
                            <p:stCondLst>
                              <p:cond delay="500"/>
                            </p:stCondLst>
                            <p:childTnLst>
                              <p:par>
                                <p:cTn id="1717" presetID="9" presetClass="entr" fill="hold" nodeType="afterEffect">
                                  <p:stCondLst>
                                    <p:cond delay="1000"/>
                                  </p:stCondLst>
                                  <p:childTnLst>
                                    <p:set>
                                      <p:cBhvr>
                                        <p:cTn id="1718" dur="1" fill="hold">
                                          <p:stCondLst>
                                            <p:cond delay="0"/>
                                          </p:stCondLst>
                                        </p:cTn>
                                        <p:tgtEl>
                                          <p:spTgt spid="442"/>
                                        </p:tgtEl>
                                        <p:attrNameLst>
                                          <p:attrName>style.visibility</p:attrName>
                                        </p:attrNameLst>
                                      </p:cBhvr>
                                      <p:to>
                                        <p:strVal val="visible"/>
                                      </p:to>
                                    </p:set>
                                    <p:animEffect transition="in" filter="dissolve">
                                      <p:cBhvr additive="repl">
                                        <p:cTn id="1719" dur="500"/>
                                        <p:tgtEl>
                                          <p:spTgt spid="442"/>
                                        </p:tgtEl>
                                      </p:cBhvr>
                                    </p:animEffect>
                                  </p:childTnLst>
                                </p:cTn>
                              </p:par>
                            </p:childTnLst>
                          </p:cTn>
                        </p:par>
                        <p:par>
                          <p:cTn id="1720" fill="hold" nodeType="afterEffect">
                            <p:stCondLst>
                              <p:cond delay="2000"/>
                            </p:stCondLst>
                            <p:childTnLst>
                              <p:par>
                                <p:cTn id="1721" presetID="9" presetClass="entr" fill="hold" nodeType="afterEffect">
                                  <p:stCondLst>
                                    <p:cond delay="1000"/>
                                  </p:stCondLst>
                                  <p:childTnLst>
                                    <p:set>
                                      <p:cBhvr>
                                        <p:cTn id="1722" dur="1" fill="hold">
                                          <p:stCondLst>
                                            <p:cond delay="0"/>
                                          </p:stCondLst>
                                        </p:cTn>
                                        <p:tgtEl>
                                          <p:spTgt spid="446"/>
                                        </p:tgtEl>
                                        <p:attrNameLst>
                                          <p:attrName>style.visibility</p:attrName>
                                        </p:attrNameLst>
                                      </p:cBhvr>
                                      <p:to>
                                        <p:strVal val="visible"/>
                                      </p:to>
                                    </p:set>
                                    <p:animEffect transition="in" filter="dissolve">
                                      <p:cBhvr additive="repl">
                                        <p:cTn id="1723" dur="500"/>
                                        <p:tgtEl>
                                          <p:spTgt spid="446"/>
                                        </p:tgtEl>
                                      </p:cBhvr>
                                    </p:animEffect>
                                  </p:childTnLst>
                                </p:cTn>
                              </p:par>
                            </p:childTnLst>
                          </p:cTn>
                        </p:par>
                        <p:par>
                          <p:cTn id="1724" fill="hold" nodeType="afterEffect">
                            <p:stCondLst>
                              <p:cond delay="3500"/>
                            </p:stCondLst>
                            <p:childTnLst>
                              <p:par>
                                <p:cTn id="1725" presetID="9" presetClass="entr" fill="hold" nodeType="afterEffect">
                                  <p:stCondLst>
                                    <p:cond delay="1000"/>
                                  </p:stCondLst>
                                  <p:childTnLst>
                                    <p:set>
                                      <p:cBhvr>
                                        <p:cTn id="1726" dur="1" fill="hold">
                                          <p:stCondLst>
                                            <p:cond delay="0"/>
                                          </p:stCondLst>
                                        </p:cTn>
                                        <p:tgtEl>
                                          <p:spTgt spid="443"/>
                                        </p:tgtEl>
                                        <p:attrNameLst>
                                          <p:attrName>style.visibility</p:attrName>
                                        </p:attrNameLst>
                                      </p:cBhvr>
                                      <p:to>
                                        <p:strVal val="visible"/>
                                      </p:to>
                                    </p:set>
                                    <p:animEffect transition="in" filter="dissolve">
                                      <p:cBhvr additive="repl">
                                        <p:cTn id="1727" dur="500"/>
                                        <p:tgtEl>
                                          <p:spTgt spid="443"/>
                                        </p:tgtEl>
                                      </p:cBhvr>
                                    </p:animEffect>
                                  </p:childTnLst>
                                </p:cTn>
                              </p:par>
                            </p:childTnLst>
                          </p:cTn>
                        </p:par>
                        <p:par>
                          <p:cTn id="1728" fill="hold" nodeType="afterEffect">
                            <p:stCondLst>
                              <p:cond delay="5000"/>
                            </p:stCondLst>
                            <p:childTnLst>
                              <p:par>
                                <p:cTn id="1729" presetID="9" presetClass="entr" fill="hold" nodeType="afterEffect">
                                  <p:stCondLst>
                                    <p:cond delay="1000"/>
                                  </p:stCondLst>
                                  <p:childTnLst>
                                    <p:set>
                                      <p:cBhvr>
                                        <p:cTn id="1730" dur="1" fill="hold">
                                          <p:stCondLst>
                                            <p:cond delay="0"/>
                                          </p:stCondLst>
                                        </p:cTn>
                                        <p:tgtEl>
                                          <p:spTgt spid="444"/>
                                        </p:tgtEl>
                                        <p:attrNameLst>
                                          <p:attrName>style.visibility</p:attrName>
                                        </p:attrNameLst>
                                      </p:cBhvr>
                                      <p:to>
                                        <p:strVal val="visible"/>
                                      </p:to>
                                    </p:set>
                                    <p:animEffect transition="in" filter="dissolve">
                                      <p:cBhvr additive="repl">
                                        <p:cTn id="1731" dur="500"/>
                                        <p:tgtEl>
                                          <p:spTgt spid="444"/>
                                        </p:tgtEl>
                                      </p:cBhvr>
                                    </p:animEffect>
                                  </p:childTnLst>
                                </p:cTn>
                              </p:par>
                            </p:childTnLst>
                          </p:cTn>
                        </p:par>
                        <p:par>
                          <p:cTn id="1732" fill="hold" nodeType="afterEffect">
                            <p:stCondLst>
                              <p:cond delay="6500"/>
                            </p:stCondLst>
                            <p:childTnLst>
                              <p:par>
                                <p:cTn id="1733" presetID="9" presetClass="entr" fill="hold" nodeType="afterEffect">
                                  <p:stCondLst>
                                    <p:cond delay="1000"/>
                                  </p:stCondLst>
                                  <p:childTnLst>
                                    <p:set>
                                      <p:cBhvr>
                                        <p:cTn id="1734" dur="1" fill="hold">
                                          <p:stCondLst>
                                            <p:cond delay="0"/>
                                          </p:stCondLst>
                                        </p:cTn>
                                        <p:tgtEl>
                                          <p:spTgt spid="445"/>
                                        </p:tgtEl>
                                        <p:attrNameLst>
                                          <p:attrName>style.visibility</p:attrName>
                                        </p:attrNameLst>
                                      </p:cBhvr>
                                      <p:to>
                                        <p:strVal val="visible"/>
                                      </p:to>
                                    </p:set>
                                    <p:animEffect transition="in" filter="dissolve">
                                      <p:cBhvr additive="repl">
                                        <p:cTn id="1735" dur="500"/>
                                        <p:tgtEl>
                                          <p:spTgt spid="44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7" name="Rectangle 2"/>
          <p:cNvSpPr/>
          <p:nvPr/>
        </p:nvSpPr>
        <p:spPr>
          <a:xfrm>
            <a:off x="457200" y="274680"/>
            <a:ext cx="8229600" cy="345960"/>
          </a:xfrm>
          <a:prstGeom prst="rect">
            <a:avLst/>
          </a:prstGeom>
          <a:solidFill>
            <a:srgbClr val="0099FF"/>
          </a:solidFill>
          <a:ln w="0">
            <a:noFill/>
          </a:ln>
        </p:spPr>
        <p:style>
          <a:lnRef idx="0"/>
          <a:fillRef idx="0"/>
          <a:effectRef idx="0"/>
          <a:fontRef idx="minor"/>
        </p:style>
        <p:txBody>
          <a:bodyPr lIns="90000" tIns="46800" rIns="90000" bIns="46800" anchor="ctr">
            <a:noAutofit/>
          </a:bodyPr>
          <a:p>
            <a:pPr algn="ctr">
              <a:lnSpc>
                <a:spcPct val="100000"/>
              </a:lnSpc>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u="none" strike="noStrike">
                <a:solidFill>
                  <a:srgbClr val="FFFFFF"/>
                </a:solidFill>
                <a:effectLst/>
                <a:uFillTx/>
                <a:latin typeface="Arial"/>
              </a:rPr>
              <a:t>Maths4Scotland                                                                                     Higher</a:t>
            </a:r>
            <a:endParaRPr lang="en-US" sz="1800" b="0" u="none" strike="noStrike">
              <a:solidFill>
                <a:srgbClr val="FFFFFF"/>
              </a:solidFill>
              <a:effectLst/>
              <a:uFillTx/>
              <a:latin typeface="Arial Narrow"/>
            </a:endParaRPr>
          </a:p>
        </p:txBody>
      </p:sp>
      <p:sp>
        <p:nvSpPr>
          <p:cNvPr id="448" name="Text Box 3"/>
          <p:cNvSpPr/>
          <p:nvPr/>
        </p:nvSpPr>
        <p:spPr>
          <a:xfrm>
            <a:off x="0" y="2322360"/>
            <a:ext cx="9144000" cy="58176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2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0" u="none" strike="noStrike">
                <a:solidFill>
                  <a:srgbClr val="FFFFFF"/>
                </a:solidFill>
                <a:effectLst/>
                <a:uFillTx/>
                <a:latin typeface="Arial"/>
              </a:rPr>
              <a:t>Sequences </a:t>
            </a:r>
            <a:endParaRPr lang="en-US" sz="3200" b="0" u="none" strike="noStrike">
              <a:solidFill>
                <a:srgbClr val="FFFFFF"/>
              </a:solidFill>
              <a:effectLst/>
              <a:uFillTx/>
              <a:latin typeface="Arial Narrow"/>
            </a:endParaRPr>
          </a:p>
        </p:txBody>
      </p:sp>
      <p:sp>
        <p:nvSpPr>
          <p:cNvPr id="449" name="Text Box 4"/>
          <p:cNvSpPr/>
          <p:nvPr/>
        </p:nvSpPr>
        <p:spPr>
          <a:xfrm>
            <a:off x="0" y="1504800"/>
            <a:ext cx="9144000" cy="5209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7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none" strike="noStrike">
                <a:solidFill>
                  <a:srgbClr val="FFFFFF"/>
                </a:solidFill>
                <a:effectLst/>
                <a:uFillTx/>
                <a:latin typeface="Arial"/>
              </a:rPr>
              <a:t>The following questions are on</a:t>
            </a:r>
            <a:endParaRPr lang="en-US" sz="2800" b="0" u="none" strike="noStrike">
              <a:solidFill>
                <a:srgbClr val="FFFFFF"/>
              </a:solidFill>
              <a:effectLst/>
              <a:uFillTx/>
              <a:latin typeface="Arial Narrow"/>
            </a:endParaRPr>
          </a:p>
        </p:txBody>
      </p:sp>
      <p:sp>
        <p:nvSpPr>
          <p:cNvPr id="450" name="Text Box 5"/>
          <p:cNvSpPr/>
          <p:nvPr/>
        </p:nvSpPr>
        <p:spPr>
          <a:xfrm>
            <a:off x="0" y="3608280"/>
            <a:ext cx="914400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Arial"/>
              </a:rPr>
              <a:t>Non-calculator questions will be indicated</a:t>
            </a:r>
            <a:endParaRPr lang="en-US" sz="2400" b="0" u="none" strike="noStrike">
              <a:solidFill>
                <a:srgbClr val="FFFFFF"/>
              </a:solidFill>
              <a:effectLst/>
              <a:uFillTx/>
              <a:latin typeface="Arial Narrow"/>
            </a:endParaRPr>
          </a:p>
        </p:txBody>
      </p:sp>
      <p:pic>
        <p:nvPicPr>
          <p:cNvPr id="451" name="Picture 7" descr="Gel-button-Green"/>
          <p:cNvPicPr/>
          <p:nvPr/>
        </p:nvPicPr>
        <p:blipFill>
          <a:blip r:embed="rId1"/>
          <a:stretch/>
        </p:blipFill>
        <p:spPr>
          <a:xfrm>
            <a:off x="4267080" y="5181480"/>
            <a:ext cx="549360" cy="536760"/>
          </a:xfrm>
          <a:prstGeom prst="rect">
            <a:avLst/>
          </a:prstGeom>
          <a:noFill/>
          <a:ln w="0">
            <a:noFill/>
          </a:ln>
        </p:spPr>
      </p:pic>
      <p:sp>
        <p:nvSpPr>
          <p:cNvPr id="452" name="Text Box 8"/>
          <p:cNvSpPr/>
          <p:nvPr/>
        </p:nvSpPr>
        <p:spPr>
          <a:xfrm>
            <a:off x="3200400" y="5867280"/>
            <a:ext cx="273672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Arial"/>
              </a:rPr>
              <a:t>Click to continue</a:t>
            </a:r>
            <a:endParaRPr lang="en-US" sz="2400" b="0" u="none" strike="noStrike">
              <a:solidFill>
                <a:srgbClr val="FFFFFF"/>
              </a:solidFill>
              <a:effectLst/>
              <a:uFillTx/>
              <a:latin typeface="Arial Narrow"/>
            </a:endParaRPr>
          </a:p>
        </p:txBody>
      </p:sp>
      <p:pic>
        <p:nvPicPr>
          <p:cNvPr id="453" name="Picture 9" descr="No-calculator"/>
          <p:cNvPicPr/>
          <p:nvPr/>
        </p:nvPicPr>
        <p:blipFill>
          <a:blip r:embed="rId2"/>
          <a:stretch/>
        </p:blipFill>
        <p:spPr>
          <a:xfrm>
            <a:off x="7686720" y="3330720"/>
            <a:ext cx="747720" cy="1003320"/>
          </a:xfrm>
          <a:prstGeom prst="rect">
            <a:avLst/>
          </a:prstGeom>
          <a:noFill/>
          <a:ln w="0">
            <a:noFill/>
          </a:ln>
        </p:spPr>
      </p:pic>
      <p:sp>
        <p:nvSpPr>
          <p:cNvPr id="454" name="Text Box 10"/>
          <p:cNvSpPr/>
          <p:nvPr/>
        </p:nvSpPr>
        <p:spPr>
          <a:xfrm>
            <a:off x="0" y="4367160"/>
            <a:ext cx="9144000" cy="36828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a:rPr>
              <a:t>You will need a pencil, paper, ruler and rubber.</a:t>
            </a:r>
            <a:endParaRPr lang="en-US" sz="18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 name="Text Box 7"/>
          <p:cNvSpPr/>
          <p:nvPr/>
        </p:nvSpPr>
        <p:spPr>
          <a:xfrm>
            <a:off x="1249200" y="5303880"/>
            <a:ext cx="7712280" cy="5101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sng" strike="noStrike">
                <a:solidFill>
                  <a:srgbClr val="FFFF00"/>
                </a:solidFill>
                <a:effectLst/>
                <a:uFillTx/>
                <a:latin typeface="Comic Sans MS"/>
              </a:rPr>
              <a:t>Recurrence Relation</a:t>
            </a:r>
            <a:r>
              <a:rPr lang="en-GB" sz="2400" b="0" u="none" strike="noStrike">
                <a:solidFill>
                  <a:srgbClr val="FFFF00"/>
                </a:solidFill>
                <a:effectLst/>
                <a:uFillTx/>
                <a:latin typeface="Comic Sans MS"/>
              </a:rPr>
              <a:t>:        u</a:t>
            </a:r>
            <a:r>
              <a:rPr lang="en-GB" sz="2400" b="0" u="none" strike="noStrike" baseline="-25000">
                <a:solidFill>
                  <a:srgbClr val="FFFF00"/>
                </a:solidFill>
                <a:effectLst/>
                <a:uFillTx/>
                <a:latin typeface="Comic Sans MS"/>
              </a:rPr>
              <a:t>n+1</a:t>
            </a:r>
            <a:r>
              <a:rPr lang="en-GB" sz="2400" b="0" u="none" strike="noStrike">
                <a:solidFill>
                  <a:srgbClr val="FFFF00"/>
                </a:solidFill>
                <a:effectLst/>
                <a:uFillTx/>
                <a:latin typeface="Comic Sans MS"/>
              </a:rPr>
              <a:t> = u</a:t>
            </a:r>
            <a:r>
              <a:rPr lang="en-GB" sz="2400" b="0" u="none" strike="noStrike" baseline="-25000">
                <a:solidFill>
                  <a:srgbClr val="FFFF00"/>
                </a:solidFill>
                <a:effectLst/>
                <a:uFillTx/>
                <a:latin typeface="Comic Sans MS"/>
              </a:rPr>
              <a:t>n</a:t>
            </a:r>
            <a:r>
              <a:rPr lang="en-GB" sz="2400" b="0" u="none" strike="noStrike">
                <a:solidFill>
                  <a:srgbClr val="FFFF00"/>
                </a:solidFill>
                <a:effectLst/>
                <a:uFillTx/>
                <a:latin typeface="Comic Sans MS"/>
              </a:rPr>
              <a:t> + 4   with u</a:t>
            </a:r>
            <a:r>
              <a:rPr lang="en-GB" sz="2400" b="0" u="none" strike="noStrike" baseline="-25000">
                <a:solidFill>
                  <a:srgbClr val="FFFF00"/>
                </a:solidFill>
                <a:effectLst/>
                <a:uFillTx/>
                <a:latin typeface="Comic Sans MS"/>
              </a:rPr>
              <a:t>1</a:t>
            </a:r>
            <a:r>
              <a:rPr lang="en-GB" sz="2400" b="0" u="none" strike="noStrike">
                <a:solidFill>
                  <a:srgbClr val="FFFF00"/>
                </a:solidFill>
                <a:effectLst/>
                <a:uFillTx/>
                <a:latin typeface="Comic Sans MS"/>
              </a:rPr>
              <a:t> = 5  </a:t>
            </a:r>
            <a:endParaRPr lang="en-US" sz="2400" b="0" u="none" strike="noStrike">
              <a:solidFill>
                <a:srgbClr val="FFFFFF"/>
              </a:solidFill>
              <a:effectLst/>
              <a:uFillTx/>
              <a:latin typeface="Arial Narrow"/>
            </a:endParaRPr>
          </a:p>
        </p:txBody>
      </p:sp>
      <p:sp>
        <p:nvSpPr>
          <p:cNvPr id="76" name="Text Box 3"/>
          <p:cNvSpPr/>
          <p:nvPr/>
        </p:nvSpPr>
        <p:spPr>
          <a:xfrm>
            <a:off x="1249200" y="2865600"/>
            <a:ext cx="4800600" cy="5101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sng" strike="noStrike">
                <a:solidFill>
                  <a:srgbClr val="FFFF00"/>
                </a:solidFill>
                <a:effectLst/>
                <a:uFillTx/>
                <a:latin typeface="Comic Sans MS"/>
              </a:rPr>
              <a:t>Formula</a:t>
            </a:r>
            <a:r>
              <a:rPr lang="en-GB" sz="2400" b="0" u="none" strike="noStrike">
                <a:solidFill>
                  <a:srgbClr val="FFFF00"/>
                </a:solidFill>
                <a:effectLst/>
                <a:uFillTx/>
                <a:latin typeface="Comic Sans MS"/>
              </a:rPr>
              <a:t>:       u</a:t>
            </a:r>
            <a:r>
              <a:rPr lang="en-GB" sz="2400" b="0" u="none" strike="noStrike" baseline="-25000">
                <a:solidFill>
                  <a:srgbClr val="FFFF00"/>
                </a:solidFill>
                <a:effectLst/>
                <a:uFillTx/>
                <a:latin typeface="Comic Sans MS"/>
              </a:rPr>
              <a:t>n</a:t>
            </a:r>
            <a:r>
              <a:rPr lang="en-GB" sz="2400" b="0" u="none" strike="noStrike">
                <a:solidFill>
                  <a:srgbClr val="FFFF00"/>
                </a:solidFill>
                <a:effectLst/>
                <a:uFillTx/>
                <a:latin typeface="Comic Sans MS"/>
              </a:rPr>
              <a:t> = 4n + 1</a:t>
            </a:r>
            <a:endParaRPr lang="en-US" sz="2400" b="0" u="none" strike="noStrike">
              <a:solidFill>
                <a:srgbClr val="FFFFFF"/>
              </a:solidFill>
              <a:effectLst/>
              <a:uFillTx/>
              <a:latin typeface="Arial Narrow"/>
            </a:endParaRPr>
          </a:p>
        </p:txBody>
      </p:sp>
      <p:sp>
        <p:nvSpPr>
          <p:cNvPr id="77" name="Text Box 2"/>
          <p:cNvSpPr/>
          <p:nvPr/>
        </p:nvSpPr>
        <p:spPr>
          <a:xfrm>
            <a:off x="1249200" y="2117880"/>
            <a:ext cx="6569280" cy="4597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sng" strike="noStrike">
                <a:solidFill>
                  <a:srgbClr val="FFFF00"/>
                </a:solidFill>
                <a:effectLst/>
                <a:uFillTx/>
                <a:latin typeface="Comic Sans MS"/>
              </a:rPr>
              <a:t>A</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Comic Sans MS"/>
              </a:rPr>
              <a:t>5</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Comic Sans MS"/>
              </a:rPr>
              <a:t>9</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Comic Sans MS"/>
              </a:rPr>
              <a:t>13</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Comic Sans MS"/>
              </a:rPr>
              <a:t>17</a:t>
            </a:r>
            <a:r>
              <a:rPr lang="en-GB" sz="2400" b="0" u="none" strike="noStrike">
                <a:solidFill>
                  <a:srgbClr val="FFFF00"/>
                </a:solidFill>
                <a:effectLst/>
                <a:uFillTx/>
                <a:latin typeface="Comic Sans MS"/>
              </a:rPr>
              <a:t>	</a:t>
            </a:r>
            <a:r>
              <a:rPr lang="en-GB" sz="2400" b="0" u="none" strike="noStrike">
                <a:solidFill>
                  <a:srgbClr val="FFFF00"/>
                </a:solidFill>
                <a:effectLst/>
                <a:uFillTx/>
                <a:latin typeface="Comic Sans MS"/>
              </a:rPr>
              <a:t>…….</a:t>
            </a:r>
            <a:endParaRPr lang="en-US" sz="2400" b="0" u="none" strike="noStrike">
              <a:solidFill>
                <a:srgbClr val="FFFFFF"/>
              </a:solidFill>
              <a:effectLst/>
              <a:uFillTx/>
              <a:latin typeface="Arial Narrow"/>
            </a:endParaRPr>
          </a:p>
        </p:txBody>
      </p:sp>
      <p:sp>
        <p:nvSpPr>
          <p:cNvPr id="78" name="Text Box 4"/>
          <p:cNvSpPr/>
          <p:nvPr/>
        </p:nvSpPr>
        <p:spPr>
          <a:xfrm>
            <a:off x="1265400" y="4160880"/>
            <a:ext cx="4906800" cy="5101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So    u</a:t>
            </a:r>
            <a:r>
              <a:rPr lang="en-GB" sz="2400" b="0" u="none" strike="noStrike" baseline="-25000">
                <a:solidFill>
                  <a:srgbClr val="FFFFFF"/>
                </a:solidFill>
                <a:effectLst/>
                <a:uFillTx/>
                <a:latin typeface="Comic Sans MS"/>
              </a:rPr>
              <a:t>100</a:t>
            </a:r>
            <a:r>
              <a:rPr lang="en-GB" sz="2400" b="0" u="none" strike="noStrike">
                <a:solidFill>
                  <a:srgbClr val="FFFFFF"/>
                </a:solidFill>
                <a:effectLst/>
                <a:uFillTx/>
                <a:latin typeface="Comic Sans MS"/>
              </a:rPr>
              <a:t> = 4 X 100 + 1 = </a:t>
            </a:r>
            <a:r>
              <a:rPr lang="en-GB" sz="2400" b="0" u="none" strike="noStrike">
                <a:solidFill>
                  <a:srgbClr val="FFFF00"/>
                </a:solidFill>
                <a:effectLst/>
                <a:uFillTx/>
                <a:latin typeface="Comic Sans MS"/>
              </a:rPr>
              <a:t>401</a:t>
            </a:r>
            <a:endParaRPr lang="en-US" sz="2400" b="0" u="none" strike="noStrike">
              <a:solidFill>
                <a:srgbClr val="FFFFFF"/>
              </a:solidFill>
              <a:effectLst/>
              <a:uFillTx/>
              <a:latin typeface="Arial Narrow"/>
            </a:endParaRPr>
          </a:p>
        </p:txBody>
      </p:sp>
      <p:sp>
        <p:nvSpPr>
          <p:cNvPr id="79" name="Text Box 9"/>
          <p:cNvSpPr/>
          <p:nvPr/>
        </p:nvSpPr>
        <p:spPr>
          <a:xfrm>
            <a:off x="1249200" y="6126120"/>
            <a:ext cx="7331400" cy="5101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u</a:t>
            </a:r>
            <a:r>
              <a:rPr lang="en-GB" sz="2400" b="0" u="none" strike="noStrike" baseline="-25000">
                <a:solidFill>
                  <a:srgbClr val="FFFFFF"/>
                </a:solidFill>
                <a:effectLst/>
                <a:uFillTx/>
                <a:latin typeface="Comic Sans MS"/>
              </a:rPr>
              <a:t>2</a:t>
            </a:r>
            <a:r>
              <a:rPr lang="en-GB" sz="2400" b="0" u="none" strike="noStrike">
                <a:solidFill>
                  <a:srgbClr val="FFFFFF"/>
                </a:solidFill>
                <a:effectLst/>
                <a:uFillTx/>
                <a:latin typeface="Comic Sans MS"/>
              </a:rPr>
              <a:t> = u</a:t>
            </a:r>
            <a:r>
              <a:rPr lang="en-GB" sz="2400" b="0" u="none" strike="noStrike" baseline="-25000">
                <a:solidFill>
                  <a:srgbClr val="FFFFFF"/>
                </a:solidFill>
                <a:effectLst/>
                <a:uFillTx/>
                <a:latin typeface="Comic Sans MS"/>
              </a:rPr>
              <a:t>1</a:t>
            </a:r>
            <a:r>
              <a:rPr lang="en-GB" sz="2400" b="0" u="none" strike="noStrike">
                <a:solidFill>
                  <a:srgbClr val="FFFFFF"/>
                </a:solidFill>
                <a:effectLst/>
                <a:uFillTx/>
                <a:latin typeface="Comic Sans MS"/>
              </a:rPr>
              <a:t> + 4 = 5 + 4 = </a:t>
            </a:r>
            <a:r>
              <a:rPr lang="en-GB" sz="2400" b="0" u="none" strike="noStrike">
                <a:solidFill>
                  <a:srgbClr val="FFFF00"/>
                </a:solidFill>
                <a:effectLst/>
                <a:uFillTx/>
                <a:latin typeface="Comic Sans MS"/>
              </a:rPr>
              <a:t>9</a:t>
            </a:r>
            <a:r>
              <a:rPr lang="en-GB" sz="2400" b="0" u="none" strike="noStrike">
                <a:solidFill>
                  <a:srgbClr val="FFFFFF"/>
                </a:solidFill>
                <a:effectLst/>
                <a:uFillTx/>
                <a:latin typeface="Comic Sans MS"/>
              </a:rPr>
              <a:t>    u</a:t>
            </a:r>
            <a:r>
              <a:rPr lang="en-GB" sz="2400" b="0" u="none" strike="noStrike" baseline="-25000">
                <a:solidFill>
                  <a:srgbClr val="FFFFFF"/>
                </a:solidFill>
                <a:effectLst/>
                <a:uFillTx/>
                <a:latin typeface="Comic Sans MS"/>
              </a:rPr>
              <a:t>3</a:t>
            </a:r>
            <a:r>
              <a:rPr lang="en-GB" sz="2400" b="0" u="none" strike="noStrike">
                <a:solidFill>
                  <a:srgbClr val="FFFFFF"/>
                </a:solidFill>
                <a:effectLst/>
                <a:uFillTx/>
                <a:latin typeface="Comic Sans MS"/>
              </a:rPr>
              <a:t> = u</a:t>
            </a:r>
            <a:r>
              <a:rPr lang="en-GB" sz="2400" b="0" u="none" strike="noStrike" baseline="-25000">
                <a:solidFill>
                  <a:srgbClr val="FFFFFF"/>
                </a:solidFill>
                <a:effectLst/>
                <a:uFillTx/>
                <a:latin typeface="Comic Sans MS"/>
              </a:rPr>
              <a:t>2</a:t>
            </a:r>
            <a:r>
              <a:rPr lang="en-GB" sz="2400" b="0" u="none" strike="noStrike">
                <a:solidFill>
                  <a:srgbClr val="FFFFFF"/>
                </a:solidFill>
                <a:effectLst/>
                <a:uFillTx/>
                <a:latin typeface="Comic Sans MS"/>
              </a:rPr>
              <a:t> + 4 = 9 + 4 = </a:t>
            </a:r>
            <a:r>
              <a:rPr lang="en-GB" sz="2400" b="0" u="none" strike="noStrike">
                <a:solidFill>
                  <a:srgbClr val="FFFF00"/>
                </a:solidFill>
                <a:effectLst/>
                <a:uFillTx/>
                <a:latin typeface="Comic Sans MS"/>
              </a:rPr>
              <a:t>13</a:t>
            </a:r>
            <a:endParaRPr lang="en-US" sz="2400" b="0" u="none" strike="noStrike">
              <a:solidFill>
                <a:srgbClr val="FFFFFF"/>
              </a:solidFill>
              <a:effectLst/>
              <a:uFillTx/>
              <a:latin typeface="Arial Narrow"/>
            </a:endParaRPr>
          </a:p>
        </p:txBody>
      </p:sp>
      <p:sp>
        <p:nvSpPr>
          <p:cNvPr id="80" name="Rectangle 2"/>
          <p:cNvSpPr/>
          <p:nvPr/>
        </p:nvSpPr>
        <p:spPr>
          <a:xfrm>
            <a:off x="685800" y="503280"/>
            <a:ext cx="7772400" cy="1143000"/>
          </a:xfrm>
          <a:prstGeom prst="rect">
            <a:avLst/>
          </a:prstGeom>
          <a:noFill/>
          <a:ln w="0">
            <a:noFill/>
          </a:ln>
        </p:spPr>
        <p:style>
          <a:lnRef idx="0"/>
          <a:fillRef idx="0"/>
          <a:effectRef idx="0"/>
          <a:fontRef idx="minor"/>
        </p:style>
        <p:txBody>
          <a:bodyPr lIns="90000" tIns="46800" rIns="90000" bIns="46800" anchor="t">
            <a:noAutofit/>
          </a:bodyPr>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000" b="0" u="none" strike="noStrike">
                <a:solidFill>
                  <a:srgbClr val="EEF82A"/>
                </a:solidFill>
                <a:effectLst/>
                <a:uFillTx/>
                <a:latin typeface="Comic Sans MS"/>
              </a:rPr>
              <a:t>Recurrence Relations</a:t>
            </a:r>
            <a:endParaRPr lang="en-US" sz="4000" b="0" u="none" strike="noStrike">
              <a:solidFill>
                <a:srgbClr val="FFFFFF"/>
              </a:solidFill>
              <a:effectLst/>
              <a:uFillTx/>
              <a:latin typeface="Arial Narrow"/>
            </a:endParaRPr>
          </a:p>
        </p:txBody>
      </p:sp>
      <p:sp>
        <p:nvSpPr>
          <p:cNvPr id="81" name="TextBox 10"/>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timing>
    <p:tnLst>
      <p:par>
        <p:cTn id="97" dur="indefinite" restart="never" nodeType="tmRoot">
          <p:childTnLst>
            <p:seq>
              <p:cTn id="98" dur="indefinite" nodeType="mainSeq">
                <p:childTnLst>
                  <p:par>
                    <p:cTn id="99" fill="hold" nodeType="clickEffect">
                      <p:stCondLst>
                        <p:cond delay="indefinite"/>
                      </p:stCondLst>
                      <p:childTnLst>
                        <p:par>
                          <p:cTn id="100" fill="hold" nodeType="withEffect">
                            <p:stCondLst>
                              <p:cond delay="0"/>
                            </p:stCondLst>
                            <p:childTnLst>
                              <p:par>
                                <p:cTn id="101" presetID="22" presetClass="entr" fill="hold" nodeType="clickEffect" presetSubtype="8">
                                  <p:stCondLst>
                                    <p:cond delay="0"/>
                                  </p:stCondLst>
                                  <p:childTnLst>
                                    <p:set>
                                      <p:cBhvr>
                                        <p:cTn id="102" dur="1" fill="hold">
                                          <p:stCondLst>
                                            <p:cond delay="0"/>
                                          </p:stCondLst>
                                        </p:cTn>
                                        <p:tgtEl>
                                          <p:spTgt spid="76"/>
                                        </p:tgtEl>
                                        <p:attrNameLst>
                                          <p:attrName>style.visibility</p:attrName>
                                        </p:attrNameLst>
                                      </p:cBhvr>
                                      <p:to>
                                        <p:strVal val="visible"/>
                                      </p:to>
                                    </p:set>
                                    <p:animEffect transition="in" filter="wipe(left)">
                                      <p:cBhvr additive="repl">
                                        <p:cTn id="103" dur="500"/>
                                        <p:tgtEl>
                                          <p:spTgt spid="76"/>
                                        </p:tgtEl>
                                      </p:cBhvr>
                                    </p:animEffect>
                                  </p:childTnLst>
                                </p:cTn>
                              </p:par>
                            </p:childTnLst>
                          </p:cTn>
                        </p:par>
                      </p:childTnLst>
                    </p:cTn>
                  </p:par>
                  <p:par>
                    <p:cTn id="104" fill="hold" nodeType="clickEffect">
                      <p:stCondLst>
                        <p:cond delay="indefinite"/>
                      </p:stCondLst>
                      <p:childTnLst>
                        <p:par>
                          <p:cTn id="105" fill="hold" nodeType="withEffect">
                            <p:stCondLst>
                              <p:cond delay="0"/>
                            </p:stCondLst>
                            <p:childTnLst>
                              <p:par>
                                <p:cTn id="106" presetID="22" presetClass="entr" fill="hold" nodeType="clickEffect" presetSubtype="8">
                                  <p:stCondLst>
                                    <p:cond delay="0"/>
                                  </p:stCondLst>
                                  <p:childTnLst>
                                    <p:set>
                                      <p:cBhvr>
                                        <p:cTn id="107" dur="1" fill="hold">
                                          <p:stCondLst>
                                            <p:cond delay="0"/>
                                          </p:stCondLst>
                                        </p:cTn>
                                        <p:tgtEl>
                                          <p:spTgt spid="78"/>
                                        </p:tgtEl>
                                        <p:attrNameLst>
                                          <p:attrName>style.visibility</p:attrName>
                                        </p:attrNameLst>
                                      </p:cBhvr>
                                      <p:to>
                                        <p:strVal val="visible"/>
                                      </p:to>
                                    </p:set>
                                    <p:animEffect transition="in" filter="wipe(left)">
                                      <p:cBhvr additive="repl">
                                        <p:cTn id="108" dur="500"/>
                                        <p:tgtEl>
                                          <p:spTgt spid="78"/>
                                        </p:tgtEl>
                                      </p:cBhvr>
                                    </p:animEffect>
                                  </p:childTnLst>
                                </p:cTn>
                              </p:par>
                            </p:childTnLst>
                          </p:cTn>
                        </p:par>
                      </p:childTnLst>
                    </p:cTn>
                  </p:par>
                  <p:par>
                    <p:cTn id="109" fill="hold" nodeType="clickEffect">
                      <p:stCondLst>
                        <p:cond delay="indefinite"/>
                      </p:stCondLst>
                      <p:childTnLst>
                        <p:par>
                          <p:cTn id="110" fill="hold" nodeType="withEffect">
                            <p:stCondLst>
                              <p:cond delay="0"/>
                            </p:stCondLst>
                            <p:childTnLst>
                              <p:par>
                                <p:cTn id="111" presetID="22" presetClass="entr" fill="hold" nodeType="clickEffect" presetSubtype="8">
                                  <p:stCondLst>
                                    <p:cond delay="0"/>
                                  </p:stCondLst>
                                  <p:childTnLst>
                                    <p:set>
                                      <p:cBhvr>
                                        <p:cTn id="112" dur="1" fill="hold">
                                          <p:stCondLst>
                                            <p:cond delay="0"/>
                                          </p:stCondLst>
                                        </p:cTn>
                                        <p:tgtEl>
                                          <p:spTgt spid="75"/>
                                        </p:tgtEl>
                                        <p:attrNameLst>
                                          <p:attrName>style.visibility</p:attrName>
                                        </p:attrNameLst>
                                      </p:cBhvr>
                                      <p:to>
                                        <p:strVal val="visible"/>
                                      </p:to>
                                    </p:set>
                                    <p:animEffect transition="in" filter="wipe(left)">
                                      <p:cBhvr additive="repl">
                                        <p:cTn id="113" dur="500"/>
                                        <p:tgtEl>
                                          <p:spTgt spid="75"/>
                                        </p:tgtEl>
                                      </p:cBhvr>
                                    </p:animEffect>
                                  </p:childTnLst>
                                </p:cTn>
                              </p:par>
                            </p:childTnLst>
                          </p:cTn>
                        </p:par>
                      </p:childTnLst>
                    </p:cTn>
                  </p:par>
                  <p:par>
                    <p:cTn id="114" fill="hold" nodeType="clickEffect">
                      <p:stCondLst>
                        <p:cond delay="indefinite"/>
                      </p:stCondLst>
                      <p:childTnLst>
                        <p:par>
                          <p:cTn id="115" fill="hold" nodeType="withEffect">
                            <p:stCondLst>
                              <p:cond delay="0"/>
                            </p:stCondLst>
                            <p:childTnLst>
                              <p:par>
                                <p:cTn id="116" presetID="22" presetClass="entr" fill="hold" nodeType="clickEffect" presetSubtype="8">
                                  <p:stCondLst>
                                    <p:cond delay="0"/>
                                  </p:stCondLst>
                                  <p:childTnLst>
                                    <p:set>
                                      <p:cBhvr>
                                        <p:cTn id="117" dur="1" fill="hold">
                                          <p:stCondLst>
                                            <p:cond delay="0"/>
                                          </p:stCondLst>
                                        </p:cTn>
                                        <p:tgtEl>
                                          <p:spTgt spid="79"/>
                                        </p:tgtEl>
                                        <p:attrNameLst>
                                          <p:attrName>style.visibility</p:attrName>
                                        </p:attrNameLst>
                                      </p:cBhvr>
                                      <p:to>
                                        <p:strVal val="visible"/>
                                      </p:to>
                                    </p:set>
                                    <p:animEffect transition="in" filter="wipe(left)">
                                      <p:cBhvr additive="repl">
                                        <p:cTn id="118" dur="500"/>
                                        <p:tgtEl>
                                          <p:spTgt spid="7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5" name="Rectangle 2"/>
          <p:cNvSpPr/>
          <p:nvPr/>
        </p:nvSpPr>
        <p:spPr>
          <a:xfrm>
            <a:off x="457200" y="274680"/>
            <a:ext cx="8229600" cy="345960"/>
          </a:xfrm>
          <a:prstGeom prst="rect">
            <a:avLst/>
          </a:prstGeom>
          <a:solidFill>
            <a:srgbClr val="0099FF"/>
          </a:solidFill>
          <a:ln w="0">
            <a:noFill/>
          </a:ln>
        </p:spPr>
        <p:style>
          <a:lnRef idx="0"/>
          <a:fillRef idx="0"/>
          <a:effectRef idx="0"/>
          <a:fontRef idx="minor"/>
        </p:style>
        <p:txBody>
          <a:bodyPr lIns="90000" tIns="46800" rIns="90000" bIns="46800" anchor="ctr">
            <a:noAutofit/>
          </a:bodyPr>
          <a:p>
            <a:pPr algn="ctr">
              <a:lnSpc>
                <a:spcPct val="100000"/>
              </a:lnSpc>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u="none" strike="noStrike">
                <a:solidFill>
                  <a:srgbClr val="FFFFFF"/>
                </a:solidFill>
                <a:effectLst/>
                <a:uFillTx/>
                <a:latin typeface="Arial"/>
              </a:rPr>
              <a:t>Maths4Scotland                                                                                     Higher</a:t>
            </a:r>
            <a:endParaRPr lang="en-US" sz="1800" b="0" u="none" strike="noStrike">
              <a:solidFill>
                <a:srgbClr val="FFFFFF"/>
              </a:solidFill>
              <a:effectLst/>
              <a:uFillTx/>
              <a:latin typeface="Arial Narrow"/>
            </a:endParaRPr>
          </a:p>
        </p:txBody>
      </p:sp>
      <p:grpSp>
        <p:nvGrpSpPr>
          <p:cNvPr id="456" name="Group 3"/>
          <p:cNvGrpSpPr/>
          <p:nvPr/>
        </p:nvGrpSpPr>
        <p:grpSpPr>
          <a:xfrm>
            <a:off x="8153280" y="4952880"/>
            <a:ext cx="550800" cy="848880"/>
            <a:chOff x="8153280" y="4952880"/>
            <a:chExt cx="550800" cy="848880"/>
          </a:xfrm>
        </p:grpSpPr>
        <p:pic>
          <p:nvPicPr>
            <p:cNvPr id="457" name="Picture 4" descr="Round-button-yellow"/>
            <p:cNvPicPr/>
            <p:nvPr/>
          </p:nvPicPr>
          <p:blipFill>
            <a:blip r:embed="rId1"/>
            <a:stretch/>
          </p:blipFill>
          <p:spPr>
            <a:xfrm>
              <a:off x="8153280" y="4952880"/>
              <a:ext cx="524160" cy="495360"/>
            </a:xfrm>
            <a:prstGeom prst="rect">
              <a:avLst/>
            </a:prstGeom>
            <a:noFill/>
            <a:ln w="0">
              <a:noFill/>
            </a:ln>
          </p:spPr>
        </p:pic>
        <p:sp>
          <p:nvSpPr>
            <p:cNvPr id="458" name="Text Box 5"/>
            <p:cNvSpPr/>
            <p:nvPr/>
          </p:nvSpPr>
          <p:spPr>
            <a:xfrm>
              <a:off x="8163000" y="5464080"/>
              <a:ext cx="54108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FF"/>
                  </a:solidFill>
                  <a:effectLst/>
                  <a:uFillTx/>
                  <a:latin typeface="Arial"/>
                </a:rPr>
                <a:t>Hint</a:t>
              </a:r>
              <a:endParaRPr lang="en-US" sz="1600" b="0" u="none" strike="noStrike">
                <a:solidFill>
                  <a:srgbClr val="FFFFFF"/>
                </a:solidFill>
                <a:effectLst/>
                <a:uFillTx/>
                <a:latin typeface="Arial Narrow"/>
              </a:endParaRPr>
            </a:p>
          </p:txBody>
        </p:sp>
      </p:grpSp>
      <p:sp>
        <p:nvSpPr>
          <p:cNvPr id="459" name="AutoShape 6">
            <a:hlinkClick r:id="" action="ppaction://hlinkshowjump?jump=nextslide"/>
            <a:hlinkClick r:id="rId2"/>
          </p:cNvPr>
          <p:cNvSpPr/>
          <p:nvPr/>
        </p:nvSpPr>
        <p:spPr>
          <a:xfrm>
            <a:off x="8229600" y="6095880"/>
            <a:ext cx="609480" cy="457200"/>
          </a:xfrm>
          <a:prstGeom prst="rightArrow">
            <a:avLst>
              <a:gd name="adj1" fmla="val 50000"/>
              <a:gd name="adj2" fmla="val 33327"/>
            </a:avLst>
          </a:prstGeom>
          <a:solidFill>
            <a:srgbClr val="0099FF"/>
          </a:solidFill>
          <a:ln w="9360">
            <a:solidFill>
              <a:srgbClr val="000000"/>
            </a:solidFill>
            <a:miter/>
          </a:ln>
        </p:spPr>
        <p:style>
          <a:lnRef idx="0"/>
          <a:fillRef idx="0"/>
          <a:effectRef idx="0"/>
          <a:fontRef idx="minor"/>
        </p:style>
        <p:txBody>
          <a:bodyPr wrap="none" lIns="90000" tIns="46800" rIns="90000" bIns="46800" anchor="ctr">
            <a:noAutofit/>
          </a:bodyPr>
          <a:p>
            <a:pPr algn="ctr">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Arial Narrow"/>
            </a:endParaRPr>
          </a:p>
        </p:txBody>
      </p:sp>
      <p:sp>
        <p:nvSpPr>
          <p:cNvPr id="460" name="AutoShape 7">
            <a:hlinkClick r:id="" action="ppaction://hlinkshowjump?jump=previousslide"/>
            <a:hlinkClick r:id="rId3"/>
          </p:cNvPr>
          <p:cNvSpPr/>
          <p:nvPr/>
        </p:nvSpPr>
        <p:spPr>
          <a:xfrm rot="10800000">
            <a:off x="304560" y="6095880"/>
            <a:ext cx="609480" cy="457200"/>
          </a:xfrm>
          <a:prstGeom prst="rightArrow">
            <a:avLst>
              <a:gd name="adj1" fmla="val 50000"/>
              <a:gd name="adj2" fmla="val 33327"/>
            </a:avLst>
          </a:prstGeom>
          <a:solidFill>
            <a:srgbClr val="0099FF"/>
          </a:solidFill>
          <a:ln w="9360">
            <a:solidFill>
              <a:srgbClr val="000000"/>
            </a:solidFill>
            <a:miter/>
          </a:ln>
        </p:spPr>
        <p:style>
          <a:lnRef idx="0"/>
          <a:fillRef idx="0"/>
          <a:effectRef idx="0"/>
          <a:fontRef idx="minor"/>
        </p:style>
        <p:txBody>
          <a:bodyPr wrap="none" lIns="90000" tIns="46800" rIns="90000" bIns="46800" anchor="ctr">
            <a:noAutofit/>
          </a:bodyPr>
          <a:p>
            <a:pPr algn="ctr">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Arial Narrow"/>
            </a:endParaRPr>
          </a:p>
        </p:txBody>
      </p:sp>
      <p:sp>
        <p:nvSpPr>
          <p:cNvPr id="461" name="Text Box 8"/>
          <p:cNvSpPr/>
          <p:nvPr/>
        </p:nvSpPr>
        <p:spPr>
          <a:xfrm>
            <a:off x="920880" y="6157800"/>
            <a:ext cx="96948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0099FF"/>
                </a:solidFill>
                <a:effectLst/>
                <a:uFillTx/>
                <a:latin typeface="Arial"/>
              </a:rPr>
              <a:t>Previous</a:t>
            </a:r>
            <a:endParaRPr lang="en-US" sz="1600" b="0" u="none" strike="noStrike">
              <a:solidFill>
                <a:srgbClr val="FFFFFF"/>
              </a:solidFill>
              <a:effectLst/>
              <a:uFillTx/>
              <a:latin typeface="Arial Narrow"/>
            </a:endParaRPr>
          </a:p>
        </p:txBody>
      </p:sp>
      <p:sp>
        <p:nvSpPr>
          <p:cNvPr id="462" name="Text Box 9"/>
          <p:cNvSpPr/>
          <p:nvPr/>
        </p:nvSpPr>
        <p:spPr>
          <a:xfrm>
            <a:off x="7550640" y="6157800"/>
            <a:ext cx="5976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0099FF"/>
                </a:solidFill>
                <a:effectLst/>
                <a:uFillTx/>
                <a:latin typeface="Arial"/>
              </a:rPr>
              <a:t>Next</a:t>
            </a:r>
            <a:endParaRPr lang="en-US" sz="1600" b="0" u="none" strike="noStrike">
              <a:solidFill>
                <a:srgbClr val="FFFFFF"/>
              </a:solidFill>
              <a:effectLst/>
              <a:uFillTx/>
              <a:latin typeface="Arial Narrow"/>
            </a:endParaRPr>
          </a:p>
        </p:txBody>
      </p:sp>
      <p:sp>
        <p:nvSpPr>
          <p:cNvPr id="463" name="AutoShape 10">
            <a:hlinkClick r:id="" action="ppaction://hlinkshowjump?jump=endshow"/>
          </p:cNvPr>
          <p:cNvSpPr/>
          <p:nvPr/>
        </p:nvSpPr>
        <p:spPr>
          <a:xfrm>
            <a:off x="4325760" y="6056280"/>
            <a:ext cx="532080" cy="531720"/>
          </a:xfrm>
          <a:prstGeom prst="sun">
            <a:avLst>
              <a:gd name="adj" fmla="val 25000"/>
            </a:avLst>
          </a:prstGeom>
          <a:solidFill>
            <a:srgbClr val="FF0000"/>
          </a:solidFill>
          <a:ln w="9360">
            <a:solidFill>
              <a:srgbClr val="000000"/>
            </a:solidFill>
            <a:miter/>
          </a:ln>
        </p:spPr>
        <p:style>
          <a:lnRef idx="0"/>
          <a:fillRef idx="0"/>
          <a:effectRef idx="0"/>
          <a:fontRef idx="minor"/>
        </p:style>
        <p:txBody>
          <a:bodyPr wrap="none" lIns="90000" tIns="46800" rIns="90000" bIns="46800" anchor="ctr">
            <a:noAutofit/>
          </a:bodyPr>
          <a:p>
            <a:pPr algn="ctr">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Arial Narrow"/>
            </a:endParaRPr>
          </a:p>
        </p:txBody>
      </p:sp>
      <p:sp>
        <p:nvSpPr>
          <p:cNvPr id="464" name="Text Box 11"/>
          <p:cNvSpPr/>
          <p:nvPr/>
        </p:nvSpPr>
        <p:spPr>
          <a:xfrm>
            <a:off x="4871160" y="6170760"/>
            <a:ext cx="5526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0099FF"/>
                </a:solidFill>
                <a:effectLst/>
                <a:uFillTx/>
                <a:latin typeface="Arial"/>
              </a:rPr>
              <a:t>Quit</a:t>
            </a:r>
            <a:endParaRPr lang="en-US" sz="1600" b="0" u="none" strike="noStrike">
              <a:solidFill>
                <a:srgbClr val="FFFFFF"/>
              </a:solidFill>
              <a:effectLst/>
              <a:uFillTx/>
              <a:latin typeface="Arial Narrow"/>
            </a:endParaRPr>
          </a:p>
        </p:txBody>
      </p:sp>
      <p:sp>
        <p:nvSpPr>
          <p:cNvPr id="465" name="Text Box 12"/>
          <p:cNvSpPr/>
          <p:nvPr/>
        </p:nvSpPr>
        <p:spPr>
          <a:xfrm>
            <a:off x="3736080" y="6170760"/>
            <a:ext cx="5526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0099FF"/>
                </a:solidFill>
                <a:effectLst/>
                <a:uFillTx/>
                <a:latin typeface="Arial"/>
              </a:rPr>
              <a:t>Quit</a:t>
            </a:r>
            <a:endParaRPr lang="en-US" sz="1600" b="0" u="none" strike="noStrike">
              <a:solidFill>
                <a:srgbClr val="FFFFFF"/>
              </a:solidFill>
              <a:effectLst/>
              <a:uFillTx/>
              <a:latin typeface="Arial Narrow"/>
            </a:endParaRPr>
          </a:p>
        </p:txBody>
      </p:sp>
      <p:pic>
        <p:nvPicPr>
          <p:cNvPr id="466" name="Picture 13" descr="No-calculator"/>
          <p:cNvPicPr/>
          <p:nvPr/>
        </p:nvPicPr>
        <p:blipFill>
          <a:blip r:embed="rId4"/>
          <a:stretch/>
        </p:blipFill>
        <p:spPr>
          <a:xfrm>
            <a:off x="5738760" y="5891040"/>
            <a:ext cx="595440" cy="798840"/>
          </a:xfrm>
          <a:prstGeom prst="rect">
            <a:avLst/>
          </a:prstGeom>
          <a:noFill/>
          <a:ln w="0">
            <a:noFill/>
          </a:ln>
        </p:spPr>
      </p:pic>
      <p:sp>
        <p:nvSpPr>
          <p:cNvPr id="467" name="Text Box 18"/>
          <p:cNvSpPr/>
          <p:nvPr/>
        </p:nvSpPr>
        <p:spPr>
          <a:xfrm>
            <a:off x="531360" y="2273400"/>
            <a:ext cx="3153960" cy="405720"/>
          </a:xfrm>
          <a:prstGeom prst="rect">
            <a:avLst/>
          </a:prstGeom>
          <a:solidFill>
            <a:srgbClr val="FFFF99"/>
          </a:solidFill>
          <a:ln w="0">
            <a:noFill/>
          </a:ln>
        </p:spPr>
        <p:style>
          <a:lnRef idx="0"/>
          <a:fillRef idx="0"/>
          <a:effectRef idx="0"/>
          <a:fontRef idx="minor"/>
        </p:style>
        <p:txBody>
          <a:bodyPr wrap="none" lIns="90000" tIns="46800" rIns="90000" bIns="46800" anchor="t">
            <a:spAutoFit/>
          </a:bodyPr>
          <a:p>
            <a:pPr algn="ctr">
              <a:lnSpc>
                <a:spcPct val="100000"/>
              </a:lnSpc>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a:rPr>
              <a:t>Put </a:t>
            </a:r>
            <a:r>
              <a:rPr lang="en-GB" sz="1800" b="0" i="1" u="none" strike="noStrike">
                <a:solidFill>
                  <a:srgbClr val="FFFFFF"/>
                </a:solidFill>
                <a:effectLst/>
                <a:uFillTx/>
                <a:latin typeface="Arial Narrow"/>
              </a:rPr>
              <a:t>u</a:t>
            </a:r>
            <a:r>
              <a:rPr lang="en-GB" sz="1800" b="0" u="none" strike="noStrike" baseline="-25000">
                <a:solidFill>
                  <a:srgbClr val="FFFFFF"/>
                </a:solidFill>
                <a:effectLst/>
                <a:uFillTx/>
                <a:latin typeface="Arial Narrow"/>
              </a:rPr>
              <a:t>1</a:t>
            </a:r>
            <a:r>
              <a:rPr lang="en-GB" sz="1800" b="0" u="none" strike="noStrike">
                <a:solidFill>
                  <a:srgbClr val="FFFFFF"/>
                </a:solidFill>
                <a:effectLst/>
                <a:uFillTx/>
                <a:latin typeface="Arial"/>
              </a:rPr>
              <a:t> into recurrence relation</a:t>
            </a:r>
            <a:endParaRPr lang="en-US" sz="1800" b="0" u="none" strike="noStrike">
              <a:solidFill>
                <a:srgbClr val="FFFFFF"/>
              </a:solidFill>
              <a:effectLst/>
              <a:uFillTx/>
              <a:latin typeface="Arial Narrow"/>
            </a:endParaRPr>
          </a:p>
        </p:txBody>
      </p:sp>
      <p:sp>
        <p:nvSpPr>
          <p:cNvPr id="468" name="Text Box 22"/>
          <p:cNvSpPr/>
          <p:nvPr/>
        </p:nvSpPr>
        <p:spPr>
          <a:xfrm>
            <a:off x="546120" y="3440160"/>
            <a:ext cx="2476440" cy="368280"/>
          </a:xfrm>
          <a:prstGeom prst="rect">
            <a:avLst/>
          </a:prstGeom>
          <a:solidFill>
            <a:srgbClr val="FFFF99"/>
          </a:solidFill>
          <a:ln w="0">
            <a:noFill/>
          </a:ln>
        </p:spPr>
        <p:style>
          <a:lnRef idx="0"/>
          <a:fillRef idx="0"/>
          <a:effectRef idx="0"/>
          <a:fontRef idx="minor"/>
        </p:style>
        <p:txBody>
          <a:bodyPr lIns="90000" tIns="46800" rIns="90000" bIns="46800" anchor="t">
            <a:spAutoFit/>
          </a:bodyPr>
          <a:p>
            <a:pPr algn="ctr">
              <a:lnSpc>
                <a:spcPct val="100000"/>
              </a:lnSpc>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a:rPr>
              <a:t>Solve simultaneously:</a:t>
            </a:r>
            <a:endParaRPr lang="en-US" sz="1800" b="0" u="none" strike="noStrike">
              <a:solidFill>
                <a:srgbClr val="FFFFFF"/>
              </a:solidFill>
              <a:effectLst/>
              <a:uFillTx/>
              <a:latin typeface="Arial Narrow"/>
            </a:endParaRPr>
          </a:p>
        </p:txBody>
      </p:sp>
      <p:graphicFrame>
        <p:nvGraphicFramePr>
          <p:cNvPr id="469" name="Object 24"/>
          <p:cNvGraphicFramePr/>
          <p:nvPr/>
        </p:nvGraphicFramePr>
        <p:xfrm>
          <a:off x="4336920" y="3394080"/>
          <a:ext cx="1889280" cy="495360"/>
        </p:xfrm>
        <a:graphic>
          <a:graphicData uri="http://schemas.openxmlformats.org/presentationml/2006/ole">
            <p:oleObj r:id="rId5" spid="">
              <p:embed/>
              <p:pic>
                <p:nvPicPr>
                  <p:cNvPr id="470" name="Object 24"/>
                  <p:cNvPicPr/>
                  <p:nvPr/>
                </p:nvPicPr>
                <p:blipFill>
                  <a:blip r:embed="rId6"/>
                  <a:stretch/>
                </p:blipFill>
                <p:spPr>
                  <a:xfrm>
                    <a:off x="4336920" y="3394080"/>
                    <a:ext cx="1889280" cy="495360"/>
                  </a:xfrm>
                  <a:prstGeom prst="rect">
                    <a:avLst/>
                  </a:prstGeom>
                  <a:noFill/>
                  <a:ln w="0">
                    <a:noFill/>
                  </a:ln>
                </p:spPr>
              </p:pic>
            </p:oleObj>
          </a:graphicData>
        </a:graphic>
      </p:graphicFrame>
      <p:pic>
        <p:nvPicPr>
          <p:cNvPr id="471" name="Picture 25" descr="tick"/>
          <p:cNvPicPr/>
          <p:nvPr/>
        </p:nvPicPr>
        <p:blipFill>
          <a:blip r:embed="rId7"/>
          <a:stretch/>
        </p:blipFill>
        <p:spPr>
          <a:xfrm>
            <a:off x="6643800" y="5051520"/>
            <a:ext cx="618840" cy="619200"/>
          </a:xfrm>
          <a:prstGeom prst="rect">
            <a:avLst/>
          </a:prstGeom>
          <a:noFill/>
          <a:ln w="0">
            <a:noFill/>
          </a:ln>
        </p:spPr>
      </p:pic>
      <p:grpSp>
        <p:nvGrpSpPr>
          <p:cNvPr id="472" name="Group 36"/>
          <p:cNvGrpSpPr/>
          <p:nvPr/>
        </p:nvGrpSpPr>
        <p:grpSpPr>
          <a:xfrm>
            <a:off x="522360" y="667440"/>
            <a:ext cx="8103960" cy="1622520"/>
            <a:chOff x="522360" y="667440"/>
            <a:chExt cx="8103960" cy="1622520"/>
          </a:xfrm>
        </p:grpSpPr>
        <p:sp>
          <p:nvSpPr>
            <p:cNvPr id="473" name="Rectangle 16"/>
            <p:cNvSpPr/>
            <p:nvPr/>
          </p:nvSpPr>
          <p:spPr>
            <a:xfrm>
              <a:off x="522360" y="667440"/>
              <a:ext cx="8103960" cy="1622520"/>
            </a:xfrm>
            <a:prstGeom prst="rect">
              <a:avLst/>
            </a:prstGeom>
            <a:noFill/>
            <a:ln w="0">
              <a:noFill/>
            </a:ln>
          </p:spPr>
          <p:style>
            <a:lnRef idx="0"/>
            <a:fillRef idx="0"/>
            <a:effectRef idx="0"/>
            <a:fontRef idx="minor"/>
          </p:style>
          <p:txBody>
            <a:bodyPr lIns="90000" tIns="46800" rIns="90000" bIns="46800" anchor="ctr">
              <a:spAutoFit/>
            </a:bodyPr>
            <a:p>
              <a:pPr>
                <a:lnSpc>
                  <a:spcPct val="135000"/>
                </a:lnSpc>
                <a:spcBef>
                  <a:spcPts val="1125"/>
                </a:spcBef>
                <a:tabLst>
                  <a:tab pos="0" algn="l"/>
                  <a:tab pos="304920" algn="l"/>
                  <a:tab pos="609480" algn="l"/>
                  <a:tab pos="990720" algn="l"/>
                  <a:tab pos="6248520" algn="r"/>
                  <a:tab pos="6400800" algn="l"/>
                  <a:tab pos="7315200" algn="l"/>
                  <a:tab pos="8229600" algn="l"/>
                  <a:tab pos="9144000" algn="l"/>
                  <a:tab pos="10058400" algn="l"/>
                </a:tabLst>
              </a:pPr>
              <a:r>
                <a:rPr lang="en-GB" sz="1800" b="0" u="none" strike="noStrike">
                  <a:solidFill>
                    <a:srgbClr val="FFFFFF"/>
                  </a:solidFill>
                  <a:effectLst/>
                  <a:uFillTx/>
                  <a:latin typeface="Arial Narrow"/>
                  <a:ea typeface="Times New Roman"/>
                </a:rPr>
                <a:t>A recurrence relation is defined by                                where  -1 &lt; </a:t>
              </a:r>
              <a:r>
                <a:rPr lang="en-GB" sz="1800" b="0" i="1" u="none" strike="noStrike">
                  <a:solidFill>
                    <a:srgbClr val="FFFFFF"/>
                  </a:solidFill>
                  <a:effectLst/>
                  <a:uFillTx/>
                  <a:latin typeface="Arial Narrow"/>
                  <a:ea typeface="Times New Roman"/>
                </a:rPr>
                <a:t>p</a:t>
              </a:r>
              <a:r>
                <a:rPr lang="en-GB" sz="1800" b="0" u="none" strike="noStrike">
                  <a:solidFill>
                    <a:srgbClr val="FFFFFF"/>
                  </a:solidFill>
                  <a:effectLst/>
                  <a:uFillTx/>
                  <a:latin typeface="Arial Narrow"/>
                  <a:ea typeface="Times New Roman"/>
                </a:rPr>
                <a:t> &lt; -1   and  </a:t>
              </a:r>
              <a:r>
                <a:rPr lang="en-GB" sz="1800" b="0" i="1" u="none" strike="noStrike">
                  <a:solidFill>
                    <a:srgbClr val="FFFFFF"/>
                  </a:solidFill>
                  <a:effectLst/>
                  <a:uFillTx/>
                  <a:latin typeface="Arial Narrow"/>
                  <a:ea typeface="Times New Roman"/>
                </a:rPr>
                <a:t>u</a:t>
              </a:r>
              <a:r>
                <a:rPr lang="en-GB" sz="1800" b="0" u="none" strike="noStrike" baseline="-30000">
                  <a:solidFill>
                    <a:srgbClr val="FFFFFF"/>
                  </a:solidFill>
                  <a:effectLst/>
                  <a:uFillTx/>
                  <a:latin typeface="Arial Narrow"/>
                  <a:ea typeface="Times New Roman"/>
                </a:rPr>
                <a:t>0</a:t>
              </a:r>
              <a:r>
                <a:rPr lang="en-GB" sz="1800" b="0" u="none" strike="noStrike">
                  <a:solidFill>
                    <a:srgbClr val="FFFFFF"/>
                  </a:solidFill>
                  <a:effectLst/>
                  <a:uFillTx/>
                  <a:latin typeface="Arial Narrow"/>
                  <a:ea typeface="Times New Roman"/>
                </a:rPr>
                <a:t> = 12</a:t>
              </a:r>
              <a:endParaRPr lang="en-US" sz="1800" b="0" u="none" strike="noStrike">
                <a:solidFill>
                  <a:srgbClr val="FFFFFF"/>
                </a:solidFill>
                <a:effectLst/>
                <a:uFillTx/>
                <a:latin typeface="Arial Narrow"/>
              </a:endParaRPr>
            </a:p>
            <a:p>
              <a:pPr>
                <a:lnSpc>
                  <a:spcPct val="135000"/>
                </a:lnSpc>
                <a:spcBef>
                  <a:spcPts val="1125"/>
                </a:spcBef>
                <a:tabLst>
                  <a:tab pos="0" algn="l"/>
                  <a:tab pos="304920" algn="l"/>
                  <a:tab pos="609480" algn="l"/>
                  <a:tab pos="990720" algn="l"/>
                  <a:tab pos="6248520" algn="r"/>
                  <a:tab pos="6400800" algn="l"/>
                  <a:tab pos="7315200" algn="l"/>
                  <a:tab pos="8229600" algn="l"/>
                  <a:tab pos="9144000" algn="l"/>
                  <a:tab pos="10058400" algn="l"/>
                </a:tabLst>
              </a:pPr>
              <a:r>
                <a:rPr lang="en-GB" sz="1800" b="0" u="none" strike="noStrike">
                  <a:solidFill>
                    <a:srgbClr val="FFFFFF"/>
                  </a:solidFill>
                  <a:effectLst/>
                  <a:uFillTx/>
                  <a:latin typeface="Arial Narrow"/>
                  <a:ea typeface="Times New Roman"/>
                </a:rPr>
                <a:t>a)</a:t>
              </a:r>
              <a:r>
                <a:rPr lang="en-GB" sz="1800" b="0" u="none" strike="noStrike">
                  <a:solidFill>
                    <a:srgbClr val="FFFFFF"/>
                  </a:solidFill>
                  <a:effectLst/>
                  <a:uFillTx/>
                  <a:latin typeface="Arial Narrow"/>
                  <a:ea typeface="Times New Roman"/>
                </a:rPr>
                <a:t>	</a:t>
              </a:r>
              <a:r>
                <a:rPr lang="en-GB" sz="1800" b="0" u="none" strike="noStrike">
                  <a:solidFill>
                    <a:srgbClr val="FFFFFF"/>
                  </a:solidFill>
                  <a:effectLst/>
                  <a:uFillTx/>
                  <a:latin typeface="Arial Narrow"/>
                  <a:ea typeface="Times New Roman"/>
                </a:rPr>
                <a:t>If    </a:t>
              </a:r>
              <a:r>
                <a:rPr lang="en-GB" sz="1800" b="0" i="1" u="none" strike="noStrike">
                  <a:solidFill>
                    <a:srgbClr val="FFFFFF"/>
                  </a:solidFill>
                  <a:effectLst/>
                  <a:uFillTx/>
                  <a:latin typeface="Arial Narrow"/>
                  <a:ea typeface="Times New Roman"/>
                </a:rPr>
                <a:t>u</a:t>
              </a:r>
              <a:r>
                <a:rPr lang="en-GB" sz="1800" b="0" u="none" strike="noStrike" baseline="-30000">
                  <a:solidFill>
                    <a:srgbClr val="FFFFFF"/>
                  </a:solidFill>
                  <a:effectLst/>
                  <a:uFillTx/>
                  <a:latin typeface="Arial Narrow"/>
                  <a:ea typeface="Times New Roman"/>
                </a:rPr>
                <a:t>1</a:t>
              </a:r>
              <a:r>
                <a:rPr lang="en-GB" sz="1800" b="0" u="none" strike="noStrike">
                  <a:solidFill>
                    <a:srgbClr val="FFFFFF"/>
                  </a:solidFill>
                  <a:effectLst/>
                  <a:uFillTx/>
                  <a:latin typeface="Arial Narrow"/>
                  <a:ea typeface="Times New Roman"/>
                </a:rPr>
                <a:t> = 15    and  </a:t>
              </a:r>
              <a:r>
                <a:rPr lang="en-GB" sz="1800" b="0" i="1" u="none" strike="noStrike">
                  <a:solidFill>
                    <a:srgbClr val="FFFFFF"/>
                  </a:solidFill>
                  <a:effectLst/>
                  <a:uFillTx/>
                  <a:latin typeface="Arial Narrow"/>
                  <a:ea typeface="Times New Roman"/>
                </a:rPr>
                <a:t>u</a:t>
              </a:r>
              <a:r>
                <a:rPr lang="en-GB" sz="1800" b="0" u="none" strike="noStrike" baseline="-30000">
                  <a:solidFill>
                    <a:srgbClr val="FFFFFF"/>
                  </a:solidFill>
                  <a:effectLst/>
                  <a:uFillTx/>
                  <a:latin typeface="Arial Narrow"/>
                  <a:ea typeface="Times New Roman"/>
                </a:rPr>
                <a:t>2</a:t>
              </a:r>
              <a:r>
                <a:rPr lang="en-GB" sz="1800" b="0" u="none" strike="noStrike">
                  <a:solidFill>
                    <a:srgbClr val="FFFFFF"/>
                  </a:solidFill>
                  <a:effectLst/>
                  <a:uFillTx/>
                  <a:latin typeface="Arial Narrow"/>
                  <a:ea typeface="Times New Roman"/>
                </a:rPr>
                <a:t> = 16    find the values of  </a:t>
              </a:r>
              <a:r>
                <a:rPr lang="en-GB" sz="1800" b="0" i="1" u="none" strike="noStrike">
                  <a:solidFill>
                    <a:srgbClr val="FFFFFF"/>
                  </a:solidFill>
                  <a:effectLst/>
                  <a:uFillTx/>
                  <a:latin typeface="Arial Narrow"/>
                  <a:ea typeface="Times New Roman"/>
                </a:rPr>
                <a:t>p</a:t>
              </a:r>
              <a:r>
                <a:rPr lang="en-GB" sz="1800" b="0" u="none" strike="noStrike">
                  <a:solidFill>
                    <a:srgbClr val="FFFFFF"/>
                  </a:solidFill>
                  <a:effectLst/>
                  <a:uFillTx/>
                  <a:latin typeface="Arial Narrow"/>
                  <a:ea typeface="Times New Roman"/>
                </a:rPr>
                <a:t>  and  </a:t>
              </a:r>
              <a:r>
                <a:rPr lang="en-GB" sz="1800" b="0" i="1" u="none" strike="noStrike">
                  <a:solidFill>
                    <a:srgbClr val="FFFFFF"/>
                  </a:solidFill>
                  <a:effectLst/>
                  <a:uFillTx/>
                  <a:latin typeface="Arial Narrow"/>
                  <a:ea typeface="Times New Roman"/>
                </a:rPr>
                <a:t>q</a:t>
              </a:r>
              <a:endParaRPr lang="en-US" sz="1800" b="0" u="none" strike="noStrike">
                <a:solidFill>
                  <a:srgbClr val="FFFFFF"/>
                </a:solidFill>
                <a:effectLst/>
                <a:uFillTx/>
                <a:latin typeface="Arial Narrow"/>
              </a:endParaRPr>
            </a:p>
            <a:p>
              <a:pPr>
                <a:lnSpc>
                  <a:spcPct val="135000"/>
                </a:lnSpc>
                <a:spcBef>
                  <a:spcPts val="1125"/>
                </a:spcBef>
                <a:tabLst>
                  <a:tab pos="0" algn="l"/>
                  <a:tab pos="304920" algn="l"/>
                  <a:tab pos="609480" algn="l"/>
                  <a:tab pos="990720" algn="l"/>
                  <a:tab pos="6248520" algn="r"/>
                  <a:tab pos="6400800" algn="l"/>
                  <a:tab pos="7315200" algn="l"/>
                  <a:tab pos="8229600" algn="l"/>
                  <a:tab pos="9144000" algn="l"/>
                  <a:tab pos="10058400" algn="l"/>
                </a:tabLst>
              </a:pPr>
              <a:r>
                <a:rPr lang="en-GB" sz="1800" b="0" u="none" strike="noStrike">
                  <a:solidFill>
                    <a:srgbClr val="FFFFFF"/>
                  </a:solidFill>
                  <a:effectLst/>
                  <a:uFillTx/>
                  <a:latin typeface="Arial Narrow"/>
                  <a:ea typeface="Times New Roman"/>
                </a:rPr>
                <a:t>b)</a:t>
              </a:r>
              <a:r>
                <a:rPr lang="en-GB" sz="1800" b="0" u="none" strike="noStrike">
                  <a:solidFill>
                    <a:srgbClr val="FFFFFF"/>
                  </a:solidFill>
                  <a:effectLst/>
                  <a:uFillTx/>
                  <a:latin typeface="Arial Narrow"/>
                  <a:ea typeface="Times New Roman"/>
                </a:rPr>
                <a:t>	</a:t>
              </a:r>
              <a:r>
                <a:rPr lang="en-GB" sz="1800" b="0" u="none" strike="noStrike">
                  <a:solidFill>
                    <a:srgbClr val="FFFFFF"/>
                  </a:solidFill>
                  <a:effectLst/>
                  <a:uFillTx/>
                  <a:latin typeface="Arial Narrow"/>
                  <a:ea typeface="Times New Roman"/>
                </a:rPr>
                <a:t>Find the limit of this recurrence relation as  n </a:t>
              </a:r>
              <a:r>
                <a:rPr lang="en-GB" sz="1800" b="0" u="none" strike="noStrike">
                  <a:solidFill>
                    <a:srgbClr val="FFFFFF"/>
                  </a:solidFill>
                  <a:effectLst/>
                  <a:uFillTx/>
                  <a:latin typeface="Symbol"/>
                  <a:ea typeface="Symbol"/>
                </a:rPr>
                <a:t></a:t>
              </a:r>
              <a:r>
                <a:rPr lang="en-GB" sz="1800" b="0" u="none" strike="noStrike">
                  <a:solidFill>
                    <a:srgbClr val="FFFFFF"/>
                  </a:solidFill>
                  <a:effectLst/>
                  <a:uFillTx/>
                  <a:latin typeface="Arial Narrow"/>
                  <a:ea typeface="Times New Roman"/>
                </a:rPr>
                <a:t> </a:t>
              </a:r>
              <a:r>
                <a:rPr lang="en-GB" sz="1800" b="0" u="none" strike="noStrike">
                  <a:solidFill>
                    <a:srgbClr val="FFFFFF"/>
                  </a:solidFill>
                  <a:effectLst/>
                  <a:uFillTx/>
                  <a:latin typeface="Symbol"/>
                  <a:ea typeface="Symbol"/>
                </a:rPr>
                <a:t></a:t>
              </a:r>
              <a:endParaRPr lang="en-US" sz="1800" b="0" u="none" strike="noStrike">
                <a:solidFill>
                  <a:srgbClr val="FFFFFF"/>
                </a:solidFill>
                <a:effectLst/>
                <a:uFillTx/>
                <a:latin typeface="Arial Narrow"/>
              </a:endParaRPr>
            </a:p>
          </p:txBody>
        </p:sp>
        <p:graphicFrame>
          <p:nvGraphicFramePr>
            <p:cNvPr id="474" name="Object 26"/>
            <p:cNvGraphicFramePr/>
            <p:nvPr/>
          </p:nvGraphicFramePr>
          <p:xfrm>
            <a:off x="3613320" y="809280"/>
            <a:ext cx="1411200" cy="368280"/>
          </p:xfrm>
          <a:graphic>
            <a:graphicData uri="http://schemas.openxmlformats.org/presentationml/2006/ole">
              <p:oleObj r:id="rId8" spid="">
                <p:embed/>
                <p:pic>
                  <p:nvPicPr>
                    <p:cNvPr id="475" name="Object 26"/>
                    <p:cNvPicPr/>
                    <p:nvPr/>
                  </p:nvPicPr>
                  <p:blipFill>
                    <a:blip r:embed="rId9"/>
                    <a:stretch/>
                  </p:blipFill>
                  <p:spPr>
                    <a:xfrm>
                      <a:off x="3613320" y="809280"/>
                      <a:ext cx="1411200" cy="368280"/>
                    </a:xfrm>
                    <a:prstGeom prst="rect">
                      <a:avLst/>
                    </a:prstGeom>
                    <a:noFill/>
                    <a:ln w="0">
                      <a:noFill/>
                    </a:ln>
                  </p:spPr>
                </p:pic>
              </p:oleObj>
            </a:graphicData>
          </a:graphic>
        </p:graphicFrame>
      </p:grpSp>
      <p:graphicFrame>
        <p:nvGraphicFramePr>
          <p:cNvPr id="476" name="Object 28"/>
          <p:cNvGraphicFramePr/>
          <p:nvPr/>
        </p:nvGraphicFramePr>
        <p:xfrm>
          <a:off x="4076640" y="2274840"/>
          <a:ext cx="2178000" cy="366840"/>
        </p:xfrm>
        <a:graphic>
          <a:graphicData uri="http://schemas.openxmlformats.org/presentationml/2006/ole">
            <p:oleObj r:id="rId10" spid="">
              <p:embed/>
              <p:pic>
                <p:nvPicPr>
                  <p:cNvPr id="477" name="Object 28"/>
                  <p:cNvPicPr/>
                  <p:nvPr/>
                </p:nvPicPr>
                <p:blipFill>
                  <a:blip r:embed="rId11"/>
                  <a:stretch/>
                </p:blipFill>
                <p:spPr>
                  <a:xfrm>
                    <a:off x="4076640" y="2274840"/>
                    <a:ext cx="2178000" cy="366840"/>
                  </a:xfrm>
                  <a:prstGeom prst="rect">
                    <a:avLst/>
                  </a:prstGeom>
                  <a:noFill/>
                  <a:ln w="0">
                    <a:noFill/>
                  </a:ln>
                </p:spPr>
              </p:pic>
            </p:oleObj>
          </a:graphicData>
        </a:graphic>
      </p:graphicFrame>
      <p:sp>
        <p:nvSpPr>
          <p:cNvPr id="478" name="Text Box 29"/>
          <p:cNvSpPr/>
          <p:nvPr/>
        </p:nvSpPr>
        <p:spPr>
          <a:xfrm>
            <a:off x="531360" y="2847960"/>
            <a:ext cx="3153960" cy="405720"/>
          </a:xfrm>
          <a:prstGeom prst="rect">
            <a:avLst/>
          </a:prstGeom>
          <a:solidFill>
            <a:srgbClr val="FFFF99"/>
          </a:solidFill>
          <a:ln w="0">
            <a:noFill/>
          </a:ln>
        </p:spPr>
        <p:style>
          <a:lnRef idx="0"/>
          <a:fillRef idx="0"/>
          <a:effectRef idx="0"/>
          <a:fontRef idx="minor"/>
        </p:style>
        <p:txBody>
          <a:bodyPr wrap="none" lIns="90000" tIns="46800" rIns="90000" bIns="46800" anchor="t">
            <a:spAutoFit/>
          </a:bodyPr>
          <a:p>
            <a:pPr algn="ctr">
              <a:lnSpc>
                <a:spcPct val="100000"/>
              </a:lnSpc>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a:rPr>
              <a:t>Put </a:t>
            </a:r>
            <a:r>
              <a:rPr lang="en-GB" sz="1800" b="0" i="1" u="none" strike="noStrike">
                <a:solidFill>
                  <a:srgbClr val="FFFFFF"/>
                </a:solidFill>
                <a:effectLst/>
                <a:uFillTx/>
                <a:latin typeface="Arial Narrow"/>
              </a:rPr>
              <a:t>u</a:t>
            </a:r>
            <a:r>
              <a:rPr lang="en-GB" sz="1800" b="0" u="none" strike="noStrike" baseline="-25000">
                <a:solidFill>
                  <a:srgbClr val="FFFFFF"/>
                </a:solidFill>
                <a:effectLst/>
                <a:uFillTx/>
                <a:latin typeface="Arial Narrow"/>
              </a:rPr>
              <a:t>2</a:t>
            </a:r>
            <a:r>
              <a:rPr lang="en-GB" sz="1800" b="0" u="none" strike="noStrike">
                <a:solidFill>
                  <a:srgbClr val="FFFFFF"/>
                </a:solidFill>
                <a:effectLst/>
                <a:uFillTx/>
                <a:latin typeface="Arial"/>
              </a:rPr>
              <a:t> into recurrence relation</a:t>
            </a:r>
            <a:endParaRPr lang="en-US" sz="1800" b="0" u="none" strike="noStrike">
              <a:solidFill>
                <a:srgbClr val="FFFFFF"/>
              </a:solidFill>
              <a:effectLst/>
              <a:uFillTx/>
              <a:latin typeface="Arial Narrow"/>
            </a:endParaRPr>
          </a:p>
        </p:txBody>
      </p:sp>
      <p:graphicFrame>
        <p:nvGraphicFramePr>
          <p:cNvPr id="479" name="Object 30"/>
          <p:cNvGraphicFramePr/>
          <p:nvPr/>
        </p:nvGraphicFramePr>
        <p:xfrm>
          <a:off x="4083120" y="2878200"/>
          <a:ext cx="2222280" cy="366480"/>
        </p:xfrm>
        <a:graphic>
          <a:graphicData uri="http://schemas.openxmlformats.org/presentationml/2006/ole">
            <p:oleObj r:id="rId12" spid="">
              <p:embed/>
              <p:pic>
                <p:nvPicPr>
                  <p:cNvPr id="480" name="Object 30"/>
                  <p:cNvPicPr/>
                  <p:nvPr/>
                </p:nvPicPr>
                <p:blipFill>
                  <a:blip r:embed="rId13"/>
                  <a:stretch/>
                </p:blipFill>
                <p:spPr>
                  <a:xfrm>
                    <a:off x="4083120" y="2878200"/>
                    <a:ext cx="2222280" cy="366480"/>
                  </a:xfrm>
                  <a:prstGeom prst="rect">
                    <a:avLst/>
                  </a:prstGeom>
                  <a:noFill/>
                  <a:ln w="0">
                    <a:noFill/>
                  </a:ln>
                </p:spPr>
              </p:pic>
            </p:oleObj>
          </a:graphicData>
        </a:graphic>
      </p:graphicFrame>
      <p:sp>
        <p:nvSpPr>
          <p:cNvPr id="481" name="Text Box 31"/>
          <p:cNvSpPr/>
          <p:nvPr/>
        </p:nvSpPr>
        <p:spPr>
          <a:xfrm>
            <a:off x="3313080" y="3440160"/>
            <a:ext cx="847440" cy="368280"/>
          </a:xfrm>
          <a:prstGeom prst="rect">
            <a:avLst/>
          </a:prstGeom>
          <a:noFill/>
          <a:ln w="0">
            <a:noFill/>
          </a:ln>
        </p:spPr>
        <p:style>
          <a:lnRef idx="0"/>
          <a:fillRef idx="0"/>
          <a:effectRef idx="0"/>
          <a:fontRef idx="minor"/>
        </p:style>
        <p:txBody>
          <a:bodyPr wrap="none" lIns="90000" tIns="46800" rIns="90000" bIns="46800" anchor="t">
            <a:spAutoFit/>
          </a:bodyPr>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Narrow"/>
              </a:rPr>
              <a:t>(2) – (1)</a:t>
            </a:r>
            <a:endParaRPr lang="en-US" sz="1800" b="0" u="none" strike="noStrike">
              <a:solidFill>
                <a:srgbClr val="FFFFFF"/>
              </a:solidFill>
              <a:effectLst/>
              <a:uFillTx/>
              <a:latin typeface="Arial Narrow"/>
            </a:endParaRPr>
          </a:p>
        </p:txBody>
      </p:sp>
      <p:graphicFrame>
        <p:nvGraphicFramePr>
          <p:cNvPr id="482" name="Object 32"/>
          <p:cNvGraphicFramePr/>
          <p:nvPr/>
        </p:nvGraphicFramePr>
        <p:xfrm>
          <a:off x="6537240" y="3481560"/>
          <a:ext cx="2154240" cy="317160"/>
        </p:xfrm>
        <a:graphic>
          <a:graphicData uri="http://schemas.openxmlformats.org/presentationml/2006/ole">
            <p:oleObj r:id="rId14" spid="">
              <p:embed/>
              <p:pic>
                <p:nvPicPr>
                  <p:cNvPr id="483" name="Object 32"/>
                  <p:cNvPicPr/>
                  <p:nvPr/>
                </p:nvPicPr>
                <p:blipFill>
                  <a:blip r:embed="rId15"/>
                  <a:stretch/>
                </p:blipFill>
                <p:spPr>
                  <a:xfrm>
                    <a:off x="6537240" y="3481560"/>
                    <a:ext cx="2154240" cy="317160"/>
                  </a:xfrm>
                  <a:prstGeom prst="rect">
                    <a:avLst/>
                  </a:prstGeom>
                  <a:noFill/>
                  <a:ln w="0">
                    <a:noFill/>
                  </a:ln>
                </p:spPr>
              </p:pic>
            </p:oleObj>
          </a:graphicData>
        </a:graphic>
      </p:graphicFrame>
      <p:sp>
        <p:nvSpPr>
          <p:cNvPr id="484" name="Text Box 33"/>
          <p:cNvSpPr/>
          <p:nvPr/>
        </p:nvSpPr>
        <p:spPr>
          <a:xfrm>
            <a:off x="560520" y="4017960"/>
            <a:ext cx="1012680" cy="368280"/>
          </a:xfrm>
          <a:prstGeom prst="rect">
            <a:avLst/>
          </a:prstGeom>
          <a:solidFill>
            <a:srgbClr val="FFFF99"/>
          </a:solidFill>
          <a:ln w="0">
            <a:noFill/>
          </a:ln>
        </p:spPr>
        <p:style>
          <a:lnRef idx="0"/>
          <a:fillRef idx="0"/>
          <a:effectRef idx="0"/>
          <a:fontRef idx="minor"/>
        </p:style>
        <p:txBody>
          <a:bodyPr lIns="90000" tIns="46800" rIns="90000" bIns="46800" anchor="t">
            <a:spAutoFit/>
          </a:bodyPr>
          <a:p>
            <a:pPr algn="ctr">
              <a:lnSpc>
                <a:spcPct val="100000"/>
              </a:lnSpc>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a:rPr>
              <a:t>Hence</a:t>
            </a:r>
            <a:endParaRPr lang="en-US" sz="1800" b="0" u="none" strike="noStrike">
              <a:solidFill>
                <a:srgbClr val="FFFFFF"/>
              </a:solidFill>
              <a:effectLst/>
              <a:uFillTx/>
              <a:latin typeface="Arial Narrow"/>
            </a:endParaRPr>
          </a:p>
        </p:txBody>
      </p:sp>
      <p:graphicFrame>
        <p:nvGraphicFramePr>
          <p:cNvPr id="485" name="Object 35"/>
          <p:cNvGraphicFramePr/>
          <p:nvPr/>
        </p:nvGraphicFramePr>
        <p:xfrm>
          <a:off x="1795320" y="3927600"/>
          <a:ext cx="1690920" cy="507960"/>
        </p:xfrm>
        <a:graphic>
          <a:graphicData uri="http://schemas.openxmlformats.org/presentationml/2006/ole">
            <p:oleObj r:id="rId16" spid="">
              <p:embed/>
              <p:pic>
                <p:nvPicPr>
                  <p:cNvPr id="486" name="Object 35"/>
                  <p:cNvPicPr/>
                  <p:nvPr/>
                </p:nvPicPr>
                <p:blipFill>
                  <a:blip r:embed="rId17"/>
                  <a:stretch/>
                </p:blipFill>
                <p:spPr>
                  <a:xfrm>
                    <a:off x="1795320" y="3927600"/>
                    <a:ext cx="1690920" cy="507960"/>
                  </a:xfrm>
                  <a:prstGeom prst="rect">
                    <a:avLst/>
                  </a:prstGeom>
                  <a:noFill/>
                  <a:ln w="0">
                    <a:noFill/>
                  </a:ln>
                </p:spPr>
              </p:pic>
            </p:oleObj>
          </a:graphicData>
        </a:graphic>
      </p:graphicFrame>
      <p:sp>
        <p:nvSpPr>
          <p:cNvPr id="487" name="Text Box 37"/>
          <p:cNvSpPr/>
          <p:nvPr/>
        </p:nvSpPr>
        <p:spPr>
          <a:xfrm>
            <a:off x="560520" y="4589640"/>
            <a:ext cx="2307960" cy="368280"/>
          </a:xfrm>
          <a:prstGeom prst="rect">
            <a:avLst/>
          </a:prstGeom>
          <a:solidFill>
            <a:srgbClr val="FFFF99"/>
          </a:solidFill>
          <a:ln w="0">
            <a:noFill/>
          </a:ln>
        </p:spPr>
        <p:style>
          <a:lnRef idx="0"/>
          <a:fillRef idx="0"/>
          <a:effectRef idx="0"/>
          <a:fontRef idx="minor"/>
        </p:style>
        <p:txBody>
          <a:bodyPr lIns="90000" tIns="46800" rIns="90000" bIns="46800" anchor="t">
            <a:spAutoFit/>
          </a:bodyPr>
          <a:p>
            <a:pPr algn="ctr">
              <a:lnSpc>
                <a:spcPct val="100000"/>
              </a:lnSpc>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a:rPr>
              <a:t>State limit condition</a:t>
            </a:r>
            <a:endParaRPr lang="en-US" sz="1800" b="0" u="none" strike="noStrike">
              <a:solidFill>
                <a:srgbClr val="FFFFFF"/>
              </a:solidFill>
              <a:effectLst/>
              <a:uFillTx/>
              <a:latin typeface="Arial Narrow"/>
            </a:endParaRPr>
          </a:p>
        </p:txBody>
      </p:sp>
      <p:sp>
        <p:nvSpPr>
          <p:cNvPr id="488" name="Text Box 38"/>
          <p:cNvSpPr/>
          <p:nvPr/>
        </p:nvSpPr>
        <p:spPr>
          <a:xfrm>
            <a:off x="3102120" y="4568760"/>
            <a:ext cx="2628720" cy="368280"/>
          </a:xfrm>
          <a:prstGeom prst="rect">
            <a:avLst/>
          </a:prstGeom>
          <a:noFill/>
          <a:ln w="0">
            <a:noFill/>
          </a:ln>
        </p:spPr>
        <p:style>
          <a:lnRef idx="0"/>
          <a:fillRef idx="0"/>
          <a:effectRef idx="0"/>
          <a:fontRef idx="minor"/>
        </p:style>
        <p:txBody>
          <a:bodyPr lIns="90000" tIns="46800" rIns="90000" bIns="46800" anchor="t">
            <a:spAutoFit/>
          </a:bodyPr>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Narrow"/>
              </a:rPr>
              <a:t>-1 &lt; p &lt; 1, so a limit L exists</a:t>
            </a:r>
            <a:endParaRPr lang="en-US" sz="1800" b="0" u="none" strike="noStrike">
              <a:solidFill>
                <a:srgbClr val="FFFFFF"/>
              </a:solidFill>
              <a:effectLst/>
              <a:uFillTx/>
              <a:latin typeface="Arial Narrow"/>
            </a:endParaRPr>
          </a:p>
        </p:txBody>
      </p:sp>
      <p:sp>
        <p:nvSpPr>
          <p:cNvPr id="489" name="Text Box 39"/>
          <p:cNvSpPr/>
          <p:nvPr/>
        </p:nvSpPr>
        <p:spPr>
          <a:xfrm>
            <a:off x="585720" y="5192640"/>
            <a:ext cx="1548000" cy="368280"/>
          </a:xfrm>
          <a:prstGeom prst="rect">
            <a:avLst/>
          </a:prstGeom>
          <a:solidFill>
            <a:srgbClr val="FFFF99"/>
          </a:solidFill>
          <a:ln w="0">
            <a:noFill/>
          </a:ln>
        </p:spPr>
        <p:style>
          <a:lnRef idx="0"/>
          <a:fillRef idx="0"/>
          <a:effectRef idx="0"/>
          <a:fontRef idx="minor"/>
        </p:style>
        <p:txBody>
          <a:bodyPr lIns="90000" tIns="46800" rIns="90000" bIns="46800" anchor="t">
            <a:spAutoFit/>
          </a:bodyPr>
          <a:p>
            <a:pPr algn="ctr">
              <a:lnSpc>
                <a:spcPct val="100000"/>
              </a:lnSpc>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a:rPr>
              <a:t>Use formula</a:t>
            </a:r>
            <a:endParaRPr lang="en-US" sz="1800" b="0" u="none" strike="noStrike">
              <a:solidFill>
                <a:srgbClr val="FFFFFF"/>
              </a:solidFill>
              <a:effectLst/>
              <a:uFillTx/>
              <a:latin typeface="Arial Narrow"/>
            </a:endParaRPr>
          </a:p>
        </p:txBody>
      </p:sp>
      <p:graphicFrame>
        <p:nvGraphicFramePr>
          <p:cNvPr id="490" name="Object 40"/>
          <p:cNvGraphicFramePr/>
          <p:nvPr/>
        </p:nvGraphicFramePr>
        <p:xfrm>
          <a:off x="2262240" y="5051520"/>
          <a:ext cx="992160" cy="639720"/>
        </p:xfrm>
        <a:graphic>
          <a:graphicData uri="http://schemas.openxmlformats.org/presentationml/2006/ole">
            <p:oleObj r:id="rId18" spid="">
              <p:embed/>
              <p:pic>
                <p:nvPicPr>
                  <p:cNvPr id="491" name="Object 40"/>
                  <p:cNvPicPr/>
                  <p:nvPr/>
                </p:nvPicPr>
                <p:blipFill>
                  <a:blip r:embed="rId19"/>
                  <a:stretch/>
                </p:blipFill>
                <p:spPr>
                  <a:xfrm>
                    <a:off x="2262240" y="5051520"/>
                    <a:ext cx="992160" cy="639720"/>
                  </a:xfrm>
                  <a:prstGeom prst="rect">
                    <a:avLst/>
                  </a:prstGeom>
                  <a:noFill/>
                  <a:ln w="0">
                    <a:noFill/>
                  </a:ln>
                </p:spPr>
              </p:pic>
            </p:oleObj>
          </a:graphicData>
        </a:graphic>
      </p:graphicFrame>
      <p:graphicFrame>
        <p:nvGraphicFramePr>
          <p:cNvPr id="492" name="Object 41"/>
          <p:cNvGraphicFramePr/>
          <p:nvPr/>
        </p:nvGraphicFramePr>
        <p:xfrm>
          <a:off x="3695760" y="5037120"/>
          <a:ext cx="1076400" cy="804960"/>
        </p:xfrm>
        <a:graphic>
          <a:graphicData uri="http://schemas.openxmlformats.org/presentationml/2006/ole">
            <p:oleObj r:id="rId20" spid="">
              <p:embed/>
              <p:pic>
                <p:nvPicPr>
                  <p:cNvPr id="493" name="Object 41"/>
                  <p:cNvPicPr/>
                  <p:nvPr/>
                </p:nvPicPr>
                <p:blipFill>
                  <a:blip r:embed="rId21"/>
                  <a:stretch/>
                </p:blipFill>
                <p:spPr>
                  <a:xfrm>
                    <a:off x="3695760" y="5037120"/>
                    <a:ext cx="1076400" cy="804960"/>
                  </a:xfrm>
                  <a:prstGeom prst="rect">
                    <a:avLst/>
                  </a:prstGeom>
                  <a:noFill/>
                  <a:ln w="0">
                    <a:noFill/>
                  </a:ln>
                </p:spPr>
              </p:pic>
            </p:oleObj>
          </a:graphicData>
        </a:graphic>
      </p:graphicFrame>
      <p:sp>
        <p:nvSpPr>
          <p:cNvPr id="494" name="Text Box 42"/>
          <p:cNvSpPr/>
          <p:nvPr/>
        </p:nvSpPr>
        <p:spPr>
          <a:xfrm>
            <a:off x="5210280" y="5143680"/>
            <a:ext cx="1361880" cy="398880"/>
          </a:xfrm>
          <a:prstGeom prst="rect">
            <a:avLst/>
          </a:prstGeom>
          <a:noFill/>
          <a:ln w="0">
            <a:noFill/>
          </a:ln>
        </p:spPr>
        <p:style>
          <a:lnRef idx="0"/>
          <a:fillRef idx="0"/>
          <a:effectRef idx="0"/>
          <a:fontRef idx="minor"/>
        </p:style>
        <p:txBody>
          <a:bodyPr lIns="90000" tIns="46800" rIns="90000" bIns="46800" anchor="t">
            <a:spAutoFit/>
          </a:bodyPr>
          <a:p>
            <a:pPr algn="ctr">
              <a:spcBef>
                <a:spcPts val="12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0" u="none" strike="noStrike">
                <a:solidFill>
                  <a:srgbClr val="FFFFFF"/>
                </a:solidFill>
                <a:effectLst/>
                <a:uFillTx/>
                <a:latin typeface="Arial Narrow"/>
              </a:rPr>
              <a:t>Limit = 16½ </a:t>
            </a:r>
            <a:endParaRPr lang="en-US" sz="20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timing>
    <p:tnLst>
      <p:par>
        <p:cTn id="1736" dur="indefinite" restart="never" nodeType="tmRoot">
          <p:childTnLst>
            <p:seq>
              <p:cTn id="1737" dur="indefinite" nodeType="mainSeq">
                <p:childTnLst>
                  <p:par>
                    <p:cTn id="1738" fill="hold" nodeType="clickEffect">
                      <p:stCondLst>
                        <p:cond delay="indefinite"/>
                      </p:stCondLst>
                      <p:childTnLst>
                        <p:par>
                          <p:cTn id="1739" fill="hold" nodeType="withEffect">
                            <p:stCondLst>
                              <p:cond delay="0"/>
                            </p:stCondLst>
                            <p:childTnLst>
                              <p:par>
                                <p:cTn id="1740" presetID="9" presetClass="entr" fill="hold" nodeType="clickEffect">
                                  <p:stCondLst>
                                    <p:cond delay="0"/>
                                  </p:stCondLst>
                                  <p:childTnLst>
                                    <p:set>
                                      <p:cBhvr>
                                        <p:cTn id="1741" dur="1" fill="hold">
                                          <p:stCondLst>
                                            <p:cond delay="0"/>
                                          </p:stCondLst>
                                        </p:cTn>
                                        <p:tgtEl>
                                          <p:spTgt spid="467"/>
                                        </p:tgtEl>
                                        <p:attrNameLst>
                                          <p:attrName>style.visibility</p:attrName>
                                        </p:attrNameLst>
                                      </p:cBhvr>
                                      <p:to>
                                        <p:strVal val="visible"/>
                                      </p:to>
                                    </p:set>
                                    <p:animEffect transition="in" filter="dissolve">
                                      <p:cBhvr additive="repl">
                                        <p:cTn id="1742" dur="500"/>
                                        <p:tgtEl>
                                          <p:spTgt spid="467"/>
                                        </p:tgtEl>
                                      </p:cBhvr>
                                    </p:animEffect>
                                  </p:childTnLst>
                                </p:cTn>
                              </p:par>
                            </p:childTnLst>
                          </p:cTn>
                        </p:par>
                      </p:childTnLst>
                    </p:cTn>
                  </p:par>
                  <p:par>
                    <p:cTn id="1743" fill="hold" nodeType="clickEffect">
                      <p:stCondLst>
                        <p:cond delay="indefinite"/>
                      </p:stCondLst>
                      <p:childTnLst>
                        <p:par>
                          <p:cTn id="1744" fill="hold" nodeType="withEffect">
                            <p:stCondLst>
                              <p:cond delay="0"/>
                            </p:stCondLst>
                            <p:childTnLst>
                              <p:par>
                                <p:cTn id="1745" presetID="9" presetClass="entr" fill="hold" nodeType="clickEffect">
                                  <p:stCondLst>
                                    <p:cond delay="0"/>
                                  </p:stCondLst>
                                  <p:childTnLst>
                                    <p:set>
                                      <p:cBhvr>
                                        <p:cTn id="1746" dur="1" fill="hold">
                                          <p:stCondLst>
                                            <p:cond delay="0"/>
                                          </p:stCondLst>
                                        </p:cTn>
                                        <p:tgtEl>
                                          <p:spTgt spid="476"/>
                                        </p:tgtEl>
                                        <p:attrNameLst>
                                          <p:attrName>style.visibility</p:attrName>
                                        </p:attrNameLst>
                                      </p:cBhvr>
                                      <p:to>
                                        <p:strVal val="visible"/>
                                      </p:to>
                                    </p:set>
                                    <p:animEffect transition="in" filter="dissolve">
                                      <p:cBhvr additive="repl">
                                        <p:cTn id="1747" dur="500"/>
                                        <p:tgtEl>
                                          <p:spTgt spid="476"/>
                                        </p:tgtEl>
                                      </p:cBhvr>
                                    </p:animEffect>
                                  </p:childTnLst>
                                </p:cTn>
                              </p:par>
                            </p:childTnLst>
                          </p:cTn>
                        </p:par>
                      </p:childTnLst>
                    </p:cTn>
                  </p:par>
                  <p:par>
                    <p:cTn id="1748" fill="hold" nodeType="clickEffect">
                      <p:stCondLst>
                        <p:cond delay="indefinite"/>
                      </p:stCondLst>
                      <p:childTnLst>
                        <p:par>
                          <p:cTn id="1749" fill="hold" nodeType="withEffect">
                            <p:stCondLst>
                              <p:cond delay="0"/>
                            </p:stCondLst>
                            <p:childTnLst>
                              <p:par>
                                <p:cTn id="1750" presetID="9" presetClass="entr" fill="hold" nodeType="clickEffect">
                                  <p:stCondLst>
                                    <p:cond delay="0"/>
                                  </p:stCondLst>
                                  <p:childTnLst>
                                    <p:set>
                                      <p:cBhvr>
                                        <p:cTn id="1751" dur="1" fill="hold">
                                          <p:stCondLst>
                                            <p:cond delay="0"/>
                                          </p:stCondLst>
                                        </p:cTn>
                                        <p:tgtEl>
                                          <p:spTgt spid="478"/>
                                        </p:tgtEl>
                                        <p:attrNameLst>
                                          <p:attrName>style.visibility</p:attrName>
                                        </p:attrNameLst>
                                      </p:cBhvr>
                                      <p:to>
                                        <p:strVal val="visible"/>
                                      </p:to>
                                    </p:set>
                                    <p:animEffect transition="in" filter="dissolve">
                                      <p:cBhvr additive="repl">
                                        <p:cTn id="1752" dur="500"/>
                                        <p:tgtEl>
                                          <p:spTgt spid="478"/>
                                        </p:tgtEl>
                                      </p:cBhvr>
                                    </p:animEffect>
                                  </p:childTnLst>
                                </p:cTn>
                              </p:par>
                            </p:childTnLst>
                          </p:cTn>
                        </p:par>
                      </p:childTnLst>
                    </p:cTn>
                  </p:par>
                  <p:par>
                    <p:cTn id="1753" fill="hold" nodeType="clickEffect">
                      <p:stCondLst>
                        <p:cond delay="indefinite"/>
                      </p:stCondLst>
                      <p:childTnLst>
                        <p:par>
                          <p:cTn id="1754" fill="hold" nodeType="withEffect">
                            <p:stCondLst>
                              <p:cond delay="0"/>
                            </p:stCondLst>
                            <p:childTnLst>
                              <p:par>
                                <p:cTn id="1755" presetID="9" presetClass="entr" fill="hold" nodeType="clickEffect">
                                  <p:stCondLst>
                                    <p:cond delay="0"/>
                                  </p:stCondLst>
                                  <p:childTnLst>
                                    <p:set>
                                      <p:cBhvr>
                                        <p:cTn id="1756" dur="1" fill="hold">
                                          <p:stCondLst>
                                            <p:cond delay="0"/>
                                          </p:stCondLst>
                                        </p:cTn>
                                        <p:tgtEl>
                                          <p:spTgt spid="479"/>
                                        </p:tgtEl>
                                        <p:attrNameLst>
                                          <p:attrName>style.visibility</p:attrName>
                                        </p:attrNameLst>
                                      </p:cBhvr>
                                      <p:to>
                                        <p:strVal val="visible"/>
                                      </p:to>
                                    </p:set>
                                    <p:animEffect transition="in" filter="dissolve">
                                      <p:cBhvr additive="repl">
                                        <p:cTn id="1757" dur="500"/>
                                        <p:tgtEl>
                                          <p:spTgt spid="479"/>
                                        </p:tgtEl>
                                      </p:cBhvr>
                                    </p:animEffect>
                                  </p:childTnLst>
                                </p:cTn>
                              </p:par>
                            </p:childTnLst>
                          </p:cTn>
                        </p:par>
                      </p:childTnLst>
                    </p:cTn>
                  </p:par>
                  <p:par>
                    <p:cTn id="1758" fill="hold" nodeType="clickEffect">
                      <p:stCondLst>
                        <p:cond delay="indefinite"/>
                      </p:stCondLst>
                      <p:childTnLst>
                        <p:par>
                          <p:cTn id="1759" fill="hold" nodeType="withEffect">
                            <p:stCondLst>
                              <p:cond delay="0"/>
                            </p:stCondLst>
                            <p:childTnLst>
                              <p:par>
                                <p:cTn id="1760" presetID="9" presetClass="entr" fill="hold" nodeType="clickEffect">
                                  <p:stCondLst>
                                    <p:cond delay="0"/>
                                  </p:stCondLst>
                                  <p:childTnLst>
                                    <p:set>
                                      <p:cBhvr>
                                        <p:cTn id="1761" dur="1" fill="hold">
                                          <p:stCondLst>
                                            <p:cond delay="0"/>
                                          </p:stCondLst>
                                        </p:cTn>
                                        <p:tgtEl>
                                          <p:spTgt spid="468"/>
                                        </p:tgtEl>
                                        <p:attrNameLst>
                                          <p:attrName>style.visibility</p:attrName>
                                        </p:attrNameLst>
                                      </p:cBhvr>
                                      <p:to>
                                        <p:strVal val="visible"/>
                                      </p:to>
                                    </p:set>
                                    <p:animEffect transition="in" filter="dissolve">
                                      <p:cBhvr additive="repl">
                                        <p:cTn id="1762" dur="500"/>
                                        <p:tgtEl>
                                          <p:spTgt spid="468"/>
                                        </p:tgtEl>
                                      </p:cBhvr>
                                    </p:animEffect>
                                  </p:childTnLst>
                                </p:cTn>
                              </p:par>
                            </p:childTnLst>
                          </p:cTn>
                        </p:par>
                      </p:childTnLst>
                    </p:cTn>
                  </p:par>
                  <p:par>
                    <p:cTn id="1763" fill="hold" nodeType="clickEffect">
                      <p:stCondLst>
                        <p:cond delay="indefinite"/>
                      </p:stCondLst>
                      <p:childTnLst>
                        <p:par>
                          <p:cTn id="1764" fill="hold" nodeType="withEffect">
                            <p:stCondLst>
                              <p:cond delay="0"/>
                            </p:stCondLst>
                            <p:childTnLst>
                              <p:par>
                                <p:cTn id="1765" presetID="9" presetClass="entr" fill="hold" nodeType="clickEffect">
                                  <p:stCondLst>
                                    <p:cond delay="0"/>
                                  </p:stCondLst>
                                  <p:childTnLst>
                                    <p:set>
                                      <p:cBhvr>
                                        <p:cTn id="1766" dur="1" fill="hold">
                                          <p:stCondLst>
                                            <p:cond delay="0"/>
                                          </p:stCondLst>
                                        </p:cTn>
                                        <p:tgtEl>
                                          <p:spTgt spid="481"/>
                                        </p:tgtEl>
                                        <p:attrNameLst>
                                          <p:attrName>style.visibility</p:attrName>
                                        </p:attrNameLst>
                                      </p:cBhvr>
                                      <p:to>
                                        <p:strVal val="visible"/>
                                      </p:to>
                                    </p:set>
                                    <p:animEffect transition="in" filter="dissolve">
                                      <p:cBhvr additive="repl">
                                        <p:cTn id="1767" dur="500"/>
                                        <p:tgtEl>
                                          <p:spTgt spid="481"/>
                                        </p:tgtEl>
                                      </p:cBhvr>
                                    </p:animEffect>
                                  </p:childTnLst>
                                </p:cTn>
                              </p:par>
                            </p:childTnLst>
                          </p:cTn>
                        </p:par>
                      </p:childTnLst>
                    </p:cTn>
                  </p:par>
                  <p:par>
                    <p:cTn id="1768" fill="hold" nodeType="clickEffect">
                      <p:stCondLst>
                        <p:cond delay="indefinite"/>
                      </p:stCondLst>
                      <p:childTnLst>
                        <p:par>
                          <p:cTn id="1769" fill="hold" nodeType="withEffect">
                            <p:stCondLst>
                              <p:cond delay="0"/>
                            </p:stCondLst>
                            <p:childTnLst>
                              <p:par>
                                <p:cTn id="1770" presetID="9" presetClass="entr" fill="hold" nodeType="clickEffect">
                                  <p:stCondLst>
                                    <p:cond delay="0"/>
                                  </p:stCondLst>
                                  <p:childTnLst>
                                    <p:set>
                                      <p:cBhvr>
                                        <p:cTn id="1771" dur="1" fill="hold">
                                          <p:stCondLst>
                                            <p:cond delay="0"/>
                                          </p:stCondLst>
                                        </p:cTn>
                                        <p:tgtEl>
                                          <p:spTgt spid="469"/>
                                        </p:tgtEl>
                                        <p:attrNameLst>
                                          <p:attrName>style.visibility</p:attrName>
                                        </p:attrNameLst>
                                      </p:cBhvr>
                                      <p:to>
                                        <p:strVal val="visible"/>
                                      </p:to>
                                    </p:set>
                                    <p:animEffect transition="in" filter="dissolve">
                                      <p:cBhvr additive="repl">
                                        <p:cTn id="1772" dur="500"/>
                                        <p:tgtEl>
                                          <p:spTgt spid="469"/>
                                        </p:tgtEl>
                                      </p:cBhvr>
                                    </p:animEffect>
                                  </p:childTnLst>
                                </p:cTn>
                              </p:par>
                            </p:childTnLst>
                          </p:cTn>
                        </p:par>
                      </p:childTnLst>
                    </p:cTn>
                  </p:par>
                  <p:par>
                    <p:cTn id="1773" fill="hold" nodeType="clickEffect">
                      <p:stCondLst>
                        <p:cond delay="indefinite"/>
                      </p:stCondLst>
                      <p:childTnLst>
                        <p:par>
                          <p:cTn id="1774" fill="hold" nodeType="withEffect">
                            <p:stCondLst>
                              <p:cond delay="0"/>
                            </p:stCondLst>
                            <p:childTnLst>
                              <p:par>
                                <p:cTn id="1775" presetID="9" presetClass="entr" fill="hold" nodeType="clickEffect">
                                  <p:stCondLst>
                                    <p:cond delay="0"/>
                                  </p:stCondLst>
                                  <p:childTnLst>
                                    <p:set>
                                      <p:cBhvr>
                                        <p:cTn id="1776" dur="1" fill="hold">
                                          <p:stCondLst>
                                            <p:cond delay="0"/>
                                          </p:stCondLst>
                                        </p:cTn>
                                        <p:tgtEl>
                                          <p:spTgt spid="482"/>
                                        </p:tgtEl>
                                        <p:attrNameLst>
                                          <p:attrName>style.visibility</p:attrName>
                                        </p:attrNameLst>
                                      </p:cBhvr>
                                      <p:to>
                                        <p:strVal val="visible"/>
                                      </p:to>
                                    </p:set>
                                    <p:animEffect transition="in" filter="dissolve">
                                      <p:cBhvr additive="repl">
                                        <p:cTn id="1777" dur="500"/>
                                        <p:tgtEl>
                                          <p:spTgt spid="482"/>
                                        </p:tgtEl>
                                      </p:cBhvr>
                                    </p:animEffect>
                                  </p:childTnLst>
                                </p:cTn>
                              </p:par>
                            </p:childTnLst>
                          </p:cTn>
                        </p:par>
                      </p:childTnLst>
                    </p:cTn>
                  </p:par>
                  <p:par>
                    <p:cTn id="1778" fill="hold" nodeType="clickEffect">
                      <p:stCondLst>
                        <p:cond delay="indefinite"/>
                      </p:stCondLst>
                      <p:childTnLst>
                        <p:par>
                          <p:cTn id="1779" fill="hold" nodeType="withEffect">
                            <p:stCondLst>
                              <p:cond delay="0"/>
                            </p:stCondLst>
                            <p:childTnLst>
                              <p:par>
                                <p:cTn id="1780" presetID="9" presetClass="entr" fill="hold" nodeType="clickEffect">
                                  <p:stCondLst>
                                    <p:cond delay="0"/>
                                  </p:stCondLst>
                                  <p:childTnLst>
                                    <p:set>
                                      <p:cBhvr>
                                        <p:cTn id="1781" dur="1" fill="hold">
                                          <p:stCondLst>
                                            <p:cond delay="0"/>
                                          </p:stCondLst>
                                        </p:cTn>
                                        <p:tgtEl>
                                          <p:spTgt spid="484"/>
                                        </p:tgtEl>
                                        <p:attrNameLst>
                                          <p:attrName>style.visibility</p:attrName>
                                        </p:attrNameLst>
                                      </p:cBhvr>
                                      <p:to>
                                        <p:strVal val="visible"/>
                                      </p:to>
                                    </p:set>
                                    <p:animEffect transition="in" filter="dissolve">
                                      <p:cBhvr additive="repl">
                                        <p:cTn id="1782" dur="500"/>
                                        <p:tgtEl>
                                          <p:spTgt spid="484"/>
                                        </p:tgtEl>
                                      </p:cBhvr>
                                    </p:animEffect>
                                  </p:childTnLst>
                                </p:cTn>
                              </p:par>
                            </p:childTnLst>
                          </p:cTn>
                        </p:par>
                      </p:childTnLst>
                    </p:cTn>
                  </p:par>
                  <p:par>
                    <p:cTn id="1783" fill="hold" nodeType="clickEffect">
                      <p:stCondLst>
                        <p:cond delay="indefinite"/>
                      </p:stCondLst>
                      <p:childTnLst>
                        <p:par>
                          <p:cTn id="1784" fill="hold" nodeType="withEffect">
                            <p:stCondLst>
                              <p:cond delay="0"/>
                            </p:stCondLst>
                            <p:childTnLst>
                              <p:par>
                                <p:cTn id="1785" presetID="9" presetClass="entr" fill="hold" nodeType="clickEffect">
                                  <p:stCondLst>
                                    <p:cond delay="0"/>
                                  </p:stCondLst>
                                  <p:childTnLst>
                                    <p:set>
                                      <p:cBhvr>
                                        <p:cTn id="1786" dur="1" fill="hold">
                                          <p:stCondLst>
                                            <p:cond delay="0"/>
                                          </p:stCondLst>
                                        </p:cTn>
                                        <p:tgtEl>
                                          <p:spTgt spid="485"/>
                                        </p:tgtEl>
                                        <p:attrNameLst>
                                          <p:attrName>style.visibility</p:attrName>
                                        </p:attrNameLst>
                                      </p:cBhvr>
                                      <p:to>
                                        <p:strVal val="visible"/>
                                      </p:to>
                                    </p:set>
                                    <p:animEffect transition="in" filter="dissolve">
                                      <p:cBhvr additive="repl">
                                        <p:cTn id="1787" dur="500"/>
                                        <p:tgtEl>
                                          <p:spTgt spid="485"/>
                                        </p:tgtEl>
                                      </p:cBhvr>
                                    </p:animEffect>
                                  </p:childTnLst>
                                </p:cTn>
                              </p:par>
                            </p:childTnLst>
                          </p:cTn>
                        </p:par>
                      </p:childTnLst>
                    </p:cTn>
                  </p:par>
                  <p:par>
                    <p:cTn id="1788" fill="hold" nodeType="clickEffect">
                      <p:stCondLst>
                        <p:cond delay="indefinite"/>
                      </p:stCondLst>
                      <p:childTnLst>
                        <p:par>
                          <p:cTn id="1789" fill="hold" nodeType="withEffect">
                            <p:stCondLst>
                              <p:cond delay="0"/>
                            </p:stCondLst>
                            <p:childTnLst>
                              <p:par>
                                <p:cTn id="1790" presetID="9" presetClass="entr" fill="hold" nodeType="clickEffect">
                                  <p:stCondLst>
                                    <p:cond delay="0"/>
                                  </p:stCondLst>
                                  <p:childTnLst>
                                    <p:set>
                                      <p:cBhvr>
                                        <p:cTn id="1791" dur="1" fill="hold">
                                          <p:stCondLst>
                                            <p:cond delay="0"/>
                                          </p:stCondLst>
                                        </p:cTn>
                                        <p:tgtEl>
                                          <p:spTgt spid="487"/>
                                        </p:tgtEl>
                                        <p:attrNameLst>
                                          <p:attrName>style.visibility</p:attrName>
                                        </p:attrNameLst>
                                      </p:cBhvr>
                                      <p:to>
                                        <p:strVal val="visible"/>
                                      </p:to>
                                    </p:set>
                                    <p:animEffect transition="in" filter="dissolve">
                                      <p:cBhvr additive="repl">
                                        <p:cTn id="1792" dur="500"/>
                                        <p:tgtEl>
                                          <p:spTgt spid="487"/>
                                        </p:tgtEl>
                                      </p:cBhvr>
                                    </p:animEffect>
                                  </p:childTnLst>
                                </p:cTn>
                              </p:par>
                            </p:childTnLst>
                          </p:cTn>
                        </p:par>
                      </p:childTnLst>
                    </p:cTn>
                  </p:par>
                  <p:par>
                    <p:cTn id="1793" fill="hold" nodeType="clickEffect">
                      <p:stCondLst>
                        <p:cond delay="indefinite"/>
                      </p:stCondLst>
                      <p:childTnLst>
                        <p:par>
                          <p:cTn id="1794" fill="hold" nodeType="withEffect">
                            <p:stCondLst>
                              <p:cond delay="0"/>
                            </p:stCondLst>
                            <p:childTnLst>
                              <p:par>
                                <p:cTn id="1795" presetID="9" presetClass="entr" fill="hold" nodeType="clickEffect">
                                  <p:stCondLst>
                                    <p:cond delay="0"/>
                                  </p:stCondLst>
                                  <p:childTnLst>
                                    <p:set>
                                      <p:cBhvr>
                                        <p:cTn id="1796" dur="1" fill="hold">
                                          <p:stCondLst>
                                            <p:cond delay="0"/>
                                          </p:stCondLst>
                                        </p:cTn>
                                        <p:tgtEl>
                                          <p:spTgt spid="488"/>
                                        </p:tgtEl>
                                        <p:attrNameLst>
                                          <p:attrName>style.visibility</p:attrName>
                                        </p:attrNameLst>
                                      </p:cBhvr>
                                      <p:to>
                                        <p:strVal val="visible"/>
                                      </p:to>
                                    </p:set>
                                    <p:animEffect transition="in" filter="dissolve">
                                      <p:cBhvr additive="repl">
                                        <p:cTn id="1797" dur="500"/>
                                        <p:tgtEl>
                                          <p:spTgt spid="488"/>
                                        </p:tgtEl>
                                      </p:cBhvr>
                                    </p:animEffect>
                                  </p:childTnLst>
                                </p:cTn>
                              </p:par>
                            </p:childTnLst>
                          </p:cTn>
                        </p:par>
                      </p:childTnLst>
                    </p:cTn>
                  </p:par>
                  <p:par>
                    <p:cTn id="1798" fill="hold" nodeType="clickEffect">
                      <p:stCondLst>
                        <p:cond delay="indefinite"/>
                      </p:stCondLst>
                      <p:childTnLst>
                        <p:par>
                          <p:cTn id="1799" fill="hold" nodeType="withEffect">
                            <p:stCondLst>
                              <p:cond delay="0"/>
                            </p:stCondLst>
                            <p:childTnLst>
                              <p:par>
                                <p:cTn id="1800" presetID="9" presetClass="entr" fill="hold" nodeType="clickEffect">
                                  <p:stCondLst>
                                    <p:cond delay="0"/>
                                  </p:stCondLst>
                                  <p:childTnLst>
                                    <p:set>
                                      <p:cBhvr>
                                        <p:cTn id="1801" dur="1" fill="hold">
                                          <p:stCondLst>
                                            <p:cond delay="0"/>
                                          </p:stCondLst>
                                        </p:cTn>
                                        <p:tgtEl>
                                          <p:spTgt spid="489"/>
                                        </p:tgtEl>
                                        <p:attrNameLst>
                                          <p:attrName>style.visibility</p:attrName>
                                        </p:attrNameLst>
                                      </p:cBhvr>
                                      <p:to>
                                        <p:strVal val="visible"/>
                                      </p:to>
                                    </p:set>
                                    <p:animEffect transition="in" filter="dissolve">
                                      <p:cBhvr additive="repl">
                                        <p:cTn id="1802" dur="500"/>
                                        <p:tgtEl>
                                          <p:spTgt spid="489"/>
                                        </p:tgtEl>
                                      </p:cBhvr>
                                    </p:animEffect>
                                  </p:childTnLst>
                                </p:cTn>
                              </p:par>
                            </p:childTnLst>
                          </p:cTn>
                        </p:par>
                      </p:childTnLst>
                    </p:cTn>
                  </p:par>
                  <p:par>
                    <p:cTn id="1803" fill="hold" nodeType="clickEffect">
                      <p:stCondLst>
                        <p:cond delay="indefinite"/>
                      </p:stCondLst>
                      <p:childTnLst>
                        <p:par>
                          <p:cTn id="1804" fill="hold" nodeType="withEffect">
                            <p:stCondLst>
                              <p:cond delay="0"/>
                            </p:stCondLst>
                            <p:childTnLst>
                              <p:par>
                                <p:cTn id="1805" presetID="9" presetClass="entr" fill="hold" nodeType="clickEffect">
                                  <p:stCondLst>
                                    <p:cond delay="0"/>
                                  </p:stCondLst>
                                  <p:childTnLst>
                                    <p:set>
                                      <p:cBhvr>
                                        <p:cTn id="1806" dur="1" fill="hold">
                                          <p:stCondLst>
                                            <p:cond delay="0"/>
                                          </p:stCondLst>
                                        </p:cTn>
                                        <p:tgtEl>
                                          <p:spTgt spid="490"/>
                                        </p:tgtEl>
                                        <p:attrNameLst>
                                          <p:attrName>style.visibility</p:attrName>
                                        </p:attrNameLst>
                                      </p:cBhvr>
                                      <p:to>
                                        <p:strVal val="visible"/>
                                      </p:to>
                                    </p:set>
                                    <p:animEffect transition="in" filter="dissolve">
                                      <p:cBhvr additive="repl">
                                        <p:cTn id="1807" dur="500"/>
                                        <p:tgtEl>
                                          <p:spTgt spid="490"/>
                                        </p:tgtEl>
                                      </p:cBhvr>
                                    </p:animEffect>
                                  </p:childTnLst>
                                </p:cTn>
                              </p:par>
                            </p:childTnLst>
                          </p:cTn>
                        </p:par>
                      </p:childTnLst>
                    </p:cTn>
                  </p:par>
                  <p:par>
                    <p:cTn id="1808" fill="hold" nodeType="clickEffect">
                      <p:stCondLst>
                        <p:cond delay="indefinite"/>
                      </p:stCondLst>
                      <p:childTnLst>
                        <p:par>
                          <p:cTn id="1809" fill="hold" nodeType="withEffect">
                            <p:stCondLst>
                              <p:cond delay="0"/>
                            </p:stCondLst>
                            <p:childTnLst>
                              <p:par>
                                <p:cTn id="1810" presetID="9" presetClass="entr" fill="hold" nodeType="clickEffect">
                                  <p:stCondLst>
                                    <p:cond delay="0"/>
                                  </p:stCondLst>
                                  <p:childTnLst>
                                    <p:set>
                                      <p:cBhvr>
                                        <p:cTn id="1811" dur="1" fill="hold">
                                          <p:stCondLst>
                                            <p:cond delay="0"/>
                                          </p:stCondLst>
                                        </p:cTn>
                                        <p:tgtEl>
                                          <p:spTgt spid="492"/>
                                        </p:tgtEl>
                                        <p:attrNameLst>
                                          <p:attrName>style.visibility</p:attrName>
                                        </p:attrNameLst>
                                      </p:cBhvr>
                                      <p:to>
                                        <p:strVal val="visible"/>
                                      </p:to>
                                    </p:set>
                                    <p:animEffect transition="in" filter="dissolve">
                                      <p:cBhvr additive="repl">
                                        <p:cTn id="1812" dur="500"/>
                                        <p:tgtEl>
                                          <p:spTgt spid="492"/>
                                        </p:tgtEl>
                                      </p:cBhvr>
                                    </p:animEffect>
                                  </p:childTnLst>
                                </p:cTn>
                              </p:par>
                            </p:childTnLst>
                          </p:cTn>
                        </p:par>
                      </p:childTnLst>
                    </p:cTn>
                  </p:par>
                  <p:par>
                    <p:cTn id="1813" fill="hold" nodeType="clickEffect">
                      <p:stCondLst>
                        <p:cond delay="indefinite"/>
                      </p:stCondLst>
                      <p:childTnLst>
                        <p:par>
                          <p:cTn id="1814" fill="hold" nodeType="withEffect">
                            <p:stCondLst>
                              <p:cond delay="0"/>
                            </p:stCondLst>
                            <p:childTnLst>
                              <p:par>
                                <p:cTn id="1815" presetID="9" presetClass="entr" fill="hold" nodeType="clickEffect">
                                  <p:stCondLst>
                                    <p:cond delay="0"/>
                                  </p:stCondLst>
                                  <p:childTnLst>
                                    <p:set>
                                      <p:cBhvr>
                                        <p:cTn id="1816" dur="1" fill="hold">
                                          <p:stCondLst>
                                            <p:cond delay="0"/>
                                          </p:stCondLst>
                                        </p:cTn>
                                        <p:tgtEl>
                                          <p:spTgt spid="494"/>
                                        </p:tgtEl>
                                        <p:attrNameLst>
                                          <p:attrName>style.visibility</p:attrName>
                                        </p:attrNameLst>
                                      </p:cBhvr>
                                      <p:to>
                                        <p:strVal val="visible"/>
                                      </p:to>
                                    </p:set>
                                    <p:animEffect transition="in" filter="dissolve">
                                      <p:cBhvr additive="repl">
                                        <p:cTn id="1817" dur="500"/>
                                        <p:tgtEl>
                                          <p:spTgt spid="494"/>
                                        </p:tgtEl>
                                      </p:cBhvr>
                                    </p:animEffect>
                                  </p:childTnLst>
                                </p:cTn>
                              </p:par>
                            </p:childTnLst>
                          </p:cTn>
                        </p:par>
                        <p:par>
                          <p:cTn id="1818" fill="hold" nodeType="afterEffect">
                            <p:stCondLst>
                              <p:cond delay="500"/>
                            </p:stCondLst>
                            <p:childTnLst>
                              <p:par>
                                <p:cTn id="1819" presetID="9" presetClass="entr" fill="hold" nodeType="afterEffect">
                                  <p:stCondLst>
                                    <p:cond delay="0"/>
                                  </p:stCondLst>
                                  <p:childTnLst>
                                    <p:set>
                                      <p:cBhvr>
                                        <p:cTn id="1820" dur="1" fill="hold">
                                          <p:stCondLst>
                                            <p:cond delay="0"/>
                                          </p:stCondLst>
                                        </p:cTn>
                                        <p:tgtEl>
                                          <p:spTgt spid="471"/>
                                        </p:tgtEl>
                                        <p:attrNameLst>
                                          <p:attrName>style.visibility</p:attrName>
                                        </p:attrNameLst>
                                      </p:cBhvr>
                                      <p:to>
                                        <p:strVal val="visible"/>
                                      </p:to>
                                    </p:set>
                                    <p:animEffect transition="in" filter="dissolve">
                                      <p:cBhvr additive="repl">
                                        <p:cTn id="1821" dur="500"/>
                                        <p:tgtEl>
                                          <p:spTgt spid="47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95" name="Rectangle 2"/>
          <p:cNvSpPr/>
          <p:nvPr/>
        </p:nvSpPr>
        <p:spPr>
          <a:xfrm>
            <a:off x="457200" y="274680"/>
            <a:ext cx="8229600" cy="345960"/>
          </a:xfrm>
          <a:prstGeom prst="rect">
            <a:avLst/>
          </a:prstGeom>
          <a:solidFill>
            <a:srgbClr val="0099FF"/>
          </a:solidFill>
          <a:ln w="0">
            <a:noFill/>
          </a:ln>
        </p:spPr>
        <p:style>
          <a:lnRef idx="0"/>
          <a:fillRef idx="0"/>
          <a:effectRef idx="0"/>
          <a:fontRef idx="minor"/>
        </p:style>
        <p:txBody>
          <a:bodyPr lIns="90000" tIns="46800" rIns="90000" bIns="46800" anchor="ctr">
            <a:noAutofit/>
          </a:bodyPr>
          <a:p>
            <a:pPr algn="ctr">
              <a:lnSpc>
                <a:spcPct val="100000"/>
              </a:lnSpc>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u="none" strike="noStrike">
                <a:solidFill>
                  <a:srgbClr val="FFFFFF"/>
                </a:solidFill>
                <a:effectLst/>
                <a:uFillTx/>
                <a:latin typeface="Arial"/>
              </a:rPr>
              <a:t>Maths4Scotland                                                                                     Higher</a:t>
            </a:r>
            <a:endParaRPr lang="en-US" sz="1800" b="0" u="none" strike="noStrike">
              <a:solidFill>
                <a:srgbClr val="FFFFFF"/>
              </a:solidFill>
              <a:effectLst/>
              <a:uFillTx/>
              <a:latin typeface="Arial Narrow"/>
            </a:endParaRPr>
          </a:p>
        </p:txBody>
      </p:sp>
      <p:grpSp>
        <p:nvGrpSpPr>
          <p:cNvPr id="496" name="Group 3"/>
          <p:cNvGrpSpPr/>
          <p:nvPr/>
        </p:nvGrpSpPr>
        <p:grpSpPr>
          <a:xfrm>
            <a:off x="8153280" y="5364000"/>
            <a:ext cx="550800" cy="848880"/>
            <a:chOff x="8153280" y="5364000"/>
            <a:chExt cx="550800" cy="848880"/>
          </a:xfrm>
        </p:grpSpPr>
        <p:pic>
          <p:nvPicPr>
            <p:cNvPr id="497" name="Picture 4" descr="Round-button-yellow"/>
            <p:cNvPicPr/>
            <p:nvPr/>
          </p:nvPicPr>
          <p:blipFill>
            <a:blip r:embed="rId1"/>
            <a:stretch/>
          </p:blipFill>
          <p:spPr>
            <a:xfrm>
              <a:off x="8153280" y="5364000"/>
              <a:ext cx="524160" cy="495360"/>
            </a:xfrm>
            <a:prstGeom prst="rect">
              <a:avLst/>
            </a:prstGeom>
            <a:noFill/>
            <a:ln w="0">
              <a:noFill/>
            </a:ln>
          </p:spPr>
        </p:pic>
        <p:sp>
          <p:nvSpPr>
            <p:cNvPr id="498" name="Text Box 5"/>
            <p:cNvSpPr/>
            <p:nvPr/>
          </p:nvSpPr>
          <p:spPr>
            <a:xfrm>
              <a:off x="8163000" y="5875200"/>
              <a:ext cx="54108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FF"/>
                  </a:solidFill>
                  <a:effectLst/>
                  <a:uFillTx/>
                  <a:latin typeface="Arial"/>
                </a:rPr>
                <a:t>Hint</a:t>
              </a:r>
              <a:endParaRPr lang="en-US" sz="1600" b="0" u="none" strike="noStrike">
                <a:solidFill>
                  <a:srgbClr val="FFFFFF"/>
                </a:solidFill>
                <a:effectLst/>
                <a:uFillTx/>
                <a:latin typeface="Arial Narrow"/>
              </a:endParaRPr>
            </a:p>
          </p:txBody>
        </p:sp>
      </p:grpSp>
      <p:sp>
        <p:nvSpPr>
          <p:cNvPr id="499" name="AutoShape 6">
            <a:hlinkClick r:id="" action="ppaction://hlinkshowjump?jump=nextslide"/>
            <a:hlinkClick r:id="rId2"/>
          </p:cNvPr>
          <p:cNvSpPr/>
          <p:nvPr/>
        </p:nvSpPr>
        <p:spPr>
          <a:xfrm>
            <a:off x="8229600" y="6095880"/>
            <a:ext cx="609480" cy="457200"/>
          </a:xfrm>
          <a:prstGeom prst="rightArrow">
            <a:avLst>
              <a:gd name="adj1" fmla="val 50000"/>
              <a:gd name="adj2" fmla="val 33327"/>
            </a:avLst>
          </a:prstGeom>
          <a:solidFill>
            <a:srgbClr val="0099FF"/>
          </a:solidFill>
          <a:ln w="9360">
            <a:solidFill>
              <a:srgbClr val="000000"/>
            </a:solidFill>
            <a:miter/>
          </a:ln>
        </p:spPr>
        <p:style>
          <a:lnRef idx="0"/>
          <a:fillRef idx="0"/>
          <a:effectRef idx="0"/>
          <a:fontRef idx="minor"/>
        </p:style>
        <p:txBody>
          <a:bodyPr wrap="none" lIns="90000" tIns="46800" rIns="90000" bIns="46800" anchor="ctr">
            <a:noAutofit/>
          </a:bodyPr>
          <a:p>
            <a:pPr algn="ctr">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Arial Narrow"/>
            </a:endParaRPr>
          </a:p>
        </p:txBody>
      </p:sp>
      <p:sp>
        <p:nvSpPr>
          <p:cNvPr id="500" name="AutoShape 7">
            <a:hlinkClick r:id="" action="ppaction://hlinkshowjump?jump=previousslide"/>
            <a:hlinkClick r:id="rId3"/>
          </p:cNvPr>
          <p:cNvSpPr/>
          <p:nvPr/>
        </p:nvSpPr>
        <p:spPr>
          <a:xfrm rot="10800000">
            <a:off x="304560" y="6095880"/>
            <a:ext cx="609480" cy="457200"/>
          </a:xfrm>
          <a:prstGeom prst="rightArrow">
            <a:avLst>
              <a:gd name="adj1" fmla="val 50000"/>
              <a:gd name="adj2" fmla="val 33327"/>
            </a:avLst>
          </a:prstGeom>
          <a:solidFill>
            <a:srgbClr val="0099FF"/>
          </a:solidFill>
          <a:ln w="9360">
            <a:solidFill>
              <a:srgbClr val="000000"/>
            </a:solidFill>
            <a:miter/>
          </a:ln>
        </p:spPr>
        <p:style>
          <a:lnRef idx="0"/>
          <a:fillRef idx="0"/>
          <a:effectRef idx="0"/>
          <a:fontRef idx="minor"/>
        </p:style>
        <p:txBody>
          <a:bodyPr wrap="none" lIns="90000" tIns="46800" rIns="90000" bIns="46800" anchor="ctr">
            <a:noAutofit/>
          </a:bodyPr>
          <a:p>
            <a:pPr algn="ctr">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Arial Narrow"/>
            </a:endParaRPr>
          </a:p>
        </p:txBody>
      </p:sp>
      <p:sp>
        <p:nvSpPr>
          <p:cNvPr id="501" name="Text Box 8"/>
          <p:cNvSpPr/>
          <p:nvPr/>
        </p:nvSpPr>
        <p:spPr>
          <a:xfrm>
            <a:off x="920880" y="6157800"/>
            <a:ext cx="96948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0099FF"/>
                </a:solidFill>
                <a:effectLst/>
                <a:uFillTx/>
                <a:latin typeface="Arial"/>
              </a:rPr>
              <a:t>Previous</a:t>
            </a:r>
            <a:endParaRPr lang="en-US" sz="1600" b="0" u="none" strike="noStrike">
              <a:solidFill>
                <a:srgbClr val="FFFFFF"/>
              </a:solidFill>
              <a:effectLst/>
              <a:uFillTx/>
              <a:latin typeface="Arial Narrow"/>
            </a:endParaRPr>
          </a:p>
        </p:txBody>
      </p:sp>
      <p:sp>
        <p:nvSpPr>
          <p:cNvPr id="502" name="Text Box 9"/>
          <p:cNvSpPr/>
          <p:nvPr/>
        </p:nvSpPr>
        <p:spPr>
          <a:xfrm>
            <a:off x="7550640" y="6157800"/>
            <a:ext cx="5976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0099FF"/>
                </a:solidFill>
                <a:effectLst/>
                <a:uFillTx/>
                <a:latin typeface="Arial"/>
              </a:rPr>
              <a:t>Next</a:t>
            </a:r>
            <a:endParaRPr lang="en-US" sz="1600" b="0" u="none" strike="noStrike">
              <a:solidFill>
                <a:srgbClr val="FFFFFF"/>
              </a:solidFill>
              <a:effectLst/>
              <a:uFillTx/>
              <a:latin typeface="Arial Narrow"/>
            </a:endParaRPr>
          </a:p>
        </p:txBody>
      </p:sp>
      <p:sp>
        <p:nvSpPr>
          <p:cNvPr id="503" name="AutoShape 10">
            <a:hlinkClick r:id="" action="ppaction://hlinkshowjump?jump=endshow"/>
          </p:cNvPr>
          <p:cNvSpPr/>
          <p:nvPr/>
        </p:nvSpPr>
        <p:spPr>
          <a:xfrm>
            <a:off x="4325760" y="6056280"/>
            <a:ext cx="532080" cy="531720"/>
          </a:xfrm>
          <a:prstGeom prst="sun">
            <a:avLst>
              <a:gd name="adj" fmla="val 25000"/>
            </a:avLst>
          </a:prstGeom>
          <a:solidFill>
            <a:srgbClr val="FF0000"/>
          </a:solidFill>
          <a:ln w="9360">
            <a:solidFill>
              <a:srgbClr val="000000"/>
            </a:solidFill>
            <a:miter/>
          </a:ln>
        </p:spPr>
        <p:style>
          <a:lnRef idx="0"/>
          <a:fillRef idx="0"/>
          <a:effectRef idx="0"/>
          <a:fontRef idx="minor"/>
        </p:style>
        <p:txBody>
          <a:bodyPr wrap="none" lIns="90000" tIns="46800" rIns="90000" bIns="46800" anchor="ctr">
            <a:noAutofit/>
          </a:bodyPr>
          <a:p>
            <a:pPr algn="ctr">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Arial Narrow"/>
            </a:endParaRPr>
          </a:p>
        </p:txBody>
      </p:sp>
      <p:sp>
        <p:nvSpPr>
          <p:cNvPr id="504" name="Text Box 11"/>
          <p:cNvSpPr/>
          <p:nvPr/>
        </p:nvSpPr>
        <p:spPr>
          <a:xfrm>
            <a:off x="4871160" y="6170760"/>
            <a:ext cx="5526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0099FF"/>
                </a:solidFill>
                <a:effectLst/>
                <a:uFillTx/>
                <a:latin typeface="Arial"/>
              </a:rPr>
              <a:t>Quit</a:t>
            </a:r>
            <a:endParaRPr lang="en-US" sz="1600" b="0" u="none" strike="noStrike">
              <a:solidFill>
                <a:srgbClr val="FFFFFF"/>
              </a:solidFill>
              <a:effectLst/>
              <a:uFillTx/>
              <a:latin typeface="Arial Narrow"/>
            </a:endParaRPr>
          </a:p>
        </p:txBody>
      </p:sp>
      <p:sp>
        <p:nvSpPr>
          <p:cNvPr id="505" name="Text Box 12"/>
          <p:cNvSpPr/>
          <p:nvPr/>
        </p:nvSpPr>
        <p:spPr>
          <a:xfrm>
            <a:off x="3736080" y="6170760"/>
            <a:ext cx="5526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0099FF"/>
                </a:solidFill>
                <a:effectLst/>
                <a:uFillTx/>
                <a:latin typeface="Arial"/>
              </a:rPr>
              <a:t>Quit</a:t>
            </a:r>
            <a:endParaRPr lang="en-US" sz="1600" b="0" u="none" strike="noStrike">
              <a:solidFill>
                <a:srgbClr val="FFFFFF"/>
              </a:solidFill>
              <a:effectLst/>
              <a:uFillTx/>
              <a:latin typeface="Arial Narrow"/>
            </a:endParaRPr>
          </a:p>
        </p:txBody>
      </p:sp>
      <p:sp>
        <p:nvSpPr>
          <p:cNvPr id="506" name="Text Box 14"/>
          <p:cNvSpPr/>
          <p:nvPr/>
        </p:nvSpPr>
        <p:spPr>
          <a:xfrm>
            <a:off x="437400" y="3551400"/>
            <a:ext cx="2754360" cy="368280"/>
          </a:xfrm>
          <a:prstGeom prst="rect">
            <a:avLst/>
          </a:prstGeom>
          <a:solidFill>
            <a:srgbClr val="FFFF99"/>
          </a:solidFill>
          <a:ln w="0">
            <a:noFill/>
          </a:ln>
        </p:spPr>
        <p:style>
          <a:lnRef idx="0"/>
          <a:fillRef idx="0"/>
          <a:effectRef idx="0"/>
          <a:fontRef idx="minor"/>
        </p:style>
        <p:txBody>
          <a:bodyPr wrap="none" lIns="90000" tIns="46800" rIns="90000" bIns="46800" anchor="t">
            <a:spAutoFit/>
          </a:bodyPr>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Narrow"/>
              </a:rPr>
              <a:t>Construct a recurrence relation</a:t>
            </a:r>
            <a:endParaRPr lang="en-US" sz="1800" b="0" u="none" strike="noStrike">
              <a:solidFill>
                <a:srgbClr val="FFFFFF"/>
              </a:solidFill>
              <a:effectLst/>
              <a:uFillTx/>
              <a:latin typeface="Arial Narrow"/>
            </a:endParaRPr>
          </a:p>
        </p:txBody>
      </p:sp>
      <p:pic>
        <p:nvPicPr>
          <p:cNvPr id="507" name="Picture 17" descr="tick"/>
          <p:cNvPicPr/>
          <p:nvPr/>
        </p:nvPicPr>
        <p:blipFill>
          <a:blip r:embed="rId4"/>
          <a:stretch/>
        </p:blipFill>
        <p:spPr>
          <a:xfrm>
            <a:off x="6945480" y="5789520"/>
            <a:ext cx="618840" cy="619200"/>
          </a:xfrm>
          <a:prstGeom prst="rect">
            <a:avLst/>
          </a:prstGeom>
          <a:noFill/>
          <a:ln w="0">
            <a:noFill/>
          </a:ln>
        </p:spPr>
      </p:pic>
      <p:graphicFrame>
        <p:nvGraphicFramePr>
          <p:cNvPr id="508" name="Object 22"/>
          <p:cNvGraphicFramePr/>
          <p:nvPr/>
        </p:nvGraphicFramePr>
        <p:xfrm>
          <a:off x="3489480" y="3532320"/>
          <a:ext cx="1925640" cy="411120"/>
        </p:xfrm>
        <a:graphic>
          <a:graphicData uri="http://schemas.openxmlformats.org/presentationml/2006/ole">
            <p:oleObj r:id="rId5" spid="">
              <p:embed/>
              <p:pic>
                <p:nvPicPr>
                  <p:cNvPr id="509" name="Object 22"/>
                  <p:cNvPicPr/>
                  <p:nvPr/>
                </p:nvPicPr>
                <p:blipFill>
                  <a:blip r:embed="rId6"/>
                  <a:stretch/>
                </p:blipFill>
                <p:spPr>
                  <a:xfrm>
                    <a:off x="3489480" y="3532320"/>
                    <a:ext cx="1925640" cy="411120"/>
                  </a:xfrm>
                  <a:prstGeom prst="rect">
                    <a:avLst/>
                  </a:prstGeom>
                  <a:noFill/>
                  <a:ln w="0">
                    <a:noFill/>
                  </a:ln>
                </p:spPr>
              </p:pic>
            </p:oleObj>
          </a:graphicData>
        </a:graphic>
      </p:graphicFrame>
      <p:sp>
        <p:nvSpPr>
          <p:cNvPr id="510" name="Text Box 29"/>
          <p:cNvSpPr/>
          <p:nvPr/>
        </p:nvSpPr>
        <p:spPr>
          <a:xfrm>
            <a:off x="450720" y="4113360"/>
            <a:ext cx="2308320" cy="368280"/>
          </a:xfrm>
          <a:prstGeom prst="rect">
            <a:avLst/>
          </a:prstGeom>
          <a:solidFill>
            <a:srgbClr val="FFFF99"/>
          </a:solidFill>
          <a:ln w="0">
            <a:noFill/>
          </a:ln>
        </p:spPr>
        <p:style>
          <a:lnRef idx="0"/>
          <a:fillRef idx="0"/>
          <a:effectRef idx="0"/>
          <a:fontRef idx="minor"/>
        </p:style>
        <p:txBody>
          <a:bodyPr lIns="90000" tIns="46800" rIns="90000" bIns="46800" anchor="t">
            <a:spAutoFit/>
          </a:bodyPr>
          <a:p>
            <a:pPr algn="ctr">
              <a:lnSpc>
                <a:spcPct val="100000"/>
              </a:lnSpc>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a:rPr>
              <a:t>State limit condition</a:t>
            </a:r>
            <a:endParaRPr lang="en-US" sz="1800" b="0" u="none" strike="noStrike">
              <a:solidFill>
                <a:srgbClr val="FFFFFF"/>
              </a:solidFill>
              <a:effectLst/>
              <a:uFillTx/>
              <a:latin typeface="Arial Narrow"/>
            </a:endParaRPr>
          </a:p>
        </p:txBody>
      </p:sp>
      <p:sp>
        <p:nvSpPr>
          <p:cNvPr id="511" name="Text Box 30"/>
          <p:cNvSpPr/>
          <p:nvPr/>
        </p:nvSpPr>
        <p:spPr>
          <a:xfrm>
            <a:off x="3033720" y="4105440"/>
            <a:ext cx="3065400" cy="368280"/>
          </a:xfrm>
          <a:prstGeom prst="rect">
            <a:avLst/>
          </a:prstGeom>
          <a:noFill/>
          <a:ln w="0">
            <a:noFill/>
          </a:ln>
        </p:spPr>
        <p:style>
          <a:lnRef idx="0"/>
          <a:fillRef idx="0"/>
          <a:effectRef idx="0"/>
          <a:fontRef idx="minor"/>
        </p:style>
        <p:txBody>
          <a:bodyPr lIns="90000" tIns="46800" rIns="90000" bIns="46800" anchor="t">
            <a:spAutoFit/>
          </a:bodyPr>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Narrow"/>
              </a:rPr>
              <a:t>-1 &lt; 0.8 &lt; 1, so a limit L exists</a:t>
            </a:r>
            <a:endParaRPr lang="en-US" sz="1800" b="0" u="none" strike="noStrike">
              <a:solidFill>
                <a:srgbClr val="FFFFFF"/>
              </a:solidFill>
              <a:effectLst/>
              <a:uFillTx/>
              <a:latin typeface="Arial Narrow"/>
            </a:endParaRPr>
          </a:p>
        </p:txBody>
      </p:sp>
      <p:sp>
        <p:nvSpPr>
          <p:cNvPr id="512" name="Text Box 31"/>
          <p:cNvSpPr/>
          <p:nvPr/>
        </p:nvSpPr>
        <p:spPr>
          <a:xfrm>
            <a:off x="476280" y="4648320"/>
            <a:ext cx="1547640" cy="368280"/>
          </a:xfrm>
          <a:prstGeom prst="rect">
            <a:avLst/>
          </a:prstGeom>
          <a:solidFill>
            <a:srgbClr val="FFFF99"/>
          </a:solidFill>
          <a:ln w="0">
            <a:noFill/>
          </a:ln>
        </p:spPr>
        <p:style>
          <a:lnRef idx="0"/>
          <a:fillRef idx="0"/>
          <a:effectRef idx="0"/>
          <a:fontRef idx="minor"/>
        </p:style>
        <p:txBody>
          <a:bodyPr lIns="90000" tIns="46800" rIns="90000" bIns="46800" anchor="t">
            <a:spAutoFit/>
          </a:bodyPr>
          <a:p>
            <a:pPr algn="ctr">
              <a:lnSpc>
                <a:spcPct val="100000"/>
              </a:lnSpc>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a:rPr>
              <a:t>Use formula</a:t>
            </a:r>
            <a:endParaRPr lang="en-US" sz="1800" b="0" u="none" strike="noStrike">
              <a:solidFill>
                <a:srgbClr val="FFFFFF"/>
              </a:solidFill>
              <a:effectLst/>
              <a:uFillTx/>
              <a:latin typeface="Arial Narrow"/>
            </a:endParaRPr>
          </a:p>
        </p:txBody>
      </p:sp>
      <p:graphicFrame>
        <p:nvGraphicFramePr>
          <p:cNvPr id="513" name="Object 32"/>
          <p:cNvGraphicFramePr/>
          <p:nvPr/>
        </p:nvGraphicFramePr>
        <p:xfrm>
          <a:off x="2193840" y="4548240"/>
          <a:ext cx="992160" cy="639720"/>
        </p:xfrm>
        <a:graphic>
          <a:graphicData uri="http://schemas.openxmlformats.org/presentationml/2006/ole">
            <p:oleObj r:id="rId7" spid="">
              <p:embed/>
              <p:pic>
                <p:nvPicPr>
                  <p:cNvPr id="514" name="Object 32"/>
                  <p:cNvPicPr/>
                  <p:nvPr/>
                </p:nvPicPr>
                <p:blipFill>
                  <a:blip r:embed="rId8"/>
                  <a:stretch/>
                </p:blipFill>
                <p:spPr>
                  <a:xfrm>
                    <a:off x="2193840" y="4548240"/>
                    <a:ext cx="992160" cy="639720"/>
                  </a:xfrm>
                  <a:prstGeom prst="rect">
                    <a:avLst/>
                  </a:prstGeom>
                  <a:noFill/>
                  <a:ln w="0">
                    <a:noFill/>
                  </a:ln>
                </p:spPr>
              </p:pic>
            </p:oleObj>
          </a:graphicData>
        </a:graphic>
      </p:graphicFrame>
      <p:graphicFrame>
        <p:nvGraphicFramePr>
          <p:cNvPr id="515" name="Object 33"/>
          <p:cNvGraphicFramePr/>
          <p:nvPr/>
        </p:nvGraphicFramePr>
        <p:xfrm>
          <a:off x="3591000" y="4562640"/>
          <a:ext cx="1262160" cy="639720"/>
        </p:xfrm>
        <a:graphic>
          <a:graphicData uri="http://schemas.openxmlformats.org/presentationml/2006/ole">
            <p:oleObj r:id="rId9" spid="">
              <p:embed/>
              <p:pic>
                <p:nvPicPr>
                  <p:cNvPr id="516" name="Object 33"/>
                  <p:cNvPicPr/>
                  <p:nvPr/>
                </p:nvPicPr>
                <p:blipFill>
                  <a:blip r:embed="rId10"/>
                  <a:stretch/>
                </p:blipFill>
                <p:spPr>
                  <a:xfrm>
                    <a:off x="3591000" y="4562640"/>
                    <a:ext cx="1262160" cy="639720"/>
                  </a:xfrm>
                  <a:prstGeom prst="rect">
                    <a:avLst/>
                  </a:prstGeom>
                  <a:noFill/>
                  <a:ln w="0">
                    <a:noFill/>
                  </a:ln>
                </p:spPr>
              </p:pic>
            </p:oleObj>
          </a:graphicData>
        </a:graphic>
      </p:graphicFrame>
      <p:sp>
        <p:nvSpPr>
          <p:cNvPr id="517" name="Text Box 34"/>
          <p:cNvSpPr/>
          <p:nvPr/>
        </p:nvSpPr>
        <p:spPr>
          <a:xfrm>
            <a:off x="5278320" y="4708440"/>
            <a:ext cx="2398680" cy="368280"/>
          </a:xfrm>
          <a:prstGeom prst="rect">
            <a:avLst/>
          </a:prstGeom>
          <a:noFill/>
          <a:ln w="0">
            <a:noFill/>
          </a:ln>
        </p:spPr>
        <p:style>
          <a:lnRef idx="0"/>
          <a:fillRef idx="0"/>
          <a:effectRef idx="0"/>
          <a:fontRef idx="minor"/>
        </p:style>
        <p:txBody>
          <a:bodyPr lIns="90000" tIns="46800" rIns="90000" bIns="46800" anchor="t">
            <a:spAutoFit/>
          </a:bodyPr>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u="none" strike="noStrike">
                <a:solidFill>
                  <a:srgbClr val="FFFFFF"/>
                </a:solidFill>
                <a:effectLst/>
                <a:uFillTx/>
                <a:latin typeface="Arial Narrow"/>
              </a:rPr>
              <a:t>Limit = 2.5 metres</a:t>
            </a:r>
            <a:endParaRPr lang="en-US" sz="1800" b="0" u="none" strike="noStrike">
              <a:solidFill>
                <a:srgbClr val="FFFFFF"/>
              </a:solidFill>
              <a:effectLst/>
              <a:uFillTx/>
              <a:latin typeface="Arial Narrow"/>
            </a:endParaRPr>
          </a:p>
        </p:txBody>
      </p:sp>
      <p:sp>
        <p:nvSpPr>
          <p:cNvPr id="518" name="Text Box 35"/>
          <p:cNvSpPr/>
          <p:nvPr/>
        </p:nvSpPr>
        <p:spPr>
          <a:xfrm>
            <a:off x="436680" y="716040"/>
            <a:ext cx="8369280" cy="2831760"/>
          </a:xfrm>
          <a:prstGeom prst="rect">
            <a:avLst/>
          </a:prstGeom>
          <a:noFill/>
          <a:ln w="0">
            <a:noFill/>
          </a:ln>
        </p:spPr>
        <p:style>
          <a:lnRef idx="0"/>
          <a:fillRef idx="0"/>
          <a:effectRef idx="0"/>
          <a:fontRef idx="minor"/>
        </p:style>
        <p:txBody>
          <a:bodyPr lIns="90000" tIns="46800" rIns="90000" bIns="46800" anchor="t">
            <a:spAutoFit/>
          </a:bodyPr>
          <a:p>
            <a:pPr marL="457200" indent="-457200">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FF"/>
                </a:solidFill>
                <a:effectLst/>
                <a:uFillTx/>
                <a:latin typeface="Arial Narrow"/>
                <a:ea typeface="Times New Roman"/>
              </a:rPr>
              <a:t>A man decides to plant a number of fast-growing trees as a boundary between his property and the property of</a:t>
            </a:r>
            <a:endParaRPr lang="en-US" sz="1600" b="0" u="none" strike="noStrike">
              <a:solidFill>
                <a:srgbClr val="FFFFFF"/>
              </a:solidFill>
              <a:effectLst/>
              <a:uFillTx/>
              <a:latin typeface="Arial Narrow"/>
            </a:endParaRPr>
          </a:p>
          <a:p>
            <a:pPr marL="457200" indent="-457200">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FF"/>
                </a:solidFill>
                <a:effectLst/>
                <a:uFillTx/>
                <a:latin typeface="Arial Narrow"/>
                <a:ea typeface="Times New Roman"/>
              </a:rPr>
              <a:t>his neighbour. He has been warned however by the local garden centre, that during any year, the trees</a:t>
            </a:r>
            <a:endParaRPr lang="en-US" sz="1600" b="0" u="none" strike="noStrike">
              <a:solidFill>
                <a:srgbClr val="FFFFFF"/>
              </a:solidFill>
              <a:effectLst/>
              <a:uFillTx/>
              <a:latin typeface="Arial Narrow"/>
            </a:endParaRPr>
          </a:p>
          <a:p>
            <a:pPr marL="457200" indent="-457200">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FF"/>
                </a:solidFill>
                <a:effectLst/>
                <a:uFillTx/>
                <a:latin typeface="Arial Narrow"/>
                <a:ea typeface="Times New Roman"/>
              </a:rPr>
              <a:t>are expected to increase in height by 0.5 metres. </a:t>
            </a:r>
            <a:endParaRPr lang="en-US" sz="1600" b="0" u="none" strike="noStrike">
              <a:solidFill>
                <a:srgbClr val="FFFFFF"/>
              </a:solidFill>
              <a:effectLst/>
              <a:uFillTx/>
              <a:latin typeface="Arial Narrow"/>
            </a:endParaRPr>
          </a:p>
          <a:p>
            <a:pPr marL="457200" indent="-457200">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FF"/>
                </a:solidFill>
                <a:effectLst/>
                <a:uFillTx/>
                <a:latin typeface="Arial Narrow"/>
                <a:ea typeface="Times New Roman"/>
              </a:rPr>
              <a:t>In response to this warning, he decides to trim 20% off the height of the trees at the start of any year.</a:t>
            </a:r>
            <a:endParaRPr lang="en-US" sz="1600" b="0" u="none" strike="noStrike">
              <a:solidFill>
                <a:srgbClr val="FFFFFF"/>
              </a:solidFill>
              <a:effectLst/>
              <a:uFillTx/>
              <a:latin typeface="Arial Narrow"/>
            </a:endParaRPr>
          </a:p>
          <a:p>
            <a:pPr marL="457200" indent="-457200">
              <a:spcBef>
                <a:spcPts val="601"/>
              </a:spcBef>
              <a:buClr>
                <a:srgbClr val="000000"/>
              </a:buClr>
              <a:buFont typeface="Arial Narrow"/>
              <a:buAutoNum type="alphaLcParenR"/>
              <a:tabLst>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FF"/>
                </a:solidFill>
                <a:effectLst/>
                <a:uFillTx/>
                <a:latin typeface="Arial Narrow"/>
                <a:ea typeface="Times New Roman"/>
              </a:rPr>
              <a:t>If he adopts the “20% pruning policy”, to what height will he expect the trees to grow in the long run. </a:t>
            </a:r>
            <a:endParaRPr lang="en-US" sz="1600" b="0" u="none" strike="noStrike">
              <a:solidFill>
                <a:srgbClr val="FFFFFF"/>
              </a:solidFill>
              <a:effectLst/>
              <a:uFillTx/>
              <a:latin typeface="Arial Narrow"/>
            </a:endParaRPr>
          </a:p>
          <a:p>
            <a:pPr marL="457200" indent="-457200">
              <a:spcBef>
                <a:spcPts val="601"/>
              </a:spcBef>
              <a:buClr>
                <a:srgbClr val="000000"/>
              </a:buClr>
              <a:buFont typeface="Arial Narrow"/>
              <a:buAutoNum type="alphaLcParenR"/>
              <a:tabLst>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FF"/>
                </a:solidFill>
                <a:effectLst/>
                <a:uFillTx/>
                <a:latin typeface="Arial Narrow"/>
                <a:ea typeface="Times New Roman"/>
              </a:rPr>
              <a:t>His neighbour is concerned that the trees are growing at an alarming rate and wants assurance</a:t>
            </a:r>
            <a:endParaRPr lang="en-US" sz="1600" b="0" u="none" strike="noStrike">
              <a:solidFill>
                <a:srgbClr val="FFFFFF"/>
              </a:solidFill>
              <a:effectLst/>
              <a:uFillTx/>
              <a:latin typeface="Arial Narrow"/>
            </a:endParaRPr>
          </a:p>
          <a:p>
            <a:pPr marL="457200" indent="-457200">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FF"/>
                </a:solidFill>
                <a:effectLst/>
                <a:uFillTx/>
                <a:latin typeface="Arial Narrow"/>
                <a:ea typeface="Times New Roman"/>
              </a:rPr>
              <a:t>	</a:t>
            </a:r>
            <a:r>
              <a:rPr lang="en-GB" sz="1600" b="0" u="none" strike="noStrike">
                <a:solidFill>
                  <a:srgbClr val="FFFFFF"/>
                </a:solidFill>
                <a:effectLst/>
                <a:uFillTx/>
                <a:latin typeface="Arial Narrow"/>
                <a:ea typeface="Times New Roman"/>
              </a:rPr>
              <a:t>that the trees will grow no taller than 2 metres. What is the minimum percentage that the trees</a:t>
            </a:r>
            <a:endParaRPr lang="en-US" sz="1600" b="0" u="none" strike="noStrike">
              <a:solidFill>
                <a:srgbClr val="FFFFFF"/>
              </a:solidFill>
              <a:effectLst/>
              <a:uFillTx/>
              <a:latin typeface="Arial Narrow"/>
            </a:endParaRPr>
          </a:p>
          <a:p>
            <a:pPr marL="457200" indent="-457200">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FF"/>
                </a:solidFill>
                <a:effectLst/>
                <a:uFillTx/>
                <a:latin typeface="Arial Narrow"/>
                <a:ea typeface="Times New Roman"/>
              </a:rPr>
              <a:t>	</a:t>
            </a:r>
            <a:r>
              <a:rPr lang="en-GB" sz="1600" b="0" u="none" strike="noStrike">
                <a:solidFill>
                  <a:srgbClr val="FFFFFF"/>
                </a:solidFill>
                <a:effectLst/>
                <a:uFillTx/>
                <a:latin typeface="Arial Narrow"/>
                <a:ea typeface="Times New Roman"/>
              </a:rPr>
              <a:t>will need to be trimmed each year so as to meet this condition.</a:t>
            </a:r>
            <a:r>
              <a:rPr lang="en-GB" sz="1600" b="0" u="none" strike="noStrike">
                <a:solidFill>
                  <a:srgbClr val="FFFFFF"/>
                </a:solidFill>
                <a:effectLst/>
                <a:uFillTx/>
                <a:latin typeface="Arial Narrow"/>
                <a:ea typeface="Times New Roman"/>
              </a:rPr>
              <a:t>	</a:t>
            </a:r>
            <a:r>
              <a:rPr lang="en-GB" sz="1600" b="0" u="none" strike="noStrike">
                <a:solidFill>
                  <a:srgbClr val="FFFFFF"/>
                </a:solidFill>
                <a:effectLst/>
                <a:uFillTx/>
                <a:latin typeface="Arial Narrow"/>
              </a:rPr>
              <a:t> </a:t>
            </a:r>
            <a:endParaRPr lang="en-US" sz="1600" b="0" u="none" strike="noStrike">
              <a:solidFill>
                <a:srgbClr val="FFFFFF"/>
              </a:solidFill>
              <a:effectLst/>
              <a:uFillTx/>
              <a:latin typeface="Arial Narrow"/>
            </a:endParaRPr>
          </a:p>
        </p:txBody>
      </p:sp>
      <p:sp>
        <p:nvSpPr>
          <p:cNvPr id="519" name="Text Box 36"/>
          <p:cNvSpPr/>
          <p:nvPr/>
        </p:nvSpPr>
        <p:spPr>
          <a:xfrm>
            <a:off x="5722920" y="3481560"/>
            <a:ext cx="2982960" cy="510120"/>
          </a:xfrm>
          <a:prstGeom prst="rect">
            <a:avLst/>
          </a:prstGeom>
          <a:noFill/>
          <a:ln w="0">
            <a:noFill/>
          </a:ln>
        </p:spPr>
        <p:style>
          <a:lnRef idx="0"/>
          <a:fillRef idx="0"/>
          <a:effectRef idx="0"/>
          <a:fontRef idx="minor"/>
        </p:style>
        <p:txBody>
          <a:bodyPr lIns="90000" tIns="46800" rIns="90000" bIns="46800" anchor="t">
            <a:spAutoFit/>
          </a:bodyPr>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i="1" u="none" strike="noStrike">
                <a:solidFill>
                  <a:srgbClr val="FFFFFF"/>
                </a:solidFill>
                <a:effectLst/>
                <a:uFillTx/>
                <a:latin typeface="Arial Narrow"/>
              </a:rPr>
              <a:t>u</a:t>
            </a:r>
            <a:r>
              <a:rPr lang="en-GB" sz="2400" b="0" i="1" u="none" strike="noStrike" baseline="-25000">
                <a:solidFill>
                  <a:srgbClr val="FFFFFF"/>
                </a:solidFill>
                <a:effectLst/>
                <a:uFillTx/>
                <a:latin typeface="Arial Narrow"/>
              </a:rPr>
              <a:t>n</a:t>
            </a:r>
            <a:r>
              <a:rPr lang="en-GB" sz="1800" b="0" u="none" strike="noStrike">
                <a:solidFill>
                  <a:srgbClr val="FFFFFF"/>
                </a:solidFill>
                <a:effectLst/>
                <a:uFillTx/>
                <a:latin typeface="Arial Narrow"/>
              </a:rPr>
              <a:t> = height at the start of year</a:t>
            </a:r>
            <a:endParaRPr lang="en-US" sz="1800" b="0" u="none" strike="noStrike">
              <a:solidFill>
                <a:srgbClr val="FFFFFF"/>
              </a:solidFill>
              <a:effectLst/>
              <a:uFillTx/>
              <a:latin typeface="Arial Narrow"/>
            </a:endParaRPr>
          </a:p>
        </p:txBody>
      </p:sp>
      <p:sp>
        <p:nvSpPr>
          <p:cNvPr id="520" name="Text Box 37"/>
          <p:cNvSpPr/>
          <p:nvPr/>
        </p:nvSpPr>
        <p:spPr>
          <a:xfrm>
            <a:off x="476280" y="5359320"/>
            <a:ext cx="1547640" cy="642600"/>
          </a:xfrm>
          <a:prstGeom prst="rect">
            <a:avLst/>
          </a:prstGeom>
          <a:solidFill>
            <a:srgbClr val="FFFF99"/>
          </a:solidFill>
          <a:ln w="0">
            <a:noFill/>
          </a:ln>
        </p:spPr>
        <p:style>
          <a:lnRef idx="0"/>
          <a:fillRef idx="0"/>
          <a:effectRef idx="0"/>
          <a:fontRef idx="minor"/>
        </p:style>
        <p:txBody>
          <a:bodyPr lIns="90000" tIns="46800" rIns="90000" bIns="46800" anchor="t">
            <a:spAutoFit/>
          </a:bodyPr>
          <a:p>
            <a:pPr algn="ctr">
              <a:lnSpc>
                <a:spcPct val="100000"/>
              </a:lnSpc>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a:rPr>
              <a:t>Use formula again</a:t>
            </a:r>
            <a:endParaRPr lang="en-US" sz="1800" b="0" u="none" strike="noStrike">
              <a:solidFill>
                <a:srgbClr val="FFFFFF"/>
              </a:solidFill>
              <a:effectLst/>
              <a:uFillTx/>
              <a:latin typeface="Arial Narrow"/>
            </a:endParaRPr>
          </a:p>
        </p:txBody>
      </p:sp>
      <p:graphicFrame>
        <p:nvGraphicFramePr>
          <p:cNvPr id="521" name="Object 38"/>
          <p:cNvGraphicFramePr/>
          <p:nvPr/>
        </p:nvGraphicFramePr>
        <p:xfrm>
          <a:off x="2233440" y="5315040"/>
          <a:ext cx="992520" cy="639720"/>
        </p:xfrm>
        <a:graphic>
          <a:graphicData uri="http://schemas.openxmlformats.org/presentationml/2006/ole">
            <p:oleObj r:id="rId11" spid="">
              <p:embed/>
              <p:pic>
                <p:nvPicPr>
                  <p:cNvPr id="522" name="Object 38"/>
                  <p:cNvPicPr/>
                  <p:nvPr/>
                </p:nvPicPr>
                <p:blipFill>
                  <a:blip r:embed="rId12"/>
                  <a:stretch/>
                </p:blipFill>
                <p:spPr>
                  <a:xfrm>
                    <a:off x="2233440" y="5315040"/>
                    <a:ext cx="992520" cy="639720"/>
                  </a:xfrm>
                  <a:prstGeom prst="rect">
                    <a:avLst/>
                  </a:prstGeom>
                  <a:noFill/>
                  <a:ln w="0">
                    <a:noFill/>
                  </a:ln>
                </p:spPr>
              </p:pic>
            </p:oleObj>
          </a:graphicData>
        </a:graphic>
      </p:graphicFrame>
      <p:graphicFrame>
        <p:nvGraphicFramePr>
          <p:cNvPr id="523" name="Object 39"/>
          <p:cNvGraphicFramePr/>
          <p:nvPr/>
        </p:nvGraphicFramePr>
        <p:xfrm>
          <a:off x="3587760" y="5364000"/>
          <a:ext cx="1096920" cy="640080"/>
        </p:xfrm>
        <a:graphic>
          <a:graphicData uri="http://schemas.openxmlformats.org/presentationml/2006/ole">
            <p:oleObj r:id="rId13" spid="">
              <p:embed/>
              <p:pic>
                <p:nvPicPr>
                  <p:cNvPr id="524" name="Object 39"/>
                  <p:cNvPicPr/>
                  <p:nvPr/>
                </p:nvPicPr>
                <p:blipFill>
                  <a:blip r:embed="rId14"/>
                  <a:stretch/>
                </p:blipFill>
                <p:spPr>
                  <a:xfrm>
                    <a:off x="3587760" y="5364000"/>
                    <a:ext cx="1096920" cy="640080"/>
                  </a:xfrm>
                  <a:prstGeom prst="rect">
                    <a:avLst/>
                  </a:prstGeom>
                  <a:noFill/>
                  <a:ln w="0">
                    <a:noFill/>
                  </a:ln>
                </p:spPr>
              </p:pic>
            </p:oleObj>
          </a:graphicData>
        </a:graphic>
      </p:graphicFrame>
      <p:sp>
        <p:nvSpPr>
          <p:cNvPr id="525" name="Text Box 40"/>
          <p:cNvSpPr/>
          <p:nvPr/>
        </p:nvSpPr>
        <p:spPr>
          <a:xfrm>
            <a:off x="5826240" y="5502240"/>
            <a:ext cx="2181240" cy="368280"/>
          </a:xfrm>
          <a:prstGeom prst="rect">
            <a:avLst/>
          </a:prstGeom>
          <a:noFill/>
          <a:ln w="0">
            <a:noFill/>
          </a:ln>
        </p:spPr>
        <p:style>
          <a:lnRef idx="0"/>
          <a:fillRef idx="0"/>
          <a:effectRef idx="0"/>
          <a:fontRef idx="minor"/>
        </p:style>
        <p:txBody>
          <a:bodyPr lIns="90000" tIns="46800" rIns="90000" bIns="46800" anchor="t">
            <a:spAutoFit/>
          </a:bodyPr>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u="none" strike="noStrike">
                <a:solidFill>
                  <a:srgbClr val="FFFFFF"/>
                </a:solidFill>
                <a:effectLst/>
                <a:uFillTx/>
                <a:latin typeface="Arial Narrow"/>
              </a:rPr>
              <a:t>Minimum prune = 25%</a:t>
            </a:r>
            <a:endParaRPr lang="en-US" sz="1800" b="0" u="none" strike="noStrike">
              <a:solidFill>
                <a:srgbClr val="FFFFFF"/>
              </a:solidFill>
              <a:effectLst/>
              <a:uFillTx/>
              <a:latin typeface="Arial Narrow"/>
            </a:endParaRPr>
          </a:p>
        </p:txBody>
      </p:sp>
      <p:sp>
        <p:nvSpPr>
          <p:cNvPr id="526" name="Text Box 41"/>
          <p:cNvSpPr/>
          <p:nvPr/>
        </p:nvSpPr>
        <p:spPr>
          <a:xfrm>
            <a:off x="4863960" y="5505480"/>
            <a:ext cx="938520" cy="368280"/>
          </a:xfrm>
          <a:prstGeom prst="rect">
            <a:avLst/>
          </a:prstGeom>
          <a:noFill/>
          <a:ln w="0">
            <a:noFill/>
          </a:ln>
        </p:spPr>
        <p:style>
          <a:lnRef idx="0"/>
          <a:fillRef idx="0"/>
          <a:effectRef idx="0"/>
          <a:fontRef idx="minor"/>
        </p:style>
        <p:txBody>
          <a:bodyPr lIns="90000" tIns="46800" rIns="90000" bIns="46800" anchor="t">
            <a:spAutoFit/>
          </a:bodyPr>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i="1" u="none" strike="noStrike">
                <a:solidFill>
                  <a:srgbClr val="FFFFFF"/>
                </a:solidFill>
                <a:effectLst/>
                <a:uFillTx/>
                <a:latin typeface="Arial Narrow"/>
              </a:rPr>
              <a:t>m</a:t>
            </a:r>
            <a:r>
              <a:rPr lang="en-GB" sz="1800" b="0" u="none" strike="noStrike">
                <a:solidFill>
                  <a:srgbClr val="FFFFFF"/>
                </a:solidFill>
                <a:effectLst/>
                <a:uFillTx/>
                <a:latin typeface="Arial Narrow"/>
              </a:rPr>
              <a:t> = 0.75</a:t>
            </a:r>
            <a:endParaRPr lang="en-US" sz="18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timing>
    <p:tnLst>
      <p:par>
        <p:cTn id="1822" dur="indefinite" restart="never" nodeType="tmRoot">
          <p:childTnLst>
            <p:seq>
              <p:cTn id="1823" dur="indefinite" nodeType="mainSeq">
                <p:childTnLst>
                  <p:par>
                    <p:cTn id="1824" fill="hold" nodeType="clickEffect">
                      <p:stCondLst>
                        <p:cond delay="indefinite"/>
                      </p:stCondLst>
                      <p:childTnLst>
                        <p:par>
                          <p:cTn id="1825" fill="hold" nodeType="withEffect">
                            <p:stCondLst>
                              <p:cond delay="0"/>
                            </p:stCondLst>
                            <p:childTnLst>
                              <p:par>
                                <p:cTn id="1826" presetID="9" presetClass="entr" fill="hold" nodeType="clickEffect">
                                  <p:stCondLst>
                                    <p:cond delay="0"/>
                                  </p:stCondLst>
                                  <p:childTnLst>
                                    <p:set>
                                      <p:cBhvr>
                                        <p:cTn id="1827" dur="1" fill="hold">
                                          <p:stCondLst>
                                            <p:cond delay="0"/>
                                          </p:stCondLst>
                                        </p:cTn>
                                        <p:tgtEl>
                                          <p:spTgt spid="506"/>
                                        </p:tgtEl>
                                        <p:attrNameLst>
                                          <p:attrName>style.visibility</p:attrName>
                                        </p:attrNameLst>
                                      </p:cBhvr>
                                      <p:to>
                                        <p:strVal val="visible"/>
                                      </p:to>
                                    </p:set>
                                    <p:animEffect transition="in" filter="dissolve">
                                      <p:cBhvr additive="repl">
                                        <p:cTn id="1828" dur="500"/>
                                        <p:tgtEl>
                                          <p:spTgt spid="506"/>
                                        </p:tgtEl>
                                      </p:cBhvr>
                                    </p:animEffect>
                                  </p:childTnLst>
                                </p:cTn>
                              </p:par>
                            </p:childTnLst>
                          </p:cTn>
                        </p:par>
                      </p:childTnLst>
                    </p:cTn>
                  </p:par>
                  <p:par>
                    <p:cTn id="1829" fill="hold" nodeType="clickEffect">
                      <p:stCondLst>
                        <p:cond delay="indefinite"/>
                      </p:stCondLst>
                      <p:childTnLst>
                        <p:par>
                          <p:cTn id="1830" fill="hold" nodeType="withEffect">
                            <p:stCondLst>
                              <p:cond delay="0"/>
                            </p:stCondLst>
                            <p:childTnLst>
                              <p:par>
                                <p:cTn id="1831" presetID="9" presetClass="entr" fill="hold" nodeType="clickEffect">
                                  <p:stCondLst>
                                    <p:cond delay="0"/>
                                  </p:stCondLst>
                                  <p:childTnLst>
                                    <p:set>
                                      <p:cBhvr>
                                        <p:cTn id="1832" dur="1" fill="hold">
                                          <p:stCondLst>
                                            <p:cond delay="0"/>
                                          </p:stCondLst>
                                        </p:cTn>
                                        <p:tgtEl>
                                          <p:spTgt spid="508"/>
                                        </p:tgtEl>
                                        <p:attrNameLst>
                                          <p:attrName>style.visibility</p:attrName>
                                        </p:attrNameLst>
                                      </p:cBhvr>
                                      <p:to>
                                        <p:strVal val="visible"/>
                                      </p:to>
                                    </p:set>
                                    <p:animEffect transition="in" filter="dissolve">
                                      <p:cBhvr additive="repl">
                                        <p:cTn id="1833" dur="500"/>
                                        <p:tgtEl>
                                          <p:spTgt spid="508"/>
                                        </p:tgtEl>
                                      </p:cBhvr>
                                    </p:animEffect>
                                  </p:childTnLst>
                                </p:cTn>
                              </p:par>
                            </p:childTnLst>
                          </p:cTn>
                        </p:par>
                      </p:childTnLst>
                    </p:cTn>
                  </p:par>
                  <p:par>
                    <p:cTn id="1834" fill="hold" nodeType="clickEffect">
                      <p:stCondLst>
                        <p:cond delay="indefinite"/>
                      </p:stCondLst>
                      <p:childTnLst>
                        <p:par>
                          <p:cTn id="1835" fill="hold" nodeType="withEffect">
                            <p:stCondLst>
                              <p:cond delay="0"/>
                            </p:stCondLst>
                            <p:childTnLst>
                              <p:par>
                                <p:cTn id="1836" presetID="9" presetClass="entr" fill="hold" nodeType="clickEffect">
                                  <p:stCondLst>
                                    <p:cond delay="0"/>
                                  </p:stCondLst>
                                  <p:childTnLst>
                                    <p:set>
                                      <p:cBhvr>
                                        <p:cTn id="1837" dur="1" fill="hold">
                                          <p:stCondLst>
                                            <p:cond delay="0"/>
                                          </p:stCondLst>
                                        </p:cTn>
                                        <p:tgtEl>
                                          <p:spTgt spid="519"/>
                                        </p:tgtEl>
                                        <p:attrNameLst>
                                          <p:attrName>style.visibility</p:attrName>
                                        </p:attrNameLst>
                                      </p:cBhvr>
                                      <p:to>
                                        <p:strVal val="visible"/>
                                      </p:to>
                                    </p:set>
                                    <p:animEffect transition="in" filter="dissolve">
                                      <p:cBhvr additive="repl">
                                        <p:cTn id="1838" dur="500"/>
                                        <p:tgtEl>
                                          <p:spTgt spid="519"/>
                                        </p:tgtEl>
                                      </p:cBhvr>
                                    </p:animEffect>
                                  </p:childTnLst>
                                </p:cTn>
                              </p:par>
                            </p:childTnLst>
                          </p:cTn>
                        </p:par>
                      </p:childTnLst>
                    </p:cTn>
                  </p:par>
                  <p:par>
                    <p:cTn id="1839" fill="hold" nodeType="clickEffect">
                      <p:stCondLst>
                        <p:cond delay="indefinite"/>
                      </p:stCondLst>
                      <p:childTnLst>
                        <p:par>
                          <p:cTn id="1840" fill="hold" nodeType="withEffect">
                            <p:stCondLst>
                              <p:cond delay="0"/>
                            </p:stCondLst>
                            <p:childTnLst>
                              <p:par>
                                <p:cTn id="1841" presetID="9" presetClass="entr" fill="hold" nodeType="clickEffect">
                                  <p:stCondLst>
                                    <p:cond delay="0"/>
                                  </p:stCondLst>
                                  <p:childTnLst>
                                    <p:set>
                                      <p:cBhvr>
                                        <p:cTn id="1842" dur="1" fill="hold">
                                          <p:stCondLst>
                                            <p:cond delay="0"/>
                                          </p:stCondLst>
                                        </p:cTn>
                                        <p:tgtEl>
                                          <p:spTgt spid="510"/>
                                        </p:tgtEl>
                                        <p:attrNameLst>
                                          <p:attrName>style.visibility</p:attrName>
                                        </p:attrNameLst>
                                      </p:cBhvr>
                                      <p:to>
                                        <p:strVal val="visible"/>
                                      </p:to>
                                    </p:set>
                                    <p:animEffect transition="in" filter="dissolve">
                                      <p:cBhvr additive="repl">
                                        <p:cTn id="1843" dur="500"/>
                                        <p:tgtEl>
                                          <p:spTgt spid="510"/>
                                        </p:tgtEl>
                                      </p:cBhvr>
                                    </p:animEffect>
                                  </p:childTnLst>
                                </p:cTn>
                              </p:par>
                            </p:childTnLst>
                          </p:cTn>
                        </p:par>
                      </p:childTnLst>
                    </p:cTn>
                  </p:par>
                  <p:par>
                    <p:cTn id="1844" fill="hold" nodeType="clickEffect">
                      <p:stCondLst>
                        <p:cond delay="indefinite"/>
                      </p:stCondLst>
                      <p:childTnLst>
                        <p:par>
                          <p:cTn id="1845" fill="hold" nodeType="withEffect">
                            <p:stCondLst>
                              <p:cond delay="0"/>
                            </p:stCondLst>
                            <p:childTnLst>
                              <p:par>
                                <p:cTn id="1846" presetID="9" presetClass="entr" fill="hold" nodeType="clickEffect">
                                  <p:stCondLst>
                                    <p:cond delay="0"/>
                                  </p:stCondLst>
                                  <p:childTnLst>
                                    <p:set>
                                      <p:cBhvr>
                                        <p:cTn id="1847" dur="1" fill="hold">
                                          <p:stCondLst>
                                            <p:cond delay="0"/>
                                          </p:stCondLst>
                                        </p:cTn>
                                        <p:tgtEl>
                                          <p:spTgt spid="511"/>
                                        </p:tgtEl>
                                        <p:attrNameLst>
                                          <p:attrName>style.visibility</p:attrName>
                                        </p:attrNameLst>
                                      </p:cBhvr>
                                      <p:to>
                                        <p:strVal val="visible"/>
                                      </p:to>
                                    </p:set>
                                    <p:animEffect transition="in" filter="dissolve">
                                      <p:cBhvr additive="repl">
                                        <p:cTn id="1848" dur="500"/>
                                        <p:tgtEl>
                                          <p:spTgt spid="511"/>
                                        </p:tgtEl>
                                      </p:cBhvr>
                                    </p:animEffect>
                                  </p:childTnLst>
                                </p:cTn>
                              </p:par>
                            </p:childTnLst>
                          </p:cTn>
                        </p:par>
                      </p:childTnLst>
                    </p:cTn>
                  </p:par>
                  <p:par>
                    <p:cTn id="1849" fill="hold" nodeType="clickEffect">
                      <p:stCondLst>
                        <p:cond delay="indefinite"/>
                      </p:stCondLst>
                      <p:childTnLst>
                        <p:par>
                          <p:cTn id="1850" fill="hold" nodeType="withEffect">
                            <p:stCondLst>
                              <p:cond delay="0"/>
                            </p:stCondLst>
                            <p:childTnLst>
                              <p:par>
                                <p:cTn id="1851" presetID="9" presetClass="entr" fill="hold" nodeType="clickEffect">
                                  <p:stCondLst>
                                    <p:cond delay="0"/>
                                  </p:stCondLst>
                                  <p:childTnLst>
                                    <p:set>
                                      <p:cBhvr>
                                        <p:cTn id="1852" dur="1" fill="hold">
                                          <p:stCondLst>
                                            <p:cond delay="0"/>
                                          </p:stCondLst>
                                        </p:cTn>
                                        <p:tgtEl>
                                          <p:spTgt spid="512"/>
                                        </p:tgtEl>
                                        <p:attrNameLst>
                                          <p:attrName>style.visibility</p:attrName>
                                        </p:attrNameLst>
                                      </p:cBhvr>
                                      <p:to>
                                        <p:strVal val="visible"/>
                                      </p:to>
                                    </p:set>
                                    <p:animEffect transition="in" filter="dissolve">
                                      <p:cBhvr additive="repl">
                                        <p:cTn id="1853" dur="500"/>
                                        <p:tgtEl>
                                          <p:spTgt spid="512"/>
                                        </p:tgtEl>
                                      </p:cBhvr>
                                    </p:animEffect>
                                  </p:childTnLst>
                                </p:cTn>
                              </p:par>
                            </p:childTnLst>
                          </p:cTn>
                        </p:par>
                      </p:childTnLst>
                    </p:cTn>
                  </p:par>
                  <p:par>
                    <p:cTn id="1854" fill="hold" nodeType="clickEffect">
                      <p:stCondLst>
                        <p:cond delay="indefinite"/>
                      </p:stCondLst>
                      <p:childTnLst>
                        <p:par>
                          <p:cTn id="1855" fill="hold" nodeType="withEffect">
                            <p:stCondLst>
                              <p:cond delay="0"/>
                            </p:stCondLst>
                            <p:childTnLst>
                              <p:par>
                                <p:cTn id="1856" presetID="9" presetClass="entr" fill="hold" nodeType="clickEffect">
                                  <p:stCondLst>
                                    <p:cond delay="0"/>
                                  </p:stCondLst>
                                  <p:childTnLst>
                                    <p:set>
                                      <p:cBhvr>
                                        <p:cTn id="1857" dur="1" fill="hold">
                                          <p:stCondLst>
                                            <p:cond delay="0"/>
                                          </p:stCondLst>
                                        </p:cTn>
                                        <p:tgtEl>
                                          <p:spTgt spid="513"/>
                                        </p:tgtEl>
                                        <p:attrNameLst>
                                          <p:attrName>style.visibility</p:attrName>
                                        </p:attrNameLst>
                                      </p:cBhvr>
                                      <p:to>
                                        <p:strVal val="visible"/>
                                      </p:to>
                                    </p:set>
                                    <p:animEffect transition="in" filter="dissolve">
                                      <p:cBhvr additive="repl">
                                        <p:cTn id="1858" dur="500"/>
                                        <p:tgtEl>
                                          <p:spTgt spid="513"/>
                                        </p:tgtEl>
                                      </p:cBhvr>
                                    </p:animEffect>
                                  </p:childTnLst>
                                </p:cTn>
                              </p:par>
                            </p:childTnLst>
                          </p:cTn>
                        </p:par>
                      </p:childTnLst>
                    </p:cTn>
                  </p:par>
                  <p:par>
                    <p:cTn id="1859" fill="hold" nodeType="clickEffect">
                      <p:stCondLst>
                        <p:cond delay="indefinite"/>
                      </p:stCondLst>
                      <p:childTnLst>
                        <p:par>
                          <p:cTn id="1860" fill="hold" nodeType="withEffect">
                            <p:stCondLst>
                              <p:cond delay="0"/>
                            </p:stCondLst>
                            <p:childTnLst>
                              <p:par>
                                <p:cTn id="1861" presetID="9" presetClass="entr" fill="hold" nodeType="clickEffect">
                                  <p:stCondLst>
                                    <p:cond delay="0"/>
                                  </p:stCondLst>
                                  <p:childTnLst>
                                    <p:set>
                                      <p:cBhvr>
                                        <p:cTn id="1862" dur="1" fill="hold">
                                          <p:stCondLst>
                                            <p:cond delay="0"/>
                                          </p:stCondLst>
                                        </p:cTn>
                                        <p:tgtEl>
                                          <p:spTgt spid="515"/>
                                        </p:tgtEl>
                                        <p:attrNameLst>
                                          <p:attrName>style.visibility</p:attrName>
                                        </p:attrNameLst>
                                      </p:cBhvr>
                                      <p:to>
                                        <p:strVal val="visible"/>
                                      </p:to>
                                    </p:set>
                                    <p:animEffect transition="in" filter="dissolve">
                                      <p:cBhvr additive="repl">
                                        <p:cTn id="1863" dur="500"/>
                                        <p:tgtEl>
                                          <p:spTgt spid="515"/>
                                        </p:tgtEl>
                                      </p:cBhvr>
                                    </p:animEffect>
                                  </p:childTnLst>
                                </p:cTn>
                              </p:par>
                            </p:childTnLst>
                          </p:cTn>
                        </p:par>
                      </p:childTnLst>
                    </p:cTn>
                  </p:par>
                  <p:par>
                    <p:cTn id="1864" fill="hold" nodeType="clickEffect">
                      <p:stCondLst>
                        <p:cond delay="indefinite"/>
                      </p:stCondLst>
                      <p:childTnLst>
                        <p:par>
                          <p:cTn id="1865" fill="hold" nodeType="withEffect">
                            <p:stCondLst>
                              <p:cond delay="0"/>
                            </p:stCondLst>
                            <p:childTnLst>
                              <p:par>
                                <p:cTn id="1866" presetID="9" presetClass="entr" fill="hold" nodeType="clickEffect">
                                  <p:stCondLst>
                                    <p:cond delay="0"/>
                                  </p:stCondLst>
                                  <p:childTnLst>
                                    <p:set>
                                      <p:cBhvr>
                                        <p:cTn id="1867" dur="1" fill="hold">
                                          <p:stCondLst>
                                            <p:cond delay="0"/>
                                          </p:stCondLst>
                                        </p:cTn>
                                        <p:tgtEl>
                                          <p:spTgt spid="517"/>
                                        </p:tgtEl>
                                        <p:attrNameLst>
                                          <p:attrName>style.visibility</p:attrName>
                                        </p:attrNameLst>
                                      </p:cBhvr>
                                      <p:to>
                                        <p:strVal val="visible"/>
                                      </p:to>
                                    </p:set>
                                    <p:animEffect transition="in" filter="dissolve">
                                      <p:cBhvr additive="repl">
                                        <p:cTn id="1868" dur="500"/>
                                        <p:tgtEl>
                                          <p:spTgt spid="517"/>
                                        </p:tgtEl>
                                      </p:cBhvr>
                                    </p:animEffect>
                                  </p:childTnLst>
                                </p:cTn>
                              </p:par>
                            </p:childTnLst>
                          </p:cTn>
                        </p:par>
                      </p:childTnLst>
                    </p:cTn>
                  </p:par>
                  <p:par>
                    <p:cTn id="1869" fill="hold" nodeType="clickEffect">
                      <p:stCondLst>
                        <p:cond delay="indefinite"/>
                      </p:stCondLst>
                      <p:childTnLst>
                        <p:par>
                          <p:cTn id="1870" fill="hold" nodeType="withEffect">
                            <p:stCondLst>
                              <p:cond delay="0"/>
                            </p:stCondLst>
                            <p:childTnLst>
                              <p:par>
                                <p:cTn id="1871" presetID="9" presetClass="entr" fill="hold" nodeType="clickEffect">
                                  <p:stCondLst>
                                    <p:cond delay="0"/>
                                  </p:stCondLst>
                                  <p:childTnLst>
                                    <p:set>
                                      <p:cBhvr>
                                        <p:cTn id="1872" dur="1" fill="hold">
                                          <p:stCondLst>
                                            <p:cond delay="0"/>
                                          </p:stCondLst>
                                        </p:cTn>
                                        <p:tgtEl>
                                          <p:spTgt spid="520"/>
                                        </p:tgtEl>
                                        <p:attrNameLst>
                                          <p:attrName>style.visibility</p:attrName>
                                        </p:attrNameLst>
                                      </p:cBhvr>
                                      <p:to>
                                        <p:strVal val="visible"/>
                                      </p:to>
                                    </p:set>
                                    <p:animEffect transition="in" filter="dissolve">
                                      <p:cBhvr additive="repl">
                                        <p:cTn id="1873" dur="500"/>
                                        <p:tgtEl>
                                          <p:spTgt spid="520"/>
                                        </p:tgtEl>
                                      </p:cBhvr>
                                    </p:animEffect>
                                  </p:childTnLst>
                                </p:cTn>
                              </p:par>
                            </p:childTnLst>
                          </p:cTn>
                        </p:par>
                      </p:childTnLst>
                    </p:cTn>
                  </p:par>
                  <p:par>
                    <p:cTn id="1874" fill="hold" nodeType="clickEffect">
                      <p:stCondLst>
                        <p:cond delay="indefinite"/>
                      </p:stCondLst>
                      <p:childTnLst>
                        <p:par>
                          <p:cTn id="1875" fill="hold" nodeType="withEffect">
                            <p:stCondLst>
                              <p:cond delay="0"/>
                            </p:stCondLst>
                            <p:childTnLst>
                              <p:par>
                                <p:cTn id="1876" presetID="9" presetClass="entr" fill="hold" nodeType="clickEffect">
                                  <p:stCondLst>
                                    <p:cond delay="0"/>
                                  </p:stCondLst>
                                  <p:childTnLst>
                                    <p:set>
                                      <p:cBhvr>
                                        <p:cTn id="1877" dur="1" fill="hold">
                                          <p:stCondLst>
                                            <p:cond delay="0"/>
                                          </p:stCondLst>
                                        </p:cTn>
                                        <p:tgtEl>
                                          <p:spTgt spid="521"/>
                                        </p:tgtEl>
                                        <p:attrNameLst>
                                          <p:attrName>style.visibility</p:attrName>
                                        </p:attrNameLst>
                                      </p:cBhvr>
                                      <p:to>
                                        <p:strVal val="visible"/>
                                      </p:to>
                                    </p:set>
                                    <p:animEffect transition="in" filter="dissolve">
                                      <p:cBhvr additive="repl">
                                        <p:cTn id="1878" dur="500"/>
                                        <p:tgtEl>
                                          <p:spTgt spid="521"/>
                                        </p:tgtEl>
                                      </p:cBhvr>
                                    </p:animEffect>
                                  </p:childTnLst>
                                </p:cTn>
                              </p:par>
                            </p:childTnLst>
                          </p:cTn>
                        </p:par>
                      </p:childTnLst>
                    </p:cTn>
                  </p:par>
                  <p:par>
                    <p:cTn id="1879" fill="hold" nodeType="clickEffect">
                      <p:stCondLst>
                        <p:cond delay="indefinite"/>
                      </p:stCondLst>
                      <p:childTnLst>
                        <p:par>
                          <p:cTn id="1880" fill="hold" nodeType="withEffect">
                            <p:stCondLst>
                              <p:cond delay="0"/>
                            </p:stCondLst>
                            <p:childTnLst>
                              <p:par>
                                <p:cTn id="1881" presetID="9" presetClass="entr" fill="hold" nodeType="clickEffect">
                                  <p:stCondLst>
                                    <p:cond delay="0"/>
                                  </p:stCondLst>
                                  <p:childTnLst>
                                    <p:set>
                                      <p:cBhvr>
                                        <p:cTn id="1882" dur="1" fill="hold">
                                          <p:stCondLst>
                                            <p:cond delay="0"/>
                                          </p:stCondLst>
                                        </p:cTn>
                                        <p:tgtEl>
                                          <p:spTgt spid="523"/>
                                        </p:tgtEl>
                                        <p:attrNameLst>
                                          <p:attrName>style.visibility</p:attrName>
                                        </p:attrNameLst>
                                      </p:cBhvr>
                                      <p:to>
                                        <p:strVal val="visible"/>
                                      </p:to>
                                    </p:set>
                                    <p:animEffect transition="in" filter="dissolve">
                                      <p:cBhvr additive="repl">
                                        <p:cTn id="1883" dur="500"/>
                                        <p:tgtEl>
                                          <p:spTgt spid="523"/>
                                        </p:tgtEl>
                                      </p:cBhvr>
                                    </p:animEffect>
                                  </p:childTnLst>
                                </p:cTn>
                              </p:par>
                            </p:childTnLst>
                          </p:cTn>
                        </p:par>
                      </p:childTnLst>
                    </p:cTn>
                  </p:par>
                  <p:par>
                    <p:cTn id="1884" fill="hold" nodeType="clickEffect">
                      <p:stCondLst>
                        <p:cond delay="indefinite"/>
                      </p:stCondLst>
                      <p:childTnLst>
                        <p:par>
                          <p:cTn id="1885" fill="hold" nodeType="withEffect">
                            <p:stCondLst>
                              <p:cond delay="0"/>
                            </p:stCondLst>
                            <p:childTnLst>
                              <p:par>
                                <p:cTn id="1886" presetID="9" presetClass="entr" fill="hold" nodeType="clickEffect">
                                  <p:stCondLst>
                                    <p:cond delay="0"/>
                                  </p:stCondLst>
                                  <p:childTnLst>
                                    <p:set>
                                      <p:cBhvr>
                                        <p:cTn id="1887" dur="1" fill="hold">
                                          <p:stCondLst>
                                            <p:cond delay="0"/>
                                          </p:stCondLst>
                                        </p:cTn>
                                        <p:tgtEl>
                                          <p:spTgt spid="526"/>
                                        </p:tgtEl>
                                        <p:attrNameLst>
                                          <p:attrName>style.visibility</p:attrName>
                                        </p:attrNameLst>
                                      </p:cBhvr>
                                      <p:to>
                                        <p:strVal val="visible"/>
                                      </p:to>
                                    </p:set>
                                    <p:animEffect transition="in" filter="dissolve">
                                      <p:cBhvr additive="repl">
                                        <p:cTn id="1888" dur="500"/>
                                        <p:tgtEl>
                                          <p:spTgt spid="526"/>
                                        </p:tgtEl>
                                      </p:cBhvr>
                                    </p:animEffect>
                                  </p:childTnLst>
                                </p:cTn>
                              </p:par>
                            </p:childTnLst>
                          </p:cTn>
                        </p:par>
                      </p:childTnLst>
                    </p:cTn>
                  </p:par>
                  <p:par>
                    <p:cTn id="1889" fill="hold" nodeType="clickEffect">
                      <p:stCondLst>
                        <p:cond delay="indefinite"/>
                      </p:stCondLst>
                      <p:childTnLst>
                        <p:par>
                          <p:cTn id="1890" fill="hold" nodeType="withEffect">
                            <p:stCondLst>
                              <p:cond delay="0"/>
                            </p:stCondLst>
                            <p:childTnLst>
                              <p:par>
                                <p:cTn id="1891" presetID="9" presetClass="entr" fill="hold" nodeType="clickEffect">
                                  <p:stCondLst>
                                    <p:cond delay="0"/>
                                  </p:stCondLst>
                                  <p:childTnLst>
                                    <p:set>
                                      <p:cBhvr>
                                        <p:cTn id="1892" dur="1" fill="hold">
                                          <p:stCondLst>
                                            <p:cond delay="0"/>
                                          </p:stCondLst>
                                        </p:cTn>
                                        <p:tgtEl>
                                          <p:spTgt spid="525"/>
                                        </p:tgtEl>
                                        <p:attrNameLst>
                                          <p:attrName>style.visibility</p:attrName>
                                        </p:attrNameLst>
                                      </p:cBhvr>
                                      <p:to>
                                        <p:strVal val="visible"/>
                                      </p:to>
                                    </p:set>
                                    <p:animEffect transition="in" filter="dissolve">
                                      <p:cBhvr additive="repl">
                                        <p:cTn id="1893" dur="500"/>
                                        <p:tgtEl>
                                          <p:spTgt spid="525"/>
                                        </p:tgtEl>
                                      </p:cBhvr>
                                    </p:animEffect>
                                  </p:childTnLst>
                                </p:cTn>
                              </p:par>
                            </p:childTnLst>
                          </p:cTn>
                        </p:par>
                        <p:par>
                          <p:cTn id="1894" fill="hold" nodeType="afterEffect">
                            <p:stCondLst>
                              <p:cond delay="500"/>
                            </p:stCondLst>
                            <p:childTnLst>
                              <p:par>
                                <p:cTn id="1895" presetID="9" presetClass="entr" fill="hold" nodeType="afterEffect">
                                  <p:stCondLst>
                                    <p:cond delay="0"/>
                                  </p:stCondLst>
                                  <p:childTnLst>
                                    <p:set>
                                      <p:cBhvr>
                                        <p:cTn id="1896" dur="1" fill="hold">
                                          <p:stCondLst>
                                            <p:cond delay="0"/>
                                          </p:stCondLst>
                                        </p:cTn>
                                        <p:tgtEl>
                                          <p:spTgt spid="507"/>
                                        </p:tgtEl>
                                        <p:attrNameLst>
                                          <p:attrName>style.visibility</p:attrName>
                                        </p:attrNameLst>
                                      </p:cBhvr>
                                      <p:to>
                                        <p:strVal val="visible"/>
                                      </p:to>
                                    </p:set>
                                    <p:animEffect transition="in" filter="dissolve">
                                      <p:cBhvr additive="repl">
                                        <p:cTn id="1897" dur="500"/>
                                        <p:tgtEl>
                                          <p:spTgt spid="50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7" name="Rectangle 2"/>
          <p:cNvSpPr/>
          <p:nvPr/>
        </p:nvSpPr>
        <p:spPr>
          <a:xfrm>
            <a:off x="457200" y="274680"/>
            <a:ext cx="8229600" cy="345960"/>
          </a:xfrm>
          <a:prstGeom prst="rect">
            <a:avLst/>
          </a:prstGeom>
          <a:solidFill>
            <a:srgbClr val="0099FF"/>
          </a:solidFill>
          <a:ln w="0">
            <a:noFill/>
          </a:ln>
        </p:spPr>
        <p:style>
          <a:lnRef idx="0"/>
          <a:fillRef idx="0"/>
          <a:effectRef idx="0"/>
          <a:fontRef idx="minor"/>
        </p:style>
        <p:txBody>
          <a:bodyPr lIns="90000" tIns="46800" rIns="90000" bIns="46800" anchor="ctr">
            <a:noAutofit/>
          </a:bodyPr>
          <a:p>
            <a:pPr algn="ctr">
              <a:lnSpc>
                <a:spcPct val="100000"/>
              </a:lnSpc>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u="none" strike="noStrike">
                <a:solidFill>
                  <a:srgbClr val="FFFFFF"/>
                </a:solidFill>
                <a:effectLst/>
                <a:uFillTx/>
                <a:latin typeface="Arial"/>
              </a:rPr>
              <a:t>Maths4Scotland                                                                                     Higher</a:t>
            </a:r>
            <a:endParaRPr lang="en-US" sz="1800" b="0" u="none" strike="noStrike">
              <a:solidFill>
                <a:srgbClr val="FFFFFF"/>
              </a:solidFill>
              <a:effectLst/>
              <a:uFillTx/>
              <a:latin typeface="Arial Narrow"/>
            </a:endParaRPr>
          </a:p>
        </p:txBody>
      </p:sp>
      <p:grpSp>
        <p:nvGrpSpPr>
          <p:cNvPr id="528" name="Group 3"/>
          <p:cNvGrpSpPr/>
          <p:nvPr/>
        </p:nvGrpSpPr>
        <p:grpSpPr>
          <a:xfrm>
            <a:off x="8153280" y="4952880"/>
            <a:ext cx="550800" cy="848880"/>
            <a:chOff x="8153280" y="4952880"/>
            <a:chExt cx="550800" cy="848880"/>
          </a:xfrm>
        </p:grpSpPr>
        <p:pic>
          <p:nvPicPr>
            <p:cNvPr id="529" name="Picture 4" descr="Round-button-yellow"/>
            <p:cNvPicPr/>
            <p:nvPr/>
          </p:nvPicPr>
          <p:blipFill>
            <a:blip r:embed="rId1"/>
            <a:stretch/>
          </p:blipFill>
          <p:spPr>
            <a:xfrm>
              <a:off x="8153280" y="4952880"/>
              <a:ext cx="524160" cy="495360"/>
            </a:xfrm>
            <a:prstGeom prst="rect">
              <a:avLst/>
            </a:prstGeom>
            <a:noFill/>
            <a:ln w="0">
              <a:noFill/>
            </a:ln>
          </p:spPr>
        </p:pic>
        <p:sp>
          <p:nvSpPr>
            <p:cNvPr id="530" name="Text Box 5"/>
            <p:cNvSpPr/>
            <p:nvPr/>
          </p:nvSpPr>
          <p:spPr>
            <a:xfrm>
              <a:off x="8163000" y="5464080"/>
              <a:ext cx="54108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FF"/>
                  </a:solidFill>
                  <a:effectLst/>
                  <a:uFillTx/>
                  <a:latin typeface="Arial"/>
                </a:rPr>
                <a:t>Hint</a:t>
              </a:r>
              <a:endParaRPr lang="en-US" sz="1600" b="0" u="none" strike="noStrike">
                <a:solidFill>
                  <a:srgbClr val="FFFFFF"/>
                </a:solidFill>
                <a:effectLst/>
                <a:uFillTx/>
                <a:latin typeface="Arial Narrow"/>
              </a:endParaRPr>
            </a:p>
          </p:txBody>
        </p:sp>
      </p:grpSp>
      <p:sp>
        <p:nvSpPr>
          <p:cNvPr id="531" name="AutoShape 6">
            <a:hlinkClick r:id="" action="ppaction://hlinkshowjump?jump=nextslide"/>
            <a:hlinkClick r:id="rId2"/>
          </p:cNvPr>
          <p:cNvSpPr/>
          <p:nvPr/>
        </p:nvSpPr>
        <p:spPr>
          <a:xfrm>
            <a:off x="8229600" y="6095880"/>
            <a:ext cx="609480" cy="457200"/>
          </a:xfrm>
          <a:prstGeom prst="rightArrow">
            <a:avLst>
              <a:gd name="adj1" fmla="val 50000"/>
              <a:gd name="adj2" fmla="val 33327"/>
            </a:avLst>
          </a:prstGeom>
          <a:solidFill>
            <a:srgbClr val="0099FF"/>
          </a:solidFill>
          <a:ln w="9360">
            <a:solidFill>
              <a:srgbClr val="000000"/>
            </a:solidFill>
            <a:miter/>
          </a:ln>
        </p:spPr>
        <p:style>
          <a:lnRef idx="0"/>
          <a:fillRef idx="0"/>
          <a:effectRef idx="0"/>
          <a:fontRef idx="minor"/>
        </p:style>
        <p:txBody>
          <a:bodyPr wrap="none" lIns="90000" tIns="46800" rIns="90000" bIns="46800" anchor="ctr">
            <a:noAutofit/>
          </a:bodyPr>
          <a:p>
            <a:pPr algn="ctr">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Arial Narrow"/>
            </a:endParaRPr>
          </a:p>
        </p:txBody>
      </p:sp>
      <p:sp>
        <p:nvSpPr>
          <p:cNvPr id="532" name="AutoShape 7">
            <a:hlinkClick r:id="" action="ppaction://hlinkshowjump?jump=previousslide"/>
            <a:hlinkClick r:id="rId3"/>
          </p:cNvPr>
          <p:cNvSpPr/>
          <p:nvPr/>
        </p:nvSpPr>
        <p:spPr>
          <a:xfrm rot="10800000">
            <a:off x="304560" y="6095880"/>
            <a:ext cx="609480" cy="457200"/>
          </a:xfrm>
          <a:prstGeom prst="rightArrow">
            <a:avLst>
              <a:gd name="adj1" fmla="val 50000"/>
              <a:gd name="adj2" fmla="val 33327"/>
            </a:avLst>
          </a:prstGeom>
          <a:solidFill>
            <a:srgbClr val="0099FF"/>
          </a:solidFill>
          <a:ln w="9360">
            <a:solidFill>
              <a:srgbClr val="000000"/>
            </a:solidFill>
            <a:miter/>
          </a:ln>
        </p:spPr>
        <p:style>
          <a:lnRef idx="0"/>
          <a:fillRef idx="0"/>
          <a:effectRef idx="0"/>
          <a:fontRef idx="minor"/>
        </p:style>
        <p:txBody>
          <a:bodyPr wrap="none" lIns="90000" tIns="46800" rIns="90000" bIns="46800" anchor="ctr">
            <a:noAutofit/>
          </a:bodyPr>
          <a:p>
            <a:pPr algn="ctr">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Arial Narrow"/>
            </a:endParaRPr>
          </a:p>
        </p:txBody>
      </p:sp>
      <p:sp>
        <p:nvSpPr>
          <p:cNvPr id="533" name="Text Box 8"/>
          <p:cNvSpPr/>
          <p:nvPr/>
        </p:nvSpPr>
        <p:spPr>
          <a:xfrm>
            <a:off x="920880" y="6157800"/>
            <a:ext cx="96948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0099FF"/>
                </a:solidFill>
                <a:effectLst/>
                <a:uFillTx/>
                <a:latin typeface="Arial"/>
              </a:rPr>
              <a:t>Previous</a:t>
            </a:r>
            <a:endParaRPr lang="en-US" sz="1600" b="0" u="none" strike="noStrike">
              <a:solidFill>
                <a:srgbClr val="FFFFFF"/>
              </a:solidFill>
              <a:effectLst/>
              <a:uFillTx/>
              <a:latin typeface="Arial Narrow"/>
            </a:endParaRPr>
          </a:p>
        </p:txBody>
      </p:sp>
      <p:sp>
        <p:nvSpPr>
          <p:cNvPr id="534" name="Text Box 9"/>
          <p:cNvSpPr/>
          <p:nvPr/>
        </p:nvSpPr>
        <p:spPr>
          <a:xfrm>
            <a:off x="7550640" y="6157800"/>
            <a:ext cx="5976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0099FF"/>
                </a:solidFill>
                <a:effectLst/>
                <a:uFillTx/>
                <a:latin typeface="Arial"/>
              </a:rPr>
              <a:t>Next</a:t>
            </a:r>
            <a:endParaRPr lang="en-US" sz="1600" b="0" u="none" strike="noStrike">
              <a:solidFill>
                <a:srgbClr val="FFFFFF"/>
              </a:solidFill>
              <a:effectLst/>
              <a:uFillTx/>
              <a:latin typeface="Arial Narrow"/>
            </a:endParaRPr>
          </a:p>
        </p:txBody>
      </p:sp>
      <p:sp>
        <p:nvSpPr>
          <p:cNvPr id="535" name="AutoShape 10">
            <a:hlinkClick r:id="" action="ppaction://hlinkshowjump?jump=endshow"/>
          </p:cNvPr>
          <p:cNvSpPr/>
          <p:nvPr/>
        </p:nvSpPr>
        <p:spPr>
          <a:xfrm>
            <a:off x="4325760" y="6056280"/>
            <a:ext cx="532080" cy="531720"/>
          </a:xfrm>
          <a:prstGeom prst="sun">
            <a:avLst>
              <a:gd name="adj" fmla="val 25000"/>
            </a:avLst>
          </a:prstGeom>
          <a:solidFill>
            <a:srgbClr val="FF0000"/>
          </a:solidFill>
          <a:ln w="9360">
            <a:solidFill>
              <a:srgbClr val="000000"/>
            </a:solidFill>
            <a:miter/>
          </a:ln>
        </p:spPr>
        <p:style>
          <a:lnRef idx="0"/>
          <a:fillRef idx="0"/>
          <a:effectRef idx="0"/>
          <a:fontRef idx="minor"/>
        </p:style>
        <p:txBody>
          <a:bodyPr wrap="none" lIns="90000" tIns="46800" rIns="90000" bIns="46800" anchor="ctr">
            <a:noAutofit/>
          </a:bodyPr>
          <a:p>
            <a:pPr algn="ctr">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Arial Narrow"/>
            </a:endParaRPr>
          </a:p>
        </p:txBody>
      </p:sp>
      <p:sp>
        <p:nvSpPr>
          <p:cNvPr id="536" name="Text Box 11"/>
          <p:cNvSpPr/>
          <p:nvPr/>
        </p:nvSpPr>
        <p:spPr>
          <a:xfrm>
            <a:off x="4871160" y="6170760"/>
            <a:ext cx="5526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0099FF"/>
                </a:solidFill>
                <a:effectLst/>
                <a:uFillTx/>
                <a:latin typeface="Arial"/>
              </a:rPr>
              <a:t>Quit</a:t>
            </a:r>
            <a:endParaRPr lang="en-US" sz="1600" b="0" u="none" strike="noStrike">
              <a:solidFill>
                <a:srgbClr val="FFFFFF"/>
              </a:solidFill>
              <a:effectLst/>
              <a:uFillTx/>
              <a:latin typeface="Arial Narrow"/>
            </a:endParaRPr>
          </a:p>
        </p:txBody>
      </p:sp>
      <p:sp>
        <p:nvSpPr>
          <p:cNvPr id="537" name="Text Box 12"/>
          <p:cNvSpPr/>
          <p:nvPr/>
        </p:nvSpPr>
        <p:spPr>
          <a:xfrm>
            <a:off x="3736080" y="6170760"/>
            <a:ext cx="5526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0099FF"/>
                </a:solidFill>
                <a:effectLst/>
                <a:uFillTx/>
                <a:latin typeface="Arial"/>
              </a:rPr>
              <a:t>Quit</a:t>
            </a:r>
            <a:endParaRPr lang="en-US" sz="1600" b="0" u="none" strike="noStrike">
              <a:solidFill>
                <a:srgbClr val="FFFFFF"/>
              </a:solidFill>
              <a:effectLst/>
              <a:uFillTx/>
              <a:latin typeface="Arial Narrow"/>
            </a:endParaRPr>
          </a:p>
        </p:txBody>
      </p:sp>
      <p:sp>
        <p:nvSpPr>
          <p:cNvPr id="538" name="Text Box 13"/>
          <p:cNvSpPr/>
          <p:nvPr/>
        </p:nvSpPr>
        <p:spPr>
          <a:xfrm>
            <a:off x="437400" y="3686040"/>
            <a:ext cx="2754360" cy="368280"/>
          </a:xfrm>
          <a:prstGeom prst="rect">
            <a:avLst/>
          </a:prstGeom>
          <a:solidFill>
            <a:srgbClr val="FFFF99"/>
          </a:solidFill>
          <a:ln w="0">
            <a:noFill/>
          </a:ln>
        </p:spPr>
        <p:style>
          <a:lnRef idx="0"/>
          <a:fillRef idx="0"/>
          <a:effectRef idx="0"/>
          <a:fontRef idx="minor"/>
        </p:style>
        <p:txBody>
          <a:bodyPr wrap="none" lIns="90000" tIns="46800" rIns="90000" bIns="46800" anchor="t">
            <a:spAutoFit/>
          </a:bodyPr>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Narrow"/>
              </a:rPr>
              <a:t>Construct a recurrence relation</a:t>
            </a:r>
            <a:endParaRPr lang="en-US" sz="1800" b="0" u="none" strike="noStrike">
              <a:solidFill>
                <a:srgbClr val="FFFFFF"/>
              </a:solidFill>
              <a:effectLst/>
              <a:uFillTx/>
              <a:latin typeface="Arial Narrow"/>
            </a:endParaRPr>
          </a:p>
        </p:txBody>
      </p:sp>
      <p:pic>
        <p:nvPicPr>
          <p:cNvPr id="539" name="Picture 14" descr="tick"/>
          <p:cNvPicPr/>
          <p:nvPr/>
        </p:nvPicPr>
        <p:blipFill>
          <a:blip r:embed="rId4"/>
          <a:stretch/>
        </p:blipFill>
        <p:spPr>
          <a:xfrm>
            <a:off x="6945480" y="5378400"/>
            <a:ext cx="618840" cy="619200"/>
          </a:xfrm>
          <a:prstGeom prst="rect">
            <a:avLst/>
          </a:prstGeom>
          <a:noFill/>
          <a:ln w="0">
            <a:noFill/>
          </a:ln>
        </p:spPr>
      </p:pic>
      <p:graphicFrame>
        <p:nvGraphicFramePr>
          <p:cNvPr id="540" name="Object 15"/>
          <p:cNvGraphicFramePr/>
          <p:nvPr/>
        </p:nvGraphicFramePr>
        <p:xfrm>
          <a:off x="3424320" y="3666960"/>
          <a:ext cx="2246400" cy="411480"/>
        </p:xfrm>
        <a:graphic>
          <a:graphicData uri="http://schemas.openxmlformats.org/presentationml/2006/ole">
            <p:oleObj r:id="rId5" spid="">
              <p:embed/>
              <p:pic>
                <p:nvPicPr>
                  <p:cNvPr id="541" name="Object 15"/>
                  <p:cNvPicPr/>
                  <p:nvPr/>
                </p:nvPicPr>
                <p:blipFill>
                  <a:blip r:embed="rId6"/>
                  <a:stretch/>
                </p:blipFill>
                <p:spPr>
                  <a:xfrm>
                    <a:off x="3424320" y="3666960"/>
                    <a:ext cx="2246400" cy="411480"/>
                  </a:xfrm>
                  <a:prstGeom prst="rect">
                    <a:avLst/>
                  </a:prstGeom>
                  <a:noFill/>
                  <a:ln w="0">
                    <a:noFill/>
                  </a:ln>
                </p:spPr>
              </p:pic>
            </p:oleObj>
          </a:graphicData>
        </a:graphic>
      </p:graphicFrame>
      <p:sp>
        <p:nvSpPr>
          <p:cNvPr id="542" name="Text Box 22"/>
          <p:cNvSpPr/>
          <p:nvPr/>
        </p:nvSpPr>
        <p:spPr>
          <a:xfrm>
            <a:off x="436680" y="716040"/>
            <a:ext cx="8369280" cy="3065760"/>
          </a:xfrm>
          <a:prstGeom prst="rect">
            <a:avLst/>
          </a:prstGeom>
          <a:noFill/>
          <a:ln w="0">
            <a:noFill/>
          </a:ln>
        </p:spPr>
        <p:style>
          <a:lnRef idx="0"/>
          <a:fillRef idx="0"/>
          <a:effectRef idx="0"/>
          <a:fontRef idx="minor"/>
        </p:style>
        <p:txBody>
          <a:bodyPr lIns="90000" tIns="46800" rIns="90000" bIns="46800" anchor="t">
            <a:spAutoFit/>
          </a:bodyPr>
          <a:p>
            <a:pPr marL="457200" indent="-457200">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FF"/>
                </a:solidFill>
                <a:effectLst/>
                <a:uFillTx/>
                <a:latin typeface="Arial Narrow"/>
                <a:ea typeface="Times New Roman"/>
              </a:rPr>
              <a:t>On the first day of March, a bank loans a man £2500 at a fixed rate of interest of 1.5% per month. </a:t>
            </a:r>
            <a:endParaRPr lang="en-US" sz="1600" b="0" u="none" strike="noStrike">
              <a:solidFill>
                <a:srgbClr val="FFFFFF"/>
              </a:solidFill>
              <a:effectLst/>
              <a:uFillTx/>
              <a:latin typeface="Arial Narrow"/>
            </a:endParaRPr>
          </a:p>
          <a:p>
            <a:pPr marL="457200" indent="-457200">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FF"/>
                </a:solidFill>
                <a:effectLst/>
                <a:uFillTx/>
                <a:latin typeface="Arial Narrow"/>
                <a:ea typeface="Times New Roman"/>
              </a:rPr>
              <a:t>This interest is added on the last day of each month and is calculated on the amount due on the first day of the </a:t>
            </a:r>
            <a:endParaRPr lang="en-US" sz="1600" b="0" u="none" strike="noStrike">
              <a:solidFill>
                <a:srgbClr val="FFFFFF"/>
              </a:solidFill>
              <a:effectLst/>
              <a:uFillTx/>
              <a:latin typeface="Arial Narrow"/>
            </a:endParaRPr>
          </a:p>
          <a:p>
            <a:pPr marL="457200" indent="-457200">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FF"/>
                </a:solidFill>
                <a:effectLst/>
                <a:uFillTx/>
                <a:latin typeface="Arial Narrow"/>
                <a:ea typeface="Times New Roman"/>
              </a:rPr>
              <a:t>month. He agrees to make repayments on the first day of each subsequent month. Each repayment is £300</a:t>
            </a:r>
            <a:endParaRPr lang="en-US" sz="1600" b="0" u="none" strike="noStrike">
              <a:solidFill>
                <a:srgbClr val="FFFFFF"/>
              </a:solidFill>
              <a:effectLst/>
              <a:uFillTx/>
              <a:latin typeface="Arial Narrow"/>
            </a:endParaRPr>
          </a:p>
          <a:p>
            <a:pPr marL="457200" indent="-457200">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FF"/>
                </a:solidFill>
                <a:effectLst/>
                <a:uFillTx/>
                <a:latin typeface="Arial Narrow"/>
                <a:ea typeface="Times New Roman"/>
              </a:rPr>
              <a:t>except for the smaller final amount which will pay off the loan.</a:t>
            </a:r>
            <a:endParaRPr lang="en-US" sz="1600" b="0" u="none" strike="noStrike">
              <a:solidFill>
                <a:srgbClr val="FFFFFF"/>
              </a:solidFill>
              <a:effectLst/>
              <a:uFillTx/>
              <a:latin typeface="Arial Narrow"/>
            </a:endParaRPr>
          </a:p>
          <a:p>
            <a:pPr marL="457200" indent="-457200">
              <a:spcBef>
                <a:spcPts val="4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FF"/>
                </a:solidFill>
                <a:effectLst/>
                <a:uFillTx/>
                <a:latin typeface="Arial Narrow"/>
                <a:ea typeface="Times New Roman"/>
              </a:rPr>
              <a:t> a)   The amount that he owes at the start of each month is taken to be the amount still owing just after the </a:t>
            </a:r>
            <a:endParaRPr lang="en-US" sz="1600" b="0" u="none" strike="noStrike">
              <a:solidFill>
                <a:srgbClr val="FFFFFF"/>
              </a:solidFill>
              <a:effectLst/>
              <a:uFillTx/>
              <a:latin typeface="Arial Narrow"/>
            </a:endParaRPr>
          </a:p>
          <a:p>
            <a:pPr marL="457200" indent="-457200">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FF"/>
                </a:solidFill>
                <a:effectLst/>
                <a:uFillTx/>
                <a:latin typeface="Arial Narrow"/>
                <a:ea typeface="Times New Roman"/>
              </a:rPr>
              <a:t>       monthly repayment has been made.</a:t>
            </a:r>
            <a:endParaRPr lang="en-US" sz="1600" b="0" u="none" strike="noStrike">
              <a:solidFill>
                <a:srgbClr val="FFFFFF"/>
              </a:solidFill>
              <a:effectLst/>
              <a:uFillTx/>
              <a:latin typeface="Arial Narrow"/>
            </a:endParaRPr>
          </a:p>
          <a:p>
            <a:pPr marL="457200" indent="-457200">
              <a:spcBef>
                <a:spcPts val="4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FF"/>
                </a:solidFill>
                <a:effectLst/>
                <a:uFillTx/>
                <a:latin typeface="Arial Narrow"/>
                <a:ea typeface="Times New Roman"/>
              </a:rPr>
              <a:t>       Let  </a:t>
            </a:r>
            <a:r>
              <a:rPr lang="en-GB" sz="1600" b="0" i="1" u="none" strike="noStrike">
                <a:solidFill>
                  <a:srgbClr val="FFFFFF"/>
                </a:solidFill>
                <a:effectLst/>
                <a:uFillTx/>
                <a:latin typeface="Arial Narrow"/>
                <a:ea typeface="Times New Roman"/>
              </a:rPr>
              <a:t>u</a:t>
            </a:r>
            <a:r>
              <a:rPr lang="en-GB" sz="1600" b="0" i="1" u="none" strike="noStrike" baseline="-25000">
                <a:solidFill>
                  <a:srgbClr val="FFFFFF"/>
                </a:solidFill>
                <a:effectLst/>
                <a:uFillTx/>
                <a:latin typeface="Arial Narrow"/>
                <a:ea typeface="Times New Roman"/>
              </a:rPr>
              <a:t>n</a:t>
            </a:r>
            <a:r>
              <a:rPr lang="en-GB" sz="1600" b="0" u="none" strike="noStrike">
                <a:solidFill>
                  <a:srgbClr val="FFFFFF"/>
                </a:solidFill>
                <a:effectLst/>
                <a:uFillTx/>
                <a:latin typeface="Arial Narrow"/>
                <a:ea typeface="Times New Roman"/>
              </a:rPr>
              <a:t> and </a:t>
            </a:r>
            <a:r>
              <a:rPr lang="en-GB" sz="1600" b="0" i="1" u="none" strike="noStrike">
                <a:solidFill>
                  <a:srgbClr val="FFFFFF"/>
                </a:solidFill>
                <a:effectLst/>
                <a:uFillTx/>
                <a:latin typeface="Arial Narrow"/>
                <a:ea typeface="Times New Roman"/>
              </a:rPr>
              <a:t>u</a:t>
            </a:r>
            <a:r>
              <a:rPr lang="en-GB" sz="1600" b="0" i="1" u="none" strike="noStrike" baseline="-25000">
                <a:solidFill>
                  <a:srgbClr val="FFFFFF"/>
                </a:solidFill>
                <a:effectLst/>
                <a:uFillTx/>
                <a:latin typeface="Arial Narrow"/>
                <a:ea typeface="Times New Roman"/>
              </a:rPr>
              <a:t>n+1</a:t>
            </a:r>
            <a:r>
              <a:rPr lang="en-GB" sz="1600" b="0" u="none" strike="noStrike">
                <a:solidFill>
                  <a:srgbClr val="FFFFFF"/>
                </a:solidFill>
                <a:effectLst/>
                <a:uFillTx/>
                <a:latin typeface="Arial Narrow"/>
                <a:ea typeface="Times New Roman"/>
              </a:rPr>
              <a:t> and represent the amounts that he owes at the starts of two successive months.</a:t>
            </a:r>
            <a:endParaRPr lang="en-US" sz="1600" b="0" u="none" strike="noStrike">
              <a:solidFill>
                <a:srgbClr val="FFFFFF"/>
              </a:solidFill>
              <a:effectLst/>
              <a:uFillTx/>
              <a:latin typeface="Arial Narrow"/>
            </a:endParaRPr>
          </a:p>
          <a:p>
            <a:pPr marL="457200" indent="-457200">
              <a:spcBef>
                <a:spcPts val="4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FF"/>
                </a:solidFill>
                <a:effectLst/>
                <a:uFillTx/>
                <a:latin typeface="Arial Narrow"/>
                <a:ea typeface="Times New Roman"/>
              </a:rPr>
              <a:t>       Write down a recurrence relation involving   </a:t>
            </a:r>
            <a:r>
              <a:rPr lang="en-GB" sz="1600" b="0" i="1" u="none" strike="noStrike">
                <a:solidFill>
                  <a:srgbClr val="FFFFFF"/>
                </a:solidFill>
                <a:effectLst/>
                <a:uFillTx/>
                <a:latin typeface="Arial Narrow"/>
                <a:ea typeface="Times New Roman"/>
              </a:rPr>
              <a:t>u</a:t>
            </a:r>
            <a:r>
              <a:rPr lang="en-GB" sz="1600" b="0" i="1" u="none" strike="noStrike" baseline="-25000">
                <a:solidFill>
                  <a:srgbClr val="FFFFFF"/>
                </a:solidFill>
                <a:effectLst/>
                <a:uFillTx/>
                <a:latin typeface="Arial Narrow"/>
                <a:ea typeface="Times New Roman"/>
              </a:rPr>
              <a:t>n</a:t>
            </a:r>
            <a:r>
              <a:rPr lang="en-GB" sz="1600" b="0" u="none" strike="noStrike">
                <a:solidFill>
                  <a:srgbClr val="FFFFFF"/>
                </a:solidFill>
                <a:effectLst/>
                <a:uFillTx/>
                <a:latin typeface="Arial Narrow"/>
                <a:ea typeface="Times New Roman"/>
              </a:rPr>
              <a:t> and </a:t>
            </a:r>
            <a:r>
              <a:rPr lang="en-GB" sz="1600" b="0" i="1" u="none" strike="noStrike">
                <a:solidFill>
                  <a:srgbClr val="FFFFFF"/>
                </a:solidFill>
                <a:effectLst/>
                <a:uFillTx/>
                <a:latin typeface="Arial Narrow"/>
                <a:ea typeface="Times New Roman"/>
              </a:rPr>
              <a:t>u</a:t>
            </a:r>
            <a:r>
              <a:rPr lang="en-GB" sz="1600" b="0" i="1" u="none" strike="noStrike" baseline="-25000">
                <a:solidFill>
                  <a:srgbClr val="FFFFFF"/>
                </a:solidFill>
                <a:effectLst/>
                <a:uFillTx/>
                <a:latin typeface="Arial Narrow"/>
                <a:ea typeface="Times New Roman"/>
              </a:rPr>
              <a:t>n+1</a:t>
            </a:r>
            <a:r>
              <a:rPr lang="en-GB" sz="1600" b="0" u="none" strike="noStrike">
                <a:solidFill>
                  <a:srgbClr val="FFFFFF"/>
                </a:solidFill>
                <a:effectLst/>
                <a:uFillTx/>
                <a:latin typeface="Arial Narrow"/>
                <a:ea typeface="Times New Roman"/>
              </a:rPr>
              <a:t> </a:t>
            </a:r>
            <a:endParaRPr lang="en-US" sz="1600" b="0" u="none" strike="noStrike">
              <a:solidFill>
                <a:srgbClr val="FFFFFF"/>
              </a:solidFill>
              <a:effectLst/>
              <a:uFillTx/>
              <a:latin typeface="Arial Narrow"/>
            </a:endParaRPr>
          </a:p>
          <a:p>
            <a:pPr marL="457200" indent="-457200">
              <a:spcBef>
                <a:spcPts val="4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FF"/>
                </a:solidFill>
                <a:effectLst/>
                <a:uFillTx/>
                <a:latin typeface="Arial Narrow"/>
                <a:ea typeface="Times New Roman"/>
              </a:rPr>
              <a:t>b)   Find the date and amount of the final payment. </a:t>
            </a:r>
            <a:endParaRPr lang="en-US" sz="1600" b="0" u="none" strike="noStrike">
              <a:solidFill>
                <a:srgbClr val="FFFFFF"/>
              </a:solidFill>
              <a:effectLst/>
              <a:uFillTx/>
              <a:latin typeface="Arial Narrow"/>
            </a:endParaRPr>
          </a:p>
        </p:txBody>
      </p:sp>
      <p:sp>
        <p:nvSpPr>
          <p:cNvPr id="543" name="Text Box 23"/>
          <p:cNvSpPr/>
          <p:nvPr/>
        </p:nvSpPr>
        <p:spPr>
          <a:xfrm>
            <a:off x="6010200" y="3602160"/>
            <a:ext cx="1181160" cy="510120"/>
          </a:xfrm>
          <a:prstGeom prst="rect">
            <a:avLst/>
          </a:prstGeom>
          <a:noFill/>
          <a:ln w="0">
            <a:noFill/>
          </a:ln>
        </p:spPr>
        <p:style>
          <a:lnRef idx="0"/>
          <a:fillRef idx="0"/>
          <a:effectRef idx="0"/>
          <a:fontRef idx="minor"/>
        </p:style>
        <p:txBody>
          <a:bodyPr lIns="90000" tIns="46800" rIns="90000" bIns="46800" anchor="t">
            <a:spAutoFit/>
          </a:bodyPr>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i="1" u="none" strike="noStrike">
                <a:solidFill>
                  <a:srgbClr val="FFFFFF"/>
                </a:solidFill>
                <a:effectLst/>
                <a:uFillTx/>
                <a:latin typeface="Arial Narrow"/>
              </a:rPr>
              <a:t>u</a:t>
            </a:r>
            <a:r>
              <a:rPr lang="en-GB" sz="2400" b="0" i="1" u="none" strike="noStrike" baseline="-25000">
                <a:solidFill>
                  <a:srgbClr val="FFFFFF"/>
                </a:solidFill>
                <a:effectLst/>
                <a:uFillTx/>
                <a:latin typeface="Arial Narrow"/>
              </a:rPr>
              <a:t>0</a:t>
            </a:r>
            <a:r>
              <a:rPr lang="en-GB" sz="1800" b="0" u="none" strike="noStrike">
                <a:solidFill>
                  <a:srgbClr val="FFFFFF"/>
                </a:solidFill>
                <a:effectLst/>
                <a:uFillTx/>
                <a:latin typeface="Arial Narrow"/>
              </a:rPr>
              <a:t> = 2500</a:t>
            </a:r>
            <a:endParaRPr lang="en-US" sz="1800" b="0" u="none" strike="noStrike">
              <a:solidFill>
                <a:srgbClr val="FFFFFF"/>
              </a:solidFill>
              <a:effectLst/>
              <a:uFillTx/>
              <a:latin typeface="Arial Narrow"/>
            </a:endParaRPr>
          </a:p>
        </p:txBody>
      </p:sp>
      <p:sp>
        <p:nvSpPr>
          <p:cNvPr id="544" name="Text Box 29"/>
          <p:cNvSpPr/>
          <p:nvPr/>
        </p:nvSpPr>
        <p:spPr>
          <a:xfrm>
            <a:off x="469080" y="4094280"/>
            <a:ext cx="3973680" cy="368280"/>
          </a:xfrm>
          <a:prstGeom prst="rect">
            <a:avLst/>
          </a:prstGeom>
          <a:solidFill>
            <a:srgbClr val="FFFF99"/>
          </a:solidFill>
          <a:ln w="0">
            <a:noFill/>
          </a:ln>
        </p:spPr>
        <p:style>
          <a:lnRef idx="0"/>
          <a:fillRef idx="0"/>
          <a:effectRef idx="0"/>
          <a:fontRef idx="minor"/>
        </p:style>
        <p:txBody>
          <a:bodyPr wrap="none" lIns="90000" tIns="46800" rIns="90000" bIns="46800" anchor="t">
            <a:spAutoFit/>
          </a:bodyPr>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Narrow"/>
              </a:rPr>
              <a:t>Calculate each term in the recurrence relation</a:t>
            </a:r>
            <a:endParaRPr lang="en-US" sz="1800" b="0" u="none" strike="noStrike">
              <a:solidFill>
                <a:srgbClr val="FFFFFF"/>
              </a:solidFill>
              <a:effectLst/>
              <a:uFillTx/>
              <a:latin typeface="Arial Narrow"/>
            </a:endParaRPr>
          </a:p>
        </p:txBody>
      </p:sp>
      <p:sp>
        <p:nvSpPr>
          <p:cNvPr id="545" name="Text Box 30"/>
          <p:cNvSpPr/>
          <p:nvPr/>
        </p:nvSpPr>
        <p:spPr>
          <a:xfrm>
            <a:off x="860400" y="4475160"/>
            <a:ext cx="2552760" cy="2224440"/>
          </a:xfrm>
          <a:prstGeom prst="rect">
            <a:avLst/>
          </a:prstGeom>
          <a:noFill/>
          <a:ln w="0">
            <a:noFill/>
          </a:ln>
        </p:spPr>
        <p:style>
          <a:lnRef idx="0"/>
          <a:fillRef idx="0"/>
          <a:effectRef idx="0"/>
          <a:fontRef idx="minor"/>
        </p:style>
        <p:txBody>
          <a:bodyPr lIns="90000" tIns="46800" rIns="90000" bIns="46800" anchor="t">
            <a:spAutoFit/>
          </a:bodyPr>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Narrow"/>
              </a:rPr>
              <a:t>1 Mar</a:t>
            </a:r>
            <a:r>
              <a:rPr lang="en-GB" sz="1800" b="0" u="none" strike="noStrike">
                <a:solidFill>
                  <a:srgbClr val="FFFFFF"/>
                </a:solidFill>
                <a:effectLst/>
                <a:uFillTx/>
                <a:latin typeface="Arial Narrow"/>
              </a:rPr>
              <a:t>	</a:t>
            </a:r>
            <a:r>
              <a:rPr lang="en-GB" sz="1800" b="0" i="1" u="none" strike="noStrike">
                <a:solidFill>
                  <a:srgbClr val="FFFFFF"/>
                </a:solidFill>
                <a:effectLst/>
                <a:uFillTx/>
                <a:latin typeface="Arial Narrow"/>
              </a:rPr>
              <a:t>u</a:t>
            </a:r>
            <a:r>
              <a:rPr lang="en-GB" sz="1800" b="0" i="1" u="none" strike="noStrike" baseline="-25000">
                <a:solidFill>
                  <a:srgbClr val="FFFFFF"/>
                </a:solidFill>
                <a:effectLst/>
                <a:uFillTx/>
                <a:latin typeface="Arial Narrow"/>
              </a:rPr>
              <a:t>0</a:t>
            </a:r>
            <a:r>
              <a:rPr lang="en-GB" sz="1800" b="0" u="none" strike="noStrike">
                <a:solidFill>
                  <a:srgbClr val="FFFFFF"/>
                </a:solidFill>
                <a:effectLst/>
                <a:uFillTx/>
                <a:latin typeface="Arial Narrow"/>
              </a:rPr>
              <a:t> = 2500.00</a:t>
            </a:r>
            <a:endParaRPr lang="en-US" sz="1800" b="0" u="none" strike="noStrike">
              <a:solidFill>
                <a:srgbClr val="FFFFFF"/>
              </a:solidFill>
              <a:effectLst/>
              <a:uFillTx/>
              <a:latin typeface="Arial Narrow"/>
            </a:endParaRPr>
          </a:p>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Narrow"/>
              </a:rPr>
              <a:t>1 Apr</a:t>
            </a:r>
            <a:r>
              <a:rPr lang="en-GB" sz="1800" b="0" u="none" strike="noStrike">
                <a:solidFill>
                  <a:srgbClr val="FFFFFF"/>
                </a:solidFill>
                <a:effectLst/>
                <a:uFillTx/>
                <a:latin typeface="Arial Narrow"/>
              </a:rPr>
              <a:t>	</a:t>
            </a:r>
            <a:r>
              <a:rPr lang="en-GB" sz="1800" b="0" i="1" u="none" strike="noStrike">
                <a:solidFill>
                  <a:srgbClr val="FFFFFF"/>
                </a:solidFill>
                <a:effectLst/>
                <a:uFillTx/>
                <a:latin typeface="Arial Narrow"/>
              </a:rPr>
              <a:t>u</a:t>
            </a:r>
            <a:r>
              <a:rPr lang="en-GB" sz="1800" b="0" i="1" u="none" strike="noStrike" baseline="-25000">
                <a:solidFill>
                  <a:srgbClr val="FFFFFF"/>
                </a:solidFill>
                <a:effectLst/>
                <a:uFillTx/>
                <a:latin typeface="Arial Narrow"/>
              </a:rPr>
              <a:t>1</a:t>
            </a:r>
            <a:r>
              <a:rPr lang="en-GB" sz="1800" b="0" u="none" strike="noStrike">
                <a:solidFill>
                  <a:srgbClr val="FFFFFF"/>
                </a:solidFill>
                <a:effectLst/>
                <a:uFillTx/>
                <a:latin typeface="Arial Narrow"/>
              </a:rPr>
              <a:t> = 2237.50</a:t>
            </a:r>
            <a:endParaRPr lang="en-US" sz="1800" b="0" u="none" strike="noStrike">
              <a:solidFill>
                <a:srgbClr val="FFFFFF"/>
              </a:solidFill>
              <a:effectLst/>
              <a:uFillTx/>
              <a:latin typeface="Arial Narrow"/>
            </a:endParaRPr>
          </a:p>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Narrow"/>
              </a:rPr>
              <a:t>1 May</a:t>
            </a:r>
            <a:r>
              <a:rPr lang="en-GB" sz="1800" b="0" u="none" strike="noStrike">
                <a:solidFill>
                  <a:srgbClr val="FFFFFF"/>
                </a:solidFill>
                <a:effectLst/>
                <a:uFillTx/>
                <a:latin typeface="Arial Narrow"/>
              </a:rPr>
              <a:t>	</a:t>
            </a:r>
            <a:r>
              <a:rPr lang="en-GB" sz="1800" b="0" i="1" u="none" strike="noStrike">
                <a:solidFill>
                  <a:srgbClr val="FFFFFF"/>
                </a:solidFill>
                <a:effectLst/>
                <a:uFillTx/>
                <a:latin typeface="Arial Narrow"/>
              </a:rPr>
              <a:t>u</a:t>
            </a:r>
            <a:r>
              <a:rPr lang="en-GB" sz="1800" b="0" i="1" u="none" strike="noStrike" baseline="-25000">
                <a:solidFill>
                  <a:srgbClr val="FFFFFF"/>
                </a:solidFill>
                <a:effectLst/>
                <a:uFillTx/>
                <a:latin typeface="Arial Narrow"/>
              </a:rPr>
              <a:t>2</a:t>
            </a:r>
            <a:r>
              <a:rPr lang="en-GB" sz="1800" b="0" u="none" strike="noStrike">
                <a:solidFill>
                  <a:srgbClr val="FFFFFF"/>
                </a:solidFill>
                <a:effectLst/>
                <a:uFillTx/>
                <a:latin typeface="Arial Narrow"/>
              </a:rPr>
              <a:t> = 1971.06</a:t>
            </a:r>
            <a:endParaRPr lang="en-US" sz="1800" b="0" u="none" strike="noStrike">
              <a:solidFill>
                <a:srgbClr val="FFFFFF"/>
              </a:solidFill>
              <a:effectLst/>
              <a:uFillTx/>
              <a:latin typeface="Arial Narrow"/>
            </a:endParaRPr>
          </a:p>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Narrow"/>
              </a:rPr>
              <a:t>1 Jun</a:t>
            </a:r>
            <a:r>
              <a:rPr lang="en-GB" sz="1800" b="0" u="none" strike="noStrike">
                <a:solidFill>
                  <a:srgbClr val="FFFFFF"/>
                </a:solidFill>
                <a:effectLst/>
                <a:uFillTx/>
                <a:latin typeface="Arial Narrow"/>
              </a:rPr>
              <a:t>	</a:t>
            </a:r>
            <a:r>
              <a:rPr lang="en-GB" sz="1800" b="0" i="1" u="none" strike="noStrike">
                <a:solidFill>
                  <a:srgbClr val="FFFFFF"/>
                </a:solidFill>
                <a:effectLst/>
                <a:uFillTx/>
                <a:latin typeface="Arial Narrow"/>
              </a:rPr>
              <a:t>u</a:t>
            </a:r>
            <a:r>
              <a:rPr lang="en-GB" sz="1800" b="0" i="1" u="none" strike="noStrike" baseline="-25000">
                <a:solidFill>
                  <a:srgbClr val="FFFFFF"/>
                </a:solidFill>
                <a:effectLst/>
                <a:uFillTx/>
                <a:latin typeface="Arial Narrow"/>
              </a:rPr>
              <a:t>3</a:t>
            </a:r>
            <a:r>
              <a:rPr lang="en-GB" sz="1800" b="0" u="none" strike="noStrike">
                <a:solidFill>
                  <a:srgbClr val="FFFFFF"/>
                </a:solidFill>
                <a:effectLst/>
                <a:uFillTx/>
                <a:latin typeface="Arial Narrow"/>
              </a:rPr>
              <a:t> = 1700.62</a:t>
            </a:r>
            <a:endParaRPr lang="en-US" sz="1800" b="0" u="none" strike="noStrike">
              <a:solidFill>
                <a:srgbClr val="FFFFFF"/>
              </a:solidFill>
              <a:effectLst/>
              <a:uFillTx/>
              <a:latin typeface="Arial Narrow"/>
            </a:endParaRPr>
          </a:p>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Narrow"/>
              </a:rPr>
              <a:t>1 Jul</a:t>
            </a:r>
            <a:r>
              <a:rPr lang="en-GB" sz="1800" b="0" u="none" strike="noStrike">
                <a:solidFill>
                  <a:srgbClr val="FFFFFF"/>
                </a:solidFill>
                <a:effectLst/>
                <a:uFillTx/>
                <a:latin typeface="Arial Narrow"/>
              </a:rPr>
              <a:t>	</a:t>
            </a:r>
            <a:r>
              <a:rPr lang="en-GB" sz="1800" b="0" i="1" u="none" strike="noStrike">
                <a:solidFill>
                  <a:srgbClr val="FFFFFF"/>
                </a:solidFill>
                <a:effectLst/>
                <a:uFillTx/>
                <a:latin typeface="Arial Narrow"/>
              </a:rPr>
              <a:t>u</a:t>
            </a:r>
            <a:r>
              <a:rPr lang="en-GB" sz="1800" b="0" i="1" u="none" strike="noStrike" baseline="-25000">
                <a:solidFill>
                  <a:srgbClr val="FFFFFF"/>
                </a:solidFill>
                <a:effectLst/>
                <a:uFillTx/>
                <a:latin typeface="Arial Narrow"/>
              </a:rPr>
              <a:t>4</a:t>
            </a:r>
            <a:r>
              <a:rPr lang="en-GB" sz="1800" b="0" u="none" strike="noStrike">
                <a:solidFill>
                  <a:srgbClr val="FFFFFF"/>
                </a:solidFill>
                <a:effectLst/>
                <a:uFillTx/>
                <a:latin typeface="Arial Narrow"/>
              </a:rPr>
              <a:t> = 1426.14</a:t>
            </a:r>
            <a:endParaRPr lang="en-US" sz="1800" b="0" u="none" strike="noStrike">
              <a:solidFill>
                <a:srgbClr val="FFFFFF"/>
              </a:solidFill>
              <a:effectLst/>
              <a:uFillTx/>
              <a:latin typeface="Arial Narrow"/>
            </a:endParaRPr>
          </a:p>
        </p:txBody>
      </p:sp>
      <p:sp>
        <p:nvSpPr>
          <p:cNvPr id="546" name="Text Box 31"/>
          <p:cNvSpPr/>
          <p:nvPr/>
        </p:nvSpPr>
        <p:spPr>
          <a:xfrm>
            <a:off x="3510000" y="4505400"/>
            <a:ext cx="3371760" cy="2187000"/>
          </a:xfrm>
          <a:prstGeom prst="rect">
            <a:avLst/>
          </a:prstGeom>
          <a:noFill/>
          <a:ln w="0">
            <a:noFill/>
          </a:ln>
        </p:spPr>
        <p:style>
          <a:lnRef idx="0"/>
          <a:fillRef idx="0"/>
          <a:effectRef idx="0"/>
          <a:fontRef idx="minor"/>
        </p:style>
        <p:txBody>
          <a:bodyPr lIns="90000" tIns="46800" rIns="90000" bIns="46800" anchor="t">
            <a:spAutoFit/>
          </a:bodyPr>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Narrow"/>
              </a:rPr>
              <a:t>1 Aug</a:t>
            </a:r>
            <a:r>
              <a:rPr lang="en-GB" sz="1800" b="0" u="none" strike="noStrike">
                <a:solidFill>
                  <a:srgbClr val="FFFFFF"/>
                </a:solidFill>
                <a:effectLst/>
                <a:uFillTx/>
                <a:latin typeface="Arial Narrow"/>
              </a:rPr>
              <a:t>	</a:t>
            </a:r>
            <a:r>
              <a:rPr lang="en-GB" sz="1800" b="0" i="1" u="none" strike="noStrike">
                <a:solidFill>
                  <a:srgbClr val="FFFFFF"/>
                </a:solidFill>
                <a:effectLst/>
                <a:uFillTx/>
                <a:latin typeface="Arial Narrow"/>
              </a:rPr>
              <a:t>u</a:t>
            </a:r>
            <a:r>
              <a:rPr lang="en-GB" sz="1800" b="0" i="1" u="none" strike="noStrike" baseline="-25000">
                <a:solidFill>
                  <a:srgbClr val="FFFFFF"/>
                </a:solidFill>
                <a:effectLst/>
                <a:uFillTx/>
                <a:latin typeface="Arial Narrow"/>
              </a:rPr>
              <a:t>5</a:t>
            </a:r>
            <a:r>
              <a:rPr lang="en-GB" sz="1800" b="0" u="none" strike="noStrike">
                <a:solidFill>
                  <a:srgbClr val="FFFFFF"/>
                </a:solidFill>
                <a:effectLst/>
                <a:uFillTx/>
                <a:latin typeface="Arial Narrow"/>
              </a:rPr>
              <a:t> = 1147.53</a:t>
            </a:r>
            <a:endParaRPr lang="en-US" sz="1800" b="0" u="none" strike="noStrike">
              <a:solidFill>
                <a:srgbClr val="FFFFFF"/>
              </a:solidFill>
              <a:effectLst/>
              <a:uFillTx/>
              <a:latin typeface="Arial Narrow"/>
            </a:endParaRPr>
          </a:p>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Narrow"/>
              </a:rPr>
              <a:t>1 Sept</a:t>
            </a:r>
            <a:r>
              <a:rPr lang="en-GB" sz="1800" b="0" u="none" strike="noStrike">
                <a:solidFill>
                  <a:srgbClr val="FFFFFF"/>
                </a:solidFill>
                <a:effectLst/>
                <a:uFillTx/>
                <a:latin typeface="Arial Narrow"/>
              </a:rPr>
              <a:t>	</a:t>
            </a:r>
            <a:r>
              <a:rPr lang="en-GB" sz="1800" b="0" i="1" u="none" strike="noStrike">
                <a:solidFill>
                  <a:srgbClr val="FFFFFF"/>
                </a:solidFill>
                <a:effectLst/>
                <a:uFillTx/>
                <a:latin typeface="Arial Narrow"/>
              </a:rPr>
              <a:t>u</a:t>
            </a:r>
            <a:r>
              <a:rPr lang="en-GB" sz="1800" b="0" i="1" u="none" strike="noStrike" baseline="-25000">
                <a:solidFill>
                  <a:srgbClr val="FFFFFF"/>
                </a:solidFill>
                <a:effectLst/>
                <a:uFillTx/>
                <a:latin typeface="Arial Narrow"/>
              </a:rPr>
              <a:t>6</a:t>
            </a:r>
            <a:r>
              <a:rPr lang="en-GB" sz="1800" b="0" u="none" strike="noStrike">
                <a:solidFill>
                  <a:srgbClr val="FFFFFF"/>
                </a:solidFill>
                <a:effectLst/>
                <a:uFillTx/>
                <a:latin typeface="Arial Narrow"/>
              </a:rPr>
              <a:t> =   864.74</a:t>
            </a:r>
            <a:endParaRPr lang="en-US" sz="1800" b="0" u="none" strike="noStrike">
              <a:solidFill>
                <a:srgbClr val="FFFFFF"/>
              </a:solidFill>
              <a:effectLst/>
              <a:uFillTx/>
              <a:latin typeface="Arial Narrow"/>
            </a:endParaRPr>
          </a:p>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Narrow"/>
              </a:rPr>
              <a:t>1 Oct</a:t>
            </a:r>
            <a:r>
              <a:rPr lang="en-GB" sz="1800" b="0" u="none" strike="noStrike">
                <a:solidFill>
                  <a:srgbClr val="FFFFFF"/>
                </a:solidFill>
                <a:effectLst/>
                <a:uFillTx/>
                <a:latin typeface="Arial Narrow"/>
              </a:rPr>
              <a:t>	</a:t>
            </a:r>
            <a:r>
              <a:rPr lang="en-GB" sz="1800" b="0" i="1" u="none" strike="noStrike">
                <a:solidFill>
                  <a:srgbClr val="FFFFFF"/>
                </a:solidFill>
                <a:effectLst/>
                <a:uFillTx/>
                <a:latin typeface="Arial Narrow"/>
              </a:rPr>
              <a:t>u</a:t>
            </a:r>
            <a:r>
              <a:rPr lang="en-GB" sz="1800" b="0" i="1" u="none" strike="noStrike" baseline="-25000">
                <a:solidFill>
                  <a:srgbClr val="FFFFFF"/>
                </a:solidFill>
                <a:effectLst/>
                <a:uFillTx/>
                <a:latin typeface="Arial Narrow"/>
              </a:rPr>
              <a:t>7</a:t>
            </a:r>
            <a:r>
              <a:rPr lang="en-GB" sz="1800" b="0" u="none" strike="noStrike">
                <a:solidFill>
                  <a:srgbClr val="FFFFFF"/>
                </a:solidFill>
                <a:effectLst/>
                <a:uFillTx/>
                <a:latin typeface="Arial Narrow"/>
              </a:rPr>
              <a:t> =   577.71</a:t>
            </a:r>
            <a:endParaRPr lang="en-US" sz="1800" b="0" u="none" strike="noStrike">
              <a:solidFill>
                <a:srgbClr val="FFFFFF"/>
              </a:solidFill>
              <a:effectLst/>
              <a:uFillTx/>
              <a:latin typeface="Arial Narrow"/>
            </a:endParaRPr>
          </a:p>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Narrow"/>
              </a:rPr>
              <a:t>1 Nov</a:t>
            </a:r>
            <a:r>
              <a:rPr lang="en-GB" sz="1800" b="0" u="none" strike="noStrike">
                <a:solidFill>
                  <a:srgbClr val="FFFFFF"/>
                </a:solidFill>
                <a:effectLst/>
                <a:uFillTx/>
                <a:latin typeface="Arial Narrow"/>
              </a:rPr>
              <a:t>	</a:t>
            </a:r>
            <a:r>
              <a:rPr lang="en-GB" sz="1800" b="0" i="1" u="none" strike="noStrike">
                <a:solidFill>
                  <a:srgbClr val="FFFFFF"/>
                </a:solidFill>
                <a:effectLst/>
                <a:uFillTx/>
                <a:latin typeface="Arial Narrow"/>
              </a:rPr>
              <a:t>u</a:t>
            </a:r>
            <a:r>
              <a:rPr lang="en-GB" sz="1800" b="0" i="1" u="none" strike="noStrike" baseline="-25000">
                <a:solidFill>
                  <a:srgbClr val="FFFFFF"/>
                </a:solidFill>
                <a:effectLst/>
                <a:uFillTx/>
                <a:latin typeface="Arial Narrow"/>
              </a:rPr>
              <a:t>8</a:t>
            </a:r>
            <a:r>
              <a:rPr lang="en-GB" sz="1800" b="0" u="none" strike="noStrike">
                <a:solidFill>
                  <a:srgbClr val="FFFFFF"/>
                </a:solidFill>
                <a:effectLst/>
                <a:uFillTx/>
                <a:latin typeface="Arial Narrow"/>
              </a:rPr>
              <a:t> =   286.38</a:t>
            </a:r>
            <a:endParaRPr lang="en-US" sz="1800" b="0" u="none" strike="noStrike">
              <a:solidFill>
                <a:srgbClr val="FFFFFF"/>
              </a:solidFill>
              <a:effectLst/>
              <a:uFillTx/>
              <a:latin typeface="Arial Narrow"/>
            </a:endParaRPr>
          </a:p>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Narrow"/>
              </a:rPr>
              <a:t>1 Dec</a:t>
            </a:r>
            <a:r>
              <a:rPr lang="en-GB" sz="1800" b="0" u="none" strike="noStrike">
                <a:solidFill>
                  <a:srgbClr val="FFFFFF"/>
                </a:solidFill>
                <a:effectLst/>
                <a:uFillTx/>
                <a:latin typeface="Arial Narrow"/>
              </a:rPr>
              <a:t>	</a:t>
            </a:r>
            <a:r>
              <a:rPr lang="en-GB" sz="1800" b="0" i="1" u="none" strike="noStrike">
                <a:solidFill>
                  <a:srgbClr val="FFFFFF"/>
                </a:solidFill>
                <a:effectLst/>
                <a:uFillTx/>
                <a:latin typeface="Arial Narrow"/>
              </a:rPr>
              <a:t>Final payment  £290.68</a:t>
            </a:r>
            <a:endParaRPr lang="en-US" sz="18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timing>
    <p:tnLst>
      <p:par>
        <p:cTn id="1898" dur="indefinite" restart="never" nodeType="tmRoot">
          <p:childTnLst>
            <p:seq>
              <p:cTn id="1899" dur="indefinite" nodeType="mainSeq">
                <p:childTnLst>
                  <p:par>
                    <p:cTn id="1900" fill="hold" nodeType="clickEffect">
                      <p:stCondLst>
                        <p:cond delay="indefinite"/>
                      </p:stCondLst>
                      <p:childTnLst>
                        <p:par>
                          <p:cTn id="1901" fill="hold" nodeType="withEffect">
                            <p:stCondLst>
                              <p:cond delay="0"/>
                            </p:stCondLst>
                            <p:childTnLst>
                              <p:par>
                                <p:cTn id="1902" presetID="9" presetClass="entr" fill="hold" nodeType="clickEffect">
                                  <p:stCondLst>
                                    <p:cond delay="0"/>
                                  </p:stCondLst>
                                  <p:childTnLst>
                                    <p:set>
                                      <p:cBhvr>
                                        <p:cTn id="1903" dur="1" fill="hold">
                                          <p:stCondLst>
                                            <p:cond delay="0"/>
                                          </p:stCondLst>
                                        </p:cTn>
                                        <p:tgtEl>
                                          <p:spTgt spid="538"/>
                                        </p:tgtEl>
                                        <p:attrNameLst>
                                          <p:attrName>style.visibility</p:attrName>
                                        </p:attrNameLst>
                                      </p:cBhvr>
                                      <p:to>
                                        <p:strVal val="visible"/>
                                      </p:to>
                                    </p:set>
                                    <p:animEffect transition="in" filter="dissolve">
                                      <p:cBhvr additive="repl">
                                        <p:cTn id="1904" dur="500"/>
                                        <p:tgtEl>
                                          <p:spTgt spid="538"/>
                                        </p:tgtEl>
                                      </p:cBhvr>
                                    </p:animEffect>
                                  </p:childTnLst>
                                </p:cTn>
                              </p:par>
                            </p:childTnLst>
                          </p:cTn>
                        </p:par>
                      </p:childTnLst>
                    </p:cTn>
                  </p:par>
                  <p:par>
                    <p:cTn id="1905" fill="hold" nodeType="clickEffect">
                      <p:stCondLst>
                        <p:cond delay="indefinite"/>
                      </p:stCondLst>
                      <p:childTnLst>
                        <p:par>
                          <p:cTn id="1906" fill="hold" nodeType="withEffect">
                            <p:stCondLst>
                              <p:cond delay="0"/>
                            </p:stCondLst>
                            <p:childTnLst>
                              <p:par>
                                <p:cTn id="1907" presetID="9" presetClass="entr" fill="hold" nodeType="clickEffect">
                                  <p:stCondLst>
                                    <p:cond delay="0"/>
                                  </p:stCondLst>
                                  <p:childTnLst>
                                    <p:set>
                                      <p:cBhvr>
                                        <p:cTn id="1908" dur="1" fill="hold">
                                          <p:stCondLst>
                                            <p:cond delay="0"/>
                                          </p:stCondLst>
                                        </p:cTn>
                                        <p:tgtEl>
                                          <p:spTgt spid="540"/>
                                        </p:tgtEl>
                                        <p:attrNameLst>
                                          <p:attrName>style.visibility</p:attrName>
                                        </p:attrNameLst>
                                      </p:cBhvr>
                                      <p:to>
                                        <p:strVal val="visible"/>
                                      </p:to>
                                    </p:set>
                                    <p:animEffect transition="in" filter="dissolve">
                                      <p:cBhvr additive="repl">
                                        <p:cTn id="1909" dur="500"/>
                                        <p:tgtEl>
                                          <p:spTgt spid="540"/>
                                        </p:tgtEl>
                                      </p:cBhvr>
                                    </p:animEffect>
                                  </p:childTnLst>
                                </p:cTn>
                              </p:par>
                            </p:childTnLst>
                          </p:cTn>
                        </p:par>
                        <p:par>
                          <p:cTn id="1910" fill="hold" nodeType="afterEffect">
                            <p:stCondLst>
                              <p:cond delay="500"/>
                            </p:stCondLst>
                            <p:childTnLst>
                              <p:par>
                                <p:cTn id="1911" presetID="9" presetClass="entr" fill="hold" nodeType="afterEffect">
                                  <p:stCondLst>
                                    <p:cond delay="0"/>
                                  </p:stCondLst>
                                  <p:childTnLst>
                                    <p:set>
                                      <p:cBhvr>
                                        <p:cTn id="1912" dur="1" fill="hold">
                                          <p:stCondLst>
                                            <p:cond delay="0"/>
                                          </p:stCondLst>
                                        </p:cTn>
                                        <p:tgtEl>
                                          <p:spTgt spid="543"/>
                                        </p:tgtEl>
                                        <p:attrNameLst>
                                          <p:attrName>style.visibility</p:attrName>
                                        </p:attrNameLst>
                                      </p:cBhvr>
                                      <p:to>
                                        <p:strVal val="visible"/>
                                      </p:to>
                                    </p:set>
                                    <p:animEffect transition="in" filter="dissolve">
                                      <p:cBhvr additive="repl">
                                        <p:cTn id="1913" dur="500"/>
                                        <p:tgtEl>
                                          <p:spTgt spid="543"/>
                                        </p:tgtEl>
                                      </p:cBhvr>
                                    </p:animEffect>
                                  </p:childTnLst>
                                </p:cTn>
                              </p:par>
                            </p:childTnLst>
                          </p:cTn>
                        </p:par>
                      </p:childTnLst>
                    </p:cTn>
                  </p:par>
                  <p:par>
                    <p:cTn id="1914" fill="hold" nodeType="clickEffect">
                      <p:stCondLst>
                        <p:cond delay="indefinite"/>
                      </p:stCondLst>
                      <p:childTnLst>
                        <p:par>
                          <p:cTn id="1915" fill="hold" nodeType="withEffect">
                            <p:stCondLst>
                              <p:cond delay="0"/>
                            </p:stCondLst>
                            <p:childTnLst>
                              <p:par>
                                <p:cTn id="1916" presetID="9" presetClass="entr" fill="hold" nodeType="clickEffect">
                                  <p:stCondLst>
                                    <p:cond delay="0"/>
                                  </p:stCondLst>
                                  <p:childTnLst>
                                    <p:set>
                                      <p:cBhvr>
                                        <p:cTn id="1917" dur="1" fill="hold">
                                          <p:stCondLst>
                                            <p:cond delay="0"/>
                                          </p:stCondLst>
                                        </p:cTn>
                                        <p:tgtEl>
                                          <p:spTgt spid="544"/>
                                        </p:tgtEl>
                                        <p:attrNameLst>
                                          <p:attrName>style.visibility</p:attrName>
                                        </p:attrNameLst>
                                      </p:cBhvr>
                                      <p:to>
                                        <p:strVal val="visible"/>
                                      </p:to>
                                    </p:set>
                                    <p:animEffect transition="in" filter="dissolve">
                                      <p:cBhvr additive="repl">
                                        <p:cTn id="1918" dur="500"/>
                                        <p:tgtEl>
                                          <p:spTgt spid="544"/>
                                        </p:tgtEl>
                                      </p:cBhvr>
                                    </p:animEffect>
                                  </p:childTnLst>
                                </p:cTn>
                              </p:par>
                            </p:childTnLst>
                          </p:cTn>
                        </p:par>
                      </p:childTnLst>
                    </p:cTn>
                  </p:par>
                  <p:par>
                    <p:cTn id="1919" fill="hold" nodeType="clickEffect">
                      <p:stCondLst>
                        <p:cond delay="indefinite"/>
                      </p:stCondLst>
                      <p:childTnLst>
                        <p:par>
                          <p:cTn id="1920" fill="hold" nodeType="withEffect">
                            <p:stCondLst>
                              <p:cond delay="0"/>
                            </p:stCondLst>
                            <p:childTnLst>
                              <p:par>
                                <p:cTn id="1921" presetID="9" presetClass="entr" fill="hold" nodeType="clickEffect">
                                  <p:stCondLst>
                                    <p:cond delay="0"/>
                                  </p:stCondLst>
                                  <p:childTnLst>
                                    <p:set>
                                      <p:cBhvr>
                                        <p:cTn id="1922" dur="1" fill="hold">
                                          <p:stCondLst>
                                            <p:cond delay="0"/>
                                          </p:stCondLst>
                                        </p:cTn>
                                        <p:tgtEl>
                                          <p:spTgt spid="545"/>
                                        </p:tgtEl>
                                        <p:attrNameLst>
                                          <p:attrName>style.visibility</p:attrName>
                                        </p:attrNameLst>
                                      </p:cBhvr>
                                      <p:to>
                                        <p:strVal val="visible"/>
                                      </p:to>
                                    </p:set>
                                    <p:animEffect transition="in" filter="dissolve">
                                      <p:cBhvr additive="repl">
                                        <p:cTn id="1923" dur="500"/>
                                        <p:tgtEl>
                                          <p:spTgt spid="545"/>
                                        </p:tgtEl>
                                      </p:cBhvr>
                                    </p:animEffect>
                                  </p:childTnLst>
                                </p:cTn>
                              </p:par>
                            </p:childTnLst>
                          </p:cTn>
                        </p:par>
                      </p:childTnLst>
                    </p:cTn>
                  </p:par>
                  <p:par>
                    <p:cTn id="1924" fill="hold" nodeType="clickEffect">
                      <p:stCondLst>
                        <p:cond delay="indefinite"/>
                      </p:stCondLst>
                      <p:childTnLst>
                        <p:par>
                          <p:cTn id="1925" fill="hold" nodeType="withEffect">
                            <p:stCondLst>
                              <p:cond delay="0"/>
                            </p:stCondLst>
                            <p:childTnLst>
                              <p:par>
                                <p:cTn id="1926" presetID="9" presetClass="entr" fill="hold" nodeType="clickEffect">
                                  <p:stCondLst>
                                    <p:cond delay="0"/>
                                  </p:stCondLst>
                                  <p:childTnLst>
                                    <p:set>
                                      <p:cBhvr>
                                        <p:cTn id="1927" dur="1" fill="hold">
                                          <p:stCondLst>
                                            <p:cond delay="0"/>
                                          </p:stCondLst>
                                        </p:cTn>
                                        <p:tgtEl>
                                          <p:spTgt spid="546"/>
                                        </p:tgtEl>
                                        <p:attrNameLst>
                                          <p:attrName>style.visibility</p:attrName>
                                        </p:attrNameLst>
                                      </p:cBhvr>
                                      <p:to>
                                        <p:strVal val="visible"/>
                                      </p:to>
                                    </p:set>
                                    <p:animEffect transition="in" filter="dissolve">
                                      <p:cBhvr additive="repl">
                                        <p:cTn id="1928" dur="500"/>
                                        <p:tgtEl>
                                          <p:spTgt spid="546"/>
                                        </p:tgtEl>
                                      </p:cBhvr>
                                    </p:animEffect>
                                  </p:childTnLst>
                                </p:cTn>
                              </p:par>
                            </p:childTnLst>
                          </p:cTn>
                        </p:par>
                        <p:par>
                          <p:cTn id="1929" fill="hold" nodeType="afterEffect">
                            <p:stCondLst>
                              <p:cond delay="500"/>
                            </p:stCondLst>
                            <p:childTnLst>
                              <p:par>
                                <p:cTn id="1930" presetID="9" presetClass="entr" fill="hold" nodeType="afterEffect">
                                  <p:stCondLst>
                                    <p:cond delay="0"/>
                                  </p:stCondLst>
                                  <p:childTnLst>
                                    <p:set>
                                      <p:cBhvr>
                                        <p:cTn id="1931" dur="1" fill="hold">
                                          <p:stCondLst>
                                            <p:cond delay="0"/>
                                          </p:stCondLst>
                                        </p:cTn>
                                        <p:tgtEl>
                                          <p:spTgt spid="539"/>
                                        </p:tgtEl>
                                        <p:attrNameLst>
                                          <p:attrName>style.visibility</p:attrName>
                                        </p:attrNameLst>
                                      </p:cBhvr>
                                      <p:to>
                                        <p:strVal val="visible"/>
                                      </p:to>
                                    </p:set>
                                    <p:animEffect transition="in" filter="dissolve">
                                      <p:cBhvr additive="repl">
                                        <p:cTn id="1932" dur="500"/>
                                        <p:tgtEl>
                                          <p:spTgt spid="53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7" name="Rectangle 2"/>
          <p:cNvSpPr/>
          <p:nvPr/>
        </p:nvSpPr>
        <p:spPr>
          <a:xfrm>
            <a:off x="457200" y="274680"/>
            <a:ext cx="8229600" cy="345960"/>
          </a:xfrm>
          <a:prstGeom prst="rect">
            <a:avLst/>
          </a:prstGeom>
          <a:solidFill>
            <a:srgbClr val="0099FF"/>
          </a:solidFill>
          <a:ln w="0">
            <a:noFill/>
          </a:ln>
        </p:spPr>
        <p:style>
          <a:lnRef idx="0"/>
          <a:fillRef idx="0"/>
          <a:effectRef idx="0"/>
          <a:fontRef idx="minor"/>
        </p:style>
        <p:txBody>
          <a:bodyPr lIns="90000" tIns="46800" rIns="90000" bIns="46800" anchor="ctr">
            <a:noAutofit/>
          </a:bodyPr>
          <a:p>
            <a:pPr algn="ctr">
              <a:lnSpc>
                <a:spcPct val="100000"/>
              </a:lnSpc>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u="none" strike="noStrike">
                <a:solidFill>
                  <a:srgbClr val="FFFFFF"/>
                </a:solidFill>
                <a:effectLst/>
                <a:uFillTx/>
                <a:latin typeface="Arial"/>
              </a:rPr>
              <a:t>Maths4Scotland                                                                                     Higher</a:t>
            </a:r>
            <a:endParaRPr lang="en-US" sz="1800" b="0" u="none" strike="noStrike">
              <a:solidFill>
                <a:srgbClr val="FFFFFF"/>
              </a:solidFill>
              <a:effectLst/>
              <a:uFillTx/>
              <a:latin typeface="Arial Narrow"/>
            </a:endParaRPr>
          </a:p>
        </p:txBody>
      </p:sp>
      <p:grpSp>
        <p:nvGrpSpPr>
          <p:cNvPr id="548" name="Group 3"/>
          <p:cNvGrpSpPr/>
          <p:nvPr/>
        </p:nvGrpSpPr>
        <p:grpSpPr>
          <a:xfrm>
            <a:off x="8153280" y="4952880"/>
            <a:ext cx="550800" cy="848880"/>
            <a:chOff x="8153280" y="4952880"/>
            <a:chExt cx="550800" cy="848880"/>
          </a:xfrm>
        </p:grpSpPr>
        <p:pic>
          <p:nvPicPr>
            <p:cNvPr id="549" name="Picture 4" descr="Round-button-yellow"/>
            <p:cNvPicPr/>
            <p:nvPr/>
          </p:nvPicPr>
          <p:blipFill>
            <a:blip r:embed="rId1"/>
            <a:stretch/>
          </p:blipFill>
          <p:spPr>
            <a:xfrm>
              <a:off x="8153280" y="4952880"/>
              <a:ext cx="524160" cy="495360"/>
            </a:xfrm>
            <a:prstGeom prst="rect">
              <a:avLst/>
            </a:prstGeom>
            <a:noFill/>
            <a:ln w="0">
              <a:noFill/>
            </a:ln>
          </p:spPr>
        </p:pic>
        <p:sp>
          <p:nvSpPr>
            <p:cNvPr id="550" name="Text Box 5"/>
            <p:cNvSpPr/>
            <p:nvPr/>
          </p:nvSpPr>
          <p:spPr>
            <a:xfrm>
              <a:off x="8163000" y="5464080"/>
              <a:ext cx="54108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FF"/>
                  </a:solidFill>
                  <a:effectLst/>
                  <a:uFillTx/>
                  <a:latin typeface="Arial"/>
                </a:rPr>
                <a:t>Hint</a:t>
              </a:r>
              <a:endParaRPr lang="en-US" sz="1600" b="0" u="none" strike="noStrike">
                <a:solidFill>
                  <a:srgbClr val="FFFFFF"/>
                </a:solidFill>
                <a:effectLst/>
                <a:uFillTx/>
                <a:latin typeface="Arial Narrow"/>
              </a:endParaRPr>
            </a:p>
          </p:txBody>
        </p:sp>
      </p:grpSp>
      <p:sp>
        <p:nvSpPr>
          <p:cNvPr id="551" name="AutoShape 6">
            <a:hlinkClick r:id="" action="ppaction://hlinkshowjump?jump=nextslide"/>
            <a:hlinkClick r:id="rId2"/>
          </p:cNvPr>
          <p:cNvSpPr/>
          <p:nvPr/>
        </p:nvSpPr>
        <p:spPr>
          <a:xfrm>
            <a:off x="8229600" y="6095880"/>
            <a:ext cx="609480" cy="457200"/>
          </a:xfrm>
          <a:prstGeom prst="rightArrow">
            <a:avLst>
              <a:gd name="adj1" fmla="val 50000"/>
              <a:gd name="adj2" fmla="val 33327"/>
            </a:avLst>
          </a:prstGeom>
          <a:solidFill>
            <a:srgbClr val="0099FF"/>
          </a:solidFill>
          <a:ln w="9360">
            <a:solidFill>
              <a:srgbClr val="000000"/>
            </a:solidFill>
            <a:miter/>
          </a:ln>
        </p:spPr>
        <p:style>
          <a:lnRef idx="0"/>
          <a:fillRef idx="0"/>
          <a:effectRef idx="0"/>
          <a:fontRef idx="minor"/>
        </p:style>
        <p:txBody>
          <a:bodyPr wrap="none" lIns="90000" tIns="46800" rIns="90000" bIns="46800" anchor="ctr">
            <a:noAutofit/>
          </a:bodyPr>
          <a:p>
            <a:pPr algn="ctr">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Arial Narrow"/>
            </a:endParaRPr>
          </a:p>
        </p:txBody>
      </p:sp>
      <p:sp>
        <p:nvSpPr>
          <p:cNvPr id="552" name="AutoShape 7">
            <a:hlinkClick r:id="" action="ppaction://hlinkshowjump?jump=previousslide"/>
            <a:hlinkClick r:id="rId3"/>
          </p:cNvPr>
          <p:cNvSpPr/>
          <p:nvPr/>
        </p:nvSpPr>
        <p:spPr>
          <a:xfrm rot="10800000">
            <a:off x="304560" y="6095880"/>
            <a:ext cx="609480" cy="457200"/>
          </a:xfrm>
          <a:prstGeom prst="rightArrow">
            <a:avLst>
              <a:gd name="adj1" fmla="val 50000"/>
              <a:gd name="adj2" fmla="val 33327"/>
            </a:avLst>
          </a:prstGeom>
          <a:solidFill>
            <a:srgbClr val="0099FF"/>
          </a:solidFill>
          <a:ln w="9360">
            <a:solidFill>
              <a:srgbClr val="000000"/>
            </a:solidFill>
            <a:miter/>
          </a:ln>
        </p:spPr>
        <p:style>
          <a:lnRef idx="0"/>
          <a:fillRef idx="0"/>
          <a:effectRef idx="0"/>
          <a:fontRef idx="minor"/>
        </p:style>
        <p:txBody>
          <a:bodyPr wrap="none" lIns="90000" tIns="46800" rIns="90000" bIns="46800" anchor="ctr">
            <a:noAutofit/>
          </a:bodyPr>
          <a:p>
            <a:pPr algn="ctr">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Arial Narrow"/>
            </a:endParaRPr>
          </a:p>
        </p:txBody>
      </p:sp>
      <p:sp>
        <p:nvSpPr>
          <p:cNvPr id="553" name="Text Box 8"/>
          <p:cNvSpPr/>
          <p:nvPr/>
        </p:nvSpPr>
        <p:spPr>
          <a:xfrm>
            <a:off x="920880" y="6157800"/>
            <a:ext cx="96948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0099FF"/>
                </a:solidFill>
                <a:effectLst/>
                <a:uFillTx/>
                <a:latin typeface="Arial"/>
              </a:rPr>
              <a:t>Previous</a:t>
            </a:r>
            <a:endParaRPr lang="en-US" sz="1600" b="0" u="none" strike="noStrike">
              <a:solidFill>
                <a:srgbClr val="FFFFFF"/>
              </a:solidFill>
              <a:effectLst/>
              <a:uFillTx/>
              <a:latin typeface="Arial Narrow"/>
            </a:endParaRPr>
          </a:p>
        </p:txBody>
      </p:sp>
      <p:sp>
        <p:nvSpPr>
          <p:cNvPr id="554" name="Text Box 9"/>
          <p:cNvSpPr/>
          <p:nvPr/>
        </p:nvSpPr>
        <p:spPr>
          <a:xfrm>
            <a:off x="7550640" y="6157800"/>
            <a:ext cx="5976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0099FF"/>
                </a:solidFill>
                <a:effectLst/>
                <a:uFillTx/>
                <a:latin typeface="Arial"/>
              </a:rPr>
              <a:t>Next</a:t>
            </a:r>
            <a:endParaRPr lang="en-US" sz="1600" b="0" u="none" strike="noStrike">
              <a:solidFill>
                <a:srgbClr val="FFFFFF"/>
              </a:solidFill>
              <a:effectLst/>
              <a:uFillTx/>
              <a:latin typeface="Arial Narrow"/>
            </a:endParaRPr>
          </a:p>
        </p:txBody>
      </p:sp>
      <p:sp>
        <p:nvSpPr>
          <p:cNvPr id="555" name="AutoShape 10">
            <a:hlinkClick r:id="" action="ppaction://hlinkshowjump?jump=endshow"/>
          </p:cNvPr>
          <p:cNvSpPr/>
          <p:nvPr/>
        </p:nvSpPr>
        <p:spPr>
          <a:xfrm>
            <a:off x="4325760" y="6056280"/>
            <a:ext cx="532080" cy="531720"/>
          </a:xfrm>
          <a:prstGeom prst="sun">
            <a:avLst>
              <a:gd name="adj" fmla="val 25000"/>
            </a:avLst>
          </a:prstGeom>
          <a:solidFill>
            <a:srgbClr val="FF0000"/>
          </a:solidFill>
          <a:ln w="9360">
            <a:solidFill>
              <a:srgbClr val="000000"/>
            </a:solidFill>
            <a:miter/>
          </a:ln>
        </p:spPr>
        <p:style>
          <a:lnRef idx="0"/>
          <a:fillRef idx="0"/>
          <a:effectRef idx="0"/>
          <a:fontRef idx="minor"/>
        </p:style>
        <p:txBody>
          <a:bodyPr wrap="none" lIns="90000" tIns="46800" rIns="90000" bIns="46800" anchor="ctr">
            <a:noAutofit/>
          </a:bodyPr>
          <a:p>
            <a:pPr algn="ctr">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Arial Narrow"/>
            </a:endParaRPr>
          </a:p>
        </p:txBody>
      </p:sp>
      <p:sp>
        <p:nvSpPr>
          <p:cNvPr id="556" name="Text Box 11"/>
          <p:cNvSpPr/>
          <p:nvPr/>
        </p:nvSpPr>
        <p:spPr>
          <a:xfrm>
            <a:off x="4871160" y="6170760"/>
            <a:ext cx="5526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0099FF"/>
                </a:solidFill>
                <a:effectLst/>
                <a:uFillTx/>
                <a:latin typeface="Arial"/>
              </a:rPr>
              <a:t>Quit</a:t>
            </a:r>
            <a:endParaRPr lang="en-US" sz="1600" b="0" u="none" strike="noStrike">
              <a:solidFill>
                <a:srgbClr val="FFFFFF"/>
              </a:solidFill>
              <a:effectLst/>
              <a:uFillTx/>
              <a:latin typeface="Arial Narrow"/>
            </a:endParaRPr>
          </a:p>
        </p:txBody>
      </p:sp>
      <p:sp>
        <p:nvSpPr>
          <p:cNvPr id="557" name="Text Box 12"/>
          <p:cNvSpPr/>
          <p:nvPr/>
        </p:nvSpPr>
        <p:spPr>
          <a:xfrm>
            <a:off x="3736080" y="6170760"/>
            <a:ext cx="5526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0099FF"/>
                </a:solidFill>
                <a:effectLst/>
                <a:uFillTx/>
                <a:latin typeface="Arial"/>
              </a:rPr>
              <a:t>Quit</a:t>
            </a:r>
            <a:endParaRPr lang="en-US" sz="1600" b="0" u="none" strike="noStrike">
              <a:solidFill>
                <a:srgbClr val="FFFFFF"/>
              </a:solidFill>
              <a:effectLst/>
              <a:uFillTx/>
              <a:latin typeface="Arial Narrow"/>
            </a:endParaRPr>
          </a:p>
        </p:txBody>
      </p:sp>
      <p:pic>
        <p:nvPicPr>
          <p:cNvPr id="558" name="Picture 13" descr="No-calculator"/>
          <p:cNvPicPr/>
          <p:nvPr/>
        </p:nvPicPr>
        <p:blipFill>
          <a:blip r:embed="rId4"/>
          <a:stretch/>
        </p:blipFill>
        <p:spPr>
          <a:xfrm>
            <a:off x="5738760" y="5891040"/>
            <a:ext cx="595440" cy="798840"/>
          </a:xfrm>
          <a:prstGeom prst="rect">
            <a:avLst/>
          </a:prstGeom>
          <a:noFill/>
          <a:ln w="0">
            <a:noFill/>
          </a:ln>
        </p:spPr>
      </p:pic>
      <p:sp>
        <p:nvSpPr>
          <p:cNvPr id="559" name="Text Box 15"/>
          <p:cNvSpPr/>
          <p:nvPr/>
        </p:nvSpPr>
        <p:spPr>
          <a:xfrm>
            <a:off x="476280" y="3549600"/>
            <a:ext cx="2476440" cy="368280"/>
          </a:xfrm>
          <a:prstGeom prst="rect">
            <a:avLst/>
          </a:prstGeom>
          <a:solidFill>
            <a:srgbClr val="FFFF99"/>
          </a:solidFill>
          <a:ln w="0">
            <a:noFill/>
          </a:ln>
        </p:spPr>
        <p:style>
          <a:lnRef idx="0"/>
          <a:fillRef idx="0"/>
          <a:effectRef idx="0"/>
          <a:fontRef idx="minor"/>
        </p:style>
        <p:txBody>
          <a:bodyPr lIns="90000" tIns="46800" rIns="90000" bIns="46800" anchor="t">
            <a:spAutoFit/>
          </a:bodyPr>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Narrow"/>
              </a:rPr>
              <a:t>Equate the two limits</a:t>
            </a:r>
            <a:endParaRPr lang="en-US" sz="1800" b="0" u="none" strike="noStrike">
              <a:solidFill>
                <a:srgbClr val="FFFFFF"/>
              </a:solidFill>
              <a:effectLst/>
              <a:uFillTx/>
              <a:latin typeface="Arial Narrow"/>
            </a:endParaRPr>
          </a:p>
        </p:txBody>
      </p:sp>
      <p:pic>
        <p:nvPicPr>
          <p:cNvPr id="560" name="Picture 17" descr="tick"/>
          <p:cNvPicPr/>
          <p:nvPr/>
        </p:nvPicPr>
        <p:blipFill>
          <a:blip r:embed="rId5"/>
          <a:stretch/>
        </p:blipFill>
        <p:spPr>
          <a:xfrm>
            <a:off x="6288120" y="5180040"/>
            <a:ext cx="619200" cy="619200"/>
          </a:xfrm>
          <a:prstGeom prst="rect">
            <a:avLst/>
          </a:prstGeom>
          <a:noFill/>
          <a:ln w="0">
            <a:noFill/>
          </a:ln>
        </p:spPr>
      </p:pic>
      <p:sp>
        <p:nvSpPr>
          <p:cNvPr id="561" name="Text Box 26"/>
          <p:cNvSpPr/>
          <p:nvPr/>
        </p:nvSpPr>
        <p:spPr>
          <a:xfrm>
            <a:off x="5083200" y="3527280"/>
            <a:ext cx="1420920" cy="368280"/>
          </a:xfrm>
          <a:prstGeom prst="rect">
            <a:avLst/>
          </a:prstGeom>
          <a:solidFill>
            <a:srgbClr val="FFFF99"/>
          </a:solidFill>
          <a:ln w="0">
            <a:noFill/>
          </a:ln>
        </p:spPr>
        <p:style>
          <a:lnRef idx="0"/>
          <a:fillRef idx="0"/>
          <a:effectRef idx="0"/>
          <a:fontRef idx="minor"/>
        </p:style>
        <p:txBody>
          <a:bodyPr lIns="90000" tIns="46800" rIns="90000" bIns="46800" anchor="t">
            <a:spAutoFit/>
          </a:bodyPr>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Narrow"/>
              </a:rPr>
              <a:t>Cross multiply</a:t>
            </a:r>
            <a:endParaRPr lang="en-US" sz="1800" b="0" u="none" strike="noStrike">
              <a:solidFill>
                <a:srgbClr val="FFFFFF"/>
              </a:solidFill>
              <a:effectLst/>
              <a:uFillTx/>
              <a:latin typeface="Arial Narrow"/>
            </a:endParaRPr>
          </a:p>
        </p:txBody>
      </p:sp>
      <p:sp>
        <p:nvSpPr>
          <p:cNvPr id="562" name="Text Box 28"/>
          <p:cNvSpPr/>
          <p:nvPr/>
        </p:nvSpPr>
        <p:spPr>
          <a:xfrm>
            <a:off x="479520" y="2798640"/>
            <a:ext cx="1244520" cy="368280"/>
          </a:xfrm>
          <a:prstGeom prst="rect">
            <a:avLst/>
          </a:prstGeom>
          <a:solidFill>
            <a:srgbClr val="FFFF99"/>
          </a:solidFill>
          <a:ln w="0">
            <a:noFill/>
          </a:ln>
        </p:spPr>
        <p:style>
          <a:lnRef idx="0"/>
          <a:fillRef idx="0"/>
          <a:effectRef idx="0"/>
          <a:fontRef idx="minor"/>
        </p:style>
        <p:txBody>
          <a:bodyPr lIns="90000" tIns="46800" rIns="90000" bIns="46800" anchor="t">
            <a:spAutoFit/>
          </a:bodyPr>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Narrow"/>
              </a:rPr>
              <a:t>Sequence 1</a:t>
            </a:r>
            <a:endParaRPr lang="en-US" sz="1800" b="0" u="none" strike="noStrike">
              <a:solidFill>
                <a:srgbClr val="FFFFFF"/>
              </a:solidFill>
              <a:effectLst/>
              <a:uFillTx/>
              <a:latin typeface="Arial Narrow"/>
            </a:endParaRPr>
          </a:p>
        </p:txBody>
      </p:sp>
      <p:sp>
        <p:nvSpPr>
          <p:cNvPr id="563" name="Text Box 29"/>
          <p:cNvSpPr/>
          <p:nvPr/>
        </p:nvSpPr>
        <p:spPr>
          <a:xfrm>
            <a:off x="1847880" y="5405400"/>
            <a:ext cx="2519280" cy="368280"/>
          </a:xfrm>
          <a:prstGeom prst="rect">
            <a:avLst/>
          </a:prstGeom>
          <a:noFill/>
          <a:ln w="0">
            <a:noFill/>
          </a:ln>
        </p:spPr>
        <p:style>
          <a:lnRef idx="0"/>
          <a:fillRef idx="0"/>
          <a:effectRef idx="0"/>
          <a:fontRef idx="minor"/>
        </p:style>
        <p:txBody>
          <a:bodyPr lIns="90000" tIns="46800" rIns="90000" bIns="46800" anchor="t">
            <a:spAutoFit/>
          </a:bodyPr>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Narrow"/>
              </a:rPr>
              <a:t>Since limit exists a </a:t>
            </a:r>
            <a:r>
              <a:rPr lang="en-GB" sz="1800" b="0" u="none" strike="noStrike">
                <a:solidFill>
                  <a:srgbClr val="FFFFFF"/>
                </a:solidFill>
                <a:effectLst/>
                <a:uFillTx/>
                <a:latin typeface="Symbol"/>
                <a:ea typeface="Symbol"/>
              </a:rPr>
              <a:t></a:t>
            </a:r>
            <a:r>
              <a:rPr lang="en-GB" sz="1800" b="0" u="none" strike="noStrike">
                <a:solidFill>
                  <a:srgbClr val="FFFFFF"/>
                </a:solidFill>
                <a:effectLst/>
                <a:uFillTx/>
                <a:latin typeface="Arial Narrow"/>
              </a:rPr>
              <a:t> 1, so </a:t>
            </a:r>
            <a:endParaRPr lang="en-US" sz="1800" b="0" u="none" strike="noStrike">
              <a:solidFill>
                <a:srgbClr val="FFFFFF"/>
              </a:solidFill>
              <a:effectLst/>
              <a:uFillTx/>
              <a:latin typeface="Arial Narrow"/>
            </a:endParaRPr>
          </a:p>
        </p:txBody>
      </p:sp>
      <p:sp>
        <p:nvSpPr>
          <p:cNvPr id="564" name="Text Box 30"/>
          <p:cNvSpPr/>
          <p:nvPr/>
        </p:nvSpPr>
        <p:spPr>
          <a:xfrm>
            <a:off x="476280" y="2124000"/>
            <a:ext cx="2898720" cy="368280"/>
          </a:xfrm>
          <a:prstGeom prst="rect">
            <a:avLst/>
          </a:prstGeom>
          <a:solidFill>
            <a:srgbClr val="FFFF99"/>
          </a:solidFill>
          <a:ln w="0">
            <a:noFill/>
          </a:ln>
        </p:spPr>
        <p:style>
          <a:lnRef idx="0"/>
          <a:fillRef idx="0"/>
          <a:effectRef idx="0"/>
          <a:fontRef idx="minor"/>
        </p:style>
        <p:txBody>
          <a:bodyPr lIns="90000" tIns="46800" rIns="90000" bIns="46800" anchor="t">
            <a:spAutoFit/>
          </a:bodyPr>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Narrow"/>
              </a:rPr>
              <a:t>Use formula for each sequence</a:t>
            </a:r>
            <a:endParaRPr lang="en-US" sz="1800" b="0" u="none" strike="noStrike">
              <a:solidFill>
                <a:srgbClr val="FFFFFF"/>
              </a:solidFill>
              <a:effectLst/>
              <a:uFillTx/>
              <a:latin typeface="Arial Narrow"/>
            </a:endParaRPr>
          </a:p>
        </p:txBody>
      </p:sp>
      <p:graphicFrame>
        <p:nvGraphicFramePr>
          <p:cNvPr id="565" name="Object 31"/>
          <p:cNvGraphicFramePr/>
          <p:nvPr/>
        </p:nvGraphicFramePr>
        <p:xfrm>
          <a:off x="3514680" y="1969920"/>
          <a:ext cx="992160" cy="640080"/>
        </p:xfrm>
        <a:graphic>
          <a:graphicData uri="http://schemas.openxmlformats.org/presentationml/2006/ole">
            <p:oleObj r:id="rId6" spid="">
              <p:embed/>
              <p:pic>
                <p:nvPicPr>
                  <p:cNvPr id="566" name="Object 31"/>
                  <p:cNvPicPr/>
                  <p:nvPr/>
                </p:nvPicPr>
                <p:blipFill>
                  <a:blip r:embed="rId7"/>
                  <a:stretch/>
                </p:blipFill>
                <p:spPr>
                  <a:xfrm>
                    <a:off x="3514680" y="1969920"/>
                    <a:ext cx="992160" cy="640080"/>
                  </a:xfrm>
                  <a:prstGeom prst="rect">
                    <a:avLst/>
                  </a:prstGeom>
                  <a:noFill/>
                  <a:ln w="0">
                    <a:noFill/>
                  </a:ln>
                </p:spPr>
              </p:pic>
            </p:oleObj>
          </a:graphicData>
        </a:graphic>
      </p:graphicFrame>
      <p:sp>
        <p:nvSpPr>
          <p:cNvPr id="567" name="Text Box 33"/>
          <p:cNvSpPr/>
          <p:nvPr/>
        </p:nvSpPr>
        <p:spPr>
          <a:xfrm>
            <a:off x="5045040" y="5362560"/>
            <a:ext cx="1362240" cy="398880"/>
          </a:xfrm>
          <a:prstGeom prst="rect">
            <a:avLst/>
          </a:prstGeom>
          <a:noFill/>
          <a:ln w="0">
            <a:noFill/>
          </a:ln>
        </p:spPr>
        <p:style>
          <a:lnRef idx="0"/>
          <a:fillRef idx="0"/>
          <a:effectRef idx="0"/>
          <a:fontRef idx="minor"/>
        </p:style>
        <p:txBody>
          <a:bodyPr lIns="90000" tIns="46800" rIns="90000" bIns="46800" anchor="t">
            <a:spAutoFit/>
          </a:bodyPr>
          <a:p>
            <a:pPr algn="ctr">
              <a:spcBef>
                <a:spcPts val="12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u="none" strike="noStrike">
                <a:solidFill>
                  <a:srgbClr val="FFFFFF"/>
                </a:solidFill>
                <a:effectLst/>
                <a:uFillTx/>
                <a:latin typeface="Arial Narrow"/>
              </a:rPr>
              <a:t>Limit = 25</a:t>
            </a:r>
            <a:endParaRPr lang="en-US" sz="2000" b="0" u="none" strike="noStrike">
              <a:solidFill>
                <a:srgbClr val="FFFFFF"/>
              </a:solidFill>
              <a:effectLst/>
              <a:uFillTx/>
              <a:latin typeface="Arial Narrow"/>
            </a:endParaRPr>
          </a:p>
        </p:txBody>
      </p:sp>
      <p:grpSp>
        <p:nvGrpSpPr>
          <p:cNvPr id="568" name="Group 38"/>
          <p:cNvGrpSpPr/>
          <p:nvPr/>
        </p:nvGrpSpPr>
        <p:grpSpPr>
          <a:xfrm>
            <a:off x="351000" y="670320"/>
            <a:ext cx="8247960" cy="1490040"/>
            <a:chOff x="351000" y="670320"/>
            <a:chExt cx="8247960" cy="1490040"/>
          </a:xfrm>
        </p:grpSpPr>
        <p:sp>
          <p:nvSpPr>
            <p:cNvPr id="569" name="Rectangle 19"/>
            <p:cNvSpPr/>
            <p:nvPr/>
          </p:nvSpPr>
          <p:spPr>
            <a:xfrm>
              <a:off x="351000" y="670320"/>
              <a:ext cx="8103600" cy="1490040"/>
            </a:xfrm>
            <a:prstGeom prst="rect">
              <a:avLst/>
            </a:prstGeom>
            <a:noFill/>
            <a:ln w="0">
              <a:noFill/>
            </a:ln>
          </p:spPr>
          <p:style>
            <a:lnRef idx="0"/>
            <a:fillRef idx="0"/>
            <a:effectRef idx="0"/>
            <a:fontRef idx="minor"/>
          </p:style>
          <p:txBody>
            <a:bodyPr lIns="90000" tIns="46800" rIns="90000" bIns="46800" anchor="ctr">
              <a:spAutoFit/>
            </a:bodyPr>
            <a:p>
              <a:pPr>
                <a:lnSpc>
                  <a:spcPct val="135000"/>
                </a:lnSpc>
                <a:spcBef>
                  <a:spcPts val="1125"/>
                </a:spcBef>
                <a:tabLst>
                  <a:tab pos="0" algn="l"/>
                  <a:tab pos="304920" algn="l"/>
                  <a:tab pos="609480" algn="l"/>
                  <a:tab pos="990720" algn="l"/>
                  <a:tab pos="6248520" algn="r"/>
                  <a:tab pos="6400800" algn="l"/>
                  <a:tab pos="7315200" algn="l"/>
                  <a:tab pos="8229600" algn="l"/>
                  <a:tab pos="9144000" algn="l"/>
                  <a:tab pos="10058400" algn="l"/>
                </a:tabLst>
              </a:pPr>
              <a:r>
                <a:rPr lang="en-GB" sz="1800" b="0" u="none" strike="noStrike">
                  <a:solidFill>
                    <a:srgbClr val="FFFFFF"/>
                  </a:solidFill>
                  <a:effectLst/>
                  <a:uFillTx/>
                  <a:latin typeface="Arial Narrow"/>
                  <a:ea typeface="Times New Roman"/>
                </a:rPr>
                <a:t>Two sequences are generated by the recurrence relations                            and  </a:t>
              </a:r>
              <a:endParaRPr lang="en-US" sz="1800" b="0" u="none" strike="noStrike">
                <a:solidFill>
                  <a:srgbClr val="FFFFFF"/>
                </a:solidFill>
                <a:effectLst/>
                <a:uFillTx/>
                <a:latin typeface="Arial Narrow"/>
              </a:endParaRPr>
            </a:p>
            <a:p>
              <a:pPr>
                <a:lnSpc>
                  <a:spcPct val="135000"/>
                </a:lnSpc>
                <a:spcBef>
                  <a:spcPts val="1125"/>
                </a:spcBef>
                <a:tabLst>
                  <a:tab pos="0" algn="l"/>
                  <a:tab pos="304920" algn="l"/>
                  <a:tab pos="609480" algn="l"/>
                  <a:tab pos="990720" algn="l"/>
                  <a:tab pos="6248520" algn="r"/>
                  <a:tab pos="6400800" algn="l"/>
                  <a:tab pos="7315200" algn="l"/>
                  <a:tab pos="8229600" algn="l"/>
                  <a:tab pos="9144000" algn="l"/>
                  <a:tab pos="10058400" algn="l"/>
                </a:tabLst>
              </a:pPr>
              <a:r>
                <a:rPr lang="en-GB" sz="1800" b="0" u="none" strike="noStrike">
                  <a:solidFill>
                    <a:srgbClr val="FFFFFF"/>
                  </a:solidFill>
                  <a:effectLst/>
                  <a:uFillTx/>
                  <a:latin typeface="Arial Narrow"/>
                  <a:ea typeface="Times New Roman"/>
                </a:rPr>
                <a:t>The two sequences approach the same limit as  n </a:t>
              </a:r>
              <a:r>
                <a:rPr lang="en-GB" sz="1800" b="0" u="none" strike="noStrike">
                  <a:solidFill>
                    <a:srgbClr val="FFFFFF"/>
                  </a:solidFill>
                  <a:effectLst/>
                  <a:uFillTx/>
                  <a:latin typeface="Symbol"/>
                  <a:ea typeface="Symbol"/>
                </a:rPr>
                <a:t></a:t>
              </a:r>
              <a:r>
                <a:rPr lang="en-GB" sz="1800" b="0" u="none" strike="noStrike">
                  <a:solidFill>
                    <a:srgbClr val="FFFFFF"/>
                  </a:solidFill>
                  <a:effectLst/>
                  <a:uFillTx/>
                  <a:latin typeface="Arial Narrow"/>
                  <a:ea typeface="Times New Roman"/>
                </a:rPr>
                <a:t> </a:t>
              </a:r>
              <a:r>
                <a:rPr lang="en-GB" sz="1800" b="0" u="none" strike="noStrike">
                  <a:solidFill>
                    <a:srgbClr val="FFFFFF"/>
                  </a:solidFill>
                  <a:effectLst/>
                  <a:uFillTx/>
                  <a:latin typeface="Symbol"/>
                  <a:ea typeface="Symbol"/>
                </a:rPr>
                <a:t></a:t>
              </a:r>
              <a:r>
                <a:rPr lang="en-GB" sz="1800" b="0" u="none" strike="noStrike">
                  <a:solidFill>
                    <a:srgbClr val="FFFFFF"/>
                  </a:solidFill>
                  <a:effectLst/>
                  <a:uFillTx/>
                  <a:latin typeface="Arial Narrow"/>
                  <a:ea typeface="Times New Roman"/>
                </a:rPr>
                <a:t>.</a:t>
              </a:r>
              <a:endParaRPr lang="en-US" sz="1800" b="0" u="none" strike="noStrike">
                <a:solidFill>
                  <a:srgbClr val="FFFFFF"/>
                </a:solidFill>
                <a:effectLst/>
                <a:uFillTx/>
                <a:latin typeface="Arial Narrow"/>
              </a:endParaRPr>
            </a:p>
            <a:p>
              <a:pPr>
                <a:lnSpc>
                  <a:spcPct val="135000"/>
                </a:lnSpc>
                <a:spcBef>
                  <a:spcPts val="1125"/>
                </a:spcBef>
                <a:tabLst>
                  <a:tab pos="0" algn="l"/>
                  <a:tab pos="304920" algn="l"/>
                  <a:tab pos="609480" algn="l"/>
                  <a:tab pos="990720" algn="l"/>
                  <a:tab pos="6248520" algn="r"/>
                  <a:tab pos="6400800" algn="l"/>
                  <a:tab pos="7315200" algn="l"/>
                  <a:tab pos="8229600" algn="l"/>
                  <a:tab pos="9144000" algn="l"/>
                  <a:tab pos="10058400" algn="l"/>
                </a:tabLst>
              </a:pPr>
              <a:r>
                <a:rPr lang="en-GB" sz="1800" b="0" u="none" strike="noStrike">
                  <a:solidFill>
                    <a:srgbClr val="FFFFFF"/>
                  </a:solidFill>
                  <a:effectLst/>
                  <a:uFillTx/>
                  <a:latin typeface="Arial Narrow"/>
                  <a:ea typeface="Times New Roman"/>
                </a:rPr>
                <a:t>Determine the value of  </a:t>
              </a:r>
              <a:r>
                <a:rPr lang="en-GB" sz="1800" b="0" i="1" u="none" strike="noStrike">
                  <a:solidFill>
                    <a:srgbClr val="FFFFFF"/>
                  </a:solidFill>
                  <a:effectLst/>
                  <a:uFillTx/>
                  <a:latin typeface="Arial Narrow"/>
                  <a:ea typeface="Times New Roman"/>
                </a:rPr>
                <a:t>a</a:t>
              </a:r>
              <a:r>
                <a:rPr lang="en-GB" sz="1800" b="0" u="none" strike="noStrike">
                  <a:solidFill>
                    <a:srgbClr val="FFFFFF"/>
                  </a:solidFill>
                  <a:effectLst/>
                  <a:uFillTx/>
                  <a:latin typeface="Arial Narrow"/>
                  <a:ea typeface="Times New Roman"/>
                </a:rPr>
                <a:t>  and evaluate the limit. </a:t>
              </a:r>
              <a:endParaRPr lang="en-US" sz="1800" b="0" u="none" strike="noStrike">
                <a:solidFill>
                  <a:srgbClr val="FFFFFF"/>
                </a:solidFill>
                <a:effectLst/>
                <a:uFillTx/>
                <a:latin typeface="Arial Narrow"/>
              </a:endParaRPr>
            </a:p>
          </p:txBody>
        </p:sp>
        <p:graphicFrame>
          <p:nvGraphicFramePr>
            <p:cNvPr id="570" name="Object 34"/>
            <p:cNvGraphicFramePr/>
            <p:nvPr/>
          </p:nvGraphicFramePr>
          <p:xfrm>
            <a:off x="5349600" y="811080"/>
            <a:ext cx="1293480" cy="324000"/>
          </p:xfrm>
          <a:graphic>
            <a:graphicData uri="http://schemas.openxmlformats.org/presentationml/2006/ole">
              <p:oleObj r:id="rId8" spid="">
                <p:embed/>
                <p:pic>
                  <p:nvPicPr>
                    <p:cNvPr id="571" name="Object 34"/>
                    <p:cNvPicPr/>
                    <p:nvPr/>
                  </p:nvPicPr>
                  <p:blipFill>
                    <a:blip r:embed="rId9"/>
                    <a:stretch/>
                  </p:blipFill>
                  <p:spPr>
                    <a:xfrm>
                      <a:off x="5349600" y="811080"/>
                      <a:ext cx="1293480" cy="324000"/>
                    </a:xfrm>
                    <a:prstGeom prst="rect">
                      <a:avLst/>
                    </a:prstGeom>
                    <a:noFill/>
                    <a:ln w="0">
                      <a:noFill/>
                    </a:ln>
                  </p:spPr>
                </p:pic>
              </p:oleObj>
            </a:graphicData>
          </a:graphic>
        </p:graphicFrame>
        <p:graphicFrame>
          <p:nvGraphicFramePr>
            <p:cNvPr id="572" name="Object 36"/>
            <p:cNvGraphicFramePr/>
            <p:nvPr/>
          </p:nvGraphicFramePr>
          <p:xfrm>
            <a:off x="7157880" y="771480"/>
            <a:ext cx="1441080" cy="360360"/>
          </p:xfrm>
          <a:graphic>
            <a:graphicData uri="http://schemas.openxmlformats.org/presentationml/2006/ole">
              <p:oleObj r:id="rId10" spid="">
                <p:embed/>
                <p:pic>
                  <p:nvPicPr>
                    <p:cNvPr id="573" name="Object 36"/>
                    <p:cNvPicPr/>
                    <p:nvPr/>
                  </p:nvPicPr>
                  <p:blipFill>
                    <a:blip r:embed="rId11"/>
                    <a:stretch/>
                  </p:blipFill>
                  <p:spPr>
                    <a:xfrm>
                      <a:off x="7157880" y="771480"/>
                      <a:ext cx="1441080" cy="360360"/>
                    </a:xfrm>
                    <a:prstGeom prst="rect">
                      <a:avLst/>
                    </a:prstGeom>
                    <a:noFill/>
                    <a:ln w="0">
                      <a:noFill/>
                    </a:ln>
                  </p:spPr>
                </p:pic>
              </p:oleObj>
            </a:graphicData>
          </a:graphic>
        </p:graphicFrame>
      </p:grpSp>
      <p:graphicFrame>
        <p:nvGraphicFramePr>
          <p:cNvPr id="574" name="Object 39"/>
          <p:cNvGraphicFramePr/>
          <p:nvPr/>
        </p:nvGraphicFramePr>
        <p:xfrm>
          <a:off x="1982880" y="2668680"/>
          <a:ext cx="949320" cy="639720"/>
        </p:xfrm>
        <a:graphic>
          <a:graphicData uri="http://schemas.openxmlformats.org/presentationml/2006/ole">
            <p:oleObj r:id="rId12" spid="">
              <p:embed/>
              <p:pic>
                <p:nvPicPr>
                  <p:cNvPr id="575" name="Object 39"/>
                  <p:cNvPicPr/>
                  <p:nvPr/>
                </p:nvPicPr>
                <p:blipFill>
                  <a:blip r:embed="rId13"/>
                  <a:stretch/>
                </p:blipFill>
                <p:spPr>
                  <a:xfrm>
                    <a:off x="1982880" y="2668680"/>
                    <a:ext cx="949320" cy="639720"/>
                  </a:xfrm>
                  <a:prstGeom prst="rect">
                    <a:avLst/>
                  </a:prstGeom>
                  <a:noFill/>
                  <a:ln w="0">
                    <a:noFill/>
                  </a:ln>
                </p:spPr>
              </p:pic>
            </p:oleObj>
          </a:graphicData>
        </a:graphic>
      </p:graphicFrame>
      <p:sp>
        <p:nvSpPr>
          <p:cNvPr id="576" name="Text Box 40"/>
          <p:cNvSpPr/>
          <p:nvPr/>
        </p:nvSpPr>
        <p:spPr>
          <a:xfrm>
            <a:off x="3678120" y="2798640"/>
            <a:ext cx="1244880" cy="368280"/>
          </a:xfrm>
          <a:prstGeom prst="rect">
            <a:avLst/>
          </a:prstGeom>
          <a:solidFill>
            <a:srgbClr val="FFFF99"/>
          </a:solidFill>
          <a:ln w="0">
            <a:noFill/>
          </a:ln>
        </p:spPr>
        <p:style>
          <a:lnRef idx="0"/>
          <a:fillRef idx="0"/>
          <a:effectRef idx="0"/>
          <a:fontRef idx="minor"/>
        </p:style>
        <p:txBody>
          <a:bodyPr lIns="90000" tIns="46800" rIns="90000" bIns="46800" anchor="t">
            <a:spAutoFit/>
          </a:bodyPr>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Narrow"/>
              </a:rPr>
              <a:t>Sequence 2</a:t>
            </a:r>
            <a:endParaRPr lang="en-US" sz="1800" b="0" u="none" strike="noStrike">
              <a:solidFill>
                <a:srgbClr val="FFFFFF"/>
              </a:solidFill>
              <a:effectLst/>
              <a:uFillTx/>
              <a:latin typeface="Arial Narrow"/>
            </a:endParaRPr>
          </a:p>
        </p:txBody>
      </p:sp>
      <p:graphicFrame>
        <p:nvGraphicFramePr>
          <p:cNvPr id="577" name="Object 41"/>
          <p:cNvGraphicFramePr/>
          <p:nvPr/>
        </p:nvGraphicFramePr>
        <p:xfrm>
          <a:off x="5362560" y="2668680"/>
          <a:ext cx="1052640" cy="639720"/>
        </p:xfrm>
        <a:graphic>
          <a:graphicData uri="http://schemas.openxmlformats.org/presentationml/2006/ole">
            <p:oleObj r:id="rId14" spid="">
              <p:embed/>
              <p:pic>
                <p:nvPicPr>
                  <p:cNvPr id="578" name="Object 41"/>
                  <p:cNvPicPr/>
                  <p:nvPr/>
                </p:nvPicPr>
                <p:blipFill>
                  <a:blip r:embed="rId15"/>
                  <a:stretch/>
                </p:blipFill>
                <p:spPr>
                  <a:xfrm>
                    <a:off x="5362560" y="2668680"/>
                    <a:ext cx="1052640" cy="639720"/>
                  </a:xfrm>
                  <a:prstGeom prst="rect">
                    <a:avLst/>
                  </a:prstGeom>
                  <a:noFill/>
                  <a:ln w="0">
                    <a:noFill/>
                  </a:ln>
                </p:spPr>
              </p:pic>
            </p:oleObj>
          </a:graphicData>
        </a:graphic>
      </p:graphicFrame>
      <p:graphicFrame>
        <p:nvGraphicFramePr>
          <p:cNvPr id="579" name="Object 42"/>
          <p:cNvGraphicFramePr/>
          <p:nvPr/>
        </p:nvGraphicFramePr>
        <p:xfrm>
          <a:off x="3178080" y="3416400"/>
          <a:ext cx="1589040" cy="639720"/>
        </p:xfrm>
        <a:graphic>
          <a:graphicData uri="http://schemas.openxmlformats.org/presentationml/2006/ole">
            <p:oleObj r:id="rId16" spid="">
              <p:embed/>
              <p:pic>
                <p:nvPicPr>
                  <p:cNvPr id="580" name="Object 42"/>
                  <p:cNvPicPr/>
                  <p:nvPr/>
                </p:nvPicPr>
                <p:blipFill>
                  <a:blip r:embed="rId17"/>
                  <a:stretch/>
                </p:blipFill>
                <p:spPr>
                  <a:xfrm>
                    <a:off x="3178080" y="3416400"/>
                    <a:ext cx="1589040" cy="639720"/>
                  </a:xfrm>
                  <a:prstGeom prst="rect">
                    <a:avLst/>
                  </a:prstGeom>
                  <a:noFill/>
                  <a:ln w="0">
                    <a:noFill/>
                  </a:ln>
                </p:spPr>
              </p:pic>
            </p:oleObj>
          </a:graphicData>
        </a:graphic>
      </p:graphicFrame>
      <p:graphicFrame>
        <p:nvGraphicFramePr>
          <p:cNvPr id="581" name="Object 43"/>
          <p:cNvGraphicFramePr/>
          <p:nvPr/>
        </p:nvGraphicFramePr>
        <p:xfrm>
          <a:off x="6651720" y="3483000"/>
          <a:ext cx="2112840" cy="434880"/>
        </p:xfrm>
        <a:graphic>
          <a:graphicData uri="http://schemas.openxmlformats.org/presentationml/2006/ole">
            <p:oleObj r:id="rId18" spid="">
              <p:embed/>
              <p:pic>
                <p:nvPicPr>
                  <p:cNvPr id="582" name="Object 43"/>
                  <p:cNvPicPr/>
                  <p:nvPr/>
                </p:nvPicPr>
                <p:blipFill>
                  <a:blip r:embed="rId19"/>
                  <a:stretch/>
                </p:blipFill>
                <p:spPr>
                  <a:xfrm>
                    <a:off x="6651720" y="3483000"/>
                    <a:ext cx="2112840" cy="434880"/>
                  </a:xfrm>
                  <a:prstGeom prst="rect">
                    <a:avLst/>
                  </a:prstGeom>
                  <a:noFill/>
                  <a:ln w="0">
                    <a:noFill/>
                  </a:ln>
                </p:spPr>
              </p:pic>
            </p:oleObj>
          </a:graphicData>
        </a:graphic>
      </p:graphicFrame>
      <p:sp>
        <p:nvSpPr>
          <p:cNvPr id="583" name="Text Box 44"/>
          <p:cNvSpPr/>
          <p:nvPr/>
        </p:nvSpPr>
        <p:spPr>
          <a:xfrm>
            <a:off x="485640" y="4264200"/>
            <a:ext cx="860400" cy="368280"/>
          </a:xfrm>
          <a:prstGeom prst="rect">
            <a:avLst/>
          </a:prstGeom>
          <a:solidFill>
            <a:srgbClr val="FFFF99"/>
          </a:solidFill>
          <a:ln w="0">
            <a:noFill/>
          </a:ln>
        </p:spPr>
        <p:style>
          <a:lnRef idx="0"/>
          <a:fillRef idx="0"/>
          <a:effectRef idx="0"/>
          <a:fontRef idx="minor"/>
        </p:style>
        <p:txBody>
          <a:bodyPr lIns="90000" tIns="46800" rIns="90000" bIns="46800" anchor="t">
            <a:spAutoFit/>
          </a:bodyPr>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Narrow"/>
              </a:rPr>
              <a:t>Simplify</a:t>
            </a:r>
            <a:endParaRPr lang="en-US" sz="1800" b="0" u="none" strike="noStrike">
              <a:solidFill>
                <a:srgbClr val="FFFFFF"/>
              </a:solidFill>
              <a:effectLst/>
              <a:uFillTx/>
              <a:latin typeface="Arial Narrow"/>
            </a:endParaRPr>
          </a:p>
        </p:txBody>
      </p:sp>
      <p:graphicFrame>
        <p:nvGraphicFramePr>
          <p:cNvPr id="584" name="Object 45"/>
          <p:cNvGraphicFramePr/>
          <p:nvPr/>
        </p:nvGraphicFramePr>
        <p:xfrm>
          <a:off x="1639800" y="4265640"/>
          <a:ext cx="1736640" cy="317520"/>
        </p:xfrm>
        <a:graphic>
          <a:graphicData uri="http://schemas.openxmlformats.org/presentationml/2006/ole">
            <p:oleObj r:id="rId20" spid="">
              <p:embed/>
              <p:pic>
                <p:nvPicPr>
                  <p:cNvPr id="585" name="Object 45"/>
                  <p:cNvPicPr/>
                  <p:nvPr/>
                </p:nvPicPr>
                <p:blipFill>
                  <a:blip r:embed="rId21"/>
                  <a:stretch/>
                </p:blipFill>
                <p:spPr>
                  <a:xfrm>
                    <a:off x="1639800" y="4265640"/>
                    <a:ext cx="1736640" cy="317520"/>
                  </a:xfrm>
                  <a:prstGeom prst="rect">
                    <a:avLst/>
                  </a:prstGeom>
                  <a:noFill/>
                  <a:ln w="0">
                    <a:noFill/>
                  </a:ln>
                </p:spPr>
              </p:pic>
            </p:oleObj>
          </a:graphicData>
        </a:graphic>
      </p:graphicFrame>
      <p:graphicFrame>
        <p:nvGraphicFramePr>
          <p:cNvPr id="586" name="Object 46"/>
          <p:cNvGraphicFramePr/>
          <p:nvPr/>
        </p:nvGraphicFramePr>
        <p:xfrm>
          <a:off x="3790800" y="4276800"/>
          <a:ext cx="2052720" cy="357120"/>
        </p:xfrm>
        <a:graphic>
          <a:graphicData uri="http://schemas.openxmlformats.org/presentationml/2006/ole">
            <p:oleObj r:id="rId22" spid="">
              <p:embed/>
              <p:pic>
                <p:nvPicPr>
                  <p:cNvPr id="587" name="Object 46"/>
                  <p:cNvPicPr/>
                  <p:nvPr/>
                </p:nvPicPr>
                <p:blipFill>
                  <a:blip r:embed="rId23"/>
                  <a:stretch/>
                </p:blipFill>
                <p:spPr>
                  <a:xfrm>
                    <a:off x="3790800" y="4276800"/>
                    <a:ext cx="2052720" cy="357120"/>
                  </a:xfrm>
                  <a:prstGeom prst="rect">
                    <a:avLst/>
                  </a:prstGeom>
                  <a:noFill/>
                  <a:ln w="0">
                    <a:noFill/>
                  </a:ln>
                </p:spPr>
              </p:pic>
            </p:oleObj>
          </a:graphicData>
        </a:graphic>
      </p:graphicFrame>
      <p:sp>
        <p:nvSpPr>
          <p:cNvPr id="588" name="Text Box 47"/>
          <p:cNvSpPr/>
          <p:nvPr/>
        </p:nvSpPr>
        <p:spPr>
          <a:xfrm>
            <a:off x="490680" y="4824360"/>
            <a:ext cx="860400" cy="368280"/>
          </a:xfrm>
          <a:prstGeom prst="rect">
            <a:avLst/>
          </a:prstGeom>
          <a:solidFill>
            <a:srgbClr val="FFFF99"/>
          </a:solidFill>
          <a:ln w="0">
            <a:noFill/>
          </a:ln>
        </p:spPr>
        <p:style>
          <a:lnRef idx="0"/>
          <a:fillRef idx="0"/>
          <a:effectRef idx="0"/>
          <a:fontRef idx="minor"/>
        </p:style>
        <p:txBody>
          <a:bodyPr lIns="90000" tIns="46800" rIns="90000" bIns="46800" anchor="t">
            <a:spAutoFit/>
          </a:bodyPr>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Narrow"/>
              </a:rPr>
              <a:t>Solve</a:t>
            </a:r>
            <a:endParaRPr lang="en-US" sz="1800" b="0" u="none" strike="noStrike">
              <a:solidFill>
                <a:srgbClr val="FFFFFF"/>
              </a:solidFill>
              <a:effectLst/>
              <a:uFillTx/>
              <a:latin typeface="Arial Narrow"/>
            </a:endParaRPr>
          </a:p>
        </p:txBody>
      </p:sp>
      <p:graphicFrame>
        <p:nvGraphicFramePr>
          <p:cNvPr id="589" name="Object 48"/>
          <p:cNvGraphicFramePr/>
          <p:nvPr/>
        </p:nvGraphicFramePr>
        <p:xfrm>
          <a:off x="1747800" y="4805280"/>
          <a:ext cx="1774800" cy="397080"/>
        </p:xfrm>
        <a:graphic>
          <a:graphicData uri="http://schemas.openxmlformats.org/presentationml/2006/ole">
            <p:oleObj r:id="rId24" spid="">
              <p:embed/>
              <p:pic>
                <p:nvPicPr>
                  <p:cNvPr id="590" name="Object 48"/>
                  <p:cNvPicPr/>
                  <p:nvPr/>
                </p:nvPicPr>
                <p:blipFill>
                  <a:blip r:embed="rId25"/>
                  <a:stretch/>
                </p:blipFill>
                <p:spPr>
                  <a:xfrm>
                    <a:off x="1747800" y="4805280"/>
                    <a:ext cx="1774800" cy="397080"/>
                  </a:xfrm>
                  <a:prstGeom prst="rect">
                    <a:avLst/>
                  </a:prstGeom>
                  <a:noFill/>
                  <a:ln w="0">
                    <a:noFill/>
                  </a:ln>
                </p:spPr>
              </p:pic>
            </p:oleObj>
          </a:graphicData>
        </a:graphic>
      </p:graphicFrame>
      <p:graphicFrame>
        <p:nvGraphicFramePr>
          <p:cNvPr id="591" name="Object 49"/>
          <p:cNvGraphicFramePr/>
          <p:nvPr/>
        </p:nvGraphicFramePr>
        <p:xfrm>
          <a:off x="3774960" y="4732200"/>
          <a:ext cx="1952640" cy="495360"/>
        </p:xfrm>
        <a:graphic>
          <a:graphicData uri="http://schemas.openxmlformats.org/presentationml/2006/ole">
            <p:oleObj r:id="rId26" spid="">
              <p:embed/>
              <p:pic>
                <p:nvPicPr>
                  <p:cNvPr id="592" name="Object 49"/>
                  <p:cNvPicPr/>
                  <p:nvPr/>
                </p:nvPicPr>
                <p:blipFill>
                  <a:blip r:embed="rId27"/>
                  <a:stretch/>
                </p:blipFill>
                <p:spPr>
                  <a:xfrm>
                    <a:off x="3774960" y="4732200"/>
                    <a:ext cx="1952640" cy="495360"/>
                  </a:xfrm>
                  <a:prstGeom prst="rect">
                    <a:avLst/>
                  </a:prstGeom>
                  <a:noFill/>
                  <a:ln w="0">
                    <a:noFill/>
                  </a:ln>
                </p:spPr>
              </p:pic>
            </p:oleObj>
          </a:graphicData>
        </a:graphic>
      </p:graphicFrame>
      <p:sp>
        <p:nvSpPr>
          <p:cNvPr id="593" name="Text Box 50"/>
          <p:cNvSpPr/>
          <p:nvPr/>
        </p:nvSpPr>
        <p:spPr>
          <a:xfrm>
            <a:off x="490680" y="5405400"/>
            <a:ext cx="1120680" cy="368280"/>
          </a:xfrm>
          <a:prstGeom prst="rect">
            <a:avLst/>
          </a:prstGeom>
          <a:solidFill>
            <a:srgbClr val="FFFF99"/>
          </a:solidFill>
          <a:ln w="0">
            <a:noFill/>
          </a:ln>
        </p:spPr>
        <p:style>
          <a:lnRef idx="0"/>
          <a:fillRef idx="0"/>
          <a:effectRef idx="0"/>
          <a:fontRef idx="minor"/>
        </p:style>
        <p:txBody>
          <a:bodyPr lIns="90000" tIns="46800" rIns="90000" bIns="46800" anchor="t">
            <a:spAutoFit/>
          </a:bodyPr>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Narrow"/>
              </a:rPr>
              <a:t>Deduction</a:t>
            </a:r>
            <a:endParaRPr lang="en-US" sz="1800" b="0" u="none" strike="noStrike">
              <a:solidFill>
                <a:srgbClr val="FFFFFF"/>
              </a:solidFill>
              <a:effectLst/>
              <a:uFillTx/>
              <a:latin typeface="Arial Narrow"/>
            </a:endParaRPr>
          </a:p>
        </p:txBody>
      </p:sp>
      <p:graphicFrame>
        <p:nvGraphicFramePr>
          <p:cNvPr id="594" name="Object 51"/>
          <p:cNvGraphicFramePr/>
          <p:nvPr/>
        </p:nvGraphicFramePr>
        <p:xfrm>
          <a:off x="4246560" y="5337000"/>
          <a:ext cx="552600" cy="495360"/>
        </p:xfrm>
        <a:graphic>
          <a:graphicData uri="http://schemas.openxmlformats.org/presentationml/2006/ole">
            <p:oleObj r:id="rId28" spid="">
              <p:embed/>
              <p:pic>
                <p:nvPicPr>
                  <p:cNvPr id="595" name="Object 51"/>
                  <p:cNvPicPr/>
                  <p:nvPr/>
                </p:nvPicPr>
                <p:blipFill>
                  <a:blip r:embed="rId29"/>
                  <a:stretch/>
                </p:blipFill>
                <p:spPr>
                  <a:xfrm>
                    <a:off x="4246560" y="5337000"/>
                    <a:ext cx="552600" cy="4953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timing>
    <p:tnLst>
      <p:par>
        <p:cTn id="1933" dur="indefinite" restart="never" nodeType="tmRoot">
          <p:childTnLst>
            <p:seq>
              <p:cTn id="1934" dur="indefinite" nodeType="mainSeq">
                <p:childTnLst>
                  <p:par>
                    <p:cTn id="1935" fill="hold" nodeType="clickEffect">
                      <p:stCondLst>
                        <p:cond delay="indefinite"/>
                      </p:stCondLst>
                      <p:childTnLst>
                        <p:par>
                          <p:cTn id="1936" fill="hold" nodeType="withEffect">
                            <p:stCondLst>
                              <p:cond delay="0"/>
                            </p:stCondLst>
                            <p:childTnLst>
                              <p:par>
                                <p:cTn id="1937" presetID="9" presetClass="entr" fill="hold" nodeType="clickEffect">
                                  <p:stCondLst>
                                    <p:cond delay="0"/>
                                  </p:stCondLst>
                                  <p:childTnLst>
                                    <p:set>
                                      <p:cBhvr>
                                        <p:cTn id="1938" dur="1" fill="hold">
                                          <p:stCondLst>
                                            <p:cond delay="0"/>
                                          </p:stCondLst>
                                        </p:cTn>
                                        <p:tgtEl>
                                          <p:spTgt spid="564"/>
                                        </p:tgtEl>
                                        <p:attrNameLst>
                                          <p:attrName>style.visibility</p:attrName>
                                        </p:attrNameLst>
                                      </p:cBhvr>
                                      <p:to>
                                        <p:strVal val="visible"/>
                                      </p:to>
                                    </p:set>
                                    <p:animEffect transition="in" filter="dissolve">
                                      <p:cBhvr additive="repl">
                                        <p:cTn id="1939" dur="500"/>
                                        <p:tgtEl>
                                          <p:spTgt spid="564"/>
                                        </p:tgtEl>
                                      </p:cBhvr>
                                    </p:animEffect>
                                  </p:childTnLst>
                                </p:cTn>
                              </p:par>
                            </p:childTnLst>
                          </p:cTn>
                        </p:par>
                      </p:childTnLst>
                    </p:cTn>
                  </p:par>
                  <p:par>
                    <p:cTn id="1940" fill="hold" nodeType="clickEffect">
                      <p:stCondLst>
                        <p:cond delay="indefinite"/>
                      </p:stCondLst>
                      <p:childTnLst>
                        <p:par>
                          <p:cTn id="1941" fill="hold" nodeType="withEffect">
                            <p:stCondLst>
                              <p:cond delay="0"/>
                            </p:stCondLst>
                            <p:childTnLst>
                              <p:par>
                                <p:cTn id="1942" presetID="9" presetClass="entr" fill="hold" nodeType="clickEffect">
                                  <p:stCondLst>
                                    <p:cond delay="0"/>
                                  </p:stCondLst>
                                  <p:childTnLst>
                                    <p:set>
                                      <p:cBhvr>
                                        <p:cTn id="1943" dur="1" fill="hold">
                                          <p:stCondLst>
                                            <p:cond delay="0"/>
                                          </p:stCondLst>
                                        </p:cTn>
                                        <p:tgtEl>
                                          <p:spTgt spid="565"/>
                                        </p:tgtEl>
                                        <p:attrNameLst>
                                          <p:attrName>style.visibility</p:attrName>
                                        </p:attrNameLst>
                                      </p:cBhvr>
                                      <p:to>
                                        <p:strVal val="visible"/>
                                      </p:to>
                                    </p:set>
                                    <p:animEffect transition="in" filter="dissolve">
                                      <p:cBhvr additive="repl">
                                        <p:cTn id="1944" dur="500"/>
                                        <p:tgtEl>
                                          <p:spTgt spid="565"/>
                                        </p:tgtEl>
                                      </p:cBhvr>
                                    </p:animEffect>
                                  </p:childTnLst>
                                </p:cTn>
                              </p:par>
                            </p:childTnLst>
                          </p:cTn>
                        </p:par>
                      </p:childTnLst>
                    </p:cTn>
                  </p:par>
                  <p:par>
                    <p:cTn id="1945" fill="hold" nodeType="clickEffect">
                      <p:stCondLst>
                        <p:cond delay="indefinite"/>
                      </p:stCondLst>
                      <p:childTnLst>
                        <p:par>
                          <p:cTn id="1946" fill="hold" nodeType="withEffect">
                            <p:stCondLst>
                              <p:cond delay="0"/>
                            </p:stCondLst>
                            <p:childTnLst>
                              <p:par>
                                <p:cTn id="1947" presetID="9" presetClass="entr" fill="hold" nodeType="clickEffect">
                                  <p:stCondLst>
                                    <p:cond delay="0"/>
                                  </p:stCondLst>
                                  <p:childTnLst>
                                    <p:set>
                                      <p:cBhvr>
                                        <p:cTn id="1948" dur="1" fill="hold">
                                          <p:stCondLst>
                                            <p:cond delay="0"/>
                                          </p:stCondLst>
                                        </p:cTn>
                                        <p:tgtEl>
                                          <p:spTgt spid="562"/>
                                        </p:tgtEl>
                                        <p:attrNameLst>
                                          <p:attrName>style.visibility</p:attrName>
                                        </p:attrNameLst>
                                      </p:cBhvr>
                                      <p:to>
                                        <p:strVal val="visible"/>
                                      </p:to>
                                    </p:set>
                                    <p:animEffect transition="in" filter="dissolve">
                                      <p:cBhvr additive="repl">
                                        <p:cTn id="1949" dur="500"/>
                                        <p:tgtEl>
                                          <p:spTgt spid="562"/>
                                        </p:tgtEl>
                                      </p:cBhvr>
                                    </p:animEffect>
                                  </p:childTnLst>
                                </p:cTn>
                              </p:par>
                            </p:childTnLst>
                          </p:cTn>
                        </p:par>
                      </p:childTnLst>
                    </p:cTn>
                  </p:par>
                  <p:par>
                    <p:cTn id="1950" fill="hold" nodeType="clickEffect">
                      <p:stCondLst>
                        <p:cond delay="indefinite"/>
                      </p:stCondLst>
                      <p:childTnLst>
                        <p:par>
                          <p:cTn id="1951" fill="hold" nodeType="withEffect">
                            <p:stCondLst>
                              <p:cond delay="0"/>
                            </p:stCondLst>
                            <p:childTnLst>
                              <p:par>
                                <p:cTn id="1952" presetID="9" presetClass="entr" fill="hold" nodeType="clickEffect">
                                  <p:stCondLst>
                                    <p:cond delay="0"/>
                                  </p:stCondLst>
                                  <p:childTnLst>
                                    <p:set>
                                      <p:cBhvr>
                                        <p:cTn id="1953" dur="1" fill="hold">
                                          <p:stCondLst>
                                            <p:cond delay="0"/>
                                          </p:stCondLst>
                                        </p:cTn>
                                        <p:tgtEl>
                                          <p:spTgt spid="574"/>
                                        </p:tgtEl>
                                        <p:attrNameLst>
                                          <p:attrName>style.visibility</p:attrName>
                                        </p:attrNameLst>
                                      </p:cBhvr>
                                      <p:to>
                                        <p:strVal val="visible"/>
                                      </p:to>
                                    </p:set>
                                    <p:animEffect transition="in" filter="dissolve">
                                      <p:cBhvr additive="repl">
                                        <p:cTn id="1954" dur="500"/>
                                        <p:tgtEl>
                                          <p:spTgt spid="574"/>
                                        </p:tgtEl>
                                      </p:cBhvr>
                                    </p:animEffect>
                                  </p:childTnLst>
                                </p:cTn>
                              </p:par>
                            </p:childTnLst>
                          </p:cTn>
                        </p:par>
                      </p:childTnLst>
                    </p:cTn>
                  </p:par>
                  <p:par>
                    <p:cTn id="1955" fill="hold" nodeType="clickEffect">
                      <p:stCondLst>
                        <p:cond delay="indefinite"/>
                      </p:stCondLst>
                      <p:childTnLst>
                        <p:par>
                          <p:cTn id="1956" fill="hold" nodeType="withEffect">
                            <p:stCondLst>
                              <p:cond delay="0"/>
                            </p:stCondLst>
                            <p:childTnLst>
                              <p:par>
                                <p:cTn id="1957" presetID="9" presetClass="entr" fill="hold" nodeType="clickEffect">
                                  <p:stCondLst>
                                    <p:cond delay="0"/>
                                  </p:stCondLst>
                                  <p:childTnLst>
                                    <p:set>
                                      <p:cBhvr>
                                        <p:cTn id="1958" dur="1" fill="hold">
                                          <p:stCondLst>
                                            <p:cond delay="0"/>
                                          </p:stCondLst>
                                        </p:cTn>
                                        <p:tgtEl>
                                          <p:spTgt spid="576"/>
                                        </p:tgtEl>
                                        <p:attrNameLst>
                                          <p:attrName>style.visibility</p:attrName>
                                        </p:attrNameLst>
                                      </p:cBhvr>
                                      <p:to>
                                        <p:strVal val="visible"/>
                                      </p:to>
                                    </p:set>
                                    <p:animEffect transition="in" filter="dissolve">
                                      <p:cBhvr additive="repl">
                                        <p:cTn id="1959" dur="500"/>
                                        <p:tgtEl>
                                          <p:spTgt spid="576"/>
                                        </p:tgtEl>
                                      </p:cBhvr>
                                    </p:animEffect>
                                  </p:childTnLst>
                                </p:cTn>
                              </p:par>
                            </p:childTnLst>
                          </p:cTn>
                        </p:par>
                      </p:childTnLst>
                    </p:cTn>
                  </p:par>
                  <p:par>
                    <p:cTn id="1960" fill="hold" nodeType="clickEffect">
                      <p:stCondLst>
                        <p:cond delay="indefinite"/>
                      </p:stCondLst>
                      <p:childTnLst>
                        <p:par>
                          <p:cTn id="1961" fill="hold" nodeType="withEffect">
                            <p:stCondLst>
                              <p:cond delay="0"/>
                            </p:stCondLst>
                            <p:childTnLst>
                              <p:par>
                                <p:cTn id="1962" presetID="9" presetClass="entr" fill="hold" nodeType="clickEffect">
                                  <p:stCondLst>
                                    <p:cond delay="0"/>
                                  </p:stCondLst>
                                  <p:childTnLst>
                                    <p:set>
                                      <p:cBhvr>
                                        <p:cTn id="1963" dur="1" fill="hold">
                                          <p:stCondLst>
                                            <p:cond delay="0"/>
                                          </p:stCondLst>
                                        </p:cTn>
                                        <p:tgtEl>
                                          <p:spTgt spid="577"/>
                                        </p:tgtEl>
                                        <p:attrNameLst>
                                          <p:attrName>style.visibility</p:attrName>
                                        </p:attrNameLst>
                                      </p:cBhvr>
                                      <p:to>
                                        <p:strVal val="visible"/>
                                      </p:to>
                                    </p:set>
                                    <p:animEffect transition="in" filter="dissolve">
                                      <p:cBhvr additive="repl">
                                        <p:cTn id="1964" dur="500"/>
                                        <p:tgtEl>
                                          <p:spTgt spid="577"/>
                                        </p:tgtEl>
                                      </p:cBhvr>
                                    </p:animEffect>
                                  </p:childTnLst>
                                </p:cTn>
                              </p:par>
                            </p:childTnLst>
                          </p:cTn>
                        </p:par>
                      </p:childTnLst>
                    </p:cTn>
                  </p:par>
                  <p:par>
                    <p:cTn id="1965" fill="hold" nodeType="clickEffect">
                      <p:stCondLst>
                        <p:cond delay="indefinite"/>
                      </p:stCondLst>
                      <p:childTnLst>
                        <p:par>
                          <p:cTn id="1966" fill="hold" nodeType="withEffect">
                            <p:stCondLst>
                              <p:cond delay="0"/>
                            </p:stCondLst>
                            <p:childTnLst>
                              <p:par>
                                <p:cTn id="1967" presetID="9" presetClass="entr" fill="hold" nodeType="clickEffect">
                                  <p:stCondLst>
                                    <p:cond delay="0"/>
                                  </p:stCondLst>
                                  <p:childTnLst>
                                    <p:set>
                                      <p:cBhvr>
                                        <p:cTn id="1968" dur="1" fill="hold">
                                          <p:stCondLst>
                                            <p:cond delay="0"/>
                                          </p:stCondLst>
                                        </p:cTn>
                                        <p:tgtEl>
                                          <p:spTgt spid="559"/>
                                        </p:tgtEl>
                                        <p:attrNameLst>
                                          <p:attrName>style.visibility</p:attrName>
                                        </p:attrNameLst>
                                      </p:cBhvr>
                                      <p:to>
                                        <p:strVal val="visible"/>
                                      </p:to>
                                    </p:set>
                                    <p:animEffect transition="in" filter="dissolve">
                                      <p:cBhvr additive="repl">
                                        <p:cTn id="1969" dur="500"/>
                                        <p:tgtEl>
                                          <p:spTgt spid="559"/>
                                        </p:tgtEl>
                                      </p:cBhvr>
                                    </p:animEffect>
                                  </p:childTnLst>
                                </p:cTn>
                              </p:par>
                            </p:childTnLst>
                          </p:cTn>
                        </p:par>
                      </p:childTnLst>
                    </p:cTn>
                  </p:par>
                  <p:par>
                    <p:cTn id="1970" fill="hold" nodeType="clickEffect">
                      <p:stCondLst>
                        <p:cond delay="indefinite"/>
                      </p:stCondLst>
                      <p:childTnLst>
                        <p:par>
                          <p:cTn id="1971" fill="hold" nodeType="withEffect">
                            <p:stCondLst>
                              <p:cond delay="0"/>
                            </p:stCondLst>
                            <p:childTnLst>
                              <p:par>
                                <p:cTn id="1972" presetID="9" presetClass="entr" fill="hold" nodeType="clickEffect">
                                  <p:stCondLst>
                                    <p:cond delay="0"/>
                                  </p:stCondLst>
                                  <p:childTnLst>
                                    <p:set>
                                      <p:cBhvr>
                                        <p:cTn id="1973" dur="1" fill="hold">
                                          <p:stCondLst>
                                            <p:cond delay="0"/>
                                          </p:stCondLst>
                                        </p:cTn>
                                        <p:tgtEl>
                                          <p:spTgt spid="579"/>
                                        </p:tgtEl>
                                        <p:attrNameLst>
                                          <p:attrName>style.visibility</p:attrName>
                                        </p:attrNameLst>
                                      </p:cBhvr>
                                      <p:to>
                                        <p:strVal val="visible"/>
                                      </p:to>
                                    </p:set>
                                    <p:animEffect transition="in" filter="dissolve">
                                      <p:cBhvr additive="repl">
                                        <p:cTn id="1974" dur="500"/>
                                        <p:tgtEl>
                                          <p:spTgt spid="579"/>
                                        </p:tgtEl>
                                      </p:cBhvr>
                                    </p:animEffect>
                                  </p:childTnLst>
                                </p:cTn>
                              </p:par>
                            </p:childTnLst>
                          </p:cTn>
                        </p:par>
                      </p:childTnLst>
                    </p:cTn>
                  </p:par>
                  <p:par>
                    <p:cTn id="1975" fill="hold" nodeType="clickEffect">
                      <p:stCondLst>
                        <p:cond delay="indefinite"/>
                      </p:stCondLst>
                      <p:childTnLst>
                        <p:par>
                          <p:cTn id="1976" fill="hold" nodeType="withEffect">
                            <p:stCondLst>
                              <p:cond delay="0"/>
                            </p:stCondLst>
                            <p:childTnLst>
                              <p:par>
                                <p:cTn id="1977" presetID="9" presetClass="entr" fill="hold" nodeType="clickEffect">
                                  <p:stCondLst>
                                    <p:cond delay="0"/>
                                  </p:stCondLst>
                                  <p:childTnLst>
                                    <p:set>
                                      <p:cBhvr>
                                        <p:cTn id="1978" dur="1" fill="hold">
                                          <p:stCondLst>
                                            <p:cond delay="0"/>
                                          </p:stCondLst>
                                        </p:cTn>
                                        <p:tgtEl>
                                          <p:spTgt spid="561"/>
                                        </p:tgtEl>
                                        <p:attrNameLst>
                                          <p:attrName>style.visibility</p:attrName>
                                        </p:attrNameLst>
                                      </p:cBhvr>
                                      <p:to>
                                        <p:strVal val="visible"/>
                                      </p:to>
                                    </p:set>
                                    <p:animEffect transition="in" filter="dissolve">
                                      <p:cBhvr additive="repl">
                                        <p:cTn id="1979" dur="500"/>
                                        <p:tgtEl>
                                          <p:spTgt spid="561"/>
                                        </p:tgtEl>
                                      </p:cBhvr>
                                    </p:animEffect>
                                  </p:childTnLst>
                                </p:cTn>
                              </p:par>
                            </p:childTnLst>
                          </p:cTn>
                        </p:par>
                      </p:childTnLst>
                    </p:cTn>
                  </p:par>
                  <p:par>
                    <p:cTn id="1980" fill="hold" nodeType="clickEffect">
                      <p:stCondLst>
                        <p:cond delay="indefinite"/>
                      </p:stCondLst>
                      <p:childTnLst>
                        <p:par>
                          <p:cTn id="1981" fill="hold" nodeType="withEffect">
                            <p:stCondLst>
                              <p:cond delay="0"/>
                            </p:stCondLst>
                            <p:childTnLst>
                              <p:par>
                                <p:cTn id="1982" presetID="9" presetClass="entr" fill="hold" nodeType="clickEffect">
                                  <p:stCondLst>
                                    <p:cond delay="0"/>
                                  </p:stCondLst>
                                  <p:childTnLst>
                                    <p:set>
                                      <p:cBhvr>
                                        <p:cTn id="1983" dur="1" fill="hold">
                                          <p:stCondLst>
                                            <p:cond delay="0"/>
                                          </p:stCondLst>
                                        </p:cTn>
                                        <p:tgtEl>
                                          <p:spTgt spid="581"/>
                                        </p:tgtEl>
                                        <p:attrNameLst>
                                          <p:attrName>style.visibility</p:attrName>
                                        </p:attrNameLst>
                                      </p:cBhvr>
                                      <p:to>
                                        <p:strVal val="visible"/>
                                      </p:to>
                                    </p:set>
                                    <p:animEffect transition="in" filter="dissolve">
                                      <p:cBhvr additive="repl">
                                        <p:cTn id="1984" dur="500"/>
                                        <p:tgtEl>
                                          <p:spTgt spid="581"/>
                                        </p:tgtEl>
                                      </p:cBhvr>
                                    </p:animEffect>
                                  </p:childTnLst>
                                </p:cTn>
                              </p:par>
                            </p:childTnLst>
                          </p:cTn>
                        </p:par>
                      </p:childTnLst>
                    </p:cTn>
                  </p:par>
                  <p:par>
                    <p:cTn id="1985" fill="hold" nodeType="clickEffect">
                      <p:stCondLst>
                        <p:cond delay="indefinite"/>
                      </p:stCondLst>
                      <p:childTnLst>
                        <p:par>
                          <p:cTn id="1986" fill="hold" nodeType="withEffect">
                            <p:stCondLst>
                              <p:cond delay="0"/>
                            </p:stCondLst>
                            <p:childTnLst>
                              <p:par>
                                <p:cTn id="1987" presetID="9" presetClass="entr" fill="hold" nodeType="clickEffect">
                                  <p:stCondLst>
                                    <p:cond delay="0"/>
                                  </p:stCondLst>
                                  <p:childTnLst>
                                    <p:set>
                                      <p:cBhvr>
                                        <p:cTn id="1988" dur="1" fill="hold">
                                          <p:stCondLst>
                                            <p:cond delay="0"/>
                                          </p:stCondLst>
                                        </p:cTn>
                                        <p:tgtEl>
                                          <p:spTgt spid="583"/>
                                        </p:tgtEl>
                                        <p:attrNameLst>
                                          <p:attrName>style.visibility</p:attrName>
                                        </p:attrNameLst>
                                      </p:cBhvr>
                                      <p:to>
                                        <p:strVal val="visible"/>
                                      </p:to>
                                    </p:set>
                                    <p:animEffect transition="in" filter="dissolve">
                                      <p:cBhvr additive="repl">
                                        <p:cTn id="1989" dur="500"/>
                                        <p:tgtEl>
                                          <p:spTgt spid="583"/>
                                        </p:tgtEl>
                                      </p:cBhvr>
                                    </p:animEffect>
                                  </p:childTnLst>
                                </p:cTn>
                              </p:par>
                            </p:childTnLst>
                          </p:cTn>
                        </p:par>
                      </p:childTnLst>
                    </p:cTn>
                  </p:par>
                  <p:par>
                    <p:cTn id="1990" fill="hold" nodeType="clickEffect">
                      <p:stCondLst>
                        <p:cond delay="indefinite"/>
                      </p:stCondLst>
                      <p:childTnLst>
                        <p:par>
                          <p:cTn id="1991" fill="hold" nodeType="withEffect">
                            <p:stCondLst>
                              <p:cond delay="0"/>
                            </p:stCondLst>
                            <p:childTnLst>
                              <p:par>
                                <p:cTn id="1992" presetID="9" presetClass="entr" fill="hold" nodeType="clickEffect">
                                  <p:stCondLst>
                                    <p:cond delay="0"/>
                                  </p:stCondLst>
                                  <p:childTnLst>
                                    <p:set>
                                      <p:cBhvr>
                                        <p:cTn id="1993" dur="1" fill="hold">
                                          <p:stCondLst>
                                            <p:cond delay="0"/>
                                          </p:stCondLst>
                                        </p:cTn>
                                        <p:tgtEl>
                                          <p:spTgt spid="584"/>
                                        </p:tgtEl>
                                        <p:attrNameLst>
                                          <p:attrName>style.visibility</p:attrName>
                                        </p:attrNameLst>
                                      </p:cBhvr>
                                      <p:to>
                                        <p:strVal val="visible"/>
                                      </p:to>
                                    </p:set>
                                    <p:animEffect transition="in" filter="dissolve">
                                      <p:cBhvr additive="repl">
                                        <p:cTn id="1994" dur="500"/>
                                        <p:tgtEl>
                                          <p:spTgt spid="584"/>
                                        </p:tgtEl>
                                      </p:cBhvr>
                                    </p:animEffect>
                                  </p:childTnLst>
                                </p:cTn>
                              </p:par>
                            </p:childTnLst>
                          </p:cTn>
                        </p:par>
                      </p:childTnLst>
                    </p:cTn>
                  </p:par>
                  <p:par>
                    <p:cTn id="1995" fill="hold" nodeType="clickEffect">
                      <p:stCondLst>
                        <p:cond delay="indefinite"/>
                      </p:stCondLst>
                      <p:childTnLst>
                        <p:par>
                          <p:cTn id="1996" fill="hold" nodeType="withEffect">
                            <p:stCondLst>
                              <p:cond delay="0"/>
                            </p:stCondLst>
                            <p:childTnLst>
                              <p:par>
                                <p:cTn id="1997" presetID="9" presetClass="entr" fill="hold" nodeType="clickEffect">
                                  <p:stCondLst>
                                    <p:cond delay="0"/>
                                  </p:stCondLst>
                                  <p:childTnLst>
                                    <p:set>
                                      <p:cBhvr>
                                        <p:cTn id="1998" dur="1" fill="hold">
                                          <p:stCondLst>
                                            <p:cond delay="0"/>
                                          </p:stCondLst>
                                        </p:cTn>
                                        <p:tgtEl>
                                          <p:spTgt spid="586"/>
                                        </p:tgtEl>
                                        <p:attrNameLst>
                                          <p:attrName>style.visibility</p:attrName>
                                        </p:attrNameLst>
                                      </p:cBhvr>
                                      <p:to>
                                        <p:strVal val="visible"/>
                                      </p:to>
                                    </p:set>
                                    <p:animEffect transition="in" filter="dissolve">
                                      <p:cBhvr additive="repl">
                                        <p:cTn id="1999" dur="500"/>
                                        <p:tgtEl>
                                          <p:spTgt spid="586"/>
                                        </p:tgtEl>
                                      </p:cBhvr>
                                    </p:animEffect>
                                  </p:childTnLst>
                                </p:cTn>
                              </p:par>
                            </p:childTnLst>
                          </p:cTn>
                        </p:par>
                      </p:childTnLst>
                    </p:cTn>
                  </p:par>
                  <p:par>
                    <p:cTn id="2000" fill="hold" nodeType="clickEffect">
                      <p:stCondLst>
                        <p:cond delay="indefinite"/>
                      </p:stCondLst>
                      <p:childTnLst>
                        <p:par>
                          <p:cTn id="2001" fill="hold" nodeType="withEffect">
                            <p:stCondLst>
                              <p:cond delay="0"/>
                            </p:stCondLst>
                            <p:childTnLst>
                              <p:par>
                                <p:cTn id="2002" presetID="9" presetClass="entr" fill="hold" nodeType="clickEffect">
                                  <p:stCondLst>
                                    <p:cond delay="0"/>
                                  </p:stCondLst>
                                  <p:childTnLst>
                                    <p:set>
                                      <p:cBhvr>
                                        <p:cTn id="2003" dur="1" fill="hold">
                                          <p:stCondLst>
                                            <p:cond delay="0"/>
                                          </p:stCondLst>
                                        </p:cTn>
                                        <p:tgtEl>
                                          <p:spTgt spid="588"/>
                                        </p:tgtEl>
                                        <p:attrNameLst>
                                          <p:attrName>style.visibility</p:attrName>
                                        </p:attrNameLst>
                                      </p:cBhvr>
                                      <p:to>
                                        <p:strVal val="visible"/>
                                      </p:to>
                                    </p:set>
                                    <p:animEffect transition="in" filter="dissolve">
                                      <p:cBhvr additive="repl">
                                        <p:cTn id="2004" dur="500"/>
                                        <p:tgtEl>
                                          <p:spTgt spid="588"/>
                                        </p:tgtEl>
                                      </p:cBhvr>
                                    </p:animEffect>
                                  </p:childTnLst>
                                </p:cTn>
                              </p:par>
                            </p:childTnLst>
                          </p:cTn>
                        </p:par>
                      </p:childTnLst>
                    </p:cTn>
                  </p:par>
                  <p:par>
                    <p:cTn id="2005" fill="hold" nodeType="clickEffect">
                      <p:stCondLst>
                        <p:cond delay="indefinite"/>
                      </p:stCondLst>
                      <p:childTnLst>
                        <p:par>
                          <p:cTn id="2006" fill="hold" nodeType="withEffect">
                            <p:stCondLst>
                              <p:cond delay="0"/>
                            </p:stCondLst>
                            <p:childTnLst>
                              <p:par>
                                <p:cTn id="2007" presetID="9" presetClass="entr" fill="hold" nodeType="clickEffect">
                                  <p:stCondLst>
                                    <p:cond delay="0"/>
                                  </p:stCondLst>
                                  <p:childTnLst>
                                    <p:set>
                                      <p:cBhvr>
                                        <p:cTn id="2008" dur="1" fill="hold">
                                          <p:stCondLst>
                                            <p:cond delay="0"/>
                                          </p:stCondLst>
                                        </p:cTn>
                                        <p:tgtEl>
                                          <p:spTgt spid="589"/>
                                        </p:tgtEl>
                                        <p:attrNameLst>
                                          <p:attrName>style.visibility</p:attrName>
                                        </p:attrNameLst>
                                      </p:cBhvr>
                                      <p:to>
                                        <p:strVal val="visible"/>
                                      </p:to>
                                    </p:set>
                                    <p:animEffect transition="in" filter="dissolve">
                                      <p:cBhvr additive="repl">
                                        <p:cTn id="2009" dur="500"/>
                                        <p:tgtEl>
                                          <p:spTgt spid="589"/>
                                        </p:tgtEl>
                                      </p:cBhvr>
                                    </p:animEffect>
                                  </p:childTnLst>
                                </p:cTn>
                              </p:par>
                            </p:childTnLst>
                          </p:cTn>
                        </p:par>
                      </p:childTnLst>
                    </p:cTn>
                  </p:par>
                  <p:par>
                    <p:cTn id="2010" fill="hold" nodeType="clickEffect">
                      <p:stCondLst>
                        <p:cond delay="indefinite"/>
                      </p:stCondLst>
                      <p:childTnLst>
                        <p:par>
                          <p:cTn id="2011" fill="hold" nodeType="withEffect">
                            <p:stCondLst>
                              <p:cond delay="0"/>
                            </p:stCondLst>
                            <p:childTnLst>
                              <p:par>
                                <p:cTn id="2012" presetID="9" presetClass="entr" fill="hold" nodeType="clickEffect">
                                  <p:stCondLst>
                                    <p:cond delay="0"/>
                                  </p:stCondLst>
                                  <p:childTnLst>
                                    <p:set>
                                      <p:cBhvr>
                                        <p:cTn id="2013" dur="1" fill="hold">
                                          <p:stCondLst>
                                            <p:cond delay="0"/>
                                          </p:stCondLst>
                                        </p:cTn>
                                        <p:tgtEl>
                                          <p:spTgt spid="591"/>
                                        </p:tgtEl>
                                        <p:attrNameLst>
                                          <p:attrName>style.visibility</p:attrName>
                                        </p:attrNameLst>
                                      </p:cBhvr>
                                      <p:to>
                                        <p:strVal val="visible"/>
                                      </p:to>
                                    </p:set>
                                    <p:animEffect transition="in" filter="dissolve">
                                      <p:cBhvr additive="repl">
                                        <p:cTn id="2014" dur="500"/>
                                        <p:tgtEl>
                                          <p:spTgt spid="591"/>
                                        </p:tgtEl>
                                      </p:cBhvr>
                                    </p:animEffect>
                                  </p:childTnLst>
                                </p:cTn>
                              </p:par>
                            </p:childTnLst>
                          </p:cTn>
                        </p:par>
                      </p:childTnLst>
                    </p:cTn>
                  </p:par>
                  <p:par>
                    <p:cTn id="2015" fill="hold" nodeType="clickEffect">
                      <p:stCondLst>
                        <p:cond delay="indefinite"/>
                      </p:stCondLst>
                      <p:childTnLst>
                        <p:par>
                          <p:cTn id="2016" fill="hold" nodeType="withEffect">
                            <p:stCondLst>
                              <p:cond delay="0"/>
                            </p:stCondLst>
                            <p:childTnLst>
                              <p:par>
                                <p:cTn id="2017" presetID="9" presetClass="entr" fill="hold" nodeType="clickEffect">
                                  <p:stCondLst>
                                    <p:cond delay="0"/>
                                  </p:stCondLst>
                                  <p:childTnLst>
                                    <p:set>
                                      <p:cBhvr>
                                        <p:cTn id="2018" dur="1" fill="hold">
                                          <p:stCondLst>
                                            <p:cond delay="0"/>
                                          </p:stCondLst>
                                        </p:cTn>
                                        <p:tgtEl>
                                          <p:spTgt spid="593"/>
                                        </p:tgtEl>
                                        <p:attrNameLst>
                                          <p:attrName>style.visibility</p:attrName>
                                        </p:attrNameLst>
                                      </p:cBhvr>
                                      <p:to>
                                        <p:strVal val="visible"/>
                                      </p:to>
                                    </p:set>
                                    <p:animEffect transition="in" filter="dissolve">
                                      <p:cBhvr additive="repl">
                                        <p:cTn id="2019" dur="500"/>
                                        <p:tgtEl>
                                          <p:spTgt spid="593"/>
                                        </p:tgtEl>
                                      </p:cBhvr>
                                    </p:animEffect>
                                  </p:childTnLst>
                                </p:cTn>
                              </p:par>
                            </p:childTnLst>
                          </p:cTn>
                        </p:par>
                      </p:childTnLst>
                    </p:cTn>
                  </p:par>
                  <p:par>
                    <p:cTn id="2020" fill="hold" nodeType="clickEffect">
                      <p:stCondLst>
                        <p:cond delay="indefinite"/>
                      </p:stCondLst>
                      <p:childTnLst>
                        <p:par>
                          <p:cTn id="2021" fill="hold" nodeType="withEffect">
                            <p:stCondLst>
                              <p:cond delay="0"/>
                            </p:stCondLst>
                            <p:childTnLst>
                              <p:par>
                                <p:cTn id="2022" presetID="9" presetClass="entr" fill="hold" nodeType="clickEffect">
                                  <p:stCondLst>
                                    <p:cond delay="0"/>
                                  </p:stCondLst>
                                  <p:childTnLst>
                                    <p:set>
                                      <p:cBhvr>
                                        <p:cTn id="2023" dur="1" fill="hold">
                                          <p:stCondLst>
                                            <p:cond delay="0"/>
                                          </p:stCondLst>
                                        </p:cTn>
                                        <p:tgtEl>
                                          <p:spTgt spid="563"/>
                                        </p:tgtEl>
                                        <p:attrNameLst>
                                          <p:attrName>style.visibility</p:attrName>
                                        </p:attrNameLst>
                                      </p:cBhvr>
                                      <p:to>
                                        <p:strVal val="visible"/>
                                      </p:to>
                                    </p:set>
                                    <p:animEffect transition="in" filter="dissolve">
                                      <p:cBhvr additive="repl">
                                        <p:cTn id="2024" dur="500"/>
                                        <p:tgtEl>
                                          <p:spTgt spid="563"/>
                                        </p:tgtEl>
                                      </p:cBhvr>
                                    </p:animEffect>
                                  </p:childTnLst>
                                </p:cTn>
                              </p:par>
                            </p:childTnLst>
                          </p:cTn>
                        </p:par>
                      </p:childTnLst>
                    </p:cTn>
                  </p:par>
                  <p:par>
                    <p:cTn id="2025" fill="hold" nodeType="clickEffect">
                      <p:stCondLst>
                        <p:cond delay="indefinite"/>
                      </p:stCondLst>
                      <p:childTnLst>
                        <p:par>
                          <p:cTn id="2026" fill="hold" nodeType="withEffect">
                            <p:stCondLst>
                              <p:cond delay="0"/>
                            </p:stCondLst>
                            <p:childTnLst>
                              <p:par>
                                <p:cTn id="2027" presetID="9" presetClass="entr" fill="hold" nodeType="clickEffect">
                                  <p:stCondLst>
                                    <p:cond delay="0"/>
                                  </p:stCondLst>
                                  <p:childTnLst>
                                    <p:set>
                                      <p:cBhvr>
                                        <p:cTn id="2028" dur="1" fill="hold">
                                          <p:stCondLst>
                                            <p:cond delay="0"/>
                                          </p:stCondLst>
                                        </p:cTn>
                                        <p:tgtEl>
                                          <p:spTgt spid="594"/>
                                        </p:tgtEl>
                                        <p:attrNameLst>
                                          <p:attrName>style.visibility</p:attrName>
                                        </p:attrNameLst>
                                      </p:cBhvr>
                                      <p:to>
                                        <p:strVal val="visible"/>
                                      </p:to>
                                    </p:set>
                                    <p:animEffect transition="in" filter="dissolve">
                                      <p:cBhvr additive="repl">
                                        <p:cTn id="2029" dur="500"/>
                                        <p:tgtEl>
                                          <p:spTgt spid="594"/>
                                        </p:tgtEl>
                                      </p:cBhvr>
                                    </p:animEffect>
                                  </p:childTnLst>
                                </p:cTn>
                              </p:par>
                            </p:childTnLst>
                          </p:cTn>
                        </p:par>
                      </p:childTnLst>
                    </p:cTn>
                  </p:par>
                  <p:par>
                    <p:cTn id="2030" fill="hold" nodeType="clickEffect">
                      <p:stCondLst>
                        <p:cond delay="indefinite"/>
                      </p:stCondLst>
                      <p:childTnLst>
                        <p:par>
                          <p:cTn id="2031" fill="hold" nodeType="withEffect">
                            <p:stCondLst>
                              <p:cond delay="0"/>
                            </p:stCondLst>
                            <p:childTnLst>
                              <p:par>
                                <p:cTn id="2032" presetID="9" presetClass="entr" fill="hold" nodeType="clickEffect">
                                  <p:stCondLst>
                                    <p:cond delay="0"/>
                                  </p:stCondLst>
                                  <p:childTnLst>
                                    <p:set>
                                      <p:cBhvr>
                                        <p:cTn id="2033" dur="1" fill="hold">
                                          <p:stCondLst>
                                            <p:cond delay="0"/>
                                          </p:stCondLst>
                                        </p:cTn>
                                        <p:tgtEl>
                                          <p:spTgt spid="567"/>
                                        </p:tgtEl>
                                        <p:attrNameLst>
                                          <p:attrName>style.visibility</p:attrName>
                                        </p:attrNameLst>
                                      </p:cBhvr>
                                      <p:to>
                                        <p:strVal val="visible"/>
                                      </p:to>
                                    </p:set>
                                    <p:animEffect transition="in" filter="dissolve">
                                      <p:cBhvr additive="repl">
                                        <p:cTn id="2034" dur="500"/>
                                        <p:tgtEl>
                                          <p:spTgt spid="567"/>
                                        </p:tgtEl>
                                      </p:cBhvr>
                                    </p:animEffect>
                                  </p:childTnLst>
                                </p:cTn>
                              </p:par>
                            </p:childTnLst>
                          </p:cTn>
                        </p:par>
                        <p:par>
                          <p:cTn id="2035" fill="hold" nodeType="afterEffect">
                            <p:stCondLst>
                              <p:cond delay="500"/>
                            </p:stCondLst>
                            <p:childTnLst>
                              <p:par>
                                <p:cTn id="2036" presetID="9" presetClass="entr" fill="hold" nodeType="afterEffect">
                                  <p:stCondLst>
                                    <p:cond delay="0"/>
                                  </p:stCondLst>
                                  <p:childTnLst>
                                    <p:set>
                                      <p:cBhvr>
                                        <p:cTn id="2037" dur="1" fill="hold">
                                          <p:stCondLst>
                                            <p:cond delay="0"/>
                                          </p:stCondLst>
                                        </p:cTn>
                                        <p:tgtEl>
                                          <p:spTgt spid="560"/>
                                        </p:tgtEl>
                                        <p:attrNameLst>
                                          <p:attrName>style.visibility</p:attrName>
                                        </p:attrNameLst>
                                      </p:cBhvr>
                                      <p:to>
                                        <p:strVal val="visible"/>
                                      </p:to>
                                    </p:set>
                                    <p:animEffect transition="in" filter="dissolve">
                                      <p:cBhvr additive="repl">
                                        <p:cTn id="2038" dur="500"/>
                                        <p:tgtEl>
                                          <p:spTgt spid="56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6" name="Rectangle 2"/>
          <p:cNvSpPr/>
          <p:nvPr/>
        </p:nvSpPr>
        <p:spPr>
          <a:xfrm>
            <a:off x="457200" y="274680"/>
            <a:ext cx="8229600" cy="345960"/>
          </a:xfrm>
          <a:prstGeom prst="rect">
            <a:avLst/>
          </a:prstGeom>
          <a:solidFill>
            <a:srgbClr val="0099FF"/>
          </a:solidFill>
          <a:ln w="0">
            <a:noFill/>
          </a:ln>
        </p:spPr>
        <p:style>
          <a:lnRef idx="0"/>
          <a:fillRef idx="0"/>
          <a:effectRef idx="0"/>
          <a:fontRef idx="minor"/>
        </p:style>
        <p:txBody>
          <a:bodyPr lIns="90000" tIns="46800" rIns="90000" bIns="46800" anchor="ctr">
            <a:noAutofit/>
          </a:bodyPr>
          <a:p>
            <a:pPr algn="ctr">
              <a:lnSpc>
                <a:spcPct val="100000"/>
              </a:lnSpc>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u="none" strike="noStrike">
                <a:solidFill>
                  <a:srgbClr val="FFFFFF"/>
                </a:solidFill>
                <a:effectLst/>
                <a:uFillTx/>
                <a:latin typeface="Arial"/>
              </a:rPr>
              <a:t>Maths4Scotland                                                                                     Higher</a:t>
            </a:r>
            <a:endParaRPr lang="en-US" sz="1800" b="0" u="none" strike="noStrike">
              <a:solidFill>
                <a:srgbClr val="FFFFFF"/>
              </a:solidFill>
              <a:effectLst/>
              <a:uFillTx/>
              <a:latin typeface="Arial Narrow"/>
            </a:endParaRPr>
          </a:p>
        </p:txBody>
      </p:sp>
      <p:grpSp>
        <p:nvGrpSpPr>
          <p:cNvPr id="597" name="Group 3"/>
          <p:cNvGrpSpPr/>
          <p:nvPr/>
        </p:nvGrpSpPr>
        <p:grpSpPr>
          <a:xfrm>
            <a:off x="8153280" y="4952880"/>
            <a:ext cx="550800" cy="848880"/>
            <a:chOff x="8153280" y="4952880"/>
            <a:chExt cx="550800" cy="848880"/>
          </a:xfrm>
        </p:grpSpPr>
        <p:pic>
          <p:nvPicPr>
            <p:cNvPr id="598" name="Picture 4" descr="Round-button-yellow"/>
            <p:cNvPicPr/>
            <p:nvPr/>
          </p:nvPicPr>
          <p:blipFill>
            <a:blip r:embed="rId1"/>
            <a:stretch/>
          </p:blipFill>
          <p:spPr>
            <a:xfrm>
              <a:off x="8153280" y="4952880"/>
              <a:ext cx="524160" cy="495360"/>
            </a:xfrm>
            <a:prstGeom prst="rect">
              <a:avLst/>
            </a:prstGeom>
            <a:noFill/>
            <a:ln w="0">
              <a:noFill/>
            </a:ln>
          </p:spPr>
        </p:pic>
        <p:sp>
          <p:nvSpPr>
            <p:cNvPr id="599" name="Text Box 5"/>
            <p:cNvSpPr/>
            <p:nvPr/>
          </p:nvSpPr>
          <p:spPr>
            <a:xfrm>
              <a:off x="8163000" y="5464080"/>
              <a:ext cx="54108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FF"/>
                  </a:solidFill>
                  <a:effectLst/>
                  <a:uFillTx/>
                  <a:latin typeface="Arial"/>
                </a:rPr>
                <a:t>Hint</a:t>
              </a:r>
              <a:endParaRPr lang="en-US" sz="1600" b="0" u="none" strike="noStrike">
                <a:solidFill>
                  <a:srgbClr val="FFFFFF"/>
                </a:solidFill>
                <a:effectLst/>
                <a:uFillTx/>
                <a:latin typeface="Arial Narrow"/>
              </a:endParaRPr>
            </a:p>
          </p:txBody>
        </p:sp>
      </p:grpSp>
      <p:sp>
        <p:nvSpPr>
          <p:cNvPr id="600" name="AutoShape 6">
            <a:hlinkClick r:id="" action="ppaction://hlinkshowjump?jump=nextslide"/>
            <a:hlinkClick r:id="rId2"/>
          </p:cNvPr>
          <p:cNvSpPr/>
          <p:nvPr/>
        </p:nvSpPr>
        <p:spPr>
          <a:xfrm>
            <a:off x="8229600" y="6095880"/>
            <a:ext cx="609480" cy="457200"/>
          </a:xfrm>
          <a:prstGeom prst="rightArrow">
            <a:avLst>
              <a:gd name="adj1" fmla="val 50000"/>
              <a:gd name="adj2" fmla="val 33327"/>
            </a:avLst>
          </a:prstGeom>
          <a:solidFill>
            <a:srgbClr val="0099FF"/>
          </a:solidFill>
          <a:ln w="9360">
            <a:solidFill>
              <a:srgbClr val="000000"/>
            </a:solidFill>
            <a:miter/>
          </a:ln>
        </p:spPr>
        <p:style>
          <a:lnRef idx="0"/>
          <a:fillRef idx="0"/>
          <a:effectRef idx="0"/>
          <a:fontRef idx="minor"/>
        </p:style>
        <p:txBody>
          <a:bodyPr wrap="none" lIns="90000" tIns="46800" rIns="90000" bIns="46800" anchor="ctr">
            <a:noAutofit/>
          </a:bodyPr>
          <a:p>
            <a:pPr algn="ctr">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Arial Narrow"/>
            </a:endParaRPr>
          </a:p>
        </p:txBody>
      </p:sp>
      <p:sp>
        <p:nvSpPr>
          <p:cNvPr id="601" name="AutoShape 7">
            <a:hlinkClick r:id="" action="ppaction://hlinkshowjump?jump=previousslide"/>
            <a:hlinkClick r:id="rId3"/>
          </p:cNvPr>
          <p:cNvSpPr/>
          <p:nvPr/>
        </p:nvSpPr>
        <p:spPr>
          <a:xfrm rot="10800000">
            <a:off x="304560" y="6095880"/>
            <a:ext cx="609480" cy="457200"/>
          </a:xfrm>
          <a:prstGeom prst="rightArrow">
            <a:avLst>
              <a:gd name="adj1" fmla="val 50000"/>
              <a:gd name="adj2" fmla="val 33327"/>
            </a:avLst>
          </a:prstGeom>
          <a:solidFill>
            <a:srgbClr val="0099FF"/>
          </a:solidFill>
          <a:ln w="9360">
            <a:solidFill>
              <a:srgbClr val="000000"/>
            </a:solidFill>
            <a:miter/>
          </a:ln>
        </p:spPr>
        <p:style>
          <a:lnRef idx="0"/>
          <a:fillRef idx="0"/>
          <a:effectRef idx="0"/>
          <a:fontRef idx="minor"/>
        </p:style>
        <p:txBody>
          <a:bodyPr wrap="none" lIns="90000" tIns="46800" rIns="90000" bIns="46800" anchor="ctr">
            <a:noAutofit/>
          </a:bodyPr>
          <a:p>
            <a:pPr algn="ctr">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Arial Narrow"/>
            </a:endParaRPr>
          </a:p>
        </p:txBody>
      </p:sp>
      <p:sp>
        <p:nvSpPr>
          <p:cNvPr id="602" name="Text Box 8"/>
          <p:cNvSpPr/>
          <p:nvPr/>
        </p:nvSpPr>
        <p:spPr>
          <a:xfrm>
            <a:off x="920880" y="6157800"/>
            <a:ext cx="96948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0099FF"/>
                </a:solidFill>
                <a:effectLst/>
                <a:uFillTx/>
                <a:latin typeface="Arial"/>
              </a:rPr>
              <a:t>Previous</a:t>
            </a:r>
            <a:endParaRPr lang="en-US" sz="1600" b="0" u="none" strike="noStrike">
              <a:solidFill>
                <a:srgbClr val="FFFFFF"/>
              </a:solidFill>
              <a:effectLst/>
              <a:uFillTx/>
              <a:latin typeface="Arial Narrow"/>
            </a:endParaRPr>
          </a:p>
        </p:txBody>
      </p:sp>
      <p:sp>
        <p:nvSpPr>
          <p:cNvPr id="603" name="Text Box 9"/>
          <p:cNvSpPr/>
          <p:nvPr/>
        </p:nvSpPr>
        <p:spPr>
          <a:xfrm>
            <a:off x="7550640" y="6157800"/>
            <a:ext cx="5976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0099FF"/>
                </a:solidFill>
                <a:effectLst/>
                <a:uFillTx/>
                <a:latin typeface="Arial"/>
              </a:rPr>
              <a:t>Next</a:t>
            </a:r>
            <a:endParaRPr lang="en-US" sz="1600" b="0" u="none" strike="noStrike">
              <a:solidFill>
                <a:srgbClr val="FFFFFF"/>
              </a:solidFill>
              <a:effectLst/>
              <a:uFillTx/>
              <a:latin typeface="Arial Narrow"/>
            </a:endParaRPr>
          </a:p>
        </p:txBody>
      </p:sp>
      <p:sp>
        <p:nvSpPr>
          <p:cNvPr id="604" name="AutoShape 10">
            <a:hlinkClick r:id="" action="ppaction://hlinkshowjump?jump=endshow"/>
          </p:cNvPr>
          <p:cNvSpPr/>
          <p:nvPr/>
        </p:nvSpPr>
        <p:spPr>
          <a:xfrm>
            <a:off x="4325760" y="6056280"/>
            <a:ext cx="532080" cy="531720"/>
          </a:xfrm>
          <a:prstGeom prst="sun">
            <a:avLst>
              <a:gd name="adj" fmla="val 25000"/>
            </a:avLst>
          </a:prstGeom>
          <a:solidFill>
            <a:srgbClr val="FF0000"/>
          </a:solidFill>
          <a:ln w="9360">
            <a:solidFill>
              <a:srgbClr val="000000"/>
            </a:solidFill>
            <a:miter/>
          </a:ln>
        </p:spPr>
        <p:style>
          <a:lnRef idx="0"/>
          <a:fillRef idx="0"/>
          <a:effectRef idx="0"/>
          <a:fontRef idx="minor"/>
        </p:style>
        <p:txBody>
          <a:bodyPr wrap="none" lIns="90000" tIns="46800" rIns="90000" bIns="46800" anchor="ctr">
            <a:noAutofit/>
          </a:bodyPr>
          <a:p>
            <a:pPr algn="ctr">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Arial Narrow"/>
            </a:endParaRPr>
          </a:p>
        </p:txBody>
      </p:sp>
      <p:sp>
        <p:nvSpPr>
          <p:cNvPr id="605" name="Text Box 11"/>
          <p:cNvSpPr/>
          <p:nvPr/>
        </p:nvSpPr>
        <p:spPr>
          <a:xfrm>
            <a:off x="4871160" y="6170760"/>
            <a:ext cx="5526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0099FF"/>
                </a:solidFill>
                <a:effectLst/>
                <a:uFillTx/>
                <a:latin typeface="Arial"/>
              </a:rPr>
              <a:t>Quit</a:t>
            </a:r>
            <a:endParaRPr lang="en-US" sz="1600" b="0" u="none" strike="noStrike">
              <a:solidFill>
                <a:srgbClr val="FFFFFF"/>
              </a:solidFill>
              <a:effectLst/>
              <a:uFillTx/>
              <a:latin typeface="Arial Narrow"/>
            </a:endParaRPr>
          </a:p>
        </p:txBody>
      </p:sp>
      <p:sp>
        <p:nvSpPr>
          <p:cNvPr id="606" name="Text Box 12"/>
          <p:cNvSpPr/>
          <p:nvPr/>
        </p:nvSpPr>
        <p:spPr>
          <a:xfrm>
            <a:off x="3736080" y="6170760"/>
            <a:ext cx="5526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0099FF"/>
                </a:solidFill>
                <a:effectLst/>
                <a:uFillTx/>
                <a:latin typeface="Arial"/>
              </a:rPr>
              <a:t>Quit</a:t>
            </a:r>
            <a:endParaRPr lang="en-US" sz="1600" b="0" u="none" strike="noStrike">
              <a:solidFill>
                <a:srgbClr val="FFFFFF"/>
              </a:solidFill>
              <a:effectLst/>
              <a:uFillTx/>
              <a:latin typeface="Arial Narrow"/>
            </a:endParaRPr>
          </a:p>
        </p:txBody>
      </p:sp>
      <p:pic>
        <p:nvPicPr>
          <p:cNvPr id="607" name="Picture 13" descr="No-calculator"/>
          <p:cNvPicPr/>
          <p:nvPr/>
        </p:nvPicPr>
        <p:blipFill>
          <a:blip r:embed="rId4"/>
          <a:stretch/>
        </p:blipFill>
        <p:spPr>
          <a:xfrm>
            <a:off x="5738760" y="5891040"/>
            <a:ext cx="595440" cy="798840"/>
          </a:xfrm>
          <a:prstGeom prst="rect">
            <a:avLst/>
          </a:prstGeom>
          <a:noFill/>
          <a:ln w="0">
            <a:noFill/>
          </a:ln>
        </p:spPr>
      </p:pic>
      <p:sp>
        <p:nvSpPr>
          <p:cNvPr id="608" name="Text Box 14"/>
          <p:cNvSpPr/>
          <p:nvPr/>
        </p:nvSpPr>
        <p:spPr>
          <a:xfrm>
            <a:off x="476280" y="3963960"/>
            <a:ext cx="2476440" cy="368280"/>
          </a:xfrm>
          <a:prstGeom prst="rect">
            <a:avLst/>
          </a:prstGeom>
          <a:solidFill>
            <a:srgbClr val="FFFF99"/>
          </a:solidFill>
          <a:ln w="0">
            <a:noFill/>
          </a:ln>
        </p:spPr>
        <p:style>
          <a:lnRef idx="0"/>
          <a:fillRef idx="0"/>
          <a:effectRef idx="0"/>
          <a:fontRef idx="minor"/>
        </p:style>
        <p:txBody>
          <a:bodyPr lIns="90000" tIns="46800" rIns="90000" bIns="46800" anchor="t">
            <a:spAutoFit/>
          </a:bodyPr>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Narrow"/>
              </a:rPr>
              <a:t>Equate the two limits</a:t>
            </a:r>
            <a:endParaRPr lang="en-US" sz="1800" b="0" u="none" strike="noStrike">
              <a:solidFill>
                <a:srgbClr val="FFFFFF"/>
              </a:solidFill>
              <a:effectLst/>
              <a:uFillTx/>
              <a:latin typeface="Arial Narrow"/>
            </a:endParaRPr>
          </a:p>
        </p:txBody>
      </p:sp>
      <p:pic>
        <p:nvPicPr>
          <p:cNvPr id="609" name="Picture 15" descr="tick"/>
          <p:cNvPicPr/>
          <p:nvPr/>
        </p:nvPicPr>
        <p:blipFill>
          <a:blip r:embed="rId5"/>
          <a:stretch/>
        </p:blipFill>
        <p:spPr>
          <a:xfrm>
            <a:off x="6370560" y="4673520"/>
            <a:ext cx="619200" cy="619200"/>
          </a:xfrm>
          <a:prstGeom prst="rect">
            <a:avLst/>
          </a:prstGeom>
          <a:noFill/>
          <a:ln w="0">
            <a:noFill/>
          </a:ln>
        </p:spPr>
      </p:pic>
      <p:sp>
        <p:nvSpPr>
          <p:cNvPr id="610" name="Text Box 16"/>
          <p:cNvSpPr/>
          <p:nvPr/>
        </p:nvSpPr>
        <p:spPr>
          <a:xfrm>
            <a:off x="5083200" y="3941640"/>
            <a:ext cx="1420920" cy="368280"/>
          </a:xfrm>
          <a:prstGeom prst="rect">
            <a:avLst/>
          </a:prstGeom>
          <a:solidFill>
            <a:srgbClr val="FFFF99"/>
          </a:solidFill>
          <a:ln w="0">
            <a:noFill/>
          </a:ln>
        </p:spPr>
        <p:style>
          <a:lnRef idx="0"/>
          <a:fillRef idx="0"/>
          <a:effectRef idx="0"/>
          <a:fontRef idx="minor"/>
        </p:style>
        <p:txBody>
          <a:bodyPr lIns="90000" tIns="46800" rIns="90000" bIns="46800" anchor="t">
            <a:spAutoFit/>
          </a:bodyPr>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Narrow"/>
              </a:rPr>
              <a:t>Cross multiply</a:t>
            </a:r>
            <a:endParaRPr lang="en-US" sz="1800" b="0" u="none" strike="noStrike">
              <a:solidFill>
                <a:srgbClr val="FFFFFF"/>
              </a:solidFill>
              <a:effectLst/>
              <a:uFillTx/>
              <a:latin typeface="Arial Narrow"/>
            </a:endParaRPr>
          </a:p>
        </p:txBody>
      </p:sp>
      <p:sp>
        <p:nvSpPr>
          <p:cNvPr id="611" name="Text Box 17"/>
          <p:cNvSpPr/>
          <p:nvPr/>
        </p:nvSpPr>
        <p:spPr>
          <a:xfrm>
            <a:off x="479520" y="3170160"/>
            <a:ext cx="1244520" cy="368280"/>
          </a:xfrm>
          <a:prstGeom prst="rect">
            <a:avLst/>
          </a:prstGeom>
          <a:solidFill>
            <a:srgbClr val="FFFF99"/>
          </a:solidFill>
          <a:ln w="0">
            <a:noFill/>
          </a:ln>
        </p:spPr>
        <p:style>
          <a:lnRef idx="0"/>
          <a:fillRef idx="0"/>
          <a:effectRef idx="0"/>
          <a:fontRef idx="minor"/>
        </p:style>
        <p:txBody>
          <a:bodyPr lIns="90000" tIns="46800" rIns="90000" bIns="46800" anchor="t">
            <a:spAutoFit/>
          </a:bodyPr>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Narrow"/>
              </a:rPr>
              <a:t>Sequence 1</a:t>
            </a:r>
            <a:endParaRPr lang="en-US" sz="1800" b="0" u="none" strike="noStrike">
              <a:solidFill>
                <a:srgbClr val="FFFFFF"/>
              </a:solidFill>
              <a:effectLst/>
              <a:uFillTx/>
              <a:latin typeface="Arial Narrow"/>
            </a:endParaRPr>
          </a:p>
        </p:txBody>
      </p:sp>
      <p:sp>
        <p:nvSpPr>
          <p:cNvPr id="612" name="Text Box 19"/>
          <p:cNvSpPr/>
          <p:nvPr/>
        </p:nvSpPr>
        <p:spPr>
          <a:xfrm>
            <a:off x="476280" y="2438280"/>
            <a:ext cx="2898720" cy="368280"/>
          </a:xfrm>
          <a:prstGeom prst="rect">
            <a:avLst/>
          </a:prstGeom>
          <a:solidFill>
            <a:srgbClr val="FFFF99"/>
          </a:solidFill>
          <a:ln w="0">
            <a:noFill/>
          </a:ln>
        </p:spPr>
        <p:style>
          <a:lnRef idx="0"/>
          <a:fillRef idx="0"/>
          <a:effectRef idx="0"/>
          <a:fontRef idx="minor"/>
        </p:style>
        <p:txBody>
          <a:bodyPr lIns="90000" tIns="46800" rIns="90000" bIns="46800" anchor="t">
            <a:spAutoFit/>
          </a:bodyPr>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Narrow"/>
              </a:rPr>
              <a:t>Use formula for each sequence</a:t>
            </a:r>
            <a:endParaRPr lang="en-US" sz="1800" b="0" u="none" strike="noStrike">
              <a:solidFill>
                <a:srgbClr val="FFFFFF"/>
              </a:solidFill>
              <a:effectLst/>
              <a:uFillTx/>
              <a:latin typeface="Arial Narrow"/>
            </a:endParaRPr>
          </a:p>
        </p:txBody>
      </p:sp>
      <p:graphicFrame>
        <p:nvGraphicFramePr>
          <p:cNvPr id="613" name="Object 20"/>
          <p:cNvGraphicFramePr/>
          <p:nvPr/>
        </p:nvGraphicFramePr>
        <p:xfrm>
          <a:off x="3514680" y="2284560"/>
          <a:ext cx="992160" cy="639720"/>
        </p:xfrm>
        <a:graphic>
          <a:graphicData uri="http://schemas.openxmlformats.org/presentationml/2006/ole">
            <p:oleObj r:id="rId6" spid="">
              <p:embed/>
              <p:pic>
                <p:nvPicPr>
                  <p:cNvPr id="614" name="Object 20"/>
                  <p:cNvPicPr/>
                  <p:nvPr/>
                </p:nvPicPr>
                <p:blipFill>
                  <a:blip r:embed="rId7"/>
                  <a:stretch/>
                </p:blipFill>
                <p:spPr>
                  <a:xfrm>
                    <a:off x="3514680" y="2284560"/>
                    <a:ext cx="992160" cy="639720"/>
                  </a:xfrm>
                  <a:prstGeom prst="rect">
                    <a:avLst/>
                  </a:prstGeom>
                  <a:noFill/>
                  <a:ln w="0">
                    <a:noFill/>
                  </a:ln>
                </p:spPr>
              </p:pic>
            </p:oleObj>
          </a:graphicData>
        </a:graphic>
      </p:graphicFrame>
      <p:graphicFrame>
        <p:nvGraphicFramePr>
          <p:cNvPr id="615" name="Object 26"/>
          <p:cNvGraphicFramePr/>
          <p:nvPr/>
        </p:nvGraphicFramePr>
        <p:xfrm>
          <a:off x="1900080" y="3040200"/>
          <a:ext cx="1114560" cy="639720"/>
        </p:xfrm>
        <a:graphic>
          <a:graphicData uri="http://schemas.openxmlformats.org/presentationml/2006/ole">
            <p:oleObj r:id="rId8" spid="">
              <p:embed/>
              <p:pic>
                <p:nvPicPr>
                  <p:cNvPr id="616" name="Object 26"/>
                  <p:cNvPicPr/>
                  <p:nvPr/>
                </p:nvPicPr>
                <p:blipFill>
                  <a:blip r:embed="rId9"/>
                  <a:stretch/>
                </p:blipFill>
                <p:spPr>
                  <a:xfrm>
                    <a:off x="1900080" y="3040200"/>
                    <a:ext cx="1114560" cy="639720"/>
                  </a:xfrm>
                  <a:prstGeom prst="rect">
                    <a:avLst/>
                  </a:prstGeom>
                  <a:noFill/>
                  <a:ln w="0">
                    <a:noFill/>
                  </a:ln>
                </p:spPr>
              </p:pic>
            </p:oleObj>
          </a:graphicData>
        </a:graphic>
      </p:graphicFrame>
      <p:sp>
        <p:nvSpPr>
          <p:cNvPr id="617" name="Text Box 27"/>
          <p:cNvSpPr/>
          <p:nvPr/>
        </p:nvSpPr>
        <p:spPr>
          <a:xfrm>
            <a:off x="3678120" y="3170160"/>
            <a:ext cx="1244880" cy="368280"/>
          </a:xfrm>
          <a:prstGeom prst="rect">
            <a:avLst/>
          </a:prstGeom>
          <a:solidFill>
            <a:srgbClr val="FFFF99"/>
          </a:solidFill>
          <a:ln w="0">
            <a:noFill/>
          </a:ln>
        </p:spPr>
        <p:style>
          <a:lnRef idx="0"/>
          <a:fillRef idx="0"/>
          <a:effectRef idx="0"/>
          <a:fontRef idx="minor"/>
        </p:style>
        <p:txBody>
          <a:bodyPr lIns="90000" tIns="46800" rIns="90000" bIns="46800" anchor="t">
            <a:spAutoFit/>
          </a:bodyPr>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Narrow"/>
              </a:rPr>
              <a:t>Sequence 2</a:t>
            </a:r>
            <a:endParaRPr lang="en-US" sz="1800" b="0" u="none" strike="noStrike">
              <a:solidFill>
                <a:srgbClr val="FFFFFF"/>
              </a:solidFill>
              <a:effectLst/>
              <a:uFillTx/>
              <a:latin typeface="Arial Narrow"/>
            </a:endParaRPr>
          </a:p>
        </p:txBody>
      </p:sp>
      <p:graphicFrame>
        <p:nvGraphicFramePr>
          <p:cNvPr id="618" name="Object 28"/>
          <p:cNvGraphicFramePr/>
          <p:nvPr/>
        </p:nvGraphicFramePr>
        <p:xfrm>
          <a:off x="5332320" y="3040200"/>
          <a:ext cx="1114560" cy="639720"/>
        </p:xfrm>
        <a:graphic>
          <a:graphicData uri="http://schemas.openxmlformats.org/presentationml/2006/ole">
            <p:oleObj r:id="rId10" spid="">
              <p:embed/>
              <p:pic>
                <p:nvPicPr>
                  <p:cNvPr id="619" name="Object 28"/>
                  <p:cNvPicPr/>
                  <p:nvPr/>
                </p:nvPicPr>
                <p:blipFill>
                  <a:blip r:embed="rId11"/>
                  <a:stretch/>
                </p:blipFill>
                <p:spPr>
                  <a:xfrm>
                    <a:off x="5332320" y="3040200"/>
                    <a:ext cx="1114560" cy="639720"/>
                  </a:xfrm>
                  <a:prstGeom prst="rect">
                    <a:avLst/>
                  </a:prstGeom>
                  <a:noFill/>
                  <a:ln w="0">
                    <a:noFill/>
                  </a:ln>
                </p:spPr>
              </p:pic>
            </p:oleObj>
          </a:graphicData>
        </a:graphic>
      </p:graphicFrame>
      <p:graphicFrame>
        <p:nvGraphicFramePr>
          <p:cNvPr id="620" name="Object 29"/>
          <p:cNvGraphicFramePr/>
          <p:nvPr/>
        </p:nvGraphicFramePr>
        <p:xfrm>
          <a:off x="3352680" y="3830760"/>
          <a:ext cx="1238400" cy="639720"/>
        </p:xfrm>
        <a:graphic>
          <a:graphicData uri="http://schemas.openxmlformats.org/presentationml/2006/ole">
            <p:oleObj r:id="rId12" spid="">
              <p:embed/>
              <p:pic>
                <p:nvPicPr>
                  <p:cNvPr id="621" name="Object 29"/>
                  <p:cNvPicPr/>
                  <p:nvPr/>
                </p:nvPicPr>
                <p:blipFill>
                  <a:blip r:embed="rId13"/>
                  <a:stretch/>
                </p:blipFill>
                <p:spPr>
                  <a:xfrm>
                    <a:off x="3352680" y="3830760"/>
                    <a:ext cx="1238400" cy="639720"/>
                  </a:xfrm>
                  <a:prstGeom prst="rect">
                    <a:avLst/>
                  </a:prstGeom>
                  <a:noFill/>
                  <a:ln w="0">
                    <a:noFill/>
                  </a:ln>
                </p:spPr>
              </p:pic>
            </p:oleObj>
          </a:graphicData>
        </a:graphic>
      </p:graphicFrame>
      <p:graphicFrame>
        <p:nvGraphicFramePr>
          <p:cNvPr id="622" name="Object 30"/>
          <p:cNvGraphicFramePr/>
          <p:nvPr/>
        </p:nvGraphicFramePr>
        <p:xfrm>
          <a:off x="6951600" y="3968640"/>
          <a:ext cx="1263600" cy="316080"/>
        </p:xfrm>
        <a:graphic>
          <a:graphicData uri="http://schemas.openxmlformats.org/presentationml/2006/ole">
            <p:oleObj r:id="rId14" spid="">
              <p:embed/>
              <p:pic>
                <p:nvPicPr>
                  <p:cNvPr id="623" name="Object 30"/>
                  <p:cNvPicPr/>
                  <p:nvPr/>
                </p:nvPicPr>
                <p:blipFill>
                  <a:blip r:embed="rId15"/>
                  <a:stretch/>
                </p:blipFill>
                <p:spPr>
                  <a:xfrm>
                    <a:off x="6951600" y="3968640"/>
                    <a:ext cx="1263600" cy="316080"/>
                  </a:xfrm>
                  <a:prstGeom prst="rect">
                    <a:avLst/>
                  </a:prstGeom>
                  <a:noFill/>
                  <a:ln w="0">
                    <a:noFill/>
                  </a:ln>
                </p:spPr>
              </p:pic>
            </p:oleObj>
          </a:graphicData>
        </a:graphic>
      </p:graphicFrame>
      <p:sp>
        <p:nvSpPr>
          <p:cNvPr id="624" name="Text Box 31"/>
          <p:cNvSpPr/>
          <p:nvPr/>
        </p:nvSpPr>
        <p:spPr>
          <a:xfrm>
            <a:off x="485640" y="4821120"/>
            <a:ext cx="1298880" cy="368280"/>
          </a:xfrm>
          <a:prstGeom prst="rect">
            <a:avLst/>
          </a:prstGeom>
          <a:solidFill>
            <a:srgbClr val="FFFF99"/>
          </a:solidFill>
          <a:ln w="0">
            <a:noFill/>
          </a:ln>
        </p:spPr>
        <p:style>
          <a:lnRef idx="0"/>
          <a:fillRef idx="0"/>
          <a:effectRef idx="0"/>
          <a:fontRef idx="minor"/>
        </p:style>
        <p:txBody>
          <a:bodyPr lIns="90000" tIns="46800" rIns="90000" bIns="46800" anchor="t">
            <a:spAutoFit/>
          </a:bodyPr>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Narrow"/>
              </a:rPr>
              <a:t>Rearrange</a:t>
            </a:r>
            <a:endParaRPr lang="en-US" sz="1800" b="0" u="none" strike="noStrike">
              <a:solidFill>
                <a:srgbClr val="FFFFFF"/>
              </a:solidFill>
              <a:effectLst/>
              <a:uFillTx/>
              <a:latin typeface="Arial Narrow"/>
            </a:endParaRPr>
          </a:p>
        </p:txBody>
      </p:sp>
      <p:graphicFrame>
        <p:nvGraphicFramePr>
          <p:cNvPr id="625" name="Object 33"/>
          <p:cNvGraphicFramePr/>
          <p:nvPr/>
        </p:nvGraphicFramePr>
        <p:xfrm>
          <a:off x="2146320" y="4705200"/>
          <a:ext cx="1440000" cy="614520"/>
        </p:xfrm>
        <a:graphic>
          <a:graphicData uri="http://schemas.openxmlformats.org/presentationml/2006/ole">
            <p:oleObj r:id="rId16" spid="">
              <p:embed/>
              <p:pic>
                <p:nvPicPr>
                  <p:cNvPr id="626" name="Object 33"/>
                  <p:cNvPicPr/>
                  <p:nvPr/>
                </p:nvPicPr>
                <p:blipFill>
                  <a:blip r:embed="rId17"/>
                  <a:stretch/>
                </p:blipFill>
                <p:spPr>
                  <a:xfrm>
                    <a:off x="2146320" y="4705200"/>
                    <a:ext cx="1440000" cy="614520"/>
                  </a:xfrm>
                  <a:prstGeom prst="rect">
                    <a:avLst/>
                  </a:prstGeom>
                  <a:noFill/>
                  <a:ln w="0">
                    <a:noFill/>
                  </a:ln>
                </p:spPr>
              </p:pic>
            </p:oleObj>
          </a:graphicData>
        </a:graphic>
      </p:graphicFrame>
      <p:grpSp>
        <p:nvGrpSpPr>
          <p:cNvPr id="627" name="Group 43"/>
          <p:cNvGrpSpPr/>
          <p:nvPr/>
        </p:nvGrpSpPr>
        <p:grpSpPr>
          <a:xfrm>
            <a:off x="365040" y="692280"/>
            <a:ext cx="8310240" cy="1677240"/>
            <a:chOff x="365040" y="692280"/>
            <a:chExt cx="8310240" cy="1677240"/>
          </a:xfrm>
        </p:grpSpPr>
        <p:sp>
          <p:nvSpPr>
            <p:cNvPr id="628" name="Rectangle 23"/>
            <p:cNvSpPr/>
            <p:nvPr/>
          </p:nvSpPr>
          <p:spPr>
            <a:xfrm>
              <a:off x="365040" y="692280"/>
              <a:ext cx="8310240" cy="1677240"/>
            </a:xfrm>
            <a:prstGeom prst="rect">
              <a:avLst/>
            </a:prstGeom>
            <a:noFill/>
            <a:ln w="0">
              <a:noFill/>
            </a:ln>
          </p:spPr>
          <p:style>
            <a:lnRef idx="0"/>
            <a:fillRef idx="0"/>
            <a:effectRef idx="0"/>
            <a:fontRef idx="minor"/>
          </p:style>
          <p:txBody>
            <a:bodyPr lIns="90000" tIns="46800" rIns="90000" bIns="46800" anchor="ctr">
              <a:spAutoFit/>
            </a:bodyPr>
            <a:p>
              <a:pPr>
                <a:spcBef>
                  <a:spcPts val="1125"/>
                </a:spcBef>
                <a:tabLst>
                  <a:tab pos="0" algn="l"/>
                  <a:tab pos="304920" algn="l"/>
                  <a:tab pos="609480" algn="l"/>
                  <a:tab pos="990720" algn="l"/>
                  <a:tab pos="6248520" algn="r"/>
                  <a:tab pos="6400800" algn="l"/>
                  <a:tab pos="7315200" algn="l"/>
                  <a:tab pos="8229600" algn="l"/>
                  <a:tab pos="9144000" algn="l"/>
                  <a:tab pos="10058400" algn="l"/>
                </a:tabLst>
              </a:pPr>
              <a:r>
                <a:rPr lang="en-GB" sz="1800" b="0" u="none" strike="noStrike">
                  <a:solidFill>
                    <a:srgbClr val="FFFFFF"/>
                  </a:solidFill>
                  <a:effectLst/>
                  <a:uFillTx/>
                  <a:latin typeface="Arial Narrow"/>
                  <a:ea typeface="Times New Roman"/>
                </a:rPr>
                <a:t>Two sequences are defined by the recurrence relations</a:t>
              </a:r>
              <a:endParaRPr lang="en-US" sz="1800" b="0" u="none" strike="noStrike">
                <a:solidFill>
                  <a:srgbClr val="FFFFFF"/>
                </a:solidFill>
                <a:effectLst/>
                <a:uFillTx/>
                <a:latin typeface="Arial Narrow"/>
              </a:endParaRPr>
            </a:p>
            <a:p>
              <a:pPr>
                <a:spcBef>
                  <a:spcPts val="1125"/>
                </a:spcBef>
                <a:tabLst>
                  <a:tab pos="0" algn="l"/>
                  <a:tab pos="304920" algn="l"/>
                  <a:tab pos="609480" algn="l"/>
                  <a:tab pos="990720" algn="l"/>
                  <a:tab pos="6248520" algn="r"/>
                  <a:tab pos="6400800" algn="l"/>
                  <a:tab pos="7315200" algn="l"/>
                  <a:tab pos="8229600" algn="l"/>
                  <a:tab pos="9144000" algn="l"/>
                  <a:tab pos="10058400" algn="l"/>
                </a:tabLst>
              </a:pPr>
              <a:endParaRPr lang="en-US" sz="1800" b="0" u="none" strike="noStrike">
                <a:solidFill>
                  <a:srgbClr val="FFFFFF"/>
                </a:solidFill>
                <a:effectLst/>
                <a:uFillTx/>
                <a:latin typeface="Arial Narrow"/>
              </a:endParaRPr>
            </a:p>
            <a:p>
              <a:pPr>
                <a:spcBef>
                  <a:spcPts val="1125"/>
                </a:spcBef>
                <a:tabLst>
                  <a:tab pos="0" algn="l"/>
                  <a:tab pos="304920" algn="l"/>
                  <a:tab pos="609480" algn="l"/>
                  <a:tab pos="990720" algn="l"/>
                  <a:tab pos="6248520" algn="r"/>
                  <a:tab pos="6400800" algn="l"/>
                  <a:tab pos="7315200" algn="l"/>
                  <a:tab pos="8229600" algn="l"/>
                  <a:tab pos="9144000" algn="l"/>
                  <a:tab pos="10058400" algn="l"/>
                </a:tabLst>
              </a:pPr>
              <a:endParaRPr lang="en-US" sz="1800" b="0" u="none" strike="noStrike">
                <a:solidFill>
                  <a:srgbClr val="FFFFFF"/>
                </a:solidFill>
                <a:effectLst/>
                <a:uFillTx/>
                <a:latin typeface="Arial Narrow"/>
              </a:endParaRPr>
            </a:p>
            <a:p>
              <a:pPr>
                <a:spcBef>
                  <a:spcPts val="1576"/>
                </a:spcBef>
                <a:tabLst>
                  <a:tab pos="0" algn="l"/>
                  <a:tab pos="304920" algn="l"/>
                  <a:tab pos="609480" algn="l"/>
                  <a:tab pos="990720" algn="l"/>
                  <a:tab pos="6248520" algn="r"/>
                  <a:tab pos="6400800" algn="l"/>
                  <a:tab pos="7315200" algn="l"/>
                  <a:tab pos="8229600" algn="l"/>
                  <a:tab pos="9144000" algn="l"/>
                  <a:tab pos="10058400" algn="l"/>
                </a:tabLst>
              </a:pPr>
              <a:r>
                <a:rPr lang="en-GB" sz="1800" b="0" u="none" strike="noStrike">
                  <a:solidFill>
                    <a:srgbClr val="FFFFFF"/>
                  </a:solidFill>
                  <a:effectLst/>
                  <a:uFillTx/>
                  <a:latin typeface="Arial Narrow"/>
                  <a:ea typeface="Times New Roman"/>
                </a:rPr>
                <a:t>If both sequences have the same limit, express  </a:t>
              </a:r>
              <a:r>
                <a:rPr lang="en-GB" sz="1800" b="0" i="1" u="none" strike="noStrike">
                  <a:solidFill>
                    <a:srgbClr val="FFFFFF"/>
                  </a:solidFill>
                  <a:effectLst/>
                  <a:uFillTx/>
                  <a:latin typeface="Arial Narrow"/>
                  <a:ea typeface="Times New Roman"/>
                </a:rPr>
                <a:t>p</a:t>
              </a:r>
              <a:r>
                <a:rPr lang="en-GB" sz="1800" b="0" u="none" strike="noStrike">
                  <a:solidFill>
                    <a:srgbClr val="FFFFFF"/>
                  </a:solidFill>
                  <a:effectLst/>
                  <a:uFillTx/>
                  <a:latin typeface="Arial Narrow"/>
                  <a:ea typeface="Times New Roman"/>
                </a:rPr>
                <a:t>  in terms of  </a:t>
              </a:r>
              <a:r>
                <a:rPr lang="en-GB" sz="1800" b="0" i="1" u="none" strike="noStrike">
                  <a:solidFill>
                    <a:srgbClr val="FFFFFF"/>
                  </a:solidFill>
                  <a:effectLst/>
                  <a:uFillTx/>
                  <a:latin typeface="Arial Narrow"/>
                  <a:ea typeface="Times New Roman"/>
                </a:rPr>
                <a:t>q</a:t>
              </a:r>
              <a:r>
                <a:rPr lang="en-GB" sz="1800" b="0" u="none" strike="noStrike">
                  <a:solidFill>
                    <a:srgbClr val="FFFFFF"/>
                  </a:solidFill>
                  <a:effectLst/>
                  <a:uFillTx/>
                  <a:latin typeface="Arial Narrow"/>
                  <a:ea typeface="Times New Roman"/>
                </a:rPr>
                <a:t>. </a:t>
              </a:r>
              <a:endParaRPr lang="en-US" sz="1800" b="0" u="none" strike="noStrike">
                <a:solidFill>
                  <a:srgbClr val="FFFFFF"/>
                </a:solidFill>
                <a:effectLst/>
                <a:uFillTx/>
                <a:latin typeface="Arial Narrow"/>
              </a:endParaRPr>
            </a:p>
          </p:txBody>
        </p:sp>
        <p:graphicFrame>
          <p:nvGraphicFramePr>
            <p:cNvPr id="629" name="Object 41"/>
            <p:cNvGraphicFramePr/>
            <p:nvPr/>
          </p:nvGraphicFramePr>
          <p:xfrm>
            <a:off x="1611000" y="1087200"/>
            <a:ext cx="2689200" cy="662040"/>
          </p:xfrm>
          <a:graphic>
            <a:graphicData uri="http://schemas.openxmlformats.org/presentationml/2006/ole">
              <p:oleObj r:id="rId18" spid="">
                <p:embed/>
                <p:pic>
                  <p:nvPicPr>
                    <p:cNvPr id="630" name="Object 41"/>
                    <p:cNvPicPr/>
                    <p:nvPr/>
                  </p:nvPicPr>
                  <p:blipFill>
                    <a:blip r:embed="rId19"/>
                    <a:stretch/>
                  </p:blipFill>
                  <p:spPr>
                    <a:xfrm>
                      <a:off x="1611000" y="1087200"/>
                      <a:ext cx="2689200" cy="662040"/>
                    </a:xfrm>
                    <a:prstGeom prst="rect">
                      <a:avLst/>
                    </a:prstGeom>
                    <a:noFill/>
                    <a:ln w="0">
                      <a:noFill/>
                    </a:ln>
                  </p:spPr>
                </p:pic>
              </p:oleObj>
            </a:graphicData>
          </a:graphic>
        </p:graphicFrame>
      </p:grpSp>
      <p:graphicFrame>
        <p:nvGraphicFramePr>
          <p:cNvPr id="631" name="Object 44"/>
          <p:cNvGraphicFramePr/>
          <p:nvPr/>
        </p:nvGraphicFramePr>
        <p:xfrm>
          <a:off x="4356000" y="4705200"/>
          <a:ext cx="1262160" cy="614520"/>
        </p:xfrm>
        <a:graphic>
          <a:graphicData uri="http://schemas.openxmlformats.org/presentationml/2006/ole">
            <p:oleObj r:id="rId20" spid="">
              <p:embed/>
              <p:pic>
                <p:nvPicPr>
                  <p:cNvPr id="632" name="Object 44"/>
                  <p:cNvPicPr/>
                  <p:nvPr/>
                </p:nvPicPr>
                <p:blipFill>
                  <a:blip r:embed="rId21"/>
                  <a:stretch/>
                </p:blipFill>
                <p:spPr>
                  <a:xfrm>
                    <a:off x="4356000" y="4705200"/>
                    <a:ext cx="1262160" cy="6145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timing>
    <p:tnLst>
      <p:par>
        <p:cTn id="2039" dur="indefinite" restart="never" nodeType="tmRoot">
          <p:childTnLst>
            <p:seq>
              <p:cTn id="2040" dur="indefinite" nodeType="mainSeq">
                <p:childTnLst>
                  <p:par>
                    <p:cTn id="2041" fill="hold" nodeType="clickEffect">
                      <p:stCondLst>
                        <p:cond delay="indefinite"/>
                      </p:stCondLst>
                      <p:childTnLst>
                        <p:par>
                          <p:cTn id="2042" fill="hold" nodeType="withEffect">
                            <p:stCondLst>
                              <p:cond delay="0"/>
                            </p:stCondLst>
                            <p:childTnLst>
                              <p:par>
                                <p:cTn id="2043" presetID="9" presetClass="entr" fill="hold" nodeType="clickEffect">
                                  <p:stCondLst>
                                    <p:cond delay="0"/>
                                  </p:stCondLst>
                                  <p:childTnLst>
                                    <p:set>
                                      <p:cBhvr>
                                        <p:cTn id="2044" dur="1" fill="hold">
                                          <p:stCondLst>
                                            <p:cond delay="0"/>
                                          </p:stCondLst>
                                        </p:cTn>
                                        <p:tgtEl>
                                          <p:spTgt spid="612"/>
                                        </p:tgtEl>
                                        <p:attrNameLst>
                                          <p:attrName>style.visibility</p:attrName>
                                        </p:attrNameLst>
                                      </p:cBhvr>
                                      <p:to>
                                        <p:strVal val="visible"/>
                                      </p:to>
                                    </p:set>
                                    <p:animEffect transition="in" filter="dissolve">
                                      <p:cBhvr additive="repl">
                                        <p:cTn id="2045" dur="500"/>
                                        <p:tgtEl>
                                          <p:spTgt spid="612"/>
                                        </p:tgtEl>
                                      </p:cBhvr>
                                    </p:animEffect>
                                  </p:childTnLst>
                                </p:cTn>
                              </p:par>
                            </p:childTnLst>
                          </p:cTn>
                        </p:par>
                      </p:childTnLst>
                    </p:cTn>
                  </p:par>
                  <p:par>
                    <p:cTn id="2046" fill="hold" nodeType="clickEffect">
                      <p:stCondLst>
                        <p:cond delay="indefinite"/>
                      </p:stCondLst>
                      <p:childTnLst>
                        <p:par>
                          <p:cTn id="2047" fill="hold" nodeType="withEffect">
                            <p:stCondLst>
                              <p:cond delay="0"/>
                            </p:stCondLst>
                            <p:childTnLst>
                              <p:par>
                                <p:cTn id="2048" presetID="9" presetClass="entr" fill="hold" nodeType="clickEffect">
                                  <p:stCondLst>
                                    <p:cond delay="0"/>
                                  </p:stCondLst>
                                  <p:childTnLst>
                                    <p:set>
                                      <p:cBhvr>
                                        <p:cTn id="2049" dur="1" fill="hold">
                                          <p:stCondLst>
                                            <p:cond delay="0"/>
                                          </p:stCondLst>
                                        </p:cTn>
                                        <p:tgtEl>
                                          <p:spTgt spid="613"/>
                                        </p:tgtEl>
                                        <p:attrNameLst>
                                          <p:attrName>style.visibility</p:attrName>
                                        </p:attrNameLst>
                                      </p:cBhvr>
                                      <p:to>
                                        <p:strVal val="visible"/>
                                      </p:to>
                                    </p:set>
                                    <p:animEffect transition="in" filter="dissolve">
                                      <p:cBhvr additive="repl">
                                        <p:cTn id="2050" dur="500"/>
                                        <p:tgtEl>
                                          <p:spTgt spid="613"/>
                                        </p:tgtEl>
                                      </p:cBhvr>
                                    </p:animEffect>
                                  </p:childTnLst>
                                </p:cTn>
                              </p:par>
                            </p:childTnLst>
                          </p:cTn>
                        </p:par>
                      </p:childTnLst>
                    </p:cTn>
                  </p:par>
                  <p:par>
                    <p:cTn id="2051" fill="hold" nodeType="clickEffect">
                      <p:stCondLst>
                        <p:cond delay="indefinite"/>
                      </p:stCondLst>
                      <p:childTnLst>
                        <p:par>
                          <p:cTn id="2052" fill="hold" nodeType="withEffect">
                            <p:stCondLst>
                              <p:cond delay="0"/>
                            </p:stCondLst>
                            <p:childTnLst>
                              <p:par>
                                <p:cTn id="2053" presetID="9" presetClass="entr" fill="hold" nodeType="clickEffect">
                                  <p:stCondLst>
                                    <p:cond delay="0"/>
                                  </p:stCondLst>
                                  <p:childTnLst>
                                    <p:set>
                                      <p:cBhvr>
                                        <p:cTn id="2054" dur="1" fill="hold">
                                          <p:stCondLst>
                                            <p:cond delay="0"/>
                                          </p:stCondLst>
                                        </p:cTn>
                                        <p:tgtEl>
                                          <p:spTgt spid="611"/>
                                        </p:tgtEl>
                                        <p:attrNameLst>
                                          <p:attrName>style.visibility</p:attrName>
                                        </p:attrNameLst>
                                      </p:cBhvr>
                                      <p:to>
                                        <p:strVal val="visible"/>
                                      </p:to>
                                    </p:set>
                                    <p:animEffect transition="in" filter="dissolve">
                                      <p:cBhvr additive="repl">
                                        <p:cTn id="2055" dur="500"/>
                                        <p:tgtEl>
                                          <p:spTgt spid="611"/>
                                        </p:tgtEl>
                                      </p:cBhvr>
                                    </p:animEffect>
                                  </p:childTnLst>
                                </p:cTn>
                              </p:par>
                            </p:childTnLst>
                          </p:cTn>
                        </p:par>
                      </p:childTnLst>
                    </p:cTn>
                  </p:par>
                  <p:par>
                    <p:cTn id="2056" fill="hold" nodeType="clickEffect">
                      <p:stCondLst>
                        <p:cond delay="indefinite"/>
                      </p:stCondLst>
                      <p:childTnLst>
                        <p:par>
                          <p:cTn id="2057" fill="hold" nodeType="withEffect">
                            <p:stCondLst>
                              <p:cond delay="0"/>
                            </p:stCondLst>
                            <p:childTnLst>
                              <p:par>
                                <p:cTn id="2058" presetID="9" presetClass="entr" fill="hold" nodeType="clickEffect">
                                  <p:stCondLst>
                                    <p:cond delay="0"/>
                                  </p:stCondLst>
                                  <p:childTnLst>
                                    <p:set>
                                      <p:cBhvr>
                                        <p:cTn id="2059" dur="1" fill="hold">
                                          <p:stCondLst>
                                            <p:cond delay="0"/>
                                          </p:stCondLst>
                                        </p:cTn>
                                        <p:tgtEl>
                                          <p:spTgt spid="615"/>
                                        </p:tgtEl>
                                        <p:attrNameLst>
                                          <p:attrName>style.visibility</p:attrName>
                                        </p:attrNameLst>
                                      </p:cBhvr>
                                      <p:to>
                                        <p:strVal val="visible"/>
                                      </p:to>
                                    </p:set>
                                    <p:animEffect transition="in" filter="dissolve">
                                      <p:cBhvr additive="repl">
                                        <p:cTn id="2060" dur="500"/>
                                        <p:tgtEl>
                                          <p:spTgt spid="615"/>
                                        </p:tgtEl>
                                      </p:cBhvr>
                                    </p:animEffect>
                                  </p:childTnLst>
                                </p:cTn>
                              </p:par>
                            </p:childTnLst>
                          </p:cTn>
                        </p:par>
                      </p:childTnLst>
                    </p:cTn>
                  </p:par>
                  <p:par>
                    <p:cTn id="2061" fill="hold" nodeType="clickEffect">
                      <p:stCondLst>
                        <p:cond delay="indefinite"/>
                      </p:stCondLst>
                      <p:childTnLst>
                        <p:par>
                          <p:cTn id="2062" fill="hold" nodeType="withEffect">
                            <p:stCondLst>
                              <p:cond delay="0"/>
                            </p:stCondLst>
                            <p:childTnLst>
                              <p:par>
                                <p:cTn id="2063" presetID="9" presetClass="entr" fill="hold" nodeType="clickEffect">
                                  <p:stCondLst>
                                    <p:cond delay="0"/>
                                  </p:stCondLst>
                                  <p:childTnLst>
                                    <p:set>
                                      <p:cBhvr>
                                        <p:cTn id="2064" dur="1" fill="hold">
                                          <p:stCondLst>
                                            <p:cond delay="0"/>
                                          </p:stCondLst>
                                        </p:cTn>
                                        <p:tgtEl>
                                          <p:spTgt spid="617"/>
                                        </p:tgtEl>
                                        <p:attrNameLst>
                                          <p:attrName>style.visibility</p:attrName>
                                        </p:attrNameLst>
                                      </p:cBhvr>
                                      <p:to>
                                        <p:strVal val="visible"/>
                                      </p:to>
                                    </p:set>
                                    <p:animEffect transition="in" filter="dissolve">
                                      <p:cBhvr additive="repl">
                                        <p:cTn id="2065" dur="500"/>
                                        <p:tgtEl>
                                          <p:spTgt spid="617"/>
                                        </p:tgtEl>
                                      </p:cBhvr>
                                    </p:animEffect>
                                  </p:childTnLst>
                                </p:cTn>
                              </p:par>
                            </p:childTnLst>
                          </p:cTn>
                        </p:par>
                      </p:childTnLst>
                    </p:cTn>
                  </p:par>
                  <p:par>
                    <p:cTn id="2066" fill="hold" nodeType="clickEffect">
                      <p:stCondLst>
                        <p:cond delay="indefinite"/>
                      </p:stCondLst>
                      <p:childTnLst>
                        <p:par>
                          <p:cTn id="2067" fill="hold" nodeType="withEffect">
                            <p:stCondLst>
                              <p:cond delay="0"/>
                            </p:stCondLst>
                            <p:childTnLst>
                              <p:par>
                                <p:cTn id="2068" presetID="9" presetClass="entr" fill="hold" nodeType="clickEffect">
                                  <p:stCondLst>
                                    <p:cond delay="0"/>
                                  </p:stCondLst>
                                  <p:childTnLst>
                                    <p:set>
                                      <p:cBhvr>
                                        <p:cTn id="2069" dur="1" fill="hold">
                                          <p:stCondLst>
                                            <p:cond delay="0"/>
                                          </p:stCondLst>
                                        </p:cTn>
                                        <p:tgtEl>
                                          <p:spTgt spid="618"/>
                                        </p:tgtEl>
                                        <p:attrNameLst>
                                          <p:attrName>style.visibility</p:attrName>
                                        </p:attrNameLst>
                                      </p:cBhvr>
                                      <p:to>
                                        <p:strVal val="visible"/>
                                      </p:to>
                                    </p:set>
                                    <p:animEffect transition="in" filter="dissolve">
                                      <p:cBhvr additive="repl">
                                        <p:cTn id="2070" dur="500"/>
                                        <p:tgtEl>
                                          <p:spTgt spid="618"/>
                                        </p:tgtEl>
                                      </p:cBhvr>
                                    </p:animEffect>
                                  </p:childTnLst>
                                </p:cTn>
                              </p:par>
                            </p:childTnLst>
                          </p:cTn>
                        </p:par>
                      </p:childTnLst>
                    </p:cTn>
                  </p:par>
                  <p:par>
                    <p:cTn id="2071" fill="hold" nodeType="clickEffect">
                      <p:stCondLst>
                        <p:cond delay="indefinite"/>
                      </p:stCondLst>
                      <p:childTnLst>
                        <p:par>
                          <p:cTn id="2072" fill="hold" nodeType="withEffect">
                            <p:stCondLst>
                              <p:cond delay="0"/>
                            </p:stCondLst>
                            <p:childTnLst>
                              <p:par>
                                <p:cTn id="2073" presetID="9" presetClass="entr" fill="hold" nodeType="clickEffect">
                                  <p:stCondLst>
                                    <p:cond delay="0"/>
                                  </p:stCondLst>
                                  <p:childTnLst>
                                    <p:set>
                                      <p:cBhvr>
                                        <p:cTn id="2074" dur="1" fill="hold">
                                          <p:stCondLst>
                                            <p:cond delay="0"/>
                                          </p:stCondLst>
                                        </p:cTn>
                                        <p:tgtEl>
                                          <p:spTgt spid="608"/>
                                        </p:tgtEl>
                                        <p:attrNameLst>
                                          <p:attrName>style.visibility</p:attrName>
                                        </p:attrNameLst>
                                      </p:cBhvr>
                                      <p:to>
                                        <p:strVal val="visible"/>
                                      </p:to>
                                    </p:set>
                                    <p:animEffect transition="in" filter="dissolve">
                                      <p:cBhvr additive="repl">
                                        <p:cTn id="2075" dur="500"/>
                                        <p:tgtEl>
                                          <p:spTgt spid="608"/>
                                        </p:tgtEl>
                                      </p:cBhvr>
                                    </p:animEffect>
                                  </p:childTnLst>
                                </p:cTn>
                              </p:par>
                            </p:childTnLst>
                          </p:cTn>
                        </p:par>
                      </p:childTnLst>
                    </p:cTn>
                  </p:par>
                  <p:par>
                    <p:cTn id="2076" fill="hold" nodeType="clickEffect">
                      <p:stCondLst>
                        <p:cond delay="indefinite"/>
                      </p:stCondLst>
                      <p:childTnLst>
                        <p:par>
                          <p:cTn id="2077" fill="hold" nodeType="withEffect">
                            <p:stCondLst>
                              <p:cond delay="0"/>
                            </p:stCondLst>
                            <p:childTnLst>
                              <p:par>
                                <p:cTn id="2078" presetID="9" presetClass="entr" fill="hold" nodeType="clickEffect">
                                  <p:stCondLst>
                                    <p:cond delay="0"/>
                                  </p:stCondLst>
                                  <p:childTnLst>
                                    <p:set>
                                      <p:cBhvr>
                                        <p:cTn id="2079" dur="1" fill="hold">
                                          <p:stCondLst>
                                            <p:cond delay="0"/>
                                          </p:stCondLst>
                                        </p:cTn>
                                        <p:tgtEl>
                                          <p:spTgt spid="620"/>
                                        </p:tgtEl>
                                        <p:attrNameLst>
                                          <p:attrName>style.visibility</p:attrName>
                                        </p:attrNameLst>
                                      </p:cBhvr>
                                      <p:to>
                                        <p:strVal val="visible"/>
                                      </p:to>
                                    </p:set>
                                    <p:animEffect transition="in" filter="dissolve">
                                      <p:cBhvr additive="repl">
                                        <p:cTn id="2080" dur="500"/>
                                        <p:tgtEl>
                                          <p:spTgt spid="620"/>
                                        </p:tgtEl>
                                      </p:cBhvr>
                                    </p:animEffect>
                                  </p:childTnLst>
                                </p:cTn>
                              </p:par>
                            </p:childTnLst>
                          </p:cTn>
                        </p:par>
                      </p:childTnLst>
                    </p:cTn>
                  </p:par>
                  <p:par>
                    <p:cTn id="2081" fill="hold" nodeType="clickEffect">
                      <p:stCondLst>
                        <p:cond delay="indefinite"/>
                      </p:stCondLst>
                      <p:childTnLst>
                        <p:par>
                          <p:cTn id="2082" fill="hold" nodeType="withEffect">
                            <p:stCondLst>
                              <p:cond delay="0"/>
                            </p:stCondLst>
                            <p:childTnLst>
                              <p:par>
                                <p:cTn id="2083" presetID="9" presetClass="entr" fill="hold" nodeType="clickEffect">
                                  <p:stCondLst>
                                    <p:cond delay="0"/>
                                  </p:stCondLst>
                                  <p:childTnLst>
                                    <p:set>
                                      <p:cBhvr>
                                        <p:cTn id="2084" dur="1" fill="hold">
                                          <p:stCondLst>
                                            <p:cond delay="0"/>
                                          </p:stCondLst>
                                        </p:cTn>
                                        <p:tgtEl>
                                          <p:spTgt spid="610"/>
                                        </p:tgtEl>
                                        <p:attrNameLst>
                                          <p:attrName>style.visibility</p:attrName>
                                        </p:attrNameLst>
                                      </p:cBhvr>
                                      <p:to>
                                        <p:strVal val="visible"/>
                                      </p:to>
                                    </p:set>
                                    <p:animEffect transition="in" filter="dissolve">
                                      <p:cBhvr additive="repl">
                                        <p:cTn id="2085" dur="500"/>
                                        <p:tgtEl>
                                          <p:spTgt spid="610"/>
                                        </p:tgtEl>
                                      </p:cBhvr>
                                    </p:animEffect>
                                  </p:childTnLst>
                                </p:cTn>
                              </p:par>
                            </p:childTnLst>
                          </p:cTn>
                        </p:par>
                      </p:childTnLst>
                    </p:cTn>
                  </p:par>
                  <p:par>
                    <p:cTn id="2086" fill="hold" nodeType="clickEffect">
                      <p:stCondLst>
                        <p:cond delay="indefinite"/>
                      </p:stCondLst>
                      <p:childTnLst>
                        <p:par>
                          <p:cTn id="2087" fill="hold" nodeType="withEffect">
                            <p:stCondLst>
                              <p:cond delay="0"/>
                            </p:stCondLst>
                            <p:childTnLst>
                              <p:par>
                                <p:cTn id="2088" presetID="9" presetClass="entr" fill="hold" nodeType="clickEffect">
                                  <p:stCondLst>
                                    <p:cond delay="0"/>
                                  </p:stCondLst>
                                  <p:childTnLst>
                                    <p:set>
                                      <p:cBhvr>
                                        <p:cTn id="2089" dur="1" fill="hold">
                                          <p:stCondLst>
                                            <p:cond delay="0"/>
                                          </p:stCondLst>
                                        </p:cTn>
                                        <p:tgtEl>
                                          <p:spTgt spid="622"/>
                                        </p:tgtEl>
                                        <p:attrNameLst>
                                          <p:attrName>style.visibility</p:attrName>
                                        </p:attrNameLst>
                                      </p:cBhvr>
                                      <p:to>
                                        <p:strVal val="visible"/>
                                      </p:to>
                                    </p:set>
                                    <p:animEffect transition="in" filter="dissolve">
                                      <p:cBhvr additive="repl">
                                        <p:cTn id="2090" dur="500"/>
                                        <p:tgtEl>
                                          <p:spTgt spid="622"/>
                                        </p:tgtEl>
                                      </p:cBhvr>
                                    </p:animEffect>
                                  </p:childTnLst>
                                </p:cTn>
                              </p:par>
                            </p:childTnLst>
                          </p:cTn>
                        </p:par>
                      </p:childTnLst>
                    </p:cTn>
                  </p:par>
                  <p:par>
                    <p:cTn id="2091" fill="hold" nodeType="clickEffect">
                      <p:stCondLst>
                        <p:cond delay="indefinite"/>
                      </p:stCondLst>
                      <p:childTnLst>
                        <p:par>
                          <p:cTn id="2092" fill="hold" nodeType="withEffect">
                            <p:stCondLst>
                              <p:cond delay="0"/>
                            </p:stCondLst>
                            <p:childTnLst>
                              <p:par>
                                <p:cTn id="2093" presetID="9" presetClass="entr" fill="hold" nodeType="clickEffect">
                                  <p:stCondLst>
                                    <p:cond delay="0"/>
                                  </p:stCondLst>
                                  <p:childTnLst>
                                    <p:set>
                                      <p:cBhvr>
                                        <p:cTn id="2094" dur="1" fill="hold">
                                          <p:stCondLst>
                                            <p:cond delay="0"/>
                                          </p:stCondLst>
                                        </p:cTn>
                                        <p:tgtEl>
                                          <p:spTgt spid="624"/>
                                        </p:tgtEl>
                                        <p:attrNameLst>
                                          <p:attrName>style.visibility</p:attrName>
                                        </p:attrNameLst>
                                      </p:cBhvr>
                                      <p:to>
                                        <p:strVal val="visible"/>
                                      </p:to>
                                    </p:set>
                                    <p:animEffect transition="in" filter="dissolve">
                                      <p:cBhvr additive="repl">
                                        <p:cTn id="2095" dur="500"/>
                                        <p:tgtEl>
                                          <p:spTgt spid="624"/>
                                        </p:tgtEl>
                                      </p:cBhvr>
                                    </p:animEffect>
                                  </p:childTnLst>
                                </p:cTn>
                              </p:par>
                            </p:childTnLst>
                          </p:cTn>
                        </p:par>
                      </p:childTnLst>
                    </p:cTn>
                  </p:par>
                  <p:par>
                    <p:cTn id="2096" fill="hold" nodeType="clickEffect">
                      <p:stCondLst>
                        <p:cond delay="indefinite"/>
                      </p:stCondLst>
                      <p:childTnLst>
                        <p:par>
                          <p:cTn id="2097" fill="hold" nodeType="withEffect">
                            <p:stCondLst>
                              <p:cond delay="0"/>
                            </p:stCondLst>
                            <p:childTnLst>
                              <p:par>
                                <p:cTn id="2098" presetID="9" presetClass="entr" fill="hold" nodeType="clickEffect">
                                  <p:stCondLst>
                                    <p:cond delay="0"/>
                                  </p:stCondLst>
                                  <p:childTnLst>
                                    <p:set>
                                      <p:cBhvr>
                                        <p:cTn id="2099" dur="1" fill="hold">
                                          <p:stCondLst>
                                            <p:cond delay="0"/>
                                          </p:stCondLst>
                                        </p:cTn>
                                        <p:tgtEl>
                                          <p:spTgt spid="625"/>
                                        </p:tgtEl>
                                        <p:attrNameLst>
                                          <p:attrName>style.visibility</p:attrName>
                                        </p:attrNameLst>
                                      </p:cBhvr>
                                      <p:to>
                                        <p:strVal val="visible"/>
                                      </p:to>
                                    </p:set>
                                    <p:animEffect transition="in" filter="dissolve">
                                      <p:cBhvr additive="repl">
                                        <p:cTn id="2100" dur="500"/>
                                        <p:tgtEl>
                                          <p:spTgt spid="625"/>
                                        </p:tgtEl>
                                      </p:cBhvr>
                                    </p:animEffect>
                                  </p:childTnLst>
                                </p:cTn>
                              </p:par>
                            </p:childTnLst>
                          </p:cTn>
                        </p:par>
                      </p:childTnLst>
                    </p:cTn>
                  </p:par>
                  <p:par>
                    <p:cTn id="2101" fill="hold" nodeType="clickEffect">
                      <p:stCondLst>
                        <p:cond delay="indefinite"/>
                      </p:stCondLst>
                      <p:childTnLst>
                        <p:par>
                          <p:cTn id="2102" fill="hold" nodeType="withEffect">
                            <p:stCondLst>
                              <p:cond delay="0"/>
                            </p:stCondLst>
                            <p:childTnLst>
                              <p:par>
                                <p:cTn id="2103" presetID="9" presetClass="entr" fill="hold" nodeType="clickEffect">
                                  <p:stCondLst>
                                    <p:cond delay="0"/>
                                  </p:stCondLst>
                                  <p:childTnLst>
                                    <p:set>
                                      <p:cBhvr>
                                        <p:cTn id="2104" dur="1" fill="hold">
                                          <p:stCondLst>
                                            <p:cond delay="0"/>
                                          </p:stCondLst>
                                        </p:cTn>
                                        <p:tgtEl>
                                          <p:spTgt spid="631"/>
                                        </p:tgtEl>
                                        <p:attrNameLst>
                                          <p:attrName>style.visibility</p:attrName>
                                        </p:attrNameLst>
                                      </p:cBhvr>
                                      <p:to>
                                        <p:strVal val="visible"/>
                                      </p:to>
                                    </p:set>
                                    <p:animEffect transition="in" filter="dissolve">
                                      <p:cBhvr additive="repl">
                                        <p:cTn id="2105" dur="500"/>
                                        <p:tgtEl>
                                          <p:spTgt spid="631"/>
                                        </p:tgtEl>
                                      </p:cBhvr>
                                    </p:animEffect>
                                  </p:childTnLst>
                                </p:cTn>
                              </p:par>
                            </p:childTnLst>
                          </p:cTn>
                        </p:par>
                        <p:par>
                          <p:cTn id="2106" fill="hold" nodeType="afterEffect">
                            <p:stCondLst>
                              <p:cond delay="500"/>
                            </p:stCondLst>
                            <p:childTnLst>
                              <p:par>
                                <p:cTn id="2107" presetID="9" presetClass="entr" fill="hold" nodeType="afterEffect">
                                  <p:stCondLst>
                                    <p:cond delay="0"/>
                                  </p:stCondLst>
                                  <p:childTnLst>
                                    <p:set>
                                      <p:cBhvr>
                                        <p:cTn id="2108" dur="1" fill="hold">
                                          <p:stCondLst>
                                            <p:cond delay="0"/>
                                          </p:stCondLst>
                                        </p:cTn>
                                        <p:tgtEl>
                                          <p:spTgt spid="609"/>
                                        </p:tgtEl>
                                        <p:attrNameLst>
                                          <p:attrName>style.visibility</p:attrName>
                                        </p:attrNameLst>
                                      </p:cBhvr>
                                      <p:to>
                                        <p:strVal val="visible"/>
                                      </p:to>
                                    </p:set>
                                    <p:animEffect transition="in" filter="dissolve">
                                      <p:cBhvr additive="repl">
                                        <p:cTn id="2109" dur="500"/>
                                        <p:tgtEl>
                                          <p:spTgt spid="60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33" name="Rectangle 2"/>
          <p:cNvSpPr/>
          <p:nvPr/>
        </p:nvSpPr>
        <p:spPr>
          <a:xfrm>
            <a:off x="457200" y="274680"/>
            <a:ext cx="8229600" cy="345960"/>
          </a:xfrm>
          <a:prstGeom prst="rect">
            <a:avLst/>
          </a:prstGeom>
          <a:solidFill>
            <a:srgbClr val="0099FF"/>
          </a:solidFill>
          <a:ln w="0">
            <a:noFill/>
          </a:ln>
        </p:spPr>
        <p:style>
          <a:lnRef idx="0"/>
          <a:fillRef idx="0"/>
          <a:effectRef idx="0"/>
          <a:fontRef idx="minor"/>
        </p:style>
        <p:txBody>
          <a:bodyPr lIns="90000" tIns="46800" rIns="90000" bIns="46800" anchor="ctr">
            <a:noAutofit/>
          </a:bodyPr>
          <a:p>
            <a:pPr algn="ctr">
              <a:lnSpc>
                <a:spcPct val="100000"/>
              </a:lnSpc>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u="none" strike="noStrike">
                <a:solidFill>
                  <a:srgbClr val="FFFFFF"/>
                </a:solidFill>
                <a:effectLst/>
                <a:uFillTx/>
                <a:latin typeface="Arial"/>
              </a:rPr>
              <a:t>Maths4Scotland                                                                                     Higher</a:t>
            </a:r>
            <a:endParaRPr lang="en-US" sz="1800" b="0" u="none" strike="noStrike">
              <a:solidFill>
                <a:srgbClr val="FFFFFF"/>
              </a:solidFill>
              <a:effectLst/>
              <a:uFillTx/>
              <a:latin typeface="Arial Narrow"/>
            </a:endParaRPr>
          </a:p>
        </p:txBody>
      </p:sp>
      <p:grpSp>
        <p:nvGrpSpPr>
          <p:cNvPr id="634" name="Group 3"/>
          <p:cNvGrpSpPr/>
          <p:nvPr/>
        </p:nvGrpSpPr>
        <p:grpSpPr>
          <a:xfrm>
            <a:off x="8153280" y="4952880"/>
            <a:ext cx="550800" cy="848880"/>
            <a:chOff x="8153280" y="4952880"/>
            <a:chExt cx="550800" cy="848880"/>
          </a:xfrm>
        </p:grpSpPr>
        <p:pic>
          <p:nvPicPr>
            <p:cNvPr id="635" name="Picture 4" descr="Round-button-yellow"/>
            <p:cNvPicPr/>
            <p:nvPr/>
          </p:nvPicPr>
          <p:blipFill>
            <a:blip r:embed="rId1"/>
            <a:stretch/>
          </p:blipFill>
          <p:spPr>
            <a:xfrm>
              <a:off x="8153280" y="4952880"/>
              <a:ext cx="524160" cy="495360"/>
            </a:xfrm>
            <a:prstGeom prst="rect">
              <a:avLst/>
            </a:prstGeom>
            <a:noFill/>
            <a:ln w="0">
              <a:noFill/>
            </a:ln>
          </p:spPr>
        </p:pic>
        <p:sp>
          <p:nvSpPr>
            <p:cNvPr id="636" name="Text Box 5"/>
            <p:cNvSpPr/>
            <p:nvPr/>
          </p:nvSpPr>
          <p:spPr>
            <a:xfrm>
              <a:off x="8163000" y="5464080"/>
              <a:ext cx="54108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FF"/>
                  </a:solidFill>
                  <a:effectLst/>
                  <a:uFillTx/>
                  <a:latin typeface="Arial"/>
                </a:rPr>
                <a:t>Hint</a:t>
              </a:r>
              <a:endParaRPr lang="en-US" sz="1600" b="0" u="none" strike="noStrike">
                <a:solidFill>
                  <a:srgbClr val="FFFFFF"/>
                </a:solidFill>
                <a:effectLst/>
                <a:uFillTx/>
                <a:latin typeface="Arial Narrow"/>
              </a:endParaRPr>
            </a:p>
          </p:txBody>
        </p:sp>
      </p:grpSp>
      <p:sp>
        <p:nvSpPr>
          <p:cNvPr id="637" name="AutoShape 6">
            <a:hlinkClick r:id="" action="ppaction://hlinkshowjump?jump=nextslide"/>
            <a:hlinkClick r:id="rId2"/>
          </p:cNvPr>
          <p:cNvSpPr/>
          <p:nvPr/>
        </p:nvSpPr>
        <p:spPr>
          <a:xfrm>
            <a:off x="8229600" y="6095880"/>
            <a:ext cx="609480" cy="457200"/>
          </a:xfrm>
          <a:prstGeom prst="rightArrow">
            <a:avLst>
              <a:gd name="adj1" fmla="val 50000"/>
              <a:gd name="adj2" fmla="val 33327"/>
            </a:avLst>
          </a:prstGeom>
          <a:solidFill>
            <a:srgbClr val="0099FF"/>
          </a:solidFill>
          <a:ln w="9360">
            <a:solidFill>
              <a:srgbClr val="000000"/>
            </a:solidFill>
            <a:miter/>
          </a:ln>
        </p:spPr>
        <p:style>
          <a:lnRef idx="0"/>
          <a:fillRef idx="0"/>
          <a:effectRef idx="0"/>
          <a:fontRef idx="minor"/>
        </p:style>
        <p:txBody>
          <a:bodyPr wrap="none" lIns="90000" tIns="46800" rIns="90000" bIns="46800" anchor="ctr">
            <a:noAutofit/>
          </a:bodyPr>
          <a:p>
            <a:pPr algn="ctr">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Arial Narrow"/>
            </a:endParaRPr>
          </a:p>
        </p:txBody>
      </p:sp>
      <p:sp>
        <p:nvSpPr>
          <p:cNvPr id="638" name="AutoShape 7">
            <a:hlinkClick r:id="" action="ppaction://hlinkshowjump?jump=previousslide"/>
            <a:hlinkClick r:id="rId3"/>
          </p:cNvPr>
          <p:cNvSpPr/>
          <p:nvPr/>
        </p:nvSpPr>
        <p:spPr>
          <a:xfrm rot="10800000">
            <a:off x="304560" y="6095880"/>
            <a:ext cx="609480" cy="457200"/>
          </a:xfrm>
          <a:prstGeom prst="rightArrow">
            <a:avLst>
              <a:gd name="adj1" fmla="val 50000"/>
              <a:gd name="adj2" fmla="val 33327"/>
            </a:avLst>
          </a:prstGeom>
          <a:solidFill>
            <a:srgbClr val="0099FF"/>
          </a:solidFill>
          <a:ln w="9360">
            <a:solidFill>
              <a:srgbClr val="000000"/>
            </a:solidFill>
            <a:miter/>
          </a:ln>
        </p:spPr>
        <p:style>
          <a:lnRef idx="0"/>
          <a:fillRef idx="0"/>
          <a:effectRef idx="0"/>
          <a:fontRef idx="minor"/>
        </p:style>
        <p:txBody>
          <a:bodyPr wrap="none" lIns="90000" tIns="46800" rIns="90000" bIns="46800" anchor="ctr">
            <a:noAutofit/>
          </a:bodyPr>
          <a:p>
            <a:pPr algn="ctr">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Arial Narrow"/>
            </a:endParaRPr>
          </a:p>
        </p:txBody>
      </p:sp>
      <p:sp>
        <p:nvSpPr>
          <p:cNvPr id="639" name="Text Box 8"/>
          <p:cNvSpPr/>
          <p:nvPr/>
        </p:nvSpPr>
        <p:spPr>
          <a:xfrm>
            <a:off x="920880" y="6157800"/>
            <a:ext cx="96948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0099FF"/>
                </a:solidFill>
                <a:effectLst/>
                <a:uFillTx/>
                <a:latin typeface="Arial"/>
              </a:rPr>
              <a:t>Previous</a:t>
            </a:r>
            <a:endParaRPr lang="en-US" sz="1600" b="0" u="none" strike="noStrike">
              <a:solidFill>
                <a:srgbClr val="FFFFFF"/>
              </a:solidFill>
              <a:effectLst/>
              <a:uFillTx/>
              <a:latin typeface="Arial Narrow"/>
            </a:endParaRPr>
          </a:p>
        </p:txBody>
      </p:sp>
      <p:sp>
        <p:nvSpPr>
          <p:cNvPr id="640" name="Text Box 9"/>
          <p:cNvSpPr/>
          <p:nvPr/>
        </p:nvSpPr>
        <p:spPr>
          <a:xfrm>
            <a:off x="7550640" y="6157800"/>
            <a:ext cx="5976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0099FF"/>
                </a:solidFill>
                <a:effectLst/>
                <a:uFillTx/>
                <a:latin typeface="Arial"/>
              </a:rPr>
              <a:t>Next</a:t>
            </a:r>
            <a:endParaRPr lang="en-US" sz="1600" b="0" u="none" strike="noStrike">
              <a:solidFill>
                <a:srgbClr val="FFFFFF"/>
              </a:solidFill>
              <a:effectLst/>
              <a:uFillTx/>
              <a:latin typeface="Arial Narrow"/>
            </a:endParaRPr>
          </a:p>
        </p:txBody>
      </p:sp>
      <p:sp>
        <p:nvSpPr>
          <p:cNvPr id="641" name="AutoShape 10">
            <a:hlinkClick r:id="" action="ppaction://hlinkshowjump?jump=endshow"/>
          </p:cNvPr>
          <p:cNvSpPr/>
          <p:nvPr/>
        </p:nvSpPr>
        <p:spPr>
          <a:xfrm>
            <a:off x="4325760" y="6056280"/>
            <a:ext cx="532080" cy="531720"/>
          </a:xfrm>
          <a:prstGeom prst="sun">
            <a:avLst>
              <a:gd name="adj" fmla="val 25000"/>
            </a:avLst>
          </a:prstGeom>
          <a:solidFill>
            <a:srgbClr val="FF0000"/>
          </a:solidFill>
          <a:ln w="9360">
            <a:solidFill>
              <a:srgbClr val="000000"/>
            </a:solidFill>
            <a:miter/>
          </a:ln>
        </p:spPr>
        <p:style>
          <a:lnRef idx="0"/>
          <a:fillRef idx="0"/>
          <a:effectRef idx="0"/>
          <a:fontRef idx="minor"/>
        </p:style>
        <p:txBody>
          <a:bodyPr wrap="none" lIns="90000" tIns="46800" rIns="90000" bIns="46800" anchor="ctr">
            <a:noAutofit/>
          </a:bodyPr>
          <a:p>
            <a:pPr algn="ctr">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Arial Narrow"/>
            </a:endParaRPr>
          </a:p>
        </p:txBody>
      </p:sp>
      <p:sp>
        <p:nvSpPr>
          <p:cNvPr id="642" name="Text Box 11"/>
          <p:cNvSpPr/>
          <p:nvPr/>
        </p:nvSpPr>
        <p:spPr>
          <a:xfrm>
            <a:off x="4871160" y="6170760"/>
            <a:ext cx="5526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0099FF"/>
                </a:solidFill>
                <a:effectLst/>
                <a:uFillTx/>
                <a:latin typeface="Arial"/>
              </a:rPr>
              <a:t>Quit</a:t>
            </a:r>
            <a:endParaRPr lang="en-US" sz="1600" b="0" u="none" strike="noStrike">
              <a:solidFill>
                <a:srgbClr val="FFFFFF"/>
              </a:solidFill>
              <a:effectLst/>
              <a:uFillTx/>
              <a:latin typeface="Arial Narrow"/>
            </a:endParaRPr>
          </a:p>
        </p:txBody>
      </p:sp>
      <p:sp>
        <p:nvSpPr>
          <p:cNvPr id="643" name="Text Box 12"/>
          <p:cNvSpPr/>
          <p:nvPr/>
        </p:nvSpPr>
        <p:spPr>
          <a:xfrm>
            <a:off x="3736080" y="6170760"/>
            <a:ext cx="5526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0099FF"/>
                </a:solidFill>
                <a:effectLst/>
                <a:uFillTx/>
                <a:latin typeface="Arial"/>
              </a:rPr>
              <a:t>Quit</a:t>
            </a:r>
            <a:endParaRPr lang="en-US" sz="1600" b="0" u="none" strike="noStrike">
              <a:solidFill>
                <a:srgbClr val="FFFFFF"/>
              </a:solidFill>
              <a:effectLst/>
              <a:uFillTx/>
              <a:latin typeface="Arial Narrow"/>
            </a:endParaRPr>
          </a:p>
        </p:txBody>
      </p:sp>
      <p:pic>
        <p:nvPicPr>
          <p:cNvPr id="644" name="Picture 13" descr="No-calculator"/>
          <p:cNvPicPr/>
          <p:nvPr/>
        </p:nvPicPr>
        <p:blipFill>
          <a:blip r:embed="rId4"/>
          <a:stretch/>
        </p:blipFill>
        <p:spPr>
          <a:xfrm>
            <a:off x="5738760" y="5919840"/>
            <a:ext cx="595440" cy="798480"/>
          </a:xfrm>
          <a:prstGeom prst="rect">
            <a:avLst/>
          </a:prstGeom>
          <a:noFill/>
          <a:ln w="0">
            <a:noFill/>
          </a:ln>
        </p:spPr>
      </p:pic>
      <p:pic>
        <p:nvPicPr>
          <p:cNvPr id="645" name="Picture 15" descr="tick"/>
          <p:cNvPicPr/>
          <p:nvPr/>
        </p:nvPicPr>
        <p:blipFill>
          <a:blip r:embed="rId5"/>
          <a:stretch/>
        </p:blipFill>
        <p:spPr>
          <a:xfrm>
            <a:off x="6372360" y="5370480"/>
            <a:ext cx="618840" cy="619200"/>
          </a:xfrm>
          <a:prstGeom prst="rect">
            <a:avLst/>
          </a:prstGeom>
          <a:noFill/>
          <a:ln w="0">
            <a:noFill/>
          </a:ln>
        </p:spPr>
      </p:pic>
      <p:sp>
        <p:nvSpPr>
          <p:cNvPr id="646" name="Text Box 17"/>
          <p:cNvSpPr/>
          <p:nvPr/>
        </p:nvSpPr>
        <p:spPr>
          <a:xfrm>
            <a:off x="479520" y="3970440"/>
            <a:ext cx="1244520" cy="368280"/>
          </a:xfrm>
          <a:prstGeom prst="rect">
            <a:avLst/>
          </a:prstGeom>
          <a:solidFill>
            <a:srgbClr val="FFFF99"/>
          </a:solidFill>
          <a:ln w="0">
            <a:noFill/>
          </a:ln>
        </p:spPr>
        <p:style>
          <a:lnRef idx="0"/>
          <a:fillRef idx="0"/>
          <a:effectRef idx="0"/>
          <a:fontRef idx="minor"/>
        </p:style>
        <p:txBody>
          <a:bodyPr lIns="90000" tIns="46800" rIns="90000" bIns="46800" anchor="t">
            <a:spAutoFit/>
          </a:bodyPr>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Narrow"/>
              </a:rPr>
              <a:t>Sequence 2</a:t>
            </a:r>
            <a:endParaRPr lang="en-US" sz="1800" b="0" u="none" strike="noStrike">
              <a:solidFill>
                <a:srgbClr val="FFFFFF"/>
              </a:solidFill>
              <a:effectLst/>
              <a:uFillTx/>
              <a:latin typeface="Arial Narrow"/>
            </a:endParaRPr>
          </a:p>
        </p:txBody>
      </p:sp>
      <p:sp>
        <p:nvSpPr>
          <p:cNvPr id="647" name="Text Box 18"/>
          <p:cNvSpPr/>
          <p:nvPr/>
        </p:nvSpPr>
        <p:spPr>
          <a:xfrm>
            <a:off x="476280" y="3067200"/>
            <a:ext cx="2284560" cy="368280"/>
          </a:xfrm>
          <a:prstGeom prst="rect">
            <a:avLst/>
          </a:prstGeom>
          <a:solidFill>
            <a:srgbClr val="FFFF99"/>
          </a:solidFill>
          <a:ln w="0">
            <a:noFill/>
          </a:ln>
        </p:spPr>
        <p:style>
          <a:lnRef idx="0"/>
          <a:fillRef idx="0"/>
          <a:effectRef idx="0"/>
          <a:fontRef idx="minor"/>
        </p:style>
        <p:txBody>
          <a:bodyPr lIns="90000" tIns="46800" rIns="90000" bIns="46800" anchor="t">
            <a:spAutoFit/>
          </a:bodyPr>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Narrow"/>
              </a:rPr>
              <a:t>Requirement for a limit</a:t>
            </a:r>
            <a:endParaRPr lang="en-US" sz="1800" b="0" u="none" strike="noStrike">
              <a:solidFill>
                <a:srgbClr val="FFFFFF"/>
              </a:solidFill>
              <a:effectLst/>
              <a:uFillTx/>
              <a:latin typeface="Arial Narrow"/>
            </a:endParaRPr>
          </a:p>
        </p:txBody>
      </p:sp>
      <p:graphicFrame>
        <p:nvGraphicFramePr>
          <p:cNvPr id="648" name="Object 20"/>
          <p:cNvGraphicFramePr/>
          <p:nvPr/>
        </p:nvGraphicFramePr>
        <p:xfrm>
          <a:off x="1986120" y="3840120"/>
          <a:ext cx="1114200" cy="639720"/>
        </p:xfrm>
        <a:graphic>
          <a:graphicData uri="http://schemas.openxmlformats.org/presentationml/2006/ole">
            <p:oleObj r:id="rId6" spid="">
              <p:embed/>
              <p:pic>
                <p:nvPicPr>
                  <p:cNvPr id="649" name="Object 20"/>
                  <p:cNvPicPr/>
                  <p:nvPr/>
                </p:nvPicPr>
                <p:blipFill>
                  <a:blip r:embed="rId7"/>
                  <a:stretch/>
                </p:blipFill>
                <p:spPr>
                  <a:xfrm>
                    <a:off x="1986120" y="3840120"/>
                    <a:ext cx="1114200" cy="639720"/>
                  </a:xfrm>
                  <a:prstGeom prst="rect">
                    <a:avLst/>
                  </a:prstGeom>
                  <a:noFill/>
                  <a:ln w="0">
                    <a:noFill/>
                  </a:ln>
                </p:spPr>
              </p:pic>
            </p:oleObj>
          </a:graphicData>
        </a:graphic>
      </p:graphicFrame>
      <p:sp>
        <p:nvSpPr>
          <p:cNvPr id="650" name="Text Box 25"/>
          <p:cNvSpPr/>
          <p:nvPr/>
        </p:nvSpPr>
        <p:spPr>
          <a:xfrm>
            <a:off x="485640" y="4680000"/>
            <a:ext cx="1298880" cy="642600"/>
          </a:xfrm>
          <a:prstGeom prst="rect">
            <a:avLst/>
          </a:prstGeom>
          <a:solidFill>
            <a:srgbClr val="FFFF99"/>
          </a:solidFill>
          <a:ln w="0">
            <a:noFill/>
          </a:ln>
        </p:spPr>
        <p:style>
          <a:lnRef idx="0"/>
          <a:fillRef idx="0"/>
          <a:effectRef idx="0"/>
          <a:fontRef idx="minor"/>
        </p:style>
        <p:txBody>
          <a:bodyPr lIns="90000" tIns="46800" rIns="90000" bIns="46800" anchor="t">
            <a:spAutoFit/>
          </a:bodyPr>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Narrow"/>
              </a:rPr>
              <a:t>List terms of 1</a:t>
            </a:r>
            <a:r>
              <a:rPr lang="en-GB" sz="1800" b="0" u="none" strike="noStrike" baseline="30000">
                <a:solidFill>
                  <a:srgbClr val="FFFFFF"/>
                </a:solidFill>
                <a:effectLst/>
                <a:uFillTx/>
                <a:latin typeface="Arial Narrow"/>
              </a:rPr>
              <a:t>st</a:t>
            </a:r>
            <a:r>
              <a:rPr lang="en-GB" sz="1800" b="0" u="none" strike="noStrike">
                <a:solidFill>
                  <a:srgbClr val="FFFFFF"/>
                </a:solidFill>
                <a:effectLst/>
                <a:uFillTx/>
                <a:latin typeface="Arial Narrow"/>
              </a:rPr>
              <a:t> sequence</a:t>
            </a:r>
            <a:endParaRPr lang="en-US" sz="1800" b="0" u="none" strike="noStrike">
              <a:solidFill>
                <a:srgbClr val="FFFFFF"/>
              </a:solidFill>
              <a:effectLst/>
              <a:uFillTx/>
              <a:latin typeface="Arial Narrow"/>
            </a:endParaRPr>
          </a:p>
        </p:txBody>
      </p:sp>
      <p:grpSp>
        <p:nvGrpSpPr>
          <p:cNvPr id="651" name="Group 35"/>
          <p:cNvGrpSpPr/>
          <p:nvPr/>
        </p:nvGrpSpPr>
        <p:grpSpPr>
          <a:xfrm>
            <a:off x="406440" y="654840"/>
            <a:ext cx="8310600" cy="2413800"/>
            <a:chOff x="406440" y="654840"/>
            <a:chExt cx="8310600" cy="2413800"/>
          </a:xfrm>
        </p:grpSpPr>
        <p:sp>
          <p:nvSpPr>
            <p:cNvPr id="652" name="Rectangle 28"/>
            <p:cNvSpPr/>
            <p:nvPr/>
          </p:nvSpPr>
          <p:spPr>
            <a:xfrm>
              <a:off x="406440" y="654840"/>
              <a:ext cx="8310600" cy="2413800"/>
            </a:xfrm>
            <a:prstGeom prst="rect">
              <a:avLst/>
            </a:prstGeom>
            <a:noFill/>
            <a:ln w="0">
              <a:noFill/>
            </a:ln>
          </p:spPr>
          <p:style>
            <a:lnRef idx="0"/>
            <a:fillRef idx="0"/>
            <a:effectRef idx="0"/>
            <a:fontRef idx="minor"/>
          </p:style>
          <p:txBody>
            <a:bodyPr lIns="90000" tIns="46800" rIns="90000" bIns="46800" anchor="ctr">
              <a:spAutoFit/>
            </a:bodyPr>
            <a:p>
              <a:pPr>
                <a:spcBef>
                  <a:spcPts val="1125"/>
                </a:spcBef>
                <a:tabLst>
                  <a:tab pos="0" algn="l"/>
                  <a:tab pos="304920" algn="l"/>
                  <a:tab pos="609480" algn="l"/>
                  <a:tab pos="990720" algn="l"/>
                  <a:tab pos="6248520" algn="r"/>
                  <a:tab pos="6400800" algn="l"/>
                  <a:tab pos="7315200" algn="l"/>
                  <a:tab pos="8229600" algn="l"/>
                  <a:tab pos="9144000" algn="l"/>
                  <a:tab pos="10058400" algn="l"/>
                </a:tabLst>
              </a:pPr>
              <a:r>
                <a:rPr lang="en-GB" sz="1800" b="0" u="none" strike="noStrike">
                  <a:solidFill>
                    <a:srgbClr val="FFFFFF"/>
                  </a:solidFill>
                  <a:effectLst/>
                  <a:uFillTx/>
                  <a:latin typeface="Arial Narrow"/>
                  <a:ea typeface="Times New Roman"/>
                </a:rPr>
                <a:t>Two sequences are defined by these recurrence relations</a:t>
              </a:r>
              <a:endParaRPr lang="en-US" sz="1800" b="0" u="none" strike="noStrike">
                <a:solidFill>
                  <a:srgbClr val="FFFFFF"/>
                </a:solidFill>
                <a:effectLst/>
                <a:uFillTx/>
                <a:latin typeface="Arial Narrow"/>
              </a:endParaRPr>
            </a:p>
            <a:p>
              <a:pPr>
                <a:spcBef>
                  <a:spcPts val="1125"/>
                </a:spcBef>
                <a:tabLst>
                  <a:tab pos="0" algn="l"/>
                  <a:tab pos="304920" algn="l"/>
                  <a:tab pos="609480" algn="l"/>
                  <a:tab pos="990720" algn="l"/>
                  <a:tab pos="6248520" algn="r"/>
                  <a:tab pos="6400800" algn="l"/>
                  <a:tab pos="7315200" algn="l"/>
                  <a:tab pos="8229600" algn="l"/>
                  <a:tab pos="9144000" algn="l"/>
                  <a:tab pos="10058400" algn="l"/>
                </a:tabLst>
              </a:pPr>
              <a:endParaRPr lang="en-US" sz="1800" b="0" u="none" strike="noStrike">
                <a:solidFill>
                  <a:srgbClr val="FFFFFF"/>
                </a:solidFill>
                <a:effectLst/>
                <a:uFillTx/>
                <a:latin typeface="Arial Narrow"/>
              </a:endParaRPr>
            </a:p>
            <a:p>
              <a:pPr>
                <a:spcBef>
                  <a:spcPts val="1125"/>
                </a:spcBef>
                <a:tabLst>
                  <a:tab pos="0" algn="l"/>
                  <a:tab pos="304920" algn="l"/>
                  <a:tab pos="609480" algn="l"/>
                  <a:tab pos="990720" algn="l"/>
                  <a:tab pos="6248520" algn="r"/>
                  <a:tab pos="6400800" algn="l"/>
                  <a:tab pos="7315200" algn="l"/>
                  <a:tab pos="8229600" algn="l"/>
                  <a:tab pos="9144000" algn="l"/>
                  <a:tab pos="10058400" algn="l"/>
                </a:tabLst>
              </a:pPr>
              <a:r>
                <a:rPr lang="en-GB" sz="1800" b="0" u="none" strike="noStrike">
                  <a:solidFill>
                    <a:srgbClr val="FFFFFF"/>
                  </a:solidFill>
                  <a:effectLst/>
                  <a:uFillTx/>
                  <a:latin typeface="Arial Narrow"/>
                  <a:ea typeface="Times New Roman"/>
                </a:rPr>
                <a:t>a)</a:t>
              </a:r>
              <a:r>
                <a:rPr lang="en-GB" sz="1800" b="0" u="none" strike="noStrike">
                  <a:solidFill>
                    <a:srgbClr val="FFFFFF"/>
                  </a:solidFill>
                  <a:effectLst/>
                  <a:uFillTx/>
                  <a:latin typeface="Arial Narrow"/>
                  <a:ea typeface="Times New Roman"/>
                </a:rPr>
                <a:t>	</a:t>
              </a:r>
              <a:r>
                <a:rPr lang="en-GB" sz="1800" b="0" u="none" strike="noStrike">
                  <a:solidFill>
                    <a:srgbClr val="FFFFFF"/>
                  </a:solidFill>
                  <a:effectLst/>
                  <a:uFillTx/>
                  <a:latin typeface="Arial Narrow"/>
                  <a:ea typeface="Times New Roman"/>
                </a:rPr>
                <a:t>Explain why only one of these sequences approaches a limit as  n  </a:t>
              </a:r>
              <a:r>
                <a:rPr lang="en-GB" sz="1800" b="0" u="none" strike="noStrike">
                  <a:solidFill>
                    <a:srgbClr val="FFFFFF"/>
                  </a:solidFill>
                  <a:effectLst/>
                  <a:uFillTx/>
                  <a:latin typeface="Symbol"/>
                  <a:ea typeface="Symbol"/>
                </a:rPr>
                <a:t></a:t>
              </a:r>
              <a:r>
                <a:rPr lang="en-GB" sz="1800" b="0" u="none" strike="noStrike">
                  <a:solidFill>
                    <a:srgbClr val="FFFFFF"/>
                  </a:solidFill>
                  <a:effectLst/>
                  <a:uFillTx/>
                  <a:latin typeface="Arial Narrow"/>
                  <a:ea typeface="Times New Roman"/>
                </a:rPr>
                <a:t> </a:t>
              </a:r>
              <a:r>
                <a:rPr lang="en-GB" sz="1800" b="0" u="none" strike="noStrike">
                  <a:solidFill>
                    <a:srgbClr val="FFFFFF"/>
                  </a:solidFill>
                  <a:effectLst/>
                  <a:uFillTx/>
                  <a:latin typeface="Symbol"/>
                  <a:ea typeface="Symbol"/>
                </a:rPr>
                <a:t></a:t>
              </a:r>
              <a:r>
                <a:rPr lang="en-GB" sz="1800" b="0" u="none" strike="noStrike">
                  <a:solidFill>
                    <a:srgbClr val="FFFFFF"/>
                  </a:solidFill>
                  <a:effectLst/>
                  <a:uFillTx/>
                  <a:latin typeface="Arial Narrow"/>
                  <a:ea typeface="Times New Roman"/>
                </a:rPr>
                <a:t> </a:t>
              </a:r>
              <a:endParaRPr lang="en-US" sz="1800" b="0" u="none" strike="noStrike">
                <a:solidFill>
                  <a:srgbClr val="FFFFFF"/>
                </a:solidFill>
                <a:effectLst/>
                <a:uFillTx/>
                <a:latin typeface="Arial Narrow"/>
              </a:endParaRPr>
            </a:p>
            <a:p>
              <a:pPr>
                <a:spcBef>
                  <a:spcPts val="224"/>
                </a:spcBef>
                <a:tabLst>
                  <a:tab pos="0" algn="l"/>
                  <a:tab pos="304920" algn="l"/>
                  <a:tab pos="609480" algn="l"/>
                  <a:tab pos="990720" algn="l"/>
                  <a:tab pos="6248520" algn="r"/>
                  <a:tab pos="6400800" algn="l"/>
                  <a:tab pos="7315200" algn="l"/>
                  <a:tab pos="8229600" algn="l"/>
                  <a:tab pos="9144000" algn="l"/>
                  <a:tab pos="10058400" algn="l"/>
                </a:tabLst>
              </a:pPr>
              <a:r>
                <a:rPr lang="en-GB" sz="1800" b="0" u="none" strike="noStrike">
                  <a:solidFill>
                    <a:srgbClr val="FFFFFF"/>
                  </a:solidFill>
                  <a:effectLst/>
                  <a:uFillTx/>
                  <a:latin typeface="Arial Narrow"/>
                  <a:ea typeface="Times New Roman"/>
                </a:rPr>
                <a:t>b)</a:t>
              </a:r>
              <a:r>
                <a:rPr lang="en-GB" sz="1800" b="0" u="none" strike="noStrike">
                  <a:solidFill>
                    <a:srgbClr val="FFFFFF"/>
                  </a:solidFill>
                  <a:effectLst/>
                  <a:uFillTx/>
                  <a:latin typeface="Arial Narrow"/>
                  <a:ea typeface="Times New Roman"/>
                </a:rPr>
                <a:t>	</a:t>
              </a:r>
              <a:r>
                <a:rPr lang="en-GB" sz="1800" b="0" u="none" strike="noStrike">
                  <a:solidFill>
                    <a:srgbClr val="FFFFFF"/>
                  </a:solidFill>
                  <a:effectLst/>
                  <a:uFillTx/>
                  <a:latin typeface="Arial Narrow"/>
                  <a:ea typeface="Times New Roman"/>
                </a:rPr>
                <a:t>Find algebraically the exact value of the limit.</a:t>
              </a:r>
              <a:endParaRPr lang="en-US" sz="1800" b="0" u="none" strike="noStrike">
                <a:solidFill>
                  <a:srgbClr val="FFFFFF"/>
                </a:solidFill>
                <a:effectLst/>
                <a:uFillTx/>
                <a:latin typeface="Arial Narrow"/>
              </a:endParaRPr>
            </a:p>
            <a:p>
              <a:pPr>
                <a:spcBef>
                  <a:spcPts val="224"/>
                </a:spcBef>
                <a:tabLst>
                  <a:tab pos="0" algn="l"/>
                  <a:tab pos="304920" algn="l"/>
                  <a:tab pos="609480" algn="l"/>
                  <a:tab pos="990720" algn="l"/>
                  <a:tab pos="6248520" algn="r"/>
                  <a:tab pos="6400800" algn="l"/>
                  <a:tab pos="7315200" algn="l"/>
                  <a:tab pos="8229600" algn="l"/>
                  <a:tab pos="9144000" algn="l"/>
                  <a:tab pos="10058400" algn="l"/>
                </a:tabLst>
              </a:pPr>
              <a:r>
                <a:rPr lang="en-GB" sz="1800" b="0" u="none" strike="noStrike">
                  <a:solidFill>
                    <a:srgbClr val="FFFFFF"/>
                  </a:solidFill>
                  <a:effectLst/>
                  <a:uFillTx/>
                  <a:latin typeface="Arial Narrow"/>
                  <a:ea typeface="Times New Roman"/>
                </a:rPr>
                <a:t>c)</a:t>
              </a:r>
              <a:r>
                <a:rPr lang="en-GB" sz="1800" b="0" u="none" strike="noStrike">
                  <a:solidFill>
                    <a:srgbClr val="FFFFFF"/>
                  </a:solidFill>
                  <a:effectLst/>
                  <a:uFillTx/>
                  <a:latin typeface="Arial Narrow"/>
                  <a:ea typeface="Times New Roman"/>
                </a:rPr>
                <a:t>	</a:t>
              </a:r>
              <a:r>
                <a:rPr lang="en-GB" sz="1800" b="0" u="none" strike="noStrike">
                  <a:solidFill>
                    <a:srgbClr val="FFFFFF"/>
                  </a:solidFill>
                  <a:effectLst/>
                  <a:uFillTx/>
                  <a:latin typeface="Arial Narrow"/>
                  <a:ea typeface="Times New Roman"/>
                </a:rPr>
                <a:t>For the other sequence find</a:t>
              </a:r>
              <a:endParaRPr lang="en-US" sz="1800" b="0" u="none" strike="noStrike">
                <a:solidFill>
                  <a:srgbClr val="FFFFFF"/>
                </a:solidFill>
                <a:effectLst/>
                <a:uFillTx/>
                <a:latin typeface="Arial Narrow"/>
              </a:endParaRPr>
            </a:p>
            <a:p>
              <a:pPr>
                <a:spcBef>
                  <a:spcPts val="224"/>
                </a:spcBef>
                <a:tabLst>
                  <a:tab pos="0" algn="l"/>
                  <a:tab pos="304920" algn="l"/>
                  <a:tab pos="609480" algn="l"/>
                  <a:tab pos="990720" algn="l"/>
                  <a:tab pos="6248520" algn="r"/>
                  <a:tab pos="6400800" algn="l"/>
                  <a:tab pos="7315200" algn="l"/>
                  <a:tab pos="8229600" algn="l"/>
                  <a:tab pos="9144000" algn="l"/>
                  <a:tab pos="10058400" algn="l"/>
                </a:tabLst>
              </a:pPr>
              <a:r>
                <a:rPr lang="en-GB" sz="1800" b="0" u="none" strike="noStrike">
                  <a:solidFill>
                    <a:srgbClr val="FFFFFF"/>
                  </a:solidFill>
                  <a:effectLst/>
                  <a:uFillTx/>
                  <a:latin typeface="Arial Narrow"/>
                  <a:ea typeface="Times New Roman"/>
                </a:rPr>
                <a:t>	</a:t>
              </a:r>
              <a:r>
                <a:rPr lang="en-GB" sz="1800" b="0" u="none" strike="noStrike">
                  <a:solidFill>
                    <a:srgbClr val="FFFFFF"/>
                  </a:solidFill>
                  <a:effectLst/>
                  <a:uFillTx/>
                  <a:latin typeface="Arial Narrow"/>
                  <a:ea typeface="Times New Roman"/>
                </a:rPr>
                <a:t>i)</a:t>
              </a:r>
              <a:r>
                <a:rPr lang="en-GB" sz="1800" b="0" u="none" strike="noStrike">
                  <a:solidFill>
                    <a:srgbClr val="FFFFFF"/>
                  </a:solidFill>
                  <a:effectLst/>
                  <a:uFillTx/>
                  <a:latin typeface="Arial Narrow"/>
                  <a:ea typeface="Times New Roman"/>
                </a:rPr>
                <a:t>	</a:t>
              </a:r>
              <a:r>
                <a:rPr lang="en-GB" sz="1800" b="0" u="none" strike="noStrike">
                  <a:solidFill>
                    <a:srgbClr val="FFFFFF"/>
                  </a:solidFill>
                  <a:effectLst/>
                  <a:uFillTx/>
                  <a:latin typeface="Arial Narrow"/>
                  <a:ea typeface="Times New Roman"/>
                </a:rPr>
                <a:t>the smallest value of  </a:t>
              </a:r>
              <a:r>
                <a:rPr lang="en-GB" sz="1800" b="0" i="1" u="none" strike="noStrike">
                  <a:solidFill>
                    <a:srgbClr val="FFFFFF"/>
                  </a:solidFill>
                  <a:effectLst/>
                  <a:uFillTx/>
                  <a:latin typeface="Arial Narrow"/>
                  <a:ea typeface="Times New Roman"/>
                </a:rPr>
                <a:t>n</a:t>
              </a:r>
              <a:r>
                <a:rPr lang="en-GB" sz="1800" b="0" u="none" strike="noStrike">
                  <a:solidFill>
                    <a:srgbClr val="FFFFFF"/>
                  </a:solidFill>
                  <a:effectLst/>
                  <a:uFillTx/>
                  <a:latin typeface="Arial Narrow"/>
                  <a:ea typeface="Times New Roman"/>
                </a:rPr>
                <a:t>  for which the   </a:t>
              </a:r>
              <a:r>
                <a:rPr lang="en-GB" sz="1800" b="0" i="1" u="none" strike="noStrike">
                  <a:solidFill>
                    <a:srgbClr val="FFFFFF"/>
                  </a:solidFill>
                  <a:effectLst/>
                  <a:uFillTx/>
                  <a:latin typeface="Arial Narrow"/>
                  <a:ea typeface="Times New Roman"/>
                </a:rPr>
                <a:t>n</a:t>
              </a:r>
              <a:r>
                <a:rPr lang="en-GB" sz="1800" b="0" i="1" u="none" strike="noStrike" baseline="30000">
                  <a:solidFill>
                    <a:srgbClr val="FFFFFF"/>
                  </a:solidFill>
                  <a:effectLst/>
                  <a:uFillTx/>
                  <a:latin typeface="Arial Narrow"/>
                  <a:ea typeface="Times New Roman"/>
                </a:rPr>
                <a:t>th</a:t>
              </a:r>
              <a:r>
                <a:rPr lang="en-GB" sz="1800" b="0" i="1" u="none" strike="noStrike">
                  <a:solidFill>
                    <a:srgbClr val="FFFFFF"/>
                  </a:solidFill>
                  <a:effectLst/>
                  <a:uFillTx/>
                  <a:latin typeface="Arial Narrow"/>
                  <a:ea typeface="Times New Roman"/>
                </a:rPr>
                <a:t> </a:t>
              </a:r>
              <a:r>
                <a:rPr lang="en-GB" sz="1800" b="0" u="none" strike="noStrike">
                  <a:solidFill>
                    <a:srgbClr val="FFFFFF"/>
                  </a:solidFill>
                  <a:effectLst/>
                  <a:uFillTx/>
                  <a:latin typeface="Arial Narrow"/>
                  <a:ea typeface="Times New Roman"/>
                </a:rPr>
                <a:t>  term exceeds 1000, and</a:t>
              </a:r>
              <a:endParaRPr lang="en-US" sz="1800" b="0" u="none" strike="noStrike">
                <a:solidFill>
                  <a:srgbClr val="FFFFFF"/>
                </a:solidFill>
                <a:effectLst/>
                <a:uFillTx/>
                <a:latin typeface="Arial Narrow"/>
              </a:endParaRPr>
            </a:p>
            <a:p>
              <a:pPr>
                <a:spcBef>
                  <a:spcPts val="224"/>
                </a:spcBef>
                <a:tabLst>
                  <a:tab pos="0" algn="l"/>
                  <a:tab pos="304920" algn="l"/>
                  <a:tab pos="609480" algn="l"/>
                  <a:tab pos="990720" algn="l"/>
                  <a:tab pos="6248520" algn="r"/>
                  <a:tab pos="6400800" algn="l"/>
                  <a:tab pos="7315200" algn="l"/>
                  <a:tab pos="8229600" algn="l"/>
                  <a:tab pos="9144000" algn="l"/>
                  <a:tab pos="10058400" algn="l"/>
                </a:tabLst>
              </a:pPr>
              <a:r>
                <a:rPr lang="en-GB" sz="1800" b="0" u="none" strike="noStrike">
                  <a:solidFill>
                    <a:srgbClr val="FFFFFF"/>
                  </a:solidFill>
                  <a:effectLst/>
                  <a:uFillTx/>
                  <a:latin typeface="Arial Narrow"/>
                  <a:ea typeface="Times New Roman"/>
                </a:rPr>
                <a:t>	</a:t>
              </a:r>
              <a:r>
                <a:rPr lang="en-GB" sz="1800" b="0" u="none" strike="noStrike">
                  <a:solidFill>
                    <a:srgbClr val="FFFFFF"/>
                  </a:solidFill>
                  <a:effectLst/>
                  <a:uFillTx/>
                  <a:latin typeface="Arial Narrow"/>
                  <a:ea typeface="Times New Roman"/>
                </a:rPr>
                <a:t>ii)</a:t>
              </a:r>
              <a:r>
                <a:rPr lang="en-GB" sz="1800" b="0" u="none" strike="noStrike">
                  <a:solidFill>
                    <a:srgbClr val="FFFFFF"/>
                  </a:solidFill>
                  <a:effectLst/>
                  <a:uFillTx/>
                  <a:latin typeface="Arial Narrow"/>
                  <a:ea typeface="Times New Roman"/>
                </a:rPr>
                <a:t>	</a:t>
              </a:r>
              <a:r>
                <a:rPr lang="en-GB" sz="1800" b="0" u="none" strike="noStrike">
                  <a:solidFill>
                    <a:srgbClr val="FFFFFF"/>
                  </a:solidFill>
                  <a:effectLst/>
                  <a:uFillTx/>
                  <a:latin typeface="Arial Narrow"/>
                  <a:ea typeface="Times New Roman"/>
                </a:rPr>
                <a:t>the value of that term. </a:t>
              </a:r>
              <a:endParaRPr lang="en-US" sz="1800" b="0" u="none" strike="noStrike">
                <a:solidFill>
                  <a:srgbClr val="FFFFFF"/>
                </a:solidFill>
                <a:effectLst/>
                <a:uFillTx/>
                <a:latin typeface="Arial Narrow"/>
              </a:endParaRPr>
            </a:p>
          </p:txBody>
        </p:sp>
        <p:graphicFrame>
          <p:nvGraphicFramePr>
            <p:cNvPr id="653" name="Object 31"/>
            <p:cNvGraphicFramePr/>
            <p:nvPr/>
          </p:nvGraphicFramePr>
          <p:xfrm>
            <a:off x="555480" y="991800"/>
            <a:ext cx="2662560" cy="365400"/>
          </p:xfrm>
          <a:graphic>
            <a:graphicData uri="http://schemas.openxmlformats.org/presentationml/2006/ole">
              <p:oleObj r:id="rId8" spid="">
                <p:embed/>
                <p:pic>
                  <p:nvPicPr>
                    <p:cNvPr id="654" name="Object 31"/>
                    <p:cNvPicPr/>
                    <p:nvPr/>
                  </p:nvPicPr>
                  <p:blipFill>
                    <a:blip r:embed="rId9"/>
                    <a:stretch/>
                  </p:blipFill>
                  <p:spPr>
                    <a:xfrm>
                      <a:off x="555480" y="991800"/>
                      <a:ext cx="2662560" cy="365400"/>
                    </a:xfrm>
                    <a:prstGeom prst="rect">
                      <a:avLst/>
                    </a:prstGeom>
                    <a:noFill/>
                    <a:ln w="0">
                      <a:noFill/>
                    </a:ln>
                  </p:spPr>
                </p:pic>
              </p:oleObj>
            </a:graphicData>
          </a:graphic>
        </p:graphicFrame>
        <p:graphicFrame>
          <p:nvGraphicFramePr>
            <p:cNvPr id="655" name="Object 33"/>
            <p:cNvGraphicFramePr/>
            <p:nvPr/>
          </p:nvGraphicFramePr>
          <p:xfrm>
            <a:off x="3651120" y="983880"/>
            <a:ext cx="2754360" cy="365040"/>
          </p:xfrm>
          <a:graphic>
            <a:graphicData uri="http://schemas.openxmlformats.org/presentationml/2006/ole">
              <p:oleObj r:id="rId10" spid="">
                <p:embed/>
                <p:pic>
                  <p:nvPicPr>
                    <p:cNvPr id="656" name="Object 33"/>
                    <p:cNvPicPr/>
                    <p:nvPr/>
                  </p:nvPicPr>
                  <p:blipFill>
                    <a:blip r:embed="rId11"/>
                    <a:stretch/>
                  </p:blipFill>
                  <p:spPr>
                    <a:xfrm>
                      <a:off x="3651120" y="983880"/>
                      <a:ext cx="2754360" cy="365040"/>
                    </a:xfrm>
                    <a:prstGeom prst="rect">
                      <a:avLst/>
                    </a:prstGeom>
                    <a:noFill/>
                    <a:ln w="0">
                      <a:noFill/>
                    </a:ln>
                  </p:spPr>
                </p:pic>
              </p:oleObj>
            </a:graphicData>
          </a:graphic>
        </p:graphicFrame>
      </p:grpSp>
      <p:sp>
        <p:nvSpPr>
          <p:cNvPr id="657" name="Text Box 36"/>
          <p:cNvSpPr/>
          <p:nvPr/>
        </p:nvSpPr>
        <p:spPr>
          <a:xfrm>
            <a:off x="3083400" y="3014640"/>
            <a:ext cx="5380920" cy="368280"/>
          </a:xfrm>
          <a:prstGeom prst="rect">
            <a:avLst/>
          </a:prstGeom>
          <a:noFill/>
          <a:ln w="0">
            <a:noFill/>
          </a:ln>
        </p:spPr>
        <p:style>
          <a:lnRef idx="0"/>
          <a:fillRef idx="0"/>
          <a:effectRef idx="0"/>
          <a:fontRef idx="minor"/>
        </p:style>
        <p:txBody>
          <a:bodyPr wrap="none" lIns="90000" tIns="46800" rIns="90000" bIns="46800" anchor="t">
            <a:spAutoFit/>
          </a:bodyPr>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Narrow"/>
              </a:rPr>
              <a:t>First sequence has no limit since  </a:t>
            </a:r>
            <a:r>
              <a:rPr lang="en-GB" sz="1800" b="1" u="none" strike="noStrike">
                <a:solidFill>
                  <a:srgbClr val="FFFFFF"/>
                </a:solidFill>
                <a:effectLst/>
                <a:uFillTx/>
                <a:latin typeface="Arial Narrow"/>
              </a:rPr>
              <a:t>3</a:t>
            </a:r>
            <a:r>
              <a:rPr lang="en-GB" sz="1800" b="0" u="none" strike="noStrike">
                <a:solidFill>
                  <a:srgbClr val="FFFFFF"/>
                </a:solidFill>
                <a:effectLst/>
                <a:uFillTx/>
                <a:latin typeface="Arial Narrow"/>
              </a:rPr>
              <a:t>  is not between  </a:t>
            </a:r>
            <a:r>
              <a:rPr lang="en-GB" sz="1800" b="1" u="none" strike="noStrike">
                <a:solidFill>
                  <a:srgbClr val="FFFFFF"/>
                </a:solidFill>
                <a:effectLst/>
                <a:uFillTx/>
                <a:latin typeface="Arial Narrow"/>
              </a:rPr>
              <a:t>–1  and  1</a:t>
            </a:r>
            <a:endParaRPr lang="en-US" sz="1800" b="0" u="none" strike="noStrike">
              <a:solidFill>
                <a:srgbClr val="FFFFFF"/>
              </a:solidFill>
              <a:effectLst/>
              <a:uFillTx/>
              <a:latin typeface="Arial Narrow"/>
            </a:endParaRPr>
          </a:p>
        </p:txBody>
      </p:sp>
      <p:sp>
        <p:nvSpPr>
          <p:cNvPr id="658" name="Text Box 37"/>
          <p:cNvSpPr/>
          <p:nvPr/>
        </p:nvSpPr>
        <p:spPr>
          <a:xfrm>
            <a:off x="3117960" y="3425760"/>
            <a:ext cx="3762360" cy="368280"/>
          </a:xfrm>
          <a:prstGeom prst="rect">
            <a:avLst/>
          </a:prstGeom>
          <a:noFill/>
          <a:ln w="0">
            <a:noFill/>
          </a:ln>
        </p:spPr>
        <p:style>
          <a:lnRef idx="0"/>
          <a:fillRef idx="0"/>
          <a:effectRef idx="0"/>
          <a:fontRef idx="minor"/>
        </p:style>
        <p:txBody>
          <a:bodyPr wrap="none" lIns="90000" tIns="46800" rIns="90000" bIns="46800" anchor="t">
            <a:spAutoFit/>
          </a:bodyPr>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u="none" strike="noStrike">
                <a:solidFill>
                  <a:srgbClr val="FFFFFF"/>
                </a:solidFill>
                <a:effectLst/>
                <a:uFillTx/>
                <a:latin typeface="Arial Narrow"/>
              </a:rPr>
              <a:t>2</a:t>
            </a:r>
            <a:r>
              <a:rPr lang="en-GB" sz="1800" b="0" u="none" strike="noStrike" baseline="30000">
                <a:solidFill>
                  <a:srgbClr val="FFFFFF"/>
                </a:solidFill>
                <a:effectLst/>
                <a:uFillTx/>
                <a:latin typeface="Arial Narrow"/>
              </a:rPr>
              <a:t>nd</a:t>
            </a:r>
            <a:r>
              <a:rPr lang="en-GB" sz="1800" b="0" u="none" strike="noStrike">
                <a:solidFill>
                  <a:srgbClr val="FFFFFF"/>
                </a:solidFill>
                <a:effectLst/>
                <a:uFillTx/>
                <a:latin typeface="Arial Narrow"/>
              </a:rPr>
              <a:t>  sequence has a limit since –1 &lt; 0.3 &lt; 1</a:t>
            </a:r>
            <a:endParaRPr lang="en-US" sz="1800" b="0" u="none" strike="noStrike">
              <a:solidFill>
                <a:srgbClr val="FFFFFF"/>
              </a:solidFill>
              <a:effectLst/>
              <a:uFillTx/>
              <a:latin typeface="Arial Narrow"/>
            </a:endParaRPr>
          </a:p>
        </p:txBody>
      </p:sp>
      <p:graphicFrame>
        <p:nvGraphicFramePr>
          <p:cNvPr id="659" name="Object 39"/>
          <p:cNvGraphicFramePr/>
          <p:nvPr/>
        </p:nvGraphicFramePr>
        <p:xfrm>
          <a:off x="3611520" y="3840120"/>
          <a:ext cx="825480" cy="639720"/>
        </p:xfrm>
        <a:graphic>
          <a:graphicData uri="http://schemas.openxmlformats.org/presentationml/2006/ole">
            <p:oleObj r:id="rId12" spid="">
              <p:embed/>
              <p:pic>
                <p:nvPicPr>
                  <p:cNvPr id="660" name="Object 39"/>
                  <p:cNvPicPr/>
                  <p:nvPr/>
                </p:nvPicPr>
                <p:blipFill>
                  <a:blip r:embed="rId13"/>
                  <a:stretch/>
                </p:blipFill>
                <p:spPr>
                  <a:xfrm>
                    <a:off x="3611520" y="3840120"/>
                    <a:ext cx="825480" cy="639720"/>
                  </a:xfrm>
                  <a:prstGeom prst="rect">
                    <a:avLst/>
                  </a:prstGeom>
                  <a:noFill/>
                  <a:ln w="0">
                    <a:noFill/>
                  </a:ln>
                </p:spPr>
              </p:pic>
            </p:oleObj>
          </a:graphicData>
        </a:graphic>
      </p:graphicFrame>
      <p:graphicFrame>
        <p:nvGraphicFramePr>
          <p:cNvPr id="661" name="Object 40"/>
          <p:cNvGraphicFramePr/>
          <p:nvPr/>
        </p:nvGraphicFramePr>
        <p:xfrm>
          <a:off x="4925880" y="3840120"/>
          <a:ext cx="1878120" cy="639720"/>
        </p:xfrm>
        <a:graphic>
          <a:graphicData uri="http://schemas.openxmlformats.org/presentationml/2006/ole">
            <p:oleObj r:id="rId14" spid="">
              <p:embed/>
              <p:pic>
                <p:nvPicPr>
                  <p:cNvPr id="662" name="Object 40"/>
                  <p:cNvPicPr/>
                  <p:nvPr/>
                </p:nvPicPr>
                <p:blipFill>
                  <a:blip r:embed="rId15"/>
                  <a:stretch/>
                </p:blipFill>
                <p:spPr>
                  <a:xfrm>
                    <a:off x="4925880" y="3840120"/>
                    <a:ext cx="1878120" cy="639720"/>
                  </a:xfrm>
                  <a:prstGeom prst="rect">
                    <a:avLst/>
                  </a:prstGeom>
                  <a:noFill/>
                  <a:ln w="0">
                    <a:noFill/>
                  </a:ln>
                </p:spPr>
              </p:pic>
            </p:oleObj>
          </a:graphicData>
        </a:graphic>
      </p:graphicFrame>
      <p:sp>
        <p:nvSpPr>
          <p:cNvPr id="663" name="Text Box 41"/>
          <p:cNvSpPr/>
          <p:nvPr/>
        </p:nvSpPr>
        <p:spPr>
          <a:xfrm>
            <a:off x="2036880" y="4611600"/>
            <a:ext cx="1377720" cy="1315080"/>
          </a:xfrm>
          <a:prstGeom prst="rect">
            <a:avLst/>
          </a:prstGeom>
          <a:noFill/>
          <a:ln w="0">
            <a:noFill/>
          </a:ln>
        </p:spPr>
        <p:style>
          <a:lnRef idx="0"/>
          <a:fillRef idx="0"/>
          <a:effectRef idx="0"/>
          <a:fontRef idx="minor"/>
        </p:style>
        <p:txBody>
          <a:bodyPr lIns="90000" tIns="46800" rIns="90000" bIns="46800" anchor="t">
            <a:spAutoFit/>
          </a:bodyPr>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i="1" u="none" strike="noStrike">
                <a:solidFill>
                  <a:srgbClr val="FFFFFF"/>
                </a:solidFill>
                <a:effectLst/>
                <a:uFillTx/>
                <a:latin typeface="Arial Narrow"/>
              </a:rPr>
              <a:t>u</a:t>
            </a:r>
            <a:r>
              <a:rPr lang="en-GB" sz="1800" b="0" i="1" u="none" strike="noStrike" baseline="-25000">
                <a:solidFill>
                  <a:srgbClr val="FFFFFF"/>
                </a:solidFill>
                <a:effectLst/>
                <a:uFillTx/>
                <a:latin typeface="Arial Narrow"/>
              </a:rPr>
              <a:t>0</a:t>
            </a:r>
            <a:r>
              <a:rPr lang="en-GB" sz="1800" b="0" u="none" strike="noStrike">
                <a:solidFill>
                  <a:srgbClr val="FFFFFF"/>
                </a:solidFill>
                <a:effectLst/>
                <a:uFillTx/>
                <a:latin typeface="Arial Narrow"/>
              </a:rPr>
              <a:t>    =    1</a:t>
            </a:r>
            <a:endParaRPr lang="en-US" sz="1800" b="0" u="none" strike="noStrike">
              <a:solidFill>
                <a:srgbClr val="FFFFFF"/>
              </a:solidFill>
              <a:effectLst/>
              <a:uFillTx/>
              <a:latin typeface="Arial Narrow"/>
            </a:endParaRPr>
          </a:p>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i="1" u="none" strike="noStrike">
                <a:solidFill>
                  <a:srgbClr val="FFFFFF"/>
                </a:solidFill>
                <a:effectLst/>
                <a:uFillTx/>
                <a:latin typeface="Arial Narrow"/>
              </a:rPr>
              <a:t>u</a:t>
            </a:r>
            <a:r>
              <a:rPr lang="en-GB" sz="1800" b="0" i="1" u="none" strike="noStrike" baseline="-25000">
                <a:solidFill>
                  <a:srgbClr val="FFFFFF"/>
                </a:solidFill>
                <a:effectLst/>
                <a:uFillTx/>
                <a:latin typeface="Arial Narrow"/>
              </a:rPr>
              <a:t>1</a:t>
            </a:r>
            <a:r>
              <a:rPr lang="en-GB" sz="1800" b="0" u="none" strike="noStrike">
                <a:solidFill>
                  <a:srgbClr val="FFFFFF"/>
                </a:solidFill>
                <a:effectLst/>
                <a:uFillTx/>
                <a:latin typeface="Arial Narrow"/>
              </a:rPr>
              <a:t>    =    2.6 </a:t>
            </a:r>
            <a:endParaRPr lang="en-US" sz="1800" b="0" u="none" strike="noStrike">
              <a:solidFill>
                <a:srgbClr val="FFFFFF"/>
              </a:solidFill>
              <a:effectLst/>
              <a:uFillTx/>
              <a:latin typeface="Arial Narrow"/>
            </a:endParaRPr>
          </a:p>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i="1" u="none" strike="noStrike">
                <a:solidFill>
                  <a:srgbClr val="FFFFFF"/>
                </a:solidFill>
                <a:effectLst/>
                <a:uFillTx/>
                <a:latin typeface="Arial Narrow"/>
              </a:rPr>
              <a:t>u</a:t>
            </a:r>
            <a:r>
              <a:rPr lang="en-GB" sz="1800" b="0" i="1" u="none" strike="noStrike" baseline="-25000">
                <a:solidFill>
                  <a:srgbClr val="FFFFFF"/>
                </a:solidFill>
                <a:effectLst/>
                <a:uFillTx/>
                <a:latin typeface="Arial Narrow"/>
              </a:rPr>
              <a:t>2</a:t>
            </a:r>
            <a:r>
              <a:rPr lang="en-GB" sz="1800" b="0" u="none" strike="noStrike">
                <a:solidFill>
                  <a:srgbClr val="FFFFFF"/>
                </a:solidFill>
                <a:effectLst/>
                <a:uFillTx/>
                <a:latin typeface="Arial Narrow"/>
              </a:rPr>
              <a:t>    =    7.4</a:t>
            </a:r>
            <a:endParaRPr lang="en-US" sz="1800" b="0" u="none" strike="noStrike">
              <a:solidFill>
                <a:srgbClr val="FFFFFF"/>
              </a:solidFill>
              <a:effectLst/>
              <a:uFillTx/>
              <a:latin typeface="Arial Narrow"/>
            </a:endParaRPr>
          </a:p>
        </p:txBody>
      </p:sp>
      <p:sp>
        <p:nvSpPr>
          <p:cNvPr id="664" name="Text Box 42"/>
          <p:cNvSpPr/>
          <p:nvPr/>
        </p:nvSpPr>
        <p:spPr>
          <a:xfrm>
            <a:off x="3567240" y="4611600"/>
            <a:ext cx="1377720" cy="1315080"/>
          </a:xfrm>
          <a:prstGeom prst="rect">
            <a:avLst/>
          </a:prstGeom>
          <a:noFill/>
          <a:ln w="0">
            <a:noFill/>
          </a:ln>
        </p:spPr>
        <p:style>
          <a:lnRef idx="0"/>
          <a:fillRef idx="0"/>
          <a:effectRef idx="0"/>
          <a:fontRef idx="minor"/>
        </p:style>
        <p:txBody>
          <a:bodyPr lIns="90000" tIns="46800" rIns="90000" bIns="46800" anchor="t">
            <a:spAutoFit/>
          </a:bodyPr>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i="1" u="none" strike="noStrike">
                <a:solidFill>
                  <a:srgbClr val="FFFFFF"/>
                </a:solidFill>
                <a:effectLst/>
                <a:uFillTx/>
                <a:latin typeface="Arial Narrow"/>
              </a:rPr>
              <a:t>u</a:t>
            </a:r>
            <a:r>
              <a:rPr lang="en-GB" sz="1800" b="0" i="1" u="none" strike="noStrike" baseline="-25000">
                <a:solidFill>
                  <a:srgbClr val="FFFFFF"/>
                </a:solidFill>
                <a:effectLst/>
                <a:uFillTx/>
                <a:latin typeface="Arial Narrow"/>
              </a:rPr>
              <a:t>3</a:t>
            </a:r>
            <a:r>
              <a:rPr lang="en-GB" sz="1800" b="0" u="none" strike="noStrike">
                <a:solidFill>
                  <a:srgbClr val="FFFFFF"/>
                </a:solidFill>
                <a:effectLst/>
                <a:uFillTx/>
                <a:latin typeface="Arial Narrow"/>
              </a:rPr>
              <a:t>    =    21.8</a:t>
            </a:r>
            <a:endParaRPr lang="en-US" sz="1800" b="0" u="none" strike="noStrike">
              <a:solidFill>
                <a:srgbClr val="FFFFFF"/>
              </a:solidFill>
              <a:effectLst/>
              <a:uFillTx/>
              <a:latin typeface="Arial Narrow"/>
            </a:endParaRPr>
          </a:p>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i="1" u="none" strike="noStrike">
                <a:solidFill>
                  <a:srgbClr val="FFFFFF"/>
                </a:solidFill>
                <a:effectLst/>
                <a:uFillTx/>
                <a:latin typeface="Arial Narrow"/>
              </a:rPr>
              <a:t>u</a:t>
            </a:r>
            <a:r>
              <a:rPr lang="en-GB" sz="1800" b="0" i="1" u="none" strike="noStrike" baseline="-25000">
                <a:solidFill>
                  <a:srgbClr val="FFFFFF"/>
                </a:solidFill>
                <a:effectLst/>
                <a:uFillTx/>
                <a:latin typeface="Arial Narrow"/>
              </a:rPr>
              <a:t>4</a:t>
            </a:r>
            <a:r>
              <a:rPr lang="en-GB" sz="1800" b="0" u="none" strike="noStrike">
                <a:solidFill>
                  <a:srgbClr val="FFFFFF"/>
                </a:solidFill>
                <a:effectLst/>
                <a:uFillTx/>
                <a:latin typeface="Arial Narrow"/>
              </a:rPr>
              <a:t>    =    65 </a:t>
            </a:r>
            <a:endParaRPr lang="en-US" sz="1800" b="0" u="none" strike="noStrike">
              <a:solidFill>
                <a:srgbClr val="FFFFFF"/>
              </a:solidFill>
              <a:effectLst/>
              <a:uFillTx/>
              <a:latin typeface="Arial Narrow"/>
            </a:endParaRPr>
          </a:p>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i="1" u="none" strike="noStrike">
                <a:solidFill>
                  <a:srgbClr val="FFFFFF"/>
                </a:solidFill>
                <a:effectLst/>
                <a:uFillTx/>
                <a:latin typeface="Arial Narrow"/>
              </a:rPr>
              <a:t>u</a:t>
            </a:r>
            <a:r>
              <a:rPr lang="en-GB" sz="1800" b="0" i="1" u="none" strike="noStrike" baseline="-25000">
                <a:solidFill>
                  <a:srgbClr val="FFFFFF"/>
                </a:solidFill>
                <a:effectLst/>
                <a:uFillTx/>
                <a:latin typeface="Arial Narrow"/>
              </a:rPr>
              <a:t>5</a:t>
            </a:r>
            <a:r>
              <a:rPr lang="en-GB" sz="1800" b="0" u="none" strike="noStrike">
                <a:solidFill>
                  <a:srgbClr val="FFFFFF"/>
                </a:solidFill>
                <a:effectLst/>
                <a:uFillTx/>
                <a:latin typeface="Arial Narrow"/>
              </a:rPr>
              <a:t>    =    194.6</a:t>
            </a:r>
            <a:endParaRPr lang="en-US" sz="1800" b="0" u="none" strike="noStrike">
              <a:solidFill>
                <a:srgbClr val="FFFFFF"/>
              </a:solidFill>
              <a:effectLst/>
              <a:uFillTx/>
              <a:latin typeface="Arial Narrow"/>
            </a:endParaRPr>
          </a:p>
        </p:txBody>
      </p:sp>
      <p:sp>
        <p:nvSpPr>
          <p:cNvPr id="665" name="Text Box 43"/>
          <p:cNvSpPr/>
          <p:nvPr/>
        </p:nvSpPr>
        <p:spPr>
          <a:xfrm>
            <a:off x="5200560" y="4611600"/>
            <a:ext cx="1636920" cy="860400"/>
          </a:xfrm>
          <a:prstGeom prst="rect">
            <a:avLst/>
          </a:prstGeom>
          <a:noFill/>
          <a:ln w="0">
            <a:noFill/>
          </a:ln>
        </p:spPr>
        <p:style>
          <a:lnRef idx="0"/>
          <a:fillRef idx="0"/>
          <a:effectRef idx="0"/>
          <a:fontRef idx="minor"/>
        </p:style>
        <p:txBody>
          <a:bodyPr lIns="90000" tIns="46800" rIns="90000" bIns="46800" anchor="t">
            <a:spAutoFit/>
          </a:bodyPr>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i="1" u="none" strike="noStrike">
                <a:solidFill>
                  <a:srgbClr val="FFFFFF"/>
                </a:solidFill>
                <a:effectLst/>
                <a:uFillTx/>
                <a:latin typeface="Arial Narrow"/>
              </a:rPr>
              <a:t>u</a:t>
            </a:r>
            <a:r>
              <a:rPr lang="en-GB" sz="1800" b="0" i="1" u="none" strike="noStrike" baseline="-25000">
                <a:solidFill>
                  <a:srgbClr val="FFFFFF"/>
                </a:solidFill>
                <a:effectLst/>
                <a:uFillTx/>
                <a:latin typeface="Arial Narrow"/>
              </a:rPr>
              <a:t>6</a:t>
            </a:r>
            <a:r>
              <a:rPr lang="en-GB" sz="1800" b="0" u="none" strike="noStrike">
                <a:solidFill>
                  <a:srgbClr val="FFFFFF"/>
                </a:solidFill>
                <a:effectLst/>
                <a:uFillTx/>
                <a:latin typeface="Arial Narrow"/>
              </a:rPr>
              <a:t>    =    583.4</a:t>
            </a:r>
            <a:endParaRPr lang="en-US" sz="1800" b="0" u="none" strike="noStrike">
              <a:solidFill>
                <a:srgbClr val="FFFFFF"/>
              </a:solidFill>
              <a:effectLst/>
              <a:uFillTx/>
              <a:latin typeface="Arial Narrow"/>
            </a:endParaRPr>
          </a:p>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i="1" u="none" strike="noStrike">
                <a:solidFill>
                  <a:srgbClr val="FFFFFF"/>
                </a:solidFill>
                <a:effectLst/>
                <a:uFillTx/>
                <a:latin typeface="Arial Narrow"/>
              </a:rPr>
              <a:t>u</a:t>
            </a:r>
            <a:r>
              <a:rPr lang="en-GB" sz="1800" b="0" i="1" u="none" strike="noStrike" baseline="-25000">
                <a:solidFill>
                  <a:srgbClr val="FFFFFF"/>
                </a:solidFill>
                <a:effectLst/>
                <a:uFillTx/>
                <a:latin typeface="Arial Narrow"/>
              </a:rPr>
              <a:t>7</a:t>
            </a:r>
            <a:r>
              <a:rPr lang="en-GB" sz="1800" b="0" u="none" strike="noStrike">
                <a:solidFill>
                  <a:srgbClr val="FFFFFF"/>
                </a:solidFill>
                <a:effectLst/>
                <a:uFillTx/>
                <a:latin typeface="Arial Narrow"/>
              </a:rPr>
              <a:t>    =    1749.8 </a:t>
            </a:r>
            <a:endParaRPr lang="en-US" sz="1800" b="0" u="none" strike="noStrike">
              <a:solidFill>
                <a:srgbClr val="FFFFFF"/>
              </a:solidFill>
              <a:effectLst/>
              <a:uFillTx/>
              <a:latin typeface="Arial Narrow"/>
            </a:endParaRPr>
          </a:p>
        </p:txBody>
      </p:sp>
      <p:sp>
        <p:nvSpPr>
          <p:cNvPr id="666" name="Text Box 44"/>
          <p:cNvSpPr/>
          <p:nvPr/>
        </p:nvSpPr>
        <p:spPr>
          <a:xfrm>
            <a:off x="1563840" y="5740560"/>
            <a:ext cx="4790880" cy="368280"/>
          </a:xfrm>
          <a:prstGeom prst="rect">
            <a:avLst/>
          </a:prstGeom>
          <a:noFill/>
          <a:ln w="0">
            <a:noFill/>
          </a:ln>
        </p:spPr>
        <p:style>
          <a:lnRef idx="0"/>
          <a:fillRef idx="0"/>
          <a:effectRef idx="0"/>
          <a:fontRef idx="minor"/>
        </p:style>
        <p:txBody>
          <a:bodyPr lIns="90000" tIns="46800" rIns="90000" bIns="46800" anchor="t">
            <a:spAutoFit/>
          </a:bodyPr>
          <a:p>
            <a:pPr algn="ctr">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u="none" strike="noStrike">
                <a:solidFill>
                  <a:srgbClr val="FFFFFF"/>
                </a:solidFill>
                <a:effectLst/>
                <a:uFillTx/>
                <a:latin typeface="Arial Narrow"/>
              </a:rPr>
              <a:t>Smallest value of n is 8;  value of 8</a:t>
            </a:r>
            <a:r>
              <a:rPr lang="en-GB" sz="1800" b="1" u="none" strike="noStrike" baseline="30000">
                <a:solidFill>
                  <a:srgbClr val="FFFFFF"/>
                </a:solidFill>
                <a:effectLst/>
                <a:uFillTx/>
                <a:latin typeface="Arial Narrow"/>
              </a:rPr>
              <a:t>th</a:t>
            </a:r>
            <a:r>
              <a:rPr lang="en-GB" sz="1800" b="1" u="none" strike="noStrike">
                <a:solidFill>
                  <a:srgbClr val="FFFFFF"/>
                </a:solidFill>
                <a:effectLst/>
                <a:uFillTx/>
                <a:latin typeface="Arial Narrow"/>
              </a:rPr>
              <a:t> term = 1749.8</a:t>
            </a:r>
            <a:endParaRPr lang="en-US" sz="18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timing>
    <p:tnLst>
      <p:par>
        <p:cTn id="2110" dur="indefinite" restart="never" nodeType="tmRoot">
          <p:childTnLst>
            <p:seq>
              <p:cTn id="2111" dur="indefinite" nodeType="mainSeq">
                <p:childTnLst>
                  <p:par>
                    <p:cTn id="2112" fill="hold" nodeType="clickEffect">
                      <p:stCondLst>
                        <p:cond delay="indefinite"/>
                      </p:stCondLst>
                      <p:childTnLst>
                        <p:par>
                          <p:cTn id="2113" fill="hold" nodeType="withEffect">
                            <p:stCondLst>
                              <p:cond delay="0"/>
                            </p:stCondLst>
                            <p:childTnLst>
                              <p:par>
                                <p:cTn id="2114" presetID="9" presetClass="entr" fill="hold" nodeType="clickEffect">
                                  <p:stCondLst>
                                    <p:cond delay="0"/>
                                  </p:stCondLst>
                                  <p:childTnLst>
                                    <p:set>
                                      <p:cBhvr>
                                        <p:cTn id="2115" dur="1" fill="hold">
                                          <p:stCondLst>
                                            <p:cond delay="0"/>
                                          </p:stCondLst>
                                        </p:cTn>
                                        <p:tgtEl>
                                          <p:spTgt spid="647"/>
                                        </p:tgtEl>
                                        <p:attrNameLst>
                                          <p:attrName>style.visibility</p:attrName>
                                        </p:attrNameLst>
                                      </p:cBhvr>
                                      <p:to>
                                        <p:strVal val="visible"/>
                                      </p:to>
                                    </p:set>
                                    <p:animEffect transition="in" filter="dissolve">
                                      <p:cBhvr additive="repl">
                                        <p:cTn id="2116" dur="500"/>
                                        <p:tgtEl>
                                          <p:spTgt spid="647"/>
                                        </p:tgtEl>
                                      </p:cBhvr>
                                    </p:animEffect>
                                  </p:childTnLst>
                                </p:cTn>
                              </p:par>
                            </p:childTnLst>
                          </p:cTn>
                        </p:par>
                      </p:childTnLst>
                    </p:cTn>
                  </p:par>
                  <p:par>
                    <p:cTn id="2117" fill="hold" nodeType="clickEffect">
                      <p:stCondLst>
                        <p:cond delay="indefinite"/>
                      </p:stCondLst>
                      <p:childTnLst>
                        <p:par>
                          <p:cTn id="2118" fill="hold" nodeType="withEffect">
                            <p:stCondLst>
                              <p:cond delay="0"/>
                            </p:stCondLst>
                            <p:childTnLst>
                              <p:par>
                                <p:cTn id="2119" presetID="9" presetClass="entr" fill="hold" nodeType="clickEffect">
                                  <p:stCondLst>
                                    <p:cond delay="0"/>
                                  </p:stCondLst>
                                  <p:childTnLst>
                                    <p:set>
                                      <p:cBhvr>
                                        <p:cTn id="2120" dur="1" fill="hold">
                                          <p:stCondLst>
                                            <p:cond delay="0"/>
                                          </p:stCondLst>
                                        </p:cTn>
                                        <p:tgtEl>
                                          <p:spTgt spid="657"/>
                                        </p:tgtEl>
                                        <p:attrNameLst>
                                          <p:attrName>style.visibility</p:attrName>
                                        </p:attrNameLst>
                                      </p:cBhvr>
                                      <p:to>
                                        <p:strVal val="visible"/>
                                      </p:to>
                                    </p:set>
                                    <p:animEffect transition="in" filter="dissolve">
                                      <p:cBhvr additive="repl">
                                        <p:cTn id="2121" dur="500"/>
                                        <p:tgtEl>
                                          <p:spTgt spid="657"/>
                                        </p:tgtEl>
                                      </p:cBhvr>
                                    </p:animEffect>
                                  </p:childTnLst>
                                </p:cTn>
                              </p:par>
                            </p:childTnLst>
                          </p:cTn>
                        </p:par>
                      </p:childTnLst>
                    </p:cTn>
                  </p:par>
                  <p:par>
                    <p:cTn id="2122" fill="hold" nodeType="clickEffect">
                      <p:stCondLst>
                        <p:cond delay="indefinite"/>
                      </p:stCondLst>
                      <p:childTnLst>
                        <p:par>
                          <p:cTn id="2123" fill="hold" nodeType="withEffect">
                            <p:stCondLst>
                              <p:cond delay="0"/>
                            </p:stCondLst>
                            <p:childTnLst>
                              <p:par>
                                <p:cTn id="2124" presetID="9" presetClass="entr" fill="hold" nodeType="clickEffect">
                                  <p:stCondLst>
                                    <p:cond delay="0"/>
                                  </p:stCondLst>
                                  <p:childTnLst>
                                    <p:set>
                                      <p:cBhvr>
                                        <p:cTn id="2125" dur="1" fill="hold">
                                          <p:stCondLst>
                                            <p:cond delay="0"/>
                                          </p:stCondLst>
                                        </p:cTn>
                                        <p:tgtEl>
                                          <p:spTgt spid="658"/>
                                        </p:tgtEl>
                                        <p:attrNameLst>
                                          <p:attrName>style.visibility</p:attrName>
                                        </p:attrNameLst>
                                      </p:cBhvr>
                                      <p:to>
                                        <p:strVal val="visible"/>
                                      </p:to>
                                    </p:set>
                                    <p:animEffect transition="in" filter="dissolve">
                                      <p:cBhvr additive="repl">
                                        <p:cTn id="2126" dur="500"/>
                                        <p:tgtEl>
                                          <p:spTgt spid="658"/>
                                        </p:tgtEl>
                                      </p:cBhvr>
                                    </p:animEffect>
                                  </p:childTnLst>
                                </p:cTn>
                              </p:par>
                            </p:childTnLst>
                          </p:cTn>
                        </p:par>
                      </p:childTnLst>
                    </p:cTn>
                  </p:par>
                  <p:par>
                    <p:cTn id="2127" fill="hold" nodeType="clickEffect">
                      <p:stCondLst>
                        <p:cond delay="indefinite"/>
                      </p:stCondLst>
                      <p:childTnLst>
                        <p:par>
                          <p:cTn id="2128" fill="hold" nodeType="withEffect">
                            <p:stCondLst>
                              <p:cond delay="0"/>
                            </p:stCondLst>
                            <p:childTnLst>
                              <p:par>
                                <p:cTn id="2129" presetID="9" presetClass="entr" fill="hold" nodeType="clickEffect">
                                  <p:stCondLst>
                                    <p:cond delay="0"/>
                                  </p:stCondLst>
                                  <p:childTnLst>
                                    <p:set>
                                      <p:cBhvr>
                                        <p:cTn id="2130" dur="1" fill="hold">
                                          <p:stCondLst>
                                            <p:cond delay="0"/>
                                          </p:stCondLst>
                                        </p:cTn>
                                        <p:tgtEl>
                                          <p:spTgt spid="646"/>
                                        </p:tgtEl>
                                        <p:attrNameLst>
                                          <p:attrName>style.visibility</p:attrName>
                                        </p:attrNameLst>
                                      </p:cBhvr>
                                      <p:to>
                                        <p:strVal val="visible"/>
                                      </p:to>
                                    </p:set>
                                    <p:animEffect transition="in" filter="dissolve">
                                      <p:cBhvr additive="repl">
                                        <p:cTn id="2131" dur="500"/>
                                        <p:tgtEl>
                                          <p:spTgt spid="646"/>
                                        </p:tgtEl>
                                      </p:cBhvr>
                                    </p:animEffect>
                                  </p:childTnLst>
                                </p:cTn>
                              </p:par>
                            </p:childTnLst>
                          </p:cTn>
                        </p:par>
                      </p:childTnLst>
                    </p:cTn>
                  </p:par>
                  <p:par>
                    <p:cTn id="2132" fill="hold" nodeType="clickEffect">
                      <p:stCondLst>
                        <p:cond delay="indefinite"/>
                      </p:stCondLst>
                      <p:childTnLst>
                        <p:par>
                          <p:cTn id="2133" fill="hold" nodeType="withEffect">
                            <p:stCondLst>
                              <p:cond delay="0"/>
                            </p:stCondLst>
                            <p:childTnLst>
                              <p:par>
                                <p:cTn id="2134" presetID="9" presetClass="entr" fill="hold" nodeType="clickEffect">
                                  <p:stCondLst>
                                    <p:cond delay="0"/>
                                  </p:stCondLst>
                                  <p:childTnLst>
                                    <p:set>
                                      <p:cBhvr>
                                        <p:cTn id="2135" dur="1" fill="hold">
                                          <p:stCondLst>
                                            <p:cond delay="0"/>
                                          </p:stCondLst>
                                        </p:cTn>
                                        <p:tgtEl>
                                          <p:spTgt spid="648"/>
                                        </p:tgtEl>
                                        <p:attrNameLst>
                                          <p:attrName>style.visibility</p:attrName>
                                        </p:attrNameLst>
                                      </p:cBhvr>
                                      <p:to>
                                        <p:strVal val="visible"/>
                                      </p:to>
                                    </p:set>
                                    <p:animEffect transition="in" filter="dissolve">
                                      <p:cBhvr additive="repl">
                                        <p:cTn id="2136" dur="500"/>
                                        <p:tgtEl>
                                          <p:spTgt spid="648"/>
                                        </p:tgtEl>
                                      </p:cBhvr>
                                    </p:animEffect>
                                  </p:childTnLst>
                                </p:cTn>
                              </p:par>
                            </p:childTnLst>
                          </p:cTn>
                        </p:par>
                      </p:childTnLst>
                    </p:cTn>
                  </p:par>
                  <p:par>
                    <p:cTn id="2137" fill="hold" nodeType="clickEffect">
                      <p:stCondLst>
                        <p:cond delay="indefinite"/>
                      </p:stCondLst>
                      <p:childTnLst>
                        <p:par>
                          <p:cTn id="2138" fill="hold" nodeType="withEffect">
                            <p:stCondLst>
                              <p:cond delay="0"/>
                            </p:stCondLst>
                            <p:childTnLst>
                              <p:par>
                                <p:cTn id="2139" presetID="9" presetClass="entr" fill="hold" nodeType="clickEffect">
                                  <p:stCondLst>
                                    <p:cond delay="0"/>
                                  </p:stCondLst>
                                  <p:childTnLst>
                                    <p:set>
                                      <p:cBhvr>
                                        <p:cTn id="2140" dur="1" fill="hold">
                                          <p:stCondLst>
                                            <p:cond delay="0"/>
                                          </p:stCondLst>
                                        </p:cTn>
                                        <p:tgtEl>
                                          <p:spTgt spid="659"/>
                                        </p:tgtEl>
                                        <p:attrNameLst>
                                          <p:attrName>style.visibility</p:attrName>
                                        </p:attrNameLst>
                                      </p:cBhvr>
                                      <p:to>
                                        <p:strVal val="visible"/>
                                      </p:to>
                                    </p:set>
                                    <p:animEffect transition="in" filter="dissolve">
                                      <p:cBhvr additive="repl">
                                        <p:cTn id="2141" dur="500"/>
                                        <p:tgtEl>
                                          <p:spTgt spid="659"/>
                                        </p:tgtEl>
                                      </p:cBhvr>
                                    </p:animEffect>
                                  </p:childTnLst>
                                </p:cTn>
                              </p:par>
                            </p:childTnLst>
                          </p:cTn>
                        </p:par>
                      </p:childTnLst>
                    </p:cTn>
                  </p:par>
                  <p:par>
                    <p:cTn id="2142" fill="hold" nodeType="clickEffect">
                      <p:stCondLst>
                        <p:cond delay="indefinite"/>
                      </p:stCondLst>
                      <p:childTnLst>
                        <p:par>
                          <p:cTn id="2143" fill="hold" nodeType="withEffect">
                            <p:stCondLst>
                              <p:cond delay="0"/>
                            </p:stCondLst>
                            <p:childTnLst>
                              <p:par>
                                <p:cTn id="2144" presetID="9" presetClass="entr" fill="hold" nodeType="clickEffect">
                                  <p:stCondLst>
                                    <p:cond delay="0"/>
                                  </p:stCondLst>
                                  <p:childTnLst>
                                    <p:set>
                                      <p:cBhvr>
                                        <p:cTn id="2145" dur="1" fill="hold">
                                          <p:stCondLst>
                                            <p:cond delay="0"/>
                                          </p:stCondLst>
                                        </p:cTn>
                                        <p:tgtEl>
                                          <p:spTgt spid="661"/>
                                        </p:tgtEl>
                                        <p:attrNameLst>
                                          <p:attrName>style.visibility</p:attrName>
                                        </p:attrNameLst>
                                      </p:cBhvr>
                                      <p:to>
                                        <p:strVal val="visible"/>
                                      </p:to>
                                    </p:set>
                                    <p:animEffect transition="in" filter="dissolve">
                                      <p:cBhvr additive="repl">
                                        <p:cTn id="2146" dur="500"/>
                                        <p:tgtEl>
                                          <p:spTgt spid="661"/>
                                        </p:tgtEl>
                                      </p:cBhvr>
                                    </p:animEffect>
                                  </p:childTnLst>
                                </p:cTn>
                              </p:par>
                            </p:childTnLst>
                          </p:cTn>
                        </p:par>
                      </p:childTnLst>
                    </p:cTn>
                  </p:par>
                  <p:par>
                    <p:cTn id="2147" fill="hold" nodeType="clickEffect">
                      <p:stCondLst>
                        <p:cond delay="indefinite"/>
                      </p:stCondLst>
                      <p:childTnLst>
                        <p:par>
                          <p:cTn id="2148" fill="hold" nodeType="withEffect">
                            <p:stCondLst>
                              <p:cond delay="0"/>
                            </p:stCondLst>
                            <p:childTnLst>
                              <p:par>
                                <p:cTn id="2149" presetID="9" presetClass="entr" fill="hold" nodeType="clickEffect">
                                  <p:stCondLst>
                                    <p:cond delay="0"/>
                                  </p:stCondLst>
                                  <p:childTnLst>
                                    <p:set>
                                      <p:cBhvr>
                                        <p:cTn id="2150" dur="1" fill="hold">
                                          <p:stCondLst>
                                            <p:cond delay="0"/>
                                          </p:stCondLst>
                                        </p:cTn>
                                        <p:tgtEl>
                                          <p:spTgt spid="650"/>
                                        </p:tgtEl>
                                        <p:attrNameLst>
                                          <p:attrName>style.visibility</p:attrName>
                                        </p:attrNameLst>
                                      </p:cBhvr>
                                      <p:to>
                                        <p:strVal val="visible"/>
                                      </p:to>
                                    </p:set>
                                    <p:animEffect transition="in" filter="dissolve">
                                      <p:cBhvr additive="repl">
                                        <p:cTn id="2151" dur="500"/>
                                        <p:tgtEl>
                                          <p:spTgt spid="650"/>
                                        </p:tgtEl>
                                      </p:cBhvr>
                                    </p:animEffect>
                                  </p:childTnLst>
                                </p:cTn>
                              </p:par>
                            </p:childTnLst>
                          </p:cTn>
                        </p:par>
                      </p:childTnLst>
                    </p:cTn>
                  </p:par>
                  <p:par>
                    <p:cTn id="2152" fill="hold" nodeType="clickEffect">
                      <p:stCondLst>
                        <p:cond delay="indefinite"/>
                      </p:stCondLst>
                      <p:childTnLst>
                        <p:par>
                          <p:cTn id="2153" fill="hold" nodeType="withEffect">
                            <p:stCondLst>
                              <p:cond delay="0"/>
                            </p:stCondLst>
                            <p:childTnLst>
                              <p:par>
                                <p:cTn id="2154" presetID="9" presetClass="entr" fill="hold" nodeType="clickEffect">
                                  <p:stCondLst>
                                    <p:cond delay="0"/>
                                  </p:stCondLst>
                                  <p:childTnLst>
                                    <p:set>
                                      <p:cBhvr>
                                        <p:cTn id="2155" dur="1" fill="hold">
                                          <p:stCondLst>
                                            <p:cond delay="0"/>
                                          </p:stCondLst>
                                        </p:cTn>
                                        <p:tgtEl>
                                          <p:spTgt spid="663"/>
                                        </p:tgtEl>
                                        <p:attrNameLst>
                                          <p:attrName>style.visibility</p:attrName>
                                        </p:attrNameLst>
                                      </p:cBhvr>
                                      <p:to>
                                        <p:strVal val="visible"/>
                                      </p:to>
                                    </p:set>
                                    <p:animEffect transition="in" filter="dissolve">
                                      <p:cBhvr additive="repl">
                                        <p:cTn id="2156" dur="500"/>
                                        <p:tgtEl>
                                          <p:spTgt spid="663"/>
                                        </p:tgtEl>
                                      </p:cBhvr>
                                    </p:animEffect>
                                  </p:childTnLst>
                                </p:cTn>
                              </p:par>
                            </p:childTnLst>
                          </p:cTn>
                        </p:par>
                      </p:childTnLst>
                    </p:cTn>
                  </p:par>
                  <p:par>
                    <p:cTn id="2157" fill="hold" nodeType="clickEffect">
                      <p:stCondLst>
                        <p:cond delay="indefinite"/>
                      </p:stCondLst>
                      <p:childTnLst>
                        <p:par>
                          <p:cTn id="2158" fill="hold" nodeType="withEffect">
                            <p:stCondLst>
                              <p:cond delay="0"/>
                            </p:stCondLst>
                            <p:childTnLst>
                              <p:par>
                                <p:cTn id="2159" presetID="9" presetClass="entr" fill="hold" nodeType="clickEffect">
                                  <p:stCondLst>
                                    <p:cond delay="0"/>
                                  </p:stCondLst>
                                  <p:childTnLst>
                                    <p:set>
                                      <p:cBhvr>
                                        <p:cTn id="2160" dur="1" fill="hold">
                                          <p:stCondLst>
                                            <p:cond delay="0"/>
                                          </p:stCondLst>
                                        </p:cTn>
                                        <p:tgtEl>
                                          <p:spTgt spid="664"/>
                                        </p:tgtEl>
                                        <p:attrNameLst>
                                          <p:attrName>style.visibility</p:attrName>
                                        </p:attrNameLst>
                                      </p:cBhvr>
                                      <p:to>
                                        <p:strVal val="visible"/>
                                      </p:to>
                                    </p:set>
                                    <p:animEffect transition="in" filter="dissolve">
                                      <p:cBhvr additive="repl">
                                        <p:cTn id="2161" dur="500"/>
                                        <p:tgtEl>
                                          <p:spTgt spid="664"/>
                                        </p:tgtEl>
                                      </p:cBhvr>
                                    </p:animEffect>
                                  </p:childTnLst>
                                </p:cTn>
                              </p:par>
                            </p:childTnLst>
                          </p:cTn>
                        </p:par>
                      </p:childTnLst>
                    </p:cTn>
                  </p:par>
                  <p:par>
                    <p:cTn id="2162" fill="hold" nodeType="clickEffect">
                      <p:stCondLst>
                        <p:cond delay="indefinite"/>
                      </p:stCondLst>
                      <p:childTnLst>
                        <p:par>
                          <p:cTn id="2163" fill="hold" nodeType="withEffect">
                            <p:stCondLst>
                              <p:cond delay="0"/>
                            </p:stCondLst>
                            <p:childTnLst>
                              <p:par>
                                <p:cTn id="2164" presetID="9" presetClass="entr" fill="hold" nodeType="clickEffect">
                                  <p:stCondLst>
                                    <p:cond delay="0"/>
                                  </p:stCondLst>
                                  <p:childTnLst>
                                    <p:set>
                                      <p:cBhvr>
                                        <p:cTn id="2165" dur="1" fill="hold">
                                          <p:stCondLst>
                                            <p:cond delay="0"/>
                                          </p:stCondLst>
                                        </p:cTn>
                                        <p:tgtEl>
                                          <p:spTgt spid="665"/>
                                        </p:tgtEl>
                                        <p:attrNameLst>
                                          <p:attrName>style.visibility</p:attrName>
                                        </p:attrNameLst>
                                      </p:cBhvr>
                                      <p:to>
                                        <p:strVal val="visible"/>
                                      </p:to>
                                    </p:set>
                                    <p:animEffect transition="in" filter="dissolve">
                                      <p:cBhvr additive="repl">
                                        <p:cTn id="2166" dur="500"/>
                                        <p:tgtEl>
                                          <p:spTgt spid="665"/>
                                        </p:tgtEl>
                                      </p:cBhvr>
                                    </p:animEffect>
                                  </p:childTnLst>
                                </p:cTn>
                              </p:par>
                            </p:childTnLst>
                          </p:cTn>
                        </p:par>
                      </p:childTnLst>
                    </p:cTn>
                  </p:par>
                  <p:par>
                    <p:cTn id="2167" fill="hold" nodeType="clickEffect">
                      <p:stCondLst>
                        <p:cond delay="indefinite"/>
                      </p:stCondLst>
                      <p:childTnLst>
                        <p:par>
                          <p:cTn id="2168" fill="hold" nodeType="withEffect">
                            <p:stCondLst>
                              <p:cond delay="0"/>
                            </p:stCondLst>
                            <p:childTnLst>
                              <p:par>
                                <p:cTn id="2169" presetID="9" presetClass="entr" fill="hold" nodeType="clickEffect">
                                  <p:stCondLst>
                                    <p:cond delay="0"/>
                                  </p:stCondLst>
                                  <p:childTnLst>
                                    <p:set>
                                      <p:cBhvr>
                                        <p:cTn id="2170" dur="1" fill="hold">
                                          <p:stCondLst>
                                            <p:cond delay="0"/>
                                          </p:stCondLst>
                                        </p:cTn>
                                        <p:tgtEl>
                                          <p:spTgt spid="666"/>
                                        </p:tgtEl>
                                        <p:attrNameLst>
                                          <p:attrName>style.visibility</p:attrName>
                                        </p:attrNameLst>
                                      </p:cBhvr>
                                      <p:to>
                                        <p:strVal val="visible"/>
                                      </p:to>
                                    </p:set>
                                    <p:animEffect transition="in" filter="dissolve">
                                      <p:cBhvr additive="repl">
                                        <p:cTn id="2171" dur="500"/>
                                        <p:tgtEl>
                                          <p:spTgt spid="666"/>
                                        </p:tgtEl>
                                      </p:cBhvr>
                                    </p:animEffect>
                                  </p:childTnLst>
                                </p:cTn>
                              </p:par>
                            </p:childTnLst>
                          </p:cTn>
                        </p:par>
                        <p:par>
                          <p:cTn id="2172" fill="hold" nodeType="afterEffect">
                            <p:stCondLst>
                              <p:cond delay="500"/>
                            </p:stCondLst>
                            <p:childTnLst>
                              <p:par>
                                <p:cTn id="2173" presetID="9" presetClass="entr" fill="hold" nodeType="afterEffect">
                                  <p:stCondLst>
                                    <p:cond delay="0"/>
                                  </p:stCondLst>
                                  <p:childTnLst>
                                    <p:set>
                                      <p:cBhvr>
                                        <p:cTn id="2174" dur="1" fill="hold">
                                          <p:stCondLst>
                                            <p:cond delay="0"/>
                                          </p:stCondLst>
                                        </p:cTn>
                                        <p:tgtEl>
                                          <p:spTgt spid="645"/>
                                        </p:tgtEl>
                                        <p:attrNameLst>
                                          <p:attrName>style.visibility</p:attrName>
                                        </p:attrNameLst>
                                      </p:cBhvr>
                                      <p:to>
                                        <p:strVal val="visible"/>
                                      </p:to>
                                    </p:set>
                                    <p:animEffect transition="in" filter="dissolve">
                                      <p:cBhvr additive="repl">
                                        <p:cTn id="2175" dur="500"/>
                                        <p:tgtEl>
                                          <p:spTgt spid="64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7" name="Rectangle 2"/>
          <p:cNvSpPr/>
          <p:nvPr/>
        </p:nvSpPr>
        <p:spPr>
          <a:xfrm>
            <a:off x="457200" y="274680"/>
            <a:ext cx="8229600" cy="345960"/>
          </a:xfrm>
          <a:prstGeom prst="rect">
            <a:avLst/>
          </a:prstGeom>
          <a:solidFill>
            <a:srgbClr val="0099FF"/>
          </a:solidFill>
          <a:ln w="0">
            <a:noFill/>
          </a:ln>
        </p:spPr>
        <p:style>
          <a:lnRef idx="0"/>
          <a:fillRef idx="0"/>
          <a:effectRef idx="0"/>
          <a:fontRef idx="minor"/>
        </p:style>
        <p:txBody>
          <a:bodyPr lIns="90000" tIns="46800" rIns="90000" bIns="46800" anchor="ctr">
            <a:noAutofit/>
          </a:bodyPr>
          <a:p>
            <a:pPr algn="ctr">
              <a:lnSpc>
                <a:spcPct val="100000"/>
              </a:lnSpc>
              <a:spcBef>
                <a:spcPts val="1125"/>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u="none" strike="noStrike">
                <a:solidFill>
                  <a:srgbClr val="FFFFFF"/>
                </a:solidFill>
                <a:effectLst/>
                <a:uFillTx/>
                <a:latin typeface="Arial"/>
              </a:rPr>
              <a:t>Maths4Scotland                                                                                     Higher</a:t>
            </a:r>
            <a:endParaRPr lang="en-US" sz="1800" b="0" u="none" strike="noStrike">
              <a:solidFill>
                <a:srgbClr val="FFFFFF"/>
              </a:solidFill>
              <a:effectLst/>
              <a:uFillTx/>
              <a:latin typeface="Arial Narrow"/>
            </a:endParaRPr>
          </a:p>
        </p:txBody>
      </p:sp>
      <p:sp>
        <p:nvSpPr>
          <p:cNvPr id="668" name="AutoShape 7">
            <a:hlinkClick r:id="" action="ppaction://hlinkshowjump?jump=previousslide"/>
            <a:hlinkClick r:id="rId1"/>
          </p:cNvPr>
          <p:cNvSpPr/>
          <p:nvPr/>
        </p:nvSpPr>
        <p:spPr>
          <a:xfrm rot="10800000">
            <a:off x="304560" y="6095880"/>
            <a:ext cx="609480" cy="457200"/>
          </a:xfrm>
          <a:prstGeom prst="rightArrow">
            <a:avLst>
              <a:gd name="adj1" fmla="val 50000"/>
              <a:gd name="adj2" fmla="val 33327"/>
            </a:avLst>
          </a:prstGeom>
          <a:solidFill>
            <a:srgbClr val="0099FF"/>
          </a:solidFill>
          <a:ln w="9360">
            <a:solidFill>
              <a:srgbClr val="000000"/>
            </a:solidFill>
            <a:miter/>
          </a:ln>
        </p:spPr>
        <p:style>
          <a:lnRef idx="0"/>
          <a:fillRef idx="0"/>
          <a:effectRef idx="0"/>
          <a:fontRef idx="minor"/>
        </p:style>
        <p:txBody>
          <a:bodyPr wrap="none" lIns="90000" tIns="46800" rIns="90000" bIns="46800" anchor="ctr">
            <a:noAutofit/>
          </a:bodyPr>
          <a:p>
            <a:pPr algn="ctr">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Arial Narrow"/>
            </a:endParaRPr>
          </a:p>
        </p:txBody>
      </p:sp>
      <p:sp>
        <p:nvSpPr>
          <p:cNvPr id="669" name="Text Box 8"/>
          <p:cNvSpPr/>
          <p:nvPr/>
        </p:nvSpPr>
        <p:spPr>
          <a:xfrm>
            <a:off x="920880" y="6157800"/>
            <a:ext cx="96948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0099FF"/>
                </a:solidFill>
                <a:effectLst/>
                <a:uFillTx/>
                <a:latin typeface="Arial"/>
              </a:rPr>
              <a:t>Previous</a:t>
            </a:r>
            <a:endParaRPr lang="en-US" sz="1600" b="0" u="none" strike="noStrike">
              <a:solidFill>
                <a:srgbClr val="FFFFFF"/>
              </a:solidFill>
              <a:effectLst/>
              <a:uFillTx/>
              <a:latin typeface="Arial Narrow"/>
            </a:endParaRPr>
          </a:p>
        </p:txBody>
      </p:sp>
      <p:sp>
        <p:nvSpPr>
          <p:cNvPr id="670" name="AutoShape 10">
            <a:hlinkClick r:id="" action="ppaction://hlinkshowjump?jump=endshow"/>
          </p:cNvPr>
          <p:cNvSpPr/>
          <p:nvPr/>
        </p:nvSpPr>
        <p:spPr>
          <a:xfrm>
            <a:off x="4325760" y="6056280"/>
            <a:ext cx="532080" cy="531720"/>
          </a:xfrm>
          <a:prstGeom prst="sun">
            <a:avLst>
              <a:gd name="adj" fmla="val 25000"/>
            </a:avLst>
          </a:prstGeom>
          <a:solidFill>
            <a:srgbClr val="FF0000"/>
          </a:solidFill>
          <a:ln w="9360">
            <a:solidFill>
              <a:srgbClr val="000000"/>
            </a:solidFill>
            <a:miter/>
          </a:ln>
        </p:spPr>
        <p:style>
          <a:lnRef idx="0"/>
          <a:fillRef idx="0"/>
          <a:effectRef idx="0"/>
          <a:fontRef idx="minor"/>
        </p:style>
        <p:txBody>
          <a:bodyPr wrap="none" lIns="90000" tIns="46800" rIns="90000" bIns="46800" anchor="ctr">
            <a:noAutofit/>
          </a:bodyPr>
          <a:p>
            <a:pPr algn="ctr">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Arial Narrow"/>
            </a:endParaRPr>
          </a:p>
        </p:txBody>
      </p:sp>
      <p:sp>
        <p:nvSpPr>
          <p:cNvPr id="671" name="Text Box 11"/>
          <p:cNvSpPr/>
          <p:nvPr/>
        </p:nvSpPr>
        <p:spPr>
          <a:xfrm>
            <a:off x="4871160" y="6170760"/>
            <a:ext cx="5526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0099FF"/>
                </a:solidFill>
                <a:effectLst/>
                <a:uFillTx/>
                <a:latin typeface="Arial"/>
              </a:rPr>
              <a:t>Quit</a:t>
            </a:r>
            <a:endParaRPr lang="en-US" sz="1600" b="0" u="none" strike="noStrike">
              <a:solidFill>
                <a:srgbClr val="FFFFFF"/>
              </a:solidFill>
              <a:effectLst/>
              <a:uFillTx/>
              <a:latin typeface="Arial Narrow"/>
            </a:endParaRPr>
          </a:p>
        </p:txBody>
      </p:sp>
      <p:sp>
        <p:nvSpPr>
          <p:cNvPr id="672" name="Text Box 13"/>
          <p:cNvSpPr/>
          <p:nvPr/>
        </p:nvSpPr>
        <p:spPr>
          <a:xfrm>
            <a:off x="3736080" y="6170760"/>
            <a:ext cx="5526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0099FF"/>
                </a:solidFill>
                <a:effectLst/>
                <a:uFillTx/>
                <a:latin typeface="Arial"/>
              </a:rPr>
              <a:t>Quit</a:t>
            </a:r>
            <a:endParaRPr lang="en-US" sz="1600" b="0" u="none" strike="noStrike">
              <a:solidFill>
                <a:srgbClr val="FFFFFF"/>
              </a:solidFill>
              <a:effectLst/>
              <a:uFillTx/>
              <a:latin typeface="Arial Narrow"/>
            </a:endParaRPr>
          </a:p>
        </p:txBody>
      </p:sp>
      <p:sp>
        <p:nvSpPr>
          <p:cNvPr id="673" name="Text Box 28"/>
          <p:cNvSpPr/>
          <p:nvPr/>
        </p:nvSpPr>
        <p:spPr>
          <a:xfrm>
            <a:off x="0" y="3084480"/>
            <a:ext cx="914400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2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0" u="none" strike="noStrike">
                <a:solidFill>
                  <a:srgbClr val="FFFFFF"/>
                </a:solidFill>
                <a:effectLst/>
                <a:uFillTx/>
                <a:latin typeface="Arial"/>
              </a:rPr>
              <a:t>You have completed all  </a:t>
            </a:r>
            <a:r>
              <a:rPr lang="en-GB" sz="2400" b="0" u="none" strike="noStrike">
                <a:solidFill>
                  <a:srgbClr val="FFFFFF"/>
                </a:solidFill>
                <a:effectLst/>
                <a:uFillTx/>
                <a:latin typeface="Arial"/>
              </a:rPr>
              <a:t>6</a:t>
            </a:r>
            <a:r>
              <a:rPr lang="en-GB" sz="2000" b="0" u="none" strike="noStrike">
                <a:solidFill>
                  <a:srgbClr val="FFFFFF"/>
                </a:solidFill>
                <a:effectLst/>
                <a:uFillTx/>
                <a:latin typeface="Arial"/>
              </a:rPr>
              <a:t>  questions in this presentation</a:t>
            </a:r>
            <a:endParaRPr lang="en-US" sz="2000" b="0" u="none" strike="noStrike">
              <a:solidFill>
                <a:srgbClr val="FFFFFF"/>
              </a:solidFill>
              <a:effectLst/>
              <a:uFillTx/>
              <a:latin typeface="Arial Narrow"/>
            </a:endParaRPr>
          </a:p>
        </p:txBody>
      </p:sp>
      <p:sp>
        <p:nvSpPr>
          <p:cNvPr id="674" name="AutoShape 29">
            <a:hlinkClick r:id="rId2"/>
          </p:cNvPr>
          <p:cNvSpPr/>
          <p:nvPr/>
        </p:nvSpPr>
        <p:spPr>
          <a:xfrm>
            <a:off x="7450200" y="5770440"/>
            <a:ext cx="1160280" cy="341280"/>
          </a:xfrm>
          <a:custGeom>
            <a:avLst/>
            <a:gdLst>
              <a:gd name="textAreaLeft" fmla="*/ 203040 w 1160280"/>
              <a:gd name="textAreaRight" fmla="*/ 841320 w 1160280"/>
              <a:gd name="textAreaTop" fmla="*/ 45720 h 341280"/>
              <a:gd name="textAreaBottom" fmla="*/ 295560 h 341280"/>
            </a:gdLst>
            <a:ahLst/>
            <a:cxnLst/>
            <a:rect l="textAreaLeft" t="textAreaTop" r="textAreaRight" b="textAreaBottom"/>
            <a:pathLst>
              <a:path w="21600" h="21600">
                <a:moveTo>
                  <a:pt x="0" y="0"/>
                </a:moveTo>
                <a:arcTo wR="7560" hR="21600" stAng="10800000" swAng="-5400000"/>
                <a:lnTo>
                  <a:pt x="11880" y="21600"/>
                </a:lnTo>
                <a:arcTo wR="7560" hR="21600" stAng="5400000" swAng="-2682637"/>
                <a:lnTo>
                  <a:pt x="21168" y="7200"/>
                </a:lnTo>
                <a:lnTo>
                  <a:pt x="17280" y="0"/>
                </a:lnTo>
                <a:lnTo>
                  <a:pt x="12528" y="7200"/>
                </a:lnTo>
                <a:lnTo>
                  <a:pt x="14688" y="7200"/>
                </a:lnTo>
                <a:arcTo wR="7560" hR="21600" stAng="2717363" swAng="2325203"/>
                <a:lnTo>
                  <a:pt x="9720" y="20700"/>
                </a:lnTo>
                <a:arcTo wR="7560" hR="21600" stAng="5757435" swAng="5042565"/>
                <a:close/>
              </a:path>
              <a:path fill="darkenLess" w="21600" h="21600">
                <a:moveTo>
                  <a:pt x="0" y="0"/>
                </a:moveTo>
                <a:arcTo wR="7560" hR="21600" stAng="10800000" swAng="-5400000"/>
                <a:lnTo>
                  <a:pt x="11880" y="21600"/>
                </a:lnTo>
                <a:arcTo wR="7560" hR="21600" stAng="5400000" swAng="357435"/>
                <a:lnTo>
                  <a:pt x="9720" y="20700"/>
                </a:lnTo>
                <a:arcTo wR="7560" hR="21600" stAng="5757435" swAng="5042565"/>
                <a:close/>
              </a:path>
            </a:pathLst>
          </a:custGeom>
          <a:solidFill>
            <a:srgbClr val="0099FF"/>
          </a:solidFill>
          <a:ln w="9360">
            <a:solidFill>
              <a:srgbClr val="000000"/>
            </a:solidFill>
            <a:miter/>
          </a:ln>
        </p:spPr>
        <p:style>
          <a:lnRef idx="0"/>
          <a:fillRef idx="0"/>
          <a:effectRef idx="0"/>
          <a:fontRef idx="minor"/>
        </p:style>
        <p:txBody>
          <a:bodyPr wrap="none" lIns="90000" tIns="46800" rIns="90000" bIns="46800" anchor="ctr">
            <a:noAutofit/>
          </a:bodyPr>
          <a:p>
            <a:pPr algn="ctr">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z="2400" b="0" u="none" strike="noStrike">
              <a:solidFill>
                <a:srgbClr val="FFFFFF"/>
              </a:solidFill>
              <a:effectLst/>
              <a:uFillTx/>
              <a:latin typeface="Arial Narrow"/>
            </a:endParaRPr>
          </a:p>
        </p:txBody>
      </p:sp>
      <p:sp>
        <p:nvSpPr>
          <p:cNvPr id="675" name="Text Box 30"/>
          <p:cNvSpPr/>
          <p:nvPr/>
        </p:nvSpPr>
        <p:spPr>
          <a:xfrm>
            <a:off x="7387920" y="6242040"/>
            <a:ext cx="130716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0099FF"/>
                </a:solidFill>
                <a:effectLst/>
                <a:uFillTx/>
                <a:latin typeface="Arial"/>
              </a:rPr>
              <a:t>Back to start</a:t>
            </a:r>
            <a:endParaRPr lang="en-US" sz="1600" b="0" u="none" strike="noStrike">
              <a:solidFill>
                <a:srgbClr val="FFFFFF"/>
              </a:solidFill>
              <a:effectLst/>
              <a:uFillTx/>
              <a:latin typeface="Arial Narrow"/>
            </a:endParaRPr>
          </a:p>
        </p:txBody>
      </p:sp>
    </p:spTree>
  </p:cSld>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76" name="PlaceHolder 1"/>
          <p:cNvSpPr>
            <a:spLocks noGrp="1"/>
          </p:cNvSpPr>
          <p:nvPr>
            <p:ph type="title"/>
          </p:nvPr>
        </p:nvSpPr>
        <p:spPr>
          <a:xfrm>
            <a:off x="1066320" y="0"/>
            <a:ext cx="7086600" cy="1432080"/>
          </a:xfrm>
          <a:prstGeom prst="rect">
            <a:avLst/>
          </a:prstGeom>
          <a:noFill/>
          <a:ln w="0">
            <a:noFill/>
          </a:ln>
        </p:spPr>
        <p:txBody>
          <a:bodyPr lIns="91440" tIns="45720" rIns="91440" bIns="45720" anchor="b">
            <a:noAutofit/>
          </a:bodyPr>
          <a:p>
            <a:pPr indent="0" algn="ctr">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400" b="0" u="none" strike="noStrike">
                <a:solidFill>
                  <a:srgbClr val="FFFF00"/>
                </a:solidFill>
                <a:effectLst/>
                <a:uFillTx/>
                <a:latin typeface="Comic Sans MS"/>
              </a:rPr>
              <a:t>Are you on Target !</a:t>
            </a:r>
            <a:endParaRPr lang="en-US" sz="4400" b="1" u="none" strike="noStrike">
              <a:solidFill>
                <a:srgbClr val="EEF82A"/>
              </a:solidFill>
              <a:effectLst/>
              <a:uFillTx/>
              <a:latin typeface="Comic Sans MS"/>
            </a:endParaRPr>
          </a:p>
        </p:txBody>
      </p:sp>
      <p:sp>
        <p:nvSpPr>
          <p:cNvPr id="677" name="TextBox 9"/>
          <p:cNvSpPr/>
          <p:nvPr/>
        </p:nvSpPr>
        <p:spPr>
          <a:xfrm>
            <a:off x="956160" y="2484360"/>
            <a:ext cx="5821560" cy="581760"/>
          </a:xfrm>
          <a:prstGeom prst="rect">
            <a:avLst/>
          </a:prstGeom>
          <a:noFill/>
          <a:ln w="0">
            <a:noFill/>
          </a:ln>
        </p:spPr>
        <p:style>
          <a:lnRef idx="0"/>
          <a:fillRef idx="0"/>
          <a:effectRef idx="0"/>
          <a:fontRef idx="minor"/>
        </p:style>
        <p:txBody>
          <a:bodyPr wrap="none" lIns="90000" tIns="46800" rIns="90000" bIns="46800" anchor="t">
            <a:spAutoFit/>
          </a:bodyPr>
          <a:p>
            <a:pPr marL="343080" indent="-343080" algn="ctr">
              <a:lnSpc>
                <a:spcPct val="100000"/>
              </a:lnSpc>
              <a:spcBef>
                <a:spcPts val="2001"/>
              </a:spcBef>
              <a:buClr>
                <a:srgbClr val="FFFFFF"/>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GB" sz="3200" b="0" u="none" strike="noStrike">
                <a:solidFill>
                  <a:srgbClr val="FFFFFF"/>
                </a:solidFill>
                <a:effectLst/>
                <a:uFillTx/>
                <a:latin typeface="Comic Sans MS"/>
              </a:rPr>
              <a:t> </a:t>
            </a:r>
            <a:r>
              <a:rPr lang="en-GB" sz="3200" b="0" u="none" strike="noStrike">
                <a:solidFill>
                  <a:srgbClr val="FFFFFF"/>
                </a:solidFill>
                <a:effectLst/>
                <a:uFillTx/>
                <a:latin typeface="Comic Sans MS"/>
              </a:rPr>
              <a:t>	</a:t>
            </a:r>
            <a:r>
              <a:rPr lang="en-GB" sz="3200" b="0" u="none" strike="noStrike">
                <a:solidFill>
                  <a:srgbClr val="FFFFFF"/>
                </a:solidFill>
                <a:effectLst/>
                <a:uFillTx/>
                <a:latin typeface="Comic Sans MS"/>
              </a:rPr>
              <a:t>	</a:t>
            </a:r>
            <a:r>
              <a:rPr lang="en-GB" sz="3200" b="0" u="none" strike="noStrike">
                <a:solidFill>
                  <a:srgbClr val="FFFFFF"/>
                </a:solidFill>
                <a:effectLst/>
                <a:uFillTx/>
                <a:latin typeface="Comic Sans MS"/>
              </a:rPr>
              <a:t>Update you log book</a:t>
            </a:r>
            <a:endParaRPr lang="en-US" sz="3200" b="0" u="none" strike="noStrike">
              <a:solidFill>
                <a:srgbClr val="FFFFFF"/>
              </a:solidFill>
              <a:effectLst/>
              <a:uFillTx/>
              <a:latin typeface="Arial Narrow"/>
            </a:endParaRPr>
          </a:p>
        </p:txBody>
      </p:sp>
      <p:sp>
        <p:nvSpPr>
          <p:cNvPr id="678" name="TextBox 10"/>
          <p:cNvSpPr/>
          <p:nvPr/>
        </p:nvSpPr>
        <p:spPr>
          <a:xfrm>
            <a:off x="975600" y="3597120"/>
            <a:ext cx="8125920" cy="1819080"/>
          </a:xfrm>
          <a:prstGeom prst="rect">
            <a:avLst/>
          </a:prstGeom>
          <a:noFill/>
          <a:ln w="0">
            <a:noFill/>
          </a:ln>
        </p:spPr>
        <p:style>
          <a:lnRef idx="0"/>
          <a:fillRef idx="0"/>
          <a:effectRef idx="0"/>
          <a:fontRef idx="minor"/>
        </p:style>
        <p:txBody>
          <a:bodyPr wrap="none" lIns="90000" tIns="46800" rIns="90000" bIns="46800" anchor="t">
            <a:spAutoFit/>
          </a:bodyPr>
          <a:p>
            <a:pPr marL="343080" indent="-343080">
              <a:lnSpc>
                <a:spcPct val="100000"/>
              </a:lnSpc>
              <a:spcBef>
                <a:spcPts val="1749"/>
              </a:spcBef>
              <a:buClr>
                <a:srgbClr val="FFFFFF"/>
              </a:buClr>
              <a:buFont typeface="Arial"/>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none" strike="noStrike">
                <a:solidFill>
                  <a:srgbClr val="FFFFFF"/>
                </a:solidFill>
                <a:effectLst/>
                <a:uFillTx/>
                <a:latin typeface="Comic Sans MS"/>
              </a:rPr>
              <a:t> </a:t>
            </a:r>
            <a:r>
              <a:rPr lang="en-GB" sz="2800" b="0" u="none" strike="noStrike">
                <a:solidFill>
                  <a:srgbClr val="FFFFFF"/>
                </a:solidFill>
                <a:effectLst/>
                <a:uFillTx/>
                <a:latin typeface="Comic Sans MS"/>
              </a:rPr>
              <a:t>	</a:t>
            </a:r>
            <a:r>
              <a:rPr lang="en-GB" sz="2800" b="0" u="none" strike="noStrike">
                <a:solidFill>
                  <a:srgbClr val="FFFFFF"/>
                </a:solidFill>
                <a:effectLst/>
                <a:uFillTx/>
                <a:latin typeface="Comic Sans MS"/>
              </a:rPr>
              <a:t>	</a:t>
            </a:r>
            <a:r>
              <a:rPr lang="en-GB" sz="2800" b="0" u="none" strike="noStrike">
                <a:solidFill>
                  <a:srgbClr val="FFFFFF"/>
                </a:solidFill>
                <a:effectLst/>
                <a:uFillTx/>
                <a:latin typeface="Comic Sans MS"/>
              </a:rPr>
              <a:t>Make sure you complete and correct </a:t>
            </a:r>
            <a:endParaRPr lang="en-US" sz="2800" b="0" u="none" strike="noStrike">
              <a:solidFill>
                <a:srgbClr val="FFFFFF"/>
              </a:solidFill>
              <a:effectLst/>
              <a:uFillTx/>
              <a:latin typeface="Arial Narrow"/>
            </a:endParaRPr>
          </a:p>
          <a:p>
            <a:pPr>
              <a:lnSpc>
                <a:spcPct val="100000"/>
              </a:lnSpc>
              <a:spcBef>
                <a:spcPts val="17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none" strike="noStrike">
                <a:solidFill>
                  <a:srgbClr val="FFFFFF"/>
                </a:solidFill>
                <a:effectLst/>
                <a:uFillTx/>
                <a:latin typeface="Comic Sans MS"/>
              </a:rPr>
              <a:t>	</a:t>
            </a:r>
            <a:r>
              <a:rPr lang="en-GB" sz="2800" b="0" u="none" strike="noStrike">
                <a:solidFill>
                  <a:srgbClr val="FFFFFF"/>
                </a:solidFill>
                <a:effectLst/>
                <a:uFillTx/>
                <a:latin typeface="Comic Sans MS"/>
              </a:rPr>
              <a:t>	</a:t>
            </a:r>
            <a:r>
              <a:rPr lang="en-GB" sz="2800" b="0" u="sng" strike="noStrike">
                <a:solidFill>
                  <a:srgbClr val="FFFF00"/>
                </a:solidFill>
                <a:effectLst/>
                <a:uFillTx/>
                <a:latin typeface="Comic Sans MS"/>
              </a:rPr>
              <a:t>ALL</a:t>
            </a:r>
            <a:r>
              <a:rPr lang="en-GB" sz="2800" b="0" u="none" strike="noStrike">
                <a:solidFill>
                  <a:srgbClr val="FFFFFF"/>
                </a:solidFill>
                <a:effectLst/>
                <a:uFillTx/>
                <a:latin typeface="Comic Sans MS"/>
              </a:rPr>
              <a:t> of the Recurrence Relations</a:t>
            </a:r>
            <a:endParaRPr lang="en-US" sz="2800" b="0" u="none" strike="noStrike">
              <a:solidFill>
                <a:srgbClr val="FFFFFF"/>
              </a:solidFill>
              <a:effectLst/>
              <a:uFillTx/>
              <a:latin typeface="Arial Narrow"/>
            </a:endParaRPr>
          </a:p>
          <a:p>
            <a:pPr>
              <a:lnSpc>
                <a:spcPct val="100000"/>
              </a:lnSpc>
              <a:spcBef>
                <a:spcPts val="17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none" strike="noStrike">
                <a:solidFill>
                  <a:srgbClr val="FFFFFF"/>
                </a:solidFill>
                <a:effectLst/>
                <a:uFillTx/>
                <a:latin typeface="Comic Sans MS"/>
              </a:rPr>
              <a:t>	</a:t>
            </a:r>
            <a:r>
              <a:rPr lang="en-GB" sz="2800" b="0" u="none" strike="noStrike">
                <a:solidFill>
                  <a:srgbClr val="FFFFFF"/>
                </a:solidFill>
                <a:effectLst/>
                <a:uFillTx/>
                <a:latin typeface="Comic Sans MS"/>
              </a:rPr>
              <a:t>	</a:t>
            </a:r>
            <a:r>
              <a:rPr lang="en-GB" sz="2800" b="0" u="none" strike="noStrike">
                <a:solidFill>
                  <a:srgbClr val="FFFFFF"/>
                </a:solidFill>
                <a:effectLst/>
                <a:uFillTx/>
                <a:latin typeface="Comic Sans MS"/>
              </a:rPr>
              <a:t>questions in the past paper booklet.</a:t>
            </a:r>
            <a:endParaRPr lang="en-US" sz="2800" b="0" u="none" strike="noStrike">
              <a:solidFill>
                <a:srgbClr val="FFFFFF"/>
              </a:solidFill>
              <a:effectLst/>
              <a:uFillTx/>
              <a:latin typeface="Arial Narrow"/>
            </a:endParaRPr>
          </a:p>
        </p:txBody>
      </p:sp>
      <p:sp>
        <p:nvSpPr>
          <p:cNvPr id="679" name="TextBox 4"/>
          <p:cNvSpPr/>
          <p:nvPr/>
        </p:nvSpPr>
        <p:spPr>
          <a:xfrm>
            <a:off x="3879000" y="1355760"/>
            <a:ext cx="1724040" cy="45972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Outcome 4</a:t>
            </a:r>
            <a:endParaRPr lang="en-US" sz="24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Text Box 7"/>
          <p:cNvSpPr/>
          <p:nvPr/>
        </p:nvSpPr>
        <p:spPr>
          <a:xfrm>
            <a:off x="1082520" y="5241960"/>
            <a:ext cx="8061480" cy="5101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sng" strike="noStrike">
                <a:solidFill>
                  <a:srgbClr val="FFFF00"/>
                </a:solidFill>
                <a:effectLst/>
                <a:uFillTx/>
                <a:latin typeface="Comic Sans MS"/>
              </a:rPr>
              <a:t>Recurrence Relation</a:t>
            </a:r>
            <a:r>
              <a:rPr lang="en-GB" sz="2400" b="0" u="none" strike="noStrike">
                <a:solidFill>
                  <a:srgbClr val="FFFF00"/>
                </a:solidFill>
                <a:effectLst/>
                <a:uFillTx/>
                <a:latin typeface="Comic Sans MS"/>
              </a:rPr>
              <a:t>:        u</a:t>
            </a:r>
            <a:r>
              <a:rPr lang="en-GB" sz="2400" b="0" u="none" strike="noStrike" baseline="-25000">
                <a:solidFill>
                  <a:srgbClr val="FFFF00"/>
                </a:solidFill>
                <a:effectLst/>
                <a:uFillTx/>
                <a:latin typeface="Comic Sans MS"/>
              </a:rPr>
              <a:t>n+1</a:t>
            </a:r>
            <a:r>
              <a:rPr lang="en-GB" sz="2400" b="0" u="none" strike="noStrike">
                <a:solidFill>
                  <a:srgbClr val="FFFF00"/>
                </a:solidFill>
                <a:effectLst/>
                <a:uFillTx/>
                <a:latin typeface="Comic Sans MS"/>
              </a:rPr>
              <a:t> = 2u</a:t>
            </a:r>
            <a:r>
              <a:rPr lang="en-GB" sz="2400" b="0" u="none" strike="noStrike" baseline="-25000">
                <a:solidFill>
                  <a:srgbClr val="FFFF00"/>
                </a:solidFill>
                <a:effectLst/>
                <a:uFillTx/>
                <a:latin typeface="Comic Sans MS"/>
              </a:rPr>
              <a:t>n</a:t>
            </a:r>
            <a:r>
              <a:rPr lang="en-GB" sz="2400" b="0" u="none" strike="noStrike">
                <a:solidFill>
                  <a:srgbClr val="FFFF00"/>
                </a:solidFill>
                <a:effectLst/>
                <a:uFillTx/>
                <a:latin typeface="Comic Sans MS"/>
              </a:rPr>
              <a:t>       with u</a:t>
            </a:r>
            <a:r>
              <a:rPr lang="en-GB" sz="2400" b="0" u="none" strike="noStrike" baseline="-25000">
                <a:solidFill>
                  <a:srgbClr val="FFFF00"/>
                </a:solidFill>
                <a:effectLst/>
                <a:uFillTx/>
                <a:latin typeface="Comic Sans MS"/>
              </a:rPr>
              <a:t>1</a:t>
            </a:r>
            <a:r>
              <a:rPr lang="en-GB" sz="2400" b="0" u="none" strike="noStrike">
                <a:solidFill>
                  <a:srgbClr val="FFFF00"/>
                </a:solidFill>
                <a:effectLst/>
                <a:uFillTx/>
                <a:latin typeface="Comic Sans MS"/>
              </a:rPr>
              <a:t> = 3.  </a:t>
            </a:r>
            <a:endParaRPr lang="en-US" sz="2400" b="0" u="none" strike="noStrike">
              <a:solidFill>
                <a:srgbClr val="FFFFFF"/>
              </a:solidFill>
              <a:effectLst/>
              <a:uFillTx/>
              <a:latin typeface="Arial Narrow"/>
            </a:endParaRPr>
          </a:p>
        </p:txBody>
      </p:sp>
      <p:sp>
        <p:nvSpPr>
          <p:cNvPr id="83" name="Text Box 4"/>
          <p:cNvSpPr/>
          <p:nvPr/>
        </p:nvSpPr>
        <p:spPr>
          <a:xfrm>
            <a:off x="1173240" y="2011320"/>
            <a:ext cx="7315200" cy="52092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7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sng" strike="noStrike">
                <a:solidFill>
                  <a:srgbClr val="FFFF00"/>
                </a:solidFill>
                <a:effectLst/>
                <a:uFillTx/>
                <a:latin typeface="Comic Sans MS"/>
              </a:rPr>
              <a:t>B</a:t>
            </a:r>
            <a:r>
              <a:rPr lang="en-GB" sz="2800" b="0" u="none" strike="noStrike">
                <a:solidFill>
                  <a:srgbClr val="FFFF00"/>
                </a:solidFill>
                <a:effectLst/>
                <a:uFillTx/>
                <a:latin typeface="Comic Sans MS"/>
              </a:rPr>
              <a:t>	</a:t>
            </a:r>
            <a:r>
              <a:rPr lang="en-GB" sz="2800" b="0" u="none" strike="noStrike">
                <a:solidFill>
                  <a:srgbClr val="FFFF00"/>
                </a:solidFill>
                <a:effectLst/>
                <a:uFillTx/>
                <a:latin typeface="Comic Sans MS"/>
              </a:rPr>
              <a:t>	</a:t>
            </a:r>
            <a:r>
              <a:rPr lang="en-GB" sz="2800" b="0" u="none" strike="noStrike">
                <a:solidFill>
                  <a:srgbClr val="FFFF00"/>
                </a:solidFill>
                <a:effectLst/>
                <a:uFillTx/>
                <a:latin typeface="Comic Sans MS"/>
              </a:rPr>
              <a:t>3</a:t>
            </a:r>
            <a:r>
              <a:rPr lang="en-GB" sz="2800" b="0" u="none" strike="noStrike">
                <a:solidFill>
                  <a:srgbClr val="FFFF00"/>
                </a:solidFill>
                <a:effectLst/>
                <a:uFillTx/>
                <a:latin typeface="Comic Sans MS"/>
              </a:rPr>
              <a:t>	</a:t>
            </a:r>
            <a:r>
              <a:rPr lang="en-GB" sz="2800" b="0" u="none" strike="noStrike">
                <a:solidFill>
                  <a:srgbClr val="FFFF00"/>
                </a:solidFill>
                <a:effectLst/>
                <a:uFillTx/>
                <a:latin typeface="Comic Sans MS"/>
              </a:rPr>
              <a:t>6</a:t>
            </a:r>
            <a:r>
              <a:rPr lang="en-GB" sz="2800" b="0" u="none" strike="noStrike">
                <a:solidFill>
                  <a:srgbClr val="FFFF00"/>
                </a:solidFill>
                <a:effectLst/>
                <a:uFillTx/>
                <a:latin typeface="Comic Sans MS"/>
              </a:rPr>
              <a:t>	</a:t>
            </a:r>
            <a:r>
              <a:rPr lang="en-GB" sz="2800" b="0" u="none" strike="noStrike">
                <a:solidFill>
                  <a:srgbClr val="FFFF00"/>
                </a:solidFill>
                <a:effectLst/>
                <a:uFillTx/>
                <a:latin typeface="Comic Sans MS"/>
              </a:rPr>
              <a:t>12</a:t>
            </a:r>
            <a:r>
              <a:rPr lang="en-GB" sz="2800" b="0" u="none" strike="noStrike">
                <a:solidFill>
                  <a:srgbClr val="FFFF00"/>
                </a:solidFill>
                <a:effectLst/>
                <a:uFillTx/>
                <a:latin typeface="Comic Sans MS"/>
              </a:rPr>
              <a:t>	</a:t>
            </a:r>
            <a:r>
              <a:rPr lang="en-GB" sz="2800" b="0" u="none" strike="noStrike">
                <a:solidFill>
                  <a:srgbClr val="FFFF00"/>
                </a:solidFill>
                <a:effectLst/>
                <a:uFillTx/>
                <a:latin typeface="Comic Sans MS"/>
              </a:rPr>
              <a:t>24</a:t>
            </a:r>
            <a:r>
              <a:rPr lang="en-GB" sz="2800" b="0" u="none" strike="noStrike">
                <a:solidFill>
                  <a:srgbClr val="FFFF00"/>
                </a:solidFill>
                <a:effectLst/>
                <a:uFillTx/>
                <a:latin typeface="Comic Sans MS"/>
              </a:rPr>
              <a:t>	</a:t>
            </a:r>
            <a:r>
              <a:rPr lang="en-GB" sz="2800" b="0" u="none" strike="noStrike">
                <a:solidFill>
                  <a:srgbClr val="FFFF00"/>
                </a:solidFill>
                <a:effectLst/>
                <a:uFillTx/>
                <a:latin typeface="Comic Sans MS"/>
              </a:rPr>
              <a:t>……</a:t>
            </a:r>
            <a:endParaRPr lang="en-US" sz="2800" b="0" u="none" strike="noStrike">
              <a:solidFill>
                <a:srgbClr val="FFFFFF"/>
              </a:solidFill>
              <a:effectLst/>
              <a:uFillTx/>
              <a:latin typeface="Arial Narrow"/>
            </a:endParaRPr>
          </a:p>
        </p:txBody>
      </p:sp>
      <p:sp>
        <p:nvSpPr>
          <p:cNvPr id="84" name="Text Box 5"/>
          <p:cNvSpPr/>
          <p:nvPr/>
        </p:nvSpPr>
        <p:spPr>
          <a:xfrm>
            <a:off x="762120" y="2895480"/>
            <a:ext cx="4800600" cy="57960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7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sng" strike="noStrike">
                <a:solidFill>
                  <a:srgbClr val="FFFF00"/>
                </a:solidFill>
                <a:effectLst/>
                <a:uFillTx/>
                <a:latin typeface="Comic Sans MS"/>
              </a:rPr>
              <a:t>Formula</a:t>
            </a:r>
            <a:r>
              <a:rPr lang="en-GB" sz="2800" b="0" u="none" strike="noStrike">
                <a:solidFill>
                  <a:srgbClr val="FFFF00"/>
                </a:solidFill>
                <a:effectLst/>
                <a:uFillTx/>
                <a:latin typeface="Comic Sans MS"/>
              </a:rPr>
              <a:t>:       u</a:t>
            </a:r>
            <a:r>
              <a:rPr lang="en-GB" sz="2800" b="0" u="none" strike="noStrike" baseline="-25000">
                <a:solidFill>
                  <a:srgbClr val="FFFF00"/>
                </a:solidFill>
                <a:effectLst/>
                <a:uFillTx/>
                <a:latin typeface="Comic Sans MS"/>
              </a:rPr>
              <a:t>n</a:t>
            </a:r>
            <a:r>
              <a:rPr lang="en-GB" sz="2800" b="0" u="none" strike="noStrike">
                <a:solidFill>
                  <a:srgbClr val="FFFF00"/>
                </a:solidFill>
                <a:effectLst/>
                <a:uFillTx/>
                <a:latin typeface="Comic Sans MS"/>
              </a:rPr>
              <a:t> = 3 </a:t>
            </a:r>
            <a:r>
              <a:rPr lang="en-GB" sz="1100" b="0" u="none" strike="noStrike">
                <a:solidFill>
                  <a:srgbClr val="FFFF00"/>
                </a:solidFill>
                <a:effectLst/>
                <a:uFillTx/>
                <a:latin typeface="Comic Sans MS"/>
              </a:rPr>
              <a:t>X</a:t>
            </a:r>
            <a:r>
              <a:rPr lang="en-GB" sz="2800" b="0" u="none" strike="noStrike">
                <a:solidFill>
                  <a:srgbClr val="FFFF00"/>
                </a:solidFill>
                <a:effectLst/>
                <a:uFillTx/>
                <a:latin typeface="Comic Sans MS"/>
              </a:rPr>
              <a:t> 2</a:t>
            </a:r>
            <a:r>
              <a:rPr lang="en-GB" sz="2800" b="0" u="none" strike="noStrike" baseline="30000">
                <a:solidFill>
                  <a:srgbClr val="FFFF00"/>
                </a:solidFill>
                <a:effectLst/>
                <a:uFillTx/>
                <a:latin typeface="Comic Sans MS"/>
              </a:rPr>
              <a:t>n-1</a:t>
            </a:r>
            <a:endParaRPr lang="en-US" sz="2800" b="0" u="none" strike="noStrike">
              <a:solidFill>
                <a:srgbClr val="FFFFFF"/>
              </a:solidFill>
              <a:effectLst/>
              <a:uFillTx/>
              <a:latin typeface="Arial Narrow"/>
            </a:endParaRPr>
          </a:p>
        </p:txBody>
      </p:sp>
      <p:sp>
        <p:nvSpPr>
          <p:cNvPr id="85" name="Text Box 6"/>
          <p:cNvSpPr/>
          <p:nvPr/>
        </p:nvSpPr>
        <p:spPr>
          <a:xfrm>
            <a:off x="685800" y="4191120"/>
            <a:ext cx="6294600" cy="57960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7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none" strike="noStrike">
                <a:solidFill>
                  <a:srgbClr val="FFFFFF"/>
                </a:solidFill>
                <a:effectLst/>
                <a:uFillTx/>
                <a:latin typeface="Comic Sans MS"/>
              </a:rPr>
              <a:t>So    u</a:t>
            </a:r>
            <a:r>
              <a:rPr lang="en-GB" sz="2800" b="0" u="none" strike="noStrike" baseline="-25000">
                <a:solidFill>
                  <a:srgbClr val="FFFFFF"/>
                </a:solidFill>
                <a:effectLst/>
                <a:uFillTx/>
                <a:latin typeface="Comic Sans MS"/>
              </a:rPr>
              <a:t>10</a:t>
            </a:r>
            <a:r>
              <a:rPr lang="en-GB" sz="2800" b="0" u="none" strike="noStrike">
                <a:solidFill>
                  <a:srgbClr val="FFFFFF"/>
                </a:solidFill>
                <a:effectLst/>
                <a:uFillTx/>
                <a:latin typeface="Comic Sans MS"/>
              </a:rPr>
              <a:t> = 3 </a:t>
            </a:r>
            <a:r>
              <a:rPr lang="en-GB" sz="1100" b="0" u="none" strike="noStrike">
                <a:solidFill>
                  <a:srgbClr val="FFFFFF"/>
                </a:solidFill>
                <a:effectLst/>
                <a:uFillTx/>
                <a:latin typeface="Comic Sans MS"/>
              </a:rPr>
              <a:t>X</a:t>
            </a:r>
            <a:r>
              <a:rPr lang="en-GB" sz="2800" b="0" u="none" strike="noStrike">
                <a:solidFill>
                  <a:srgbClr val="FFFFFF"/>
                </a:solidFill>
                <a:effectLst/>
                <a:uFillTx/>
                <a:latin typeface="Comic Sans MS"/>
              </a:rPr>
              <a:t> 2</a:t>
            </a:r>
            <a:r>
              <a:rPr lang="en-GB" sz="2800" b="0" u="none" strike="noStrike" baseline="30000">
                <a:solidFill>
                  <a:srgbClr val="FFFFFF"/>
                </a:solidFill>
                <a:effectLst/>
                <a:uFillTx/>
                <a:latin typeface="Comic Sans MS"/>
              </a:rPr>
              <a:t>9</a:t>
            </a:r>
            <a:r>
              <a:rPr lang="en-GB" sz="2800" b="0" u="none" strike="noStrike">
                <a:solidFill>
                  <a:srgbClr val="FFFFFF"/>
                </a:solidFill>
                <a:effectLst/>
                <a:uFillTx/>
                <a:latin typeface="Comic Sans MS"/>
              </a:rPr>
              <a:t> = 3 </a:t>
            </a:r>
            <a:r>
              <a:rPr lang="en-GB" sz="1100" b="0" u="none" strike="noStrike">
                <a:solidFill>
                  <a:srgbClr val="FFFFFF"/>
                </a:solidFill>
                <a:effectLst/>
                <a:uFillTx/>
                <a:latin typeface="Comic Sans MS"/>
              </a:rPr>
              <a:t>X</a:t>
            </a:r>
            <a:r>
              <a:rPr lang="en-GB" sz="2800" b="0" u="none" strike="noStrike">
                <a:solidFill>
                  <a:srgbClr val="FFFFFF"/>
                </a:solidFill>
                <a:effectLst/>
                <a:uFillTx/>
                <a:latin typeface="Comic Sans MS"/>
              </a:rPr>
              <a:t> 512 = </a:t>
            </a:r>
            <a:r>
              <a:rPr lang="en-GB" sz="2800" b="0" u="none" strike="noStrike">
                <a:solidFill>
                  <a:srgbClr val="FFFF00"/>
                </a:solidFill>
                <a:effectLst/>
                <a:uFillTx/>
                <a:latin typeface="Comic Sans MS"/>
              </a:rPr>
              <a:t>1536</a:t>
            </a:r>
            <a:r>
              <a:rPr lang="en-GB" sz="2800" b="0" u="sng" strike="noStrike">
                <a:solidFill>
                  <a:srgbClr val="FFFFFF"/>
                </a:solidFill>
                <a:effectLst/>
                <a:uFillTx/>
                <a:latin typeface="Comic Sans MS"/>
              </a:rPr>
              <a:t> </a:t>
            </a:r>
            <a:endParaRPr lang="en-US" sz="2800" b="0" u="none" strike="noStrike">
              <a:solidFill>
                <a:srgbClr val="FFFFFF"/>
              </a:solidFill>
              <a:effectLst/>
              <a:uFillTx/>
              <a:latin typeface="Arial Narrow"/>
            </a:endParaRPr>
          </a:p>
        </p:txBody>
      </p:sp>
      <p:sp>
        <p:nvSpPr>
          <p:cNvPr id="86" name="Text Box 8"/>
          <p:cNvSpPr/>
          <p:nvPr/>
        </p:nvSpPr>
        <p:spPr>
          <a:xfrm>
            <a:off x="974880" y="6080040"/>
            <a:ext cx="8169120" cy="57960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7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none" strike="noStrike">
                <a:solidFill>
                  <a:srgbClr val="FFFFFF"/>
                </a:solidFill>
                <a:effectLst/>
                <a:uFillTx/>
                <a:latin typeface="Comic Sans MS"/>
              </a:rPr>
              <a:t> u</a:t>
            </a:r>
            <a:r>
              <a:rPr lang="en-GB" sz="2800" b="0" u="none" strike="noStrike" baseline="-25000">
                <a:solidFill>
                  <a:srgbClr val="FFFFFF"/>
                </a:solidFill>
                <a:effectLst/>
                <a:uFillTx/>
                <a:latin typeface="Comic Sans MS"/>
              </a:rPr>
              <a:t>2</a:t>
            </a:r>
            <a:r>
              <a:rPr lang="en-GB" sz="2800" b="0" u="none" strike="noStrike">
                <a:solidFill>
                  <a:srgbClr val="FFFFFF"/>
                </a:solidFill>
                <a:effectLst/>
                <a:uFillTx/>
                <a:latin typeface="Comic Sans MS"/>
              </a:rPr>
              <a:t> = 2u</a:t>
            </a:r>
            <a:r>
              <a:rPr lang="en-GB" sz="2800" b="0" u="none" strike="noStrike" baseline="-25000">
                <a:solidFill>
                  <a:srgbClr val="FFFFFF"/>
                </a:solidFill>
                <a:effectLst/>
                <a:uFillTx/>
                <a:latin typeface="Comic Sans MS"/>
              </a:rPr>
              <a:t>1</a:t>
            </a:r>
            <a:r>
              <a:rPr lang="en-GB" sz="2800" b="0" u="none" strike="noStrike">
                <a:solidFill>
                  <a:srgbClr val="FFFFFF"/>
                </a:solidFill>
                <a:effectLst/>
                <a:uFillTx/>
                <a:latin typeface="Comic Sans MS"/>
              </a:rPr>
              <a:t> = 2 </a:t>
            </a:r>
            <a:r>
              <a:rPr lang="en-GB" sz="1100" b="0" u="none" strike="noStrike">
                <a:solidFill>
                  <a:srgbClr val="FFFFFF"/>
                </a:solidFill>
                <a:effectLst/>
                <a:uFillTx/>
                <a:latin typeface="Comic Sans MS"/>
              </a:rPr>
              <a:t>X</a:t>
            </a:r>
            <a:r>
              <a:rPr lang="en-GB" sz="2800" b="0" u="none" strike="noStrike">
                <a:solidFill>
                  <a:srgbClr val="FFFFFF"/>
                </a:solidFill>
                <a:effectLst/>
                <a:uFillTx/>
                <a:latin typeface="Comic Sans MS"/>
              </a:rPr>
              <a:t> 3 = 6,    u</a:t>
            </a:r>
            <a:r>
              <a:rPr lang="en-GB" sz="2800" b="0" u="none" strike="noStrike" baseline="-25000">
                <a:solidFill>
                  <a:srgbClr val="FFFFFF"/>
                </a:solidFill>
                <a:effectLst/>
                <a:uFillTx/>
                <a:latin typeface="Comic Sans MS"/>
              </a:rPr>
              <a:t>3</a:t>
            </a:r>
            <a:r>
              <a:rPr lang="en-GB" sz="2800" b="0" u="none" strike="noStrike">
                <a:solidFill>
                  <a:srgbClr val="FFFFFF"/>
                </a:solidFill>
                <a:effectLst/>
                <a:uFillTx/>
                <a:latin typeface="Comic Sans MS"/>
              </a:rPr>
              <a:t> = 2u</a:t>
            </a:r>
            <a:r>
              <a:rPr lang="en-GB" sz="2800" b="0" u="none" strike="noStrike" baseline="-25000">
                <a:solidFill>
                  <a:srgbClr val="FFFFFF"/>
                </a:solidFill>
                <a:effectLst/>
                <a:uFillTx/>
                <a:latin typeface="Comic Sans MS"/>
              </a:rPr>
              <a:t>2</a:t>
            </a:r>
            <a:r>
              <a:rPr lang="en-GB" sz="2800" b="0" u="none" strike="noStrike">
                <a:solidFill>
                  <a:srgbClr val="FFFFFF"/>
                </a:solidFill>
                <a:effectLst/>
                <a:uFillTx/>
                <a:latin typeface="Comic Sans MS"/>
              </a:rPr>
              <a:t> = 2 </a:t>
            </a:r>
            <a:r>
              <a:rPr lang="en-GB" sz="1100" b="0" u="none" strike="noStrike">
                <a:solidFill>
                  <a:srgbClr val="FFFFFF"/>
                </a:solidFill>
                <a:effectLst/>
                <a:uFillTx/>
                <a:latin typeface="Comic Sans MS"/>
              </a:rPr>
              <a:t>X</a:t>
            </a:r>
            <a:r>
              <a:rPr lang="en-GB" sz="2800" b="0" u="none" strike="noStrike">
                <a:solidFill>
                  <a:srgbClr val="FFFFFF"/>
                </a:solidFill>
                <a:effectLst/>
                <a:uFillTx/>
                <a:latin typeface="Comic Sans MS"/>
              </a:rPr>
              <a:t> 6 = 12,  etc</a:t>
            </a:r>
            <a:endParaRPr lang="en-US" sz="2800" b="0" u="none" strike="noStrike">
              <a:solidFill>
                <a:srgbClr val="FFFFFF"/>
              </a:solidFill>
              <a:effectLst/>
              <a:uFillTx/>
              <a:latin typeface="Arial Narrow"/>
            </a:endParaRPr>
          </a:p>
        </p:txBody>
      </p:sp>
      <p:sp>
        <p:nvSpPr>
          <p:cNvPr id="87" name="Rectangle 2"/>
          <p:cNvSpPr/>
          <p:nvPr/>
        </p:nvSpPr>
        <p:spPr>
          <a:xfrm>
            <a:off x="685800" y="503280"/>
            <a:ext cx="7772400" cy="1143000"/>
          </a:xfrm>
          <a:prstGeom prst="rect">
            <a:avLst/>
          </a:prstGeom>
          <a:noFill/>
          <a:ln w="0">
            <a:noFill/>
          </a:ln>
        </p:spPr>
        <p:style>
          <a:lnRef idx="0"/>
          <a:fillRef idx="0"/>
          <a:effectRef idx="0"/>
          <a:fontRef idx="minor"/>
        </p:style>
        <p:txBody>
          <a:bodyPr lIns="90000" tIns="46800" rIns="90000" bIns="46800" anchor="t">
            <a:noAutofit/>
          </a:bodyPr>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000" b="0" u="none" strike="noStrike">
                <a:solidFill>
                  <a:srgbClr val="EEF82A"/>
                </a:solidFill>
                <a:effectLst/>
                <a:uFillTx/>
                <a:latin typeface="Comic Sans MS"/>
              </a:rPr>
              <a:t>Recurrence Relations</a:t>
            </a:r>
            <a:endParaRPr lang="en-US" sz="4000" b="0" u="none" strike="noStrike">
              <a:solidFill>
                <a:srgbClr val="FFFFFF"/>
              </a:solidFill>
              <a:effectLst/>
              <a:uFillTx/>
              <a:latin typeface="Arial Narrow"/>
            </a:endParaRPr>
          </a:p>
        </p:txBody>
      </p:sp>
      <p:sp>
        <p:nvSpPr>
          <p:cNvPr id="88" name="TextBox 10"/>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timing>
    <p:tnLst>
      <p:par>
        <p:cTn id="119" dur="indefinite" restart="never" nodeType="tmRoot">
          <p:childTnLst>
            <p:seq>
              <p:cTn id="120" dur="indefinite" nodeType="mainSeq">
                <p:childTnLst>
                  <p:par>
                    <p:cTn id="121" fill="hold" nodeType="clickEffect">
                      <p:stCondLst>
                        <p:cond delay="indefinite"/>
                      </p:stCondLst>
                      <p:childTnLst>
                        <p:par>
                          <p:cTn id="122" fill="hold" nodeType="withEffect">
                            <p:stCondLst>
                              <p:cond delay="0"/>
                            </p:stCondLst>
                            <p:childTnLst>
                              <p:par>
                                <p:cTn id="123" presetID="22" presetClass="entr" fill="hold" nodeType="clickEffect" presetSubtype="8">
                                  <p:stCondLst>
                                    <p:cond delay="0"/>
                                  </p:stCondLst>
                                  <p:childTnLst>
                                    <p:set>
                                      <p:cBhvr>
                                        <p:cTn id="124" dur="1" fill="hold">
                                          <p:stCondLst>
                                            <p:cond delay="0"/>
                                          </p:stCondLst>
                                        </p:cTn>
                                        <p:tgtEl>
                                          <p:spTgt spid="84"/>
                                        </p:tgtEl>
                                        <p:attrNameLst>
                                          <p:attrName>style.visibility</p:attrName>
                                        </p:attrNameLst>
                                      </p:cBhvr>
                                      <p:to>
                                        <p:strVal val="visible"/>
                                      </p:to>
                                    </p:set>
                                    <p:animEffect transition="in" filter="wipe(left)">
                                      <p:cBhvr additive="repl">
                                        <p:cTn id="125" dur="500"/>
                                        <p:tgtEl>
                                          <p:spTgt spid="84"/>
                                        </p:tgtEl>
                                      </p:cBhvr>
                                    </p:animEffect>
                                  </p:childTnLst>
                                </p:cTn>
                              </p:par>
                            </p:childTnLst>
                          </p:cTn>
                        </p:par>
                      </p:childTnLst>
                    </p:cTn>
                  </p:par>
                  <p:par>
                    <p:cTn id="126" fill="hold" nodeType="clickEffect">
                      <p:stCondLst>
                        <p:cond delay="indefinite"/>
                      </p:stCondLst>
                      <p:childTnLst>
                        <p:par>
                          <p:cTn id="127" fill="hold" nodeType="withEffect">
                            <p:stCondLst>
                              <p:cond delay="0"/>
                            </p:stCondLst>
                            <p:childTnLst>
                              <p:par>
                                <p:cTn id="128" presetID="22" presetClass="entr" fill="hold" nodeType="clickEffect" presetSubtype="8">
                                  <p:stCondLst>
                                    <p:cond delay="0"/>
                                  </p:stCondLst>
                                  <p:childTnLst>
                                    <p:set>
                                      <p:cBhvr>
                                        <p:cTn id="129" dur="1" fill="hold">
                                          <p:stCondLst>
                                            <p:cond delay="0"/>
                                          </p:stCondLst>
                                        </p:cTn>
                                        <p:tgtEl>
                                          <p:spTgt spid="85"/>
                                        </p:tgtEl>
                                        <p:attrNameLst>
                                          <p:attrName>style.visibility</p:attrName>
                                        </p:attrNameLst>
                                      </p:cBhvr>
                                      <p:to>
                                        <p:strVal val="visible"/>
                                      </p:to>
                                    </p:set>
                                    <p:animEffect transition="in" filter="wipe(left)">
                                      <p:cBhvr additive="repl">
                                        <p:cTn id="130" dur="500"/>
                                        <p:tgtEl>
                                          <p:spTgt spid="85"/>
                                        </p:tgtEl>
                                      </p:cBhvr>
                                    </p:animEffect>
                                  </p:childTnLst>
                                </p:cTn>
                              </p:par>
                            </p:childTnLst>
                          </p:cTn>
                        </p:par>
                      </p:childTnLst>
                    </p:cTn>
                  </p:par>
                  <p:par>
                    <p:cTn id="131" fill="hold" nodeType="clickEffect">
                      <p:stCondLst>
                        <p:cond delay="indefinite"/>
                      </p:stCondLst>
                      <p:childTnLst>
                        <p:par>
                          <p:cTn id="132" fill="hold" nodeType="withEffect">
                            <p:stCondLst>
                              <p:cond delay="0"/>
                            </p:stCondLst>
                            <p:childTnLst>
                              <p:par>
                                <p:cTn id="133" presetID="22" presetClass="entr" fill="hold" nodeType="clickEffect" presetSubtype="8">
                                  <p:stCondLst>
                                    <p:cond delay="0"/>
                                  </p:stCondLst>
                                  <p:childTnLst>
                                    <p:set>
                                      <p:cBhvr>
                                        <p:cTn id="134" dur="1" fill="hold">
                                          <p:stCondLst>
                                            <p:cond delay="0"/>
                                          </p:stCondLst>
                                        </p:cTn>
                                        <p:tgtEl>
                                          <p:spTgt spid="82"/>
                                        </p:tgtEl>
                                        <p:attrNameLst>
                                          <p:attrName>style.visibility</p:attrName>
                                        </p:attrNameLst>
                                      </p:cBhvr>
                                      <p:to>
                                        <p:strVal val="visible"/>
                                      </p:to>
                                    </p:set>
                                    <p:animEffect transition="in" filter="wipe(left)">
                                      <p:cBhvr additive="repl">
                                        <p:cTn id="135" dur="500"/>
                                        <p:tgtEl>
                                          <p:spTgt spid="82"/>
                                        </p:tgtEl>
                                      </p:cBhvr>
                                    </p:animEffect>
                                  </p:childTnLst>
                                </p:cTn>
                              </p:par>
                            </p:childTnLst>
                          </p:cTn>
                        </p:par>
                      </p:childTnLst>
                    </p:cTn>
                  </p:par>
                  <p:par>
                    <p:cTn id="136" fill="hold" nodeType="clickEffect">
                      <p:stCondLst>
                        <p:cond delay="indefinite"/>
                      </p:stCondLst>
                      <p:childTnLst>
                        <p:par>
                          <p:cTn id="137" fill="hold" nodeType="withEffect">
                            <p:stCondLst>
                              <p:cond delay="0"/>
                            </p:stCondLst>
                            <p:childTnLst>
                              <p:par>
                                <p:cTn id="138" presetID="22" presetClass="entr" fill="hold" nodeType="clickEffect" presetSubtype="8">
                                  <p:stCondLst>
                                    <p:cond delay="0"/>
                                  </p:stCondLst>
                                  <p:childTnLst>
                                    <p:set>
                                      <p:cBhvr>
                                        <p:cTn id="139" dur="1" fill="hold">
                                          <p:stCondLst>
                                            <p:cond delay="0"/>
                                          </p:stCondLst>
                                        </p:cTn>
                                        <p:tgtEl>
                                          <p:spTgt spid="86"/>
                                        </p:tgtEl>
                                        <p:attrNameLst>
                                          <p:attrName>style.visibility</p:attrName>
                                        </p:attrNameLst>
                                      </p:cBhvr>
                                      <p:to>
                                        <p:strVal val="visible"/>
                                      </p:to>
                                    </p:set>
                                    <p:animEffect transition="in" filter="wipe(left)">
                                      <p:cBhvr additive="repl">
                                        <p:cTn id="140" dur="500"/>
                                        <p:tgtEl>
                                          <p:spTgt spid="8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 name="Text Box 2"/>
          <p:cNvSpPr/>
          <p:nvPr/>
        </p:nvSpPr>
        <p:spPr>
          <a:xfrm>
            <a:off x="990720" y="1905120"/>
            <a:ext cx="7848360" cy="520920"/>
          </a:xfrm>
          <a:prstGeom prst="rect">
            <a:avLst/>
          </a:prstGeom>
          <a:noFill/>
          <a:ln w="0">
            <a:noFill/>
          </a:ln>
        </p:spPr>
        <p:style>
          <a:lnRef idx="0"/>
          <a:fillRef idx="0"/>
          <a:effectRef idx="0"/>
          <a:fontRef idx="minor"/>
        </p:style>
        <p:txBody>
          <a:bodyPr lIns="90000" tIns="46800" rIns="90000" bIns="46800" anchor="t">
            <a:spAutoFit/>
          </a:bodyPr>
          <a:p>
            <a:pPr algn="ctr">
              <a:spcBef>
                <a:spcPts val="17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sng" strike="noStrike">
                <a:solidFill>
                  <a:srgbClr val="FFFF00"/>
                </a:solidFill>
                <a:effectLst/>
                <a:uFillTx/>
                <a:latin typeface="Arial Narrow"/>
              </a:rPr>
              <a:t>C</a:t>
            </a:r>
            <a:r>
              <a:rPr lang="en-GB" sz="2800" b="0" u="none" strike="noStrike">
                <a:solidFill>
                  <a:srgbClr val="FFFF00"/>
                </a:solidFill>
                <a:effectLst/>
                <a:uFillTx/>
                <a:latin typeface="Arial Narrow"/>
              </a:rPr>
              <a:t>	</a:t>
            </a:r>
            <a:r>
              <a:rPr lang="en-GB" sz="2800" b="0" u="none" strike="noStrike">
                <a:solidFill>
                  <a:srgbClr val="FFFF00"/>
                </a:solidFill>
                <a:effectLst/>
                <a:uFillTx/>
                <a:latin typeface="Arial Narrow"/>
              </a:rPr>
              <a:t>	</a:t>
            </a:r>
            <a:r>
              <a:rPr lang="en-GB" sz="2800" b="0" u="none" strike="noStrike">
                <a:solidFill>
                  <a:srgbClr val="FFFF00"/>
                </a:solidFill>
                <a:effectLst/>
                <a:uFillTx/>
                <a:latin typeface="Arial Narrow"/>
              </a:rPr>
              <a:t>2</a:t>
            </a:r>
            <a:r>
              <a:rPr lang="en-GB" sz="2800" b="0" u="none" strike="noStrike">
                <a:solidFill>
                  <a:srgbClr val="FFFF00"/>
                </a:solidFill>
                <a:effectLst/>
                <a:uFillTx/>
                <a:latin typeface="Arial Narrow"/>
              </a:rPr>
              <a:t>	</a:t>
            </a:r>
            <a:r>
              <a:rPr lang="en-GB" sz="2800" b="0" u="none" strike="noStrike">
                <a:solidFill>
                  <a:srgbClr val="FFFF00"/>
                </a:solidFill>
                <a:effectLst/>
                <a:uFillTx/>
                <a:latin typeface="Arial Narrow"/>
              </a:rPr>
              <a:t>3</a:t>
            </a:r>
            <a:r>
              <a:rPr lang="en-GB" sz="2800" b="0" u="none" strike="noStrike">
                <a:solidFill>
                  <a:srgbClr val="FFFF00"/>
                </a:solidFill>
                <a:effectLst/>
                <a:uFillTx/>
                <a:latin typeface="Arial Narrow"/>
              </a:rPr>
              <a:t>	</a:t>
            </a:r>
            <a:r>
              <a:rPr lang="en-GB" sz="2800" b="0" u="none" strike="noStrike">
                <a:solidFill>
                  <a:srgbClr val="FFFF00"/>
                </a:solidFill>
                <a:effectLst/>
                <a:uFillTx/>
                <a:latin typeface="Arial Narrow"/>
              </a:rPr>
              <a:t>5</a:t>
            </a:r>
            <a:r>
              <a:rPr lang="en-GB" sz="2800" b="0" u="none" strike="noStrike">
                <a:solidFill>
                  <a:srgbClr val="FFFF00"/>
                </a:solidFill>
                <a:effectLst/>
                <a:uFillTx/>
                <a:latin typeface="Arial Narrow"/>
              </a:rPr>
              <a:t>	</a:t>
            </a:r>
            <a:r>
              <a:rPr lang="en-GB" sz="2800" b="0" u="none" strike="noStrike">
                <a:solidFill>
                  <a:srgbClr val="FFFF00"/>
                </a:solidFill>
                <a:effectLst/>
                <a:uFillTx/>
                <a:latin typeface="Arial Narrow"/>
              </a:rPr>
              <a:t>8</a:t>
            </a:r>
            <a:r>
              <a:rPr lang="en-GB" sz="2800" b="0" u="none" strike="noStrike">
                <a:solidFill>
                  <a:srgbClr val="FFFF00"/>
                </a:solidFill>
                <a:effectLst/>
                <a:uFillTx/>
                <a:latin typeface="Arial Narrow"/>
              </a:rPr>
              <a:t>	</a:t>
            </a:r>
            <a:r>
              <a:rPr lang="en-GB" sz="2800" b="0" u="none" strike="noStrike">
                <a:solidFill>
                  <a:srgbClr val="FFFF00"/>
                </a:solidFill>
                <a:effectLst/>
                <a:uFillTx/>
                <a:latin typeface="Arial Narrow"/>
              </a:rPr>
              <a:t>13</a:t>
            </a:r>
            <a:r>
              <a:rPr lang="en-GB" sz="2800" b="0" u="none" strike="noStrike">
                <a:solidFill>
                  <a:srgbClr val="FFFF00"/>
                </a:solidFill>
                <a:effectLst/>
                <a:uFillTx/>
                <a:latin typeface="Arial Narrow"/>
              </a:rPr>
              <a:t>	</a:t>
            </a:r>
            <a:r>
              <a:rPr lang="en-GB" sz="2800" b="0" u="none" strike="noStrike">
                <a:solidFill>
                  <a:srgbClr val="FFFF00"/>
                </a:solidFill>
                <a:effectLst/>
                <a:uFillTx/>
                <a:latin typeface="Arial Narrow"/>
              </a:rPr>
              <a:t>……..</a:t>
            </a:r>
            <a:endParaRPr lang="en-US" sz="2800" b="0" u="none" strike="noStrike">
              <a:solidFill>
                <a:srgbClr val="FFFFFF"/>
              </a:solidFill>
              <a:effectLst/>
              <a:uFillTx/>
              <a:latin typeface="Arial Narrow"/>
            </a:endParaRPr>
          </a:p>
        </p:txBody>
      </p:sp>
      <p:sp>
        <p:nvSpPr>
          <p:cNvPr id="90" name="Text Box 3"/>
          <p:cNvSpPr/>
          <p:nvPr/>
        </p:nvSpPr>
        <p:spPr>
          <a:xfrm>
            <a:off x="974880" y="2498760"/>
            <a:ext cx="8169120" cy="138168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No formula this time but we have a special type of recurrence relation called a </a:t>
            </a:r>
            <a:endParaRPr lang="en-US" sz="2400" b="0" u="none" strike="noStrike">
              <a:solidFill>
                <a:srgbClr val="FFFFFF"/>
              </a:solidFill>
              <a:effectLst/>
              <a:uFillTx/>
              <a:latin typeface="Arial Narrow"/>
            </a:endParaRPr>
          </a:p>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FIBONACCI</a:t>
            </a:r>
            <a:r>
              <a:rPr lang="en-GB" sz="2400" b="0" u="none" strike="noStrike">
                <a:solidFill>
                  <a:srgbClr val="FFFFFF"/>
                </a:solidFill>
                <a:effectLst/>
                <a:uFillTx/>
                <a:latin typeface="Comic Sans MS"/>
              </a:rPr>
              <a:t> </a:t>
            </a:r>
            <a:r>
              <a:rPr lang="en-GB" sz="2400" b="0" u="none" strike="noStrike">
                <a:solidFill>
                  <a:srgbClr val="FFFF00"/>
                </a:solidFill>
                <a:effectLst/>
                <a:uFillTx/>
                <a:latin typeface="Comic Sans MS"/>
              </a:rPr>
              <a:t>SEQUENCE</a:t>
            </a:r>
            <a:r>
              <a:rPr lang="en-GB" sz="2400" b="0" u="none" strike="noStrike">
                <a:solidFill>
                  <a:srgbClr val="FFFFFF"/>
                </a:solidFill>
                <a:effectLst/>
                <a:uFillTx/>
                <a:latin typeface="Comic Sans MS"/>
              </a:rPr>
              <a:t>.</a:t>
            </a:r>
            <a:endParaRPr lang="en-US" sz="2400" b="0" u="none" strike="noStrike">
              <a:solidFill>
                <a:srgbClr val="FFFFFF"/>
              </a:solidFill>
              <a:effectLst/>
              <a:uFillTx/>
              <a:latin typeface="Arial Narrow"/>
            </a:endParaRPr>
          </a:p>
        </p:txBody>
      </p:sp>
      <p:sp>
        <p:nvSpPr>
          <p:cNvPr id="91" name="Text Box 4"/>
          <p:cNvSpPr/>
          <p:nvPr/>
        </p:nvSpPr>
        <p:spPr>
          <a:xfrm>
            <a:off x="1112760" y="3962520"/>
            <a:ext cx="7391520" cy="5101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Here         u</a:t>
            </a:r>
            <a:r>
              <a:rPr lang="en-GB" sz="2400" b="0" u="none" strike="noStrike" baseline="-25000">
                <a:solidFill>
                  <a:srgbClr val="FFFFFF"/>
                </a:solidFill>
                <a:effectLst/>
                <a:uFillTx/>
                <a:latin typeface="Comic Sans MS"/>
              </a:rPr>
              <a:t>1</a:t>
            </a:r>
            <a:r>
              <a:rPr lang="en-GB" sz="2400" b="0" u="none" strike="noStrike">
                <a:solidFill>
                  <a:srgbClr val="FFFFFF"/>
                </a:solidFill>
                <a:effectLst/>
                <a:uFillTx/>
                <a:latin typeface="Comic Sans MS"/>
              </a:rPr>
              <a:t> = 2 ,   u</a:t>
            </a:r>
            <a:r>
              <a:rPr lang="en-GB" sz="2400" b="0" u="none" strike="noStrike" baseline="-25000">
                <a:solidFill>
                  <a:srgbClr val="FFFFFF"/>
                </a:solidFill>
                <a:effectLst/>
                <a:uFillTx/>
                <a:latin typeface="Comic Sans MS"/>
              </a:rPr>
              <a:t>2</a:t>
            </a:r>
            <a:r>
              <a:rPr lang="en-GB" sz="2400" b="0" u="none" strike="noStrike">
                <a:solidFill>
                  <a:srgbClr val="FFFFFF"/>
                </a:solidFill>
                <a:effectLst/>
                <a:uFillTx/>
                <a:latin typeface="Comic Sans MS"/>
              </a:rPr>
              <a:t> = 3       then we have</a:t>
            </a:r>
            <a:endParaRPr lang="en-US" sz="2400" b="0" u="none" strike="noStrike">
              <a:solidFill>
                <a:srgbClr val="FFFFFF"/>
              </a:solidFill>
              <a:effectLst/>
              <a:uFillTx/>
              <a:latin typeface="Arial Narrow"/>
            </a:endParaRPr>
          </a:p>
        </p:txBody>
      </p:sp>
      <p:sp>
        <p:nvSpPr>
          <p:cNvPr id="92" name="Text Box 5"/>
          <p:cNvSpPr/>
          <p:nvPr/>
        </p:nvSpPr>
        <p:spPr>
          <a:xfrm>
            <a:off x="304920" y="4465800"/>
            <a:ext cx="9144000" cy="5101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u</a:t>
            </a:r>
            <a:r>
              <a:rPr lang="en-GB" sz="2400" b="0" u="none" strike="noStrike" baseline="-25000">
                <a:solidFill>
                  <a:srgbClr val="FFFFFF"/>
                </a:solidFill>
                <a:effectLst/>
                <a:uFillTx/>
                <a:latin typeface="Comic Sans MS"/>
              </a:rPr>
              <a:t>3</a:t>
            </a:r>
            <a:r>
              <a:rPr lang="en-GB" sz="2400" b="0" u="none" strike="noStrike">
                <a:solidFill>
                  <a:srgbClr val="FFFFFF"/>
                </a:solidFill>
                <a:effectLst/>
                <a:uFillTx/>
                <a:latin typeface="Comic Sans MS"/>
              </a:rPr>
              <a:t> = u</a:t>
            </a:r>
            <a:r>
              <a:rPr lang="en-GB" sz="2400" b="0" u="none" strike="noStrike" baseline="-25000">
                <a:solidFill>
                  <a:srgbClr val="FFFFFF"/>
                </a:solidFill>
                <a:effectLst/>
                <a:uFillTx/>
                <a:latin typeface="Comic Sans MS"/>
              </a:rPr>
              <a:t>2</a:t>
            </a:r>
            <a:r>
              <a:rPr lang="en-GB" sz="2400" b="0" u="none" strike="noStrike">
                <a:solidFill>
                  <a:srgbClr val="FFFFFF"/>
                </a:solidFill>
                <a:effectLst/>
                <a:uFillTx/>
                <a:latin typeface="Comic Sans MS"/>
              </a:rPr>
              <a:t> + u</a:t>
            </a:r>
            <a:r>
              <a:rPr lang="en-GB" sz="2400" b="0" u="none" strike="noStrike" baseline="-25000">
                <a:solidFill>
                  <a:srgbClr val="FFFFFF"/>
                </a:solidFill>
                <a:effectLst/>
                <a:uFillTx/>
                <a:latin typeface="Comic Sans MS"/>
              </a:rPr>
              <a:t>1</a:t>
            </a:r>
            <a:r>
              <a:rPr lang="en-GB" sz="2400" b="0" u="none" strike="noStrike">
                <a:solidFill>
                  <a:srgbClr val="FFFFFF"/>
                </a:solidFill>
                <a:effectLst/>
                <a:uFillTx/>
                <a:latin typeface="Comic Sans MS"/>
              </a:rPr>
              <a:t> = 3 + 2 = </a:t>
            </a:r>
            <a:r>
              <a:rPr lang="en-GB" sz="2400" b="0" u="none" strike="noStrike">
                <a:solidFill>
                  <a:srgbClr val="FFFF00"/>
                </a:solidFill>
                <a:effectLst/>
                <a:uFillTx/>
                <a:latin typeface="Comic Sans MS"/>
              </a:rPr>
              <a:t>5</a:t>
            </a:r>
            <a:r>
              <a:rPr lang="en-GB" sz="2400" b="0" u="none" strike="noStrike">
                <a:solidFill>
                  <a:srgbClr val="FFFFFF"/>
                </a:solidFill>
                <a:effectLst/>
                <a:uFillTx/>
                <a:latin typeface="Comic Sans MS"/>
              </a:rPr>
              <a:t> ,   u</a:t>
            </a:r>
            <a:r>
              <a:rPr lang="en-GB" sz="2400" b="0" u="none" strike="noStrike" baseline="-25000">
                <a:solidFill>
                  <a:srgbClr val="FFFFFF"/>
                </a:solidFill>
                <a:effectLst/>
                <a:uFillTx/>
                <a:latin typeface="Comic Sans MS"/>
              </a:rPr>
              <a:t>4</a:t>
            </a:r>
            <a:r>
              <a:rPr lang="en-GB" sz="2400" b="0" u="none" strike="noStrike">
                <a:solidFill>
                  <a:srgbClr val="FFFFFF"/>
                </a:solidFill>
                <a:effectLst/>
                <a:uFillTx/>
                <a:latin typeface="Comic Sans MS"/>
              </a:rPr>
              <a:t> = u</a:t>
            </a:r>
            <a:r>
              <a:rPr lang="en-GB" sz="2400" b="0" u="none" strike="noStrike" baseline="-25000">
                <a:solidFill>
                  <a:srgbClr val="FFFFFF"/>
                </a:solidFill>
                <a:effectLst/>
                <a:uFillTx/>
                <a:latin typeface="Comic Sans MS"/>
              </a:rPr>
              <a:t>3</a:t>
            </a:r>
            <a:r>
              <a:rPr lang="en-GB" sz="2400" b="0" u="none" strike="noStrike">
                <a:solidFill>
                  <a:srgbClr val="FFFFFF"/>
                </a:solidFill>
                <a:effectLst/>
                <a:uFillTx/>
                <a:latin typeface="Comic Sans MS"/>
              </a:rPr>
              <a:t> + u</a:t>
            </a:r>
            <a:r>
              <a:rPr lang="en-GB" sz="2400" b="0" u="none" strike="noStrike" baseline="-25000">
                <a:solidFill>
                  <a:srgbClr val="FFFFFF"/>
                </a:solidFill>
                <a:effectLst/>
                <a:uFillTx/>
                <a:latin typeface="Comic Sans MS"/>
              </a:rPr>
              <a:t>2</a:t>
            </a:r>
            <a:r>
              <a:rPr lang="en-GB" sz="2400" b="0" u="none" strike="noStrike">
                <a:solidFill>
                  <a:srgbClr val="FFFFFF"/>
                </a:solidFill>
                <a:effectLst/>
                <a:uFillTx/>
                <a:latin typeface="Comic Sans MS"/>
              </a:rPr>
              <a:t> = 5 + 3 = </a:t>
            </a:r>
            <a:r>
              <a:rPr lang="en-GB" sz="2400" b="0" u="none" strike="noStrike">
                <a:solidFill>
                  <a:srgbClr val="FFFF00"/>
                </a:solidFill>
                <a:effectLst/>
                <a:uFillTx/>
                <a:latin typeface="Comic Sans MS"/>
              </a:rPr>
              <a:t>8</a:t>
            </a:r>
            <a:r>
              <a:rPr lang="en-GB" sz="2400" b="0" u="none" strike="noStrike">
                <a:solidFill>
                  <a:srgbClr val="FFFFFF"/>
                </a:solidFill>
                <a:effectLst/>
                <a:uFillTx/>
                <a:latin typeface="Comic Sans MS"/>
              </a:rPr>
              <a:t> </a:t>
            </a:r>
            <a:endParaRPr lang="en-US" sz="2400" b="0" u="none" strike="noStrike">
              <a:solidFill>
                <a:srgbClr val="FFFFFF"/>
              </a:solidFill>
              <a:effectLst/>
              <a:uFillTx/>
              <a:latin typeface="Arial Narrow"/>
            </a:endParaRPr>
          </a:p>
        </p:txBody>
      </p:sp>
      <p:sp>
        <p:nvSpPr>
          <p:cNvPr id="93" name="Text Box 6"/>
          <p:cNvSpPr/>
          <p:nvPr/>
        </p:nvSpPr>
        <p:spPr>
          <a:xfrm>
            <a:off x="609480" y="5288040"/>
            <a:ext cx="327672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In general</a:t>
            </a:r>
            <a:endParaRPr lang="en-US" sz="2400" b="0" u="none" strike="noStrike">
              <a:solidFill>
                <a:srgbClr val="FFFFFF"/>
              </a:solidFill>
              <a:effectLst/>
              <a:uFillTx/>
              <a:latin typeface="Arial Narrow"/>
            </a:endParaRPr>
          </a:p>
        </p:txBody>
      </p:sp>
      <p:sp>
        <p:nvSpPr>
          <p:cNvPr id="94" name="Text Box 7"/>
          <p:cNvSpPr/>
          <p:nvPr/>
        </p:nvSpPr>
        <p:spPr>
          <a:xfrm>
            <a:off x="2819520" y="5241960"/>
            <a:ext cx="5181480" cy="5101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00"/>
                </a:solidFill>
                <a:effectLst/>
                <a:uFillTx/>
                <a:latin typeface="Comic Sans MS"/>
              </a:rPr>
              <a:t>u</a:t>
            </a:r>
            <a:r>
              <a:rPr lang="en-GB" sz="2400" b="0" u="none" strike="noStrike" baseline="-25000">
                <a:solidFill>
                  <a:srgbClr val="FFFF00"/>
                </a:solidFill>
                <a:effectLst/>
                <a:uFillTx/>
                <a:latin typeface="Comic Sans MS"/>
              </a:rPr>
              <a:t>n+2</a:t>
            </a:r>
            <a:r>
              <a:rPr lang="en-GB" sz="2400" b="0" u="none" strike="noStrike">
                <a:solidFill>
                  <a:srgbClr val="FFFF00"/>
                </a:solidFill>
                <a:effectLst/>
                <a:uFillTx/>
                <a:latin typeface="Comic Sans MS"/>
              </a:rPr>
              <a:t> = u</a:t>
            </a:r>
            <a:r>
              <a:rPr lang="en-GB" sz="2400" b="0" u="none" strike="noStrike" baseline="-25000">
                <a:solidFill>
                  <a:srgbClr val="FFFF00"/>
                </a:solidFill>
                <a:effectLst/>
                <a:uFillTx/>
                <a:latin typeface="Comic Sans MS"/>
              </a:rPr>
              <a:t>n+1  </a:t>
            </a:r>
            <a:r>
              <a:rPr lang="en-GB" sz="2400" b="0" u="none" strike="noStrike">
                <a:solidFill>
                  <a:srgbClr val="FFFF00"/>
                </a:solidFill>
                <a:effectLst/>
                <a:uFillTx/>
                <a:latin typeface="Comic Sans MS"/>
              </a:rPr>
              <a:t>+ u</a:t>
            </a:r>
            <a:r>
              <a:rPr lang="en-GB" sz="2400" b="0" u="none" strike="noStrike" baseline="-25000">
                <a:solidFill>
                  <a:srgbClr val="FFFF00"/>
                </a:solidFill>
                <a:effectLst/>
                <a:uFillTx/>
                <a:latin typeface="Comic Sans MS"/>
              </a:rPr>
              <a:t>n</a:t>
            </a:r>
            <a:endParaRPr lang="en-US" sz="2400" b="0" u="none" strike="noStrike">
              <a:solidFill>
                <a:srgbClr val="FFFFFF"/>
              </a:solidFill>
              <a:effectLst/>
              <a:uFillTx/>
              <a:latin typeface="Arial Narrow"/>
            </a:endParaRPr>
          </a:p>
        </p:txBody>
      </p:sp>
      <p:sp>
        <p:nvSpPr>
          <p:cNvPr id="95" name="Text Box 9"/>
          <p:cNvSpPr/>
          <p:nvPr/>
        </p:nvSpPr>
        <p:spPr>
          <a:xfrm>
            <a:off x="1387440" y="5942160"/>
            <a:ext cx="7435800" cy="82548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ie apart from 1st two, each term is the sum of the two previous terms.</a:t>
            </a:r>
            <a:endParaRPr lang="en-US" sz="2400" b="0" u="none" strike="noStrike">
              <a:solidFill>
                <a:srgbClr val="FFFFFF"/>
              </a:solidFill>
              <a:effectLst/>
              <a:uFillTx/>
              <a:latin typeface="Arial Narrow"/>
            </a:endParaRPr>
          </a:p>
        </p:txBody>
      </p:sp>
      <p:sp>
        <p:nvSpPr>
          <p:cNvPr id="96" name="Rectangle 2"/>
          <p:cNvSpPr/>
          <p:nvPr/>
        </p:nvSpPr>
        <p:spPr>
          <a:xfrm>
            <a:off x="685800" y="503280"/>
            <a:ext cx="7772400" cy="1143000"/>
          </a:xfrm>
          <a:prstGeom prst="rect">
            <a:avLst/>
          </a:prstGeom>
          <a:noFill/>
          <a:ln w="0">
            <a:noFill/>
          </a:ln>
        </p:spPr>
        <p:style>
          <a:lnRef idx="0"/>
          <a:fillRef idx="0"/>
          <a:effectRef idx="0"/>
          <a:fontRef idx="minor"/>
        </p:style>
        <p:txBody>
          <a:bodyPr lIns="90000" tIns="46800" rIns="90000" bIns="46800" anchor="t">
            <a:noAutofit/>
          </a:bodyPr>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000" b="0" u="none" strike="noStrike">
                <a:solidFill>
                  <a:srgbClr val="EEF82A"/>
                </a:solidFill>
                <a:effectLst/>
                <a:uFillTx/>
                <a:latin typeface="Comic Sans MS"/>
              </a:rPr>
              <a:t>Recurrence Relations</a:t>
            </a:r>
            <a:endParaRPr lang="en-US" sz="4000" b="0" u="none" strike="noStrike">
              <a:solidFill>
                <a:srgbClr val="FFFFFF"/>
              </a:solidFill>
              <a:effectLst/>
              <a:uFillTx/>
              <a:latin typeface="Arial Narrow"/>
            </a:endParaRPr>
          </a:p>
        </p:txBody>
      </p:sp>
      <p:sp>
        <p:nvSpPr>
          <p:cNvPr id="97" name="TextBox 12"/>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timing>
    <p:tnLst>
      <p:par>
        <p:cTn id="141" dur="indefinite" restart="never" nodeType="tmRoot">
          <p:childTnLst>
            <p:seq>
              <p:cTn id="142" dur="indefinite" nodeType="mainSeq">
                <p:childTnLst>
                  <p:par>
                    <p:cTn id="143" fill="hold" nodeType="clickEffect">
                      <p:stCondLst>
                        <p:cond delay="indefinite"/>
                      </p:stCondLst>
                      <p:childTnLst>
                        <p:par>
                          <p:cTn id="144" fill="hold" nodeType="withEffect">
                            <p:stCondLst>
                              <p:cond delay="0"/>
                            </p:stCondLst>
                            <p:childTnLst>
                              <p:par>
                                <p:cTn id="145" presetID="22" presetClass="entr" fill="hold" nodeType="clickEffect" presetSubtype="8">
                                  <p:stCondLst>
                                    <p:cond delay="0"/>
                                  </p:stCondLst>
                                  <p:childTnLst>
                                    <p:set>
                                      <p:cBhvr>
                                        <p:cTn id="146" dur="1" fill="hold">
                                          <p:stCondLst>
                                            <p:cond delay="0"/>
                                          </p:stCondLst>
                                        </p:cTn>
                                        <p:tgtEl>
                                          <p:spTgt spid="90"/>
                                        </p:tgtEl>
                                        <p:attrNameLst>
                                          <p:attrName>style.visibility</p:attrName>
                                        </p:attrNameLst>
                                      </p:cBhvr>
                                      <p:to>
                                        <p:strVal val="visible"/>
                                      </p:to>
                                    </p:set>
                                    <p:animEffect transition="in" filter="wipe(left)">
                                      <p:cBhvr additive="repl">
                                        <p:cTn id="147" dur="500"/>
                                        <p:tgtEl>
                                          <p:spTgt spid="90"/>
                                        </p:tgtEl>
                                      </p:cBhvr>
                                    </p:animEffect>
                                  </p:childTnLst>
                                </p:cTn>
                              </p:par>
                            </p:childTnLst>
                          </p:cTn>
                        </p:par>
                      </p:childTnLst>
                    </p:cTn>
                  </p:par>
                  <p:par>
                    <p:cTn id="148" fill="hold" nodeType="clickEffect">
                      <p:stCondLst>
                        <p:cond delay="indefinite"/>
                      </p:stCondLst>
                      <p:childTnLst>
                        <p:par>
                          <p:cTn id="149" fill="hold" nodeType="withEffect">
                            <p:stCondLst>
                              <p:cond delay="0"/>
                            </p:stCondLst>
                            <p:childTnLst>
                              <p:par>
                                <p:cTn id="150" presetID="22" presetClass="entr" fill="hold" nodeType="clickEffect" presetSubtype="8">
                                  <p:stCondLst>
                                    <p:cond delay="0"/>
                                  </p:stCondLst>
                                  <p:childTnLst>
                                    <p:set>
                                      <p:cBhvr>
                                        <p:cTn id="151" dur="1" fill="hold">
                                          <p:stCondLst>
                                            <p:cond delay="0"/>
                                          </p:stCondLst>
                                        </p:cTn>
                                        <p:tgtEl>
                                          <p:spTgt spid="91"/>
                                        </p:tgtEl>
                                        <p:attrNameLst>
                                          <p:attrName>style.visibility</p:attrName>
                                        </p:attrNameLst>
                                      </p:cBhvr>
                                      <p:to>
                                        <p:strVal val="visible"/>
                                      </p:to>
                                    </p:set>
                                    <p:animEffect transition="in" filter="wipe(left)">
                                      <p:cBhvr additive="repl">
                                        <p:cTn id="152" dur="500"/>
                                        <p:tgtEl>
                                          <p:spTgt spid="91"/>
                                        </p:tgtEl>
                                      </p:cBhvr>
                                    </p:animEffect>
                                  </p:childTnLst>
                                </p:cTn>
                              </p:par>
                            </p:childTnLst>
                          </p:cTn>
                        </p:par>
                      </p:childTnLst>
                    </p:cTn>
                  </p:par>
                  <p:par>
                    <p:cTn id="153" fill="hold" nodeType="clickEffect">
                      <p:stCondLst>
                        <p:cond delay="indefinite"/>
                      </p:stCondLst>
                      <p:childTnLst>
                        <p:par>
                          <p:cTn id="154" fill="hold" nodeType="withEffect">
                            <p:stCondLst>
                              <p:cond delay="0"/>
                            </p:stCondLst>
                            <p:childTnLst>
                              <p:par>
                                <p:cTn id="155" presetID="22" presetClass="entr" fill="hold" nodeType="clickEffect" presetSubtype="8">
                                  <p:stCondLst>
                                    <p:cond delay="0"/>
                                  </p:stCondLst>
                                  <p:childTnLst>
                                    <p:set>
                                      <p:cBhvr>
                                        <p:cTn id="156" dur="1" fill="hold">
                                          <p:stCondLst>
                                            <p:cond delay="0"/>
                                          </p:stCondLst>
                                        </p:cTn>
                                        <p:tgtEl>
                                          <p:spTgt spid="92"/>
                                        </p:tgtEl>
                                        <p:attrNameLst>
                                          <p:attrName>style.visibility</p:attrName>
                                        </p:attrNameLst>
                                      </p:cBhvr>
                                      <p:to>
                                        <p:strVal val="visible"/>
                                      </p:to>
                                    </p:set>
                                    <p:animEffect transition="in" filter="wipe(left)">
                                      <p:cBhvr additive="repl">
                                        <p:cTn id="157" dur="500"/>
                                        <p:tgtEl>
                                          <p:spTgt spid="92"/>
                                        </p:tgtEl>
                                      </p:cBhvr>
                                    </p:animEffect>
                                  </p:childTnLst>
                                </p:cTn>
                              </p:par>
                            </p:childTnLst>
                          </p:cTn>
                        </p:par>
                      </p:childTnLst>
                    </p:cTn>
                  </p:par>
                  <p:par>
                    <p:cTn id="158" fill="hold" nodeType="clickEffect">
                      <p:stCondLst>
                        <p:cond delay="indefinite"/>
                      </p:stCondLst>
                      <p:childTnLst>
                        <p:par>
                          <p:cTn id="159" fill="hold" nodeType="withEffect">
                            <p:stCondLst>
                              <p:cond delay="0"/>
                            </p:stCondLst>
                            <p:childTnLst>
                              <p:par>
                                <p:cTn id="160" presetID="22" presetClass="entr" fill="hold" nodeType="clickEffect" presetSubtype="8">
                                  <p:stCondLst>
                                    <p:cond delay="0"/>
                                  </p:stCondLst>
                                  <p:childTnLst>
                                    <p:set>
                                      <p:cBhvr>
                                        <p:cTn id="161" dur="1" fill="hold">
                                          <p:stCondLst>
                                            <p:cond delay="0"/>
                                          </p:stCondLst>
                                        </p:cTn>
                                        <p:tgtEl>
                                          <p:spTgt spid="93"/>
                                        </p:tgtEl>
                                        <p:attrNameLst>
                                          <p:attrName>style.visibility</p:attrName>
                                        </p:attrNameLst>
                                      </p:cBhvr>
                                      <p:to>
                                        <p:strVal val="visible"/>
                                      </p:to>
                                    </p:set>
                                    <p:animEffect transition="in" filter="wipe(left)">
                                      <p:cBhvr additive="repl">
                                        <p:cTn id="162" dur="500"/>
                                        <p:tgtEl>
                                          <p:spTgt spid="93"/>
                                        </p:tgtEl>
                                      </p:cBhvr>
                                    </p:animEffect>
                                  </p:childTnLst>
                                </p:cTn>
                              </p:par>
                            </p:childTnLst>
                          </p:cTn>
                        </p:par>
                      </p:childTnLst>
                    </p:cTn>
                  </p:par>
                  <p:par>
                    <p:cTn id="163" fill="hold" nodeType="clickEffect">
                      <p:stCondLst>
                        <p:cond delay="indefinite"/>
                      </p:stCondLst>
                      <p:childTnLst>
                        <p:par>
                          <p:cTn id="164" fill="hold" nodeType="withEffect">
                            <p:stCondLst>
                              <p:cond delay="0"/>
                            </p:stCondLst>
                            <p:childTnLst>
                              <p:par>
                                <p:cTn id="165" presetID="22" presetClass="entr" fill="hold" nodeType="clickEffect" presetSubtype="8">
                                  <p:stCondLst>
                                    <p:cond delay="0"/>
                                  </p:stCondLst>
                                  <p:childTnLst>
                                    <p:set>
                                      <p:cBhvr>
                                        <p:cTn id="166" dur="1" fill="hold">
                                          <p:stCondLst>
                                            <p:cond delay="0"/>
                                          </p:stCondLst>
                                        </p:cTn>
                                        <p:tgtEl>
                                          <p:spTgt spid="94"/>
                                        </p:tgtEl>
                                        <p:attrNameLst>
                                          <p:attrName>style.visibility</p:attrName>
                                        </p:attrNameLst>
                                      </p:cBhvr>
                                      <p:to>
                                        <p:strVal val="visible"/>
                                      </p:to>
                                    </p:set>
                                    <p:animEffect transition="in" filter="wipe(left)">
                                      <p:cBhvr additive="repl">
                                        <p:cTn id="167" dur="500"/>
                                        <p:tgtEl>
                                          <p:spTgt spid="94"/>
                                        </p:tgtEl>
                                      </p:cBhvr>
                                    </p:animEffect>
                                  </p:childTnLst>
                                </p:cTn>
                              </p:par>
                            </p:childTnLst>
                          </p:cTn>
                        </p:par>
                      </p:childTnLst>
                    </p:cTn>
                  </p:par>
                  <p:par>
                    <p:cTn id="168" fill="hold" nodeType="clickEffect">
                      <p:stCondLst>
                        <p:cond delay="indefinite"/>
                      </p:stCondLst>
                      <p:childTnLst>
                        <p:par>
                          <p:cTn id="169" fill="hold" nodeType="withEffect">
                            <p:stCondLst>
                              <p:cond delay="0"/>
                            </p:stCondLst>
                            <p:childTnLst>
                              <p:par>
                                <p:cTn id="170" presetID="22" presetClass="entr" fill="hold" nodeType="clickEffect" presetSubtype="8">
                                  <p:stCondLst>
                                    <p:cond delay="0"/>
                                  </p:stCondLst>
                                  <p:childTnLst>
                                    <p:set>
                                      <p:cBhvr>
                                        <p:cTn id="171" dur="1" fill="hold">
                                          <p:stCondLst>
                                            <p:cond delay="0"/>
                                          </p:stCondLst>
                                        </p:cTn>
                                        <p:tgtEl>
                                          <p:spTgt spid="95"/>
                                        </p:tgtEl>
                                        <p:attrNameLst>
                                          <p:attrName>style.visibility</p:attrName>
                                        </p:attrNameLst>
                                      </p:cBhvr>
                                      <p:to>
                                        <p:strVal val="visible"/>
                                      </p:to>
                                    </p:set>
                                    <p:animEffect transition="in" filter="wipe(left)">
                                      <p:cBhvr additive="repl">
                                        <p:cTn id="172" dur="500"/>
                                        <p:tgtEl>
                                          <p:spTgt spid="9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8" name="Text Box 2"/>
          <p:cNvSpPr/>
          <p:nvPr/>
        </p:nvSpPr>
        <p:spPr>
          <a:xfrm>
            <a:off x="914400" y="1935000"/>
            <a:ext cx="8153280" cy="5209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7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sng" strike="noStrike">
                <a:solidFill>
                  <a:srgbClr val="FFFF00"/>
                </a:solidFill>
                <a:effectLst/>
                <a:uFillTx/>
                <a:latin typeface="Comic Sans MS"/>
              </a:rPr>
              <a:t>D</a:t>
            </a:r>
            <a:r>
              <a:rPr lang="en-GB" sz="2800" b="0" u="none" strike="noStrike">
                <a:solidFill>
                  <a:srgbClr val="FFFF00"/>
                </a:solidFill>
                <a:effectLst/>
                <a:uFillTx/>
                <a:latin typeface="Comic Sans MS"/>
              </a:rPr>
              <a:t>	</a:t>
            </a:r>
            <a:r>
              <a:rPr lang="en-GB" sz="2800" b="0" u="none" strike="noStrike">
                <a:solidFill>
                  <a:srgbClr val="FFFF00"/>
                </a:solidFill>
                <a:effectLst/>
                <a:uFillTx/>
                <a:latin typeface="Comic Sans MS"/>
              </a:rPr>
              <a:t>	</a:t>
            </a:r>
            <a:r>
              <a:rPr lang="en-GB" sz="2800" b="0" u="none" strike="noStrike">
                <a:solidFill>
                  <a:srgbClr val="FFFF00"/>
                </a:solidFill>
                <a:effectLst/>
                <a:uFillTx/>
                <a:latin typeface="Comic Sans MS"/>
              </a:rPr>
              <a:t>17</a:t>
            </a:r>
            <a:r>
              <a:rPr lang="en-GB" sz="2800" b="0" u="none" strike="noStrike">
                <a:solidFill>
                  <a:srgbClr val="FFFF00"/>
                </a:solidFill>
                <a:effectLst/>
                <a:uFillTx/>
                <a:latin typeface="Comic Sans MS"/>
              </a:rPr>
              <a:t>	</a:t>
            </a:r>
            <a:r>
              <a:rPr lang="en-GB" sz="2800" b="0" u="none" strike="noStrike">
                <a:solidFill>
                  <a:srgbClr val="FFFF00"/>
                </a:solidFill>
                <a:effectLst/>
                <a:uFillTx/>
                <a:latin typeface="Comic Sans MS"/>
              </a:rPr>
              <a:t>23</a:t>
            </a:r>
            <a:r>
              <a:rPr lang="en-GB" sz="2800" b="0" u="none" strike="noStrike">
                <a:solidFill>
                  <a:srgbClr val="FFFF00"/>
                </a:solidFill>
                <a:effectLst/>
                <a:uFillTx/>
                <a:latin typeface="Comic Sans MS"/>
              </a:rPr>
              <a:t>	</a:t>
            </a:r>
            <a:r>
              <a:rPr lang="en-GB" sz="2800" b="0" u="none" strike="noStrike">
                <a:solidFill>
                  <a:srgbClr val="FFFF00"/>
                </a:solidFill>
                <a:effectLst/>
                <a:uFillTx/>
                <a:latin typeface="Comic Sans MS"/>
              </a:rPr>
              <a:t>41</a:t>
            </a:r>
            <a:r>
              <a:rPr lang="en-GB" sz="2800" b="0" u="none" strike="noStrike">
                <a:solidFill>
                  <a:srgbClr val="FFFF00"/>
                </a:solidFill>
                <a:effectLst/>
                <a:uFillTx/>
                <a:latin typeface="Comic Sans MS"/>
              </a:rPr>
              <a:t>	</a:t>
            </a:r>
            <a:r>
              <a:rPr lang="en-GB" sz="2800" b="0" u="none" strike="noStrike">
                <a:solidFill>
                  <a:srgbClr val="FFFF00"/>
                </a:solidFill>
                <a:effectLst/>
                <a:uFillTx/>
                <a:latin typeface="Comic Sans MS"/>
              </a:rPr>
              <a:t>77</a:t>
            </a:r>
            <a:r>
              <a:rPr lang="en-GB" sz="2800" b="0" u="none" strike="noStrike">
                <a:solidFill>
                  <a:srgbClr val="FFFF00"/>
                </a:solidFill>
                <a:effectLst/>
                <a:uFillTx/>
                <a:latin typeface="Comic Sans MS"/>
              </a:rPr>
              <a:t>	</a:t>
            </a:r>
            <a:r>
              <a:rPr lang="en-GB" sz="2800" b="0" u="none" strike="noStrike">
                <a:solidFill>
                  <a:srgbClr val="FFFF00"/>
                </a:solidFill>
                <a:effectLst/>
                <a:uFillTx/>
                <a:latin typeface="Comic Sans MS"/>
              </a:rPr>
              <a:t>137</a:t>
            </a:r>
            <a:r>
              <a:rPr lang="en-GB" sz="2800" b="0" u="none" strike="noStrike">
                <a:solidFill>
                  <a:srgbClr val="FFFF00"/>
                </a:solidFill>
                <a:effectLst/>
                <a:uFillTx/>
                <a:latin typeface="Comic Sans MS"/>
              </a:rPr>
              <a:t>	</a:t>
            </a:r>
            <a:r>
              <a:rPr lang="en-GB" sz="2800" b="0" u="none" strike="noStrike">
                <a:solidFill>
                  <a:srgbClr val="FFFF00"/>
                </a:solidFill>
                <a:effectLst/>
                <a:uFillTx/>
                <a:latin typeface="Comic Sans MS"/>
              </a:rPr>
              <a:t>………</a:t>
            </a:r>
            <a:endParaRPr lang="en-US" sz="2800" b="0" u="none" strike="noStrike">
              <a:solidFill>
                <a:srgbClr val="FFFFFF"/>
              </a:solidFill>
              <a:effectLst/>
              <a:uFillTx/>
              <a:latin typeface="Arial Narrow"/>
            </a:endParaRPr>
          </a:p>
        </p:txBody>
      </p:sp>
      <p:sp>
        <p:nvSpPr>
          <p:cNvPr id="99" name="Text Box 4"/>
          <p:cNvSpPr/>
          <p:nvPr/>
        </p:nvSpPr>
        <p:spPr>
          <a:xfrm>
            <a:off x="716040" y="2498760"/>
            <a:ext cx="8305560" cy="82548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This sequence doesn’t have a recurrence relation but the terms can be found using the formula</a:t>
            </a:r>
            <a:endParaRPr lang="en-US" sz="2400" b="0" u="none" strike="noStrike">
              <a:solidFill>
                <a:srgbClr val="FFFFFF"/>
              </a:solidFill>
              <a:effectLst/>
              <a:uFillTx/>
              <a:latin typeface="Arial Narrow"/>
            </a:endParaRPr>
          </a:p>
        </p:txBody>
      </p:sp>
      <p:sp>
        <p:nvSpPr>
          <p:cNvPr id="100" name="Text Box 5"/>
          <p:cNvSpPr/>
          <p:nvPr/>
        </p:nvSpPr>
        <p:spPr>
          <a:xfrm>
            <a:off x="2468520" y="3459240"/>
            <a:ext cx="4952880" cy="57960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7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none" strike="noStrike">
                <a:solidFill>
                  <a:srgbClr val="FFFF00"/>
                </a:solidFill>
                <a:effectLst/>
                <a:uFillTx/>
                <a:latin typeface="Comic Sans MS"/>
              </a:rPr>
              <a:t>u</a:t>
            </a:r>
            <a:r>
              <a:rPr lang="en-GB" sz="2800" b="0" u="none" strike="noStrike" baseline="-25000">
                <a:solidFill>
                  <a:srgbClr val="FFFF00"/>
                </a:solidFill>
                <a:effectLst/>
                <a:uFillTx/>
                <a:latin typeface="Comic Sans MS"/>
              </a:rPr>
              <a:t>n</a:t>
            </a:r>
            <a:r>
              <a:rPr lang="en-GB" sz="2800" b="0" u="none" strike="noStrike">
                <a:solidFill>
                  <a:srgbClr val="FFFF00"/>
                </a:solidFill>
                <a:effectLst/>
                <a:uFillTx/>
                <a:latin typeface="Comic Sans MS"/>
              </a:rPr>
              <a:t> = n</a:t>
            </a:r>
            <a:r>
              <a:rPr lang="en-GB" sz="2800" b="0" u="none" strike="noStrike" baseline="30000">
                <a:solidFill>
                  <a:srgbClr val="FFFF00"/>
                </a:solidFill>
                <a:effectLst/>
                <a:uFillTx/>
                <a:latin typeface="Comic Sans MS"/>
              </a:rPr>
              <a:t>3</a:t>
            </a:r>
            <a:r>
              <a:rPr lang="en-GB" sz="2800" b="0" u="none" strike="noStrike">
                <a:solidFill>
                  <a:srgbClr val="FFFF00"/>
                </a:solidFill>
                <a:effectLst/>
                <a:uFillTx/>
                <a:latin typeface="Comic Sans MS"/>
              </a:rPr>
              <a:t> - n + 17</a:t>
            </a:r>
            <a:endParaRPr lang="en-US" sz="2800" b="0" u="none" strike="noStrike">
              <a:solidFill>
                <a:srgbClr val="FFFFFF"/>
              </a:solidFill>
              <a:effectLst/>
              <a:uFillTx/>
              <a:latin typeface="Arial Narrow"/>
            </a:endParaRPr>
          </a:p>
        </p:txBody>
      </p:sp>
      <p:sp>
        <p:nvSpPr>
          <p:cNvPr id="101" name="Text Box 7"/>
          <p:cNvSpPr/>
          <p:nvPr/>
        </p:nvSpPr>
        <p:spPr>
          <a:xfrm>
            <a:off x="853920" y="4175280"/>
            <a:ext cx="7848720" cy="4597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5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0" u="none" strike="noStrike">
                <a:solidFill>
                  <a:srgbClr val="FFFFFF"/>
                </a:solidFill>
                <a:effectLst/>
                <a:uFillTx/>
                <a:latin typeface="Comic Sans MS"/>
              </a:rPr>
              <a:t>Quite a tricky formula but it does work ...</a:t>
            </a:r>
            <a:endParaRPr lang="en-US" sz="2400" b="0" u="none" strike="noStrike">
              <a:solidFill>
                <a:srgbClr val="FFFFFF"/>
              </a:solidFill>
              <a:effectLst/>
              <a:uFillTx/>
              <a:latin typeface="Arial Narrow"/>
            </a:endParaRPr>
          </a:p>
        </p:txBody>
      </p:sp>
      <p:sp>
        <p:nvSpPr>
          <p:cNvPr id="102" name="Text Box 8"/>
          <p:cNvSpPr/>
          <p:nvPr/>
        </p:nvSpPr>
        <p:spPr>
          <a:xfrm>
            <a:off x="1295280" y="4784760"/>
            <a:ext cx="4999320" cy="57960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7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none" strike="noStrike">
                <a:solidFill>
                  <a:srgbClr val="FFFFFF"/>
                </a:solidFill>
                <a:effectLst/>
                <a:uFillTx/>
                <a:latin typeface="Comic Sans MS"/>
              </a:rPr>
              <a:t>u</a:t>
            </a:r>
            <a:r>
              <a:rPr lang="en-GB" sz="2800" b="0" u="none" strike="noStrike" baseline="-25000">
                <a:solidFill>
                  <a:srgbClr val="FFFFFF"/>
                </a:solidFill>
                <a:effectLst/>
                <a:uFillTx/>
                <a:latin typeface="Comic Sans MS"/>
              </a:rPr>
              <a:t>1</a:t>
            </a:r>
            <a:r>
              <a:rPr lang="en-GB" sz="2800" b="0" u="none" strike="noStrike">
                <a:solidFill>
                  <a:srgbClr val="FFFFFF"/>
                </a:solidFill>
                <a:effectLst/>
                <a:uFillTx/>
                <a:latin typeface="Comic Sans MS"/>
              </a:rPr>
              <a:t> = 1</a:t>
            </a:r>
            <a:r>
              <a:rPr lang="en-GB" sz="2800" b="0" u="none" strike="noStrike" baseline="30000">
                <a:solidFill>
                  <a:srgbClr val="FFFFFF"/>
                </a:solidFill>
                <a:effectLst/>
                <a:uFillTx/>
                <a:latin typeface="Comic Sans MS"/>
              </a:rPr>
              <a:t>3</a:t>
            </a:r>
            <a:r>
              <a:rPr lang="en-GB" sz="2800" b="0" u="none" strike="noStrike">
                <a:solidFill>
                  <a:srgbClr val="FFFFFF"/>
                </a:solidFill>
                <a:effectLst/>
                <a:uFillTx/>
                <a:latin typeface="Comic Sans MS"/>
              </a:rPr>
              <a:t> - 1 + 17  =  </a:t>
            </a:r>
            <a:r>
              <a:rPr lang="en-GB" sz="2800" b="0" u="none" strike="noStrike">
                <a:solidFill>
                  <a:srgbClr val="FFFF00"/>
                </a:solidFill>
                <a:effectLst/>
                <a:uFillTx/>
                <a:latin typeface="Comic Sans MS"/>
              </a:rPr>
              <a:t>17</a:t>
            </a:r>
            <a:endParaRPr lang="en-US" sz="2800" b="0" u="none" strike="noStrike">
              <a:solidFill>
                <a:srgbClr val="FFFFFF"/>
              </a:solidFill>
              <a:effectLst/>
              <a:uFillTx/>
              <a:latin typeface="Arial Narrow"/>
            </a:endParaRPr>
          </a:p>
        </p:txBody>
      </p:sp>
      <p:sp>
        <p:nvSpPr>
          <p:cNvPr id="103" name="Text Box 9"/>
          <p:cNvSpPr/>
          <p:nvPr/>
        </p:nvSpPr>
        <p:spPr>
          <a:xfrm>
            <a:off x="1295280" y="5508720"/>
            <a:ext cx="5897520" cy="57960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7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none" strike="noStrike">
                <a:solidFill>
                  <a:srgbClr val="FFFFFF"/>
                </a:solidFill>
                <a:effectLst/>
                <a:uFillTx/>
                <a:latin typeface="Comic Sans MS"/>
              </a:rPr>
              <a:t>u</a:t>
            </a:r>
            <a:r>
              <a:rPr lang="en-GB" sz="2800" b="0" u="none" strike="noStrike" baseline="-25000">
                <a:solidFill>
                  <a:srgbClr val="FFFFFF"/>
                </a:solidFill>
                <a:effectLst/>
                <a:uFillTx/>
                <a:latin typeface="Comic Sans MS"/>
              </a:rPr>
              <a:t>2</a:t>
            </a:r>
            <a:r>
              <a:rPr lang="en-GB" sz="2800" b="0" u="none" strike="noStrike">
                <a:solidFill>
                  <a:srgbClr val="FFFFFF"/>
                </a:solidFill>
                <a:effectLst/>
                <a:uFillTx/>
                <a:latin typeface="Comic Sans MS"/>
              </a:rPr>
              <a:t> = 2</a:t>
            </a:r>
            <a:r>
              <a:rPr lang="en-GB" sz="2800" b="0" u="none" strike="noStrike" baseline="30000">
                <a:solidFill>
                  <a:srgbClr val="FFFFFF"/>
                </a:solidFill>
                <a:effectLst/>
                <a:uFillTx/>
                <a:latin typeface="Comic Sans MS"/>
              </a:rPr>
              <a:t>3</a:t>
            </a:r>
            <a:r>
              <a:rPr lang="en-GB" sz="2800" b="0" u="none" strike="noStrike">
                <a:solidFill>
                  <a:srgbClr val="FFFFFF"/>
                </a:solidFill>
                <a:effectLst/>
                <a:uFillTx/>
                <a:latin typeface="Comic Sans MS"/>
              </a:rPr>
              <a:t> - 2 + 17  =  8 - 2 + 17 = </a:t>
            </a:r>
            <a:r>
              <a:rPr lang="en-GB" sz="2800" b="0" u="none" strike="noStrike">
                <a:solidFill>
                  <a:srgbClr val="FFFF00"/>
                </a:solidFill>
                <a:effectLst/>
                <a:uFillTx/>
                <a:latin typeface="Comic Sans MS"/>
              </a:rPr>
              <a:t>23</a:t>
            </a:r>
            <a:r>
              <a:rPr lang="en-GB" sz="2800" b="0" u="none" strike="noStrike">
                <a:solidFill>
                  <a:srgbClr val="FFFFFF"/>
                </a:solidFill>
                <a:effectLst/>
                <a:uFillTx/>
                <a:latin typeface="Comic Sans MS"/>
              </a:rPr>
              <a:t>  </a:t>
            </a:r>
            <a:endParaRPr lang="en-US" sz="2800" b="0" u="none" strike="noStrike">
              <a:solidFill>
                <a:srgbClr val="FFFFFF"/>
              </a:solidFill>
              <a:effectLst/>
              <a:uFillTx/>
              <a:latin typeface="Arial Narrow"/>
            </a:endParaRPr>
          </a:p>
        </p:txBody>
      </p:sp>
      <p:sp>
        <p:nvSpPr>
          <p:cNvPr id="104" name="Text Box 10"/>
          <p:cNvSpPr/>
          <p:nvPr/>
        </p:nvSpPr>
        <p:spPr>
          <a:xfrm>
            <a:off x="1295280" y="6232680"/>
            <a:ext cx="7452000" cy="579600"/>
          </a:xfrm>
          <a:prstGeom prst="rect">
            <a:avLst/>
          </a:prstGeom>
          <a:noFill/>
          <a:ln w="0">
            <a:noFill/>
          </a:ln>
        </p:spPr>
        <p:style>
          <a:lnRef idx="0"/>
          <a:fillRef idx="0"/>
          <a:effectRef idx="0"/>
          <a:fontRef idx="minor"/>
        </p:style>
        <p:txBody>
          <a:bodyPr lIns="90000" tIns="46800" rIns="90000" bIns="46800" anchor="t">
            <a:spAutoFit/>
          </a:bodyPr>
          <a:p>
            <a:pPr>
              <a:lnSpc>
                <a:spcPct val="100000"/>
              </a:lnSpc>
              <a:spcBef>
                <a:spcPts val="17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0" u="none" strike="noStrike">
                <a:solidFill>
                  <a:srgbClr val="FFFFFF"/>
                </a:solidFill>
                <a:effectLst/>
                <a:uFillTx/>
                <a:latin typeface="Comic Sans MS"/>
              </a:rPr>
              <a:t>u</a:t>
            </a:r>
            <a:r>
              <a:rPr lang="en-GB" sz="2800" b="0" u="none" strike="noStrike" baseline="-25000">
                <a:solidFill>
                  <a:srgbClr val="FFFFFF"/>
                </a:solidFill>
                <a:effectLst/>
                <a:uFillTx/>
                <a:latin typeface="Comic Sans MS"/>
              </a:rPr>
              <a:t>10</a:t>
            </a:r>
            <a:r>
              <a:rPr lang="en-GB" sz="2800" b="0" u="none" strike="noStrike">
                <a:solidFill>
                  <a:srgbClr val="FFFFFF"/>
                </a:solidFill>
                <a:effectLst/>
                <a:uFillTx/>
                <a:latin typeface="Comic Sans MS"/>
              </a:rPr>
              <a:t> = 10</a:t>
            </a:r>
            <a:r>
              <a:rPr lang="en-GB" sz="2800" b="0" u="none" strike="noStrike" baseline="30000">
                <a:solidFill>
                  <a:srgbClr val="FFFFFF"/>
                </a:solidFill>
                <a:effectLst/>
                <a:uFillTx/>
                <a:latin typeface="Comic Sans MS"/>
              </a:rPr>
              <a:t>3</a:t>
            </a:r>
            <a:r>
              <a:rPr lang="en-GB" sz="2800" b="0" u="none" strike="noStrike">
                <a:solidFill>
                  <a:srgbClr val="FFFFFF"/>
                </a:solidFill>
                <a:effectLst/>
                <a:uFillTx/>
                <a:latin typeface="Comic Sans MS"/>
              </a:rPr>
              <a:t> - 10 + 17  =  1000 - 10 + 17  =  </a:t>
            </a:r>
            <a:r>
              <a:rPr lang="en-GB" sz="2800" b="0" u="none" strike="noStrike">
                <a:solidFill>
                  <a:srgbClr val="FFFF00"/>
                </a:solidFill>
                <a:effectLst/>
                <a:uFillTx/>
                <a:latin typeface="Comic Sans MS"/>
              </a:rPr>
              <a:t>1007</a:t>
            </a:r>
            <a:endParaRPr lang="en-US" sz="2800" b="0" u="none" strike="noStrike">
              <a:solidFill>
                <a:srgbClr val="FFFFFF"/>
              </a:solidFill>
              <a:effectLst/>
              <a:uFillTx/>
              <a:latin typeface="Arial Narrow"/>
            </a:endParaRPr>
          </a:p>
        </p:txBody>
      </p:sp>
      <p:sp>
        <p:nvSpPr>
          <p:cNvPr id="105" name="Rectangle 2"/>
          <p:cNvSpPr/>
          <p:nvPr/>
        </p:nvSpPr>
        <p:spPr>
          <a:xfrm>
            <a:off x="685800" y="503280"/>
            <a:ext cx="7772400" cy="1143000"/>
          </a:xfrm>
          <a:prstGeom prst="rect">
            <a:avLst/>
          </a:prstGeom>
          <a:noFill/>
          <a:ln w="0">
            <a:noFill/>
          </a:ln>
        </p:spPr>
        <p:style>
          <a:lnRef idx="0"/>
          <a:fillRef idx="0"/>
          <a:effectRef idx="0"/>
          <a:fontRef idx="minor"/>
        </p:style>
        <p:txBody>
          <a:bodyPr lIns="90000" tIns="46800" rIns="90000" bIns="46800" anchor="t">
            <a:noAutofit/>
          </a:bodyPr>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000" b="0" u="none" strike="noStrike">
                <a:solidFill>
                  <a:srgbClr val="EEF82A"/>
                </a:solidFill>
                <a:effectLst/>
                <a:uFillTx/>
                <a:latin typeface="Comic Sans MS"/>
              </a:rPr>
              <a:t>Recurrence Relations</a:t>
            </a:r>
            <a:endParaRPr lang="en-US" sz="4000" b="0" u="none" strike="noStrike">
              <a:solidFill>
                <a:srgbClr val="FFFFFF"/>
              </a:solidFill>
              <a:effectLst/>
              <a:uFillTx/>
              <a:latin typeface="Arial Narrow"/>
            </a:endParaRPr>
          </a:p>
        </p:txBody>
      </p:sp>
      <p:sp>
        <p:nvSpPr>
          <p:cNvPr id="106" name="TextBox 12"/>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timing>
    <p:tnLst>
      <p:par>
        <p:cTn id="173" dur="indefinite" restart="never" nodeType="tmRoot">
          <p:childTnLst>
            <p:seq>
              <p:cTn id="174" dur="indefinite" nodeType="mainSeq">
                <p:childTnLst>
                  <p:par>
                    <p:cTn id="175" fill="hold" nodeType="clickEffect">
                      <p:stCondLst>
                        <p:cond delay="indefinite"/>
                      </p:stCondLst>
                      <p:childTnLst>
                        <p:par>
                          <p:cTn id="176" fill="hold" nodeType="withEffect">
                            <p:stCondLst>
                              <p:cond delay="0"/>
                            </p:stCondLst>
                            <p:childTnLst>
                              <p:par>
                                <p:cTn id="177" presetID="22" presetClass="entr" fill="hold" nodeType="clickEffect" presetSubtype="8">
                                  <p:stCondLst>
                                    <p:cond delay="0"/>
                                  </p:stCondLst>
                                  <p:childTnLst>
                                    <p:set>
                                      <p:cBhvr>
                                        <p:cTn id="178" dur="1" fill="hold">
                                          <p:stCondLst>
                                            <p:cond delay="0"/>
                                          </p:stCondLst>
                                        </p:cTn>
                                        <p:tgtEl>
                                          <p:spTgt spid="99"/>
                                        </p:tgtEl>
                                        <p:attrNameLst>
                                          <p:attrName>style.visibility</p:attrName>
                                        </p:attrNameLst>
                                      </p:cBhvr>
                                      <p:to>
                                        <p:strVal val="visible"/>
                                      </p:to>
                                    </p:set>
                                    <p:animEffect transition="in" filter="wipe(left)">
                                      <p:cBhvr additive="repl">
                                        <p:cTn id="179" dur="500"/>
                                        <p:tgtEl>
                                          <p:spTgt spid="99"/>
                                        </p:tgtEl>
                                      </p:cBhvr>
                                    </p:animEffect>
                                  </p:childTnLst>
                                </p:cTn>
                              </p:par>
                            </p:childTnLst>
                          </p:cTn>
                        </p:par>
                      </p:childTnLst>
                    </p:cTn>
                  </p:par>
                  <p:par>
                    <p:cTn id="180" fill="hold" nodeType="clickEffect">
                      <p:stCondLst>
                        <p:cond delay="indefinite"/>
                      </p:stCondLst>
                      <p:childTnLst>
                        <p:par>
                          <p:cTn id="181" fill="hold" nodeType="withEffect">
                            <p:stCondLst>
                              <p:cond delay="0"/>
                            </p:stCondLst>
                            <p:childTnLst>
                              <p:par>
                                <p:cTn id="182" presetID="22" presetClass="entr" fill="hold" nodeType="clickEffect" presetSubtype="8">
                                  <p:stCondLst>
                                    <p:cond delay="0"/>
                                  </p:stCondLst>
                                  <p:childTnLst>
                                    <p:set>
                                      <p:cBhvr>
                                        <p:cTn id="183" dur="1" fill="hold">
                                          <p:stCondLst>
                                            <p:cond delay="0"/>
                                          </p:stCondLst>
                                        </p:cTn>
                                        <p:tgtEl>
                                          <p:spTgt spid="100"/>
                                        </p:tgtEl>
                                        <p:attrNameLst>
                                          <p:attrName>style.visibility</p:attrName>
                                        </p:attrNameLst>
                                      </p:cBhvr>
                                      <p:to>
                                        <p:strVal val="visible"/>
                                      </p:to>
                                    </p:set>
                                    <p:animEffect transition="in" filter="wipe(left)">
                                      <p:cBhvr additive="repl">
                                        <p:cTn id="184" dur="500"/>
                                        <p:tgtEl>
                                          <p:spTgt spid="100"/>
                                        </p:tgtEl>
                                      </p:cBhvr>
                                    </p:animEffect>
                                  </p:childTnLst>
                                </p:cTn>
                              </p:par>
                            </p:childTnLst>
                          </p:cTn>
                        </p:par>
                      </p:childTnLst>
                    </p:cTn>
                  </p:par>
                  <p:par>
                    <p:cTn id="185" fill="hold" nodeType="clickEffect">
                      <p:stCondLst>
                        <p:cond delay="indefinite"/>
                      </p:stCondLst>
                      <p:childTnLst>
                        <p:par>
                          <p:cTn id="186" fill="hold" nodeType="withEffect">
                            <p:stCondLst>
                              <p:cond delay="0"/>
                            </p:stCondLst>
                            <p:childTnLst>
                              <p:par>
                                <p:cTn id="187" presetID="22" presetClass="entr" fill="hold" nodeType="clickEffect" presetSubtype="8">
                                  <p:stCondLst>
                                    <p:cond delay="0"/>
                                  </p:stCondLst>
                                  <p:childTnLst>
                                    <p:set>
                                      <p:cBhvr>
                                        <p:cTn id="188" dur="1" fill="hold">
                                          <p:stCondLst>
                                            <p:cond delay="0"/>
                                          </p:stCondLst>
                                        </p:cTn>
                                        <p:tgtEl>
                                          <p:spTgt spid="101"/>
                                        </p:tgtEl>
                                        <p:attrNameLst>
                                          <p:attrName>style.visibility</p:attrName>
                                        </p:attrNameLst>
                                      </p:cBhvr>
                                      <p:to>
                                        <p:strVal val="visible"/>
                                      </p:to>
                                    </p:set>
                                    <p:animEffect transition="in" filter="wipe(left)">
                                      <p:cBhvr additive="repl">
                                        <p:cTn id="189" dur="500"/>
                                        <p:tgtEl>
                                          <p:spTgt spid="101"/>
                                        </p:tgtEl>
                                      </p:cBhvr>
                                    </p:animEffect>
                                  </p:childTnLst>
                                </p:cTn>
                              </p:par>
                            </p:childTnLst>
                          </p:cTn>
                        </p:par>
                      </p:childTnLst>
                    </p:cTn>
                  </p:par>
                  <p:par>
                    <p:cTn id="190" fill="hold" nodeType="clickEffect">
                      <p:stCondLst>
                        <p:cond delay="indefinite"/>
                      </p:stCondLst>
                      <p:childTnLst>
                        <p:par>
                          <p:cTn id="191" fill="hold" nodeType="withEffect">
                            <p:stCondLst>
                              <p:cond delay="0"/>
                            </p:stCondLst>
                            <p:childTnLst>
                              <p:par>
                                <p:cTn id="192" presetID="22" presetClass="entr" fill="hold" nodeType="clickEffect" presetSubtype="8">
                                  <p:stCondLst>
                                    <p:cond delay="0"/>
                                  </p:stCondLst>
                                  <p:childTnLst>
                                    <p:set>
                                      <p:cBhvr>
                                        <p:cTn id="193" dur="1" fill="hold">
                                          <p:stCondLst>
                                            <p:cond delay="0"/>
                                          </p:stCondLst>
                                        </p:cTn>
                                        <p:tgtEl>
                                          <p:spTgt spid="102"/>
                                        </p:tgtEl>
                                        <p:attrNameLst>
                                          <p:attrName>style.visibility</p:attrName>
                                        </p:attrNameLst>
                                      </p:cBhvr>
                                      <p:to>
                                        <p:strVal val="visible"/>
                                      </p:to>
                                    </p:set>
                                    <p:animEffect transition="in" filter="wipe(left)">
                                      <p:cBhvr additive="repl">
                                        <p:cTn id="194" dur="500"/>
                                        <p:tgtEl>
                                          <p:spTgt spid="102"/>
                                        </p:tgtEl>
                                      </p:cBhvr>
                                    </p:animEffect>
                                  </p:childTnLst>
                                </p:cTn>
                              </p:par>
                            </p:childTnLst>
                          </p:cTn>
                        </p:par>
                      </p:childTnLst>
                    </p:cTn>
                  </p:par>
                  <p:par>
                    <p:cTn id="195" fill="hold" nodeType="clickEffect">
                      <p:stCondLst>
                        <p:cond delay="indefinite"/>
                      </p:stCondLst>
                      <p:childTnLst>
                        <p:par>
                          <p:cTn id="196" fill="hold" nodeType="withEffect">
                            <p:stCondLst>
                              <p:cond delay="0"/>
                            </p:stCondLst>
                            <p:childTnLst>
                              <p:par>
                                <p:cTn id="197" presetID="22" presetClass="entr" fill="hold" nodeType="clickEffect" presetSubtype="8">
                                  <p:stCondLst>
                                    <p:cond delay="0"/>
                                  </p:stCondLst>
                                  <p:childTnLst>
                                    <p:set>
                                      <p:cBhvr>
                                        <p:cTn id="198" dur="1" fill="hold">
                                          <p:stCondLst>
                                            <p:cond delay="0"/>
                                          </p:stCondLst>
                                        </p:cTn>
                                        <p:tgtEl>
                                          <p:spTgt spid="103"/>
                                        </p:tgtEl>
                                        <p:attrNameLst>
                                          <p:attrName>style.visibility</p:attrName>
                                        </p:attrNameLst>
                                      </p:cBhvr>
                                      <p:to>
                                        <p:strVal val="visible"/>
                                      </p:to>
                                    </p:set>
                                    <p:animEffect transition="in" filter="wipe(left)">
                                      <p:cBhvr additive="repl">
                                        <p:cTn id="199" dur="500"/>
                                        <p:tgtEl>
                                          <p:spTgt spid="103"/>
                                        </p:tgtEl>
                                      </p:cBhvr>
                                    </p:animEffect>
                                  </p:childTnLst>
                                </p:cTn>
                              </p:par>
                            </p:childTnLst>
                          </p:cTn>
                        </p:par>
                      </p:childTnLst>
                    </p:cTn>
                  </p:par>
                  <p:par>
                    <p:cTn id="200" fill="hold" nodeType="clickEffect">
                      <p:stCondLst>
                        <p:cond delay="indefinite"/>
                      </p:stCondLst>
                      <p:childTnLst>
                        <p:par>
                          <p:cTn id="201" fill="hold" nodeType="withEffect">
                            <p:stCondLst>
                              <p:cond delay="0"/>
                            </p:stCondLst>
                            <p:childTnLst>
                              <p:par>
                                <p:cTn id="202" presetID="22" presetClass="entr" fill="hold" nodeType="clickEffect" presetSubtype="8">
                                  <p:stCondLst>
                                    <p:cond delay="0"/>
                                  </p:stCondLst>
                                  <p:childTnLst>
                                    <p:set>
                                      <p:cBhvr>
                                        <p:cTn id="203" dur="1" fill="hold">
                                          <p:stCondLst>
                                            <p:cond delay="0"/>
                                          </p:stCondLst>
                                        </p:cTn>
                                        <p:tgtEl>
                                          <p:spTgt spid="104"/>
                                        </p:tgtEl>
                                        <p:attrNameLst>
                                          <p:attrName>style.visibility</p:attrName>
                                        </p:attrNameLst>
                                      </p:cBhvr>
                                      <p:to>
                                        <p:strVal val="visible"/>
                                      </p:to>
                                    </p:set>
                                    <p:animEffect transition="in" filter="wipe(left)">
                                      <p:cBhvr additive="repl">
                                        <p:cTn id="204" dur="500"/>
                                        <p:tgtEl>
                                          <p:spTgt spid="10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 name="Text Box 2"/>
          <p:cNvSpPr/>
          <p:nvPr/>
        </p:nvSpPr>
        <p:spPr>
          <a:xfrm>
            <a:off x="853920" y="2422440"/>
            <a:ext cx="8153640" cy="5209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7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1" u="sng" strike="noStrike">
                <a:solidFill>
                  <a:srgbClr val="FFFF00"/>
                </a:solidFill>
                <a:effectLst/>
                <a:uFillTx/>
                <a:latin typeface="Comic Sans MS"/>
              </a:rPr>
              <a:t>E</a:t>
            </a:r>
            <a:r>
              <a:rPr lang="en-GB" sz="2800" b="1" u="none" strike="noStrike">
                <a:solidFill>
                  <a:srgbClr val="FFFF00"/>
                </a:solidFill>
                <a:effectLst/>
                <a:uFillTx/>
                <a:latin typeface="Comic Sans MS"/>
              </a:rPr>
              <a:t>	</a:t>
            </a:r>
            <a:r>
              <a:rPr lang="en-GB" sz="2800" b="1" u="none" strike="noStrike">
                <a:solidFill>
                  <a:srgbClr val="FFFF00"/>
                </a:solidFill>
                <a:effectLst/>
                <a:uFillTx/>
                <a:latin typeface="Comic Sans MS"/>
              </a:rPr>
              <a:t>	</a:t>
            </a:r>
            <a:r>
              <a:rPr lang="en-GB" sz="2800" b="1" u="none" strike="noStrike">
                <a:solidFill>
                  <a:srgbClr val="FFFF00"/>
                </a:solidFill>
                <a:effectLst/>
                <a:uFillTx/>
                <a:latin typeface="Comic Sans MS"/>
              </a:rPr>
              <a:t>2</a:t>
            </a:r>
            <a:r>
              <a:rPr lang="en-GB" sz="2800" b="1" u="none" strike="noStrike">
                <a:solidFill>
                  <a:srgbClr val="FFFF00"/>
                </a:solidFill>
                <a:effectLst/>
                <a:uFillTx/>
                <a:latin typeface="Comic Sans MS"/>
              </a:rPr>
              <a:t>	</a:t>
            </a:r>
            <a:r>
              <a:rPr lang="en-GB" sz="2800" b="1" u="none" strike="noStrike">
                <a:solidFill>
                  <a:srgbClr val="FFFF00"/>
                </a:solidFill>
                <a:effectLst/>
                <a:uFillTx/>
                <a:latin typeface="Comic Sans MS"/>
              </a:rPr>
              <a:t>3</a:t>
            </a:r>
            <a:r>
              <a:rPr lang="en-GB" sz="2800" b="1" u="none" strike="noStrike">
                <a:solidFill>
                  <a:srgbClr val="FFFF00"/>
                </a:solidFill>
                <a:effectLst/>
                <a:uFillTx/>
                <a:latin typeface="Comic Sans MS"/>
              </a:rPr>
              <a:t>	</a:t>
            </a:r>
            <a:r>
              <a:rPr lang="en-GB" sz="2800" b="1" u="none" strike="noStrike">
                <a:solidFill>
                  <a:srgbClr val="FFFF00"/>
                </a:solidFill>
                <a:effectLst/>
                <a:uFillTx/>
                <a:latin typeface="Comic Sans MS"/>
              </a:rPr>
              <a:t>5</a:t>
            </a:r>
            <a:r>
              <a:rPr lang="en-GB" sz="2800" b="1" u="none" strike="noStrike">
                <a:solidFill>
                  <a:srgbClr val="FFFF00"/>
                </a:solidFill>
                <a:effectLst/>
                <a:uFillTx/>
                <a:latin typeface="Comic Sans MS"/>
              </a:rPr>
              <a:t>	</a:t>
            </a:r>
            <a:r>
              <a:rPr lang="en-GB" sz="2800" b="1" u="none" strike="noStrike">
                <a:solidFill>
                  <a:srgbClr val="FFFF00"/>
                </a:solidFill>
                <a:effectLst/>
                <a:uFillTx/>
                <a:latin typeface="Comic Sans MS"/>
              </a:rPr>
              <a:t>7</a:t>
            </a:r>
            <a:r>
              <a:rPr lang="en-GB" sz="2800" b="1" u="none" strike="noStrike">
                <a:solidFill>
                  <a:srgbClr val="FFFF00"/>
                </a:solidFill>
                <a:effectLst/>
                <a:uFillTx/>
                <a:latin typeface="Comic Sans MS"/>
              </a:rPr>
              <a:t>	</a:t>
            </a:r>
            <a:r>
              <a:rPr lang="en-GB" sz="2800" b="1" u="none" strike="noStrike">
                <a:solidFill>
                  <a:srgbClr val="FFFF00"/>
                </a:solidFill>
                <a:effectLst/>
                <a:uFillTx/>
                <a:latin typeface="Comic Sans MS"/>
              </a:rPr>
              <a:t>11</a:t>
            </a:r>
            <a:r>
              <a:rPr lang="en-GB" sz="2800" b="1" u="none" strike="noStrike">
                <a:solidFill>
                  <a:srgbClr val="FFFF00"/>
                </a:solidFill>
                <a:effectLst/>
                <a:uFillTx/>
                <a:latin typeface="Comic Sans MS"/>
              </a:rPr>
              <a:t>	</a:t>
            </a:r>
            <a:r>
              <a:rPr lang="en-GB" sz="2800" b="1" u="none" strike="noStrike">
                <a:solidFill>
                  <a:srgbClr val="FFFF00"/>
                </a:solidFill>
                <a:effectLst/>
                <a:uFillTx/>
                <a:latin typeface="Comic Sans MS"/>
              </a:rPr>
              <a:t>………</a:t>
            </a:r>
            <a:endParaRPr lang="en-US" sz="2800" b="0" u="none" strike="noStrike">
              <a:solidFill>
                <a:srgbClr val="FFFFFF"/>
              </a:solidFill>
              <a:effectLst/>
              <a:uFillTx/>
              <a:latin typeface="Arial Narrow"/>
            </a:endParaRPr>
          </a:p>
        </p:txBody>
      </p:sp>
      <p:sp>
        <p:nvSpPr>
          <p:cNvPr id="108" name="Text Box 3"/>
          <p:cNvSpPr/>
          <p:nvPr/>
        </p:nvSpPr>
        <p:spPr>
          <a:xfrm>
            <a:off x="960480" y="3565440"/>
            <a:ext cx="8183520" cy="5209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7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1" u="none" strike="noStrike">
                <a:solidFill>
                  <a:srgbClr val="FFFF00"/>
                </a:solidFill>
                <a:effectLst/>
                <a:uFillTx/>
                <a:latin typeface="Comic Sans MS"/>
              </a:rPr>
              <a:t>This sequence is the    PRIME NUMBERS</a:t>
            </a:r>
            <a:endParaRPr lang="en-US" sz="2800" b="0" u="none" strike="noStrike">
              <a:solidFill>
                <a:srgbClr val="FFFFFF"/>
              </a:solidFill>
              <a:effectLst/>
              <a:uFillTx/>
              <a:latin typeface="Arial Narrow"/>
            </a:endParaRPr>
          </a:p>
        </p:txBody>
      </p:sp>
      <p:sp>
        <p:nvSpPr>
          <p:cNvPr id="109" name="Text Box 4"/>
          <p:cNvSpPr/>
          <p:nvPr/>
        </p:nvSpPr>
        <p:spPr>
          <a:xfrm>
            <a:off x="1158840" y="4449600"/>
            <a:ext cx="7832880" cy="52092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7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1" u="none" strike="noStrike">
                <a:solidFill>
                  <a:srgbClr val="FFFFFF"/>
                </a:solidFill>
                <a:effectLst/>
                <a:uFillTx/>
                <a:latin typeface="Comic Sans MS"/>
              </a:rPr>
              <a:t>(NB:  Primes have exactly two factors !!)</a:t>
            </a:r>
            <a:endParaRPr lang="en-US" sz="2800" b="0" u="none" strike="noStrike">
              <a:solidFill>
                <a:srgbClr val="FFFFFF"/>
              </a:solidFill>
              <a:effectLst/>
              <a:uFillTx/>
              <a:latin typeface="Arial Narrow"/>
            </a:endParaRPr>
          </a:p>
        </p:txBody>
      </p:sp>
      <p:sp>
        <p:nvSpPr>
          <p:cNvPr id="110" name="Text Box 5"/>
          <p:cNvSpPr/>
          <p:nvPr/>
        </p:nvSpPr>
        <p:spPr>
          <a:xfrm>
            <a:off x="1096920" y="5470560"/>
            <a:ext cx="7864560" cy="947880"/>
          </a:xfrm>
          <a:prstGeom prst="rect">
            <a:avLst/>
          </a:prstGeom>
          <a:noFill/>
          <a:ln w="0">
            <a:noFill/>
          </a:ln>
        </p:spPr>
        <p:style>
          <a:lnRef idx="0"/>
          <a:fillRef idx="0"/>
          <a:effectRef idx="0"/>
          <a:fontRef idx="minor"/>
        </p:style>
        <p:txBody>
          <a:bodyPr lIns="90000" tIns="46800" rIns="90000" bIns="46800" anchor="t">
            <a:spAutoFit/>
          </a:bodyPr>
          <a:p>
            <a:pPr algn="ctr">
              <a:lnSpc>
                <a:spcPct val="100000"/>
              </a:lnSpc>
              <a:spcBef>
                <a:spcPts val="1749"/>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b="1" u="none" strike="noStrike">
                <a:solidFill>
                  <a:srgbClr val="FFFF00"/>
                </a:solidFill>
                <a:effectLst/>
                <a:uFillTx/>
                <a:latin typeface="Comic Sans MS"/>
              </a:rPr>
              <a:t>There is neither a formula nor a recurrence relation which will give us all the primes.</a:t>
            </a:r>
            <a:endParaRPr lang="en-US" sz="2800" b="0" u="none" strike="noStrike">
              <a:solidFill>
                <a:srgbClr val="FFFFFF"/>
              </a:solidFill>
              <a:effectLst/>
              <a:uFillTx/>
              <a:latin typeface="Arial Narrow"/>
            </a:endParaRPr>
          </a:p>
        </p:txBody>
      </p:sp>
      <p:sp>
        <p:nvSpPr>
          <p:cNvPr id="111" name="Rectangle 2"/>
          <p:cNvSpPr/>
          <p:nvPr/>
        </p:nvSpPr>
        <p:spPr>
          <a:xfrm>
            <a:off x="685800" y="503280"/>
            <a:ext cx="7772400" cy="1143000"/>
          </a:xfrm>
          <a:prstGeom prst="rect">
            <a:avLst/>
          </a:prstGeom>
          <a:noFill/>
          <a:ln w="0">
            <a:noFill/>
          </a:ln>
        </p:spPr>
        <p:style>
          <a:lnRef idx="0"/>
          <a:fillRef idx="0"/>
          <a:effectRef idx="0"/>
          <a:fontRef idx="minor"/>
        </p:style>
        <p:txBody>
          <a:bodyPr lIns="90000" tIns="46800" rIns="90000" bIns="46800" anchor="t">
            <a:noAutofit/>
          </a:bodyPr>
          <a:p>
            <a:pPr algn="ctr">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4000" b="0" u="none" strike="noStrike">
                <a:solidFill>
                  <a:srgbClr val="EEF82A"/>
                </a:solidFill>
                <a:effectLst/>
                <a:uFillTx/>
                <a:latin typeface="Comic Sans MS"/>
              </a:rPr>
              <a:t>Recurrence Relations</a:t>
            </a:r>
            <a:endParaRPr lang="en-US" sz="4000" b="0" u="none" strike="noStrike">
              <a:solidFill>
                <a:srgbClr val="FFFFFF"/>
              </a:solidFill>
              <a:effectLst/>
              <a:uFillTx/>
              <a:latin typeface="Arial Narrow"/>
            </a:endParaRPr>
          </a:p>
        </p:txBody>
      </p:sp>
      <p:sp>
        <p:nvSpPr>
          <p:cNvPr id="112" name="TextBox 8"/>
          <p:cNvSpPr/>
          <p:nvPr/>
        </p:nvSpPr>
        <p:spPr>
          <a:xfrm>
            <a:off x="66960" y="1417680"/>
            <a:ext cx="826200" cy="337680"/>
          </a:xfrm>
          <a:prstGeom prst="rect">
            <a:avLst/>
          </a:prstGeom>
          <a:noFill/>
          <a:ln w="0">
            <a:noFill/>
          </a:ln>
        </p:spPr>
        <p:style>
          <a:lnRef idx="0"/>
          <a:fillRef idx="0"/>
          <a:effectRef idx="0"/>
          <a:fontRef idx="minor"/>
        </p:style>
        <p:txBody>
          <a:bodyPr wrap="none" lIns="90000" tIns="46800" rIns="90000" bIns="46800" anchor="t">
            <a:spAutoFit/>
          </a:bodyPr>
          <a:p>
            <a:pPr algn="ctr">
              <a:lnSpc>
                <a:spcPct val="100000"/>
              </a:lnSpc>
              <a:spcBef>
                <a:spcPts val="1001"/>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u="none" strike="noStrike">
                <a:solidFill>
                  <a:srgbClr val="FFFF00"/>
                </a:solidFill>
                <a:effectLst/>
                <a:uFillTx/>
                <a:latin typeface="Comic Sans MS"/>
              </a:rPr>
              <a:t>Higher</a:t>
            </a:r>
            <a:endParaRPr lang="en-US" sz="1600" b="0" u="none" strike="noStrike">
              <a:solidFill>
                <a:srgbClr val="FFFFFF"/>
              </a:solidFill>
              <a:effectLst/>
              <a:uFillTx/>
              <a:latin typeface="Arial Narrow"/>
            </a:endParaRPr>
          </a:p>
        </p:txBody>
      </p:sp>
    </p:spTree>
  </p:cSld>
  <mc:AlternateContent>
    <mc:Choice Requires="p14">
      <p:transition spd="slow" p14:dur="2000"/>
    </mc:Choice>
    <mc:Fallback>
      <p:transition spd="slow"/>
    </mc:Fallback>
  </mc:AlternateContent>
  <p:timing>
    <p:tnLst>
      <p:par>
        <p:cTn id="205" dur="indefinite" restart="never" nodeType="tmRoot">
          <p:childTnLst>
            <p:seq>
              <p:cTn id="206" dur="indefinite" nodeType="mainSeq">
                <p:childTnLst>
                  <p:par>
                    <p:cTn id="207" fill="hold" nodeType="clickEffect">
                      <p:stCondLst>
                        <p:cond delay="indefinite"/>
                      </p:stCondLst>
                      <p:childTnLst>
                        <p:par>
                          <p:cTn id="208" fill="hold" nodeType="withEffect">
                            <p:stCondLst>
                              <p:cond delay="0"/>
                            </p:stCondLst>
                            <p:childTnLst>
                              <p:par>
                                <p:cTn id="209" presetID="22" presetClass="entr" fill="hold" nodeType="clickEffect" presetSubtype="8">
                                  <p:stCondLst>
                                    <p:cond delay="0"/>
                                  </p:stCondLst>
                                  <p:childTnLst>
                                    <p:set>
                                      <p:cBhvr>
                                        <p:cTn id="210" dur="1" fill="hold">
                                          <p:stCondLst>
                                            <p:cond delay="0"/>
                                          </p:stCondLst>
                                        </p:cTn>
                                        <p:tgtEl>
                                          <p:spTgt spid="108"/>
                                        </p:tgtEl>
                                        <p:attrNameLst>
                                          <p:attrName>style.visibility</p:attrName>
                                        </p:attrNameLst>
                                      </p:cBhvr>
                                      <p:to>
                                        <p:strVal val="visible"/>
                                      </p:to>
                                    </p:set>
                                    <p:animEffect transition="in" filter="wipe(left)">
                                      <p:cBhvr additive="repl">
                                        <p:cTn id="211" dur="500"/>
                                        <p:tgtEl>
                                          <p:spTgt spid="108"/>
                                        </p:tgtEl>
                                      </p:cBhvr>
                                    </p:animEffect>
                                  </p:childTnLst>
                                </p:cTn>
                              </p:par>
                            </p:childTnLst>
                          </p:cTn>
                        </p:par>
                      </p:childTnLst>
                    </p:cTn>
                  </p:par>
                  <p:par>
                    <p:cTn id="212" fill="hold" nodeType="clickEffect">
                      <p:stCondLst>
                        <p:cond delay="indefinite"/>
                      </p:stCondLst>
                      <p:childTnLst>
                        <p:par>
                          <p:cTn id="213" fill="hold" nodeType="withEffect">
                            <p:stCondLst>
                              <p:cond delay="0"/>
                            </p:stCondLst>
                            <p:childTnLst>
                              <p:par>
                                <p:cTn id="214" presetID="22" presetClass="entr" fill="hold" nodeType="clickEffect" presetSubtype="8">
                                  <p:stCondLst>
                                    <p:cond delay="0"/>
                                  </p:stCondLst>
                                  <p:childTnLst>
                                    <p:set>
                                      <p:cBhvr>
                                        <p:cTn id="215" dur="1" fill="hold">
                                          <p:stCondLst>
                                            <p:cond delay="0"/>
                                          </p:stCondLst>
                                        </p:cTn>
                                        <p:tgtEl>
                                          <p:spTgt spid="109"/>
                                        </p:tgtEl>
                                        <p:attrNameLst>
                                          <p:attrName>style.visibility</p:attrName>
                                        </p:attrNameLst>
                                      </p:cBhvr>
                                      <p:to>
                                        <p:strVal val="visible"/>
                                      </p:to>
                                    </p:set>
                                    <p:animEffect transition="in" filter="wipe(left)">
                                      <p:cBhvr additive="repl">
                                        <p:cTn id="216" dur="500"/>
                                        <p:tgtEl>
                                          <p:spTgt spid="109"/>
                                        </p:tgtEl>
                                      </p:cBhvr>
                                    </p:animEffect>
                                  </p:childTnLst>
                                </p:cTn>
                              </p:par>
                            </p:childTnLst>
                          </p:cTn>
                        </p:par>
                      </p:childTnLst>
                    </p:cTn>
                  </p:par>
                  <p:par>
                    <p:cTn id="217" fill="hold" nodeType="clickEffect">
                      <p:stCondLst>
                        <p:cond delay="indefinite"/>
                      </p:stCondLst>
                      <p:childTnLst>
                        <p:par>
                          <p:cTn id="218" fill="hold" nodeType="withEffect">
                            <p:stCondLst>
                              <p:cond delay="0"/>
                            </p:stCondLst>
                            <p:childTnLst>
                              <p:par>
                                <p:cTn id="219" presetID="22" presetClass="entr" fill="hold" nodeType="clickEffect" presetSubtype="8">
                                  <p:stCondLst>
                                    <p:cond delay="0"/>
                                  </p:stCondLst>
                                  <p:childTnLst>
                                    <p:set>
                                      <p:cBhvr>
                                        <p:cTn id="220" dur="1" fill="hold">
                                          <p:stCondLst>
                                            <p:cond delay="0"/>
                                          </p:stCondLst>
                                        </p:cTn>
                                        <p:tgtEl>
                                          <p:spTgt spid="110"/>
                                        </p:tgtEl>
                                        <p:attrNameLst>
                                          <p:attrName>style.visibility</p:attrName>
                                        </p:attrNameLst>
                                      </p:cBhvr>
                                      <p:to>
                                        <p:strVal val="visible"/>
                                      </p:to>
                                    </p:set>
                                    <p:animEffect transition="in" filter="wipe(left)">
                                      <p:cBhvr additive="repl">
                                        <p:cTn id="221" dur="500"/>
                                        <p:tgtEl>
                                          <p:spTgt spid="11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1889</TotalTime>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2003-07-06T12:17:47Z</dcterms:created>
  <dc:creator>B Lafferty</dc:creator>
  <dc:description/>
  <dc:language>en-US</dc:language>
  <cp:lastModifiedBy>Bernie</cp:lastModifiedBy>
  <dcterms:modified xsi:type="dcterms:W3CDTF">2018-05-15T20:56:08Z</dcterms:modified>
  <cp:revision>222</cp:revision>
  <dc:subject>Mathematics</dc:subject>
  <dc:title>Higher Outcome 4</dc:title>
</cp:coreProperties>
</file>