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1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theme/theme15.xml" ContentType="application/vnd.openxmlformats-officedocument.theme+xml"/>
  <Override PartName="/ppt/slideLayouts/slideLayout129.xml" ContentType="application/vnd.openxmlformats-officedocument.presentationml.slideLayout+xml"/>
  <Override PartName="/ppt/theme/theme16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7.xml" ContentType="application/vnd.openxmlformats-officedocument.theme+xml"/>
  <Override PartName="/ppt/slideLayouts/slideLayout135.xml" ContentType="application/vnd.openxmlformats-officedocument.presentationml.slideLayout+xml"/>
  <Override PartName="/ppt/theme/theme18.xml" ContentType="application/vnd.openxmlformats-officedocument.theme+xml"/>
  <Override PartName="/ppt/slideLayouts/slideLayout136.xml" ContentType="application/vnd.openxmlformats-officedocument.presentationml.slideLayout+xml"/>
  <Override PartName="/ppt/theme/theme19.xml" ContentType="application/vnd.openxmlformats-officedocument.theme+xml"/>
  <Override PartName="/ppt/slideLayouts/slideLayout137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  <p:sldMasterId id="2147484098" r:id="rId2"/>
    <p:sldMasterId id="2147484110" r:id="rId3"/>
    <p:sldMasterId id="2147485109" r:id="rId4"/>
    <p:sldMasterId id="2147486682" r:id="rId5"/>
    <p:sldMasterId id="2147486897" r:id="rId6"/>
    <p:sldMasterId id="2147486899" r:id="rId7"/>
    <p:sldMasterId id="2147486901" r:id="rId8"/>
    <p:sldMasterId id="2147487037" r:id="rId9"/>
    <p:sldMasterId id="2147487068" r:id="rId10"/>
    <p:sldMasterId id="2147487080" r:id="rId11"/>
    <p:sldMasterId id="2147487092" r:id="rId12"/>
    <p:sldMasterId id="2147491343" r:id="rId13"/>
    <p:sldMasterId id="2147491345" r:id="rId14"/>
    <p:sldMasterId id="2147491347" r:id="rId15"/>
    <p:sldMasterId id="2147491349" r:id="rId16"/>
    <p:sldMasterId id="2147491355" r:id="rId17"/>
    <p:sldMasterId id="2147491752" r:id="rId18"/>
    <p:sldMasterId id="2147491754" r:id="rId19"/>
    <p:sldMasterId id="2147491756" r:id="rId20"/>
  </p:sldMasterIdLst>
  <p:notesMasterIdLst>
    <p:notesMasterId r:id="rId132"/>
  </p:notesMasterIdLst>
  <p:sldIdLst>
    <p:sldId id="272" r:id="rId21"/>
    <p:sldId id="273" r:id="rId22"/>
    <p:sldId id="275" r:id="rId23"/>
    <p:sldId id="276" r:id="rId24"/>
    <p:sldId id="277" r:id="rId25"/>
    <p:sldId id="278" r:id="rId26"/>
    <p:sldId id="408" r:id="rId27"/>
    <p:sldId id="409" r:id="rId28"/>
    <p:sldId id="411" r:id="rId29"/>
    <p:sldId id="392" r:id="rId30"/>
    <p:sldId id="410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434" r:id="rId42"/>
    <p:sldId id="433" r:id="rId43"/>
    <p:sldId id="432" r:id="rId44"/>
    <p:sldId id="435" r:id="rId45"/>
    <p:sldId id="436" r:id="rId46"/>
    <p:sldId id="437" r:id="rId47"/>
    <p:sldId id="438" r:id="rId48"/>
    <p:sldId id="439" r:id="rId49"/>
    <p:sldId id="440" r:id="rId50"/>
    <p:sldId id="441" r:id="rId51"/>
    <p:sldId id="445" r:id="rId52"/>
    <p:sldId id="446" r:id="rId53"/>
    <p:sldId id="442" r:id="rId54"/>
    <p:sldId id="443" r:id="rId55"/>
    <p:sldId id="444" r:id="rId56"/>
    <p:sldId id="303" r:id="rId57"/>
    <p:sldId id="396" r:id="rId58"/>
    <p:sldId id="397" r:id="rId59"/>
    <p:sldId id="381" r:id="rId60"/>
    <p:sldId id="383" r:id="rId61"/>
    <p:sldId id="398" r:id="rId62"/>
    <p:sldId id="399" r:id="rId63"/>
    <p:sldId id="401" r:id="rId64"/>
    <p:sldId id="400" r:id="rId65"/>
    <p:sldId id="384" r:id="rId66"/>
    <p:sldId id="386" r:id="rId67"/>
    <p:sldId id="402" r:id="rId68"/>
    <p:sldId id="403" r:id="rId69"/>
    <p:sldId id="389" r:id="rId70"/>
    <p:sldId id="404" r:id="rId71"/>
    <p:sldId id="405" r:id="rId72"/>
    <p:sldId id="406" r:id="rId73"/>
    <p:sldId id="407" r:id="rId74"/>
    <p:sldId id="394" r:id="rId75"/>
    <p:sldId id="391" r:id="rId76"/>
    <p:sldId id="390" r:id="rId77"/>
    <p:sldId id="424" r:id="rId78"/>
    <p:sldId id="425" r:id="rId79"/>
    <p:sldId id="352" r:id="rId80"/>
    <p:sldId id="362" r:id="rId81"/>
    <p:sldId id="355" r:id="rId82"/>
    <p:sldId id="360" r:id="rId83"/>
    <p:sldId id="447" r:id="rId84"/>
    <p:sldId id="297" r:id="rId85"/>
    <p:sldId id="298" r:id="rId86"/>
    <p:sldId id="301" r:id="rId87"/>
    <p:sldId id="453" r:id="rId88"/>
    <p:sldId id="463" r:id="rId89"/>
    <p:sldId id="449" r:id="rId90"/>
    <p:sldId id="299" r:id="rId91"/>
    <p:sldId id="300" r:id="rId92"/>
    <p:sldId id="302" r:id="rId93"/>
    <p:sldId id="462" r:id="rId94"/>
    <p:sldId id="464" r:id="rId95"/>
    <p:sldId id="465" r:id="rId96"/>
    <p:sldId id="461" r:id="rId97"/>
    <p:sldId id="448" r:id="rId98"/>
    <p:sldId id="290" r:id="rId99"/>
    <p:sldId id="291" r:id="rId100"/>
    <p:sldId id="292" r:id="rId101"/>
    <p:sldId id="293" r:id="rId102"/>
    <p:sldId id="294" r:id="rId103"/>
    <p:sldId id="295" r:id="rId104"/>
    <p:sldId id="296" r:id="rId105"/>
    <p:sldId id="364" r:id="rId106"/>
    <p:sldId id="426" r:id="rId107"/>
    <p:sldId id="422" r:id="rId108"/>
    <p:sldId id="427" r:id="rId109"/>
    <p:sldId id="423" r:id="rId110"/>
    <p:sldId id="428" r:id="rId111"/>
    <p:sldId id="421" r:id="rId112"/>
    <p:sldId id="354" r:id="rId113"/>
    <p:sldId id="363" r:id="rId114"/>
    <p:sldId id="361" r:id="rId115"/>
    <p:sldId id="450" r:id="rId116"/>
    <p:sldId id="415" r:id="rId117"/>
    <p:sldId id="418" r:id="rId118"/>
    <p:sldId id="419" r:id="rId119"/>
    <p:sldId id="420" r:id="rId120"/>
    <p:sldId id="451" r:id="rId121"/>
    <p:sldId id="455" r:id="rId122"/>
    <p:sldId id="456" r:id="rId123"/>
    <p:sldId id="457" r:id="rId124"/>
    <p:sldId id="458" r:id="rId125"/>
    <p:sldId id="459" r:id="rId126"/>
    <p:sldId id="454" r:id="rId127"/>
    <p:sldId id="393" r:id="rId128"/>
    <p:sldId id="430" r:id="rId129"/>
    <p:sldId id="431" r:id="rId130"/>
    <p:sldId id="429" r:id="rId13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00"/>
    <a:srgbClr val="FF00FF"/>
    <a:srgbClr val="0033CC"/>
    <a:srgbClr val="00FFFF"/>
    <a:srgbClr val="00FF00"/>
    <a:srgbClr val="0000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441" autoAdjust="0"/>
    <p:restoredTop sz="83979" autoAdjust="0"/>
  </p:normalViewPr>
  <p:slideViewPr>
    <p:cSldViewPr snapToGrid="0">
      <p:cViewPr varScale="1">
        <p:scale>
          <a:sx n="69" d="100"/>
          <a:sy n="69" d="100"/>
        </p:scale>
        <p:origin x="-1074" y="-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7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63" Type="http://schemas.openxmlformats.org/officeDocument/2006/relationships/slide" Target="slides/slide43.xml"/><Relationship Id="rId84" Type="http://schemas.openxmlformats.org/officeDocument/2006/relationships/slide" Target="slides/slide6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7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102" Type="http://schemas.openxmlformats.org/officeDocument/2006/relationships/slide" Target="slides/slide82.xml"/><Relationship Id="rId123" Type="http://schemas.openxmlformats.org/officeDocument/2006/relationships/slide" Target="slides/slide103.xml"/><Relationship Id="rId128" Type="http://schemas.openxmlformats.org/officeDocument/2006/relationships/slide" Target="slides/slide108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0.xml"/><Relationship Id="rId95" Type="http://schemas.openxmlformats.org/officeDocument/2006/relationships/slide" Target="slides/slide75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113" Type="http://schemas.openxmlformats.org/officeDocument/2006/relationships/slide" Target="slides/slide93.xml"/><Relationship Id="rId118" Type="http://schemas.openxmlformats.org/officeDocument/2006/relationships/slide" Target="slides/slide98.xml"/><Relationship Id="rId134" Type="http://schemas.openxmlformats.org/officeDocument/2006/relationships/viewProps" Target="viewProps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59" Type="http://schemas.openxmlformats.org/officeDocument/2006/relationships/slide" Target="slides/slide39.xml"/><Relationship Id="rId103" Type="http://schemas.openxmlformats.org/officeDocument/2006/relationships/slide" Target="slides/slide83.xml"/><Relationship Id="rId108" Type="http://schemas.openxmlformats.org/officeDocument/2006/relationships/slide" Target="slides/slide88.xml"/><Relationship Id="rId124" Type="http://schemas.openxmlformats.org/officeDocument/2006/relationships/slide" Target="slides/slide104.xml"/><Relationship Id="rId129" Type="http://schemas.openxmlformats.org/officeDocument/2006/relationships/slide" Target="slides/slide109.xml"/><Relationship Id="rId54" Type="http://schemas.openxmlformats.org/officeDocument/2006/relationships/slide" Target="slides/slide34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91" Type="http://schemas.openxmlformats.org/officeDocument/2006/relationships/slide" Target="slides/slide71.xml"/><Relationship Id="rId96" Type="http://schemas.openxmlformats.org/officeDocument/2006/relationships/slide" Target="slides/slide7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49" Type="http://schemas.openxmlformats.org/officeDocument/2006/relationships/slide" Target="slides/slide29.xml"/><Relationship Id="rId114" Type="http://schemas.openxmlformats.org/officeDocument/2006/relationships/slide" Target="slides/slide94.xml"/><Relationship Id="rId119" Type="http://schemas.openxmlformats.org/officeDocument/2006/relationships/slide" Target="slides/slide99.xml"/><Relationship Id="rId44" Type="http://schemas.openxmlformats.org/officeDocument/2006/relationships/slide" Target="slides/slide24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130" Type="http://schemas.openxmlformats.org/officeDocument/2006/relationships/slide" Target="slides/slide110.xml"/><Relationship Id="rId135" Type="http://schemas.openxmlformats.org/officeDocument/2006/relationships/theme" Target="theme/theme1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9.xml"/><Relationship Id="rId109" Type="http://schemas.openxmlformats.org/officeDocument/2006/relationships/slide" Target="slides/slide8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97" Type="http://schemas.openxmlformats.org/officeDocument/2006/relationships/slide" Target="slides/slide77.xml"/><Relationship Id="rId104" Type="http://schemas.openxmlformats.org/officeDocument/2006/relationships/slide" Target="slides/slide84.xml"/><Relationship Id="rId120" Type="http://schemas.openxmlformats.org/officeDocument/2006/relationships/slide" Target="slides/slide100.xml"/><Relationship Id="rId125" Type="http://schemas.openxmlformats.org/officeDocument/2006/relationships/slide" Target="slides/slide10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1.xml"/><Relationship Id="rId92" Type="http://schemas.openxmlformats.org/officeDocument/2006/relationships/slide" Target="slides/slide7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110" Type="http://schemas.openxmlformats.org/officeDocument/2006/relationships/slide" Target="slides/slide90.xml"/><Relationship Id="rId115" Type="http://schemas.openxmlformats.org/officeDocument/2006/relationships/slide" Target="slides/slide95.xml"/><Relationship Id="rId131" Type="http://schemas.openxmlformats.org/officeDocument/2006/relationships/slide" Target="slides/slide111.xml"/><Relationship Id="rId136" Type="http://schemas.openxmlformats.org/officeDocument/2006/relationships/tableStyles" Target="tableStyles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Relationship Id="rId100" Type="http://schemas.openxmlformats.org/officeDocument/2006/relationships/slide" Target="slides/slide80.xml"/><Relationship Id="rId105" Type="http://schemas.openxmlformats.org/officeDocument/2006/relationships/slide" Target="slides/slide85.xml"/><Relationship Id="rId126" Type="http://schemas.openxmlformats.org/officeDocument/2006/relationships/slide" Target="slides/slide10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93" Type="http://schemas.openxmlformats.org/officeDocument/2006/relationships/slide" Target="slides/slide73.xml"/><Relationship Id="rId98" Type="http://schemas.openxmlformats.org/officeDocument/2006/relationships/slide" Target="slides/slide78.xml"/><Relationship Id="rId121" Type="http://schemas.openxmlformats.org/officeDocument/2006/relationships/slide" Target="slides/slide10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5.xml"/><Relationship Id="rId46" Type="http://schemas.openxmlformats.org/officeDocument/2006/relationships/slide" Target="slides/slide26.xml"/><Relationship Id="rId67" Type="http://schemas.openxmlformats.org/officeDocument/2006/relationships/slide" Target="slides/slide47.xml"/><Relationship Id="rId116" Type="http://schemas.openxmlformats.org/officeDocument/2006/relationships/slide" Target="slides/slide9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1.xml"/><Relationship Id="rId62" Type="http://schemas.openxmlformats.org/officeDocument/2006/relationships/slide" Target="slides/slide42.xml"/><Relationship Id="rId83" Type="http://schemas.openxmlformats.org/officeDocument/2006/relationships/slide" Target="slides/slide63.xml"/><Relationship Id="rId88" Type="http://schemas.openxmlformats.org/officeDocument/2006/relationships/slide" Target="slides/slide68.xml"/><Relationship Id="rId111" Type="http://schemas.openxmlformats.org/officeDocument/2006/relationships/slide" Target="slides/slide91.xml"/><Relationship Id="rId132" Type="http://schemas.openxmlformats.org/officeDocument/2006/relationships/notesMaster" Target="notesMasters/notesMaster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6.xml"/><Relationship Id="rId57" Type="http://schemas.openxmlformats.org/officeDocument/2006/relationships/slide" Target="slides/slide37.xml"/><Relationship Id="rId106" Type="http://schemas.openxmlformats.org/officeDocument/2006/relationships/slide" Target="slides/slide86.xml"/><Relationship Id="rId127" Type="http://schemas.openxmlformats.org/officeDocument/2006/relationships/slide" Target="slides/slide10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1.xml"/><Relationship Id="rId52" Type="http://schemas.openxmlformats.org/officeDocument/2006/relationships/slide" Target="slides/slide32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94" Type="http://schemas.openxmlformats.org/officeDocument/2006/relationships/slide" Target="slides/slide74.xml"/><Relationship Id="rId99" Type="http://schemas.openxmlformats.org/officeDocument/2006/relationships/slide" Target="slides/slide79.xml"/><Relationship Id="rId101" Type="http://schemas.openxmlformats.org/officeDocument/2006/relationships/slide" Target="slides/slide81.xml"/><Relationship Id="rId122" Type="http://schemas.openxmlformats.org/officeDocument/2006/relationships/slide" Target="slides/slide10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6.xml"/><Relationship Id="rId47" Type="http://schemas.openxmlformats.org/officeDocument/2006/relationships/slide" Target="slides/slide27.xml"/><Relationship Id="rId68" Type="http://schemas.openxmlformats.org/officeDocument/2006/relationships/slide" Target="slides/slide48.xml"/><Relationship Id="rId89" Type="http://schemas.openxmlformats.org/officeDocument/2006/relationships/slide" Target="slides/slide69.xml"/><Relationship Id="rId112" Type="http://schemas.openxmlformats.org/officeDocument/2006/relationships/slide" Target="slides/slide92.xml"/><Relationship Id="rId13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10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image" Target="../media/image9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image" Target="../media/image110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A2AA389F-8C33-418C-989F-22565D242A9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/>
            </a:lvl1pPr>
          </a:lstStyle>
          <a:p>
            <a:fld id="{D5CEED44-9F28-432E-8C76-5593765B012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B7A5728F-7289-4411-90D1-65A7D30BF5F9}" type="slidenum">
              <a:rPr lang="en-GB" altLang="en-US" sz="1200"/>
              <a:pPr/>
              <a:t>41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0FCB5DDE-80D9-46AD-8D35-FF0BE9E8999F}" type="slidenum">
              <a:rPr lang="en-GB" altLang="en-US" sz="1200"/>
              <a:pPr/>
              <a:t>47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D6FDEC3C-A0A1-484C-9F5D-A44A98873CE7}" type="slidenum">
              <a:rPr lang="en-GB" altLang="en-US" sz="1200"/>
              <a:pPr/>
              <a:t>50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fld id="{44DDE608-C6D6-48DD-9BD3-6AF567E324E6}" type="slidenum">
              <a:rPr lang="en-GB" altLang="en-US" sz="1200">
                <a:solidFill>
                  <a:srgbClr val="000000"/>
                </a:solidFill>
              </a:rPr>
              <a:pPr/>
              <a:t>110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35E27D7-E62E-45E6-BC2D-6DB8906A6F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346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60847-088A-4FC3-BD2E-A2657A4436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86489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DDCB8-6481-4D27-8335-630AE59324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40FF3-0BEB-4E4F-A0BC-ECDC2ED547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8522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97F1-1A47-42CC-8E60-F7FC8A142F8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D45EB-1C98-43F9-9D71-E4E66A0DEF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35731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57AC-EEAF-44F2-84E8-F24462199AD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9C017-5DE5-469A-ADA5-EF5B8AA7AA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70539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51EE-329F-44F3-9CD9-E784090FE26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0B1E5-B897-42CA-A747-D1DFA3E67C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05248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167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67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E6D6319-7ED2-4CE5-824F-3F7E705D7AF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FDFD8C95-B97C-4191-A31D-B9ACBCE2B9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0335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C5B6-A729-4F77-B870-1BFE4ECFA4E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E85A7-DD5C-4561-916C-7E5F900239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923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1A3A2-1B3F-4C6F-BD69-FFB345F48C1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10D032-52F5-4E26-9877-B6C373EC0D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060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3DE1D-009D-42E2-8F8E-4466DAB2E2B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C16D8-5F7D-4F6F-A6A4-681DCF9536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03363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40BF-BE52-42F6-A1F2-8E90C34DDCE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B0D45-E498-4977-A95C-436189285D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36146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2599-77C8-478D-B379-D61A72E204D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3BAEF-4786-4A7C-98EE-10EB6EC9CF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353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B9FEAD0B-FA56-42A5-9BE2-1AB4DBFFF9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4591710"/>
      </p:ext>
    </p:extLst>
  </p:cSld>
  <p:clrMapOvr>
    <a:masterClrMapping/>
  </p:clrMapOvr>
  <p:transition spd="slow">
    <p:split orient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29607-F70D-442C-850A-2D7B368F08E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1C0E9-0023-40A6-A06F-D4A0D45C83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00048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D40D-763A-4873-939A-22E830CD423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FCCE4-323F-41C0-B17A-07FF343063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2191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C0F8-68A3-4DCF-AAF4-1F68C248058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73A61-CD0F-4E44-B177-1E9A7FC65D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5968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5B0B1-CF91-414D-BB25-B9348FC4F3A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6C0D2-09E8-4EFC-B762-12551A98A7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95405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11E9C-F117-4F22-81B8-AD0F06FB28D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69C29-0F92-402A-902B-E563512070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38767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218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18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AC8B-AF7F-4397-860F-F9C72318C8D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D3F05BC-DEBD-4519-AC7C-21B1906545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21054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79CC4-B1CA-47D7-915A-304DC1CBF1C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58ACDB-EBCC-498B-AB08-E66E94EFA1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1830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A5690-F82F-4DBD-8F0A-D9BB4A166B8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B4C33-1F3D-4120-B2C8-95EB7D0660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1235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E5AA1-8CD2-4767-B31A-4F93572EEEB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77250-931E-457D-9E52-9F89628F7B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80738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2707-DAEB-4FC2-84BA-EAA2FC40631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8CAA5-59FE-4B4F-8614-6B69070808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949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053353" y="295834"/>
            <a:ext cx="7543800" cy="98369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CA22D16-F5CC-4FB0-948A-F4D4C1DB63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70184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9FFCF-54CF-4A3A-9A45-6227E5D626A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D439A-BE21-4B4E-A948-BE766144DA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26730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253C-F52E-455E-BCD5-4D0B4361F11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6BAE2-FC7A-4670-9736-362F59F0DF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0887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833E7-9C0B-4072-8586-794827605F6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26769-6E83-419E-A5E6-190EA68049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8362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BF9C-AC1A-4CCC-8D78-D47DC365728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A4B17-130C-4AA9-BAFD-EC3210444C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80822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0B7B2-81FC-4919-85CF-EB623685E67F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2CEFE8-B22F-4C89-8D2F-6C22D9D249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88245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FE4BB-F75B-45EC-BC70-5AA3455632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8A3A4-210B-4E7C-AA34-8D38114D9B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61196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6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8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139700" y="1552575"/>
            <a:ext cx="59848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2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621EFD2-D601-4C21-846D-F80F0C6B25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471245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6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8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139700" y="1552575"/>
            <a:ext cx="59848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2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1E75527-EA38-4128-8870-3ED87A8C8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4112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6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8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139700" y="1552575"/>
            <a:ext cx="59848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2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069C3D8C-7500-49C3-AB79-79E34D37F4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6219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6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8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139700" y="1552575"/>
            <a:ext cx="59848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2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74DC4AC-1BEA-4474-A840-561BF0130F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650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134035" y="228600"/>
            <a:ext cx="7543800" cy="105092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F17B6FA-7B9F-494A-9DC4-8E2B1BE9AA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09818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pic>
        <p:nvPicPr>
          <p:cNvPr id="16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8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139700" y="1552575"/>
            <a:ext cx="598488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2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E41723D-7936-490B-9329-FDC0A7E667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20647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1053353" y="295834"/>
            <a:ext cx="7543800" cy="14319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B95289F-64A2-44DB-ADBF-A2E55F0C0D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2739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 dirty="0"/>
              </a:p>
            </p:txBody>
          </p:sp>
        </p:grpSp>
      </p:grpSp>
      <p:pic>
        <p:nvPicPr>
          <p:cNvPr id="15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7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14300" y="1498600"/>
            <a:ext cx="7556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41500" y="571500"/>
            <a:ext cx="5524500" cy="78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4586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5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8100" y="1498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69875"/>
            <a:ext cx="7086600" cy="14589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22522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B7BD1-1EA6-4BFB-B7D7-93CDBEC9FD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17120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6A04-9C3E-4DC4-85ED-BE258B30D4A1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EC3C-5CAE-4D80-A115-2E3B3E84DE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9540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FFB47-3F18-4816-9EE0-FAA6E180E9DB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1B04E-CDEF-4D17-9FAD-367804BE80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76962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7512-8CAA-433F-ABB9-44F30E0AE7D4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2809-DCD6-44A3-B09D-8888ABE9AE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13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E4AFF80-3DE2-4DF8-94DD-08C4BC42F6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7415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25A330F-8F48-40CB-BA63-042C243BFB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2226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5982996-E7FE-4EA6-82C9-D8EBF536BA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729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116476F-6863-4E22-8394-08C502A608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1134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BD098EE-5585-4315-B8A8-F9D54C2E27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41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9298563-9575-4A9C-B895-3568ECE69D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26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A5046-8A2B-463C-A678-9277273C5C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225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859ACC5-DADE-47FC-B55C-B365BC84D8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8107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7386253-97AB-4571-B414-9068DA6E86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76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CF9D463-D2B0-4D4A-8237-0B19760F8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4407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2EAA5F7-92B8-466F-A8A6-1BD2C21486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15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E8BC80D-E34C-4C0E-891D-1B9DF38C61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3734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EE3BB21-E3E8-407A-89C5-EDB2600A53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2789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314F50F-91E2-42A6-B79D-7C62E1B105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8975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75D360C-AD6C-4B1A-A5D5-7BFE57E23E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465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Comic Sans MS" panose="030F0702030302020204" pitchFamily="66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36136962-F6D9-4AF8-8EE6-8CFA7D2B59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86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9B4DE-9416-4034-B08B-A23A707695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626400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BC748-F6BF-4CAE-A11F-305C2DC49E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1858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167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67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110342D-37B8-4A59-9F2F-F739E391A61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4A46F86C-95F6-4D99-A4B0-6C7D409487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7175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2E1D6-A055-4844-8E9A-1847E6CD34A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D4FC6-8CF0-4BDA-A2EE-7EF69C7244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2883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50518-E206-4E51-BD3E-2F2D7FCC847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0F4B8-6F32-4FFC-8BCC-6439378434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73833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86DA-A4C6-48F3-AFFB-39189B83002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E227D-51E9-4C85-B1A8-08E87D6A87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142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9563-F0B4-4196-AA63-B86CF061AEA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55355-639A-4B48-BE54-42F801EB79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062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FCC5F-DDAA-4983-896D-76DD6B305D1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30930-33E6-4F3F-B3C7-030FA155E9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4807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17D0-842F-4CBA-8B62-09332C548FC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183549-06E0-4592-8614-9620E3923A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79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7C72E-E867-4247-9256-E3733D6A9F6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06D84-83CC-40BF-912C-7C83C3666B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961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A0E28-42BD-47D8-9116-4E574D9888D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F6AD25-290F-4DDD-B636-4F7EBE0959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9397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6E5BB-5BCE-4057-B6B8-18B9A4BE33E2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85991-11D7-4EDB-A3D8-0B474826A9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8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00551-2226-4C6B-A133-07A4F102E4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8420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066D5-7469-48E8-A750-79BC377DADE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BBF2F-EC85-4EAE-95EA-839F9443BF4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6240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218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218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61B6-9B15-4854-A1FE-F2F7797D6795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062662A-9253-4D3D-BDB9-EDC29A648C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4901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025DC-0894-4FE3-B79F-B806892082B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1C5F1C-720A-45C7-964F-4C3F4964CDA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584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FF30-9335-42BC-B2D1-00EEE1AE049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D34D24-3BA8-409D-B673-B58827B853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919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4890-2BD7-4C24-A0BA-A41EAA26CD50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3CB1C-9A76-4DE3-85C6-3F13A64347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3628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C55B4-5BF5-4B91-BDB2-31D5B5F53A5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59AAD-3AD3-4DB6-9871-938F73B3DE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3247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cottish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"/>
          <p:cNvSpPr txBox="1">
            <a:spLocks noChangeArrowheads="1"/>
          </p:cNvSpPr>
          <p:nvPr userDrawn="1"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3905250" y="1295400"/>
            <a:ext cx="1741488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mtClean="0">
                <a:latin typeface="Comic Sans MS" panose="030F0702030302020204" pitchFamily="66" charset="0"/>
              </a:rPr>
              <a:t>Outcome 3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6350" y="1428750"/>
            <a:ext cx="9191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049BC82B-6881-42D8-82DC-D50BBB94E7F4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EAF25346-7FA4-439D-9250-6D38406505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6825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8478E-CCF2-49BA-A79C-93DC3DE5A7E7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CCF72-815D-4196-807A-851DF90275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8849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C2A53-37E8-4662-98B7-A02D5E9F3E8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1EC77-C3B9-4BEC-B2D0-3C2CE28BA6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915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1736-12BC-48FE-B210-78642CEFA626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6D3BA-1BB0-433D-A840-DBCB4A0946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123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90C20-AF34-4BB5-B240-ABA4CB1597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2574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EAAA7-5600-439A-9F56-5EB8B823962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680BD-24D3-4E5F-9D1A-2392B5DE73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07034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B217D-4B6F-4E07-A203-20CFBF0BB15A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2D1D0-1FB4-4E3F-BE89-E051DDEC4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1035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59A91F-092D-4EEC-86AD-0CF49F822C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3285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66671-F0BB-4DF2-9F22-FE9E20A8F3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84463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 dirty="0"/>
              </a:p>
            </p:txBody>
          </p:sp>
        </p:grpSp>
      </p:grpSp>
      <p:pic>
        <p:nvPicPr>
          <p:cNvPr id="15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7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14300" y="1498600"/>
            <a:ext cx="7556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41500" y="571500"/>
            <a:ext cx="5524500" cy="78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850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 dirty="0"/>
              </a:p>
            </p:txBody>
          </p:sp>
        </p:grpSp>
      </p:grpSp>
      <p:pic>
        <p:nvPicPr>
          <p:cNvPr id="15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7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14300" y="1498600"/>
            <a:ext cx="7556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41500" y="571500"/>
            <a:ext cx="5524500" cy="78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356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73A67-DEC2-4423-87ED-188180976A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6129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965F5-5FDA-414E-8EAD-94D047761F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8382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B935-0EE3-4AB3-85D3-4BAEA226E1C9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25294-81CB-4DF8-8E0F-E4EE1CD181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7258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3B935-0EE3-4AB3-85D3-4BAEA226E1C9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648C2-C186-4CE3-9FF7-955E1F891B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828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 rot="16200000">
            <a:off x="-1541462" y="3987800"/>
            <a:ext cx="4065588" cy="5222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27000" y="1431925"/>
            <a:ext cx="7556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Higher</a:t>
            </a:r>
          </a:p>
        </p:txBody>
      </p:sp>
      <p:pic>
        <p:nvPicPr>
          <p:cNvPr id="4" name="Picture 22" descr="scottish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DF564-5F5B-4BC7-90EE-6D6EB4B9FF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2562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DF35D-28CE-49F5-A0ED-56C8CA9F7B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1385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20DD1-8941-421D-A2FE-2C54E1D8C05A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E15DD-CD00-414E-91D7-CB14B8583A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01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omic Sans MS" pitchFamily="66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83866D6-BF60-4AAA-9240-94377AD2DC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6683712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DF707-2AE9-4867-82AF-A35E584A64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963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87CC2-24A0-48CB-A90A-3FF4733B54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2295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75989-3F39-4F3B-ACD8-796ADA3E84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79682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2E0F8-FD7A-413B-97EC-5AE27AB021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049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75B78-9FC7-4507-AD45-7275959BE2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54994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3EE7E-0430-4C38-AA21-5A99EBA2A6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3008716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628BC-2AA6-4B05-AF7C-B3D30F6505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493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220FF-10DE-44B1-B3BD-E19399922D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5081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A2EB9-B004-457F-BACD-E7FF875BDE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6838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03842-66A5-42E4-B8C9-6C5DD16F59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11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9C21A-5269-452D-9D46-260FF3FC9C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36423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1C9F73D2-C024-4592-94A6-E09249EECF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1758130"/>
      </p:ext>
    </p:extLst>
  </p:cSld>
  <p:clrMapOvr>
    <a:masterClrMapping/>
  </p:clrMapOvr>
  <p:transition spd="slow">
    <p:split orient="vert"/>
  </p:transition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55C3D050-6A26-4536-A9CD-2B9FB53DC1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7445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09D8ED1-8DCA-4F9A-8814-3A4AD4386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1457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FE551888-FDB8-4616-85F1-0B12B44192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072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6A90D76-A513-490C-94EB-689C3689BF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18021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610DD341-5CCC-4C70-B455-1D44197B35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526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1FB8282A-7F31-47B3-B484-946BE08F6C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917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1FA02-1B39-4570-9104-7C5037CE8E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8413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ACF1DB60-3231-40E1-883C-1DBD63EE21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030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4E84B40C-BD48-4C79-89F2-40E63CE478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85852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4077DD6-DFE6-4E94-B0D7-CE358952AB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3224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62EFD4B-6456-45E5-8122-626B4D5E3B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5555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22CD5D1A-4A5D-4535-95DD-08BF27380D9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6705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CD831E4-7FF1-47B5-BA4E-708C2A27A4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7084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3BE402D-1624-46E0-A068-FDE7F7A424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8269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A692F3A-C6D0-4400-A75F-6D3C830F82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8647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9FFF278-5A17-4ECF-B4F0-D84124AE4D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3800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1936DE0-2F62-40E6-9A72-4323089B63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482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045FA-4660-45F7-821E-3CBE4E0BE8F0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FE9EF-85E6-49A5-A425-1E57D2DA05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04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E8C77CB6-68A9-420D-88E2-A963093EC5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40578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32 w 5184"/>
                  <a:gd name="T3" fmla="*/ 3159 h 3159"/>
                  <a:gd name="T4" fmla="*/ 5232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2 w 556"/>
                  <a:gd name="T5" fmla="*/ 3159 h 3159"/>
                  <a:gd name="T6" fmla="*/ 56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</p:grp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 dirty="0">
                <a:cs typeface="+mn-cs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4 w 251"/>
                <a:gd name="T7" fmla="*/ 12 h 12"/>
                <a:gd name="T8" fmla="*/ 254 w 251"/>
                <a:gd name="T9" fmla="*/ 0 h 12"/>
                <a:gd name="T10" fmla="*/ 25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687 w 251"/>
                <a:gd name="T5" fmla="*/ 12 h 12"/>
                <a:gd name="T6" fmla="*/ 687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cs typeface="+mn-cs"/>
                </a:endParaRPr>
              </a:p>
            </p:txBody>
          </p:sp>
        </p:grpSp>
      </p:grpSp>
      <p:pic>
        <p:nvPicPr>
          <p:cNvPr id="17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19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63500" y="1371600"/>
            <a:ext cx="838200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600" smtClean="0">
                <a:solidFill>
                  <a:srgbClr val="FFFF00"/>
                </a:solidFill>
                <a:latin typeface="Tahoma" panose="020B0604030504040204" pitchFamily="34" charset="0"/>
              </a:rPr>
              <a:t>Higher</a:t>
            </a:r>
          </a:p>
        </p:txBody>
      </p:sp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3949700" y="1333500"/>
            <a:ext cx="1482725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2000" smtClean="0">
                <a:latin typeface="Tahoma" panose="020B0604030504040204" pitchFamily="34" charset="0"/>
              </a:rPr>
              <a:t>Outcome 2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5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1CB3BAD-97EE-4A1F-A1A4-82C910B22B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95327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101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5363B-B395-45B0-84B8-696CAD95D4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5670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ABC1D-3641-43AB-87E8-36ED2529D7E8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6421E-E004-43C6-A070-3A12196208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854306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3A19-C188-4216-8B54-F40118F0A40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BD702D-01B7-433B-9C78-4546F834CC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76351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FCE9-F93D-45D1-B9BB-7EBDAC1397F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36085-5F2D-4BEC-BA6F-109678F5D2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1639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50C11-A95E-41FE-B13B-D38F0DDC36B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431A4-8FF8-47D5-9DA7-2E42C2718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04987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EC287-05E9-4CA9-87EF-4CDC1A20B5D1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50A9D-0754-4540-A65C-489D6BADF3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2119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D5B44-6378-41A4-835E-B6AD53B87AC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2F57C-6730-45AC-B2D7-7530FFF4CA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93839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88C7-AC86-40B2-A5CE-10EC323BA05D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0B617-7E45-4D03-9A36-D91338C632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822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32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3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3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025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D98229E-1F7F-4B78-868A-07308FBCFAC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29" r:id="rId1"/>
    <p:sldLayoutId id="2147493130" r:id="rId2"/>
    <p:sldLayoutId id="2147493131" r:id="rId3"/>
    <p:sldLayoutId id="2147493132" r:id="rId4"/>
    <p:sldLayoutId id="2147493133" r:id="rId5"/>
    <p:sldLayoutId id="2147493134" r:id="rId6"/>
    <p:sldLayoutId id="2147493135" r:id="rId7"/>
    <p:sldLayoutId id="2147493136" r:id="rId8"/>
    <p:sldLayoutId id="2147493137" r:id="rId9"/>
    <p:sldLayoutId id="2147493138" r:id="rId10"/>
    <p:sldLayoutId id="2147493139" r:id="rId11"/>
    <p:sldLayoutId id="2147493140" r:id="rId12"/>
    <p:sldLayoutId id="2147493141" r:id="rId13"/>
    <p:sldLayoutId id="2147493142" r:id="rId14"/>
    <p:sldLayoutId id="2147493143" r:id="rId15"/>
    <p:sldLayoutId id="2147493144" r:id="rId16"/>
    <p:sldLayoutId id="2147493145" r:id="rId17"/>
    <p:sldLayoutId id="2147493146" r:id="rId18"/>
    <p:sldLayoutId id="2147493147" r:id="rId19"/>
    <p:sldLayoutId id="2147493148" r:id="rId20"/>
    <p:sldLayoutId id="2147493149" r:id="rId21"/>
    <p:sldLayoutId id="2147493150" r:id="rId22"/>
    <p:sldLayoutId id="2147493151" r:id="rId23"/>
    <p:sldLayoutId id="2147493152" r:id="rId24"/>
    <p:sldLayoutId id="2147493153" r:id="rId25"/>
    <p:sldLayoutId id="2147493154" r:id="rId26"/>
    <p:sldLayoutId id="2147493155" r:id="rId27"/>
    <p:sldLayoutId id="2147493156" r:id="rId28"/>
    <p:sldLayoutId id="2147493157" r:id="rId2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FB7527A-680B-4220-9C1B-9E149CD1FF03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FF05DFA-A6A4-4B75-BCA0-821464E0F95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95" r:id="rId1"/>
    <p:sldLayoutId id="2147493096" r:id="rId2"/>
    <p:sldLayoutId id="2147493097" r:id="rId3"/>
    <p:sldLayoutId id="2147493098" r:id="rId4"/>
    <p:sldLayoutId id="2147493099" r:id="rId5"/>
    <p:sldLayoutId id="2147493100" r:id="rId6"/>
    <p:sldLayoutId id="2147493101" r:id="rId7"/>
    <p:sldLayoutId id="2147493102" r:id="rId8"/>
    <p:sldLayoutId id="2147493103" r:id="rId9"/>
    <p:sldLayoutId id="2147493104" r:id="rId10"/>
    <p:sldLayoutId id="214749310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127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127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049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127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7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7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7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7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8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28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157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57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CCE4944D-2191-43AF-9261-176D6BE1C04B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57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157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FE2574-EC67-4030-A2E3-433A88E501D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87" r:id="rId1"/>
    <p:sldLayoutId id="2147493106" r:id="rId2"/>
    <p:sldLayoutId id="2147493107" r:id="rId3"/>
    <p:sldLayoutId id="2147493108" r:id="rId4"/>
    <p:sldLayoutId id="2147493109" r:id="rId5"/>
    <p:sldLayoutId id="2147493110" r:id="rId6"/>
    <p:sldLayoutId id="2147493111" r:id="rId7"/>
    <p:sldLayoutId id="2147493112" r:id="rId8"/>
    <p:sldLayoutId id="2147493113" r:id="rId9"/>
    <p:sldLayoutId id="2147493114" r:id="rId10"/>
    <p:sldLayoutId id="214749311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29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229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151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29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30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30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30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30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08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30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30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08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1208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08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08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BDCD717-8C37-4DE5-B8EE-24A81F4C5E69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08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08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D40204-F171-4CFA-8E28-76544A40CF4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88" r:id="rId1"/>
    <p:sldLayoutId id="2147493116" r:id="rId2"/>
    <p:sldLayoutId id="2147493117" r:id="rId3"/>
    <p:sldLayoutId id="2147493118" r:id="rId4"/>
    <p:sldLayoutId id="2147493119" r:id="rId5"/>
    <p:sldLayoutId id="2147493120" r:id="rId6"/>
    <p:sldLayoutId id="2147493121" r:id="rId7"/>
    <p:sldLayoutId id="2147493122" r:id="rId8"/>
    <p:sldLayoutId id="2147493123" r:id="rId9"/>
    <p:sldLayoutId id="2147493124" r:id="rId10"/>
    <p:sldLayoutId id="214749312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332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332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254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332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32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33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33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33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333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333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54CA0512-2EAA-4FF2-B796-A311920D8EB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4344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EEF82A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22537" name="Picture 21" descr="scottish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2" descr="Office Objects 057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22"/>
          <p:cNvSpPr txBox="1">
            <a:spLocks noChangeArrowheads="1"/>
          </p:cNvSpPr>
          <p:nvPr userDrawn="1"/>
        </p:nvSpPr>
        <p:spPr bwMode="auto">
          <a:xfrm>
            <a:off x="311150" y="1428750"/>
            <a:ext cx="6667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4348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692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mtClean="0">
                <a:solidFill>
                  <a:srgbClr val="FFFFFF"/>
                </a:solidFill>
                <a:latin typeface="Comic Sans MS" panose="030F0702030302020204" pitchFamily="66" charset="0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89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434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435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3567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435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35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35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35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35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435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435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C8283182-85F3-47E7-AF49-C3628F3B55F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368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EEF82A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23561" name="Picture 21" descr="scottish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2" descr="Office Objects 057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TextBox 22"/>
          <p:cNvSpPr txBox="1">
            <a:spLocks noChangeArrowheads="1"/>
          </p:cNvSpPr>
          <p:nvPr userDrawn="1"/>
        </p:nvSpPr>
        <p:spPr bwMode="auto">
          <a:xfrm>
            <a:off x="311150" y="1428750"/>
            <a:ext cx="6667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5372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692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mtClean="0">
                <a:solidFill>
                  <a:srgbClr val="FFFFFF"/>
                </a:solidFill>
                <a:latin typeface="Comic Sans MS" panose="030F0702030302020204" pitchFamily="66" charset="0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90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37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537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4591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37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7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8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538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538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BF3A0CB9-5519-4139-9956-7B634F702A1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6392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EEF82A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24585" name="Picture 21" descr="scottish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2" descr="Office Objects 057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Box 22"/>
          <p:cNvSpPr txBox="1">
            <a:spLocks noChangeArrowheads="1"/>
          </p:cNvSpPr>
          <p:nvPr userDrawn="1"/>
        </p:nvSpPr>
        <p:spPr bwMode="auto">
          <a:xfrm>
            <a:off x="311150" y="1428750"/>
            <a:ext cx="6667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6396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692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mtClean="0">
                <a:solidFill>
                  <a:srgbClr val="FFFFFF"/>
                </a:solidFill>
                <a:latin typeface="Comic Sans MS" panose="030F0702030302020204" pitchFamily="66" charset="0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91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639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639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561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640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40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40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40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40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640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640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539509FD-6CE2-46A3-82C4-D6775E729A9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7416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EEF82A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25609" name="Picture 21" descr="scottish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2" descr="Office Objects 057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Box 22"/>
          <p:cNvSpPr txBox="1">
            <a:spLocks noChangeArrowheads="1"/>
          </p:cNvSpPr>
          <p:nvPr userDrawn="1"/>
        </p:nvSpPr>
        <p:spPr bwMode="auto">
          <a:xfrm>
            <a:off x="311150" y="1428750"/>
            <a:ext cx="6667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17420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692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mtClean="0">
                <a:solidFill>
                  <a:srgbClr val="FFFFFF"/>
                </a:solidFill>
                <a:latin typeface="Comic Sans MS" panose="030F0702030302020204" pitchFamily="66" charset="0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92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742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1742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2663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742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42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42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42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42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  <p:sp>
            <p:nvSpPr>
              <p:cNvPr id="1743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743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 dirty="0">
                  <a:solidFill>
                    <a:srgbClr val="FFFFFF"/>
                  </a:solidFill>
                  <a:cs typeface="+mn-cs"/>
                </a:endParaRPr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3A23AF13-53A1-4059-97B8-FD48EDB30D7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488" name="Text Box 20"/>
          <p:cNvSpPr txBox="1">
            <a:spLocks noChangeArrowheads="1"/>
          </p:cNvSpPr>
          <p:nvPr userDrawn="1"/>
        </p:nvSpPr>
        <p:spPr bwMode="auto">
          <a:xfrm rot="-5400000">
            <a:off x="-1589087" y="4030662"/>
            <a:ext cx="4027488" cy="51911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2800" smtClean="0">
                <a:solidFill>
                  <a:srgbClr val="EEF82A"/>
                </a:solidFill>
                <a:latin typeface="Comic Sans MS" panose="030F0702030302020204" pitchFamily="66" charset="0"/>
              </a:rPr>
              <a:t>www.mathsrevision.com</a:t>
            </a:r>
          </a:p>
        </p:txBody>
      </p:sp>
      <p:pic>
        <p:nvPicPr>
          <p:cNvPr id="26633" name="Picture 21" descr="scottishflag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22" descr="Office Objects 057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22"/>
          <p:cNvSpPr txBox="1">
            <a:spLocks noChangeArrowheads="1"/>
          </p:cNvSpPr>
          <p:nvPr userDrawn="1"/>
        </p:nvSpPr>
        <p:spPr bwMode="auto">
          <a:xfrm>
            <a:off x="311150" y="1428750"/>
            <a:ext cx="6667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1400" smtClean="0">
                <a:solidFill>
                  <a:srgbClr val="FFFF00"/>
                </a:solidFill>
                <a:latin typeface="Comic Sans MS" panose="030F0702030302020204" pitchFamily="66" charset="0"/>
              </a:rPr>
              <a:t>Nat 5</a:t>
            </a:r>
          </a:p>
        </p:txBody>
      </p:sp>
      <p:sp>
        <p:nvSpPr>
          <p:cNvPr id="20492" name="TextBox 23"/>
          <p:cNvSpPr txBox="1">
            <a:spLocks noChangeArrowheads="1"/>
          </p:cNvSpPr>
          <p:nvPr userDrawn="1"/>
        </p:nvSpPr>
        <p:spPr bwMode="auto">
          <a:xfrm>
            <a:off x="3857625" y="1323975"/>
            <a:ext cx="1692275" cy="4619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mtClean="0">
                <a:solidFill>
                  <a:srgbClr val="FFFFFF"/>
                </a:solidFill>
                <a:latin typeface="Comic Sans MS" panose="030F0702030302020204" pitchFamily="66" charset="0"/>
              </a:rPr>
              <a:t>Outcome 1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93" r:id="rId1"/>
    <p:sldLayoutId id="2147493194" r:id="rId2"/>
    <p:sldLayoutId id="2147493195" r:id="rId3"/>
    <p:sldLayoutId id="2147493196" r:id="rId4"/>
    <p:sldLayoutId id="2147493197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146A04-9C3E-4DC4-85ED-BE258B30D4A1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8DA6B02-EEE1-4640-9D59-8425E256260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1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4FFB47-3F18-4816-9EE0-FAA6E180E9DB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rgbClr val="FEFAC9"/>
                </a:solidFill>
                <a:latin typeface="Constantia" panose="02030602050306030303" pitchFamily="18" charset="0"/>
              </a:defRPr>
            </a:lvl1pPr>
          </a:lstStyle>
          <a:p>
            <a:fld id="{D3D01F94-0DB0-46AE-9674-F5484EEE28CB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12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127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57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157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157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57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157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9ADBF22-E534-47E8-8741-3458C6FE3B0C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157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157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CD7DAD5-6F5A-4E52-B365-0964C0C28D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58" r:id="rId1"/>
    <p:sldLayoutId id="2147493061" r:id="rId2"/>
    <p:sldLayoutId id="2147493062" r:id="rId3"/>
    <p:sldLayoutId id="2147493063" r:id="rId4"/>
    <p:sldLayoutId id="2147493064" r:id="rId5"/>
    <p:sldLayoutId id="2147493065" r:id="rId6"/>
    <p:sldLayoutId id="2147493066" r:id="rId7"/>
    <p:sldLayoutId id="2147493067" r:id="rId8"/>
    <p:sldLayoutId id="2147493068" r:id="rId9"/>
    <p:sldLayoutId id="2147493069" r:id="rId10"/>
    <p:sldLayoutId id="2147493070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57512-8CAA-433F-ABB9-44F30E0AE7D4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EFAC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600">
                <a:solidFill>
                  <a:srgbClr val="FEFAC9"/>
                </a:solidFill>
                <a:latin typeface="Constantia" panose="02030602050306030303" pitchFamily="18" charset="0"/>
              </a:defRPr>
            </a:lvl1pPr>
          </a:lstStyle>
          <a:p>
            <a:fld id="{3F7D33F0-5E4D-48AD-BBC0-7DE07F060DE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9312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080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229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083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3084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3085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3086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3087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08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3089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3090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1208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208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208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208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A55D96C4-113B-40E7-BF50-DB124360B1FE}" type="datetime5">
              <a:rPr lang="en-GB"/>
              <a:pPr>
                <a:defRPr/>
              </a:pPr>
              <a:t>11-Jul-26</a:t>
            </a:fld>
            <a:endParaRPr lang="en-GB"/>
          </a:p>
        </p:txBody>
      </p:sp>
      <p:sp>
        <p:nvSpPr>
          <p:cNvPr id="1208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08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9C1BE60-E7A5-4186-9A1F-5A5B4545476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59" r:id="rId1"/>
    <p:sldLayoutId id="2147493071" r:id="rId2"/>
    <p:sldLayoutId id="2147493072" r:id="rId3"/>
    <p:sldLayoutId id="2147493073" r:id="rId4"/>
    <p:sldLayoutId id="2147493074" r:id="rId5"/>
    <p:sldLayoutId id="2147493160" r:id="rId6"/>
    <p:sldLayoutId id="2147493075" r:id="rId7"/>
    <p:sldLayoutId id="2147493076" r:id="rId8"/>
    <p:sldLayoutId id="2147493077" r:id="rId9"/>
    <p:sldLayoutId id="2147493078" r:id="rId10"/>
    <p:sldLayoutId id="2147493079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/>
            </a:lvl1pPr>
          </a:lstStyle>
          <a:p>
            <a:fld id="{3B08BF11-1FCD-49FC-BA30-EC943777C18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80" r:id="rId1"/>
    <p:sldLayoutId id="2147493161" r:id="rId2"/>
    <p:sldLayoutId id="214749316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128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434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131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5132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5133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5135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solidFill>
                    <a:srgbClr val="FFFFFF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5137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5138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solidFill>
                    <a:srgbClr val="FFFFFF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created by Mr. Lafferty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4A2DEDE2-2B5B-4374-81AE-3CEA11D2F4B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63" r:id="rId1"/>
    <p:sldLayoutId id="2147493164" r:id="rId2"/>
    <p:sldLayoutId id="2147493165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3B935-0EE3-4AB3-85D3-4BAEA226E1C9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7FFC49E-DCD1-4282-A22B-8F0D7BC04D1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3B935-0EE3-4AB3-85D3-4BAEA226E1C9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7BD4E5-636C-4C79-A408-9BD2F954E69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82" r:id="rId1"/>
    <p:sldLayoutId id="214749316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20DD1-8941-421D-A2FE-2C54E1D8C05A}" type="datetimeFigureOut">
              <a:rPr lang="en-GB"/>
              <a:pPr>
                <a:defRPr/>
              </a:pPr>
              <a:t>11/07/2026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79775C-B0BB-467A-8CD6-4B4A64B6B1D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0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9224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32 w 5184"/>
                <a:gd name="T3" fmla="*/ 3159 h 3159"/>
                <a:gd name="T4" fmla="*/ 5232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sp>
          <p:nvSpPr>
            <p:cNvPr id="9225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2 w 556"/>
                <a:gd name="T5" fmla="*/ 3159 h 3159"/>
                <a:gd name="T6" fmla="*/ 56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cs typeface="Arial" charset="0"/>
              </a:endParaRPr>
            </a:p>
          </p:txBody>
        </p:sp>
        <p:grpSp>
          <p:nvGrpSpPr>
            <p:cNvPr id="18442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9227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228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229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6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69 w 4724"/>
                  <a:gd name="T7" fmla="*/ 12 h 12"/>
                  <a:gd name="T8" fmla="*/ 4769 w 4724"/>
                  <a:gd name="T9" fmla="*/ 0 h 12"/>
                  <a:gd name="T10" fmla="*/ 476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231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233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687 w 251"/>
                  <a:gd name="T5" fmla="*/ 12 h 12"/>
                  <a:gd name="T6" fmla="*/ 687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9234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4 w 251"/>
                  <a:gd name="T7" fmla="*/ 12 h 12"/>
                  <a:gd name="T8" fmla="*/ 254 w 251"/>
                  <a:gd name="T9" fmla="*/ 0 h 12"/>
                  <a:gd name="T10" fmla="*/ 25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cs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>
                  <a:cs typeface="Arial" charset="0"/>
                </a:endParaRPr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1BDBC3E-4B3B-457A-BFA2-EF66E9221BC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3167" r:id="rId1"/>
    <p:sldLayoutId id="2147493084" r:id="rId2"/>
    <p:sldLayoutId id="2147493085" r:id="rId3"/>
    <p:sldLayoutId id="2147493086" r:id="rId4"/>
    <p:sldLayoutId id="2147493087" r:id="rId5"/>
    <p:sldLayoutId id="2147493088" r:id="rId6"/>
    <p:sldLayoutId id="2147493089" r:id="rId7"/>
    <p:sldLayoutId id="2147493090" r:id="rId8"/>
    <p:sldLayoutId id="2147493091" r:id="rId9"/>
    <p:sldLayoutId id="2147493092" r:id="rId10"/>
    <p:sldLayoutId id="2147493093" r:id="rId11"/>
    <p:sldLayoutId id="2147493168" r:id="rId12"/>
    <p:sldLayoutId id="2147493169" r:id="rId13"/>
    <p:sldLayoutId id="2147493170" r:id="rId14"/>
    <p:sldLayoutId id="2147493171" r:id="rId15"/>
    <p:sldLayoutId id="2147493172" r:id="rId16"/>
    <p:sldLayoutId id="2147493173" r:id="rId17"/>
    <p:sldLayoutId id="2147493174" r:id="rId18"/>
    <p:sldLayoutId id="2147493175" r:id="rId19"/>
    <p:sldLayoutId id="2147493176" r:id="rId20"/>
    <p:sldLayoutId id="2147493177" r:id="rId21"/>
    <p:sldLayoutId id="2147493178" r:id="rId22"/>
    <p:sldLayoutId id="2147493179" r:id="rId23"/>
    <p:sldLayoutId id="2147493180" r:id="rId24"/>
    <p:sldLayoutId id="2147493181" r:id="rId25"/>
    <p:sldLayoutId id="2147493182" r:id="rId26"/>
    <p:sldLayoutId id="2147493183" r:id="rId27"/>
    <p:sldLayoutId id="2147493184" r:id="rId28"/>
    <p:sldLayoutId id="2147493185" r:id="rId29"/>
    <p:sldLayoutId id="2147493186" r:id="rId30"/>
    <p:sldLayoutId id="2147493094" r:id="rId3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2.xml"/><Relationship Id="rId3" Type="http://schemas.openxmlformats.org/officeDocument/2006/relationships/slide" Target="slide2.xml"/><Relationship Id="rId7" Type="http://schemas.openxmlformats.org/officeDocument/2006/relationships/slide" Target="slide37.xml"/><Relationship Id="rId12" Type="http://schemas.openxmlformats.org/officeDocument/2006/relationships/slide" Target="slide7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65.xml"/><Relationship Id="rId11" Type="http://schemas.openxmlformats.org/officeDocument/2006/relationships/slide" Target="slide111.xml"/><Relationship Id="rId5" Type="http://schemas.openxmlformats.org/officeDocument/2006/relationships/slide" Target="slide79.xml"/><Relationship Id="rId10" Type="http://schemas.openxmlformats.org/officeDocument/2006/relationships/slide" Target="slide109.xml"/><Relationship Id="rId4" Type="http://schemas.openxmlformats.org/officeDocument/2006/relationships/slide" Target="slide7.xml"/><Relationship Id="rId9" Type="http://schemas.openxmlformats.org/officeDocument/2006/relationships/slide" Target="slide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5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revision.com/index_files/Maths/Presentations/S5_Higher_Course/Trig._Past_Papers_Unit_2_Outcome_3.pdf" TargetMode="External"/><Relationship Id="rId2" Type="http://schemas.openxmlformats.org/officeDocument/2006/relationships/hyperlink" Target="http://www.mathsrevision.com/index_files/Maths/Presentations/S5_Higher_Course/Functions_Graphs_Past_Papers_Unit_1_Outcome_2.pdf" TargetMode="Externa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9.png"/><Relationship Id="rId7" Type="http://schemas.openxmlformats.org/officeDocument/2006/relationships/image" Target="../media/image16.wmf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5.wmf"/><Relationship Id="rId3" Type="http://schemas.openxmlformats.org/officeDocument/2006/relationships/image" Target="../media/image19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wmf"/><Relationship Id="rId1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Geogebra/Composite_Function_f_x__ALL.html" TargetMode="Externa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Geogebra/Composite_Function_f_x__ALL.html" TargetMode="External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Geogebra/Composite_Function_f_x__ALL.html" TargetMode="External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Geogebra/Composite_Function_f_x__ALL.html" TargetMode="Externa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Geogebra/Composite_Function_f_x__ALL.html" TargetMode="External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Geogebra/Composite_Function_f_x__ALL.html" TargetMode="External"/><Relationship Id="rId1" Type="http://schemas.openxmlformats.org/officeDocument/2006/relationships/slideLayout" Target="../slideLayouts/slideLayout5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Geogebra/Composite_Function_f_x__ALL.html" TargetMode="Externa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4.emf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9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w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5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53.wmf"/><Relationship Id="rId3" Type="http://schemas.openxmlformats.org/officeDocument/2006/relationships/image" Target="../media/image56.wmf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9.wmf"/><Relationship Id="rId4" Type="http://schemas.openxmlformats.org/officeDocument/2006/relationships/image" Target="../media/image60.png"/><Relationship Id="rId9" Type="http://schemas.openxmlformats.org/officeDocument/2006/relationships/oleObject" Target="../embeddings/oleObject24.bin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ggbm.at/RaeuEyUM" TargetMode="Externa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19.png"/><Relationship Id="rId7" Type="http://schemas.openxmlformats.org/officeDocument/2006/relationships/image" Target="../media/image76.wmf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29.bin"/><Relationship Id="rId5" Type="http://schemas.openxmlformats.org/officeDocument/2006/relationships/image" Target="../media/image75.wmf"/><Relationship Id="rId10" Type="http://schemas.openxmlformats.org/officeDocument/2006/relationships/image" Target="../media/image77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7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84.wmf"/><Relationship Id="rId3" Type="http://schemas.openxmlformats.org/officeDocument/2006/relationships/image" Target="../media/image19.png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52.xml"/><Relationship Id="rId16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83.wmf"/><Relationship Id="rId5" Type="http://schemas.openxmlformats.org/officeDocument/2006/relationships/image" Target="../media/image80.wmf"/><Relationship Id="rId15" Type="http://schemas.openxmlformats.org/officeDocument/2006/relationships/image" Target="../media/image85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82.wmf"/><Relationship Id="rId14" Type="http://schemas.openxmlformats.org/officeDocument/2006/relationships/oleObject" Target="../embeddings/oleObject36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45.bin"/><Relationship Id="rId3" Type="http://schemas.openxmlformats.org/officeDocument/2006/relationships/image" Target="../media/image19.png"/><Relationship Id="rId21" Type="http://schemas.openxmlformats.org/officeDocument/2006/relationships/image" Target="../media/image95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52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90.wmf"/><Relationship Id="rId24" Type="http://schemas.openxmlformats.org/officeDocument/2006/relationships/image" Target="../media/image97.png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23" Type="http://schemas.openxmlformats.org/officeDocument/2006/relationships/image" Target="../media/image96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94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102.wmf"/><Relationship Id="rId18" Type="http://schemas.openxmlformats.org/officeDocument/2006/relationships/oleObject" Target="../embeddings/oleObject55.bin"/><Relationship Id="rId26" Type="http://schemas.openxmlformats.org/officeDocument/2006/relationships/oleObject" Target="../embeddings/oleObject59.bin"/><Relationship Id="rId3" Type="http://schemas.openxmlformats.org/officeDocument/2006/relationships/image" Target="../media/image19.png"/><Relationship Id="rId21" Type="http://schemas.openxmlformats.org/officeDocument/2006/relationships/image" Target="../media/image106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104.wmf"/><Relationship Id="rId25" Type="http://schemas.openxmlformats.org/officeDocument/2006/relationships/image" Target="../media/image108.wmf"/><Relationship Id="rId2" Type="http://schemas.openxmlformats.org/officeDocument/2006/relationships/slideLayout" Target="../slideLayouts/slideLayout5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image" Target="../media/image110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01.wmf"/><Relationship Id="rId24" Type="http://schemas.openxmlformats.org/officeDocument/2006/relationships/oleObject" Target="../embeddings/oleObject58.bin"/><Relationship Id="rId5" Type="http://schemas.openxmlformats.org/officeDocument/2006/relationships/image" Target="../media/image98.wmf"/><Relationship Id="rId15" Type="http://schemas.openxmlformats.org/officeDocument/2006/relationships/image" Target="../media/image103.wmf"/><Relationship Id="rId23" Type="http://schemas.openxmlformats.org/officeDocument/2006/relationships/image" Target="../media/image107.wmf"/><Relationship Id="rId28" Type="http://schemas.openxmlformats.org/officeDocument/2006/relationships/oleObject" Target="../embeddings/oleObject60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105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Relationship Id="rId27" Type="http://schemas.openxmlformats.org/officeDocument/2006/relationships/image" Target="../media/image109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dirty="0" smtClean="0">
                <a:solidFill>
                  <a:srgbClr val="FFFF00"/>
                </a:solidFill>
              </a:rPr>
              <a:t>Higher Maths</a:t>
            </a: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www.mathsrevision.com</a:t>
            </a:r>
          </a:p>
        </p:txBody>
      </p:sp>
      <p:pic>
        <p:nvPicPr>
          <p:cNvPr id="101380" name="Picture 4" descr="Office Objects 05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2709863" y="1927225"/>
            <a:ext cx="3427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9F911"/>
                </a:solidFill>
                <a:latin typeface="Comic Sans MS" panose="030F0702030302020204" pitchFamily="66" charset="0"/>
              </a:rPr>
              <a:t>What is a set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709863" y="2382838"/>
            <a:ext cx="4244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9F911"/>
                </a:solidFill>
                <a:latin typeface="Comic Sans MS" panose="030F0702030302020204" pitchFamily="66" charset="0"/>
              </a:rPr>
              <a:t>Function in various formats</a:t>
            </a:r>
          </a:p>
        </p:txBody>
      </p:sp>
      <p:sp>
        <p:nvSpPr>
          <p:cNvPr id="10138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14550" y="2024063"/>
            <a:ext cx="409575" cy="268287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8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14550" y="2476500"/>
            <a:ext cx="409575" cy="268288"/>
          </a:xfrm>
          <a:prstGeom prst="actionButtonForwardNex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85" name="Text Box 10"/>
          <p:cNvSpPr txBox="1">
            <a:spLocks noChangeArrowheads="1"/>
          </p:cNvSpPr>
          <p:nvPr/>
        </p:nvSpPr>
        <p:spPr bwMode="auto">
          <a:xfrm>
            <a:off x="2709863" y="4206875"/>
            <a:ext cx="3236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9F911"/>
                </a:solidFill>
                <a:latin typeface="Comic Sans MS" panose="030F0702030302020204" pitchFamily="66" charset="0"/>
              </a:rPr>
              <a:t>Composite Functions</a:t>
            </a:r>
          </a:p>
        </p:txBody>
      </p:sp>
      <p:sp>
        <p:nvSpPr>
          <p:cNvPr id="101386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14550" y="4289425"/>
            <a:ext cx="409575" cy="287338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87" name="Text Box 10"/>
          <p:cNvSpPr txBox="1">
            <a:spLocks noChangeArrowheads="1"/>
          </p:cNvSpPr>
          <p:nvPr/>
        </p:nvSpPr>
        <p:spPr bwMode="auto">
          <a:xfrm>
            <a:off x="2709863" y="3294063"/>
            <a:ext cx="4525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9F911"/>
                </a:solidFill>
                <a:latin typeface="Comic Sans MS" panose="030F0702030302020204" pitchFamily="66" charset="0"/>
              </a:rPr>
              <a:t>Exponential Graphs</a:t>
            </a:r>
          </a:p>
        </p:txBody>
      </p:sp>
      <p:sp>
        <p:nvSpPr>
          <p:cNvPr id="101388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14550" y="338296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709863" y="2838450"/>
            <a:ext cx="35258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Graph Transformations</a:t>
            </a:r>
          </a:p>
        </p:txBody>
      </p:sp>
      <p:sp>
        <p:nvSpPr>
          <p:cNvPr id="101390" name="AutoShape 11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14550" y="2930525"/>
            <a:ext cx="409575" cy="268288"/>
          </a:xfrm>
          <a:prstGeom prst="actionButtonForwardNex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709863" y="5118100"/>
            <a:ext cx="25622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Family of Curves</a:t>
            </a:r>
          </a:p>
        </p:txBody>
      </p:sp>
      <p:sp>
        <p:nvSpPr>
          <p:cNvPr id="101392" name="AutoShape 11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14550" y="5214938"/>
            <a:ext cx="409575" cy="268287"/>
          </a:xfrm>
          <a:prstGeom prst="actionButtonForwardNex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1393" name="Text Box 6"/>
          <p:cNvSpPr txBox="1">
            <a:spLocks noChangeArrowheads="1"/>
          </p:cNvSpPr>
          <p:nvPr/>
        </p:nvSpPr>
        <p:spPr bwMode="auto">
          <a:xfrm>
            <a:off x="2709863" y="4662488"/>
            <a:ext cx="281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9F911"/>
                </a:solidFill>
                <a:latin typeface="Comic Sans MS" panose="030F0702030302020204" pitchFamily="66" charset="0"/>
              </a:rPr>
              <a:t>Inverse function</a:t>
            </a:r>
          </a:p>
        </p:txBody>
      </p:sp>
      <p:sp>
        <p:nvSpPr>
          <p:cNvPr id="101394" name="AutoShape 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14550" y="4762500"/>
            <a:ext cx="409575" cy="268288"/>
          </a:xfrm>
          <a:prstGeom prst="actionButtonForwardNex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" name="Rounded Rectangle 25">
            <a:hlinkClick r:id="rId10" action="ppaction://hlinksldjump"/>
          </p:cNvPr>
          <p:cNvSpPr/>
          <p:nvPr/>
        </p:nvSpPr>
        <p:spPr>
          <a:xfrm>
            <a:off x="6400800" y="5545138"/>
            <a:ext cx="2452688" cy="536575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Mindmap</a:t>
            </a:r>
          </a:p>
        </p:txBody>
      </p:sp>
      <p:sp>
        <p:nvSpPr>
          <p:cNvPr id="27" name="Rounded Rectangle 26">
            <a:hlinkClick r:id="rId11" action="ppaction://hlinksldjump"/>
          </p:cNvPr>
          <p:cNvSpPr/>
          <p:nvPr/>
        </p:nvSpPr>
        <p:spPr>
          <a:xfrm>
            <a:off x="6386513" y="6132513"/>
            <a:ext cx="2474912" cy="72548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Exam </a:t>
            </a:r>
          </a:p>
          <a:p>
            <a:pPr algn="ctr" eaLnBrk="1" hangingPunct="1">
              <a:defRPr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Question Type</a:t>
            </a:r>
          </a:p>
        </p:txBody>
      </p:sp>
      <p:sp>
        <p:nvSpPr>
          <p:cNvPr id="101397" name="Text Box 10"/>
          <p:cNvSpPr txBox="1">
            <a:spLocks noChangeArrowheads="1"/>
          </p:cNvSpPr>
          <p:nvPr/>
        </p:nvSpPr>
        <p:spPr bwMode="auto">
          <a:xfrm>
            <a:off x="2724150" y="3751263"/>
            <a:ext cx="4525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9F911"/>
                </a:solidFill>
                <a:latin typeface="Comic Sans MS" panose="030F0702030302020204" pitchFamily="66" charset="0"/>
              </a:rPr>
              <a:t>Log Graphs</a:t>
            </a:r>
          </a:p>
        </p:txBody>
      </p:sp>
      <p:sp>
        <p:nvSpPr>
          <p:cNvPr id="24" name="AutoShape 11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28838" y="3836988"/>
            <a:ext cx="409575" cy="268287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11"/>
          <p:cNvGrpSpPr>
            <a:grpSpLocks/>
          </p:cNvGrpSpPr>
          <p:nvPr/>
        </p:nvGrpSpPr>
        <p:grpSpPr bwMode="auto">
          <a:xfrm>
            <a:off x="1727200" y="3416300"/>
            <a:ext cx="6096000" cy="1473200"/>
            <a:chOff x="1663700" y="2679700"/>
            <a:chExt cx="5168900" cy="14732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63700" y="3416300"/>
              <a:ext cx="151163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20966" y="3429000"/>
              <a:ext cx="1511634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36298" y="2679700"/>
              <a:ext cx="2184668" cy="1473200"/>
            </a:xfrm>
            <a:prstGeom prst="rect">
              <a:avLst/>
            </a:prstGeom>
            <a:solidFill>
              <a:srgbClr val="0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06500" y="1981200"/>
            <a:ext cx="7321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dirty="0">
                <a:latin typeface="+mj-lt"/>
                <a:cs typeface="Arial" charset="0"/>
              </a:rPr>
              <a:t>A function can be though of as a black box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1400" y="4305300"/>
            <a:ext cx="22336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x - Coordinate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4700" y="3492500"/>
            <a:ext cx="984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Input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1400" y="5486400"/>
            <a:ext cx="12144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Domain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41400" y="4889500"/>
            <a:ext cx="28940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Members (x - axis)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5400" y="5226050"/>
            <a:ext cx="16891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Co-Domain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75400" y="4765675"/>
            <a:ext cx="28733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Members (y - axis)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5400" y="5686425"/>
            <a:ext cx="1081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Image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5400" y="6146800"/>
            <a:ext cx="10287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Range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1925" y="2806700"/>
            <a:ext cx="1606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dirty="0">
                <a:latin typeface="+mj-lt"/>
                <a:cs typeface="Arial" charset="0"/>
              </a:rPr>
              <a:t>Function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5400" y="3492500"/>
            <a:ext cx="12049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Output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75400" y="4305300"/>
            <a:ext cx="2212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y - Coordinate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3300" y="3922713"/>
            <a:ext cx="24495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f(x) = x</a:t>
            </a:r>
            <a:r>
              <a:rPr lang="en-GB" baseline="30000" dirty="0">
                <a:latin typeface="+mj-lt"/>
                <a:cs typeface="Arial" charset="0"/>
              </a:rPr>
              <a:t>2</a:t>
            </a:r>
            <a:r>
              <a:rPr lang="en-GB" dirty="0">
                <a:latin typeface="+mj-lt"/>
                <a:cs typeface="Arial" charset="0"/>
              </a:rPr>
              <a:t>+ 3x - 1</a:t>
            </a:r>
          </a:p>
        </p:txBody>
      </p:sp>
      <p:sp>
        <p:nvSpPr>
          <p:cNvPr id="26" name="Title 2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2"/>
          <p:cNvSpPr>
            <a:spLocks noGrp="1"/>
          </p:cNvSpPr>
          <p:nvPr>
            <p:ph type="title" idx="4294967295"/>
          </p:nvPr>
        </p:nvSpPr>
        <p:spPr>
          <a:xfrm>
            <a:off x="1282700" y="304800"/>
            <a:ext cx="6261100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4000" b="0" smtClean="0">
                <a:effectLst/>
              </a:rPr>
              <a:t>Inverse Function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363" y="1962150"/>
            <a:ext cx="48847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Find the inverse function given </a:t>
            </a:r>
          </a:p>
        </p:txBody>
      </p:sp>
      <p:sp>
        <p:nvSpPr>
          <p:cNvPr id="193540" name="TextBox 39"/>
          <p:cNvSpPr txBox="1">
            <a:spLocks noChangeArrowheads="1"/>
          </p:cNvSpPr>
          <p:nvPr/>
        </p:nvSpPr>
        <p:spPr bwMode="auto">
          <a:xfrm>
            <a:off x="1370013" y="2692400"/>
            <a:ext cx="219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f(x) = 4x - 1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57263" y="1411288"/>
            <a:ext cx="1371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Example</a:t>
            </a:r>
          </a:p>
        </p:txBody>
      </p:sp>
      <p:sp>
        <p:nvSpPr>
          <p:cNvPr id="43" name="Cloud 42"/>
          <p:cNvSpPr/>
          <p:nvPr/>
        </p:nvSpPr>
        <p:spPr bwMode="auto">
          <a:xfrm>
            <a:off x="4895850" y="0"/>
            <a:ext cx="4248150" cy="238918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Remember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f(x) is simply the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y-coordinate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843088" y="3422650"/>
            <a:ext cx="17256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y = </a:t>
            </a:r>
            <a:r>
              <a:rPr lang="en-GB" sz="2800" dirty="0">
                <a:solidFill>
                  <a:srgbClr val="FFFF00"/>
                </a:solidFill>
                <a:latin typeface="Comic Sans MS"/>
                <a:cs typeface="Arial" charset="0"/>
              </a:rPr>
              <a:t>4x - 1</a:t>
            </a:r>
            <a:endParaRPr lang="en-GB" sz="2800" dirty="0">
              <a:solidFill>
                <a:srgbClr val="FFFF00"/>
              </a:solidFill>
              <a:latin typeface="Comic Sans MS"/>
              <a:cs typeface="+mn-cs"/>
            </a:endParaRPr>
          </a:p>
        </p:txBody>
      </p:sp>
      <p:sp>
        <p:nvSpPr>
          <p:cNvPr id="50" name="Cloud 49"/>
          <p:cNvSpPr/>
          <p:nvPr/>
        </p:nvSpPr>
        <p:spPr bwMode="auto">
          <a:xfrm>
            <a:off x="5148263" y="2206625"/>
            <a:ext cx="4249737" cy="2670175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Using Changing the subject rearrange into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x =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5625" y="4292600"/>
            <a:ext cx="6858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x =</a:t>
            </a:r>
          </a:p>
        </p:txBody>
      </p:sp>
      <p:sp>
        <p:nvSpPr>
          <p:cNvPr id="62" name="Cloud 61"/>
          <p:cNvSpPr/>
          <p:nvPr/>
        </p:nvSpPr>
        <p:spPr bwMode="auto">
          <a:xfrm>
            <a:off x="4895850" y="3048000"/>
            <a:ext cx="4248150" cy="2670175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Rewrite replacing y with x.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This is the inverse function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00163" y="5541963"/>
            <a:ext cx="1338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f</a:t>
            </a:r>
            <a:r>
              <a:rPr lang="en-GB" sz="2800" baseline="30000" dirty="0">
                <a:solidFill>
                  <a:srgbClr val="FFFF00"/>
                </a:solidFill>
                <a:latin typeface="Comic Sans MS"/>
                <a:cs typeface="+mn-cs"/>
              </a:rPr>
              <a:t>-1</a:t>
            </a: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(x) =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78100" y="4219575"/>
            <a:ext cx="922338" cy="1068388"/>
            <a:chOff x="2577734" y="4219168"/>
            <a:chExt cx="922047" cy="1069516"/>
          </a:xfrm>
        </p:grpSpPr>
        <p:sp>
          <p:nvSpPr>
            <p:cNvPr id="55" name="TextBox 54"/>
            <p:cNvSpPr txBox="1"/>
            <p:nvPr/>
          </p:nvSpPr>
          <p:spPr>
            <a:xfrm>
              <a:off x="2577734" y="4219168"/>
              <a:ext cx="922047" cy="5228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y + 1</a:t>
              </a:r>
            </a:p>
          </p:txBody>
        </p:sp>
        <p:cxnSp>
          <p:nvCxnSpPr>
            <p:cNvPr id="193554" name="Straight Connector 14"/>
            <p:cNvCxnSpPr>
              <a:cxnSpLocks noChangeShapeType="1"/>
            </p:cNvCxnSpPr>
            <p:nvPr/>
          </p:nvCxnSpPr>
          <p:spPr bwMode="auto">
            <a:xfrm flipH="1">
              <a:off x="2630658" y="4768947"/>
              <a:ext cx="773724" cy="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834828" y="4765845"/>
              <a:ext cx="403098" cy="5228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4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676525" y="5313363"/>
            <a:ext cx="946150" cy="1069975"/>
            <a:chOff x="2565711" y="4219168"/>
            <a:chExt cx="946093" cy="1069516"/>
          </a:xfrm>
        </p:grpSpPr>
        <p:sp>
          <p:nvSpPr>
            <p:cNvPr id="25" name="TextBox 24"/>
            <p:cNvSpPr txBox="1"/>
            <p:nvPr/>
          </p:nvSpPr>
          <p:spPr>
            <a:xfrm>
              <a:off x="2565711" y="4219168"/>
              <a:ext cx="946093" cy="523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x + 1</a:t>
              </a:r>
            </a:p>
          </p:txBody>
        </p:sp>
        <p:cxnSp>
          <p:nvCxnSpPr>
            <p:cNvPr id="193551" name="Straight Connector 25"/>
            <p:cNvCxnSpPr>
              <a:cxnSpLocks noChangeShapeType="1"/>
            </p:cNvCxnSpPr>
            <p:nvPr/>
          </p:nvCxnSpPr>
          <p:spPr bwMode="auto">
            <a:xfrm flipH="1">
              <a:off x="2630658" y="4768947"/>
              <a:ext cx="773724" cy="1"/>
            </a:xfrm>
            <a:prstGeom prst="line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2833983" y="4765034"/>
              <a:ext cx="404788" cy="5236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4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/>
      <p:bldP spid="50" grpId="0" animBg="1"/>
      <p:bldP spid="50" grpId="1" animBg="1"/>
      <p:bldP spid="52" grpId="0"/>
      <p:bldP spid="62" grpId="0" animBg="1"/>
      <p:bldP spid="6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324225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11.7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146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771650" y="392113"/>
            <a:ext cx="5524500" cy="787400"/>
          </a:xfrm>
        </p:spPr>
        <p:txBody>
          <a:bodyPr/>
          <a:lstStyle/>
          <a:p>
            <a:pPr algn="ctr"/>
            <a:r>
              <a:rPr lang="en-GB" altLang="en-US" sz="2400" b="0" smtClean="0">
                <a:solidFill>
                  <a:srgbClr val="FFFF00"/>
                </a:solidFill>
                <a:effectLst/>
              </a:rPr>
              <a:t>Finding a Polynomial From Its Roots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65188" y="1828800"/>
            <a:ext cx="275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Suppose that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974725" y="2301875"/>
            <a:ext cx="2911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f(x) = x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Arial" charset="0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 + 4x - 12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525963" y="2270125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and   g(x) = -3x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Arial" charset="0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 - 12x + 36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524000" y="2835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  <a:cs typeface="Arial" charset="0"/>
              </a:rPr>
              <a:t>f(x) = 0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43000" y="3368675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  <a:cs typeface="Arial" charset="0"/>
              </a:rPr>
              <a:t>x</a:t>
            </a:r>
            <a:r>
              <a:rPr lang="en-GB" baseline="30000">
                <a:latin typeface="+mj-lt"/>
                <a:cs typeface="Arial" charset="0"/>
              </a:rPr>
              <a:t>2</a:t>
            </a:r>
            <a:r>
              <a:rPr lang="en-GB">
                <a:latin typeface="+mj-lt"/>
                <a:cs typeface="Arial" charset="0"/>
              </a:rPr>
              <a:t> + 4x – 12 = 0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930275" y="3902075"/>
            <a:ext cx="2651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  <a:cs typeface="Arial" charset="0"/>
              </a:rPr>
              <a:t>(x + 6)(x – 2) = 0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006475" y="4435475"/>
            <a:ext cx="2574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x = -6  or  x = 2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934200" y="283527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  <a:cs typeface="Arial" charset="0"/>
              </a:rPr>
              <a:t>g(x) = 0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562600" y="33686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  <a:cs typeface="Arial" charset="0"/>
              </a:rPr>
              <a:t>-3x</a:t>
            </a:r>
            <a:r>
              <a:rPr lang="en-GB" baseline="30000">
                <a:latin typeface="+mj-lt"/>
                <a:cs typeface="Arial" charset="0"/>
              </a:rPr>
              <a:t>2</a:t>
            </a:r>
            <a:r>
              <a:rPr lang="en-GB">
                <a:latin typeface="+mj-lt"/>
                <a:cs typeface="Arial" charset="0"/>
              </a:rPr>
              <a:t> - 12x + 36 = 0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562600" y="39020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>
                <a:latin typeface="+mj-lt"/>
                <a:cs typeface="Arial" charset="0"/>
              </a:rPr>
              <a:t>-3(x</a:t>
            </a:r>
            <a:r>
              <a:rPr lang="en-GB" baseline="30000">
                <a:latin typeface="+mj-lt"/>
                <a:cs typeface="Arial" charset="0"/>
              </a:rPr>
              <a:t>2</a:t>
            </a:r>
            <a:r>
              <a:rPr lang="en-GB">
                <a:latin typeface="+mj-lt"/>
                <a:cs typeface="Arial" charset="0"/>
              </a:rPr>
              <a:t> + 4x – 12) = 0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287963" y="4435475"/>
            <a:ext cx="3246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latin typeface="+mj-lt"/>
                <a:cs typeface="Arial" charset="0"/>
              </a:rPr>
              <a:t>-3(x + 6)(x – 2) = 0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334000" y="496887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x = -6  or  x = 2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960438" y="5578475"/>
            <a:ext cx="8183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latin typeface="+mj-lt"/>
                <a:cs typeface="Arial" charset="0"/>
              </a:rPr>
              <a:t>Although f(x) and g(x) have identical roots/zeros they are clearly different functions and we need to keep this in mind when working backwards from the roots.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utoUpdateAnimBg="0"/>
      <p:bldP spid="37896" grpId="0" autoUpdateAnimBg="0"/>
      <p:bldP spid="37897" grpId="0" autoUpdateAnimBg="0"/>
      <p:bldP spid="37898" grpId="0" autoUpdateAnimBg="0"/>
      <p:bldP spid="37899" grpId="0" autoUpdateAnimBg="0"/>
      <p:bldP spid="37900" grpId="0" autoUpdateAnimBg="0"/>
      <p:bldP spid="37901" grpId="0" autoUpdateAnimBg="0"/>
      <p:bldP spid="37902" grpId="0" autoUpdateAnimBg="0"/>
      <p:bldP spid="37903" grpId="0" autoUpdateAnimBg="0"/>
      <p:bldP spid="37904" grpId="0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58875" y="2530475"/>
            <a:ext cx="7543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If a polynomial  f(x)  has roots/zeros  at a, b and c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then it has factors  (x – a), (x – b)  and  (x – c)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And can be written as  f(x) = k(x – a)(x – b)(x – c).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158875" y="4846638"/>
            <a:ext cx="739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  <a:cs typeface="Arial" charset="0"/>
              </a:rPr>
              <a:t>NB:  In the two previous examples  </a:t>
            </a:r>
          </a:p>
          <a:p>
            <a:pPr algn="ctr">
              <a:defRPr/>
            </a:pPr>
            <a:r>
              <a:rPr lang="en-GB" dirty="0">
                <a:latin typeface="+mj-lt"/>
                <a:cs typeface="Arial" charset="0"/>
              </a:rPr>
              <a:t>k = 1  and k = -3 respectively.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36713" y="690563"/>
            <a:ext cx="5816600" cy="6413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Finding a Polynomial From Its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6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960438" y="1935163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latin typeface="+mj-lt"/>
                <a:cs typeface="Arial" charset="0"/>
              </a:rPr>
              <a:t>Example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81200" y="3336925"/>
            <a:ext cx="5715000" cy="3194050"/>
            <a:chOff x="1248" y="2064"/>
            <a:chExt cx="3600" cy="2012"/>
          </a:xfrm>
        </p:grpSpPr>
        <p:pic>
          <p:nvPicPr>
            <p:cNvPr id="41994" name="Picture 5"/>
            <p:cNvPicPr>
              <a:picLocks noChangeAspect="1" noChangeArrowheads="1"/>
            </p:cNvPicPr>
            <p:nvPr/>
          </p:nvPicPr>
          <p:blipFill>
            <a:blip r:embed="rId2"/>
            <a:srcRect l="18629" r="35457" b="31891"/>
            <a:stretch>
              <a:fillRect/>
            </a:stretch>
          </p:blipFill>
          <p:spPr bwMode="auto">
            <a:xfrm>
              <a:off x="1248" y="2064"/>
              <a:ext cx="3600" cy="2012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97643" name="Rectangle 7"/>
            <p:cNvSpPr>
              <a:spLocks noChangeArrowheads="1"/>
            </p:cNvSpPr>
            <p:nvPr/>
          </p:nvSpPr>
          <p:spPr bwMode="auto">
            <a:xfrm>
              <a:off x="1440" y="3504"/>
              <a:ext cx="192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644" name="Rectangle 8"/>
            <p:cNvSpPr>
              <a:spLocks noChangeArrowheads="1"/>
            </p:cNvSpPr>
            <p:nvPr/>
          </p:nvSpPr>
          <p:spPr bwMode="auto">
            <a:xfrm>
              <a:off x="2496" y="3840"/>
              <a:ext cx="192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645" name="Rectangle 9"/>
            <p:cNvSpPr>
              <a:spLocks noChangeArrowheads="1"/>
            </p:cNvSpPr>
            <p:nvPr/>
          </p:nvSpPr>
          <p:spPr bwMode="auto">
            <a:xfrm>
              <a:off x="3984" y="3533"/>
              <a:ext cx="192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646" name="Rectangle 10"/>
            <p:cNvSpPr>
              <a:spLocks noChangeArrowheads="1"/>
            </p:cNvSpPr>
            <p:nvPr/>
          </p:nvSpPr>
          <p:spPr bwMode="auto">
            <a:xfrm>
              <a:off x="2544" y="2832"/>
              <a:ext cx="192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7647" name="Rectangle 11"/>
            <p:cNvSpPr>
              <a:spLocks noChangeArrowheads="1"/>
            </p:cNvSpPr>
            <p:nvPr/>
          </p:nvSpPr>
          <p:spPr bwMode="auto">
            <a:xfrm>
              <a:off x="2544" y="2438"/>
              <a:ext cx="192" cy="1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001963" y="5410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>
                <a:solidFill>
                  <a:srgbClr val="000000"/>
                </a:solidFill>
              </a:rPr>
              <a:t>-2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5075238" y="54260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142038" y="5426075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>
                <a:solidFill>
                  <a:srgbClr val="000000"/>
                </a:solidFill>
              </a:rPr>
              <a:t>5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3992563" y="3870325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>
                <a:solidFill>
                  <a:srgbClr val="000000"/>
                </a:solidFill>
              </a:rPr>
              <a:t>30</a:t>
            </a: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6035675" y="2865438"/>
            <a:ext cx="144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  <a:cs typeface="Arial" charset="0"/>
              </a:rPr>
              <a:t>y = f(x)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77988" y="593725"/>
            <a:ext cx="6888162" cy="6413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Finding a Polynomial From Its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utoUpdateAnimBg="0"/>
      <p:bldP spid="38925" grpId="0" autoUpdateAnimBg="0"/>
      <p:bldP spid="38926" grpId="0" autoUpdateAnimBg="0"/>
      <p:bldP spid="38927" grpId="0" autoUpdateAnimBg="0"/>
      <p:bldP spid="38928" grpId="0" autoUpdateAnimBg="0"/>
      <p:bldP spid="38929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020763" y="2163763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f(x) has zeros at x = -2, x = 1 and x = 5,  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36725" y="2735263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Arial" charset="0"/>
              </a:rPr>
              <a:t>so it has factors (x +2), (x – 1) and (x – 5)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43000" y="3306763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Arial" charset="0"/>
              </a:rPr>
              <a:t>so	f(x) = k (x +2)(x – 1)(x – 5)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096963" y="4054475"/>
            <a:ext cx="8047037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f(x) also passes through (0,30) so replacing x by 0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and f(x) by 30 the equation becomes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925763" y="5349875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Arial" charset="0"/>
              </a:rPr>
              <a:t>30 = k </a:t>
            </a:r>
            <a:r>
              <a:rPr lang="en-GB" sz="1100" dirty="0">
                <a:solidFill>
                  <a:srgbClr val="FFFF00"/>
                </a:solidFill>
                <a:latin typeface="+mj-lt"/>
                <a:cs typeface="Arial" charset="0"/>
              </a:rPr>
              <a:t>X</a:t>
            </a:r>
            <a:r>
              <a:rPr lang="en-GB" dirty="0">
                <a:latin typeface="+mj-lt"/>
                <a:cs typeface="Arial" charset="0"/>
              </a:rPr>
              <a:t> 2 X (-1) </a:t>
            </a:r>
            <a:r>
              <a:rPr lang="en-GB" sz="1100" dirty="0">
                <a:solidFill>
                  <a:srgbClr val="FFFF00"/>
                </a:solidFill>
                <a:latin typeface="+mj-lt"/>
                <a:cs typeface="Arial" charset="0"/>
              </a:rPr>
              <a:t>X</a:t>
            </a:r>
            <a:r>
              <a:rPr lang="en-GB" dirty="0">
                <a:latin typeface="+mj-lt"/>
                <a:cs typeface="Arial" charset="0"/>
              </a:rPr>
              <a:t> (-5)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2408238" y="5845175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latin typeface="+mj-lt"/>
                <a:cs typeface="Arial" charset="0"/>
              </a:rPr>
              <a:t>ie</a:t>
            </a:r>
            <a:r>
              <a:rPr lang="en-GB" dirty="0">
                <a:latin typeface="+mj-lt"/>
                <a:cs typeface="Arial" charset="0"/>
              </a:rPr>
              <a:t>     10k = 30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255838" y="6340475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  <a:cs typeface="Arial" charset="0"/>
              </a:rPr>
              <a:t>ie</a:t>
            </a: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        k = 3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636713" y="676275"/>
            <a:ext cx="5705475" cy="6413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Finding a Polynomial From Its Roots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utoUpdateAnimBg="0"/>
      <p:bldP spid="39941" grpId="0" autoUpdateAnimBg="0"/>
      <p:bldP spid="39942" grpId="0" autoUpdateAnimBg="0"/>
      <p:bldP spid="39943" grpId="0" autoUpdateAnimBg="0"/>
      <p:bldP spid="39944" grpId="0" autoUpdateAnimBg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493838" y="3032125"/>
            <a:ext cx="5913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  <a:cs typeface="Arial" charset="0"/>
              </a:rPr>
              <a:t>Formula is	f(x) = 3(x + 2)(x – 1)(x – 5)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322638" y="3767138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  <a:cs typeface="Arial" charset="0"/>
              </a:rPr>
              <a:t>f(x) = (3x + 6)(x</a:t>
            </a:r>
            <a:r>
              <a:rPr lang="en-GB" baseline="30000">
                <a:latin typeface="+mj-lt"/>
                <a:cs typeface="Arial" charset="0"/>
              </a:rPr>
              <a:t>2</a:t>
            </a:r>
            <a:r>
              <a:rPr lang="en-GB">
                <a:latin typeface="+mj-lt"/>
                <a:cs typeface="Arial" charset="0"/>
              </a:rPr>
              <a:t> – 6x + 5)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92475" y="44958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f(x) = 3x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Arial" charset="0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 – 12x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Arial" charset="0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 – 21x + 30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20838" y="690563"/>
            <a:ext cx="5851525" cy="6413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Finding a Polynomial From Its Zeros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utoUpdateAnimBg="0"/>
      <p:bldP spid="39946" grpId="0" autoUpdateAnimBg="0"/>
      <p:bldP spid="39947" grpId="0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324225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11.8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146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38"/>
          <p:cNvSpPr>
            <a:spLocks noGrp="1"/>
          </p:cNvSpPr>
          <p:nvPr>
            <p:ph type="title" idx="4294967295"/>
          </p:nvPr>
        </p:nvSpPr>
        <p:spPr>
          <a:xfrm>
            <a:off x="1384300" y="198438"/>
            <a:ext cx="6662738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4800" b="0" smtClean="0">
                <a:solidFill>
                  <a:srgbClr val="FFFF00"/>
                </a:solidFill>
                <a:effectLst/>
              </a:rPr>
              <a:t>Are you on Target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100" y="2484438"/>
            <a:ext cx="588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  <a:cs typeface="Arial" charset="0"/>
              </a:rPr>
              <a:t> 		Update you log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7100" y="3597275"/>
            <a:ext cx="8223250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  <a:cs typeface="Arial" charset="0"/>
              </a:rPr>
              <a:t> 		Make sure you complete and correct </a:t>
            </a:r>
          </a:p>
          <a:p>
            <a:pPr eaLnBrk="1" hangingPunct="1">
              <a:defRPr/>
            </a:pPr>
            <a:r>
              <a:rPr lang="en-GB" sz="2800" dirty="0">
                <a:latin typeface="+mj-lt"/>
                <a:cs typeface="Arial" charset="0"/>
              </a:rPr>
              <a:t>		</a:t>
            </a:r>
            <a:r>
              <a:rPr lang="en-GB" sz="2800" u="sng" dirty="0">
                <a:solidFill>
                  <a:srgbClr val="FFFF00"/>
                </a:solidFill>
                <a:latin typeface="+mj-lt"/>
                <a:cs typeface="Arial" charset="0"/>
              </a:rPr>
              <a:t>MOST</a:t>
            </a:r>
            <a:r>
              <a:rPr lang="en-GB" sz="2800" dirty="0">
                <a:latin typeface="+mj-lt"/>
                <a:cs typeface="Arial" charset="0"/>
              </a:rPr>
              <a:t> of the </a:t>
            </a:r>
            <a:r>
              <a:rPr lang="en-GB" sz="2800" dirty="0">
                <a:latin typeface="+mj-lt"/>
                <a:cs typeface="Arial" charset="0"/>
                <a:hlinkClick r:id="rId2"/>
              </a:rPr>
              <a:t>Composite Function</a:t>
            </a:r>
            <a:endParaRPr lang="en-GB" sz="28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+mj-lt"/>
                <a:cs typeface="Arial" charset="0"/>
              </a:rPr>
              <a:t>		questions in the past paper booklet.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0750" y="5133975"/>
            <a:ext cx="8458200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  <a:cs typeface="Arial" charset="0"/>
              </a:rPr>
              <a:t> 		Make sure you complete and correct </a:t>
            </a:r>
          </a:p>
          <a:p>
            <a:pPr eaLnBrk="1" hangingPunct="1">
              <a:defRPr/>
            </a:pPr>
            <a:r>
              <a:rPr lang="en-GB" sz="2800" dirty="0">
                <a:latin typeface="+mj-lt"/>
                <a:cs typeface="Arial" charset="0"/>
              </a:rPr>
              <a:t>		</a:t>
            </a:r>
            <a:r>
              <a:rPr lang="en-GB" sz="2800" u="sng" dirty="0">
                <a:solidFill>
                  <a:srgbClr val="FFFF00"/>
                </a:solidFill>
                <a:latin typeface="+mj-lt"/>
                <a:cs typeface="Arial" charset="0"/>
              </a:rPr>
              <a:t>SOME</a:t>
            </a:r>
            <a:r>
              <a:rPr lang="en-GB" sz="2800" dirty="0">
                <a:latin typeface="+mj-lt"/>
                <a:cs typeface="Arial" charset="0"/>
              </a:rPr>
              <a:t> of the </a:t>
            </a:r>
            <a:r>
              <a:rPr lang="en-GB" sz="2800" dirty="0">
                <a:latin typeface="+mj-lt"/>
                <a:cs typeface="Arial" charset="0"/>
                <a:hlinkClick r:id="rId3"/>
              </a:rPr>
              <a:t>Trigonometry</a:t>
            </a:r>
            <a:endParaRPr lang="en-GB" sz="2800" dirty="0">
              <a:latin typeface="+mj-lt"/>
              <a:cs typeface="Arial" charset="0"/>
            </a:endParaRPr>
          </a:p>
          <a:p>
            <a:pPr eaLnBrk="1" hangingPunct="1">
              <a:defRPr/>
            </a:pPr>
            <a:r>
              <a:rPr lang="en-GB" sz="2800" dirty="0">
                <a:latin typeface="+mj-lt"/>
                <a:cs typeface="Arial" charset="0"/>
              </a:rPr>
              <a:t>		questions in the past paper booklet.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>
            <a:grpSpLocks/>
          </p:cNvGrpSpPr>
          <p:nvPr/>
        </p:nvGrpSpPr>
        <p:grpSpPr bwMode="auto">
          <a:xfrm>
            <a:off x="3240088" y="166688"/>
            <a:ext cx="1373187" cy="1047750"/>
            <a:chOff x="3240668" y="166255"/>
            <a:chExt cx="1372454" cy="1048350"/>
          </a:xfrm>
        </p:grpSpPr>
        <p:sp>
          <p:nvSpPr>
            <p:cNvPr id="85" name="Freeform 84"/>
            <p:cNvSpPr/>
            <p:nvPr/>
          </p:nvSpPr>
          <p:spPr>
            <a:xfrm>
              <a:off x="3297787" y="415635"/>
              <a:ext cx="817126" cy="525764"/>
            </a:xfrm>
            <a:custGeom>
              <a:avLst/>
              <a:gdLst>
                <a:gd name="connsiteX0" fmla="*/ 0 w 568036"/>
                <a:gd name="connsiteY0" fmla="*/ 263236 h 263236"/>
                <a:gd name="connsiteX1" fmla="*/ 166254 w 568036"/>
                <a:gd name="connsiteY1" fmla="*/ 41563 h 263236"/>
                <a:gd name="connsiteX2" fmla="*/ 318654 w 568036"/>
                <a:gd name="connsiteY2" fmla="*/ 207818 h 263236"/>
                <a:gd name="connsiteX3" fmla="*/ 568036 w 568036"/>
                <a:gd name="connsiteY3" fmla="*/ 0 h 26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036" h="263236">
                  <a:moveTo>
                    <a:pt x="0" y="263236"/>
                  </a:moveTo>
                  <a:cubicBezTo>
                    <a:pt x="56572" y="157017"/>
                    <a:pt x="113145" y="50799"/>
                    <a:pt x="166254" y="41563"/>
                  </a:cubicBezTo>
                  <a:cubicBezTo>
                    <a:pt x="219363" y="32327"/>
                    <a:pt x="251690" y="214745"/>
                    <a:pt x="318654" y="207818"/>
                  </a:cubicBezTo>
                  <a:cubicBezTo>
                    <a:pt x="385618" y="200891"/>
                    <a:pt x="476827" y="100445"/>
                    <a:pt x="568036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grpSp>
          <p:nvGrpSpPr>
            <p:cNvPr id="202825" name="Group 74"/>
            <p:cNvGrpSpPr>
              <a:grpSpLocks/>
            </p:cNvGrpSpPr>
            <p:nvPr/>
          </p:nvGrpSpPr>
          <p:grpSpPr bwMode="auto">
            <a:xfrm>
              <a:off x="3240668" y="166255"/>
              <a:ext cx="1219200" cy="1048350"/>
              <a:chOff x="417513" y="847125"/>
              <a:chExt cx="1219200" cy="1048350"/>
            </a:xfrm>
          </p:grpSpPr>
          <p:sp>
            <p:nvSpPr>
              <p:cNvPr id="202827" name="Line 76"/>
              <p:cNvSpPr>
                <a:spLocks noChangeShapeType="1"/>
              </p:cNvSpPr>
              <p:nvPr/>
            </p:nvSpPr>
            <p:spPr bwMode="auto">
              <a:xfrm flipH="1">
                <a:off x="903288" y="847125"/>
                <a:ext cx="14284" cy="10483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28" name="Line 77"/>
              <p:cNvSpPr>
                <a:spLocks noChangeShapeType="1"/>
              </p:cNvSpPr>
              <p:nvPr/>
            </p:nvSpPr>
            <p:spPr bwMode="auto">
              <a:xfrm>
                <a:off x="417513" y="1609725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2826" name="TextBox 149"/>
            <p:cNvSpPr txBox="1">
              <a:spLocks noChangeArrowheads="1"/>
            </p:cNvSpPr>
            <p:nvPr/>
          </p:nvSpPr>
          <p:spPr bwMode="auto">
            <a:xfrm>
              <a:off x="4005263" y="190501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  <a:latin typeface="Comic Sans MS" panose="030F0702030302020204" pitchFamily="66" charset="0"/>
                </a:rPr>
                <a:t>f(x)</a:t>
              </a:r>
            </a:p>
          </p:txBody>
        </p:sp>
      </p:grpSp>
      <p:grpSp>
        <p:nvGrpSpPr>
          <p:cNvPr id="5" name="Group 167"/>
          <p:cNvGrpSpPr>
            <a:grpSpLocks/>
          </p:cNvGrpSpPr>
          <p:nvPr/>
        </p:nvGrpSpPr>
        <p:grpSpPr bwMode="auto">
          <a:xfrm>
            <a:off x="2778125" y="5162550"/>
            <a:ext cx="1373188" cy="1047750"/>
            <a:chOff x="3240668" y="166255"/>
            <a:chExt cx="1372454" cy="1048350"/>
          </a:xfrm>
        </p:grpSpPr>
        <p:sp>
          <p:nvSpPr>
            <p:cNvPr id="170" name="Freeform 169"/>
            <p:cNvSpPr/>
            <p:nvPr/>
          </p:nvSpPr>
          <p:spPr>
            <a:xfrm>
              <a:off x="3297787" y="415636"/>
              <a:ext cx="817126" cy="525763"/>
            </a:xfrm>
            <a:custGeom>
              <a:avLst/>
              <a:gdLst>
                <a:gd name="connsiteX0" fmla="*/ 0 w 568036"/>
                <a:gd name="connsiteY0" fmla="*/ 263236 h 263236"/>
                <a:gd name="connsiteX1" fmla="*/ 166254 w 568036"/>
                <a:gd name="connsiteY1" fmla="*/ 41563 h 263236"/>
                <a:gd name="connsiteX2" fmla="*/ 318654 w 568036"/>
                <a:gd name="connsiteY2" fmla="*/ 207818 h 263236"/>
                <a:gd name="connsiteX3" fmla="*/ 568036 w 568036"/>
                <a:gd name="connsiteY3" fmla="*/ 0 h 26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036" h="263236">
                  <a:moveTo>
                    <a:pt x="0" y="263236"/>
                  </a:moveTo>
                  <a:cubicBezTo>
                    <a:pt x="56572" y="157017"/>
                    <a:pt x="113145" y="50799"/>
                    <a:pt x="166254" y="41563"/>
                  </a:cubicBezTo>
                  <a:cubicBezTo>
                    <a:pt x="219363" y="32327"/>
                    <a:pt x="251690" y="214745"/>
                    <a:pt x="318654" y="207818"/>
                  </a:cubicBezTo>
                  <a:cubicBezTo>
                    <a:pt x="385618" y="200891"/>
                    <a:pt x="476827" y="100445"/>
                    <a:pt x="568036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grpSp>
          <p:nvGrpSpPr>
            <p:cNvPr id="202820" name="Group 74"/>
            <p:cNvGrpSpPr>
              <a:grpSpLocks/>
            </p:cNvGrpSpPr>
            <p:nvPr/>
          </p:nvGrpSpPr>
          <p:grpSpPr bwMode="auto">
            <a:xfrm>
              <a:off x="3240668" y="166255"/>
              <a:ext cx="1219200" cy="1048350"/>
              <a:chOff x="417513" y="847125"/>
              <a:chExt cx="1219200" cy="1048350"/>
            </a:xfrm>
          </p:grpSpPr>
          <p:sp>
            <p:nvSpPr>
              <p:cNvPr id="202822" name="Line 76"/>
              <p:cNvSpPr>
                <a:spLocks noChangeShapeType="1"/>
              </p:cNvSpPr>
              <p:nvPr/>
            </p:nvSpPr>
            <p:spPr bwMode="auto">
              <a:xfrm flipH="1">
                <a:off x="903288" y="847125"/>
                <a:ext cx="14284" cy="10483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23" name="Line 77"/>
              <p:cNvSpPr>
                <a:spLocks noChangeShapeType="1"/>
              </p:cNvSpPr>
              <p:nvPr/>
            </p:nvSpPr>
            <p:spPr bwMode="auto">
              <a:xfrm>
                <a:off x="417513" y="1609725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2821" name="TextBox 170"/>
            <p:cNvSpPr txBox="1">
              <a:spLocks noChangeArrowheads="1"/>
            </p:cNvSpPr>
            <p:nvPr/>
          </p:nvSpPr>
          <p:spPr bwMode="auto">
            <a:xfrm>
              <a:off x="4005263" y="190501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63" name="Freeform 162"/>
          <p:cNvSpPr/>
          <p:nvPr/>
        </p:nvSpPr>
        <p:spPr>
          <a:xfrm>
            <a:off x="2835275" y="5397500"/>
            <a:ext cx="817563" cy="527050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2835275" y="5411788"/>
            <a:ext cx="817563" cy="525462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3421063" y="3094038"/>
            <a:ext cx="2743200" cy="9144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Graphs &amp; Functions</a:t>
            </a: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1563688" y="3773488"/>
            <a:ext cx="1511300" cy="563562"/>
          </a:xfrm>
          <a:prstGeom prst="cloudCallout">
            <a:avLst>
              <a:gd name="adj1" fmla="val 76894"/>
              <a:gd name="adj2" fmla="val -67259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y = -f(x)</a:t>
            </a:r>
          </a:p>
        </p:txBody>
      </p:sp>
      <p:sp>
        <p:nvSpPr>
          <p:cNvPr id="80" name="AutoShape 4"/>
          <p:cNvSpPr>
            <a:spLocks noChangeArrowheads="1"/>
          </p:cNvSpPr>
          <p:nvPr/>
        </p:nvSpPr>
        <p:spPr bwMode="auto">
          <a:xfrm>
            <a:off x="1247775" y="2241550"/>
            <a:ext cx="1522413" cy="584200"/>
          </a:xfrm>
          <a:prstGeom prst="cloudCallout">
            <a:avLst>
              <a:gd name="adj1" fmla="val 94602"/>
              <a:gd name="adj2" fmla="val 128574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y = f(-x)</a:t>
            </a:r>
          </a:p>
        </p:txBody>
      </p:sp>
      <p:sp>
        <p:nvSpPr>
          <p:cNvPr id="81" name="AutoShape 4"/>
          <p:cNvSpPr>
            <a:spLocks noChangeArrowheads="1"/>
          </p:cNvSpPr>
          <p:nvPr/>
        </p:nvSpPr>
        <p:spPr bwMode="auto">
          <a:xfrm>
            <a:off x="3511550" y="1449388"/>
            <a:ext cx="2174875" cy="693737"/>
          </a:xfrm>
          <a:prstGeom prst="cloudCallout">
            <a:avLst>
              <a:gd name="adj1" fmla="val -773"/>
              <a:gd name="adj2" fmla="val 182125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y = f(x) ± k</a:t>
            </a:r>
          </a:p>
        </p:txBody>
      </p:sp>
      <p:sp>
        <p:nvSpPr>
          <p:cNvPr id="83" name="AutoShape 4"/>
          <p:cNvSpPr>
            <a:spLocks noChangeArrowheads="1"/>
          </p:cNvSpPr>
          <p:nvPr/>
        </p:nvSpPr>
        <p:spPr bwMode="auto">
          <a:xfrm>
            <a:off x="6478588" y="3889375"/>
            <a:ext cx="1744662" cy="557213"/>
          </a:xfrm>
          <a:prstGeom prst="cloudCallout">
            <a:avLst>
              <a:gd name="adj1" fmla="val -76324"/>
              <a:gd name="adj2" fmla="val -75250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y = f(kx) 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4060825" y="609600"/>
            <a:ext cx="1641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Move vertically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up or downs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depending on k</a:t>
            </a:r>
          </a:p>
        </p:txBody>
      </p:sp>
      <p:sp>
        <p:nvSpPr>
          <p:cNvPr id="99" name="Freeform 98"/>
          <p:cNvSpPr/>
          <p:nvPr/>
        </p:nvSpPr>
        <p:spPr>
          <a:xfrm flipH="1">
            <a:off x="671513" y="1360488"/>
            <a:ext cx="817562" cy="527050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85800" y="598488"/>
            <a:ext cx="76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flip in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y-axis</a:t>
            </a:r>
          </a:p>
        </p:txBody>
      </p:sp>
      <p:sp>
        <p:nvSpPr>
          <p:cNvPr id="104" name="Arc 103"/>
          <p:cNvSpPr/>
          <p:nvPr/>
        </p:nvSpPr>
        <p:spPr>
          <a:xfrm rot="14237470" flipV="1">
            <a:off x="644525" y="1084263"/>
            <a:ext cx="595313" cy="788987"/>
          </a:xfrm>
          <a:prstGeom prst="arc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8" name="Arc 107"/>
          <p:cNvSpPr/>
          <p:nvPr/>
        </p:nvSpPr>
        <p:spPr>
          <a:xfrm rot="2049419">
            <a:off x="879475" y="4989513"/>
            <a:ext cx="595313" cy="790575"/>
          </a:xfrm>
          <a:prstGeom prst="arc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1460500" y="4962525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flip in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x-axis</a:t>
            </a:r>
          </a:p>
        </p:txBody>
      </p:sp>
      <p:sp>
        <p:nvSpPr>
          <p:cNvPr id="116" name="Freeform 115"/>
          <p:cNvSpPr/>
          <p:nvPr/>
        </p:nvSpPr>
        <p:spPr>
          <a:xfrm>
            <a:off x="3297238" y="415925"/>
            <a:ext cx="817562" cy="527050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7" name="Freeform 116"/>
          <p:cNvSpPr/>
          <p:nvPr/>
        </p:nvSpPr>
        <p:spPr>
          <a:xfrm>
            <a:off x="3297238" y="415925"/>
            <a:ext cx="817562" cy="525463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rot="5400000" flipH="1" flipV="1">
            <a:off x="5362575" y="887413"/>
            <a:ext cx="554037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6200000" flipH="1">
            <a:off x="5521325" y="914400"/>
            <a:ext cx="55403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5459413" y="249238"/>
            <a:ext cx="363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5665788" y="1081088"/>
            <a:ext cx="287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25" name="TextBox 124"/>
          <p:cNvSpPr txBox="1">
            <a:spLocks noChangeArrowheads="1"/>
          </p:cNvSpPr>
          <p:nvPr/>
        </p:nvSpPr>
        <p:spPr bwMode="auto">
          <a:xfrm>
            <a:off x="7348538" y="1277938"/>
            <a:ext cx="1587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Stretch or 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compress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vertically 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depending on k</a:t>
            </a:r>
          </a:p>
        </p:txBody>
      </p:sp>
      <p:sp>
        <p:nvSpPr>
          <p:cNvPr id="136" name="Freeform 135"/>
          <p:cNvSpPr/>
          <p:nvPr/>
        </p:nvSpPr>
        <p:spPr>
          <a:xfrm>
            <a:off x="6623050" y="542925"/>
            <a:ext cx="817563" cy="1649413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2" name="AutoShape 4"/>
          <p:cNvSpPr>
            <a:spLocks noChangeArrowheads="1"/>
          </p:cNvSpPr>
          <p:nvPr/>
        </p:nvSpPr>
        <p:spPr bwMode="auto">
          <a:xfrm>
            <a:off x="5859463" y="2351088"/>
            <a:ext cx="1633537" cy="600075"/>
          </a:xfrm>
          <a:prstGeom prst="cloudCallout">
            <a:avLst>
              <a:gd name="adj1" fmla="val -61361"/>
              <a:gd name="adj2" fmla="val 76750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y = kf(x)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7372350" y="4945063"/>
            <a:ext cx="15954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Stretch or 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compress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horizontally 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depending on k</a:t>
            </a:r>
          </a:p>
        </p:txBody>
      </p:sp>
      <p:sp>
        <p:nvSpPr>
          <p:cNvPr id="147" name="Freeform 146"/>
          <p:cNvSpPr/>
          <p:nvPr/>
        </p:nvSpPr>
        <p:spPr>
          <a:xfrm>
            <a:off x="6315075" y="4872038"/>
            <a:ext cx="1435100" cy="527050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12" name="Freeform 111"/>
          <p:cNvSpPr/>
          <p:nvPr/>
        </p:nvSpPr>
        <p:spPr>
          <a:xfrm flipV="1">
            <a:off x="741363" y="5322888"/>
            <a:ext cx="817562" cy="527050"/>
          </a:xfrm>
          <a:custGeom>
            <a:avLst/>
            <a:gdLst>
              <a:gd name="connsiteX0" fmla="*/ 0 w 568036"/>
              <a:gd name="connsiteY0" fmla="*/ 263236 h 263236"/>
              <a:gd name="connsiteX1" fmla="*/ 166254 w 568036"/>
              <a:gd name="connsiteY1" fmla="*/ 41563 h 263236"/>
              <a:gd name="connsiteX2" fmla="*/ 318654 w 568036"/>
              <a:gd name="connsiteY2" fmla="*/ 207818 h 263236"/>
              <a:gd name="connsiteX3" fmla="*/ 568036 w 568036"/>
              <a:gd name="connsiteY3" fmla="*/ 0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36" h="263236">
                <a:moveTo>
                  <a:pt x="0" y="263236"/>
                </a:moveTo>
                <a:cubicBezTo>
                  <a:pt x="56572" y="157017"/>
                  <a:pt x="113145" y="50799"/>
                  <a:pt x="166254" y="41563"/>
                </a:cubicBezTo>
                <a:cubicBezTo>
                  <a:pt x="219363" y="32327"/>
                  <a:pt x="251690" y="214745"/>
                  <a:pt x="318654" y="207818"/>
                </a:cubicBezTo>
                <a:cubicBezTo>
                  <a:pt x="385618" y="200891"/>
                  <a:pt x="476827" y="100445"/>
                  <a:pt x="568036" y="0"/>
                </a:cubicBezTo>
              </a:path>
            </a:pathLst>
          </a:cu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684213" y="4414838"/>
            <a:ext cx="1281112" cy="1152525"/>
            <a:chOff x="469758" y="2043113"/>
            <a:chExt cx="1281101" cy="1152692"/>
          </a:xfrm>
        </p:grpSpPr>
        <p:grpSp>
          <p:nvGrpSpPr>
            <p:cNvPr id="202814" name="Group 74"/>
            <p:cNvGrpSpPr>
              <a:grpSpLocks/>
            </p:cNvGrpSpPr>
            <p:nvPr/>
          </p:nvGrpSpPr>
          <p:grpSpPr bwMode="auto">
            <a:xfrm>
              <a:off x="469758" y="2338555"/>
              <a:ext cx="1219200" cy="857250"/>
              <a:chOff x="417513" y="1038225"/>
              <a:chExt cx="1219200" cy="857250"/>
            </a:xfrm>
          </p:grpSpPr>
          <p:sp>
            <p:nvSpPr>
              <p:cNvPr id="202817" name="Line 76"/>
              <p:cNvSpPr>
                <a:spLocks noChangeShapeType="1"/>
              </p:cNvSpPr>
              <p:nvPr/>
            </p:nvSpPr>
            <p:spPr bwMode="auto">
              <a:xfrm flipH="1">
                <a:off x="903288" y="1038225"/>
                <a:ext cx="0" cy="85725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18" name="Line 77"/>
              <p:cNvSpPr>
                <a:spLocks noChangeShapeType="1"/>
              </p:cNvSpPr>
              <p:nvPr/>
            </p:nvSpPr>
            <p:spPr bwMode="auto">
              <a:xfrm>
                <a:off x="417513" y="1609725"/>
                <a:ext cx="1219200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1" name="Freeform 110"/>
            <p:cNvSpPr/>
            <p:nvPr/>
          </p:nvSpPr>
          <p:spPr>
            <a:xfrm>
              <a:off x="526908" y="2327316"/>
              <a:ext cx="817555" cy="527126"/>
            </a:xfrm>
            <a:custGeom>
              <a:avLst/>
              <a:gdLst>
                <a:gd name="connsiteX0" fmla="*/ 0 w 568036"/>
                <a:gd name="connsiteY0" fmla="*/ 263236 h 263236"/>
                <a:gd name="connsiteX1" fmla="*/ 166254 w 568036"/>
                <a:gd name="connsiteY1" fmla="*/ 41563 h 263236"/>
                <a:gd name="connsiteX2" fmla="*/ 318654 w 568036"/>
                <a:gd name="connsiteY2" fmla="*/ 207818 h 263236"/>
                <a:gd name="connsiteX3" fmla="*/ 568036 w 568036"/>
                <a:gd name="connsiteY3" fmla="*/ 0 h 26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036" h="263236">
                  <a:moveTo>
                    <a:pt x="0" y="263236"/>
                  </a:moveTo>
                  <a:cubicBezTo>
                    <a:pt x="56572" y="157017"/>
                    <a:pt x="113145" y="50799"/>
                    <a:pt x="166254" y="41563"/>
                  </a:cubicBezTo>
                  <a:cubicBezTo>
                    <a:pt x="219363" y="32327"/>
                    <a:pt x="251690" y="214745"/>
                    <a:pt x="318654" y="207818"/>
                  </a:cubicBezTo>
                  <a:cubicBezTo>
                    <a:pt x="385618" y="200891"/>
                    <a:pt x="476827" y="100445"/>
                    <a:pt x="568036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202816" name="TextBox 147"/>
            <p:cNvSpPr txBox="1">
              <a:spLocks noChangeArrowheads="1"/>
            </p:cNvSpPr>
            <p:nvPr/>
          </p:nvSpPr>
          <p:spPr bwMode="auto">
            <a:xfrm>
              <a:off x="1143000" y="2043113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  <a:latin typeface="Comic Sans MS" panose="030F0702030302020204" pitchFamily="66" charset="0"/>
                </a:rPr>
                <a:t>f(x)</a:t>
              </a:r>
            </a:p>
          </p:txBody>
        </p:sp>
      </p:grpSp>
      <p:grpSp>
        <p:nvGrpSpPr>
          <p:cNvPr id="9" name="Group 155"/>
          <p:cNvGrpSpPr>
            <a:grpSpLocks/>
          </p:cNvGrpSpPr>
          <p:nvPr/>
        </p:nvGrpSpPr>
        <p:grpSpPr bwMode="auto">
          <a:xfrm>
            <a:off x="531813" y="1066800"/>
            <a:ext cx="1285875" cy="1176338"/>
            <a:chOff x="303455" y="509588"/>
            <a:chExt cx="1285479" cy="1176057"/>
          </a:xfrm>
        </p:grpSpPr>
        <p:grpSp>
          <p:nvGrpSpPr>
            <p:cNvPr id="202808" name="Group 91"/>
            <p:cNvGrpSpPr>
              <a:grpSpLocks/>
            </p:cNvGrpSpPr>
            <p:nvPr/>
          </p:nvGrpSpPr>
          <p:grpSpPr bwMode="auto">
            <a:xfrm>
              <a:off x="303455" y="817427"/>
              <a:ext cx="1219200" cy="868218"/>
              <a:chOff x="261938" y="1468582"/>
              <a:chExt cx="1219200" cy="868218"/>
            </a:xfrm>
          </p:grpSpPr>
          <p:grpSp>
            <p:nvGrpSpPr>
              <p:cNvPr id="202810" name="Group 74"/>
              <p:cNvGrpSpPr>
                <a:grpSpLocks/>
              </p:cNvGrpSpPr>
              <p:nvPr/>
            </p:nvGrpSpPr>
            <p:grpSpPr bwMode="auto">
              <a:xfrm>
                <a:off x="261938" y="1479550"/>
                <a:ext cx="1219200" cy="857250"/>
                <a:chOff x="417513" y="1038225"/>
                <a:chExt cx="1219200" cy="857250"/>
              </a:xfrm>
            </p:grpSpPr>
            <p:sp>
              <p:nvSpPr>
                <p:cNvPr id="202812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903288" y="1038225"/>
                  <a:ext cx="0" cy="8572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13" name="Line 77"/>
                <p:cNvSpPr>
                  <a:spLocks noChangeShapeType="1"/>
                </p:cNvSpPr>
                <p:nvPr/>
              </p:nvSpPr>
              <p:spPr bwMode="auto">
                <a:xfrm>
                  <a:off x="417513" y="1609725"/>
                  <a:ext cx="121920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4" name="Freeform 93"/>
              <p:cNvSpPr/>
              <p:nvPr/>
            </p:nvSpPr>
            <p:spPr>
              <a:xfrm>
                <a:off x="319070" y="1468644"/>
                <a:ext cx="817310" cy="526924"/>
              </a:xfrm>
              <a:custGeom>
                <a:avLst/>
                <a:gdLst>
                  <a:gd name="connsiteX0" fmla="*/ 0 w 568036"/>
                  <a:gd name="connsiteY0" fmla="*/ 263236 h 263236"/>
                  <a:gd name="connsiteX1" fmla="*/ 166254 w 568036"/>
                  <a:gd name="connsiteY1" fmla="*/ 41563 h 263236"/>
                  <a:gd name="connsiteX2" fmla="*/ 318654 w 568036"/>
                  <a:gd name="connsiteY2" fmla="*/ 207818 h 263236"/>
                  <a:gd name="connsiteX3" fmla="*/ 568036 w 568036"/>
                  <a:gd name="connsiteY3" fmla="*/ 0 h 26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036" h="263236">
                    <a:moveTo>
                      <a:pt x="0" y="263236"/>
                    </a:moveTo>
                    <a:cubicBezTo>
                      <a:pt x="56572" y="157017"/>
                      <a:pt x="113145" y="50799"/>
                      <a:pt x="166254" y="41563"/>
                    </a:cubicBezTo>
                    <a:cubicBezTo>
                      <a:pt x="219363" y="32327"/>
                      <a:pt x="251690" y="214745"/>
                      <a:pt x="318654" y="207818"/>
                    </a:cubicBezTo>
                    <a:cubicBezTo>
                      <a:pt x="385618" y="200891"/>
                      <a:pt x="476827" y="100445"/>
                      <a:pt x="568036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2809" name="TextBox 148"/>
            <p:cNvSpPr txBox="1">
              <a:spLocks noChangeArrowheads="1"/>
            </p:cNvSpPr>
            <p:nvPr/>
          </p:nvSpPr>
          <p:spPr bwMode="auto">
            <a:xfrm>
              <a:off x="981075" y="509588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  <a:latin typeface="Comic Sans MS" panose="030F0702030302020204" pitchFamily="66" charset="0"/>
                </a:rPr>
                <a:t>f(x)</a:t>
              </a:r>
            </a:p>
          </p:txBody>
        </p:sp>
      </p:grpSp>
      <p:grpSp>
        <p:nvGrpSpPr>
          <p:cNvPr id="12" name="Group 157"/>
          <p:cNvGrpSpPr>
            <a:grpSpLocks/>
          </p:cNvGrpSpPr>
          <p:nvPr/>
        </p:nvGrpSpPr>
        <p:grpSpPr bwMode="auto">
          <a:xfrm>
            <a:off x="6572250" y="914400"/>
            <a:ext cx="1425575" cy="1169988"/>
            <a:chOff x="6371803" y="127694"/>
            <a:chExt cx="1425740" cy="1170038"/>
          </a:xfrm>
        </p:grpSpPr>
        <p:grpSp>
          <p:nvGrpSpPr>
            <p:cNvPr id="202802" name="Group 87"/>
            <p:cNvGrpSpPr>
              <a:grpSpLocks/>
            </p:cNvGrpSpPr>
            <p:nvPr/>
          </p:nvGrpSpPr>
          <p:grpSpPr bwMode="auto">
            <a:xfrm>
              <a:off x="6371803" y="249382"/>
              <a:ext cx="1219200" cy="1048350"/>
              <a:chOff x="261938" y="1288450"/>
              <a:chExt cx="1219200" cy="1048350"/>
            </a:xfrm>
          </p:grpSpPr>
          <p:grpSp>
            <p:nvGrpSpPr>
              <p:cNvPr id="202804" name="Group 74"/>
              <p:cNvGrpSpPr>
                <a:grpSpLocks/>
              </p:cNvGrpSpPr>
              <p:nvPr/>
            </p:nvGrpSpPr>
            <p:grpSpPr bwMode="auto">
              <a:xfrm>
                <a:off x="261938" y="1288450"/>
                <a:ext cx="1219200" cy="1048350"/>
                <a:chOff x="417513" y="847125"/>
                <a:chExt cx="1219200" cy="1048350"/>
              </a:xfrm>
            </p:grpSpPr>
            <p:sp>
              <p:nvSpPr>
                <p:cNvPr id="20280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903288" y="847125"/>
                  <a:ext cx="14284" cy="10483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07" name="Line 77"/>
                <p:cNvSpPr>
                  <a:spLocks noChangeShapeType="1"/>
                </p:cNvSpPr>
                <p:nvPr/>
              </p:nvSpPr>
              <p:spPr bwMode="auto">
                <a:xfrm>
                  <a:off x="417513" y="1609725"/>
                  <a:ext cx="121920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7" name="Freeform 126"/>
              <p:cNvSpPr/>
              <p:nvPr/>
            </p:nvSpPr>
            <p:spPr>
              <a:xfrm>
                <a:off x="319095" y="1420773"/>
                <a:ext cx="817658" cy="527073"/>
              </a:xfrm>
              <a:custGeom>
                <a:avLst/>
                <a:gdLst>
                  <a:gd name="connsiteX0" fmla="*/ 0 w 568036"/>
                  <a:gd name="connsiteY0" fmla="*/ 263236 h 263236"/>
                  <a:gd name="connsiteX1" fmla="*/ 166254 w 568036"/>
                  <a:gd name="connsiteY1" fmla="*/ 41563 h 263236"/>
                  <a:gd name="connsiteX2" fmla="*/ 318654 w 568036"/>
                  <a:gd name="connsiteY2" fmla="*/ 207818 h 263236"/>
                  <a:gd name="connsiteX3" fmla="*/ 568036 w 568036"/>
                  <a:gd name="connsiteY3" fmla="*/ 0 h 26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036" h="263236">
                    <a:moveTo>
                      <a:pt x="0" y="263236"/>
                    </a:moveTo>
                    <a:cubicBezTo>
                      <a:pt x="56572" y="157017"/>
                      <a:pt x="113145" y="50799"/>
                      <a:pt x="166254" y="41563"/>
                    </a:cubicBezTo>
                    <a:cubicBezTo>
                      <a:pt x="219363" y="32327"/>
                      <a:pt x="251690" y="214745"/>
                      <a:pt x="318654" y="207818"/>
                    </a:cubicBezTo>
                    <a:cubicBezTo>
                      <a:pt x="385618" y="200891"/>
                      <a:pt x="476827" y="100445"/>
                      <a:pt x="568036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2803" name="TextBox 150"/>
            <p:cNvSpPr txBox="1">
              <a:spLocks noChangeArrowheads="1"/>
            </p:cNvSpPr>
            <p:nvPr/>
          </p:nvSpPr>
          <p:spPr bwMode="auto">
            <a:xfrm>
              <a:off x="7189684" y="127694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  <a:latin typeface="Comic Sans MS" panose="030F0702030302020204" pitchFamily="66" charset="0"/>
                </a:rPr>
                <a:t>f(x)</a:t>
              </a:r>
            </a:p>
          </p:txBody>
        </p:sp>
      </p:grpSp>
      <p:grpSp>
        <p:nvGrpSpPr>
          <p:cNvPr id="15" name="Group 158"/>
          <p:cNvGrpSpPr>
            <a:grpSpLocks/>
          </p:cNvGrpSpPr>
          <p:nvPr/>
        </p:nvGrpSpPr>
        <p:grpSpPr bwMode="auto">
          <a:xfrm>
            <a:off x="6596063" y="4584700"/>
            <a:ext cx="1430337" cy="1465263"/>
            <a:chOff x="6538491" y="1713601"/>
            <a:chExt cx="1430930" cy="1465328"/>
          </a:xfrm>
        </p:grpSpPr>
        <p:grpSp>
          <p:nvGrpSpPr>
            <p:cNvPr id="202796" name="Group 87"/>
            <p:cNvGrpSpPr>
              <a:grpSpLocks/>
            </p:cNvGrpSpPr>
            <p:nvPr/>
          </p:nvGrpSpPr>
          <p:grpSpPr bwMode="auto">
            <a:xfrm>
              <a:off x="6538491" y="2018890"/>
              <a:ext cx="1219200" cy="1160039"/>
              <a:chOff x="261938" y="1462521"/>
              <a:chExt cx="1219200" cy="1160039"/>
            </a:xfrm>
          </p:grpSpPr>
          <p:grpSp>
            <p:nvGrpSpPr>
              <p:cNvPr id="202798" name="Group 74"/>
              <p:cNvGrpSpPr>
                <a:grpSpLocks/>
              </p:cNvGrpSpPr>
              <p:nvPr/>
            </p:nvGrpSpPr>
            <p:grpSpPr bwMode="auto">
              <a:xfrm>
                <a:off x="261938" y="1574210"/>
                <a:ext cx="1219200" cy="1048350"/>
                <a:chOff x="417513" y="1132885"/>
                <a:chExt cx="1219200" cy="1048350"/>
              </a:xfrm>
            </p:grpSpPr>
            <p:sp>
              <p:nvSpPr>
                <p:cNvPr id="202800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903288" y="1132885"/>
                  <a:ext cx="14284" cy="104835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801" name="Line 77"/>
                <p:cNvSpPr>
                  <a:spLocks noChangeShapeType="1"/>
                </p:cNvSpPr>
                <p:nvPr/>
              </p:nvSpPr>
              <p:spPr bwMode="auto">
                <a:xfrm>
                  <a:off x="417513" y="1609725"/>
                  <a:ext cx="121920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2" name="Freeform 141"/>
              <p:cNvSpPr/>
              <p:nvPr/>
            </p:nvSpPr>
            <p:spPr>
              <a:xfrm>
                <a:off x="319112" y="1462046"/>
                <a:ext cx="817901" cy="527073"/>
              </a:xfrm>
              <a:custGeom>
                <a:avLst/>
                <a:gdLst>
                  <a:gd name="connsiteX0" fmla="*/ 0 w 568036"/>
                  <a:gd name="connsiteY0" fmla="*/ 263236 h 263236"/>
                  <a:gd name="connsiteX1" fmla="*/ 166254 w 568036"/>
                  <a:gd name="connsiteY1" fmla="*/ 41563 h 263236"/>
                  <a:gd name="connsiteX2" fmla="*/ 318654 w 568036"/>
                  <a:gd name="connsiteY2" fmla="*/ 207818 h 263236"/>
                  <a:gd name="connsiteX3" fmla="*/ 568036 w 568036"/>
                  <a:gd name="connsiteY3" fmla="*/ 0 h 263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036" h="263236">
                    <a:moveTo>
                      <a:pt x="0" y="263236"/>
                    </a:moveTo>
                    <a:cubicBezTo>
                      <a:pt x="56572" y="157017"/>
                      <a:pt x="113145" y="50799"/>
                      <a:pt x="166254" y="41563"/>
                    </a:cubicBezTo>
                    <a:cubicBezTo>
                      <a:pt x="219363" y="32327"/>
                      <a:pt x="251690" y="214745"/>
                      <a:pt x="318654" y="207818"/>
                    </a:cubicBezTo>
                    <a:cubicBezTo>
                      <a:pt x="385618" y="200891"/>
                      <a:pt x="476827" y="100445"/>
                      <a:pt x="568036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2797" name="TextBox 151"/>
            <p:cNvSpPr txBox="1">
              <a:spLocks noChangeArrowheads="1"/>
            </p:cNvSpPr>
            <p:nvPr/>
          </p:nvSpPr>
          <p:spPr bwMode="auto">
            <a:xfrm>
              <a:off x="7361562" y="1713601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800">
                  <a:solidFill>
                    <a:srgbClr val="FF0000"/>
                  </a:solidFill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60" name="AutoShape 4"/>
          <p:cNvSpPr>
            <a:spLocks noChangeArrowheads="1"/>
          </p:cNvSpPr>
          <p:nvPr/>
        </p:nvSpPr>
        <p:spPr bwMode="auto">
          <a:xfrm>
            <a:off x="3249613" y="4330700"/>
            <a:ext cx="2174875" cy="560388"/>
          </a:xfrm>
          <a:prstGeom prst="cloudCallout">
            <a:avLst>
              <a:gd name="adj1" fmla="val 11046"/>
              <a:gd name="adj2" fmla="val -123125"/>
            </a:avLst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y = f(x ± k)</a:t>
            </a:r>
          </a:p>
        </p:txBody>
      </p:sp>
      <p:sp>
        <p:nvSpPr>
          <p:cNvPr id="161" name="TextBox 160"/>
          <p:cNvSpPr txBox="1">
            <a:spLocks noChangeArrowheads="1"/>
          </p:cNvSpPr>
          <p:nvPr/>
        </p:nvSpPr>
        <p:spPr bwMode="auto">
          <a:xfrm>
            <a:off x="4222750" y="5605463"/>
            <a:ext cx="18748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Move horizontally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left or right </a:t>
            </a:r>
          </a:p>
          <a:p>
            <a:pPr algn="ctr"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depending on k</a:t>
            </a:r>
          </a:p>
        </p:txBody>
      </p:sp>
      <p:cxnSp>
        <p:nvCxnSpPr>
          <p:cNvPr id="164" name="Straight Arrow Connector 163"/>
          <p:cNvCxnSpPr/>
          <p:nvPr/>
        </p:nvCxnSpPr>
        <p:spPr>
          <a:xfrm rot="5400000">
            <a:off x="5126831" y="5174457"/>
            <a:ext cx="1587" cy="64135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rot="10800000" flipH="1" flipV="1">
            <a:off x="5029200" y="5278438"/>
            <a:ext cx="59531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>
            <a:spLocks noChangeArrowheads="1"/>
          </p:cNvSpPr>
          <p:nvPr/>
        </p:nvSpPr>
        <p:spPr bwMode="auto">
          <a:xfrm>
            <a:off x="5411788" y="5273675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67" name="TextBox 166"/>
          <p:cNvSpPr txBox="1">
            <a:spLocks noChangeArrowheads="1"/>
          </p:cNvSpPr>
          <p:nvPr/>
        </p:nvSpPr>
        <p:spPr bwMode="auto">
          <a:xfrm>
            <a:off x="4705350" y="502285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179" name="Cloud 178"/>
          <p:cNvSpPr/>
          <p:nvPr/>
        </p:nvSpPr>
        <p:spPr>
          <a:xfrm>
            <a:off x="3186113" y="2271713"/>
            <a:ext cx="2508250" cy="887412"/>
          </a:xfrm>
          <a:prstGeom prst="cloud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</a:rPr>
              <a:t>Remember we can combine these together !!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329488" y="6122988"/>
            <a:ext cx="1701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0 &lt; k &lt; 1 stretch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7381875" y="6450013"/>
            <a:ext cx="1539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k &gt; 1 compress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7264400" y="41275"/>
            <a:ext cx="186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0 &lt; k &lt; 1 compress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493000" y="339725"/>
            <a:ext cx="1377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k &gt; 1 stretch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1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232 L 0.00156 -0.0604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24 L 1.66667E-6 0.0844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2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3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0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2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5903 -2.96296E-6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2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451 -4.81481E-6 " pathEditMode="relative" rAng="0" ptsTypes="AA">
                                      <p:cBhvr>
                                        <p:cTn id="23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4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5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8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80" grpId="0" animBg="1"/>
      <p:bldP spid="81" grpId="0" animBg="1"/>
      <p:bldP spid="83" grpId="0" animBg="1"/>
      <p:bldP spid="101" grpId="0"/>
      <p:bldP spid="103" grpId="0"/>
      <p:bldP spid="109" grpId="0"/>
      <p:bldP spid="121" grpId="0"/>
      <p:bldP spid="122" grpId="0"/>
      <p:bldP spid="125" grpId="0"/>
      <p:bldP spid="82" grpId="0" animBg="1"/>
      <p:bldP spid="140" grpId="0"/>
      <p:bldP spid="160" grpId="0" animBg="1"/>
      <p:bldP spid="161" grpId="0"/>
      <p:bldP spid="166" grpId="0"/>
      <p:bldP spid="167" grpId="0"/>
      <p:bldP spid="179" grpId="0" animBg="1"/>
      <p:bldP spid="73" grpId="0"/>
      <p:bldP spid="74" grpId="0"/>
      <p:bldP spid="75" grpId="0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2"/>
          <p:cNvSpPr>
            <a:spLocks noGrp="1"/>
          </p:cNvSpPr>
          <p:nvPr>
            <p:ph type="title" idx="4294967295"/>
          </p:nvPr>
        </p:nvSpPr>
        <p:spPr>
          <a:xfrm>
            <a:off x="1282700" y="304800"/>
            <a:ext cx="6261100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4000" b="0" smtClean="0">
                <a:effectLst/>
              </a:rPr>
              <a:t>Finding the Function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0" y="1962150"/>
            <a:ext cx="8235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Find the output or input values for the functions below :</a:t>
            </a:r>
          </a:p>
        </p:txBody>
      </p:sp>
      <p:cxnSp>
        <p:nvCxnSpPr>
          <p:cNvPr id="111620" name="Straight Connector 6"/>
          <p:cNvCxnSpPr>
            <a:cxnSpLocks noChangeShapeType="1"/>
          </p:cNvCxnSpPr>
          <p:nvPr/>
        </p:nvCxnSpPr>
        <p:spPr bwMode="auto">
          <a:xfrm rot="5400000">
            <a:off x="1793082" y="4428331"/>
            <a:ext cx="3600450" cy="1587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1" name="Straight Connector 7"/>
          <p:cNvCxnSpPr>
            <a:cxnSpLocks noChangeShapeType="1"/>
          </p:cNvCxnSpPr>
          <p:nvPr/>
        </p:nvCxnSpPr>
        <p:spPr bwMode="auto">
          <a:xfrm rot="5400000">
            <a:off x="4726782" y="4428331"/>
            <a:ext cx="3600450" cy="1587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/>
          <p:nvPr/>
        </p:nvSpPr>
        <p:spPr bwMode="auto">
          <a:xfrm>
            <a:off x="3727450" y="2762250"/>
            <a:ext cx="889000" cy="2206625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6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7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8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594350" y="2762250"/>
            <a:ext cx="889000" cy="2206625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36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49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64</a:t>
            </a:r>
          </a:p>
        </p:txBody>
      </p:sp>
      <p:cxnSp>
        <p:nvCxnSpPr>
          <p:cNvPr id="111624" name="Straight Arrow Connector 12"/>
          <p:cNvCxnSpPr>
            <a:cxnSpLocks noChangeShapeType="1"/>
          </p:cNvCxnSpPr>
          <p:nvPr/>
        </p:nvCxnSpPr>
        <p:spPr bwMode="auto">
          <a:xfrm>
            <a:off x="4349750" y="3295650"/>
            <a:ext cx="14224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5" name="Straight Arrow Connector 14"/>
          <p:cNvCxnSpPr>
            <a:cxnSpLocks noChangeShapeType="1"/>
          </p:cNvCxnSpPr>
          <p:nvPr/>
        </p:nvCxnSpPr>
        <p:spPr bwMode="auto">
          <a:xfrm>
            <a:off x="4305300" y="3829050"/>
            <a:ext cx="146685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26" name="Straight Arrow Connector 15"/>
          <p:cNvCxnSpPr>
            <a:cxnSpLocks noChangeShapeType="1"/>
          </p:cNvCxnSpPr>
          <p:nvPr/>
        </p:nvCxnSpPr>
        <p:spPr bwMode="auto">
          <a:xfrm>
            <a:off x="4305300" y="4362450"/>
            <a:ext cx="146685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378325" y="4656138"/>
            <a:ext cx="1393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f(x) = x</a:t>
            </a:r>
            <a:r>
              <a:rPr lang="en-GB" baseline="30000" dirty="0">
                <a:solidFill>
                  <a:srgbClr val="FFFF00"/>
                </a:solidFill>
                <a:latin typeface="Comic Sans MS"/>
                <a:cs typeface="+mn-cs"/>
              </a:rPr>
              <a:t>2</a:t>
            </a:r>
            <a:endParaRPr lang="en-GB" dirty="0">
              <a:solidFill>
                <a:srgbClr val="FFFF00"/>
              </a:solidFill>
              <a:latin typeface="Comic Sans MS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7800" y="3101975"/>
            <a:ext cx="71278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f: 0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f: 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f:2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34425" y="3103563"/>
            <a:ext cx="449263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-1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3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7</a:t>
            </a:r>
          </a:p>
        </p:txBody>
      </p:sp>
      <p:cxnSp>
        <p:nvCxnSpPr>
          <p:cNvPr id="111630" name="Straight Arrow Connector 19"/>
          <p:cNvCxnSpPr>
            <a:cxnSpLocks noChangeShapeType="1"/>
          </p:cNvCxnSpPr>
          <p:nvPr/>
        </p:nvCxnSpPr>
        <p:spPr bwMode="auto">
          <a:xfrm>
            <a:off x="7150100" y="3295650"/>
            <a:ext cx="1600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1" name="Straight Arrow Connector 20"/>
          <p:cNvCxnSpPr>
            <a:cxnSpLocks noChangeShapeType="1"/>
          </p:cNvCxnSpPr>
          <p:nvPr/>
        </p:nvCxnSpPr>
        <p:spPr bwMode="auto">
          <a:xfrm>
            <a:off x="7150100" y="3829050"/>
            <a:ext cx="1600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632" name="Straight Arrow Connector 21"/>
          <p:cNvCxnSpPr>
            <a:cxnSpLocks noChangeShapeType="1"/>
          </p:cNvCxnSpPr>
          <p:nvPr/>
        </p:nvCxnSpPr>
        <p:spPr bwMode="auto">
          <a:xfrm>
            <a:off x="7150100" y="4362450"/>
            <a:ext cx="16002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972300" y="4656138"/>
            <a:ext cx="19050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f(x) = 4x - 1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971550" y="2909888"/>
            <a:ext cx="444500" cy="431800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  </a:t>
            </a:r>
          </a:p>
        </p:txBody>
      </p:sp>
      <p:sp>
        <p:nvSpPr>
          <p:cNvPr id="25" name="Pentagon 24"/>
          <p:cNvSpPr/>
          <p:nvPr/>
        </p:nvSpPr>
        <p:spPr bwMode="auto">
          <a:xfrm>
            <a:off x="1816100" y="2895600"/>
            <a:ext cx="776288" cy="461963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  <a:latin typeface="Comic Sans MS"/>
              <a:cs typeface="+mn-cs"/>
            </a:endParaRPr>
          </a:p>
        </p:txBody>
      </p:sp>
      <p:cxnSp>
        <p:nvCxnSpPr>
          <p:cNvPr id="111636" name="Straight Connector 27"/>
          <p:cNvCxnSpPr>
            <a:cxnSpLocks noChangeShapeType="1"/>
            <a:stCxn id="24" idx="6"/>
            <a:endCxn id="25" idx="1"/>
          </p:cNvCxnSpPr>
          <p:nvPr/>
        </p:nvCxnSpPr>
        <p:spPr bwMode="auto">
          <a:xfrm>
            <a:off x="1416050" y="3125788"/>
            <a:ext cx="40005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35"/>
          <p:cNvSpPr/>
          <p:nvPr/>
        </p:nvSpPr>
        <p:spPr bwMode="auto">
          <a:xfrm>
            <a:off x="2971800" y="2895600"/>
            <a:ext cx="444500" cy="431800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  </a:t>
            </a:r>
          </a:p>
        </p:txBody>
      </p:sp>
      <p:cxnSp>
        <p:nvCxnSpPr>
          <p:cNvPr id="111638" name="Straight Connector 36"/>
          <p:cNvCxnSpPr>
            <a:cxnSpLocks noChangeShapeType="1"/>
          </p:cNvCxnSpPr>
          <p:nvPr/>
        </p:nvCxnSpPr>
        <p:spPr bwMode="auto">
          <a:xfrm>
            <a:off x="2571750" y="3117850"/>
            <a:ext cx="40005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TextBox 37"/>
          <p:cNvSpPr txBox="1"/>
          <p:nvPr/>
        </p:nvSpPr>
        <p:spPr>
          <a:xfrm>
            <a:off x="1001713" y="2895600"/>
            <a:ext cx="373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40050" y="2895600"/>
            <a:ext cx="5095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16063" y="5056188"/>
            <a:ext cx="14557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f(x) = 3x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1016000" y="3709988"/>
            <a:ext cx="444500" cy="431800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  </a:t>
            </a:r>
          </a:p>
        </p:txBody>
      </p:sp>
      <p:sp>
        <p:nvSpPr>
          <p:cNvPr id="42" name="Pentagon 41"/>
          <p:cNvSpPr/>
          <p:nvPr/>
        </p:nvSpPr>
        <p:spPr bwMode="auto">
          <a:xfrm>
            <a:off x="1860550" y="3695700"/>
            <a:ext cx="776288" cy="461963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  <a:latin typeface="Comic Sans MS"/>
              <a:cs typeface="+mn-cs"/>
            </a:endParaRPr>
          </a:p>
        </p:txBody>
      </p:sp>
      <p:cxnSp>
        <p:nvCxnSpPr>
          <p:cNvPr id="111644" name="Straight Connector 42"/>
          <p:cNvCxnSpPr>
            <a:cxnSpLocks noChangeShapeType="1"/>
            <a:stCxn id="41" idx="6"/>
            <a:endCxn id="42" idx="1"/>
          </p:cNvCxnSpPr>
          <p:nvPr/>
        </p:nvCxnSpPr>
        <p:spPr bwMode="auto">
          <a:xfrm>
            <a:off x="1460500" y="3925888"/>
            <a:ext cx="40005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43"/>
          <p:cNvSpPr/>
          <p:nvPr/>
        </p:nvSpPr>
        <p:spPr bwMode="auto">
          <a:xfrm>
            <a:off x="3016250" y="3695700"/>
            <a:ext cx="444500" cy="431800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  </a:t>
            </a:r>
          </a:p>
        </p:txBody>
      </p:sp>
      <p:cxnSp>
        <p:nvCxnSpPr>
          <p:cNvPr id="111646" name="Straight Connector 44"/>
          <p:cNvCxnSpPr>
            <a:cxnSpLocks noChangeShapeType="1"/>
          </p:cNvCxnSpPr>
          <p:nvPr/>
        </p:nvCxnSpPr>
        <p:spPr bwMode="auto">
          <a:xfrm>
            <a:off x="2616200" y="3917950"/>
            <a:ext cx="40005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1046163" y="3695700"/>
            <a:ext cx="373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984500" y="3695700"/>
            <a:ext cx="5095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15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1016000" y="4510088"/>
            <a:ext cx="444500" cy="431800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  </a:t>
            </a:r>
          </a:p>
        </p:txBody>
      </p:sp>
      <p:sp>
        <p:nvSpPr>
          <p:cNvPr id="49" name="Pentagon 48"/>
          <p:cNvSpPr/>
          <p:nvPr/>
        </p:nvSpPr>
        <p:spPr bwMode="auto">
          <a:xfrm>
            <a:off x="1860550" y="4495800"/>
            <a:ext cx="776288" cy="461963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  <a:latin typeface="Comic Sans MS"/>
              <a:cs typeface="+mn-cs"/>
            </a:endParaRPr>
          </a:p>
        </p:txBody>
      </p:sp>
      <p:cxnSp>
        <p:nvCxnSpPr>
          <p:cNvPr id="111651" name="Straight Connector 49"/>
          <p:cNvCxnSpPr>
            <a:cxnSpLocks noChangeShapeType="1"/>
            <a:stCxn id="48" idx="6"/>
            <a:endCxn id="49" idx="1"/>
          </p:cNvCxnSpPr>
          <p:nvPr/>
        </p:nvCxnSpPr>
        <p:spPr bwMode="auto">
          <a:xfrm>
            <a:off x="1460500" y="4725988"/>
            <a:ext cx="40005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50"/>
          <p:cNvSpPr/>
          <p:nvPr/>
        </p:nvSpPr>
        <p:spPr bwMode="auto">
          <a:xfrm>
            <a:off x="3016250" y="4495800"/>
            <a:ext cx="444500" cy="431800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  </a:t>
            </a:r>
          </a:p>
        </p:txBody>
      </p:sp>
      <p:cxnSp>
        <p:nvCxnSpPr>
          <p:cNvPr id="111653" name="Straight Connector 51"/>
          <p:cNvCxnSpPr>
            <a:cxnSpLocks noChangeShapeType="1"/>
          </p:cNvCxnSpPr>
          <p:nvPr/>
        </p:nvCxnSpPr>
        <p:spPr bwMode="auto">
          <a:xfrm>
            <a:off x="2616200" y="4718050"/>
            <a:ext cx="40005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1046163" y="4495800"/>
            <a:ext cx="3730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84500" y="4495800"/>
            <a:ext cx="5095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18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82650" y="1411288"/>
            <a:ext cx="15208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9" grpId="0" build="p"/>
      <p:bldP spid="39" grpId="0"/>
      <p:bldP spid="47" grpId="0"/>
      <p:bldP spid="5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Oval 86"/>
          <p:cNvSpPr/>
          <p:nvPr/>
        </p:nvSpPr>
        <p:spPr>
          <a:xfrm>
            <a:off x="4919663" y="457200"/>
            <a:ext cx="1011237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3421063" y="3094038"/>
            <a:ext cx="2743200" cy="914400"/>
          </a:xfrm>
          <a:prstGeom prst="cloud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000000"/>
                </a:solidFill>
                <a:latin typeface="Comic Sans MS" pitchFamily="66" charset="0"/>
              </a:rPr>
              <a:t>Composite Functions</a:t>
            </a:r>
          </a:p>
        </p:txBody>
      </p:sp>
      <p:sp>
        <p:nvSpPr>
          <p:cNvPr id="160" name="AutoShape 4"/>
          <p:cNvSpPr>
            <a:spLocks noChangeArrowheads="1"/>
          </p:cNvSpPr>
          <p:nvPr/>
        </p:nvSpPr>
        <p:spPr bwMode="auto">
          <a:xfrm>
            <a:off x="2320925" y="2216150"/>
            <a:ext cx="3027363" cy="957263"/>
          </a:xfrm>
          <a:prstGeom prst="cloudCallout">
            <a:avLst>
              <a:gd name="adj1" fmla="val 35611"/>
              <a:gd name="adj2" fmla="val 5871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A complex function made up of 2 or more simpler functions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17500" y="3328988"/>
            <a:ext cx="679450" cy="693737"/>
            <a:chOff x="5971300" y="5763492"/>
            <a:chExt cx="678873" cy="692726"/>
          </a:xfrm>
        </p:grpSpPr>
        <p:sp>
          <p:nvSpPr>
            <p:cNvPr id="73" name="Rectangle 72"/>
            <p:cNvSpPr/>
            <p:nvPr/>
          </p:nvSpPr>
          <p:spPr>
            <a:xfrm>
              <a:off x="5971300" y="6096381"/>
              <a:ext cx="678873" cy="359837"/>
            </a:xfrm>
            <a:prstGeom prst="rect">
              <a:avLst/>
            </a:prstGeom>
            <a:solidFill>
              <a:srgbClr val="00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5971300" y="5763492"/>
              <a:ext cx="678873" cy="33288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1398588" y="3662363"/>
            <a:ext cx="679450" cy="360362"/>
          </a:xfrm>
          <a:prstGeom prst="rect">
            <a:avLst/>
          </a:prstGeom>
          <a:solidFill>
            <a:srgbClr val="00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6" name="Isosceles Triangle 75"/>
          <p:cNvSpPr/>
          <p:nvPr/>
        </p:nvSpPr>
        <p:spPr>
          <a:xfrm>
            <a:off x="2479675" y="3689350"/>
            <a:ext cx="679450" cy="333375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965200" y="3505200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073275" y="3505200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91" name="Arc 90"/>
          <p:cNvSpPr/>
          <p:nvPr/>
        </p:nvSpPr>
        <p:spPr>
          <a:xfrm rot="19386151">
            <a:off x="3022600" y="825500"/>
            <a:ext cx="2157413" cy="1879600"/>
          </a:xfrm>
          <a:prstGeom prst="arc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2535238" y="457200"/>
            <a:ext cx="1012825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0" name="Arc 89"/>
          <p:cNvSpPr/>
          <p:nvPr/>
        </p:nvSpPr>
        <p:spPr>
          <a:xfrm rot="19386151">
            <a:off x="625475" y="825500"/>
            <a:ext cx="2157413" cy="1879600"/>
          </a:xfrm>
          <a:prstGeom prst="arc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152400" y="457200"/>
            <a:ext cx="1011238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998538" y="241300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f(x) = x</a:t>
            </a:r>
            <a:r>
              <a:rPr lang="en-GB" altLang="en-US" sz="20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 - 4</a:t>
            </a:r>
          </a:p>
        </p:txBody>
      </p:sp>
      <p:grpSp>
        <p:nvGrpSpPr>
          <p:cNvPr id="3" name="Group 138"/>
          <p:cNvGrpSpPr>
            <a:grpSpLocks/>
          </p:cNvGrpSpPr>
          <p:nvPr/>
        </p:nvGrpSpPr>
        <p:grpSpPr bwMode="auto">
          <a:xfrm>
            <a:off x="3451225" y="96838"/>
            <a:ext cx="1123950" cy="687387"/>
            <a:chOff x="3990090" y="249382"/>
            <a:chExt cx="1124484" cy="687982"/>
          </a:xfrm>
        </p:grpSpPr>
        <p:sp>
          <p:nvSpPr>
            <p:cNvPr id="203870" name="TextBox 92"/>
            <p:cNvSpPr txBox="1">
              <a:spLocks noChangeArrowheads="1"/>
            </p:cNvSpPr>
            <p:nvPr/>
          </p:nvSpPr>
          <p:spPr bwMode="auto">
            <a:xfrm>
              <a:off x="3990090" y="393318"/>
              <a:ext cx="9460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g(x) = </a:t>
              </a:r>
            </a:p>
          </p:txBody>
        </p:sp>
        <p:grpSp>
          <p:nvGrpSpPr>
            <p:cNvPr id="203871" name="Group 101"/>
            <p:cNvGrpSpPr>
              <a:grpSpLocks/>
            </p:cNvGrpSpPr>
            <p:nvPr/>
          </p:nvGrpSpPr>
          <p:grpSpPr bwMode="auto">
            <a:xfrm>
              <a:off x="4793651" y="249382"/>
              <a:ext cx="320923" cy="687982"/>
              <a:chOff x="7855533" y="2840182"/>
              <a:chExt cx="320923" cy="687982"/>
            </a:xfrm>
          </p:grpSpPr>
          <p:sp>
            <p:nvSpPr>
              <p:cNvPr id="203872" name="TextBox 94"/>
              <p:cNvSpPr txBox="1">
                <a:spLocks noChangeArrowheads="1"/>
              </p:cNvSpPr>
              <p:nvPr/>
            </p:nvSpPr>
            <p:spPr bwMode="auto">
              <a:xfrm>
                <a:off x="7857707" y="2840182"/>
                <a:ext cx="2888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03873" name="TextBox 95"/>
              <p:cNvSpPr txBox="1">
                <a:spLocks noChangeArrowheads="1"/>
              </p:cNvSpPr>
              <p:nvPr/>
            </p:nvSpPr>
            <p:spPr bwMode="auto">
              <a:xfrm>
                <a:off x="7855533" y="3158832"/>
                <a:ext cx="3209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7877865" y="3200856"/>
                <a:ext cx="276356" cy="158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471488" y="1049338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998538" y="1690688"/>
            <a:ext cx="1260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Domain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x-axis values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708650" y="1857375"/>
            <a:ext cx="1247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Range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y-axis values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2576513" y="1066800"/>
            <a:ext cx="989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GB" altLang="en-US" baseline="30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 - 4</a:t>
            </a:r>
          </a:p>
        </p:txBody>
      </p:sp>
      <p:grpSp>
        <p:nvGrpSpPr>
          <p:cNvPr id="6" name="Group 112"/>
          <p:cNvGrpSpPr>
            <a:grpSpLocks/>
          </p:cNvGrpSpPr>
          <p:nvPr/>
        </p:nvGrpSpPr>
        <p:grpSpPr bwMode="auto">
          <a:xfrm>
            <a:off x="4973638" y="784225"/>
            <a:ext cx="958850" cy="849313"/>
            <a:chOff x="7578369" y="2840183"/>
            <a:chExt cx="959207" cy="850049"/>
          </a:xfrm>
        </p:grpSpPr>
        <p:sp>
          <p:nvSpPr>
            <p:cNvPr id="203867" name="TextBox 113"/>
            <p:cNvSpPr txBox="1">
              <a:spLocks noChangeArrowheads="1"/>
            </p:cNvSpPr>
            <p:nvPr/>
          </p:nvSpPr>
          <p:spPr bwMode="auto">
            <a:xfrm>
              <a:off x="7829990" y="2840183"/>
              <a:ext cx="322622" cy="46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03868" name="TextBox 114"/>
            <p:cNvSpPr txBox="1">
              <a:spLocks noChangeArrowheads="1"/>
            </p:cNvSpPr>
            <p:nvPr/>
          </p:nvSpPr>
          <p:spPr bwMode="auto">
            <a:xfrm>
              <a:off x="7578369" y="3228167"/>
              <a:ext cx="959207" cy="46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x</a:t>
              </a:r>
              <a:r>
                <a:rPr lang="en-GB" altLang="en-US" baseline="30000">
                  <a:solidFill>
                    <a:srgbClr val="000000"/>
                  </a:solidFill>
                  <a:latin typeface="Comic Sans MS" panose="030F0702030302020204" pitchFamily="66" charset="0"/>
                </a:rPr>
                <a:t>2 </a:t>
              </a:r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- 4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676831" y="3242169"/>
              <a:ext cx="77498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511925" y="2743200"/>
            <a:ext cx="1384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Restriction</a:t>
            </a:r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7978775" y="2743200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GB" altLang="en-US" sz="18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 - 4 ≠ 0</a:t>
            </a:r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7218363" y="3117850"/>
            <a:ext cx="1963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(x – 2)(x + 2) ≠ 0</a:t>
            </a:r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7245350" y="349091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x  ≠ 2</a:t>
            </a:r>
          </a:p>
        </p:txBody>
      </p:sp>
      <p:sp>
        <p:nvSpPr>
          <p:cNvPr id="134" name="TextBox 133"/>
          <p:cNvSpPr txBox="1">
            <a:spLocks noChangeArrowheads="1"/>
          </p:cNvSpPr>
          <p:nvPr/>
        </p:nvSpPr>
        <p:spPr bwMode="auto">
          <a:xfrm>
            <a:off x="8104188" y="34909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x ≠ -2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667375" y="241300"/>
            <a:ext cx="979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g(f(x))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7467600" y="193675"/>
            <a:ext cx="118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g(f(x)) =</a:t>
            </a:r>
          </a:p>
        </p:txBody>
      </p:sp>
      <p:sp>
        <p:nvSpPr>
          <p:cNvPr id="66" name="Oval 65"/>
          <p:cNvSpPr/>
          <p:nvPr/>
        </p:nvSpPr>
        <p:spPr>
          <a:xfrm>
            <a:off x="3949700" y="4551363"/>
            <a:ext cx="1011238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7" name="Arc 66"/>
          <p:cNvSpPr/>
          <p:nvPr/>
        </p:nvSpPr>
        <p:spPr>
          <a:xfrm rot="19386151">
            <a:off x="2555875" y="4968875"/>
            <a:ext cx="1593850" cy="1292225"/>
          </a:xfrm>
          <a:prstGeom prst="arc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35175" y="4551363"/>
            <a:ext cx="1012825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9" name="Arc 68"/>
          <p:cNvSpPr/>
          <p:nvPr/>
        </p:nvSpPr>
        <p:spPr>
          <a:xfrm rot="19386151">
            <a:off x="536575" y="5135563"/>
            <a:ext cx="1711325" cy="1206500"/>
          </a:xfrm>
          <a:prstGeom prst="arc">
            <a:avLst/>
          </a:prstGeom>
          <a:ln w="571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220663" y="4551363"/>
            <a:ext cx="1011237" cy="16764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716213" y="4354513"/>
            <a:ext cx="1612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f(x) = x</a:t>
            </a:r>
            <a:r>
              <a:rPr lang="en-GB" altLang="en-US" sz="2000" baseline="30000">
                <a:solidFill>
                  <a:srgbClr val="00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 - 4</a:t>
            </a:r>
          </a:p>
        </p:txBody>
      </p: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1039813" y="4210050"/>
            <a:ext cx="1123950" cy="687388"/>
            <a:chOff x="3990090" y="249382"/>
            <a:chExt cx="1124484" cy="687982"/>
          </a:xfrm>
        </p:grpSpPr>
        <p:sp>
          <p:nvSpPr>
            <p:cNvPr id="203862" name="TextBox 92"/>
            <p:cNvSpPr txBox="1">
              <a:spLocks noChangeArrowheads="1"/>
            </p:cNvSpPr>
            <p:nvPr/>
          </p:nvSpPr>
          <p:spPr bwMode="auto">
            <a:xfrm>
              <a:off x="3990090" y="393318"/>
              <a:ext cx="9460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g(x) = </a:t>
              </a:r>
            </a:p>
          </p:txBody>
        </p:sp>
        <p:grpSp>
          <p:nvGrpSpPr>
            <p:cNvPr id="203863" name="Group 101"/>
            <p:cNvGrpSpPr>
              <a:grpSpLocks/>
            </p:cNvGrpSpPr>
            <p:nvPr/>
          </p:nvGrpSpPr>
          <p:grpSpPr bwMode="auto">
            <a:xfrm>
              <a:off x="4793651" y="249382"/>
              <a:ext cx="320923" cy="687982"/>
              <a:chOff x="7855533" y="2840182"/>
              <a:chExt cx="320923" cy="687982"/>
            </a:xfrm>
          </p:grpSpPr>
          <p:sp>
            <p:nvSpPr>
              <p:cNvPr id="203864" name="TextBox 94"/>
              <p:cNvSpPr txBox="1">
                <a:spLocks noChangeArrowheads="1"/>
              </p:cNvSpPr>
              <p:nvPr/>
            </p:nvSpPr>
            <p:spPr bwMode="auto">
              <a:xfrm>
                <a:off x="7857707" y="2840182"/>
                <a:ext cx="2888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03865" name="TextBox 95"/>
              <p:cNvSpPr txBox="1">
                <a:spLocks noChangeArrowheads="1"/>
              </p:cNvSpPr>
              <p:nvPr/>
            </p:nvSpPr>
            <p:spPr bwMode="auto">
              <a:xfrm>
                <a:off x="7855533" y="3158832"/>
                <a:ext cx="32092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x</a:t>
                </a:r>
              </a:p>
            </p:txBody>
          </p:sp>
          <p:cxnSp>
            <p:nvCxnSpPr>
              <p:cNvPr id="85" name="Straight Connector 84"/>
              <p:cNvCxnSpPr/>
              <p:nvPr/>
            </p:nvCxnSpPr>
            <p:spPr>
              <a:xfrm>
                <a:off x="7892158" y="3200856"/>
                <a:ext cx="276356" cy="158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527050" y="5094288"/>
            <a:ext cx="36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928688" y="6070600"/>
            <a:ext cx="1260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Domain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x-axis values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Input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684713" y="6070600"/>
            <a:ext cx="1246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Range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y-axis values</a:t>
            </a:r>
          </a:p>
          <a:p>
            <a:pPr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Output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4697413" y="4354513"/>
            <a:ext cx="979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f(g(x))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6789738" y="6462713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u="sng">
                <a:solidFill>
                  <a:srgbClr val="FF0000"/>
                </a:solidFill>
                <a:latin typeface="Comic Sans MS" panose="030F0702030302020204" pitchFamily="66" charset="0"/>
              </a:rPr>
              <a:t>Restriction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8159750" y="6461125"/>
            <a:ext cx="811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GB" altLang="en-US" sz="1800" baseline="3000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 ≠ 0</a:t>
            </a:r>
          </a:p>
        </p:txBody>
      </p:sp>
      <p:grpSp>
        <p:nvGrpSpPr>
          <p:cNvPr id="9" name="Group 156"/>
          <p:cNvGrpSpPr>
            <a:grpSpLocks/>
          </p:cNvGrpSpPr>
          <p:nvPr/>
        </p:nvGrpSpPr>
        <p:grpSpPr bwMode="auto">
          <a:xfrm>
            <a:off x="6902450" y="5794375"/>
            <a:ext cx="1366838" cy="717550"/>
            <a:chOff x="7109248" y="4459693"/>
            <a:chExt cx="1366394" cy="718346"/>
          </a:xfrm>
        </p:grpSpPr>
        <p:sp>
          <p:nvSpPr>
            <p:cNvPr id="140" name="Arc 139"/>
            <p:cNvSpPr/>
            <p:nvPr/>
          </p:nvSpPr>
          <p:spPr>
            <a:xfrm rot="7794280" flipH="1">
              <a:off x="7136535" y="4472138"/>
              <a:ext cx="678614" cy="733187"/>
            </a:xfrm>
            <a:prstGeom prst="arc">
              <a:avLst>
                <a:gd name="adj1" fmla="val 16089156"/>
                <a:gd name="adj2" fmla="val 0"/>
              </a:avLst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600">
                <a:solidFill>
                  <a:prstClr val="white"/>
                </a:solidFill>
              </a:endParaRPr>
            </a:p>
          </p:txBody>
        </p:sp>
        <p:grpSp>
          <p:nvGrpSpPr>
            <p:cNvPr id="203854" name="Group 142"/>
            <p:cNvGrpSpPr>
              <a:grpSpLocks/>
            </p:cNvGrpSpPr>
            <p:nvPr/>
          </p:nvGrpSpPr>
          <p:grpSpPr bwMode="auto">
            <a:xfrm>
              <a:off x="7358258" y="4459693"/>
              <a:ext cx="1117384" cy="718346"/>
              <a:chOff x="7358258" y="4459693"/>
              <a:chExt cx="1117384" cy="718346"/>
            </a:xfrm>
          </p:grpSpPr>
          <p:grpSp>
            <p:nvGrpSpPr>
              <p:cNvPr id="203855" name="Group 101"/>
              <p:cNvGrpSpPr>
                <a:grpSpLocks/>
              </p:cNvGrpSpPr>
              <p:nvPr/>
            </p:nvGrpSpPr>
            <p:grpSpPr bwMode="auto">
              <a:xfrm>
                <a:off x="7440472" y="4459693"/>
                <a:ext cx="306214" cy="657304"/>
                <a:chOff x="7855533" y="2840182"/>
                <a:chExt cx="306243" cy="657873"/>
              </a:xfrm>
            </p:grpSpPr>
            <p:sp>
              <p:nvSpPr>
                <p:cNvPr id="203859" name="TextBox 94"/>
                <p:cNvSpPr txBox="1">
                  <a:spLocks noChangeArrowheads="1"/>
                </p:cNvSpPr>
                <p:nvPr/>
              </p:nvSpPr>
              <p:spPr bwMode="auto">
                <a:xfrm>
                  <a:off x="7857707" y="2840182"/>
                  <a:ext cx="277413" cy="339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  <p:sp>
              <p:nvSpPr>
                <p:cNvPr id="203860" name="TextBox 95"/>
                <p:cNvSpPr txBox="1">
                  <a:spLocks noChangeArrowheads="1"/>
                </p:cNvSpPr>
                <p:nvPr/>
              </p:nvSpPr>
              <p:spPr bwMode="auto">
                <a:xfrm>
                  <a:off x="7855533" y="3158832"/>
                  <a:ext cx="306243" cy="339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GB" altLang="en-US" sz="16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x</a:t>
                  </a:r>
                </a:p>
              </p:txBody>
            </p: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7878209" y="3201257"/>
                  <a:ext cx="276162" cy="1590"/>
                </a:xfrm>
                <a:prstGeom prst="line">
                  <a:avLst/>
                </a:prstGeom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Arc 138"/>
              <p:cNvSpPr/>
              <p:nvPr/>
            </p:nvSpPr>
            <p:spPr>
              <a:xfrm rot="13805720">
                <a:off x="7385692" y="4472138"/>
                <a:ext cx="678614" cy="733187"/>
              </a:xfrm>
              <a:prstGeom prst="arc">
                <a:avLst>
                  <a:gd name="adj1" fmla="val 16089156"/>
                  <a:gd name="adj2" fmla="val 0"/>
                </a:avLst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203857" name="TextBox 140"/>
              <p:cNvSpPr txBox="1">
                <a:spLocks noChangeArrowheads="1"/>
              </p:cNvSpPr>
              <p:nvPr/>
            </p:nvSpPr>
            <p:spPr bwMode="auto">
              <a:xfrm>
                <a:off x="7689273" y="4530437"/>
                <a:ext cx="259771" cy="256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 baseline="30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3858" name="TextBox 141"/>
              <p:cNvSpPr txBox="1">
                <a:spLocks noChangeArrowheads="1"/>
              </p:cNvSpPr>
              <p:nvPr/>
            </p:nvSpPr>
            <p:spPr bwMode="auto">
              <a:xfrm>
                <a:off x="7855526" y="4627418"/>
                <a:ext cx="620116" cy="338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- 4 =</a:t>
                </a:r>
              </a:p>
            </p:txBody>
          </p:sp>
        </p:grpSp>
      </p:grpSp>
      <p:sp>
        <p:nvSpPr>
          <p:cNvPr id="83" name="AutoShape 4"/>
          <p:cNvSpPr>
            <a:spLocks noChangeArrowheads="1"/>
          </p:cNvSpPr>
          <p:nvPr/>
        </p:nvSpPr>
        <p:spPr bwMode="auto">
          <a:xfrm>
            <a:off x="0" y="2424113"/>
            <a:ext cx="2312988" cy="858837"/>
          </a:xfrm>
          <a:prstGeom prst="cloudCallout">
            <a:avLst>
              <a:gd name="adj1" fmla="val 68741"/>
              <a:gd name="adj2" fmla="val 243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>
                <a:solidFill>
                  <a:srgbClr val="000000"/>
                </a:solidFill>
                <a:latin typeface="Comic Sans MS" panose="030F0702030302020204" pitchFamily="66" charset="0"/>
              </a:rPr>
              <a:t>Similar to composite Area 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7080250" y="568325"/>
            <a:ext cx="2063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Write down g(x) </a:t>
            </a:r>
          </a:p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with brackets for x</a:t>
            </a:r>
          </a:p>
        </p:txBody>
      </p:sp>
      <p:grpSp>
        <p:nvGrpSpPr>
          <p:cNvPr id="12" name="Group 175"/>
          <p:cNvGrpSpPr>
            <a:grpSpLocks/>
          </p:cNvGrpSpPr>
          <p:nvPr/>
        </p:nvGrpSpPr>
        <p:grpSpPr bwMode="auto">
          <a:xfrm>
            <a:off x="7385050" y="1108075"/>
            <a:ext cx="1214438" cy="657225"/>
            <a:chOff x="7384494" y="1108375"/>
            <a:chExt cx="1215037" cy="657205"/>
          </a:xfrm>
        </p:grpSpPr>
        <p:sp>
          <p:nvSpPr>
            <p:cNvPr id="203849" name="TextBox 98"/>
            <p:cNvSpPr txBox="1">
              <a:spLocks noChangeArrowheads="1"/>
            </p:cNvSpPr>
            <p:nvPr/>
          </p:nvSpPr>
          <p:spPr bwMode="auto">
            <a:xfrm>
              <a:off x="7384494" y="1233056"/>
              <a:ext cx="7312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g(x) =</a:t>
              </a:r>
            </a:p>
          </p:txBody>
        </p:sp>
        <p:sp>
          <p:nvSpPr>
            <p:cNvPr id="203850" name="TextBox 100"/>
            <p:cNvSpPr txBox="1">
              <a:spLocks noChangeArrowheads="1"/>
            </p:cNvSpPr>
            <p:nvPr/>
          </p:nvSpPr>
          <p:spPr bwMode="auto">
            <a:xfrm>
              <a:off x="8132605" y="1108375"/>
              <a:ext cx="277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03851" name="TextBox 101"/>
            <p:cNvSpPr txBox="1">
              <a:spLocks noChangeArrowheads="1"/>
            </p:cNvSpPr>
            <p:nvPr/>
          </p:nvSpPr>
          <p:spPr bwMode="auto">
            <a:xfrm>
              <a:off x="8020526" y="1427026"/>
              <a:ext cx="5790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(   )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8159576" y="1398879"/>
              <a:ext cx="24936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6732588" y="1746250"/>
            <a:ext cx="2363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inside bracket put f(x)</a:t>
            </a:r>
          </a:p>
        </p:txBody>
      </p:sp>
      <p:grpSp>
        <p:nvGrpSpPr>
          <p:cNvPr id="13" name="Group 176"/>
          <p:cNvGrpSpPr>
            <a:grpSpLocks/>
          </p:cNvGrpSpPr>
          <p:nvPr/>
        </p:nvGrpSpPr>
        <p:grpSpPr bwMode="auto">
          <a:xfrm>
            <a:off x="7135813" y="2051050"/>
            <a:ext cx="1625600" cy="657225"/>
            <a:chOff x="7135105" y="2050486"/>
            <a:chExt cx="1626444" cy="657205"/>
          </a:xfrm>
        </p:grpSpPr>
        <p:sp>
          <p:nvSpPr>
            <p:cNvPr id="203845" name="TextBox 121"/>
            <p:cNvSpPr txBox="1">
              <a:spLocks noChangeArrowheads="1"/>
            </p:cNvSpPr>
            <p:nvPr/>
          </p:nvSpPr>
          <p:spPr bwMode="auto">
            <a:xfrm>
              <a:off x="7135105" y="2175167"/>
              <a:ext cx="9861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g(f(x)) =</a:t>
              </a:r>
            </a:p>
          </p:txBody>
        </p:sp>
        <p:sp>
          <p:nvSpPr>
            <p:cNvPr id="203846" name="TextBox 122"/>
            <p:cNvSpPr txBox="1">
              <a:spLocks noChangeArrowheads="1"/>
            </p:cNvSpPr>
            <p:nvPr/>
          </p:nvSpPr>
          <p:spPr bwMode="auto">
            <a:xfrm>
              <a:off x="8201881" y="2050486"/>
              <a:ext cx="2776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03847" name="TextBox 123"/>
            <p:cNvSpPr txBox="1">
              <a:spLocks noChangeArrowheads="1"/>
            </p:cNvSpPr>
            <p:nvPr/>
          </p:nvSpPr>
          <p:spPr bwMode="auto">
            <a:xfrm>
              <a:off x="7978962" y="2369137"/>
              <a:ext cx="7825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x</a:t>
              </a:r>
              <a:r>
                <a:rPr lang="en-GB" altLang="en-US" sz="1600" baseline="30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 - 4 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 bwMode="auto">
            <a:xfrm>
              <a:off x="8118277" y="2340990"/>
              <a:ext cx="4860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2355850" y="5027613"/>
            <a:ext cx="365125" cy="781050"/>
            <a:chOff x="2355622" y="5028070"/>
            <a:chExt cx="365806" cy="780040"/>
          </a:xfrm>
        </p:grpSpPr>
        <p:sp>
          <p:nvSpPr>
            <p:cNvPr id="203842" name="TextBox 94"/>
            <p:cNvSpPr txBox="1">
              <a:spLocks noChangeArrowheads="1"/>
            </p:cNvSpPr>
            <p:nvPr/>
          </p:nvSpPr>
          <p:spPr bwMode="auto">
            <a:xfrm>
              <a:off x="2357795" y="5028070"/>
              <a:ext cx="322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03843" name="TextBox 95"/>
            <p:cNvSpPr txBox="1">
              <a:spLocks noChangeArrowheads="1"/>
            </p:cNvSpPr>
            <p:nvPr/>
          </p:nvSpPr>
          <p:spPr bwMode="auto">
            <a:xfrm>
              <a:off x="2355622" y="5346445"/>
              <a:ext cx="36580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x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 bwMode="auto">
            <a:xfrm>
              <a:off x="2392203" y="5430774"/>
              <a:ext cx="276740" cy="158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9"/>
          <p:cNvGrpSpPr>
            <a:grpSpLocks/>
          </p:cNvGrpSpPr>
          <p:nvPr/>
        </p:nvGrpSpPr>
        <p:grpSpPr bwMode="auto">
          <a:xfrm>
            <a:off x="4073525" y="4930775"/>
            <a:ext cx="838200" cy="822325"/>
            <a:chOff x="4073584" y="4931088"/>
            <a:chExt cx="838674" cy="821605"/>
          </a:xfrm>
        </p:grpSpPr>
        <p:sp>
          <p:nvSpPr>
            <p:cNvPr id="203838" name="TextBox 102"/>
            <p:cNvSpPr txBox="1">
              <a:spLocks noChangeArrowheads="1"/>
            </p:cNvSpPr>
            <p:nvPr/>
          </p:nvSpPr>
          <p:spPr bwMode="auto">
            <a:xfrm>
              <a:off x="4309208" y="5124450"/>
              <a:ext cx="6030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 - 4</a:t>
              </a:r>
            </a:p>
          </p:txBody>
        </p:sp>
        <p:sp>
          <p:nvSpPr>
            <p:cNvPr id="203839" name="TextBox 94"/>
            <p:cNvSpPr txBox="1">
              <a:spLocks noChangeArrowheads="1"/>
            </p:cNvSpPr>
            <p:nvPr/>
          </p:nvSpPr>
          <p:spPr bwMode="auto">
            <a:xfrm>
              <a:off x="4103467" y="4931088"/>
              <a:ext cx="322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203840" name="TextBox 95"/>
            <p:cNvSpPr txBox="1">
              <a:spLocks noChangeArrowheads="1"/>
            </p:cNvSpPr>
            <p:nvPr/>
          </p:nvSpPr>
          <p:spPr bwMode="auto">
            <a:xfrm>
              <a:off x="4073584" y="5291028"/>
              <a:ext cx="4908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x</a:t>
              </a:r>
              <a:r>
                <a:rPr lang="en-GB" altLang="en-US" baseline="30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endParaRPr lang="en-GB" altLang="en-US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 bwMode="auto">
            <a:xfrm>
              <a:off x="4137120" y="5332374"/>
              <a:ext cx="276381" cy="15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7466013" y="4129088"/>
            <a:ext cx="11890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f(g(x)) =</a:t>
            </a:r>
          </a:p>
        </p:txBody>
      </p:sp>
      <p:sp>
        <p:nvSpPr>
          <p:cNvPr id="147" name="TextBox 146"/>
          <p:cNvSpPr txBox="1">
            <a:spLocks noChangeArrowheads="1"/>
          </p:cNvSpPr>
          <p:nvPr/>
        </p:nvSpPr>
        <p:spPr bwMode="auto">
          <a:xfrm>
            <a:off x="7078663" y="4502150"/>
            <a:ext cx="20653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Write down f(x) </a:t>
            </a:r>
          </a:p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with brackets for x</a:t>
            </a:r>
          </a:p>
        </p:txBody>
      </p:sp>
      <p:grpSp>
        <p:nvGrpSpPr>
          <p:cNvPr id="16" name="Group 177"/>
          <p:cNvGrpSpPr>
            <a:grpSpLocks/>
          </p:cNvGrpSpPr>
          <p:nvPr/>
        </p:nvGrpSpPr>
        <p:grpSpPr bwMode="auto">
          <a:xfrm>
            <a:off x="7383463" y="5167313"/>
            <a:ext cx="1570037" cy="339725"/>
            <a:chOff x="7383812" y="5167748"/>
            <a:chExt cx="1569982" cy="338561"/>
          </a:xfrm>
        </p:grpSpPr>
        <p:sp>
          <p:nvSpPr>
            <p:cNvPr id="203836" name="TextBox 147"/>
            <p:cNvSpPr txBox="1">
              <a:spLocks noChangeArrowheads="1"/>
            </p:cNvSpPr>
            <p:nvPr/>
          </p:nvSpPr>
          <p:spPr bwMode="auto">
            <a:xfrm>
              <a:off x="7383812" y="5167748"/>
              <a:ext cx="7264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f(x) =</a:t>
              </a:r>
            </a:p>
          </p:txBody>
        </p:sp>
        <p:sp>
          <p:nvSpPr>
            <p:cNvPr id="203837" name="TextBox 150"/>
            <p:cNvSpPr txBox="1">
              <a:spLocks noChangeArrowheads="1"/>
            </p:cNvSpPr>
            <p:nvPr/>
          </p:nvSpPr>
          <p:spPr bwMode="auto">
            <a:xfrm>
              <a:off x="8020525" y="5167755"/>
              <a:ext cx="9332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(  )</a:t>
              </a:r>
              <a:r>
                <a:rPr lang="en-GB" altLang="en-US" sz="1600" baseline="30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 - 4 </a:t>
              </a:r>
            </a:p>
          </p:txBody>
        </p:sp>
      </p:grp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6780213" y="5556250"/>
            <a:ext cx="2368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inside bracket put g(x)</a:t>
            </a:r>
          </a:p>
        </p:txBody>
      </p:sp>
      <p:sp>
        <p:nvSpPr>
          <p:cNvPr id="153" name="TextBox 152"/>
          <p:cNvSpPr txBox="1">
            <a:spLocks noChangeArrowheads="1"/>
          </p:cNvSpPr>
          <p:nvPr/>
        </p:nvSpPr>
        <p:spPr bwMode="auto">
          <a:xfrm>
            <a:off x="6199188" y="5984875"/>
            <a:ext cx="9858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f(g(x)) =</a:t>
            </a:r>
          </a:p>
        </p:txBody>
      </p:sp>
      <p:grpSp>
        <p:nvGrpSpPr>
          <p:cNvPr id="17" name="Group 142"/>
          <p:cNvGrpSpPr>
            <a:grpSpLocks/>
          </p:cNvGrpSpPr>
          <p:nvPr/>
        </p:nvGrpSpPr>
        <p:grpSpPr bwMode="auto">
          <a:xfrm>
            <a:off x="8272463" y="5835650"/>
            <a:ext cx="760412" cy="657225"/>
            <a:chOff x="7440472" y="4459697"/>
            <a:chExt cx="759505" cy="657302"/>
          </a:xfrm>
        </p:grpSpPr>
        <p:grpSp>
          <p:nvGrpSpPr>
            <p:cNvPr id="203831" name="Group 101"/>
            <p:cNvGrpSpPr>
              <a:grpSpLocks/>
            </p:cNvGrpSpPr>
            <p:nvPr/>
          </p:nvGrpSpPr>
          <p:grpSpPr bwMode="auto">
            <a:xfrm>
              <a:off x="7440472" y="4459697"/>
              <a:ext cx="389494" cy="657302"/>
              <a:chOff x="7855535" y="2840182"/>
              <a:chExt cx="389531" cy="657870"/>
            </a:xfrm>
          </p:grpSpPr>
          <p:sp>
            <p:nvSpPr>
              <p:cNvPr id="203833" name="TextBox 94"/>
              <p:cNvSpPr txBox="1">
                <a:spLocks noChangeArrowheads="1"/>
              </p:cNvSpPr>
              <p:nvPr/>
            </p:nvSpPr>
            <p:spPr bwMode="auto">
              <a:xfrm>
                <a:off x="7857707" y="2840182"/>
                <a:ext cx="277413" cy="339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203834" name="TextBox 95"/>
              <p:cNvSpPr txBox="1">
                <a:spLocks noChangeArrowheads="1"/>
              </p:cNvSpPr>
              <p:nvPr/>
            </p:nvSpPr>
            <p:spPr bwMode="auto">
              <a:xfrm>
                <a:off x="7855535" y="3158830"/>
                <a:ext cx="389531" cy="339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x</a:t>
                </a:r>
                <a:r>
                  <a:rPr lang="en-GB" altLang="en-US" sz="1600" baseline="30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cxnSp>
            <p:nvCxnSpPr>
              <p:cNvPr id="168" name="Straight Connector 167"/>
              <p:cNvCxnSpPr/>
              <p:nvPr/>
            </p:nvCxnSpPr>
            <p:spPr>
              <a:xfrm>
                <a:off x="7877736" y="3159583"/>
                <a:ext cx="275922" cy="158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3832" name="TextBox 141"/>
            <p:cNvSpPr txBox="1">
              <a:spLocks noChangeArrowheads="1"/>
            </p:cNvSpPr>
            <p:nvPr/>
          </p:nvSpPr>
          <p:spPr bwMode="auto">
            <a:xfrm>
              <a:off x="7744817" y="4599675"/>
              <a:ext cx="455160" cy="338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000000"/>
                  </a:solidFill>
                  <a:latin typeface="Comic Sans MS" panose="030F0702030302020204" pitchFamily="66" charset="0"/>
                </a:rPr>
                <a:t>- 4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1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2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1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2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8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8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9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80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5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6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8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2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3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8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5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6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8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8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0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1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 nodeType="clickPar">
                      <p:stCondLst>
                        <p:cond delay="indefinite"/>
                      </p:stCondLst>
                      <p:childTnLst>
                        <p:par>
                          <p:cTn id="3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7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8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60" grpId="0" animBg="1"/>
      <p:bldP spid="75" grpId="0" animBg="1"/>
      <p:bldP spid="76" grpId="0" animBg="1"/>
      <p:bldP spid="78" grpId="0"/>
      <p:bldP spid="79" grpId="0"/>
      <p:bldP spid="86" grpId="0" animBg="1"/>
      <p:bldP spid="84" grpId="0" animBg="1"/>
      <p:bldP spid="92" grpId="0"/>
      <p:bldP spid="105" grpId="0"/>
      <p:bldP spid="106" grpId="0"/>
      <p:bldP spid="107" grpId="0"/>
      <p:bldP spid="110" grpId="0"/>
      <p:bldP spid="130" grpId="0"/>
      <p:bldP spid="131" grpId="0"/>
      <p:bldP spid="132" grpId="0"/>
      <p:bldP spid="133" grpId="0"/>
      <p:bldP spid="134" grpId="0"/>
      <p:bldP spid="43" grpId="0"/>
      <p:bldP spid="44" grpId="0"/>
      <p:bldP spid="66" grpId="0" animBg="1"/>
      <p:bldP spid="68" grpId="0" animBg="1"/>
      <p:bldP spid="70" grpId="0" animBg="1"/>
      <p:bldP spid="71" grpId="0"/>
      <p:bldP spid="88" grpId="0"/>
      <p:bldP spid="89" grpId="0"/>
      <p:bldP spid="93" grpId="0"/>
      <p:bldP spid="100" grpId="0"/>
      <p:bldP spid="112" grpId="0"/>
      <p:bldP spid="113" grpId="0"/>
      <p:bldP spid="83" grpId="0" animBg="1"/>
      <p:bldP spid="97" grpId="0"/>
      <p:bldP spid="121" grpId="0"/>
      <p:bldP spid="146" grpId="0"/>
      <p:bldP spid="147" grpId="0"/>
      <p:bldP spid="152" grpId="0"/>
      <p:bldP spid="153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308225" y="2611438"/>
            <a:ext cx="3125788" cy="1350962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white"/>
                </a:solidFill>
                <a:latin typeface="Comic Sans MS" pitchFamily="66" charset="0"/>
              </a:rPr>
              <a:t>Functions &amp; Graphs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white"/>
                </a:solidFill>
                <a:latin typeface="Comic Sans MS" pitchFamily="66" charset="0"/>
              </a:rPr>
              <a:t>TYPE questions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prstClr val="white"/>
                </a:solidFill>
                <a:latin typeface="Comic Sans MS" pitchFamily="66" charset="0"/>
              </a:rPr>
              <a:t>(Sometimes Quadratics)</a:t>
            </a:r>
            <a:endParaRPr lang="en-GB" sz="4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116138" y="860425"/>
            <a:ext cx="1050925" cy="17049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720850" y="2128838"/>
            <a:ext cx="1263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Sketching</a:t>
            </a:r>
          </a:p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Graphs</a:t>
            </a:r>
          </a:p>
        </p:txBody>
      </p:sp>
      <p:cxnSp>
        <p:nvCxnSpPr>
          <p:cNvPr id="29" name="Straight Arrow Connector 28"/>
          <p:cNvCxnSpPr>
            <a:endCxn id="70" idx="1"/>
          </p:cNvCxnSpPr>
          <p:nvPr/>
        </p:nvCxnSpPr>
        <p:spPr>
          <a:xfrm flipV="1">
            <a:off x="4811713" y="1030288"/>
            <a:ext cx="601662" cy="14033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Box 45"/>
          <p:cNvSpPr txBox="1">
            <a:spLocks noChangeArrowheads="1"/>
          </p:cNvSpPr>
          <p:nvPr/>
        </p:nvSpPr>
        <p:spPr bwMode="auto">
          <a:xfrm>
            <a:off x="3571875" y="1443038"/>
            <a:ext cx="1658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Composite</a:t>
            </a:r>
          </a:p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13375" y="0"/>
            <a:ext cx="3617913" cy="2062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Steps :</a:t>
            </a:r>
          </a:p>
          <a:p>
            <a:pPr eaLnBrk="1" hangingPunct="1">
              <a:defRPr/>
            </a:pPr>
            <a:endParaRPr lang="en-GB" sz="18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Outside function stays</a:t>
            </a:r>
          </a:p>
          <a:p>
            <a:pPr marL="342900" indent="-342900" eaLnBrk="1" hangingPunct="1"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the same EXCEPT replace</a:t>
            </a:r>
          </a:p>
          <a:p>
            <a:pPr marL="342900" indent="-342900" eaLnBrk="1" hangingPunct="1"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GB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terms with a (  )</a:t>
            </a:r>
          </a:p>
          <a:p>
            <a:pPr marL="342900" indent="-342900" eaLnBrk="1" hangingPunct="1">
              <a:defRPr/>
            </a:pPr>
            <a:endParaRPr lang="en-GB" sz="18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2.	Put inner function in bracket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0"/>
            <a:ext cx="212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You need to learn </a:t>
            </a:r>
          </a:p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basic movements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82625"/>
            <a:ext cx="19383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Exam questions</a:t>
            </a:r>
          </a:p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normally involve </a:t>
            </a:r>
          </a:p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two movements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643063"/>
            <a:ext cx="1989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Remember order</a:t>
            </a:r>
          </a:p>
          <a:p>
            <a:pPr algn="ctr"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BODMAS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13375" y="2192338"/>
            <a:ext cx="391318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Restrictions :</a:t>
            </a:r>
          </a:p>
          <a:p>
            <a:pPr eaLnBrk="1" hangingPunct="1">
              <a:defRPr/>
            </a:pPr>
            <a:endParaRPr lang="en-GB" sz="18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Denominator NOT ALLOWED</a:t>
            </a:r>
          </a:p>
          <a:p>
            <a:pPr marL="342900" indent="-342900" eaLnBrk="1" hangingPunct="1"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to be zero</a:t>
            </a:r>
          </a:p>
          <a:p>
            <a:pPr marL="342900" indent="-342900" eaLnBrk="1" hangingPunct="1">
              <a:defRPr/>
            </a:pPr>
            <a:endParaRPr lang="en-GB" sz="18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hangingPunct="1">
              <a:buFontTx/>
              <a:buAutoNum type="arabicPeriod" startAt="2"/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CANNOT take the square root</a:t>
            </a:r>
          </a:p>
          <a:p>
            <a:pPr marL="342900" indent="-342900" eaLnBrk="1" hangingPunct="1">
              <a:defRPr/>
            </a:pPr>
            <a:r>
              <a:rPr lang="en-GB" sz="1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of a negative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7" grpId="0"/>
      <p:bldP spid="70" grpId="0" build="p"/>
      <p:bldP spid="10" grpId="0"/>
      <p:bldP spid="12" grpId="0"/>
      <p:bldP spid="13" grpId="0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Functions &amp; Mapping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27125" y="1768475"/>
            <a:ext cx="716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  <a:cs typeface="+mn-cs"/>
              </a:rPr>
              <a:t>Functions can be illustrated in three ways: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27125" y="2239963"/>
            <a:ext cx="678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  <a:cs typeface="+mn-cs"/>
              </a:rPr>
              <a:t>1)  by a formula.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27125" y="2713038"/>
            <a:ext cx="60198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  <a:cs typeface="+mn-cs"/>
              </a:rPr>
              <a:t>2)  by arrow diagram.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27125" y="3184525"/>
            <a:ext cx="6477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  <a:cs typeface="+mn-cs"/>
              </a:rPr>
              <a:t>3)  by a graph   (</a:t>
            </a:r>
            <a:r>
              <a:rPr lang="en-GB" sz="2200" dirty="0" err="1">
                <a:solidFill>
                  <a:srgbClr val="FFFF00"/>
                </a:solidFill>
                <a:latin typeface="+mj-lt"/>
                <a:cs typeface="+mn-cs"/>
              </a:rPr>
              <a:t>ie</a:t>
            </a:r>
            <a:r>
              <a:rPr lang="en-GB" sz="2200" dirty="0">
                <a:solidFill>
                  <a:srgbClr val="FFFF00"/>
                </a:solidFill>
                <a:latin typeface="+mj-lt"/>
                <a:cs typeface="+mn-cs"/>
              </a:rPr>
              <a:t> co-ordinate diagram).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3641725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>
                <a:latin typeface="+mj-lt"/>
                <a:cs typeface="+mn-cs"/>
              </a:rPr>
              <a:t>Example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33600" y="3886200"/>
            <a:ext cx="701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Suppose that    f: A  </a:t>
            </a:r>
            <a:r>
              <a:rPr lang="en-GB" dirty="0">
                <a:latin typeface="+mj-lt"/>
                <a:cs typeface="+mn-cs"/>
                <a:sym typeface="Symbol" pitchFamily="18" charset="2"/>
              </a:rPr>
              <a:t> B    is defined by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f(x) = x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 + 3x     </a:t>
            </a:r>
            <a:r>
              <a:rPr lang="en-GB" dirty="0">
                <a:latin typeface="+mj-lt"/>
                <a:cs typeface="+mn-cs"/>
                <a:sym typeface="Symbol" pitchFamily="18" charset="2"/>
              </a:rPr>
              <a:t>where   A = { -3, -2, -1, 0, 1}.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50838" y="4694238"/>
            <a:ext cx="2286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200" b="1" dirty="0">
                <a:solidFill>
                  <a:srgbClr val="FFFF00"/>
                </a:solidFill>
                <a:latin typeface="+mj-lt"/>
                <a:cs typeface="+mn-cs"/>
              </a:rPr>
              <a:t>FORMULA</a:t>
            </a:r>
            <a:endParaRPr lang="en-GB" sz="22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117725" y="4830763"/>
            <a:ext cx="1311275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898525" y="5257800"/>
            <a:ext cx="8245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then 	f(-3) = 0 ,	f(-2) = -2 ,  f(-1) = -2 , 	f(0) = 0  ,	f(1) = 4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133600" y="6278563"/>
            <a:ext cx="640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+mj-lt"/>
                <a:cs typeface="+mn-cs"/>
              </a:rPr>
              <a:t>NB:  B = {-2, 0, 4} = the range!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0" grpId="0" autoUpdateAnimBg="0"/>
      <p:bldP spid="8203" grpId="0" autoUpdateAnimBg="0"/>
      <p:bldP spid="820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031163" y="4389438"/>
            <a:ext cx="373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0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311275" y="2865438"/>
            <a:ext cx="1357313" cy="3260725"/>
          </a:xfrm>
          <a:prstGeom prst="ellipse">
            <a:avLst/>
          </a:prstGeom>
          <a:solidFill>
            <a:srgbClr val="FF99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091113" y="2865438"/>
            <a:ext cx="1233487" cy="3200400"/>
          </a:xfrm>
          <a:prstGeom prst="ellipse">
            <a:avLst/>
          </a:prstGeom>
          <a:solidFill>
            <a:srgbClr val="FF99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407275" y="2743200"/>
            <a:ext cx="500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-3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7275" y="3292475"/>
            <a:ext cx="5000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-2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07275" y="3840163"/>
            <a:ext cx="4508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-1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7275" y="4389438"/>
            <a:ext cx="3714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07275" y="4937125"/>
            <a:ext cx="3222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53400" y="2743200"/>
            <a:ext cx="3714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0" y="3292475"/>
            <a:ext cx="50006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-2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07363" y="3840163"/>
            <a:ext cx="500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-2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1163" y="4389438"/>
            <a:ext cx="3730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85125" y="4937125"/>
            <a:ext cx="373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4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70038" y="2378075"/>
            <a:ext cx="640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cs typeface="+mn-cs"/>
              </a:rPr>
              <a:t>   </a:t>
            </a:r>
            <a:r>
              <a:rPr lang="en-GB" b="1" dirty="0">
                <a:solidFill>
                  <a:srgbClr val="FFFF00"/>
                </a:solidFill>
                <a:latin typeface="+mj-lt"/>
                <a:cs typeface="+mn-cs"/>
              </a:rPr>
              <a:t>A				  B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2073275" y="3230563"/>
            <a:ext cx="3367088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2179638" y="3763963"/>
            <a:ext cx="3367087" cy="3667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V="1">
            <a:off x="2073275" y="4281488"/>
            <a:ext cx="3367088" cy="46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2103438" y="3475038"/>
            <a:ext cx="3352800" cy="1385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2041525" y="5165725"/>
            <a:ext cx="3475038" cy="214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759075" y="1874838"/>
            <a:ext cx="1981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ARROW DIAGRAM</a:t>
            </a:r>
            <a:endParaRPr lang="en-GB" dirty="0">
              <a:latin typeface="+mj-lt"/>
              <a:cs typeface="+mn-cs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146925" y="2743200"/>
            <a:ext cx="1828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f(-3) = 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f(-2) = -2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f(-1) = -2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f(0) = 0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f(1) = 4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803525" y="2652713"/>
            <a:ext cx="1981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latin typeface="+mj-lt"/>
                <a:cs typeface="+mn-cs"/>
              </a:rPr>
              <a:t>f(x)</a:t>
            </a:r>
            <a:endParaRPr lang="en-GB" sz="3600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27" name="Title 2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4.81481E-6 L -0.62466 0.0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625 0.02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1.48148E-6 L -0.62482 0.0377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6151 0.03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2.22222E-6 L -0.61145 0.03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28837 0.0377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59259E-6 L -0.29184 0.0974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1.48148E-6 L -0.28681 0.0178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232 L -0.27587 -0.204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26823 -2.22222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221" grpId="0" animBg="1"/>
      <p:bldP spid="922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9218" grpId="0" autoUpdateAnimBg="0"/>
      <p:bldP spid="9228" grpId="0" autoUpdateAnimBg="0"/>
      <p:bldP spid="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60438" y="187483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In a GRAPH we get :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 l="16273" t="3239" r="16273" b="34560"/>
          <a:stretch>
            <a:fillRect/>
          </a:stretch>
        </p:blipFill>
        <p:spPr bwMode="auto">
          <a:xfrm>
            <a:off x="1447800" y="2392363"/>
            <a:ext cx="5756275" cy="3636962"/>
          </a:xfrm>
          <a:prstGeom prst="rect">
            <a:avLst/>
          </a:prstGeom>
          <a:noFill/>
          <a:ln w="508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124200" y="50593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3505200" y="56689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3886200" y="56689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4267200" y="50593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4648200" y="3763963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14400" y="60198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NB:   This graph consists of 5 separate points.  	It is not a solid curve.</a:t>
            </a:r>
          </a:p>
        </p:txBody>
      </p:sp>
      <p:sp>
        <p:nvSpPr>
          <p:cNvPr id="12" name="Title 2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1050925" y="2574925"/>
            <a:ext cx="838200" cy="24384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038600" y="1844675"/>
            <a:ext cx="487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u="sng" dirty="0">
                <a:latin typeface="+mj-lt"/>
                <a:cs typeface="+mn-cs"/>
              </a:rPr>
              <a:t>Recognising Functions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69925" y="2057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latin typeface="+mj-lt"/>
                <a:cs typeface="+mn-cs"/>
              </a:rPr>
              <a:t>A		B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112838" y="2879725"/>
            <a:ext cx="68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a  b  c  d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727325" y="2574925"/>
            <a:ext cx="838200" cy="24384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879725" y="2971800"/>
            <a:ext cx="609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f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g</a:t>
            </a:r>
            <a:endParaRPr lang="en-GB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1630363" y="3170238"/>
            <a:ext cx="1387475" cy="46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V="1">
            <a:off x="1630363" y="3322638"/>
            <a:ext cx="1341437" cy="1666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1722438" y="3551238"/>
            <a:ext cx="1325562" cy="24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660525" y="3886200"/>
            <a:ext cx="1311275" cy="334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1660525" y="4251325"/>
            <a:ext cx="1311275" cy="138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096963" y="5318125"/>
            <a:ext cx="33385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Not a function	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two arrows leaving b!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327525" y="35814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A		B</a:t>
            </a:r>
            <a:endParaRPr lang="en-GB" dirty="0">
              <a:latin typeface="+mj-lt"/>
              <a:cs typeface="+mn-cs"/>
            </a:endParaRPr>
          </a:p>
        </p:txBody>
      </p:sp>
      <p:sp>
        <p:nvSpPr>
          <p:cNvPr id="115727" name="Oval 16"/>
          <p:cNvSpPr>
            <a:spLocks noChangeArrowheads="1"/>
          </p:cNvSpPr>
          <p:nvPr/>
        </p:nvSpPr>
        <p:spPr bwMode="auto">
          <a:xfrm>
            <a:off x="5562600" y="3992563"/>
            <a:ext cx="838200" cy="25908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5728" name="Oval 17"/>
          <p:cNvSpPr>
            <a:spLocks noChangeArrowheads="1"/>
          </p:cNvSpPr>
          <p:nvPr/>
        </p:nvSpPr>
        <p:spPr bwMode="auto">
          <a:xfrm>
            <a:off x="7315200" y="3992563"/>
            <a:ext cx="838200" cy="25908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807075" y="4386263"/>
            <a:ext cx="38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a   </a:t>
            </a:r>
            <a:r>
              <a:rPr lang="en-GB" b="1" dirty="0" err="1">
                <a:solidFill>
                  <a:srgbClr val="000000"/>
                </a:solidFill>
                <a:latin typeface="+mj-lt"/>
                <a:cs typeface="+mn-cs"/>
              </a:rPr>
              <a:t>bc</a:t>
            </a: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  d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7543800" y="4144963"/>
            <a:ext cx="38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  f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  g</a:t>
            </a: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6172200" y="4403725"/>
            <a:ext cx="1401763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6172200" y="5013325"/>
            <a:ext cx="1371600" cy="122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6202363" y="5257800"/>
            <a:ext cx="1341437" cy="92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6232525" y="5440363"/>
            <a:ext cx="1387475" cy="258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8183563" y="4830763"/>
            <a:ext cx="1020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YES</a:t>
            </a:r>
          </a:p>
        </p:txBody>
      </p:sp>
      <p:sp>
        <p:nvSpPr>
          <p:cNvPr id="26" name="Title 2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utoUpdateAnimBg="0"/>
      <p:bldP spid="1128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1219200" y="2362200"/>
            <a:ext cx="838200" cy="2438400"/>
          </a:xfrm>
          <a:prstGeom prst="ellipse">
            <a:avLst/>
          </a:prstGeom>
          <a:solidFill>
            <a:srgbClr val="FF66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" y="1905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A	           B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311275" y="2667000"/>
            <a:ext cx="68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a  b  c  d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895600" y="2362200"/>
            <a:ext cx="838200" cy="2438400"/>
          </a:xfrm>
          <a:prstGeom prst="ellipse">
            <a:avLst/>
          </a:prstGeom>
          <a:solidFill>
            <a:srgbClr val="FF66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60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00"/>
                </a:solidFill>
                <a:latin typeface="+mj-lt"/>
                <a:cs typeface="+mn-cs"/>
              </a:rPr>
              <a:t>e  f  g</a:t>
            </a:r>
            <a:endParaRPr lang="en-GB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16743" name="Line 8"/>
          <p:cNvSpPr>
            <a:spLocks noChangeShapeType="1"/>
          </p:cNvSpPr>
          <p:nvPr/>
        </p:nvSpPr>
        <p:spPr bwMode="auto">
          <a:xfrm>
            <a:off x="1828800" y="2971800"/>
            <a:ext cx="1355725" cy="198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Line 10"/>
          <p:cNvSpPr>
            <a:spLocks noChangeShapeType="1"/>
          </p:cNvSpPr>
          <p:nvPr/>
        </p:nvSpPr>
        <p:spPr bwMode="auto">
          <a:xfrm>
            <a:off x="1768475" y="3306763"/>
            <a:ext cx="1447800" cy="1825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Line 11"/>
          <p:cNvSpPr>
            <a:spLocks noChangeShapeType="1"/>
          </p:cNvSpPr>
          <p:nvPr/>
        </p:nvSpPr>
        <p:spPr bwMode="auto">
          <a:xfrm>
            <a:off x="1798638" y="3597275"/>
            <a:ext cx="1355725" cy="334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65638" y="25908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latin typeface="+mj-lt"/>
                <a:cs typeface="+mn-cs"/>
              </a:rPr>
              <a:t>Not a function - d unused!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602163" y="3810000"/>
            <a:ext cx="3687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A		B</a:t>
            </a:r>
            <a:endParaRPr lang="en-GB" dirty="0">
              <a:latin typeface="+mj-lt"/>
              <a:cs typeface="+mn-cs"/>
            </a:endParaRPr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5151438" y="4267200"/>
            <a:ext cx="838200" cy="2590800"/>
          </a:xfrm>
          <a:prstGeom prst="ellipse">
            <a:avLst/>
          </a:prstGeom>
          <a:solidFill>
            <a:srgbClr val="FF66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6904038" y="4267200"/>
            <a:ext cx="838200" cy="2590800"/>
          </a:xfrm>
          <a:prstGeom prst="ellipse">
            <a:avLst/>
          </a:prstGeom>
          <a:solidFill>
            <a:srgbClr val="FF6699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349875" y="4416425"/>
            <a:ext cx="38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a  </a:t>
            </a:r>
            <a:r>
              <a:rPr lang="en-GB" b="1" dirty="0" err="1">
                <a:solidFill>
                  <a:srgbClr val="000000"/>
                </a:solidFill>
                <a:latin typeface="+mj-lt"/>
                <a:cs typeface="+mn-cs"/>
              </a:rPr>
              <a:t>bc</a:t>
            </a:r>
            <a:r>
              <a:rPr lang="en-GB" b="1" dirty="0">
                <a:solidFill>
                  <a:srgbClr val="000000"/>
                </a:solidFill>
                <a:latin typeface="+mj-lt"/>
                <a:cs typeface="+mn-cs"/>
              </a:rPr>
              <a:t>  d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132638" y="4648200"/>
            <a:ext cx="381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000000"/>
                </a:solidFill>
                <a:latin typeface="+mj-lt"/>
                <a:cs typeface="+mn-cs"/>
              </a:rPr>
              <a:t>e  f  g  h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5761038" y="4724400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5668963" y="5059363"/>
            <a:ext cx="1433512" cy="625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5807075" y="5334000"/>
            <a:ext cx="1401763" cy="7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5699125" y="5807075"/>
            <a:ext cx="1387475" cy="212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+mj-lt"/>
              <a:cs typeface="+mn-cs"/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7254875" y="510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latin typeface="+mj-lt"/>
                <a:cs typeface="+mn-cs"/>
              </a:rPr>
              <a:t>YES</a:t>
            </a:r>
          </a:p>
        </p:txBody>
      </p:sp>
      <p:sp>
        <p:nvSpPr>
          <p:cNvPr id="24" name="Title 2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utoUpdateAnimBg="0"/>
      <p:bldP spid="1640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19812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Recognising Functions from Graphs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58875" y="3184525"/>
            <a:ext cx="77263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solidFill>
                  <a:srgbClr val="FFFF00"/>
                </a:solidFill>
                <a:latin typeface="+mj-lt"/>
                <a:cs typeface="+mn-cs"/>
              </a:rPr>
              <a:t>If we have a function  f: R </a:t>
            </a:r>
            <a:r>
              <a:rPr lang="en-GB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</a:t>
            </a:r>
            <a:r>
              <a:rPr lang="en-GB">
                <a:solidFill>
                  <a:srgbClr val="FFFF00"/>
                </a:solidFill>
                <a:latin typeface="+mj-lt"/>
                <a:cs typeface="+mn-cs"/>
              </a:rPr>
              <a:t> R   (R - real nos.) then every vertical line we could draw would cut the graph </a:t>
            </a:r>
            <a:r>
              <a:rPr lang="en-GB" u="sng">
                <a:solidFill>
                  <a:srgbClr val="FFFF00"/>
                </a:solidFill>
                <a:latin typeface="+mj-lt"/>
                <a:cs typeface="+mn-cs"/>
              </a:rPr>
              <a:t>exactly</a:t>
            </a:r>
            <a:r>
              <a:rPr lang="en-GB">
                <a:solidFill>
                  <a:srgbClr val="FFFF00"/>
                </a:solidFill>
                <a:latin typeface="+mj-lt"/>
                <a:cs typeface="+mn-cs"/>
              </a:rPr>
              <a:t> once!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35075" y="5318125"/>
            <a:ext cx="77263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This basically means that every x-value has one, and only one, corresponding y-value!</a:t>
            </a:r>
          </a:p>
        </p:txBody>
      </p:sp>
      <p:sp>
        <p:nvSpPr>
          <p:cNvPr id="7" name="Title 2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2"/>
          <p:cNvSpPr>
            <a:spLocks noChangeShapeType="1"/>
          </p:cNvSpPr>
          <p:nvPr/>
        </p:nvSpPr>
        <p:spPr bwMode="auto">
          <a:xfrm flipH="1" flipV="1">
            <a:off x="3190875" y="2097088"/>
            <a:ext cx="46038" cy="2868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1711325" y="4959350"/>
            <a:ext cx="571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138988" y="4905375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x</a:t>
            </a:r>
            <a:endParaRPr lang="en-GB" dirty="0">
              <a:latin typeface="+mj-lt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41588" y="201136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+mj-lt"/>
                <a:cs typeface="+mn-cs"/>
              </a:rPr>
              <a:t>Y</a:t>
            </a:r>
            <a:endParaRPr lang="en-GB" dirty="0">
              <a:latin typeface="+mj-lt"/>
              <a:cs typeface="+mn-cs"/>
            </a:endParaRPr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993900" y="1589088"/>
            <a:ext cx="5189538" cy="4668837"/>
          </a:xfrm>
          <a:custGeom>
            <a:avLst/>
            <a:gdLst>
              <a:gd name="T0" fmla="*/ 2147483647 w 3269"/>
              <a:gd name="T1" fmla="*/ 2147483647 h 2941"/>
              <a:gd name="T2" fmla="*/ 2147483647 w 3269"/>
              <a:gd name="T3" fmla="*/ 2147483647 h 2941"/>
              <a:gd name="T4" fmla="*/ 2147483647 w 3269"/>
              <a:gd name="T5" fmla="*/ 2147483647 h 2941"/>
              <a:gd name="T6" fmla="*/ 2147483647 w 3269"/>
              <a:gd name="T7" fmla="*/ 2147483647 h 2941"/>
              <a:gd name="T8" fmla="*/ 2147483647 w 3269"/>
              <a:gd name="T9" fmla="*/ 2147483647 h 2941"/>
              <a:gd name="T10" fmla="*/ 2147483647 w 3269"/>
              <a:gd name="T11" fmla="*/ 2147483647 h 2941"/>
              <a:gd name="T12" fmla="*/ 2147483647 w 3269"/>
              <a:gd name="T13" fmla="*/ 2147483647 h 2941"/>
              <a:gd name="T14" fmla="*/ 2147483647 w 3269"/>
              <a:gd name="T15" fmla="*/ 2147483647 h 2941"/>
              <a:gd name="T16" fmla="*/ 2147483647 w 3269"/>
              <a:gd name="T17" fmla="*/ 2147483647 h 2941"/>
              <a:gd name="T18" fmla="*/ 2147483647 w 3269"/>
              <a:gd name="T19" fmla="*/ 2147483647 h 2941"/>
              <a:gd name="T20" fmla="*/ 2147483647 w 3269"/>
              <a:gd name="T21" fmla="*/ 2147483647 h 2941"/>
              <a:gd name="T22" fmla="*/ 2147483647 w 3269"/>
              <a:gd name="T23" fmla="*/ 2147483647 h 2941"/>
              <a:gd name="T24" fmla="*/ 2147483647 w 3269"/>
              <a:gd name="T25" fmla="*/ 2147483647 h 2941"/>
              <a:gd name="T26" fmla="*/ 2147483647 w 3269"/>
              <a:gd name="T27" fmla="*/ 2147483647 h 2941"/>
              <a:gd name="T28" fmla="*/ 2147483647 w 3269"/>
              <a:gd name="T29" fmla="*/ 2147483647 h 2941"/>
              <a:gd name="T30" fmla="*/ 2147483647 w 3269"/>
              <a:gd name="T31" fmla="*/ 2147483647 h 2941"/>
              <a:gd name="T32" fmla="*/ 2147483647 w 3269"/>
              <a:gd name="T33" fmla="*/ 2147483647 h 2941"/>
              <a:gd name="T34" fmla="*/ 2147483647 w 3269"/>
              <a:gd name="T35" fmla="*/ 2147483647 h 2941"/>
              <a:gd name="T36" fmla="*/ 2147483647 w 3269"/>
              <a:gd name="T37" fmla="*/ 2147483647 h 2941"/>
              <a:gd name="T38" fmla="*/ 2147483647 w 3269"/>
              <a:gd name="T39" fmla="*/ 2147483647 h 2941"/>
              <a:gd name="T40" fmla="*/ 2147483647 w 3269"/>
              <a:gd name="T41" fmla="*/ 2147483647 h 2941"/>
              <a:gd name="T42" fmla="*/ 2147483647 w 3269"/>
              <a:gd name="T43" fmla="*/ 2147483647 h 2941"/>
              <a:gd name="T44" fmla="*/ 2147483647 w 3269"/>
              <a:gd name="T45" fmla="*/ 2147483647 h 2941"/>
              <a:gd name="T46" fmla="*/ 2147483647 w 3269"/>
              <a:gd name="T47" fmla="*/ 2147483647 h 2941"/>
              <a:gd name="T48" fmla="*/ 2147483647 w 3269"/>
              <a:gd name="T49" fmla="*/ 2147483647 h 2941"/>
              <a:gd name="T50" fmla="*/ 2147483647 w 3269"/>
              <a:gd name="T51" fmla="*/ 2147483647 h 2941"/>
              <a:gd name="T52" fmla="*/ 2147483647 w 3269"/>
              <a:gd name="T53" fmla="*/ 2147483647 h 2941"/>
              <a:gd name="T54" fmla="*/ 2147483647 w 3269"/>
              <a:gd name="T55" fmla="*/ 0 h 29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69"/>
              <a:gd name="T85" fmla="*/ 0 h 2941"/>
              <a:gd name="T86" fmla="*/ 3269 w 3269"/>
              <a:gd name="T87" fmla="*/ 2941 h 29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69" h="2941">
                <a:moveTo>
                  <a:pt x="39" y="2841"/>
                </a:moveTo>
                <a:cubicBezTo>
                  <a:pt x="105" y="2647"/>
                  <a:pt x="0" y="2941"/>
                  <a:pt x="92" y="2735"/>
                </a:cubicBezTo>
                <a:cubicBezTo>
                  <a:pt x="127" y="2657"/>
                  <a:pt x="121" y="2581"/>
                  <a:pt x="181" y="2523"/>
                </a:cubicBezTo>
                <a:cubicBezTo>
                  <a:pt x="209" y="2317"/>
                  <a:pt x="274" y="2120"/>
                  <a:pt x="339" y="1923"/>
                </a:cubicBezTo>
                <a:cubicBezTo>
                  <a:pt x="362" y="1852"/>
                  <a:pt x="386" y="1782"/>
                  <a:pt x="410" y="1711"/>
                </a:cubicBezTo>
                <a:cubicBezTo>
                  <a:pt x="417" y="1691"/>
                  <a:pt x="445" y="1688"/>
                  <a:pt x="463" y="1676"/>
                </a:cubicBezTo>
                <a:cubicBezTo>
                  <a:pt x="475" y="1641"/>
                  <a:pt x="471" y="1596"/>
                  <a:pt x="498" y="1570"/>
                </a:cubicBezTo>
                <a:cubicBezTo>
                  <a:pt x="540" y="1529"/>
                  <a:pt x="555" y="1461"/>
                  <a:pt x="604" y="1429"/>
                </a:cubicBezTo>
                <a:cubicBezTo>
                  <a:pt x="692" y="1371"/>
                  <a:pt x="706" y="1333"/>
                  <a:pt x="816" y="1305"/>
                </a:cubicBezTo>
                <a:cubicBezTo>
                  <a:pt x="832" y="1308"/>
                  <a:pt x="953" y="1332"/>
                  <a:pt x="975" y="1341"/>
                </a:cubicBezTo>
                <a:cubicBezTo>
                  <a:pt x="1045" y="1371"/>
                  <a:pt x="1067" y="1433"/>
                  <a:pt x="1116" y="1482"/>
                </a:cubicBezTo>
                <a:cubicBezTo>
                  <a:pt x="1131" y="1497"/>
                  <a:pt x="1153" y="1503"/>
                  <a:pt x="1169" y="1517"/>
                </a:cubicBezTo>
                <a:cubicBezTo>
                  <a:pt x="1206" y="1550"/>
                  <a:pt x="1240" y="1588"/>
                  <a:pt x="1275" y="1623"/>
                </a:cubicBezTo>
                <a:cubicBezTo>
                  <a:pt x="1328" y="1676"/>
                  <a:pt x="1357" y="1657"/>
                  <a:pt x="1434" y="1676"/>
                </a:cubicBezTo>
                <a:cubicBezTo>
                  <a:pt x="1470" y="1685"/>
                  <a:pt x="1505" y="1699"/>
                  <a:pt x="1540" y="1711"/>
                </a:cubicBezTo>
                <a:cubicBezTo>
                  <a:pt x="1558" y="1717"/>
                  <a:pt x="1593" y="1729"/>
                  <a:pt x="1593" y="1729"/>
                </a:cubicBezTo>
                <a:cubicBezTo>
                  <a:pt x="1770" y="1714"/>
                  <a:pt x="1945" y="1691"/>
                  <a:pt x="2122" y="1676"/>
                </a:cubicBezTo>
                <a:cubicBezTo>
                  <a:pt x="2157" y="1664"/>
                  <a:pt x="2192" y="1649"/>
                  <a:pt x="2228" y="1641"/>
                </a:cubicBezTo>
                <a:cubicBezTo>
                  <a:pt x="2341" y="1617"/>
                  <a:pt x="2351" y="1651"/>
                  <a:pt x="2422" y="1588"/>
                </a:cubicBezTo>
                <a:cubicBezTo>
                  <a:pt x="2459" y="1555"/>
                  <a:pt x="2493" y="1517"/>
                  <a:pt x="2528" y="1482"/>
                </a:cubicBezTo>
                <a:cubicBezTo>
                  <a:pt x="2546" y="1464"/>
                  <a:pt x="2581" y="1429"/>
                  <a:pt x="2581" y="1429"/>
                </a:cubicBezTo>
                <a:cubicBezTo>
                  <a:pt x="2615" y="1338"/>
                  <a:pt x="2635" y="1250"/>
                  <a:pt x="2705" y="1182"/>
                </a:cubicBezTo>
                <a:cubicBezTo>
                  <a:pt x="2787" y="1017"/>
                  <a:pt x="2751" y="1088"/>
                  <a:pt x="2811" y="970"/>
                </a:cubicBezTo>
                <a:cubicBezTo>
                  <a:pt x="2836" y="920"/>
                  <a:pt x="2838" y="861"/>
                  <a:pt x="2863" y="811"/>
                </a:cubicBezTo>
                <a:cubicBezTo>
                  <a:pt x="2902" y="734"/>
                  <a:pt x="2939" y="637"/>
                  <a:pt x="2987" y="564"/>
                </a:cubicBezTo>
                <a:cubicBezTo>
                  <a:pt x="3006" y="490"/>
                  <a:pt x="3033" y="434"/>
                  <a:pt x="3075" y="370"/>
                </a:cubicBezTo>
                <a:cubicBezTo>
                  <a:pt x="3098" y="281"/>
                  <a:pt x="3149" y="217"/>
                  <a:pt x="3199" y="141"/>
                </a:cubicBezTo>
                <a:cubicBezTo>
                  <a:pt x="3231" y="92"/>
                  <a:pt x="3269" y="59"/>
                  <a:pt x="3269" y="0"/>
                </a:cubicBezTo>
              </a:path>
            </a:pathLst>
          </a:custGeom>
          <a:noFill/>
          <a:ln w="5715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6477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69342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6096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5715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5334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V="1">
            <a:off x="4953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4572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4191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3810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V="1">
            <a:off x="3429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3048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V="1">
            <a:off x="2667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V="1">
            <a:off x="2286000" y="1819275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7110413" y="2308225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latin typeface="+mj-lt"/>
                <a:cs typeface="+mn-cs"/>
              </a:rPr>
              <a:t>Function !!</a:t>
            </a:r>
            <a:endParaRPr lang="en-GB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23" name="Title 22"/>
          <p:cNvSpPr txBox="1">
            <a:spLocks/>
          </p:cNvSpPr>
          <p:nvPr/>
        </p:nvSpPr>
        <p:spPr bwMode="auto">
          <a:xfrm>
            <a:off x="817563" y="123825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3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Line 2"/>
          <p:cNvSpPr>
            <a:spLocks noChangeShapeType="1"/>
          </p:cNvSpPr>
          <p:nvPr/>
        </p:nvSpPr>
        <p:spPr bwMode="auto">
          <a:xfrm flipV="1">
            <a:off x="2667000" y="2027238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Line 3"/>
          <p:cNvSpPr>
            <a:spLocks noChangeShapeType="1"/>
          </p:cNvSpPr>
          <p:nvPr/>
        </p:nvSpPr>
        <p:spPr bwMode="auto">
          <a:xfrm>
            <a:off x="1219200" y="5456238"/>
            <a:ext cx="571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629400" y="5410200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x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2087563" y="1935163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FFFF00"/>
                </a:solidFill>
              </a:rPr>
              <a:t>Y</a:t>
            </a:r>
            <a:endParaRPr lang="en-GB" altLang="en-US">
              <a:solidFill>
                <a:srgbClr val="FFFF00"/>
              </a:solidFill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638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 flipV="1">
            <a:off x="60960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V="1">
            <a:off x="5257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4876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4495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4114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V="1">
            <a:off x="3733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3352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2971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2590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V="1">
            <a:off x="2209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V="1">
            <a:off x="1828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V="1">
            <a:off x="1447800" y="1981200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492875" y="2163763"/>
            <a:ext cx="2651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Not a function !!</a:t>
            </a:r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2395538" y="2181225"/>
            <a:ext cx="4454525" cy="3697288"/>
          </a:xfrm>
          <a:custGeom>
            <a:avLst/>
            <a:gdLst>
              <a:gd name="T0" fmla="*/ 2147483647 w 2806"/>
              <a:gd name="T1" fmla="*/ 0 h 2329"/>
              <a:gd name="T2" fmla="*/ 2147483647 w 2806"/>
              <a:gd name="T3" fmla="*/ 2147483647 h 2329"/>
              <a:gd name="T4" fmla="*/ 2147483647 w 2806"/>
              <a:gd name="T5" fmla="*/ 2147483647 h 2329"/>
              <a:gd name="T6" fmla="*/ 2147483647 w 2806"/>
              <a:gd name="T7" fmla="*/ 2147483647 h 2329"/>
              <a:gd name="T8" fmla="*/ 2147483647 w 2806"/>
              <a:gd name="T9" fmla="*/ 2147483647 h 2329"/>
              <a:gd name="T10" fmla="*/ 2147483647 w 2806"/>
              <a:gd name="T11" fmla="*/ 2147483647 h 2329"/>
              <a:gd name="T12" fmla="*/ 2147483647 w 2806"/>
              <a:gd name="T13" fmla="*/ 2147483647 h 2329"/>
              <a:gd name="T14" fmla="*/ 2147483647 w 2806"/>
              <a:gd name="T15" fmla="*/ 2147483647 h 2329"/>
              <a:gd name="T16" fmla="*/ 2147483647 w 2806"/>
              <a:gd name="T17" fmla="*/ 2147483647 h 2329"/>
              <a:gd name="T18" fmla="*/ 2147483647 w 2806"/>
              <a:gd name="T19" fmla="*/ 2147483647 h 2329"/>
              <a:gd name="T20" fmla="*/ 2147483647 w 2806"/>
              <a:gd name="T21" fmla="*/ 2147483647 h 2329"/>
              <a:gd name="T22" fmla="*/ 2147483647 w 2806"/>
              <a:gd name="T23" fmla="*/ 2147483647 h 2329"/>
              <a:gd name="T24" fmla="*/ 2147483647 w 2806"/>
              <a:gd name="T25" fmla="*/ 2147483647 h 2329"/>
              <a:gd name="T26" fmla="*/ 2147483647 w 2806"/>
              <a:gd name="T27" fmla="*/ 2147483647 h 2329"/>
              <a:gd name="T28" fmla="*/ 2147483647 w 2806"/>
              <a:gd name="T29" fmla="*/ 2147483647 h 2329"/>
              <a:gd name="T30" fmla="*/ 2147483647 w 2806"/>
              <a:gd name="T31" fmla="*/ 2147483647 h 2329"/>
              <a:gd name="T32" fmla="*/ 2147483647 w 2806"/>
              <a:gd name="T33" fmla="*/ 2147483647 h 2329"/>
              <a:gd name="T34" fmla="*/ 2147483647 w 2806"/>
              <a:gd name="T35" fmla="*/ 2147483647 h 2329"/>
              <a:gd name="T36" fmla="*/ 0 w 2806"/>
              <a:gd name="T37" fmla="*/ 2147483647 h 2329"/>
              <a:gd name="T38" fmla="*/ 2147483647 w 2806"/>
              <a:gd name="T39" fmla="*/ 2147483647 h 2329"/>
              <a:gd name="T40" fmla="*/ 2147483647 w 2806"/>
              <a:gd name="T41" fmla="*/ 2147483647 h 2329"/>
              <a:gd name="T42" fmla="*/ 2147483647 w 2806"/>
              <a:gd name="T43" fmla="*/ 2147483647 h 2329"/>
              <a:gd name="T44" fmla="*/ 2147483647 w 2806"/>
              <a:gd name="T45" fmla="*/ 2147483647 h 2329"/>
              <a:gd name="T46" fmla="*/ 2147483647 w 2806"/>
              <a:gd name="T47" fmla="*/ 2147483647 h 2329"/>
              <a:gd name="T48" fmla="*/ 2147483647 w 2806"/>
              <a:gd name="T49" fmla="*/ 2147483647 h 2329"/>
              <a:gd name="T50" fmla="*/ 2147483647 w 2806"/>
              <a:gd name="T51" fmla="*/ 2147483647 h 2329"/>
              <a:gd name="T52" fmla="*/ 2147483647 w 2806"/>
              <a:gd name="T53" fmla="*/ 2147483647 h 2329"/>
              <a:gd name="T54" fmla="*/ 2147483647 w 2806"/>
              <a:gd name="T55" fmla="*/ 2147483647 h 2329"/>
              <a:gd name="T56" fmla="*/ 2147483647 w 2806"/>
              <a:gd name="T57" fmla="*/ 2147483647 h 2329"/>
              <a:gd name="T58" fmla="*/ 2147483647 w 2806"/>
              <a:gd name="T59" fmla="*/ 2147483647 h 2329"/>
              <a:gd name="T60" fmla="*/ 2147483647 w 2806"/>
              <a:gd name="T61" fmla="*/ 2147483647 h 2329"/>
              <a:gd name="T62" fmla="*/ 2147483647 w 2806"/>
              <a:gd name="T63" fmla="*/ 2147483647 h 2329"/>
              <a:gd name="T64" fmla="*/ 2147483647 w 2806"/>
              <a:gd name="T65" fmla="*/ 2147483647 h 2329"/>
              <a:gd name="T66" fmla="*/ 2147483647 w 2806"/>
              <a:gd name="T67" fmla="*/ 2147483647 h 2329"/>
              <a:gd name="T68" fmla="*/ 2147483647 w 2806"/>
              <a:gd name="T69" fmla="*/ 2147483647 h 2329"/>
              <a:gd name="T70" fmla="*/ 2147483647 w 2806"/>
              <a:gd name="T71" fmla="*/ 2147483647 h 2329"/>
              <a:gd name="T72" fmla="*/ 2147483647 w 2806"/>
              <a:gd name="T73" fmla="*/ 2147483647 h 2329"/>
              <a:gd name="T74" fmla="*/ 2147483647 w 2806"/>
              <a:gd name="T75" fmla="*/ 2147483647 h 2329"/>
              <a:gd name="T76" fmla="*/ 2147483647 w 2806"/>
              <a:gd name="T77" fmla="*/ 2147483647 h 23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06"/>
              <a:gd name="T118" fmla="*/ 0 h 2329"/>
              <a:gd name="T119" fmla="*/ 2806 w 2806"/>
              <a:gd name="T120" fmla="*/ 2329 h 23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06" h="2329">
                <a:moveTo>
                  <a:pt x="2806" y="0"/>
                </a:moveTo>
                <a:cubicBezTo>
                  <a:pt x="2576" y="17"/>
                  <a:pt x="2348" y="38"/>
                  <a:pt x="2118" y="53"/>
                </a:cubicBezTo>
                <a:cubicBezTo>
                  <a:pt x="1801" y="107"/>
                  <a:pt x="1978" y="85"/>
                  <a:pt x="1588" y="106"/>
                </a:cubicBezTo>
                <a:cubicBezTo>
                  <a:pt x="1404" y="127"/>
                  <a:pt x="1224" y="169"/>
                  <a:pt x="1041" y="194"/>
                </a:cubicBezTo>
                <a:cubicBezTo>
                  <a:pt x="1006" y="206"/>
                  <a:pt x="970" y="218"/>
                  <a:pt x="935" y="230"/>
                </a:cubicBezTo>
                <a:cubicBezTo>
                  <a:pt x="917" y="236"/>
                  <a:pt x="882" y="247"/>
                  <a:pt x="882" y="247"/>
                </a:cubicBezTo>
                <a:cubicBezTo>
                  <a:pt x="864" y="259"/>
                  <a:pt x="849" y="274"/>
                  <a:pt x="829" y="283"/>
                </a:cubicBezTo>
                <a:cubicBezTo>
                  <a:pt x="795" y="298"/>
                  <a:pt x="754" y="297"/>
                  <a:pt x="723" y="318"/>
                </a:cubicBezTo>
                <a:cubicBezTo>
                  <a:pt x="705" y="330"/>
                  <a:pt x="689" y="344"/>
                  <a:pt x="670" y="353"/>
                </a:cubicBezTo>
                <a:cubicBezTo>
                  <a:pt x="636" y="368"/>
                  <a:pt x="596" y="369"/>
                  <a:pt x="565" y="389"/>
                </a:cubicBezTo>
                <a:cubicBezTo>
                  <a:pt x="505" y="429"/>
                  <a:pt x="458" y="441"/>
                  <a:pt x="388" y="459"/>
                </a:cubicBezTo>
                <a:cubicBezTo>
                  <a:pt x="370" y="477"/>
                  <a:pt x="356" y="498"/>
                  <a:pt x="335" y="512"/>
                </a:cubicBezTo>
                <a:cubicBezTo>
                  <a:pt x="319" y="522"/>
                  <a:pt x="297" y="518"/>
                  <a:pt x="282" y="530"/>
                </a:cubicBezTo>
                <a:cubicBezTo>
                  <a:pt x="266" y="543"/>
                  <a:pt x="262" y="568"/>
                  <a:pt x="247" y="583"/>
                </a:cubicBezTo>
                <a:cubicBezTo>
                  <a:pt x="232" y="598"/>
                  <a:pt x="212" y="606"/>
                  <a:pt x="194" y="618"/>
                </a:cubicBezTo>
                <a:cubicBezTo>
                  <a:pt x="188" y="636"/>
                  <a:pt x="185" y="655"/>
                  <a:pt x="176" y="671"/>
                </a:cubicBezTo>
                <a:cubicBezTo>
                  <a:pt x="155" y="708"/>
                  <a:pt x="106" y="777"/>
                  <a:pt x="106" y="777"/>
                </a:cubicBezTo>
                <a:cubicBezTo>
                  <a:pt x="53" y="981"/>
                  <a:pt x="127" y="727"/>
                  <a:pt x="53" y="900"/>
                </a:cubicBezTo>
                <a:cubicBezTo>
                  <a:pt x="23" y="970"/>
                  <a:pt x="18" y="1056"/>
                  <a:pt x="0" y="1130"/>
                </a:cubicBezTo>
                <a:cubicBezTo>
                  <a:pt x="6" y="1189"/>
                  <a:pt x="6" y="1248"/>
                  <a:pt x="17" y="1306"/>
                </a:cubicBezTo>
                <a:cubicBezTo>
                  <a:pt x="24" y="1343"/>
                  <a:pt x="18" y="1400"/>
                  <a:pt x="53" y="1412"/>
                </a:cubicBezTo>
                <a:cubicBezTo>
                  <a:pt x="71" y="1418"/>
                  <a:pt x="88" y="1424"/>
                  <a:pt x="106" y="1430"/>
                </a:cubicBezTo>
                <a:cubicBezTo>
                  <a:pt x="112" y="1447"/>
                  <a:pt x="110" y="1469"/>
                  <a:pt x="123" y="1482"/>
                </a:cubicBezTo>
                <a:cubicBezTo>
                  <a:pt x="136" y="1495"/>
                  <a:pt x="160" y="1491"/>
                  <a:pt x="176" y="1500"/>
                </a:cubicBezTo>
                <a:cubicBezTo>
                  <a:pt x="214" y="1522"/>
                  <a:pt x="320" y="1618"/>
                  <a:pt x="353" y="1624"/>
                </a:cubicBezTo>
                <a:cubicBezTo>
                  <a:pt x="424" y="1636"/>
                  <a:pt x="565" y="1659"/>
                  <a:pt x="565" y="1659"/>
                </a:cubicBezTo>
                <a:cubicBezTo>
                  <a:pt x="582" y="1665"/>
                  <a:pt x="600" y="1670"/>
                  <a:pt x="617" y="1677"/>
                </a:cubicBezTo>
                <a:cubicBezTo>
                  <a:pt x="641" y="1687"/>
                  <a:pt x="663" y="1703"/>
                  <a:pt x="688" y="1712"/>
                </a:cubicBezTo>
                <a:cubicBezTo>
                  <a:pt x="750" y="1735"/>
                  <a:pt x="842" y="1740"/>
                  <a:pt x="900" y="1747"/>
                </a:cubicBezTo>
                <a:cubicBezTo>
                  <a:pt x="1011" y="1784"/>
                  <a:pt x="1124" y="1816"/>
                  <a:pt x="1235" y="1853"/>
                </a:cubicBezTo>
                <a:cubicBezTo>
                  <a:pt x="1272" y="1865"/>
                  <a:pt x="1304" y="1894"/>
                  <a:pt x="1341" y="1906"/>
                </a:cubicBezTo>
                <a:cubicBezTo>
                  <a:pt x="1375" y="1917"/>
                  <a:pt x="1412" y="1918"/>
                  <a:pt x="1447" y="1924"/>
                </a:cubicBezTo>
                <a:cubicBezTo>
                  <a:pt x="1494" y="1947"/>
                  <a:pt x="1541" y="1971"/>
                  <a:pt x="1588" y="1994"/>
                </a:cubicBezTo>
                <a:cubicBezTo>
                  <a:pt x="1607" y="2003"/>
                  <a:pt x="1621" y="2022"/>
                  <a:pt x="1641" y="2029"/>
                </a:cubicBezTo>
                <a:cubicBezTo>
                  <a:pt x="1704" y="2052"/>
                  <a:pt x="1771" y="2062"/>
                  <a:pt x="1835" y="2082"/>
                </a:cubicBezTo>
                <a:cubicBezTo>
                  <a:pt x="1911" y="2158"/>
                  <a:pt x="2019" y="2143"/>
                  <a:pt x="2118" y="2171"/>
                </a:cubicBezTo>
                <a:cubicBezTo>
                  <a:pt x="2227" y="2202"/>
                  <a:pt x="2110" y="2171"/>
                  <a:pt x="2241" y="2224"/>
                </a:cubicBezTo>
                <a:cubicBezTo>
                  <a:pt x="2357" y="2271"/>
                  <a:pt x="2476" y="2291"/>
                  <a:pt x="2594" y="2329"/>
                </a:cubicBezTo>
                <a:cubicBezTo>
                  <a:pt x="2655" y="2309"/>
                  <a:pt x="2660" y="2325"/>
                  <a:pt x="2630" y="2294"/>
                </a:cubicBezTo>
              </a:path>
            </a:pathLst>
          </a:custGeom>
          <a:noFill/>
          <a:ln w="5715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354763" y="3001963"/>
            <a:ext cx="28051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Cuts graph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more than once !</a:t>
            </a:r>
          </a:p>
        </p:txBody>
      </p:sp>
      <p:sp>
        <p:nvSpPr>
          <p:cNvPr id="83990" name="Title 22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553200" y="4283075"/>
            <a:ext cx="26066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x must map to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one value of 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2" grpId="0" autoUpdateAnimBg="0"/>
      <p:bldP spid="18453" grpId="0" animBg="1"/>
      <p:bldP spid="18456" grpId="0" autoUpdateAnimBg="0"/>
      <p:bldP spid="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FFFF00"/>
                </a:solidFill>
              </a:rPr>
              <a:t>Sets &amp; Functions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11363" y="1981200"/>
            <a:ext cx="5853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latin typeface="+mj-lt"/>
                <a:cs typeface="+mn-cs"/>
              </a:rPr>
              <a:t>Notation &amp; Terminology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4238" y="2759075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SETS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:  A set is a collection of items which have 		   some common property.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46238" y="4130675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These items are called the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members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or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elements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of the set.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760538" y="5502275"/>
            <a:ext cx="594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Sets can be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described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or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listed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using “curly bracket” notation.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21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120835" name="Line 2"/>
          <p:cNvSpPr>
            <a:spLocks noChangeShapeType="1"/>
          </p:cNvSpPr>
          <p:nvPr/>
        </p:nvSpPr>
        <p:spPr bwMode="auto">
          <a:xfrm flipV="1">
            <a:off x="2682875" y="1889125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Line 3"/>
          <p:cNvSpPr>
            <a:spLocks noChangeShapeType="1"/>
          </p:cNvSpPr>
          <p:nvPr/>
        </p:nvSpPr>
        <p:spPr bwMode="auto">
          <a:xfrm>
            <a:off x="1235075" y="5318125"/>
            <a:ext cx="571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675438" y="5318125"/>
            <a:ext cx="60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+mj-lt"/>
                <a:cs typeface="+mn-cs"/>
              </a:rPr>
              <a:t>X</a:t>
            </a:r>
            <a:endParaRPr lang="en-GB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149475" y="19812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+mj-lt"/>
                <a:cs typeface="+mn-cs"/>
              </a:rPr>
              <a:t>Y</a:t>
            </a:r>
            <a:endParaRPr lang="en-GB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V="1">
            <a:off x="5654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1118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5273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892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4511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4130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749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3368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987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2606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2225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1844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1463675" y="20272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400800" y="1920875"/>
            <a:ext cx="27130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+mj-lt"/>
                <a:cs typeface="+mn-cs"/>
              </a:rPr>
              <a:t>Not a function !!</a:t>
            </a:r>
            <a:endParaRPr lang="en-GB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699125" y="3032125"/>
            <a:ext cx="3444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+mj-lt"/>
                <a:cs typeface="+mn-cs"/>
              </a:rPr>
              <a:t>Cuts graph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+mj-lt"/>
                <a:cs typeface="+mn-cs"/>
              </a:rPr>
              <a:t> more than once!</a:t>
            </a:r>
            <a:endParaRPr lang="en-GB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1093788" y="1884363"/>
            <a:ext cx="5553075" cy="4397375"/>
          </a:xfrm>
          <a:custGeom>
            <a:avLst/>
            <a:gdLst>
              <a:gd name="T0" fmla="*/ 0 w 3498"/>
              <a:gd name="T1" fmla="*/ 2147483647 h 2770"/>
              <a:gd name="T2" fmla="*/ 2147483647 w 3498"/>
              <a:gd name="T3" fmla="*/ 2147483647 h 2770"/>
              <a:gd name="T4" fmla="*/ 2147483647 w 3498"/>
              <a:gd name="T5" fmla="*/ 2147483647 h 2770"/>
              <a:gd name="T6" fmla="*/ 2147483647 w 3498"/>
              <a:gd name="T7" fmla="*/ 2147483647 h 2770"/>
              <a:gd name="T8" fmla="*/ 2147483647 w 3498"/>
              <a:gd name="T9" fmla="*/ 2147483647 h 2770"/>
              <a:gd name="T10" fmla="*/ 2147483647 w 3498"/>
              <a:gd name="T11" fmla="*/ 2147483647 h 2770"/>
              <a:gd name="T12" fmla="*/ 2147483647 w 3498"/>
              <a:gd name="T13" fmla="*/ 2147483647 h 2770"/>
              <a:gd name="T14" fmla="*/ 2147483647 w 3498"/>
              <a:gd name="T15" fmla="*/ 2147483647 h 2770"/>
              <a:gd name="T16" fmla="*/ 2147483647 w 3498"/>
              <a:gd name="T17" fmla="*/ 2147483647 h 2770"/>
              <a:gd name="T18" fmla="*/ 2147483647 w 3498"/>
              <a:gd name="T19" fmla="*/ 2147483647 h 2770"/>
              <a:gd name="T20" fmla="*/ 2147483647 w 3498"/>
              <a:gd name="T21" fmla="*/ 2147483647 h 2770"/>
              <a:gd name="T22" fmla="*/ 2147483647 w 3498"/>
              <a:gd name="T23" fmla="*/ 2147483647 h 2770"/>
              <a:gd name="T24" fmla="*/ 2147483647 w 3498"/>
              <a:gd name="T25" fmla="*/ 2147483647 h 2770"/>
              <a:gd name="T26" fmla="*/ 2147483647 w 3498"/>
              <a:gd name="T27" fmla="*/ 2147483647 h 2770"/>
              <a:gd name="T28" fmla="*/ 2147483647 w 3498"/>
              <a:gd name="T29" fmla="*/ 2147483647 h 2770"/>
              <a:gd name="T30" fmla="*/ 2147483647 w 3498"/>
              <a:gd name="T31" fmla="*/ 2147483647 h 2770"/>
              <a:gd name="T32" fmla="*/ 2147483647 w 3498"/>
              <a:gd name="T33" fmla="*/ 2147483647 h 2770"/>
              <a:gd name="T34" fmla="*/ 2147483647 w 3498"/>
              <a:gd name="T35" fmla="*/ 2147483647 h 2770"/>
              <a:gd name="T36" fmla="*/ 2147483647 w 3498"/>
              <a:gd name="T37" fmla="*/ 2147483647 h 2770"/>
              <a:gd name="T38" fmla="*/ 2147483647 w 3498"/>
              <a:gd name="T39" fmla="*/ 2147483647 h 2770"/>
              <a:gd name="T40" fmla="*/ 2147483647 w 3498"/>
              <a:gd name="T41" fmla="*/ 2147483647 h 2770"/>
              <a:gd name="T42" fmla="*/ 2147483647 w 3498"/>
              <a:gd name="T43" fmla="*/ 2147483647 h 2770"/>
              <a:gd name="T44" fmla="*/ 2147483647 w 3498"/>
              <a:gd name="T45" fmla="*/ 2147483647 h 2770"/>
              <a:gd name="T46" fmla="*/ 2147483647 w 3498"/>
              <a:gd name="T47" fmla="*/ 2147483647 h 2770"/>
              <a:gd name="T48" fmla="*/ 2147483647 w 3498"/>
              <a:gd name="T49" fmla="*/ 2147483647 h 2770"/>
              <a:gd name="T50" fmla="*/ 2147483647 w 3498"/>
              <a:gd name="T51" fmla="*/ 2147483647 h 2770"/>
              <a:gd name="T52" fmla="*/ 2147483647 w 3498"/>
              <a:gd name="T53" fmla="*/ 2147483647 h 2770"/>
              <a:gd name="T54" fmla="*/ 2147483647 w 3498"/>
              <a:gd name="T55" fmla="*/ 2147483647 h 2770"/>
              <a:gd name="T56" fmla="*/ 2147483647 w 3498"/>
              <a:gd name="T57" fmla="*/ 2147483647 h 2770"/>
              <a:gd name="T58" fmla="*/ 2147483647 w 3498"/>
              <a:gd name="T59" fmla="*/ 2147483647 h 2770"/>
              <a:gd name="T60" fmla="*/ 2147483647 w 3498"/>
              <a:gd name="T61" fmla="*/ 2147483647 h 2770"/>
              <a:gd name="T62" fmla="*/ 2147483647 w 3498"/>
              <a:gd name="T63" fmla="*/ 2147483647 h 2770"/>
              <a:gd name="T64" fmla="*/ 2147483647 w 3498"/>
              <a:gd name="T65" fmla="*/ 2147483647 h 2770"/>
              <a:gd name="T66" fmla="*/ 2147483647 w 3498"/>
              <a:gd name="T67" fmla="*/ 0 h 277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498"/>
              <a:gd name="T103" fmla="*/ 0 h 2770"/>
              <a:gd name="T104" fmla="*/ 3498 w 3498"/>
              <a:gd name="T105" fmla="*/ 2770 h 277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498" h="2770">
                <a:moveTo>
                  <a:pt x="0" y="2770"/>
                </a:moveTo>
                <a:cubicBezTo>
                  <a:pt x="18" y="2753"/>
                  <a:pt x="37" y="2737"/>
                  <a:pt x="53" y="2718"/>
                </a:cubicBezTo>
                <a:cubicBezTo>
                  <a:pt x="67" y="2702"/>
                  <a:pt x="72" y="2679"/>
                  <a:pt x="88" y="2665"/>
                </a:cubicBezTo>
                <a:cubicBezTo>
                  <a:pt x="120" y="2637"/>
                  <a:pt x="194" y="2594"/>
                  <a:pt x="194" y="2594"/>
                </a:cubicBezTo>
                <a:cubicBezTo>
                  <a:pt x="229" y="2490"/>
                  <a:pt x="184" y="2587"/>
                  <a:pt x="265" y="2506"/>
                </a:cubicBezTo>
                <a:cubicBezTo>
                  <a:pt x="280" y="2491"/>
                  <a:pt x="285" y="2468"/>
                  <a:pt x="300" y="2453"/>
                </a:cubicBezTo>
                <a:cubicBezTo>
                  <a:pt x="315" y="2438"/>
                  <a:pt x="337" y="2431"/>
                  <a:pt x="353" y="2418"/>
                </a:cubicBezTo>
                <a:cubicBezTo>
                  <a:pt x="437" y="2351"/>
                  <a:pt x="336" y="2416"/>
                  <a:pt x="424" y="2329"/>
                </a:cubicBezTo>
                <a:cubicBezTo>
                  <a:pt x="493" y="2261"/>
                  <a:pt x="596" y="2230"/>
                  <a:pt x="688" y="2206"/>
                </a:cubicBezTo>
                <a:cubicBezTo>
                  <a:pt x="942" y="2219"/>
                  <a:pt x="1178" y="2252"/>
                  <a:pt x="1430" y="2276"/>
                </a:cubicBezTo>
                <a:cubicBezTo>
                  <a:pt x="1667" y="2265"/>
                  <a:pt x="1804" y="2285"/>
                  <a:pt x="1995" y="2188"/>
                </a:cubicBezTo>
                <a:cubicBezTo>
                  <a:pt x="2001" y="2170"/>
                  <a:pt x="2002" y="2151"/>
                  <a:pt x="2012" y="2135"/>
                </a:cubicBezTo>
                <a:cubicBezTo>
                  <a:pt x="2021" y="2121"/>
                  <a:pt x="2041" y="2115"/>
                  <a:pt x="2048" y="2100"/>
                </a:cubicBezTo>
                <a:cubicBezTo>
                  <a:pt x="2067" y="2062"/>
                  <a:pt x="2069" y="2017"/>
                  <a:pt x="2083" y="1976"/>
                </a:cubicBezTo>
                <a:cubicBezTo>
                  <a:pt x="2077" y="1911"/>
                  <a:pt x="2084" y="1844"/>
                  <a:pt x="2065" y="1782"/>
                </a:cubicBezTo>
                <a:cubicBezTo>
                  <a:pt x="2061" y="1768"/>
                  <a:pt x="1944" y="1713"/>
                  <a:pt x="1942" y="1712"/>
                </a:cubicBezTo>
                <a:cubicBezTo>
                  <a:pt x="1896" y="1697"/>
                  <a:pt x="1800" y="1677"/>
                  <a:pt x="1800" y="1677"/>
                </a:cubicBezTo>
                <a:cubicBezTo>
                  <a:pt x="1783" y="1665"/>
                  <a:pt x="1767" y="1649"/>
                  <a:pt x="1748" y="1641"/>
                </a:cubicBezTo>
                <a:cubicBezTo>
                  <a:pt x="1726" y="1631"/>
                  <a:pt x="1697" y="1637"/>
                  <a:pt x="1677" y="1624"/>
                </a:cubicBezTo>
                <a:cubicBezTo>
                  <a:pt x="1659" y="1612"/>
                  <a:pt x="1658" y="1585"/>
                  <a:pt x="1642" y="1571"/>
                </a:cubicBezTo>
                <a:cubicBezTo>
                  <a:pt x="1610" y="1543"/>
                  <a:pt x="1536" y="1500"/>
                  <a:pt x="1536" y="1500"/>
                </a:cubicBezTo>
                <a:cubicBezTo>
                  <a:pt x="1455" y="1378"/>
                  <a:pt x="1479" y="1434"/>
                  <a:pt x="1447" y="1341"/>
                </a:cubicBezTo>
                <a:cubicBezTo>
                  <a:pt x="1451" y="1311"/>
                  <a:pt x="1465" y="1129"/>
                  <a:pt x="1500" y="1094"/>
                </a:cubicBezTo>
                <a:cubicBezTo>
                  <a:pt x="1607" y="988"/>
                  <a:pt x="1559" y="1036"/>
                  <a:pt x="1642" y="953"/>
                </a:cubicBezTo>
                <a:cubicBezTo>
                  <a:pt x="1663" y="932"/>
                  <a:pt x="1808" y="877"/>
                  <a:pt x="1853" y="847"/>
                </a:cubicBezTo>
                <a:cubicBezTo>
                  <a:pt x="1919" y="804"/>
                  <a:pt x="2002" y="800"/>
                  <a:pt x="2065" y="759"/>
                </a:cubicBezTo>
                <a:cubicBezTo>
                  <a:pt x="2186" y="679"/>
                  <a:pt x="2313" y="669"/>
                  <a:pt x="2454" y="653"/>
                </a:cubicBezTo>
                <a:cubicBezTo>
                  <a:pt x="2568" y="615"/>
                  <a:pt x="2643" y="567"/>
                  <a:pt x="2754" y="512"/>
                </a:cubicBezTo>
                <a:cubicBezTo>
                  <a:pt x="2771" y="504"/>
                  <a:pt x="2791" y="503"/>
                  <a:pt x="2807" y="494"/>
                </a:cubicBezTo>
                <a:cubicBezTo>
                  <a:pt x="2879" y="454"/>
                  <a:pt x="2949" y="399"/>
                  <a:pt x="3018" y="353"/>
                </a:cubicBezTo>
                <a:cubicBezTo>
                  <a:pt x="3116" y="288"/>
                  <a:pt x="2981" y="346"/>
                  <a:pt x="3107" y="283"/>
                </a:cubicBezTo>
                <a:cubicBezTo>
                  <a:pt x="3124" y="275"/>
                  <a:pt x="3144" y="274"/>
                  <a:pt x="3160" y="265"/>
                </a:cubicBezTo>
                <a:cubicBezTo>
                  <a:pt x="3258" y="210"/>
                  <a:pt x="3339" y="141"/>
                  <a:pt x="3424" y="71"/>
                </a:cubicBezTo>
                <a:cubicBezTo>
                  <a:pt x="3498" y="10"/>
                  <a:pt x="3462" y="67"/>
                  <a:pt x="3495" y="0"/>
                </a:cubicBezTo>
              </a:path>
            </a:pathLst>
          </a:custGeom>
          <a:noFill/>
          <a:ln w="5715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9" grpId="0" autoUpdateAnimBg="0"/>
      <p:bldP spid="20501" grpId="0" autoUpdateAnimBg="0"/>
      <p:bldP spid="205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 flipV="1">
            <a:off x="2849563" y="1722438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401763" y="5151438"/>
            <a:ext cx="5715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797675" y="522763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+mj-lt"/>
                <a:cs typeface="+mn-cs"/>
              </a:rPr>
              <a:t>X</a:t>
            </a:r>
            <a:endParaRPr lang="en-GB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55838" y="1722438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latin typeface="+mj-lt"/>
                <a:cs typeface="+mn-cs"/>
              </a:rPr>
              <a:t>Y</a:t>
            </a:r>
            <a:endParaRPr lang="en-GB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5821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2785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5440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49831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4678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4297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3916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3535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3154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2773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2392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2011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1630363" y="2255838"/>
            <a:ext cx="0" cy="4495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964363" y="21336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latin typeface="+mj-lt"/>
                <a:cs typeface="+mn-cs"/>
              </a:rPr>
              <a:t>Function !!</a:t>
            </a:r>
            <a:endParaRPr lang="en-GB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373188" y="1905000"/>
            <a:ext cx="5410200" cy="4678363"/>
          </a:xfrm>
          <a:custGeom>
            <a:avLst/>
            <a:gdLst>
              <a:gd name="T0" fmla="*/ 0 w 3408"/>
              <a:gd name="T1" fmla="*/ 2147483647 h 2947"/>
              <a:gd name="T2" fmla="*/ 2147483647 w 3408"/>
              <a:gd name="T3" fmla="*/ 2147483647 h 2947"/>
              <a:gd name="T4" fmla="*/ 2147483647 w 3408"/>
              <a:gd name="T5" fmla="*/ 2147483647 h 2947"/>
              <a:gd name="T6" fmla="*/ 2147483647 w 3408"/>
              <a:gd name="T7" fmla="*/ 2147483647 h 2947"/>
              <a:gd name="T8" fmla="*/ 2147483647 w 3408"/>
              <a:gd name="T9" fmla="*/ 2147483647 h 2947"/>
              <a:gd name="T10" fmla="*/ 2147483647 w 3408"/>
              <a:gd name="T11" fmla="*/ 2147483647 h 2947"/>
              <a:gd name="T12" fmla="*/ 2147483647 w 3408"/>
              <a:gd name="T13" fmla="*/ 2147483647 h 2947"/>
              <a:gd name="T14" fmla="*/ 2147483647 w 3408"/>
              <a:gd name="T15" fmla="*/ 2147483647 h 2947"/>
              <a:gd name="T16" fmla="*/ 2147483647 w 3408"/>
              <a:gd name="T17" fmla="*/ 2147483647 h 2947"/>
              <a:gd name="T18" fmla="*/ 2147483647 w 3408"/>
              <a:gd name="T19" fmla="*/ 2147483647 h 2947"/>
              <a:gd name="T20" fmla="*/ 2147483647 w 3408"/>
              <a:gd name="T21" fmla="*/ 2147483647 h 2947"/>
              <a:gd name="T22" fmla="*/ 2147483647 w 3408"/>
              <a:gd name="T23" fmla="*/ 2147483647 h 2947"/>
              <a:gd name="T24" fmla="*/ 2147483647 w 3408"/>
              <a:gd name="T25" fmla="*/ 2147483647 h 2947"/>
              <a:gd name="T26" fmla="*/ 2147483647 w 3408"/>
              <a:gd name="T27" fmla="*/ 2147483647 h 2947"/>
              <a:gd name="T28" fmla="*/ 2147483647 w 3408"/>
              <a:gd name="T29" fmla="*/ 2147483647 h 2947"/>
              <a:gd name="T30" fmla="*/ 2147483647 w 3408"/>
              <a:gd name="T31" fmla="*/ 2147483647 h 2947"/>
              <a:gd name="T32" fmla="*/ 2147483647 w 3408"/>
              <a:gd name="T33" fmla="*/ 2147483647 h 2947"/>
              <a:gd name="T34" fmla="*/ 2147483647 w 3408"/>
              <a:gd name="T35" fmla="*/ 2147483647 h 2947"/>
              <a:gd name="T36" fmla="*/ 2147483647 w 3408"/>
              <a:gd name="T37" fmla="*/ 2147483647 h 2947"/>
              <a:gd name="T38" fmla="*/ 2147483647 w 3408"/>
              <a:gd name="T39" fmla="*/ 2147483647 h 2947"/>
              <a:gd name="T40" fmla="*/ 2147483647 w 3408"/>
              <a:gd name="T41" fmla="*/ 2147483647 h 2947"/>
              <a:gd name="T42" fmla="*/ 2147483647 w 3408"/>
              <a:gd name="T43" fmla="*/ 2147483647 h 2947"/>
              <a:gd name="T44" fmla="*/ 2147483647 w 3408"/>
              <a:gd name="T45" fmla="*/ 2147483647 h 2947"/>
              <a:gd name="T46" fmla="*/ 2147483647 w 3408"/>
              <a:gd name="T47" fmla="*/ 2147483647 h 2947"/>
              <a:gd name="T48" fmla="*/ 2147483647 w 3408"/>
              <a:gd name="T49" fmla="*/ 2147483647 h 2947"/>
              <a:gd name="T50" fmla="*/ 2147483647 w 3408"/>
              <a:gd name="T51" fmla="*/ 2147483647 h 2947"/>
              <a:gd name="T52" fmla="*/ 2147483647 w 3408"/>
              <a:gd name="T53" fmla="*/ 2147483647 h 2947"/>
              <a:gd name="T54" fmla="*/ 2147483647 w 3408"/>
              <a:gd name="T55" fmla="*/ 2147483647 h 2947"/>
              <a:gd name="T56" fmla="*/ 2147483647 w 3408"/>
              <a:gd name="T57" fmla="*/ 2147483647 h 2947"/>
              <a:gd name="T58" fmla="*/ 2147483647 w 3408"/>
              <a:gd name="T59" fmla="*/ 2147483647 h 2947"/>
              <a:gd name="T60" fmla="*/ 2147483647 w 3408"/>
              <a:gd name="T61" fmla="*/ 2147483647 h 2947"/>
              <a:gd name="T62" fmla="*/ 2147483647 w 3408"/>
              <a:gd name="T63" fmla="*/ 2147483647 h 2947"/>
              <a:gd name="T64" fmla="*/ 2147483647 w 3408"/>
              <a:gd name="T65" fmla="*/ 2147483647 h 2947"/>
              <a:gd name="T66" fmla="*/ 2147483647 w 3408"/>
              <a:gd name="T67" fmla="*/ 2147483647 h 2947"/>
              <a:gd name="T68" fmla="*/ 2147483647 w 3408"/>
              <a:gd name="T69" fmla="*/ 2147483647 h 2947"/>
              <a:gd name="T70" fmla="*/ 2147483647 w 3408"/>
              <a:gd name="T71" fmla="*/ 2147483647 h 2947"/>
              <a:gd name="T72" fmla="*/ 2147483647 w 3408"/>
              <a:gd name="T73" fmla="*/ 2147483647 h 2947"/>
              <a:gd name="T74" fmla="*/ 2147483647 w 3408"/>
              <a:gd name="T75" fmla="*/ 2147483647 h 2947"/>
              <a:gd name="T76" fmla="*/ 2147483647 w 3408"/>
              <a:gd name="T77" fmla="*/ 2147483647 h 2947"/>
              <a:gd name="T78" fmla="*/ 2147483647 w 3408"/>
              <a:gd name="T79" fmla="*/ 2147483647 h 2947"/>
              <a:gd name="T80" fmla="*/ 2147483647 w 3408"/>
              <a:gd name="T81" fmla="*/ 2147483647 h 2947"/>
              <a:gd name="T82" fmla="*/ 2147483647 w 3408"/>
              <a:gd name="T83" fmla="*/ 2147483647 h 2947"/>
              <a:gd name="T84" fmla="*/ 2147483647 w 3408"/>
              <a:gd name="T85" fmla="*/ 2147483647 h 2947"/>
              <a:gd name="T86" fmla="*/ 2147483647 w 3408"/>
              <a:gd name="T87" fmla="*/ 2147483647 h 2947"/>
              <a:gd name="T88" fmla="*/ 2147483647 w 3408"/>
              <a:gd name="T89" fmla="*/ 0 h 294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3408"/>
              <a:gd name="T136" fmla="*/ 0 h 2947"/>
              <a:gd name="T137" fmla="*/ 3408 w 3408"/>
              <a:gd name="T138" fmla="*/ 2947 h 294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3408" h="2947">
                <a:moveTo>
                  <a:pt x="0" y="318"/>
                </a:moveTo>
                <a:cubicBezTo>
                  <a:pt x="32" y="381"/>
                  <a:pt x="60" y="447"/>
                  <a:pt x="88" y="512"/>
                </a:cubicBezTo>
                <a:cubicBezTo>
                  <a:pt x="115" y="576"/>
                  <a:pt x="119" y="629"/>
                  <a:pt x="159" y="688"/>
                </a:cubicBezTo>
                <a:cubicBezTo>
                  <a:pt x="172" y="729"/>
                  <a:pt x="177" y="773"/>
                  <a:pt x="194" y="812"/>
                </a:cubicBezTo>
                <a:cubicBezTo>
                  <a:pt x="252" y="948"/>
                  <a:pt x="211" y="785"/>
                  <a:pt x="247" y="918"/>
                </a:cubicBezTo>
                <a:cubicBezTo>
                  <a:pt x="260" y="965"/>
                  <a:pt x="255" y="1019"/>
                  <a:pt x="282" y="1059"/>
                </a:cubicBezTo>
                <a:cubicBezTo>
                  <a:pt x="337" y="1143"/>
                  <a:pt x="310" y="1092"/>
                  <a:pt x="353" y="1217"/>
                </a:cubicBezTo>
                <a:cubicBezTo>
                  <a:pt x="390" y="1325"/>
                  <a:pt x="407" y="1432"/>
                  <a:pt x="459" y="1535"/>
                </a:cubicBezTo>
                <a:cubicBezTo>
                  <a:pt x="533" y="1833"/>
                  <a:pt x="453" y="1576"/>
                  <a:pt x="529" y="1729"/>
                </a:cubicBezTo>
                <a:cubicBezTo>
                  <a:pt x="565" y="1800"/>
                  <a:pt x="530" y="1771"/>
                  <a:pt x="565" y="1853"/>
                </a:cubicBezTo>
                <a:cubicBezTo>
                  <a:pt x="591" y="1914"/>
                  <a:pt x="637" y="1972"/>
                  <a:pt x="670" y="2029"/>
                </a:cubicBezTo>
                <a:cubicBezTo>
                  <a:pt x="713" y="2105"/>
                  <a:pt x="749" y="2180"/>
                  <a:pt x="812" y="2241"/>
                </a:cubicBezTo>
                <a:cubicBezTo>
                  <a:pt x="865" y="2346"/>
                  <a:pt x="939" y="2439"/>
                  <a:pt x="1023" y="2523"/>
                </a:cubicBezTo>
                <a:cubicBezTo>
                  <a:pt x="1055" y="2617"/>
                  <a:pt x="1020" y="2540"/>
                  <a:pt x="1094" y="2629"/>
                </a:cubicBezTo>
                <a:cubicBezTo>
                  <a:pt x="1108" y="2645"/>
                  <a:pt x="1114" y="2667"/>
                  <a:pt x="1129" y="2682"/>
                </a:cubicBezTo>
                <a:cubicBezTo>
                  <a:pt x="1144" y="2697"/>
                  <a:pt x="1166" y="2703"/>
                  <a:pt x="1182" y="2717"/>
                </a:cubicBezTo>
                <a:cubicBezTo>
                  <a:pt x="1214" y="2744"/>
                  <a:pt x="1236" y="2782"/>
                  <a:pt x="1271" y="2805"/>
                </a:cubicBezTo>
                <a:cubicBezTo>
                  <a:pt x="1306" y="2829"/>
                  <a:pt x="1335" y="2866"/>
                  <a:pt x="1376" y="2876"/>
                </a:cubicBezTo>
                <a:cubicBezTo>
                  <a:pt x="1480" y="2902"/>
                  <a:pt x="1429" y="2888"/>
                  <a:pt x="1553" y="2929"/>
                </a:cubicBezTo>
                <a:cubicBezTo>
                  <a:pt x="1571" y="2935"/>
                  <a:pt x="1606" y="2947"/>
                  <a:pt x="1606" y="2947"/>
                </a:cubicBezTo>
                <a:cubicBezTo>
                  <a:pt x="1700" y="2941"/>
                  <a:pt x="1794" y="2939"/>
                  <a:pt x="1888" y="2929"/>
                </a:cubicBezTo>
                <a:cubicBezTo>
                  <a:pt x="2039" y="2914"/>
                  <a:pt x="1887" y="2918"/>
                  <a:pt x="2012" y="2876"/>
                </a:cubicBezTo>
                <a:cubicBezTo>
                  <a:pt x="2046" y="2865"/>
                  <a:pt x="2083" y="2864"/>
                  <a:pt x="2118" y="2858"/>
                </a:cubicBezTo>
                <a:cubicBezTo>
                  <a:pt x="2152" y="2832"/>
                  <a:pt x="2195" y="2804"/>
                  <a:pt x="2224" y="2770"/>
                </a:cubicBezTo>
                <a:cubicBezTo>
                  <a:pt x="2308" y="2670"/>
                  <a:pt x="2239" y="2726"/>
                  <a:pt x="2330" y="2664"/>
                </a:cubicBezTo>
                <a:cubicBezTo>
                  <a:pt x="2353" y="2629"/>
                  <a:pt x="2376" y="2593"/>
                  <a:pt x="2400" y="2558"/>
                </a:cubicBezTo>
                <a:cubicBezTo>
                  <a:pt x="2412" y="2540"/>
                  <a:pt x="2424" y="2523"/>
                  <a:pt x="2436" y="2506"/>
                </a:cubicBezTo>
                <a:cubicBezTo>
                  <a:pt x="2448" y="2488"/>
                  <a:pt x="2471" y="2453"/>
                  <a:pt x="2471" y="2453"/>
                </a:cubicBezTo>
                <a:cubicBezTo>
                  <a:pt x="2511" y="2331"/>
                  <a:pt x="2480" y="2374"/>
                  <a:pt x="2541" y="2311"/>
                </a:cubicBezTo>
                <a:cubicBezTo>
                  <a:pt x="2573" y="2218"/>
                  <a:pt x="2581" y="2123"/>
                  <a:pt x="2612" y="2029"/>
                </a:cubicBezTo>
                <a:cubicBezTo>
                  <a:pt x="2618" y="1988"/>
                  <a:pt x="2614" y="1944"/>
                  <a:pt x="2630" y="1906"/>
                </a:cubicBezTo>
                <a:cubicBezTo>
                  <a:pt x="2639" y="1883"/>
                  <a:pt x="2669" y="1874"/>
                  <a:pt x="2683" y="1853"/>
                </a:cubicBezTo>
                <a:cubicBezTo>
                  <a:pt x="2784" y="1699"/>
                  <a:pt x="2583" y="1917"/>
                  <a:pt x="2753" y="1747"/>
                </a:cubicBezTo>
                <a:cubicBezTo>
                  <a:pt x="2778" y="1674"/>
                  <a:pt x="2787" y="1633"/>
                  <a:pt x="2824" y="1570"/>
                </a:cubicBezTo>
                <a:cubicBezTo>
                  <a:pt x="2846" y="1534"/>
                  <a:pt x="2880" y="1504"/>
                  <a:pt x="2894" y="1464"/>
                </a:cubicBezTo>
                <a:cubicBezTo>
                  <a:pt x="2908" y="1424"/>
                  <a:pt x="2915" y="1381"/>
                  <a:pt x="2930" y="1341"/>
                </a:cubicBezTo>
                <a:cubicBezTo>
                  <a:pt x="2939" y="1316"/>
                  <a:pt x="2957" y="1295"/>
                  <a:pt x="2965" y="1270"/>
                </a:cubicBezTo>
                <a:cubicBezTo>
                  <a:pt x="3044" y="1029"/>
                  <a:pt x="2957" y="1212"/>
                  <a:pt x="3036" y="1059"/>
                </a:cubicBezTo>
                <a:cubicBezTo>
                  <a:pt x="3042" y="1024"/>
                  <a:pt x="3040" y="986"/>
                  <a:pt x="3053" y="953"/>
                </a:cubicBezTo>
                <a:cubicBezTo>
                  <a:pt x="3059" y="937"/>
                  <a:pt x="3084" y="934"/>
                  <a:pt x="3089" y="918"/>
                </a:cubicBezTo>
                <a:cubicBezTo>
                  <a:pt x="3109" y="849"/>
                  <a:pt x="3112" y="777"/>
                  <a:pt x="3124" y="706"/>
                </a:cubicBezTo>
                <a:cubicBezTo>
                  <a:pt x="3142" y="598"/>
                  <a:pt x="3178" y="579"/>
                  <a:pt x="3212" y="494"/>
                </a:cubicBezTo>
                <a:cubicBezTo>
                  <a:pt x="3247" y="404"/>
                  <a:pt x="3250" y="299"/>
                  <a:pt x="3318" y="229"/>
                </a:cubicBezTo>
                <a:cubicBezTo>
                  <a:pt x="3360" y="103"/>
                  <a:pt x="3332" y="154"/>
                  <a:pt x="3389" y="71"/>
                </a:cubicBezTo>
                <a:cubicBezTo>
                  <a:pt x="3408" y="12"/>
                  <a:pt x="3406" y="37"/>
                  <a:pt x="3406" y="0"/>
                </a:cubicBezTo>
              </a:path>
            </a:pathLst>
          </a:custGeom>
          <a:noFill/>
          <a:ln w="57150">
            <a:solidFill>
              <a:srgbClr val="FF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037" name="Title 20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1" grpId="0" autoUpdateAnimBg="0"/>
      <p:bldP spid="19476" grpId="0" autoUpdateAnimBg="0"/>
      <p:bldP spid="194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7" name="Title 20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998663"/>
            <a:ext cx="6780213" cy="3046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</a:rPr>
              <a:t>No all functions work every numerical value.</a:t>
            </a:r>
          </a:p>
          <a:p>
            <a:pPr eaLnBrk="1" hangingPunct="1">
              <a:defRPr/>
            </a:pPr>
            <a:endParaRPr lang="en-GB" dirty="0">
              <a:latin typeface="+mj-lt"/>
            </a:endParaRPr>
          </a:p>
          <a:p>
            <a:pPr eaLnBrk="1" hangingPunct="1">
              <a:defRPr/>
            </a:pPr>
            <a:r>
              <a:rPr lang="en-GB" dirty="0">
                <a:latin typeface="+mj-lt"/>
              </a:rPr>
              <a:t>Some restriction apply.</a:t>
            </a:r>
          </a:p>
          <a:p>
            <a:pPr eaLnBrk="1" hangingPunct="1">
              <a:defRPr/>
            </a:pPr>
            <a:endParaRPr lang="en-GB" dirty="0">
              <a:latin typeface="+mj-lt"/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When a function involves division 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denominator CANNOT be equal to zero.</a:t>
            </a:r>
          </a:p>
          <a:p>
            <a:pPr eaLnBrk="1" hangingPunct="1">
              <a:defRPr/>
            </a:pPr>
            <a:endParaRPr lang="en-GB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Can take square root of a NEGATIVE number.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7" name="Title 20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Functions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1998663"/>
            <a:ext cx="64738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</a:rPr>
              <a:t>For each function below</a:t>
            </a:r>
          </a:p>
          <a:p>
            <a:pPr eaLnBrk="1" hangingPunct="1">
              <a:defRPr/>
            </a:pPr>
            <a:r>
              <a:rPr lang="en-GB" dirty="0">
                <a:latin typeface="+mj-lt"/>
              </a:rPr>
              <a:t> What is the largest possible domain of f(x)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9200" y="3100063"/>
            <a:ext cx="3283976" cy="341029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79992" y="3276600"/>
            <a:ext cx="2410853" cy="369332"/>
          </a:xfrm>
          <a:prstGeom prst="rect">
            <a:avLst/>
          </a:prstGeom>
          <a:blipFill>
            <a:blip r:embed="rId3"/>
            <a:stretch>
              <a:fillRect l="-3788" r="-4040" b="-38333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5" name="TextBox 2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79991" y="4093402"/>
            <a:ext cx="1449949" cy="369332"/>
          </a:xfrm>
          <a:prstGeom prst="rect">
            <a:avLst/>
          </a:prstGeom>
          <a:blipFill>
            <a:blip r:embed="rId4"/>
            <a:stretch>
              <a:fillRect l="-9664" t="-22951" r="-12185" b="-50820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79992" y="4910204"/>
            <a:ext cx="2412455" cy="369332"/>
          </a:xfrm>
          <a:prstGeom prst="rect">
            <a:avLst/>
          </a:prstGeom>
          <a:blipFill>
            <a:blip r:embed="rId5"/>
            <a:stretch>
              <a:fillRect l="-3788" r="-4040" b="-3770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27" name="TextBox 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78390" y="5858471"/>
            <a:ext cx="2640082" cy="369332"/>
          </a:xfrm>
          <a:prstGeom prst="rect">
            <a:avLst/>
          </a:prstGeom>
          <a:blipFill>
            <a:blip r:embed="rId6"/>
            <a:stretch>
              <a:fillRect l="-3695" r="-3464" b="-37705"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325813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11.1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132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075" y="2058988"/>
            <a:ext cx="7545388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This is a method for changing the format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of a quadratic equation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we can easily sketch or read off key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8225" y="3943350"/>
            <a:ext cx="69373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Completing the square format looks like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8950" y="4781550"/>
            <a:ext cx="329088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</a:t>
            </a:r>
            <a:r>
              <a:rPr lang="en-GB" sz="2800" dirty="0"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2025" y="5619750"/>
            <a:ext cx="7713663" cy="1016000"/>
          </a:xfrm>
          <a:prstGeom prst="rect">
            <a:avLst/>
          </a:prstGeom>
          <a:solidFill>
            <a:srgbClr val="000000"/>
          </a:solidFill>
          <a:ln w="381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Warning ! The </a:t>
            </a:r>
            <a:r>
              <a:rPr lang="en-GB" dirty="0" err="1">
                <a:latin typeface="+mj-lt"/>
              </a:rPr>
              <a:t>a,b</a:t>
            </a:r>
            <a:r>
              <a:rPr lang="en-GB" dirty="0">
                <a:latin typeface="+mj-lt"/>
              </a:rPr>
              <a:t> and c values are different </a:t>
            </a:r>
          </a:p>
          <a:p>
            <a:pPr>
              <a:defRPr/>
            </a:pPr>
            <a:r>
              <a:rPr lang="en-GB" dirty="0">
                <a:latin typeface="+mj-lt"/>
              </a:rPr>
              <a:t>from the a ,b and c in the general quadratic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 bwMode="auto">
          <a:xfrm>
            <a:off x="0" y="4008438"/>
            <a:ext cx="3967163" cy="182721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Half the x term and square the coefficient.</a:t>
            </a:r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4313" y="1862138"/>
            <a:ext cx="6454775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Complete the square for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+ 2x + 3 </a:t>
            </a:r>
          </a:p>
          <a:p>
            <a:pPr>
              <a:defRPr/>
            </a:pPr>
            <a:r>
              <a:rPr lang="en-GB" sz="2800" dirty="0">
                <a:latin typeface="+mj-lt"/>
              </a:rPr>
              <a:t>and hence sketch function.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8325" y="3173413"/>
            <a:ext cx="32908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</a:t>
            </a:r>
            <a:r>
              <a:rPr lang="en-GB" sz="2800" dirty="0"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1600" y="3852863"/>
            <a:ext cx="2076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+ 2x + 3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11600" y="4533900"/>
            <a:ext cx="250507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x     + 3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9325" y="5213350"/>
            <a:ext cx="36401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(x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+ 2x + 1)  </a:t>
            </a:r>
            <a:r>
              <a:rPr lang="en-GB" sz="2800" dirty="0">
                <a:latin typeface="+mj-lt"/>
              </a:rPr>
              <a:t>     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3 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0" y="5018088"/>
            <a:ext cx="3557588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Compensate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11600" y="5894388"/>
            <a:ext cx="2284413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5425" y="4903788"/>
            <a:ext cx="985838" cy="18145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 = 1</a:t>
            </a:r>
          </a:p>
          <a:p>
            <a:pPr>
              <a:defRPr/>
            </a:pPr>
            <a:r>
              <a:rPr lang="en-GB" sz="2800" dirty="0">
                <a:solidFill>
                  <a:srgbClr val="FF66FF"/>
                </a:solidFill>
                <a:latin typeface="+mj-lt"/>
              </a:rPr>
              <a:t>b = 1</a:t>
            </a:r>
          </a:p>
          <a:p>
            <a:pPr>
              <a:defRPr/>
            </a:pPr>
            <a:r>
              <a:rPr lang="en-GB" sz="2800" dirty="0">
                <a:solidFill>
                  <a:srgbClr val="00FFFF"/>
                </a:solidFill>
                <a:latin typeface="+mj-lt"/>
              </a:rPr>
              <a:t>c =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86425" y="5210175"/>
            <a:ext cx="4968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-1</a:t>
            </a:r>
          </a:p>
        </p:txBody>
      </p:sp>
      <p:sp>
        <p:nvSpPr>
          <p:cNvPr id="16" name="Cloud 15"/>
          <p:cNvSpPr/>
          <p:nvPr/>
        </p:nvSpPr>
        <p:spPr bwMode="auto">
          <a:xfrm>
            <a:off x="152400" y="5170488"/>
            <a:ext cx="2749550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Tidy up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5" grpId="0"/>
      <p:bldP spid="7" grpId="0"/>
      <p:bldP spid="8" grpId="0"/>
      <p:bldP spid="9" grpId="0"/>
      <p:bldP spid="12" grpId="0" animBg="1"/>
      <p:bldP spid="12" grpId="1" animBg="1"/>
      <p:bldP spid="13" grpId="0"/>
      <p:bldP spid="14" grpId="0"/>
      <p:bldP spid="15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0300" y="2120900"/>
            <a:ext cx="2895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sketch function.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2813" y="2624138"/>
            <a:ext cx="3290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</a:t>
            </a:r>
            <a:r>
              <a:rPr lang="en-GB" sz="2800" dirty="0"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39900" y="3197225"/>
            <a:ext cx="25749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= 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 l="29565" t="37284" r="36767" b="20043"/>
          <a:stretch>
            <a:fillRect/>
          </a:stretch>
        </p:blipFill>
        <p:spPr bwMode="auto">
          <a:xfrm>
            <a:off x="4178300" y="2286000"/>
            <a:ext cx="4859338" cy="3695700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57263" y="4389438"/>
            <a:ext cx="27511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Mini. Pt. (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-1</a:t>
            </a:r>
            <a:r>
              <a:rPr lang="en-GB" sz="2800" dirty="0">
                <a:latin typeface="+mj-lt"/>
              </a:rPr>
              <a:t>,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2</a:t>
            </a:r>
            <a:r>
              <a:rPr lang="en-GB" sz="2800" dirty="0">
                <a:latin typeface="+mj-lt"/>
              </a:rPr>
              <a:t>)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873875" y="42370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477000" y="4419600"/>
            <a:ext cx="947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(-1,2)</a:t>
            </a: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497763" y="3825875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643813" y="3687763"/>
            <a:ext cx="8683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(0,3)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156075" y="4716463"/>
            <a:ext cx="30718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2(x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- </a:t>
            </a:r>
            <a:r>
              <a:rPr lang="en-GB" sz="2800" dirty="0">
                <a:latin typeface="+mj-lt"/>
              </a:rPr>
              <a:t>4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x)     + 9 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0" y="4162425"/>
            <a:ext cx="3843338" cy="1827213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Half the x term and square the coefficient.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0" y="4314825"/>
            <a:ext cx="3746500" cy="1827213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Take out coefficient of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term.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0" y="5030788"/>
            <a:ext cx="3859213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Compensate !</a:t>
            </a:r>
          </a:p>
        </p:txBody>
      </p:sp>
      <p:sp>
        <p:nvSpPr>
          <p:cNvPr id="1290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5113" y="1862138"/>
            <a:ext cx="6353175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Complete the square for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2x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- 8x + 9</a:t>
            </a:r>
          </a:p>
          <a:p>
            <a:pPr>
              <a:defRPr/>
            </a:pPr>
            <a:r>
              <a:rPr lang="en-GB" sz="2800" dirty="0">
                <a:latin typeface="+mj-lt"/>
              </a:rPr>
              <a:t>and hence sketch function.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8325" y="3173413"/>
            <a:ext cx="32908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</a:t>
            </a:r>
            <a:r>
              <a:rPr lang="en-GB" sz="2800" dirty="0"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2738" y="3700463"/>
            <a:ext cx="22717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2x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- 8x + 9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2738" y="4229100"/>
            <a:ext cx="27019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2x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- 8x     + 9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0613" y="5213350"/>
            <a:ext cx="39766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2(x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– 4x + 4)  </a:t>
            </a:r>
            <a:r>
              <a:rPr lang="en-GB" sz="2800" dirty="0">
                <a:latin typeface="+mj-lt"/>
              </a:rPr>
              <a:t>     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9 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0" y="5018088"/>
            <a:ext cx="3694113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Tidy 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2738" y="5894388"/>
            <a:ext cx="248126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-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9550" y="4903788"/>
            <a:ext cx="1016000" cy="18145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 = 2</a:t>
            </a:r>
          </a:p>
          <a:p>
            <a:pPr>
              <a:defRPr/>
            </a:pPr>
            <a:r>
              <a:rPr lang="en-GB" sz="2800" dirty="0">
                <a:solidFill>
                  <a:srgbClr val="FF66FF"/>
                </a:solidFill>
                <a:latin typeface="+mj-lt"/>
              </a:rPr>
              <a:t>b = 2</a:t>
            </a:r>
          </a:p>
          <a:p>
            <a:pPr>
              <a:defRPr/>
            </a:pPr>
            <a:r>
              <a:rPr lang="en-GB" sz="2800" dirty="0">
                <a:solidFill>
                  <a:srgbClr val="00FFFF"/>
                </a:solidFill>
                <a:latin typeface="+mj-lt"/>
              </a:rPr>
              <a:t>c =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37263" y="5226050"/>
            <a:ext cx="66198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- 8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10" grpId="1" animBg="1"/>
      <p:bldP spid="17" grpId="0" animBg="1"/>
      <p:bldP spid="17" grpId="1" animBg="1"/>
      <p:bldP spid="11" grpId="0" animBg="1"/>
      <p:bldP spid="11" grpId="1" animBg="1"/>
      <p:bldP spid="5" grpId="0"/>
      <p:bldP spid="7" grpId="0"/>
      <p:bldP spid="8" grpId="0"/>
      <p:bldP spid="9" grpId="0"/>
      <p:bldP spid="12" grpId="0" animBg="1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 l="43836" t="10129" r="21767" b="15086"/>
          <a:stretch>
            <a:fillRect/>
          </a:stretch>
        </p:blipFill>
        <p:spPr bwMode="auto">
          <a:xfrm>
            <a:off x="5045075" y="1965325"/>
            <a:ext cx="3608388" cy="4710113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30051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900" y="2120900"/>
            <a:ext cx="2895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sketch function.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413" y="2624138"/>
            <a:ext cx="3290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</a:t>
            </a:r>
            <a:r>
              <a:rPr lang="en-GB" sz="2800" dirty="0"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9075" y="3197225"/>
            <a:ext cx="27701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= </a:t>
            </a:r>
            <a:r>
              <a:rPr lang="en-GB" sz="2800" dirty="0"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-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7900" y="4389438"/>
            <a:ext cx="27098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Mini. Pt.  (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2</a:t>
            </a:r>
            <a:r>
              <a:rPr lang="en-GB" sz="2800" dirty="0">
                <a:latin typeface="+mj-lt"/>
              </a:rPr>
              <a:t>,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1</a:t>
            </a:r>
            <a:r>
              <a:rPr lang="en-GB" sz="2800" dirty="0">
                <a:latin typeface="+mj-lt"/>
              </a:rPr>
              <a:t>)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770688" y="57912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423025" y="5226050"/>
            <a:ext cx="819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(2,1)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322888" y="24082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37188" y="2254250"/>
            <a:ext cx="869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(0,9)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3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rgbClr val="FFFF00"/>
                </a:solidFill>
                <a:effectLst/>
              </a:rPr>
              <a:t>Sets &amp; Functions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24000" y="2620963"/>
            <a:ext cx="3660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N = {natural numbers}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953000" y="2611438"/>
            <a:ext cx="419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= {1, 2, 3, 4, ……….}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0" y="3078163"/>
            <a:ext cx="373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W = {whole numbers}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449763" y="3078163"/>
            <a:ext cx="3902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 = {0, 1, 2, 3, ………..}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0" y="3505200"/>
            <a:ext cx="3532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Z = {integers} 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64075" y="35052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= {….-2, -1, 0, 1, 2, …..}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524000" y="3992563"/>
            <a:ext cx="3765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Q = {rational numbers}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930275" y="4572000"/>
            <a:ext cx="82137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This is the set of all numbers which can be written as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fractions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or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ratios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  <a:cs typeface="+mn-cs"/>
              </a:rPr>
              <a:t>eg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   5 = 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</a:rPr>
              <a:t>5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  <a:cs typeface="+mn-cs"/>
              </a:rPr>
              <a:t>1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    -7 = 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</a:rPr>
              <a:t>-7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  <a:cs typeface="+mn-cs"/>
              </a:rPr>
              <a:t>1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    0.6 = 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</a:rPr>
              <a:t>6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  <a:cs typeface="+mn-cs"/>
              </a:rPr>
              <a:t>10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= 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  <a:cs typeface="+mn-cs"/>
              </a:rPr>
              <a:t>5                            	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55% = 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</a:rPr>
              <a:t>55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  <a:cs typeface="+mn-cs"/>
              </a:rPr>
              <a:t>100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= 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</a:rPr>
              <a:t>11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/</a:t>
            </a:r>
            <a:r>
              <a:rPr lang="en-GB" baseline="-25000" dirty="0">
                <a:solidFill>
                  <a:srgbClr val="FFFF00"/>
                </a:solidFill>
                <a:latin typeface="+mj-lt"/>
                <a:cs typeface="+mn-cs"/>
              </a:rPr>
              <a:t>20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  etc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350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103436" name="Text Box 14"/>
          <p:cNvSpPr txBox="1">
            <a:spLocks noChangeArrowheads="1"/>
          </p:cNvSpPr>
          <p:nvPr/>
        </p:nvSpPr>
        <p:spPr bwMode="auto">
          <a:xfrm>
            <a:off x="990600" y="59436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01675" y="1951038"/>
            <a:ext cx="796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We can describe numbers by the following sets: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0" grpId="0" autoUpdateAnimBg="0"/>
      <p:bldP spid="4101" grpId="0" autoUpdateAnimBg="0"/>
      <p:bldP spid="4102" grpId="0" autoUpdateAnimBg="0"/>
      <p:bldP spid="4103" grpId="0" autoUpdateAnimBg="0"/>
      <p:bldP spid="4104" grpId="0" autoUpdateAnimBg="0"/>
      <p:bldP spid="4105" grpId="0" autoUpdateAnimBg="0"/>
      <p:bldP spid="4106" grpId="0" autoUpdateAnimBg="0"/>
      <p:bldP spid="4108" grpId="0" autoUpdateAnimBg="0"/>
      <p:bldP spid="411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 bwMode="auto">
          <a:xfrm>
            <a:off x="0" y="4162425"/>
            <a:ext cx="4090988" cy="1827213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Half the x term and square the coefficient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0" y="4314825"/>
            <a:ext cx="4138613" cy="126523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Take out coefficient of x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0" y="5030788"/>
            <a:ext cx="3694113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compensate</a:t>
            </a:r>
          </a:p>
        </p:txBody>
      </p:sp>
      <p:sp>
        <p:nvSpPr>
          <p:cNvPr id="13107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163" y="1862138"/>
            <a:ext cx="6315075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Complete the square for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7 + 6x – 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>
              <a:defRPr/>
            </a:pPr>
            <a:r>
              <a:rPr lang="en-GB" sz="2800" dirty="0">
                <a:latin typeface="+mj-lt"/>
              </a:rPr>
              <a:t>and hence sketch function.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08325" y="3173413"/>
            <a:ext cx="32908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</a:t>
            </a:r>
            <a:r>
              <a:rPr lang="en-GB" sz="2800" dirty="0"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9913" y="3700463"/>
            <a:ext cx="22256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-x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+ 6x + 7 </a:t>
            </a:r>
          </a:p>
        </p:txBody>
      </p:sp>
      <p:sp>
        <p:nvSpPr>
          <p:cNvPr id="8" name="Rectangle 7"/>
          <p:cNvSpPr/>
          <p:nvPr/>
        </p:nvSpPr>
        <p:spPr>
          <a:xfrm>
            <a:off x="4379913" y="4229100"/>
            <a:ext cx="2654300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-x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latin typeface="+mj-lt"/>
              </a:rPr>
              <a:t>6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x     + 7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8900" y="5213350"/>
            <a:ext cx="39068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-(x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– 6x + 9)  </a:t>
            </a:r>
            <a:r>
              <a:rPr lang="en-GB" sz="2800" dirty="0">
                <a:latin typeface="+mj-lt"/>
              </a:rPr>
              <a:t>     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7 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0" y="5018088"/>
            <a:ext cx="3694113" cy="703262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Tidy 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1488" y="5894388"/>
            <a:ext cx="2630487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-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-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3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16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64463" y="4903788"/>
            <a:ext cx="1147762" cy="18145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a = -1</a:t>
            </a:r>
          </a:p>
          <a:p>
            <a:pPr>
              <a:defRPr/>
            </a:pPr>
            <a:r>
              <a:rPr lang="en-GB" sz="2800" dirty="0">
                <a:solidFill>
                  <a:srgbClr val="FF66FF"/>
                </a:solidFill>
                <a:latin typeface="+mj-lt"/>
              </a:rPr>
              <a:t>b = 3</a:t>
            </a:r>
          </a:p>
          <a:p>
            <a:pPr>
              <a:defRPr/>
            </a:pPr>
            <a:r>
              <a:rPr lang="en-GB" sz="2800" dirty="0">
                <a:solidFill>
                  <a:srgbClr val="00FFFF"/>
                </a:solidFill>
                <a:latin typeface="+mj-lt"/>
              </a:rPr>
              <a:t>c = 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49975" y="5210175"/>
            <a:ext cx="68421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+ 9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44975" y="4716463"/>
            <a:ext cx="28940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-(x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- </a:t>
            </a:r>
            <a:r>
              <a:rPr lang="en-GB" sz="2800" dirty="0">
                <a:latin typeface="+mj-lt"/>
              </a:rPr>
              <a:t>6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x)     + 7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17" grpId="1" animBg="1"/>
      <p:bldP spid="11" grpId="0" animBg="1"/>
      <p:bldP spid="11" grpId="1" animBg="1"/>
      <p:bldP spid="5" grpId="0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 l="34526" t="8405" r="17759" b="30388"/>
          <a:stretch>
            <a:fillRect/>
          </a:stretch>
        </p:blipFill>
        <p:spPr bwMode="auto">
          <a:xfrm>
            <a:off x="4287838" y="2136775"/>
            <a:ext cx="4619625" cy="3554413"/>
          </a:xfrm>
          <a:prstGeom prst="rect">
            <a:avLst/>
          </a:prstGeom>
          <a:noFill/>
          <a:ln w="38100" cap="flat" cmpd="sng" algn="ctr">
            <a:solidFill>
              <a:schemeClr val="tx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3209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900" y="2120900"/>
            <a:ext cx="2895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sketch function.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413" y="2624138"/>
            <a:ext cx="32908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</a:t>
            </a:r>
            <a:r>
              <a:rPr lang="en-GB" sz="2800" dirty="0">
                <a:latin typeface="+mj-lt"/>
              </a:rPr>
              <a:t>a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+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b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4463" y="3197225"/>
            <a:ext cx="291941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= </a:t>
            </a:r>
            <a:r>
              <a:rPr lang="en-GB" sz="2800" dirty="0">
                <a:latin typeface="+mj-lt"/>
              </a:rPr>
              <a:t>-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(x -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3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16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363" y="4389438"/>
            <a:ext cx="29289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Mini. Pt.  ( </a:t>
            </a:r>
            <a:r>
              <a:rPr lang="en-GB" sz="2800" dirty="0">
                <a:solidFill>
                  <a:srgbClr val="FF66FF"/>
                </a:solidFill>
                <a:latin typeface="+mj-lt"/>
              </a:rPr>
              <a:t>3</a:t>
            </a:r>
            <a:r>
              <a:rPr lang="en-GB" sz="2800" dirty="0">
                <a:latin typeface="+mj-lt"/>
              </a:rPr>
              <a:t>, </a:t>
            </a:r>
            <a:r>
              <a:rPr lang="en-GB" sz="2800" dirty="0">
                <a:solidFill>
                  <a:srgbClr val="00FFFF"/>
                </a:solidFill>
                <a:latin typeface="+mj-lt"/>
              </a:rPr>
              <a:t>16</a:t>
            </a:r>
            <a:r>
              <a:rPr lang="en-GB" sz="2800" dirty="0">
                <a:latin typeface="+mj-lt"/>
              </a:rPr>
              <a:t>)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542088" y="2360613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115050" y="2543175"/>
            <a:ext cx="10080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(3,16)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216525" y="36718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00663" y="3519488"/>
            <a:ext cx="8699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(0,7)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900" y="2120900"/>
            <a:ext cx="74279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By completing the square find the roots 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2538" y="2778125"/>
            <a:ext cx="2892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+2x - 8</a:t>
            </a:r>
            <a:endParaRPr lang="en-GB" sz="2800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4463" y="3789363"/>
            <a:ext cx="31670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= (x + 1)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-9  = 0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4725" y="4313238"/>
            <a:ext cx="229393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(x + 1)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= 9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0600" y="4862513"/>
            <a:ext cx="245268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(x + 1)   =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±3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2000" y="5411788"/>
            <a:ext cx="19510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  =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±3 - 1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2800" y="5411788"/>
            <a:ext cx="22875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  = -4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and 2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549275"/>
            <a:ext cx="7086600" cy="711200"/>
          </a:xfrm>
        </p:spPr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Completing the Square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7900" y="2120900"/>
            <a:ext cx="74279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latin typeface="+mj-lt"/>
              </a:rPr>
              <a:t>By completing the square find the roots of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000" y="2722563"/>
            <a:ext cx="3090863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f(x) = 7 + 6x – 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endParaRPr lang="en-GB" sz="2800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4463" y="3959225"/>
            <a:ext cx="3536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= -(x - 3)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 +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16 = 0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3322638"/>
            <a:ext cx="29606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From previous slide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5400" y="4483100"/>
            <a:ext cx="2490788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(x - 3)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 = 16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2863" y="5032375"/>
            <a:ext cx="24860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(x - 3)   =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±4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2000" y="5581650"/>
            <a:ext cx="20335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  =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±4 + 3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92800" y="5581650"/>
            <a:ext cx="22304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  =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7 and -1</a:t>
            </a:r>
            <a:endParaRPr lang="en-GB" sz="28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320675" y="1047750"/>
            <a:ext cx="81692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000"/>
              <a:t>Given                                      ,         express             in the form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Hence sketch function.  </a:t>
            </a:r>
          </a:p>
        </p:txBody>
      </p:sp>
      <p:pic>
        <p:nvPicPr>
          <p:cNvPr id="107528" name="Picture 8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972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latin typeface="Arial" panose="020B0604020202020204" pitchFamily="34" charset="0"/>
              </a:rPr>
              <a:t>Quadratic Theory                                                                                      Higher	</a:t>
            </a:r>
          </a:p>
        </p:txBody>
      </p:sp>
      <p:sp>
        <p:nvSpPr>
          <p:cNvPr id="103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1233488" y="1006475"/>
          <a:ext cx="22558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1130300" imgH="228600" progId="Equation.DSMT4">
                  <p:embed/>
                </p:oleObj>
              </mc:Choice>
              <mc:Fallback>
                <p:oleObj name="Equation" r:id="rId4" imgW="11303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006475"/>
                        <a:ext cx="22558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7"/>
          <p:cNvGraphicFramePr>
            <a:graphicFrameLocks noChangeAspect="1"/>
          </p:cNvGraphicFramePr>
          <p:nvPr/>
        </p:nvGraphicFramePr>
        <p:xfrm>
          <a:off x="4471988" y="1065213"/>
          <a:ext cx="69056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6" imgW="342751" imgH="203112" progId="Equation.DSMT4">
                  <p:embed/>
                </p:oleObj>
              </mc:Choice>
              <mc:Fallback>
                <p:oleObj name="Equation" r:id="rId6" imgW="342751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1065213"/>
                        <a:ext cx="690562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6488113" y="925513"/>
          <a:ext cx="15811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8" imgW="736600" imgH="279400" progId="Equation.DSMT4">
                  <p:embed/>
                </p:oleObj>
              </mc:Choice>
              <mc:Fallback>
                <p:oleObj name="Equation" r:id="rId8" imgW="7366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925513"/>
                        <a:ext cx="15811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42" name="Object 22"/>
          <p:cNvGraphicFramePr>
            <a:graphicFrameLocks noChangeAspect="1"/>
          </p:cNvGraphicFramePr>
          <p:nvPr/>
        </p:nvGraphicFramePr>
        <p:xfrm>
          <a:off x="581025" y="3084513"/>
          <a:ext cx="22542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10" imgW="1130300" imgH="228600" progId="Equation.DSMT4">
                  <p:embed/>
                </p:oleObj>
              </mc:Choice>
              <mc:Fallback>
                <p:oleObj name="Equation" r:id="rId10" imgW="11303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3084513"/>
                        <a:ext cx="22542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2"/>
          <a:srcRect l="27500" t="14978" r="32026" b="30000"/>
          <a:stretch>
            <a:fillRect/>
          </a:stretch>
        </p:blipFill>
        <p:spPr bwMode="auto">
          <a:xfrm>
            <a:off x="3468688" y="1797050"/>
            <a:ext cx="5476875" cy="4467225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72163" y="51196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510213" y="5302250"/>
            <a:ext cx="8778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(-1,9)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343650" y="49672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662613" y="4524375"/>
            <a:ext cx="8778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(0,-8)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57181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39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latin typeface="Arial" panose="020B0604020202020204" pitchFamily="34" charset="0"/>
              </a:rPr>
              <a:t>Quadratic Theory                                                                                      Higher	</a:t>
            </a:r>
          </a:p>
        </p:txBody>
      </p:sp>
      <p:sp>
        <p:nvSpPr>
          <p:cNvPr id="2057" name="Rectangle 4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9" name="Rectangle 4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0" name="Rectangle 46"/>
          <p:cNvSpPr>
            <a:spLocks noChangeArrowheads="1"/>
          </p:cNvSpPr>
          <p:nvPr/>
        </p:nvSpPr>
        <p:spPr bwMode="auto">
          <a:xfrm>
            <a:off x="258763" y="838200"/>
            <a:ext cx="672465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/>
              <a:t>a)	Write                                             in the form  	</a:t>
            </a:r>
          </a:p>
          <a:p>
            <a:pPr eaLnBrk="1" hangingPunct="1">
              <a:lnSpc>
                <a:spcPct val="190000"/>
              </a:lnSpc>
            </a:pPr>
            <a:r>
              <a:rPr lang="en-GB" altLang="en-US"/>
              <a:t>b)	Hence or otherwise sketch the graph of </a:t>
            </a:r>
          </a:p>
        </p:txBody>
      </p:sp>
      <p:graphicFrame>
        <p:nvGraphicFramePr>
          <p:cNvPr id="2050" name="Object 40"/>
          <p:cNvGraphicFramePr>
            <a:graphicFrameLocks noChangeAspect="1"/>
          </p:cNvGraphicFramePr>
          <p:nvPr/>
        </p:nvGraphicFramePr>
        <p:xfrm>
          <a:off x="1493838" y="808038"/>
          <a:ext cx="242411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1181100" imgH="228600" progId="Equation.DSMT4">
                  <p:embed/>
                </p:oleObj>
              </mc:Choice>
              <mc:Fallback>
                <p:oleObj name="Equation" r:id="rId4" imgW="11811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808038"/>
                        <a:ext cx="242411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2"/>
          <p:cNvGraphicFramePr>
            <a:graphicFrameLocks noChangeAspect="1"/>
          </p:cNvGraphicFramePr>
          <p:nvPr/>
        </p:nvGraphicFramePr>
        <p:xfrm>
          <a:off x="5605463" y="719138"/>
          <a:ext cx="160496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6" imgW="736600" imgH="279400" progId="Equation.DSMT4">
                  <p:embed/>
                </p:oleObj>
              </mc:Choice>
              <mc:Fallback>
                <p:oleObj name="Equation" r:id="rId6" imgW="736600" imgH="2794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719138"/>
                        <a:ext cx="160496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4"/>
          <p:cNvGraphicFramePr>
            <a:graphicFrameLocks noChangeAspect="1"/>
          </p:cNvGraphicFramePr>
          <p:nvPr/>
        </p:nvGraphicFramePr>
        <p:xfrm>
          <a:off x="5127625" y="1555750"/>
          <a:ext cx="129698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8" imgW="583947" imgH="203112" progId="Equation.DSMT4">
                  <p:embed/>
                </p:oleObj>
              </mc:Choice>
              <mc:Fallback>
                <p:oleObj name="Equation" r:id="rId8" imgW="583947" imgH="203112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1555750"/>
                        <a:ext cx="129698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579438" y="39925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46129" name="Object 49"/>
          <p:cNvGraphicFramePr>
            <a:graphicFrameLocks noChangeAspect="1"/>
          </p:cNvGraphicFramePr>
          <p:nvPr/>
        </p:nvGraphicFramePr>
        <p:xfrm>
          <a:off x="1479550" y="3963988"/>
          <a:ext cx="24717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10" imgW="1155700" imgH="228600" progId="Equation.DSMT4">
                  <p:embed/>
                </p:oleObj>
              </mc:Choice>
              <mc:Fallback>
                <p:oleObj name="Equation" r:id="rId10" imgW="1155700" imgH="2286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3963988"/>
                        <a:ext cx="24717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85788" y="4776788"/>
            <a:ext cx="3614737" cy="506412"/>
            <a:chOff x="585788" y="4777423"/>
            <a:chExt cx="3614102" cy="505480"/>
          </a:xfrm>
        </p:grpSpPr>
        <p:sp>
          <p:nvSpPr>
            <p:cNvPr id="2071" name="Text Box 50"/>
            <p:cNvSpPr txBox="1">
              <a:spLocks noChangeArrowheads="1"/>
            </p:cNvSpPr>
            <p:nvPr/>
          </p:nvSpPr>
          <p:spPr bwMode="auto">
            <a:xfrm>
              <a:off x="585788" y="4777423"/>
              <a:ext cx="4095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chemeClr val="accent2"/>
                  </a:solidFill>
                </a:rPr>
                <a:t>b)</a:t>
              </a:r>
            </a:p>
          </p:txBody>
        </p:sp>
        <p:sp>
          <p:nvSpPr>
            <p:cNvPr id="2072" name="Text Box 51"/>
            <p:cNvSpPr txBox="1">
              <a:spLocks noChangeArrowheads="1"/>
            </p:cNvSpPr>
            <p:nvPr/>
          </p:nvSpPr>
          <p:spPr bwMode="auto">
            <a:xfrm>
              <a:off x="1297997" y="4821238"/>
              <a:ext cx="205697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3300"/>
                  </a:solidFill>
                </a:rPr>
                <a:t>For the graph of</a:t>
              </a:r>
            </a:p>
          </p:txBody>
        </p:sp>
        <p:graphicFrame>
          <p:nvGraphicFramePr>
            <p:cNvPr id="2054" name="Object 52"/>
            <p:cNvGraphicFramePr>
              <a:graphicFrameLocks noChangeAspect="1"/>
            </p:cNvGraphicFramePr>
            <p:nvPr/>
          </p:nvGraphicFramePr>
          <p:xfrm>
            <a:off x="3304540" y="4783138"/>
            <a:ext cx="895350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12" imgW="419100" imgH="228600" progId="Equation.DSMT4">
                    <p:embed/>
                  </p:oleObj>
                </mc:Choice>
                <mc:Fallback>
                  <p:oleObj name="Equation" r:id="rId12" imgW="419100" imgH="228600" progId="Equation.DSMT4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4540" y="4783138"/>
                          <a:ext cx="895350" cy="488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133" name="Text Box 53"/>
          <p:cNvSpPr txBox="1">
            <a:spLocks noChangeArrowheads="1"/>
          </p:cNvSpPr>
          <p:nvPr/>
        </p:nvSpPr>
        <p:spPr bwMode="auto">
          <a:xfrm>
            <a:off x="4489450" y="4821238"/>
            <a:ext cx="4384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3300"/>
                </a:solidFill>
              </a:rPr>
              <a:t>moved 3 places to left and 2 units up.</a:t>
            </a:r>
          </a:p>
        </p:txBody>
      </p:sp>
      <p:sp>
        <p:nvSpPr>
          <p:cNvPr id="46134" name="Text Box 54"/>
          <p:cNvSpPr txBox="1">
            <a:spLocks noChangeArrowheads="1"/>
          </p:cNvSpPr>
          <p:nvPr/>
        </p:nvSpPr>
        <p:spPr bwMode="auto">
          <a:xfrm>
            <a:off x="1600200" y="5491163"/>
            <a:ext cx="2798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3300"/>
                </a:solidFill>
              </a:rPr>
              <a:t>minimum t.p. at  (-3,  2)</a:t>
            </a:r>
          </a:p>
        </p:txBody>
      </p:sp>
      <p:sp>
        <p:nvSpPr>
          <p:cNvPr id="46135" name="Text Box 55"/>
          <p:cNvSpPr txBox="1">
            <a:spLocks noChangeArrowheads="1"/>
          </p:cNvSpPr>
          <p:nvPr/>
        </p:nvSpPr>
        <p:spPr bwMode="auto">
          <a:xfrm>
            <a:off x="4667250" y="5491163"/>
            <a:ext cx="2501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3300"/>
                </a:solidFill>
              </a:rPr>
              <a:t>y-intercept at (0,  11)</a:t>
            </a:r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4"/>
          <a:srcRect l="17500" t="15833" r="55388" b="19792"/>
          <a:stretch>
            <a:fillRect/>
          </a:stretch>
        </p:blipFill>
        <p:spPr bwMode="auto">
          <a:xfrm>
            <a:off x="6416675" y="1311275"/>
            <a:ext cx="2451100" cy="3492500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7350125" y="405288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988175" y="4235450"/>
            <a:ext cx="8778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(-3,2)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142288" y="1658938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304088" y="1492250"/>
            <a:ext cx="9159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0000"/>
                </a:solidFill>
                <a:latin typeface="+mj-lt"/>
              </a:rPr>
              <a:t>(0,11)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8" grpId="0"/>
      <p:bldP spid="46133" grpId="0"/>
      <p:bldP spid="46134" grpId="0"/>
      <p:bldP spid="46135" grpId="0"/>
      <p:bldP spid="22" grpId="0" animBg="1"/>
      <p:bldP spid="23" grpId="0"/>
      <p:bldP spid="25" grpId="0" animBg="1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324225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11.2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133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19685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b="0" smtClean="0">
                <a:solidFill>
                  <a:srgbClr val="FFFF00"/>
                </a:solidFill>
                <a:effectLst/>
              </a:rPr>
              <a:t>Graph Transformations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4100" y="1917700"/>
            <a:ext cx="8051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We will investigate f(x) graphs of the form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2800" dirty="0">
                <a:latin typeface="Comic Sans MS" pitchFamily="66" charset="0"/>
                <a:cs typeface="+mn-cs"/>
              </a:rPr>
              <a:t>1.	f(x) ± </a:t>
            </a:r>
            <a:r>
              <a:rPr lang="en-GB" sz="2800" b="1" dirty="0">
                <a:latin typeface="Comic Sans MS" pitchFamily="66" charset="0"/>
                <a:cs typeface="+mn-cs"/>
              </a:rPr>
              <a:t>k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GB" sz="2800" dirty="0">
                <a:latin typeface="Comic Sans MS" pitchFamily="66" charset="0"/>
                <a:cs typeface="+mn-cs"/>
              </a:rPr>
              <a:t> 	f(x ±</a:t>
            </a:r>
            <a:r>
              <a:rPr lang="en-GB" sz="1800" dirty="0">
                <a:latin typeface="Comic Sans MS" pitchFamily="66" charset="0"/>
                <a:cs typeface="+mn-cs"/>
              </a:rPr>
              <a:t> </a:t>
            </a:r>
            <a:r>
              <a:rPr lang="en-GB" sz="2800" b="1" dirty="0">
                <a:latin typeface="Comic Sans MS" pitchFamily="66" charset="0"/>
                <a:cs typeface="+mn-cs"/>
              </a:rPr>
              <a:t>k</a:t>
            </a:r>
            <a:r>
              <a:rPr lang="en-GB" sz="2800" dirty="0">
                <a:latin typeface="Comic Sans MS" pitchFamily="66" charset="0"/>
                <a:cs typeface="+mn-cs"/>
              </a:rPr>
              <a:t>)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GB" sz="2800" dirty="0">
                <a:latin typeface="Comic Sans MS" pitchFamily="66" charset="0"/>
                <a:cs typeface="+mn-cs"/>
              </a:rPr>
              <a:t> 	-f(x)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 startAt="2"/>
              <a:defRPr/>
            </a:pPr>
            <a:r>
              <a:rPr lang="en-GB" sz="2800" dirty="0">
                <a:latin typeface="Comic Sans MS" pitchFamily="66" charset="0"/>
                <a:cs typeface="+mn-cs"/>
              </a:rPr>
              <a:t> 	f(-x) 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 startAt="5"/>
              <a:defRPr/>
            </a:pPr>
            <a:r>
              <a:rPr lang="en-GB" sz="2800" dirty="0">
                <a:latin typeface="Comic Sans MS" pitchFamily="66" charset="0"/>
                <a:cs typeface="+mn-cs"/>
              </a:rPr>
              <a:t> 	</a:t>
            </a:r>
            <a:r>
              <a:rPr lang="en-GB" sz="2800" b="1" dirty="0" err="1">
                <a:latin typeface="Comic Sans MS" pitchFamily="66" charset="0"/>
                <a:cs typeface="+mn-cs"/>
              </a:rPr>
              <a:t>k</a:t>
            </a:r>
            <a:r>
              <a:rPr lang="en-GB" sz="2800" dirty="0" err="1">
                <a:latin typeface="Comic Sans MS" pitchFamily="66" charset="0"/>
                <a:cs typeface="+mn-cs"/>
              </a:rPr>
              <a:t>f</a:t>
            </a:r>
            <a:r>
              <a:rPr lang="en-GB" sz="2800" dirty="0">
                <a:latin typeface="Comic Sans MS" pitchFamily="66" charset="0"/>
                <a:cs typeface="+mn-cs"/>
              </a:rPr>
              <a:t>(x)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rabicPeriod" startAt="5"/>
              <a:defRPr/>
            </a:pPr>
            <a:r>
              <a:rPr lang="en-GB" sz="2800" dirty="0">
                <a:latin typeface="Comic Sans MS" pitchFamily="66" charset="0"/>
                <a:cs typeface="+mn-cs"/>
              </a:rPr>
              <a:t> 	f(</a:t>
            </a:r>
            <a:r>
              <a:rPr lang="en-GB" sz="2800" b="1" dirty="0" err="1">
                <a:latin typeface="Comic Sans MS" pitchFamily="66" charset="0"/>
                <a:cs typeface="+mn-cs"/>
              </a:rPr>
              <a:t>k</a:t>
            </a:r>
            <a:r>
              <a:rPr lang="en-GB" sz="2800" dirty="0" err="1">
                <a:latin typeface="Comic Sans MS" pitchFamily="66" charset="0"/>
                <a:cs typeface="+mn-cs"/>
              </a:rPr>
              <a:t>x</a:t>
            </a:r>
            <a:r>
              <a:rPr lang="en-GB" sz="2800" dirty="0">
                <a:latin typeface="Comic Sans MS" pitchFamily="66" charset="0"/>
                <a:cs typeface="+mn-cs"/>
              </a:rPr>
              <a:t>)</a:t>
            </a:r>
          </a:p>
        </p:txBody>
      </p:sp>
      <p:sp>
        <p:nvSpPr>
          <p:cNvPr id="7" name="Cloud Callout 6"/>
          <p:cNvSpPr/>
          <p:nvPr/>
        </p:nvSpPr>
        <p:spPr bwMode="auto">
          <a:xfrm>
            <a:off x="5060950" y="3829050"/>
            <a:ext cx="3714750" cy="2108200"/>
          </a:xfrm>
          <a:prstGeom prst="cloudCallout">
            <a:avLst>
              <a:gd name="adj1" fmla="val -72935"/>
              <a:gd name="adj2" fmla="val -20240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Each moves the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Graph of f(x) in a certain way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97"/>
          <p:cNvGrpSpPr>
            <a:grpSpLocks/>
          </p:cNvGrpSpPr>
          <p:nvPr/>
        </p:nvGrpSpPr>
        <p:grpSpPr bwMode="auto">
          <a:xfrm>
            <a:off x="1511300" y="3733800"/>
            <a:ext cx="2289175" cy="2481263"/>
            <a:chOff x="1511300" y="3733800"/>
            <a:chExt cx="2288709" cy="2480733"/>
          </a:xfrm>
        </p:grpSpPr>
        <p:grpSp>
          <p:nvGrpSpPr>
            <p:cNvPr id="137498" name="Group 290"/>
            <p:cNvGrpSpPr>
              <a:grpSpLocks/>
            </p:cNvGrpSpPr>
            <p:nvPr/>
          </p:nvGrpSpPr>
          <p:grpSpPr bwMode="auto">
            <a:xfrm>
              <a:off x="1511300" y="3733800"/>
              <a:ext cx="1943100" cy="2480733"/>
              <a:chOff x="1485900" y="1841500"/>
              <a:chExt cx="1943100" cy="2480733"/>
            </a:xfrm>
          </p:grpSpPr>
          <p:sp>
            <p:nvSpPr>
              <p:cNvPr id="288" name="Freeform 287"/>
              <p:cNvSpPr/>
              <p:nvPr/>
            </p:nvSpPr>
            <p:spPr>
              <a:xfrm>
                <a:off x="1485900" y="1841500"/>
                <a:ext cx="194270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1858887" y="2230355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354086" y="4109553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  <p:sp>
          <p:nvSpPr>
            <p:cNvPr id="137499" name="TextBox 296"/>
            <p:cNvSpPr txBox="1">
              <a:spLocks noChangeArrowheads="1"/>
            </p:cNvSpPr>
            <p:nvPr/>
          </p:nvSpPr>
          <p:spPr bwMode="auto">
            <a:xfrm>
              <a:off x="3052689" y="5064369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37219" name="Rectangle 270"/>
          <p:cNvSpPr>
            <a:spLocks noChangeArrowheads="1"/>
          </p:cNvSpPr>
          <p:nvPr/>
        </p:nvSpPr>
        <p:spPr bwMode="auto">
          <a:xfrm>
            <a:off x="1009650" y="895350"/>
            <a:ext cx="7143750" cy="565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0" name="Text Box 241"/>
          <p:cNvSpPr txBox="1">
            <a:spLocks noChangeArrowheads="1"/>
          </p:cNvSpPr>
          <p:nvPr/>
        </p:nvSpPr>
        <p:spPr bwMode="auto">
          <a:xfrm>
            <a:off x="4173538" y="3708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grpSp>
        <p:nvGrpSpPr>
          <p:cNvPr id="137221" name="Group 261"/>
          <p:cNvGrpSpPr>
            <a:grpSpLocks/>
          </p:cNvGrpSpPr>
          <p:nvPr/>
        </p:nvGrpSpPr>
        <p:grpSpPr bwMode="auto">
          <a:xfrm>
            <a:off x="1014413" y="828675"/>
            <a:ext cx="7356475" cy="5789613"/>
            <a:chOff x="639" y="522"/>
            <a:chExt cx="4634" cy="3647"/>
          </a:xfrm>
        </p:grpSpPr>
        <p:sp>
          <p:nvSpPr>
            <p:cNvPr id="137256" name="Line 234"/>
            <p:cNvSpPr>
              <a:spLocks noChangeShapeType="1"/>
            </p:cNvSpPr>
            <p:nvPr/>
          </p:nvSpPr>
          <p:spPr bwMode="auto">
            <a:xfrm>
              <a:off x="2739" y="564"/>
              <a:ext cx="0" cy="35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57" name="Group 231"/>
            <p:cNvGrpSpPr>
              <a:grpSpLocks/>
            </p:cNvGrpSpPr>
            <p:nvPr/>
          </p:nvGrpSpPr>
          <p:grpSpPr bwMode="auto">
            <a:xfrm>
              <a:off x="639" y="564"/>
              <a:ext cx="4500" cy="3564"/>
              <a:chOff x="636" y="222"/>
              <a:chExt cx="4500" cy="3564"/>
            </a:xfrm>
          </p:grpSpPr>
          <p:grpSp>
            <p:nvGrpSpPr>
              <p:cNvPr id="137273" name="Group 8"/>
              <p:cNvGrpSpPr>
                <a:grpSpLocks/>
              </p:cNvGrpSpPr>
              <p:nvPr/>
            </p:nvGrpSpPr>
            <p:grpSpPr bwMode="auto">
              <a:xfrm>
                <a:off x="1836" y="1410"/>
                <a:ext cx="300" cy="1188"/>
                <a:chOff x="1836" y="1410"/>
                <a:chExt cx="300" cy="1188"/>
              </a:xfrm>
            </p:grpSpPr>
            <p:sp>
              <p:nvSpPr>
                <p:cNvPr id="137494" name="Rectangle 4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95" name="Rectangle 5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96" name="Rectangle 6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97" name="Rectangle 7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74" name="Group 9"/>
              <p:cNvGrpSpPr>
                <a:grpSpLocks/>
              </p:cNvGrpSpPr>
              <p:nvPr/>
            </p:nvGrpSpPr>
            <p:grpSpPr bwMode="auto">
              <a:xfrm>
                <a:off x="2136" y="1410"/>
                <a:ext cx="300" cy="1188"/>
                <a:chOff x="1836" y="1410"/>
                <a:chExt cx="300" cy="1188"/>
              </a:xfrm>
            </p:grpSpPr>
            <p:sp>
              <p:nvSpPr>
                <p:cNvPr id="137490" name="Rectangle 1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91" name="Rectangle 1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92" name="Rectangle 1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93" name="Rectangle 1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75" name="Group 14"/>
              <p:cNvGrpSpPr>
                <a:grpSpLocks/>
              </p:cNvGrpSpPr>
              <p:nvPr/>
            </p:nvGrpSpPr>
            <p:grpSpPr bwMode="auto">
              <a:xfrm>
                <a:off x="2436" y="1410"/>
                <a:ext cx="300" cy="1188"/>
                <a:chOff x="1836" y="1410"/>
                <a:chExt cx="300" cy="1188"/>
              </a:xfrm>
            </p:grpSpPr>
            <p:sp>
              <p:nvSpPr>
                <p:cNvPr id="137486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7" name="Rectangle 1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8" name="Rectangle 1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9" name="Rectangle 1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76" name="Group 19"/>
              <p:cNvGrpSpPr>
                <a:grpSpLocks/>
              </p:cNvGrpSpPr>
              <p:nvPr/>
            </p:nvGrpSpPr>
            <p:grpSpPr bwMode="auto">
              <a:xfrm>
                <a:off x="2736" y="1410"/>
                <a:ext cx="300" cy="1188"/>
                <a:chOff x="1836" y="1410"/>
                <a:chExt cx="300" cy="1188"/>
              </a:xfrm>
            </p:grpSpPr>
            <p:sp>
              <p:nvSpPr>
                <p:cNvPr id="137482" name="Rectangle 2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3" name="Rectangle 2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4" name="Rectangle 2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5" name="Rectangle 2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77" name="Group 24"/>
              <p:cNvGrpSpPr>
                <a:grpSpLocks/>
              </p:cNvGrpSpPr>
              <p:nvPr/>
            </p:nvGrpSpPr>
            <p:grpSpPr bwMode="auto">
              <a:xfrm>
                <a:off x="636" y="1410"/>
                <a:ext cx="300" cy="1188"/>
                <a:chOff x="1836" y="1410"/>
                <a:chExt cx="300" cy="1188"/>
              </a:xfrm>
            </p:grpSpPr>
            <p:sp>
              <p:nvSpPr>
                <p:cNvPr id="137478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79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0" name="Rectangle 2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81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78" name="Group 29"/>
              <p:cNvGrpSpPr>
                <a:grpSpLocks/>
              </p:cNvGrpSpPr>
              <p:nvPr/>
            </p:nvGrpSpPr>
            <p:grpSpPr bwMode="auto">
              <a:xfrm>
                <a:off x="936" y="1410"/>
                <a:ext cx="300" cy="1188"/>
                <a:chOff x="1836" y="1410"/>
                <a:chExt cx="300" cy="1188"/>
              </a:xfrm>
            </p:grpSpPr>
            <p:sp>
              <p:nvSpPr>
                <p:cNvPr id="137474" name="Rectangle 3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75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76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77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79" name="Group 34"/>
              <p:cNvGrpSpPr>
                <a:grpSpLocks/>
              </p:cNvGrpSpPr>
              <p:nvPr/>
            </p:nvGrpSpPr>
            <p:grpSpPr bwMode="auto">
              <a:xfrm>
                <a:off x="1236" y="1410"/>
                <a:ext cx="300" cy="1188"/>
                <a:chOff x="1836" y="1410"/>
                <a:chExt cx="300" cy="1188"/>
              </a:xfrm>
            </p:grpSpPr>
            <p:sp>
              <p:nvSpPr>
                <p:cNvPr id="137470" name="Rectangle 3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71" name="Rectangle 3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72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73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0" name="Group 39"/>
              <p:cNvGrpSpPr>
                <a:grpSpLocks/>
              </p:cNvGrpSpPr>
              <p:nvPr/>
            </p:nvGrpSpPr>
            <p:grpSpPr bwMode="auto">
              <a:xfrm>
                <a:off x="1536" y="1410"/>
                <a:ext cx="300" cy="1188"/>
                <a:chOff x="1836" y="1410"/>
                <a:chExt cx="300" cy="1188"/>
              </a:xfrm>
            </p:grpSpPr>
            <p:sp>
              <p:nvSpPr>
                <p:cNvPr id="137466" name="Rectangle 4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7" name="Rectangle 4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8" name="Rectangle 4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9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1" name="Group 46"/>
              <p:cNvGrpSpPr>
                <a:grpSpLocks/>
              </p:cNvGrpSpPr>
              <p:nvPr/>
            </p:nvGrpSpPr>
            <p:grpSpPr bwMode="auto">
              <a:xfrm>
                <a:off x="1836" y="2598"/>
                <a:ext cx="300" cy="1188"/>
                <a:chOff x="1836" y="1410"/>
                <a:chExt cx="300" cy="1188"/>
              </a:xfrm>
            </p:grpSpPr>
            <p:sp>
              <p:nvSpPr>
                <p:cNvPr id="137462" name="Rectangle 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3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4" name="Rectangle 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5" name="Rectangle 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2" name="Group 51"/>
              <p:cNvGrpSpPr>
                <a:grpSpLocks/>
              </p:cNvGrpSpPr>
              <p:nvPr/>
            </p:nvGrpSpPr>
            <p:grpSpPr bwMode="auto">
              <a:xfrm>
                <a:off x="2136" y="2598"/>
                <a:ext cx="300" cy="1188"/>
                <a:chOff x="1836" y="1410"/>
                <a:chExt cx="300" cy="1188"/>
              </a:xfrm>
            </p:grpSpPr>
            <p:sp>
              <p:nvSpPr>
                <p:cNvPr id="137458" name="Rectangle 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59" name="Rectangle 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0" name="Rectangle 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61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3" name="Group 56"/>
              <p:cNvGrpSpPr>
                <a:grpSpLocks/>
              </p:cNvGrpSpPr>
              <p:nvPr/>
            </p:nvGrpSpPr>
            <p:grpSpPr bwMode="auto">
              <a:xfrm>
                <a:off x="2436" y="2598"/>
                <a:ext cx="300" cy="1188"/>
                <a:chOff x="1836" y="1410"/>
                <a:chExt cx="300" cy="1188"/>
              </a:xfrm>
            </p:grpSpPr>
            <p:sp>
              <p:nvSpPr>
                <p:cNvPr id="137454" name="Rectangle 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55" name="Rectangle 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56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57" name="Rectangle 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4" name="Group 61"/>
              <p:cNvGrpSpPr>
                <a:grpSpLocks/>
              </p:cNvGrpSpPr>
              <p:nvPr/>
            </p:nvGrpSpPr>
            <p:grpSpPr bwMode="auto">
              <a:xfrm>
                <a:off x="2736" y="2598"/>
                <a:ext cx="300" cy="1188"/>
                <a:chOff x="1836" y="1410"/>
                <a:chExt cx="300" cy="1188"/>
              </a:xfrm>
            </p:grpSpPr>
            <p:sp>
              <p:nvSpPr>
                <p:cNvPr id="137450" name="Rectangle 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51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52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53" name="Rectangle 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5" name="Group 66"/>
              <p:cNvGrpSpPr>
                <a:grpSpLocks/>
              </p:cNvGrpSpPr>
              <p:nvPr/>
            </p:nvGrpSpPr>
            <p:grpSpPr bwMode="auto">
              <a:xfrm>
                <a:off x="636" y="2598"/>
                <a:ext cx="300" cy="1188"/>
                <a:chOff x="1836" y="1410"/>
                <a:chExt cx="300" cy="1188"/>
              </a:xfrm>
            </p:grpSpPr>
            <p:sp>
              <p:nvSpPr>
                <p:cNvPr id="137446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7" name="Rectangle 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8" name="Rectangle 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9" name="Rectangle 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6" name="Group 71"/>
              <p:cNvGrpSpPr>
                <a:grpSpLocks/>
              </p:cNvGrpSpPr>
              <p:nvPr/>
            </p:nvGrpSpPr>
            <p:grpSpPr bwMode="auto">
              <a:xfrm>
                <a:off x="936" y="2598"/>
                <a:ext cx="300" cy="1188"/>
                <a:chOff x="1836" y="1410"/>
                <a:chExt cx="300" cy="1188"/>
              </a:xfrm>
            </p:grpSpPr>
            <p:sp>
              <p:nvSpPr>
                <p:cNvPr id="137442" name="Rectangle 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3" name="Rectangle 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4" name="Rectangle 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5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7" name="Group 76"/>
              <p:cNvGrpSpPr>
                <a:grpSpLocks/>
              </p:cNvGrpSpPr>
              <p:nvPr/>
            </p:nvGrpSpPr>
            <p:grpSpPr bwMode="auto">
              <a:xfrm>
                <a:off x="1236" y="2598"/>
                <a:ext cx="300" cy="1188"/>
                <a:chOff x="1836" y="1410"/>
                <a:chExt cx="300" cy="1188"/>
              </a:xfrm>
            </p:grpSpPr>
            <p:sp>
              <p:nvSpPr>
                <p:cNvPr id="137438" name="Rectangle 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39" name="Rectangle 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0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41" name="Rectangle 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8" name="Group 81"/>
              <p:cNvGrpSpPr>
                <a:grpSpLocks/>
              </p:cNvGrpSpPr>
              <p:nvPr/>
            </p:nvGrpSpPr>
            <p:grpSpPr bwMode="auto">
              <a:xfrm>
                <a:off x="1536" y="2598"/>
                <a:ext cx="300" cy="1188"/>
                <a:chOff x="1836" y="1410"/>
                <a:chExt cx="300" cy="1188"/>
              </a:xfrm>
            </p:grpSpPr>
            <p:sp>
              <p:nvSpPr>
                <p:cNvPr id="137434" name="Rectangle 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35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36" name="Rectangle 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37" name="Rectangle 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89" name="Group 86"/>
              <p:cNvGrpSpPr>
                <a:grpSpLocks/>
              </p:cNvGrpSpPr>
              <p:nvPr/>
            </p:nvGrpSpPr>
            <p:grpSpPr bwMode="auto">
              <a:xfrm>
                <a:off x="3036" y="1410"/>
                <a:ext cx="300" cy="1188"/>
                <a:chOff x="1836" y="1410"/>
                <a:chExt cx="300" cy="1188"/>
              </a:xfrm>
            </p:grpSpPr>
            <p:sp>
              <p:nvSpPr>
                <p:cNvPr id="137430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31" name="Rectangle 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32" name="Rectangle 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33" name="Rectangle 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0" name="Group 91"/>
              <p:cNvGrpSpPr>
                <a:grpSpLocks/>
              </p:cNvGrpSpPr>
              <p:nvPr/>
            </p:nvGrpSpPr>
            <p:grpSpPr bwMode="auto">
              <a:xfrm>
                <a:off x="3036" y="2598"/>
                <a:ext cx="300" cy="1188"/>
                <a:chOff x="1836" y="1410"/>
                <a:chExt cx="300" cy="1188"/>
              </a:xfrm>
            </p:grpSpPr>
            <p:sp>
              <p:nvSpPr>
                <p:cNvPr id="137426" name="Rectangle 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7" name="Rectangle 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8" name="Rectangle 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9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1" name="Group 96"/>
              <p:cNvGrpSpPr>
                <a:grpSpLocks/>
              </p:cNvGrpSpPr>
              <p:nvPr/>
            </p:nvGrpSpPr>
            <p:grpSpPr bwMode="auto">
              <a:xfrm>
                <a:off x="3336" y="1410"/>
                <a:ext cx="300" cy="1188"/>
                <a:chOff x="1836" y="1410"/>
                <a:chExt cx="300" cy="1188"/>
              </a:xfrm>
            </p:grpSpPr>
            <p:sp>
              <p:nvSpPr>
                <p:cNvPr id="137422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3" name="Rectangle 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4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2" name="Group 101"/>
              <p:cNvGrpSpPr>
                <a:grpSpLocks/>
              </p:cNvGrpSpPr>
              <p:nvPr/>
            </p:nvGrpSpPr>
            <p:grpSpPr bwMode="auto">
              <a:xfrm>
                <a:off x="3336" y="2598"/>
                <a:ext cx="300" cy="1188"/>
                <a:chOff x="1836" y="1410"/>
                <a:chExt cx="300" cy="1188"/>
              </a:xfrm>
            </p:grpSpPr>
            <p:sp>
              <p:nvSpPr>
                <p:cNvPr id="137418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19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0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21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3" name="Group 106"/>
              <p:cNvGrpSpPr>
                <a:grpSpLocks/>
              </p:cNvGrpSpPr>
              <p:nvPr/>
            </p:nvGrpSpPr>
            <p:grpSpPr bwMode="auto">
              <a:xfrm>
                <a:off x="3636" y="1410"/>
                <a:ext cx="300" cy="1188"/>
                <a:chOff x="1836" y="1410"/>
                <a:chExt cx="300" cy="1188"/>
              </a:xfrm>
            </p:grpSpPr>
            <p:sp>
              <p:nvSpPr>
                <p:cNvPr id="13741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15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16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17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4" name="Group 111"/>
              <p:cNvGrpSpPr>
                <a:grpSpLocks/>
              </p:cNvGrpSpPr>
              <p:nvPr/>
            </p:nvGrpSpPr>
            <p:grpSpPr bwMode="auto">
              <a:xfrm>
                <a:off x="3636" y="2598"/>
                <a:ext cx="300" cy="1188"/>
                <a:chOff x="1836" y="1410"/>
                <a:chExt cx="300" cy="1188"/>
              </a:xfrm>
            </p:grpSpPr>
            <p:sp>
              <p:nvSpPr>
                <p:cNvPr id="137410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11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12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13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5" name="Group 116"/>
              <p:cNvGrpSpPr>
                <a:grpSpLocks/>
              </p:cNvGrpSpPr>
              <p:nvPr/>
            </p:nvGrpSpPr>
            <p:grpSpPr bwMode="auto">
              <a:xfrm>
                <a:off x="3936" y="1410"/>
                <a:ext cx="300" cy="1188"/>
                <a:chOff x="1836" y="1410"/>
                <a:chExt cx="300" cy="1188"/>
              </a:xfrm>
            </p:grpSpPr>
            <p:sp>
              <p:nvSpPr>
                <p:cNvPr id="137406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7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8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9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6" name="Group 121"/>
              <p:cNvGrpSpPr>
                <a:grpSpLocks/>
              </p:cNvGrpSpPr>
              <p:nvPr/>
            </p:nvGrpSpPr>
            <p:grpSpPr bwMode="auto">
              <a:xfrm>
                <a:off x="3936" y="2598"/>
                <a:ext cx="300" cy="1188"/>
                <a:chOff x="1836" y="1410"/>
                <a:chExt cx="300" cy="1188"/>
              </a:xfrm>
            </p:grpSpPr>
            <p:sp>
              <p:nvSpPr>
                <p:cNvPr id="137402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3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5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7" name="Group 126"/>
              <p:cNvGrpSpPr>
                <a:grpSpLocks/>
              </p:cNvGrpSpPr>
              <p:nvPr/>
            </p:nvGrpSpPr>
            <p:grpSpPr bwMode="auto">
              <a:xfrm>
                <a:off x="4236" y="1410"/>
                <a:ext cx="300" cy="1188"/>
                <a:chOff x="1836" y="1410"/>
                <a:chExt cx="300" cy="1188"/>
              </a:xfrm>
            </p:grpSpPr>
            <p:sp>
              <p:nvSpPr>
                <p:cNvPr id="137398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99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0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40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8" name="Group 131"/>
              <p:cNvGrpSpPr>
                <a:grpSpLocks/>
              </p:cNvGrpSpPr>
              <p:nvPr/>
            </p:nvGrpSpPr>
            <p:grpSpPr bwMode="auto">
              <a:xfrm>
                <a:off x="4236" y="2598"/>
                <a:ext cx="300" cy="1188"/>
                <a:chOff x="1836" y="1410"/>
                <a:chExt cx="300" cy="1188"/>
              </a:xfrm>
            </p:grpSpPr>
            <p:sp>
              <p:nvSpPr>
                <p:cNvPr id="137394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95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96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97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299" name="Group 136"/>
              <p:cNvGrpSpPr>
                <a:grpSpLocks/>
              </p:cNvGrpSpPr>
              <p:nvPr/>
            </p:nvGrpSpPr>
            <p:grpSpPr bwMode="auto">
              <a:xfrm>
                <a:off x="4536" y="1410"/>
                <a:ext cx="300" cy="1188"/>
                <a:chOff x="1836" y="1410"/>
                <a:chExt cx="300" cy="1188"/>
              </a:xfrm>
            </p:grpSpPr>
            <p:sp>
              <p:nvSpPr>
                <p:cNvPr id="137390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91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92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93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0" name="Group 141"/>
              <p:cNvGrpSpPr>
                <a:grpSpLocks/>
              </p:cNvGrpSpPr>
              <p:nvPr/>
            </p:nvGrpSpPr>
            <p:grpSpPr bwMode="auto">
              <a:xfrm>
                <a:off x="4536" y="2598"/>
                <a:ext cx="300" cy="1188"/>
                <a:chOff x="1836" y="1410"/>
                <a:chExt cx="300" cy="1188"/>
              </a:xfrm>
            </p:grpSpPr>
            <p:sp>
              <p:nvSpPr>
                <p:cNvPr id="137386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7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8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9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1" name="Group 146"/>
              <p:cNvGrpSpPr>
                <a:grpSpLocks/>
              </p:cNvGrpSpPr>
              <p:nvPr/>
            </p:nvGrpSpPr>
            <p:grpSpPr bwMode="auto">
              <a:xfrm>
                <a:off x="4836" y="1410"/>
                <a:ext cx="300" cy="1188"/>
                <a:chOff x="1836" y="1410"/>
                <a:chExt cx="300" cy="1188"/>
              </a:xfrm>
            </p:grpSpPr>
            <p:sp>
              <p:nvSpPr>
                <p:cNvPr id="13738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3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4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5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2" name="Group 151"/>
              <p:cNvGrpSpPr>
                <a:grpSpLocks/>
              </p:cNvGrpSpPr>
              <p:nvPr/>
            </p:nvGrpSpPr>
            <p:grpSpPr bwMode="auto">
              <a:xfrm>
                <a:off x="4836" y="2598"/>
                <a:ext cx="300" cy="1188"/>
                <a:chOff x="1836" y="1410"/>
                <a:chExt cx="300" cy="1188"/>
              </a:xfrm>
            </p:grpSpPr>
            <p:sp>
              <p:nvSpPr>
                <p:cNvPr id="137378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79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0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81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3" name="Group 156"/>
              <p:cNvGrpSpPr>
                <a:grpSpLocks/>
              </p:cNvGrpSpPr>
              <p:nvPr/>
            </p:nvGrpSpPr>
            <p:grpSpPr bwMode="auto">
              <a:xfrm>
                <a:off x="1836" y="222"/>
                <a:ext cx="300" cy="1188"/>
                <a:chOff x="1836" y="1410"/>
                <a:chExt cx="300" cy="1188"/>
              </a:xfrm>
            </p:grpSpPr>
            <p:sp>
              <p:nvSpPr>
                <p:cNvPr id="137374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75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76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77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4" name="Group 161"/>
              <p:cNvGrpSpPr>
                <a:grpSpLocks/>
              </p:cNvGrpSpPr>
              <p:nvPr/>
            </p:nvGrpSpPr>
            <p:grpSpPr bwMode="auto">
              <a:xfrm>
                <a:off x="2136" y="222"/>
                <a:ext cx="300" cy="1188"/>
                <a:chOff x="1836" y="1410"/>
                <a:chExt cx="300" cy="1188"/>
              </a:xfrm>
            </p:grpSpPr>
            <p:sp>
              <p:nvSpPr>
                <p:cNvPr id="137370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71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72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73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5" name="Group 166"/>
              <p:cNvGrpSpPr>
                <a:grpSpLocks/>
              </p:cNvGrpSpPr>
              <p:nvPr/>
            </p:nvGrpSpPr>
            <p:grpSpPr bwMode="auto">
              <a:xfrm>
                <a:off x="2436" y="222"/>
                <a:ext cx="300" cy="1188"/>
                <a:chOff x="1836" y="1410"/>
                <a:chExt cx="300" cy="1188"/>
              </a:xfrm>
            </p:grpSpPr>
            <p:sp>
              <p:nvSpPr>
                <p:cNvPr id="137366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7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8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9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6" name="Group 171"/>
              <p:cNvGrpSpPr>
                <a:grpSpLocks/>
              </p:cNvGrpSpPr>
              <p:nvPr/>
            </p:nvGrpSpPr>
            <p:grpSpPr bwMode="auto">
              <a:xfrm>
                <a:off x="2736" y="222"/>
                <a:ext cx="300" cy="1188"/>
                <a:chOff x="1836" y="1410"/>
                <a:chExt cx="300" cy="1188"/>
              </a:xfrm>
            </p:grpSpPr>
            <p:sp>
              <p:nvSpPr>
                <p:cNvPr id="137362" name="Rectangle 1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3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4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5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7" name="Group 176"/>
              <p:cNvGrpSpPr>
                <a:grpSpLocks/>
              </p:cNvGrpSpPr>
              <p:nvPr/>
            </p:nvGrpSpPr>
            <p:grpSpPr bwMode="auto">
              <a:xfrm>
                <a:off x="636" y="222"/>
                <a:ext cx="300" cy="1188"/>
                <a:chOff x="1836" y="1410"/>
                <a:chExt cx="300" cy="1188"/>
              </a:xfrm>
            </p:grpSpPr>
            <p:sp>
              <p:nvSpPr>
                <p:cNvPr id="13735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5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61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8" name="Group 181"/>
              <p:cNvGrpSpPr>
                <a:grpSpLocks/>
              </p:cNvGrpSpPr>
              <p:nvPr/>
            </p:nvGrpSpPr>
            <p:grpSpPr bwMode="auto">
              <a:xfrm>
                <a:off x="936" y="222"/>
                <a:ext cx="300" cy="1188"/>
                <a:chOff x="1836" y="1410"/>
                <a:chExt cx="300" cy="1188"/>
              </a:xfrm>
            </p:grpSpPr>
            <p:sp>
              <p:nvSpPr>
                <p:cNvPr id="137354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55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56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57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09" name="Group 186"/>
              <p:cNvGrpSpPr>
                <a:grpSpLocks/>
              </p:cNvGrpSpPr>
              <p:nvPr/>
            </p:nvGrpSpPr>
            <p:grpSpPr bwMode="auto">
              <a:xfrm>
                <a:off x="1236" y="222"/>
                <a:ext cx="300" cy="1188"/>
                <a:chOff x="1836" y="1410"/>
                <a:chExt cx="300" cy="1188"/>
              </a:xfrm>
            </p:grpSpPr>
            <p:sp>
              <p:nvSpPr>
                <p:cNvPr id="137350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52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53" name="Rectangle 1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0" name="Group 191"/>
              <p:cNvGrpSpPr>
                <a:grpSpLocks/>
              </p:cNvGrpSpPr>
              <p:nvPr/>
            </p:nvGrpSpPr>
            <p:grpSpPr bwMode="auto">
              <a:xfrm>
                <a:off x="1536" y="222"/>
                <a:ext cx="300" cy="1188"/>
                <a:chOff x="1836" y="1410"/>
                <a:chExt cx="300" cy="1188"/>
              </a:xfrm>
            </p:grpSpPr>
            <p:sp>
              <p:nvSpPr>
                <p:cNvPr id="137346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7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8" name="Rectangle 1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9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1" name="Group 196"/>
              <p:cNvGrpSpPr>
                <a:grpSpLocks/>
              </p:cNvGrpSpPr>
              <p:nvPr/>
            </p:nvGrpSpPr>
            <p:grpSpPr bwMode="auto">
              <a:xfrm>
                <a:off x="3036" y="222"/>
                <a:ext cx="300" cy="1188"/>
                <a:chOff x="1836" y="1410"/>
                <a:chExt cx="300" cy="1188"/>
              </a:xfrm>
            </p:grpSpPr>
            <p:sp>
              <p:nvSpPr>
                <p:cNvPr id="137342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3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4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5" name="Rectangle 2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2" name="Group 201"/>
              <p:cNvGrpSpPr>
                <a:grpSpLocks/>
              </p:cNvGrpSpPr>
              <p:nvPr/>
            </p:nvGrpSpPr>
            <p:grpSpPr bwMode="auto">
              <a:xfrm>
                <a:off x="3336" y="222"/>
                <a:ext cx="300" cy="1188"/>
                <a:chOff x="1836" y="1410"/>
                <a:chExt cx="300" cy="1188"/>
              </a:xfrm>
            </p:grpSpPr>
            <p:sp>
              <p:nvSpPr>
                <p:cNvPr id="137338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39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0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4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3" name="Group 206"/>
              <p:cNvGrpSpPr>
                <a:grpSpLocks/>
              </p:cNvGrpSpPr>
              <p:nvPr/>
            </p:nvGrpSpPr>
            <p:grpSpPr bwMode="auto">
              <a:xfrm>
                <a:off x="3636" y="222"/>
                <a:ext cx="300" cy="1188"/>
                <a:chOff x="1836" y="1410"/>
                <a:chExt cx="300" cy="1188"/>
              </a:xfrm>
            </p:grpSpPr>
            <p:sp>
              <p:nvSpPr>
                <p:cNvPr id="137334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35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36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37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4" name="Group 211"/>
              <p:cNvGrpSpPr>
                <a:grpSpLocks/>
              </p:cNvGrpSpPr>
              <p:nvPr/>
            </p:nvGrpSpPr>
            <p:grpSpPr bwMode="auto">
              <a:xfrm>
                <a:off x="3936" y="222"/>
                <a:ext cx="300" cy="1188"/>
                <a:chOff x="1836" y="1410"/>
                <a:chExt cx="300" cy="1188"/>
              </a:xfrm>
            </p:grpSpPr>
            <p:sp>
              <p:nvSpPr>
                <p:cNvPr id="137330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31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32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33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5" name="Group 216"/>
              <p:cNvGrpSpPr>
                <a:grpSpLocks/>
              </p:cNvGrpSpPr>
              <p:nvPr/>
            </p:nvGrpSpPr>
            <p:grpSpPr bwMode="auto">
              <a:xfrm>
                <a:off x="4236" y="222"/>
                <a:ext cx="300" cy="1188"/>
                <a:chOff x="1836" y="1410"/>
                <a:chExt cx="300" cy="1188"/>
              </a:xfrm>
            </p:grpSpPr>
            <p:sp>
              <p:nvSpPr>
                <p:cNvPr id="137326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7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8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9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6" name="Group 221"/>
              <p:cNvGrpSpPr>
                <a:grpSpLocks/>
              </p:cNvGrpSpPr>
              <p:nvPr/>
            </p:nvGrpSpPr>
            <p:grpSpPr bwMode="auto">
              <a:xfrm>
                <a:off x="4536" y="222"/>
                <a:ext cx="300" cy="1188"/>
                <a:chOff x="1836" y="1410"/>
                <a:chExt cx="300" cy="1188"/>
              </a:xfrm>
            </p:grpSpPr>
            <p:sp>
              <p:nvSpPr>
                <p:cNvPr id="137322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3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4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5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37317" name="Group 226"/>
              <p:cNvGrpSpPr>
                <a:grpSpLocks/>
              </p:cNvGrpSpPr>
              <p:nvPr/>
            </p:nvGrpSpPr>
            <p:grpSpPr bwMode="auto">
              <a:xfrm>
                <a:off x="4836" y="222"/>
                <a:ext cx="300" cy="1188"/>
                <a:chOff x="1836" y="1410"/>
                <a:chExt cx="300" cy="1188"/>
              </a:xfrm>
            </p:grpSpPr>
            <p:sp>
              <p:nvSpPr>
                <p:cNvPr id="137318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19" name="Rectangle 2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0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37321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37258" name="Line 233"/>
            <p:cNvSpPr>
              <a:spLocks noChangeShapeType="1"/>
            </p:cNvSpPr>
            <p:nvPr/>
          </p:nvSpPr>
          <p:spPr bwMode="auto">
            <a:xfrm>
              <a:off x="639" y="2352"/>
              <a:ext cx="4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59" name="Text Box 235"/>
            <p:cNvSpPr txBox="1">
              <a:spLocks noChangeArrowheads="1"/>
            </p:cNvSpPr>
            <p:nvPr/>
          </p:nvSpPr>
          <p:spPr bwMode="auto">
            <a:xfrm>
              <a:off x="3237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37260" name="Text Box 236"/>
            <p:cNvSpPr txBox="1">
              <a:spLocks noChangeArrowheads="1"/>
            </p:cNvSpPr>
            <p:nvPr/>
          </p:nvSpPr>
          <p:spPr bwMode="auto">
            <a:xfrm>
              <a:off x="3853" y="233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37261" name="Text Box 237"/>
            <p:cNvSpPr txBox="1">
              <a:spLocks noChangeArrowheads="1"/>
            </p:cNvSpPr>
            <p:nvPr/>
          </p:nvSpPr>
          <p:spPr bwMode="auto">
            <a:xfrm>
              <a:off x="4445" y="235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37262" name="Text Box 238"/>
            <p:cNvSpPr txBox="1">
              <a:spLocks noChangeArrowheads="1"/>
            </p:cNvSpPr>
            <p:nvPr/>
          </p:nvSpPr>
          <p:spPr bwMode="auto">
            <a:xfrm>
              <a:off x="4973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8</a:t>
              </a:r>
            </a:p>
          </p:txBody>
        </p:sp>
        <p:sp>
          <p:nvSpPr>
            <p:cNvPr id="137263" name="Text Box 239"/>
            <p:cNvSpPr txBox="1">
              <a:spLocks noChangeArrowheads="1"/>
            </p:cNvSpPr>
            <p:nvPr/>
          </p:nvSpPr>
          <p:spPr bwMode="auto">
            <a:xfrm>
              <a:off x="4965" y="21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CC"/>
                  </a:solidFill>
                </a:rPr>
                <a:t>x</a:t>
              </a:r>
            </a:p>
          </p:txBody>
        </p:sp>
        <p:sp>
          <p:nvSpPr>
            <p:cNvPr id="137264" name="Text Box 242"/>
            <p:cNvSpPr txBox="1">
              <a:spLocks noChangeArrowheads="1"/>
            </p:cNvSpPr>
            <p:nvPr/>
          </p:nvSpPr>
          <p:spPr bwMode="auto">
            <a:xfrm>
              <a:off x="20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37265" name="Text Box 243"/>
            <p:cNvSpPr txBox="1">
              <a:spLocks noChangeArrowheads="1"/>
            </p:cNvSpPr>
            <p:nvPr/>
          </p:nvSpPr>
          <p:spPr bwMode="auto">
            <a:xfrm>
              <a:off x="14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37266" name="Text Box 244"/>
            <p:cNvSpPr txBox="1">
              <a:spLocks noChangeArrowheads="1"/>
            </p:cNvSpPr>
            <p:nvPr/>
          </p:nvSpPr>
          <p:spPr bwMode="auto">
            <a:xfrm>
              <a:off x="805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  <p:sp>
          <p:nvSpPr>
            <p:cNvPr id="137267" name="Text Box 245"/>
            <p:cNvSpPr txBox="1">
              <a:spLocks noChangeArrowheads="1"/>
            </p:cNvSpPr>
            <p:nvPr/>
          </p:nvSpPr>
          <p:spPr bwMode="auto">
            <a:xfrm>
              <a:off x="2549" y="164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37268" name="Text Box 246"/>
            <p:cNvSpPr txBox="1">
              <a:spLocks noChangeArrowheads="1"/>
            </p:cNvSpPr>
            <p:nvPr/>
          </p:nvSpPr>
          <p:spPr bwMode="auto">
            <a:xfrm>
              <a:off x="2557" y="109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37269" name="Text Box 247"/>
            <p:cNvSpPr txBox="1">
              <a:spLocks noChangeArrowheads="1"/>
            </p:cNvSpPr>
            <p:nvPr/>
          </p:nvSpPr>
          <p:spPr bwMode="auto">
            <a:xfrm>
              <a:off x="2565" y="52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37270" name="Text Box 248"/>
            <p:cNvSpPr txBox="1">
              <a:spLocks noChangeArrowheads="1"/>
            </p:cNvSpPr>
            <p:nvPr/>
          </p:nvSpPr>
          <p:spPr bwMode="auto">
            <a:xfrm>
              <a:off x="2485" y="281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37271" name="Text Box 249"/>
            <p:cNvSpPr txBox="1">
              <a:spLocks noChangeArrowheads="1"/>
            </p:cNvSpPr>
            <p:nvPr/>
          </p:nvSpPr>
          <p:spPr bwMode="auto">
            <a:xfrm>
              <a:off x="2501" y="34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37272" name="Text Box 250"/>
            <p:cNvSpPr txBox="1">
              <a:spLocks noChangeArrowheads="1"/>
            </p:cNvSpPr>
            <p:nvPr/>
          </p:nvSpPr>
          <p:spPr bwMode="auto">
            <a:xfrm>
              <a:off x="2513" y="393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</p:grpSp>
      <p:sp>
        <p:nvSpPr>
          <p:cNvPr id="137222" name="Text Box 254"/>
          <p:cNvSpPr txBox="1">
            <a:spLocks noChangeArrowheads="1"/>
          </p:cNvSpPr>
          <p:nvPr/>
        </p:nvSpPr>
        <p:spPr bwMode="auto">
          <a:xfrm>
            <a:off x="2381250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f(x) ± 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7223" name="Rectangle 271"/>
          <p:cNvSpPr>
            <a:spLocks noChangeArrowheads="1"/>
          </p:cNvSpPr>
          <p:nvPr/>
        </p:nvSpPr>
        <p:spPr bwMode="auto">
          <a:xfrm>
            <a:off x="901700" y="6521450"/>
            <a:ext cx="7348538" cy="103188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4" name="Rectangle 272"/>
          <p:cNvSpPr>
            <a:spLocks noChangeArrowheads="1"/>
          </p:cNvSpPr>
          <p:nvPr/>
        </p:nvSpPr>
        <p:spPr bwMode="auto">
          <a:xfrm>
            <a:off x="885825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5" name="Rectangle 273"/>
          <p:cNvSpPr>
            <a:spLocks noChangeArrowheads="1"/>
          </p:cNvSpPr>
          <p:nvPr/>
        </p:nvSpPr>
        <p:spPr bwMode="auto">
          <a:xfrm>
            <a:off x="8154988" y="806450"/>
            <a:ext cx="114300" cy="581660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6" name="Rectangle 274"/>
          <p:cNvSpPr>
            <a:spLocks noChangeArrowheads="1"/>
          </p:cNvSpPr>
          <p:nvPr/>
        </p:nvSpPr>
        <p:spPr bwMode="auto">
          <a:xfrm>
            <a:off x="876300" y="781050"/>
            <a:ext cx="7400925" cy="112713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7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8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29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230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7233" name="Group 288"/>
          <p:cNvGrpSpPr>
            <a:grpSpLocks/>
          </p:cNvGrpSpPr>
          <p:nvPr/>
        </p:nvGrpSpPr>
        <p:grpSpPr bwMode="auto">
          <a:xfrm>
            <a:off x="4986338" y="966788"/>
            <a:ext cx="2825750" cy="1028700"/>
            <a:chOff x="1293816" y="1767840"/>
            <a:chExt cx="2826100" cy="1029698"/>
          </a:xfrm>
        </p:grpSpPr>
        <p:sp>
          <p:nvSpPr>
            <p:cNvPr id="137254" name="TextBox 268"/>
            <p:cNvSpPr txBox="1">
              <a:spLocks noChangeArrowheads="1"/>
            </p:cNvSpPr>
            <p:nvPr/>
          </p:nvSpPr>
          <p:spPr bwMode="auto">
            <a:xfrm>
              <a:off x="1293816" y="2335480"/>
              <a:ext cx="2826100" cy="462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(x , y) 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 (x , y ± </a:t>
              </a:r>
              <a:r>
                <a:rPr lang="en-GB" altLang="en-US" b="1">
                  <a:latin typeface="Comic Sans MS" panose="030F0702030302020204" pitchFamily="66" charset="0"/>
                  <a:sym typeface="Wingdings" panose="05000000000000000000" pitchFamily="2" charset="2"/>
                </a:rPr>
                <a:t>k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)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137255" name="TextBox 287"/>
            <p:cNvSpPr txBox="1">
              <a:spLocks noChangeArrowheads="1"/>
            </p:cNvSpPr>
            <p:nvPr/>
          </p:nvSpPr>
          <p:spPr bwMode="auto">
            <a:xfrm flipH="1">
              <a:off x="1738593" y="1767840"/>
              <a:ext cx="1889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latin typeface="Comic Sans MS" panose="030F0702030302020204" pitchFamily="66" charset="0"/>
                </a:rPr>
                <a:t>Mapping</a:t>
              </a:r>
            </a:p>
          </p:txBody>
        </p:sp>
      </p:grpSp>
      <p:grpSp>
        <p:nvGrpSpPr>
          <p:cNvPr id="137234" name="Group 291"/>
          <p:cNvGrpSpPr>
            <a:grpSpLocks/>
          </p:cNvGrpSpPr>
          <p:nvPr/>
        </p:nvGrpSpPr>
        <p:grpSpPr bwMode="auto">
          <a:xfrm>
            <a:off x="1511300" y="3733800"/>
            <a:ext cx="1865313" cy="2481263"/>
            <a:chOff x="1485900" y="1841500"/>
            <a:chExt cx="1943100" cy="2480733"/>
          </a:xfrm>
        </p:grpSpPr>
        <p:sp>
          <p:nvSpPr>
            <p:cNvPr id="293" name="Freeform 292"/>
            <p:cNvSpPr/>
            <p:nvPr/>
          </p:nvSpPr>
          <p:spPr>
            <a:xfrm>
              <a:off x="1485900" y="1841500"/>
              <a:ext cx="1943100" cy="2480733"/>
            </a:xfrm>
            <a:custGeom>
              <a:avLst/>
              <a:gdLst>
                <a:gd name="connsiteX0" fmla="*/ 0 w 1917700"/>
                <a:gd name="connsiteY0" fmla="*/ 1409700 h 2480733"/>
                <a:gd name="connsiteX1" fmla="*/ 508000 w 1917700"/>
                <a:gd name="connsiteY1" fmla="*/ 482600 h 2480733"/>
                <a:gd name="connsiteX2" fmla="*/ 965200 w 1917700"/>
                <a:gd name="connsiteY2" fmla="*/ 2400300 h 2480733"/>
                <a:gd name="connsiteX3" fmla="*/ 1917700 w 1917700"/>
                <a:gd name="connsiteY3" fmla="*/ 0 h 2480733"/>
                <a:gd name="connsiteX4" fmla="*/ 1917700 w 1917700"/>
                <a:gd name="connsiteY4" fmla="*/ 0 h 24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700" h="2480733">
                  <a:moveTo>
                    <a:pt x="0" y="1409700"/>
                  </a:moveTo>
                  <a:cubicBezTo>
                    <a:pt x="173566" y="863600"/>
                    <a:pt x="347133" y="317500"/>
                    <a:pt x="508000" y="482600"/>
                  </a:cubicBezTo>
                  <a:cubicBezTo>
                    <a:pt x="668867" y="647700"/>
                    <a:pt x="730250" y="2480733"/>
                    <a:pt x="965200" y="2400300"/>
                  </a:cubicBezTo>
                  <a:cubicBezTo>
                    <a:pt x="1200150" y="2319867"/>
                    <a:pt x="1917700" y="0"/>
                    <a:pt x="1917700" y="0"/>
                  </a:cubicBezTo>
                  <a:lnTo>
                    <a:pt x="1917700" y="0"/>
                  </a:lnTo>
                </a:path>
              </a:pathLst>
            </a:cu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1859637" y="2230355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2354094" y="4109553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sp>
        <p:nvSpPr>
          <p:cNvPr id="299" name="TextBox 298"/>
          <p:cNvSpPr txBox="1">
            <a:spLocks noChangeArrowheads="1"/>
          </p:cNvSpPr>
          <p:nvPr/>
        </p:nvSpPr>
        <p:spPr bwMode="auto">
          <a:xfrm>
            <a:off x="574675" y="236538"/>
            <a:ext cx="1265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f(x) + 5</a:t>
            </a:r>
          </a:p>
        </p:txBody>
      </p:sp>
      <p:sp>
        <p:nvSpPr>
          <p:cNvPr id="300" name="TextBox 299"/>
          <p:cNvSpPr txBox="1">
            <a:spLocks noChangeArrowheads="1"/>
          </p:cNvSpPr>
          <p:nvPr/>
        </p:nvSpPr>
        <p:spPr bwMode="auto">
          <a:xfrm>
            <a:off x="7183438" y="192088"/>
            <a:ext cx="1246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f(x) - 3</a:t>
            </a:r>
          </a:p>
        </p:txBody>
      </p:sp>
      <p:grpSp>
        <p:nvGrpSpPr>
          <p:cNvPr id="137235" name="Group 308"/>
          <p:cNvGrpSpPr>
            <a:grpSpLocks/>
          </p:cNvGrpSpPr>
          <p:nvPr/>
        </p:nvGrpSpPr>
        <p:grpSpPr bwMode="auto">
          <a:xfrm>
            <a:off x="5661025" y="2700338"/>
            <a:ext cx="1155700" cy="2870200"/>
            <a:chOff x="5675605" y="2699556"/>
            <a:chExt cx="1155578" cy="2871250"/>
          </a:xfrm>
        </p:grpSpPr>
        <p:sp>
          <p:nvSpPr>
            <p:cNvPr id="305" name="Arc 304"/>
            <p:cNvSpPr/>
            <p:nvPr/>
          </p:nvSpPr>
          <p:spPr>
            <a:xfrm>
              <a:off x="5739098" y="2799605"/>
              <a:ext cx="1041290" cy="2771201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6186726" y="2699556"/>
              <a:ext cx="182544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6648640" y="3625407"/>
              <a:ext cx="182543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5675605" y="3638111"/>
              <a:ext cx="182544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37236" name="Group 309"/>
          <p:cNvGrpSpPr>
            <a:grpSpLocks/>
          </p:cNvGrpSpPr>
          <p:nvPr/>
        </p:nvGrpSpPr>
        <p:grpSpPr bwMode="auto">
          <a:xfrm>
            <a:off x="5659438" y="2697163"/>
            <a:ext cx="1155700" cy="2871787"/>
            <a:chOff x="5675605" y="2699556"/>
            <a:chExt cx="1155578" cy="2871250"/>
          </a:xfrm>
        </p:grpSpPr>
        <p:sp>
          <p:nvSpPr>
            <p:cNvPr id="311" name="Arc 310"/>
            <p:cNvSpPr/>
            <p:nvPr/>
          </p:nvSpPr>
          <p:spPr>
            <a:xfrm>
              <a:off x="5739098" y="2799549"/>
              <a:ext cx="1041290" cy="2771257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6186726" y="2699556"/>
              <a:ext cx="182543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6648639" y="3624895"/>
              <a:ext cx="182544" cy="1857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5675605" y="3637593"/>
              <a:ext cx="182543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37237" name="Group 319"/>
          <p:cNvGrpSpPr>
            <a:grpSpLocks/>
          </p:cNvGrpSpPr>
          <p:nvPr/>
        </p:nvGrpSpPr>
        <p:grpSpPr bwMode="auto">
          <a:xfrm>
            <a:off x="1509713" y="3744913"/>
            <a:ext cx="2232025" cy="2481262"/>
            <a:chOff x="1508950" y="3717391"/>
            <a:chExt cx="2321469" cy="2480733"/>
          </a:xfrm>
        </p:grpSpPr>
        <p:sp>
          <p:nvSpPr>
            <p:cNvPr id="137238" name="TextBox 314"/>
            <p:cNvSpPr txBox="1">
              <a:spLocks noChangeArrowheads="1"/>
            </p:cNvSpPr>
            <p:nvPr/>
          </p:nvSpPr>
          <p:spPr bwMode="auto">
            <a:xfrm>
              <a:off x="2991728" y="4961206"/>
              <a:ext cx="838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 </a:t>
              </a:r>
            </a:p>
          </p:txBody>
        </p:sp>
        <p:grpSp>
          <p:nvGrpSpPr>
            <p:cNvPr id="137239" name="Group 315"/>
            <p:cNvGrpSpPr>
              <a:grpSpLocks/>
            </p:cNvGrpSpPr>
            <p:nvPr/>
          </p:nvGrpSpPr>
          <p:grpSpPr bwMode="auto">
            <a:xfrm>
              <a:off x="1508950" y="3717391"/>
              <a:ext cx="1943100" cy="2480733"/>
              <a:chOff x="1485900" y="1841500"/>
              <a:chExt cx="1943100" cy="2480733"/>
            </a:xfrm>
          </p:grpSpPr>
          <p:sp>
            <p:nvSpPr>
              <p:cNvPr id="317" name="Freeform 316"/>
              <p:cNvSpPr/>
              <p:nvPr/>
            </p:nvSpPr>
            <p:spPr>
              <a:xfrm>
                <a:off x="1485900" y="1841500"/>
                <a:ext cx="1943363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1859052" y="2230354"/>
                <a:ext cx="183273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2354387" y="4109553"/>
                <a:ext cx="183273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044E-7 L 2.22222E-6 -0.347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0083E-6 L 0.00156 0.207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0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3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54"/>
          <p:cNvSpPr txBox="1">
            <a:spLocks noChangeArrowheads="1"/>
          </p:cNvSpPr>
          <p:nvPr/>
        </p:nvSpPr>
        <p:spPr bwMode="auto">
          <a:xfrm>
            <a:off x="2690813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f(x) ± 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138243" name="Rectangle 271"/>
          <p:cNvSpPr>
            <a:spLocks noChangeArrowheads="1"/>
          </p:cNvSpPr>
          <p:nvPr/>
        </p:nvSpPr>
        <p:spPr bwMode="auto">
          <a:xfrm>
            <a:off x="901700" y="6521450"/>
            <a:ext cx="7348538" cy="103188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4" name="Rectangle 272"/>
          <p:cNvSpPr>
            <a:spLocks noChangeArrowheads="1"/>
          </p:cNvSpPr>
          <p:nvPr/>
        </p:nvSpPr>
        <p:spPr bwMode="auto">
          <a:xfrm>
            <a:off x="885825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5" name="Rectangle 274"/>
          <p:cNvSpPr>
            <a:spLocks noChangeArrowheads="1"/>
          </p:cNvSpPr>
          <p:nvPr/>
        </p:nvSpPr>
        <p:spPr bwMode="auto">
          <a:xfrm>
            <a:off x="876300" y="781050"/>
            <a:ext cx="7400925" cy="112713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6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7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8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49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250" name="Rectangle 272"/>
          <p:cNvSpPr>
            <a:spLocks noChangeArrowheads="1"/>
          </p:cNvSpPr>
          <p:nvPr/>
        </p:nvSpPr>
        <p:spPr bwMode="auto">
          <a:xfrm>
            <a:off x="8156575" y="877888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936625" y="957263"/>
            <a:ext cx="7331075" cy="5932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Keypoints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900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y = f(x) ±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moves original f(x) graph vertically up or down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+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 move up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-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 move down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Only  y-coordinate changes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NOTE: Always state any coordinates given on f(x)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         on f(x)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±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 graph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6119813" y="3897313"/>
            <a:ext cx="1646237" cy="730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hlinkClick r:id="rId2"/>
              </a:rPr>
              <a:t>Demo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44563" y="1874838"/>
            <a:ext cx="2800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R = {real numbers}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44563" y="2316163"/>
            <a:ext cx="81835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This is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all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 possible numbers.  If  we  plotted values on a number line then each of the previous sets would leave gaps but the set of real numbers would give us a solid line.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944563" y="3902075"/>
            <a:ext cx="419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We should also note that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636838" y="4495800"/>
            <a:ext cx="416083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N   “fits inside”   W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W  “fits inside”    Z  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Z   “fits inside”    Q 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Q   “fits inside”    R</a:t>
            </a:r>
          </a:p>
        </p:txBody>
      </p:sp>
      <p:sp>
        <p:nvSpPr>
          <p:cNvPr id="72710" name="Title 6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FF00"/>
                </a:solidFill>
              </a:rPr>
              <a:t>Sets &amp;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4" grpId="0" autoUpdateAnimBg="0"/>
      <p:bldP spid="5125" grpId="0" autoUpdateAnimBg="0"/>
      <p:bldP spid="512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/>
          <a:srcRect l="21128" t="24574" r="43743" b="18948"/>
          <a:stretch>
            <a:fillRect/>
          </a:stretch>
        </p:blipFill>
        <p:spPr bwMode="auto">
          <a:xfrm>
            <a:off x="2486025" y="1301750"/>
            <a:ext cx="4283075" cy="412908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4705350" y="987425"/>
            <a:ext cx="13652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041775" y="738188"/>
            <a:ext cx="124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f(x) - 2</a:t>
            </a:r>
          </a:p>
        </p:txBody>
      </p:sp>
      <p:sp>
        <p:nvSpPr>
          <p:cNvPr id="98" name="Freeform 97"/>
          <p:cNvSpPr/>
          <p:nvPr/>
        </p:nvSpPr>
        <p:spPr>
          <a:xfrm>
            <a:off x="2978150" y="2490788"/>
            <a:ext cx="3295650" cy="1476375"/>
          </a:xfrm>
          <a:custGeom>
            <a:avLst/>
            <a:gdLst>
              <a:gd name="connsiteX0" fmla="*/ 0 w 3438525"/>
              <a:gd name="connsiteY0" fmla="*/ 0 h 1476375"/>
              <a:gd name="connsiteX1" fmla="*/ 1724025 w 3438525"/>
              <a:gd name="connsiteY1" fmla="*/ 1476375 h 1476375"/>
              <a:gd name="connsiteX2" fmla="*/ 3438525 w 3438525"/>
              <a:gd name="connsiteY2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8525" h="1476375">
                <a:moveTo>
                  <a:pt x="0" y="0"/>
                </a:moveTo>
                <a:cubicBezTo>
                  <a:pt x="575469" y="738187"/>
                  <a:pt x="1150938" y="1476375"/>
                  <a:pt x="1724025" y="1476375"/>
                </a:cubicBezTo>
                <a:cubicBezTo>
                  <a:pt x="2297112" y="1476375"/>
                  <a:pt x="2867818" y="738187"/>
                  <a:pt x="3438525" y="0"/>
                </a:cubicBez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749550" y="4519613"/>
            <a:ext cx="1300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A(-1,-2)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445125" y="4443413"/>
            <a:ext cx="1141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B(1,-2)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4645025" y="4872038"/>
            <a:ext cx="118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C(0,-3)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2930525" y="2424113"/>
            <a:ext cx="3390900" cy="1616075"/>
            <a:chOff x="5153026" y="2143125"/>
            <a:chExt cx="3390900" cy="1615983"/>
          </a:xfrm>
        </p:grpSpPr>
        <p:grpSp>
          <p:nvGrpSpPr>
            <p:cNvPr id="139274" name="Group 103"/>
            <p:cNvGrpSpPr>
              <a:grpSpLocks/>
            </p:cNvGrpSpPr>
            <p:nvPr/>
          </p:nvGrpSpPr>
          <p:grpSpPr bwMode="auto">
            <a:xfrm>
              <a:off x="5153026" y="2143125"/>
              <a:ext cx="3390900" cy="1552575"/>
              <a:chOff x="5219701" y="3152775"/>
              <a:chExt cx="3295650" cy="1476375"/>
            </a:xfrm>
          </p:grpSpPr>
          <p:sp>
            <p:nvSpPr>
              <p:cNvPr id="99" name="Freeform 98"/>
              <p:cNvSpPr/>
              <p:nvPr/>
            </p:nvSpPr>
            <p:spPr>
              <a:xfrm>
                <a:off x="5219701" y="3152775"/>
                <a:ext cx="3295650" cy="1476291"/>
              </a:xfrm>
              <a:custGeom>
                <a:avLst/>
                <a:gdLst>
                  <a:gd name="connsiteX0" fmla="*/ 0 w 3438525"/>
                  <a:gd name="connsiteY0" fmla="*/ 0 h 1476375"/>
                  <a:gd name="connsiteX1" fmla="*/ 1724025 w 3438525"/>
                  <a:gd name="connsiteY1" fmla="*/ 1476375 h 1476375"/>
                  <a:gd name="connsiteX2" fmla="*/ 3438525 w 3438525"/>
                  <a:gd name="connsiteY2" fmla="*/ 0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8525" h="1476375">
                    <a:moveTo>
                      <a:pt x="0" y="0"/>
                    </a:moveTo>
                    <a:cubicBezTo>
                      <a:pt x="575469" y="738187"/>
                      <a:pt x="1150938" y="1476375"/>
                      <a:pt x="1724025" y="1476375"/>
                    </a:cubicBezTo>
                    <a:cubicBezTo>
                      <a:pt x="2297112" y="1476375"/>
                      <a:pt x="2867818" y="738187"/>
                      <a:pt x="3438525" y="0"/>
                    </a:cubicBezTo>
                  </a:path>
                </a:pathLst>
              </a:custGeom>
              <a:ln w="38100">
                <a:solidFill>
                  <a:srgbClr val="00009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951039" y="4049418"/>
                <a:ext cx="151205" cy="1509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638980" y="4058475"/>
                <a:ext cx="151205" cy="1509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6781801" y="3600367"/>
              <a:ext cx="155575" cy="15874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0.00208 0.1402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11" grpId="0"/>
      <p:bldP spid="112" grpId="0"/>
      <p:bldP spid="1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/>
          <a:srcRect l="13750" t="14583" r="30015" b="27708"/>
          <a:stretch>
            <a:fillRect/>
          </a:stretch>
        </p:blipFill>
        <p:spPr bwMode="auto">
          <a:xfrm>
            <a:off x="0" y="808038"/>
            <a:ext cx="8839200" cy="422116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156450" y="6086475"/>
            <a:ext cx="13652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40292" name="TextBox 89"/>
          <p:cNvSpPr txBox="1">
            <a:spLocks noChangeArrowheads="1"/>
          </p:cNvSpPr>
          <p:nvPr/>
        </p:nvSpPr>
        <p:spPr bwMode="auto">
          <a:xfrm>
            <a:off x="4556125" y="854075"/>
            <a:ext cx="1733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latin typeface="Comic Sans MS" panose="030F0702030302020204" pitchFamily="66" charset="0"/>
              </a:rPr>
              <a:t>f(x) + 1</a:t>
            </a:r>
          </a:p>
        </p:txBody>
      </p:sp>
      <p:sp>
        <p:nvSpPr>
          <p:cNvPr id="140293" name="TextBox 105"/>
          <p:cNvSpPr txBox="1">
            <a:spLocks noChangeArrowheads="1"/>
          </p:cNvSpPr>
          <p:nvPr/>
        </p:nvSpPr>
        <p:spPr bwMode="auto">
          <a:xfrm>
            <a:off x="3463925" y="393700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B(90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,0)</a:t>
            </a:r>
          </a:p>
        </p:txBody>
      </p:sp>
      <p:sp>
        <p:nvSpPr>
          <p:cNvPr id="140294" name="TextBox 107"/>
          <p:cNvSpPr txBox="1">
            <a:spLocks noChangeArrowheads="1"/>
          </p:cNvSpPr>
          <p:nvPr/>
        </p:nvSpPr>
        <p:spPr bwMode="auto">
          <a:xfrm>
            <a:off x="1365250" y="3146425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A(45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,0.5)</a:t>
            </a:r>
          </a:p>
        </p:txBody>
      </p:sp>
      <p:sp>
        <p:nvSpPr>
          <p:cNvPr id="140295" name="TextBox 112"/>
          <p:cNvSpPr txBox="1">
            <a:spLocks noChangeArrowheads="1"/>
          </p:cNvSpPr>
          <p:nvPr/>
        </p:nvSpPr>
        <p:spPr bwMode="auto">
          <a:xfrm>
            <a:off x="6105525" y="4743450"/>
            <a:ext cx="188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C(135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,-0.5)</a:t>
            </a:r>
          </a:p>
        </p:txBody>
      </p:sp>
      <p:sp>
        <p:nvSpPr>
          <p:cNvPr id="13" name="Freeform 12"/>
          <p:cNvSpPr/>
          <p:nvPr/>
        </p:nvSpPr>
        <p:spPr>
          <a:xfrm>
            <a:off x="212725" y="2992438"/>
            <a:ext cx="8610600" cy="1671637"/>
          </a:xfrm>
          <a:custGeom>
            <a:avLst/>
            <a:gdLst>
              <a:gd name="connsiteX0" fmla="*/ 0 w 8610600"/>
              <a:gd name="connsiteY0" fmla="*/ 848360 h 1671320"/>
              <a:gd name="connsiteX1" fmla="*/ 899160 w 8610600"/>
              <a:gd name="connsiteY1" fmla="*/ 330200 h 1671320"/>
              <a:gd name="connsiteX2" fmla="*/ 1478280 w 8610600"/>
              <a:gd name="connsiteY2" fmla="*/ 116840 h 1671320"/>
              <a:gd name="connsiteX3" fmla="*/ 2011680 w 8610600"/>
              <a:gd name="connsiteY3" fmla="*/ 10160 h 1671320"/>
              <a:gd name="connsiteX4" fmla="*/ 2468880 w 8610600"/>
              <a:gd name="connsiteY4" fmla="*/ 55880 h 1671320"/>
              <a:gd name="connsiteX5" fmla="*/ 3139440 w 8610600"/>
              <a:gd name="connsiteY5" fmla="*/ 254000 h 1671320"/>
              <a:gd name="connsiteX6" fmla="*/ 3672840 w 8610600"/>
              <a:gd name="connsiteY6" fmla="*/ 528320 h 1671320"/>
              <a:gd name="connsiteX7" fmla="*/ 3657600 w 8610600"/>
              <a:gd name="connsiteY7" fmla="*/ 528320 h 1671320"/>
              <a:gd name="connsiteX8" fmla="*/ 4175760 w 8610600"/>
              <a:gd name="connsiteY8" fmla="*/ 817880 h 1671320"/>
              <a:gd name="connsiteX9" fmla="*/ 4526280 w 8610600"/>
              <a:gd name="connsiteY9" fmla="*/ 1061720 h 1671320"/>
              <a:gd name="connsiteX10" fmla="*/ 4953000 w 8610600"/>
              <a:gd name="connsiteY10" fmla="*/ 1275080 h 1671320"/>
              <a:gd name="connsiteX11" fmla="*/ 5273040 w 8610600"/>
              <a:gd name="connsiteY11" fmla="*/ 1442720 h 1671320"/>
              <a:gd name="connsiteX12" fmla="*/ 5943600 w 8610600"/>
              <a:gd name="connsiteY12" fmla="*/ 1640840 h 1671320"/>
              <a:gd name="connsiteX13" fmla="*/ 5943600 w 8610600"/>
              <a:gd name="connsiteY13" fmla="*/ 1640840 h 1671320"/>
              <a:gd name="connsiteX14" fmla="*/ 6507480 w 8610600"/>
              <a:gd name="connsiteY14" fmla="*/ 1671320 h 1671320"/>
              <a:gd name="connsiteX15" fmla="*/ 6507480 w 8610600"/>
              <a:gd name="connsiteY15" fmla="*/ 1671320 h 1671320"/>
              <a:gd name="connsiteX16" fmla="*/ 6949440 w 8610600"/>
              <a:gd name="connsiteY16" fmla="*/ 1564640 h 1671320"/>
              <a:gd name="connsiteX17" fmla="*/ 7482840 w 8610600"/>
              <a:gd name="connsiteY17" fmla="*/ 1366520 h 1671320"/>
              <a:gd name="connsiteX18" fmla="*/ 8107680 w 8610600"/>
              <a:gd name="connsiteY18" fmla="*/ 1016000 h 1671320"/>
              <a:gd name="connsiteX19" fmla="*/ 8610600 w 8610600"/>
              <a:gd name="connsiteY19" fmla="*/ 711200 h 1671320"/>
              <a:gd name="connsiteX20" fmla="*/ 8610600 w 8610600"/>
              <a:gd name="connsiteY20" fmla="*/ 711200 h 16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10600" h="1671320">
                <a:moveTo>
                  <a:pt x="0" y="848360"/>
                </a:moveTo>
                <a:cubicBezTo>
                  <a:pt x="326390" y="650240"/>
                  <a:pt x="652780" y="452120"/>
                  <a:pt x="899160" y="330200"/>
                </a:cubicBezTo>
                <a:cubicBezTo>
                  <a:pt x="1145540" y="208280"/>
                  <a:pt x="1292860" y="170180"/>
                  <a:pt x="1478280" y="116840"/>
                </a:cubicBezTo>
                <a:cubicBezTo>
                  <a:pt x="1663700" y="63500"/>
                  <a:pt x="1846580" y="20320"/>
                  <a:pt x="2011680" y="10160"/>
                </a:cubicBezTo>
                <a:cubicBezTo>
                  <a:pt x="2176780" y="0"/>
                  <a:pt x="2280920" y="15240"/>
                  <a:pt x="2468880" y="55880"/>
                </a:cubicBezTo>
                <a:cubicBezTo>
                  <a:pt x="2656840" y="96520"/>
                  <a:pt x="2938780" y="175260"/>
                  <a:pt x="3139440" y="254000"/>
                </a:cubicBezTo>
                <a:cubicBezTo>
                  <a:pt x="3340100" y="332740"/>
                  <a:pt x="3586480" y="482600"/>
                  <a:pt x="3672840" y="528320"/>
                </a:cubicBezTo>
                <a:cubicBezTo>
                  <a:pt x="3759200" y="574040"/>
                  <a:pt x="3573780" y="480060"/>
                  <a:pt x="3657600" y="528320"/>
                </a:cubicBezTo>
                <a:cubicBezTo>
                  <a:pt x="3741420" y="576580"/>
                  <a:pt x="4030980" y="728980"/>
                  <a:pt x="4175760" y="817880"/>
                </a:cubicBezTo>
                <a:cubicBezTo>
                  <a:pt x="4320540" y="906780"/>
                  <a:pt x="4396740" y="985520"/>
                  <a:pt x="4526280" y="1061720"/>
                </a:cubicBezTo>
                <a:cubicBezTo>
                  <a:pt x="4655820" y="1137920"/>
                  <a:pt x="4828540" y="1211580"/>
                  <a:pt x="4953000" y="1275080"/>
                </a:cubicBezTo>
                <a:cubicBezTo>
                  <a:pt x="5077460" y="1338580"/>
                  <a:pt x="5107940" y="1381760"/>
                  <a:pt x="5273040" y="1442720"/>
                </a:cubicBezTo>
                <a:cubicBezTo>
                  <a:pt x="5438140" y="1503680"/>
                  <a:pt x="5943600" y="1640840"/>
                  <a:pt x="5943600" y="1640840"/>
                </a:cubicBezTo>
                <a:lnTo>
                  <a:pt x="5943600" y="1640840"/>
                </a:lnTo>
                <a:lnTo>
                  <a:pt x="6507480" y="1671320"/>
                </a:lnTo>
                <a:lnTo>
                  <a:pt x="6507480" y="1671320"/>
                </a:lnTo>
                <a:cubicBezTo>
                  <a:pt x="6581140" y="1653540"/>
                  <a:pt x="6786880" y="1615440"/>
                  <a:pt x="6949440" y="1564640"/>
                </a:cubicBezTo>
                <a:cubicBezTo>
                  <a:pt x="7112000" y="1513840"/>
                  <a:pt x="7289800" y="1457960"/>
                  <a:pt x="7482840" y="1366520"/>
                </a:cubicBezTo>
                <a:cubicBezTo>
                  <a:pt x="7675880" y="1275080"/>
                  <a:pt x="7919720" y="1125220"/>
                  <a:pt x="8107680" y="1016000"/>
                </a:cubicBezTo>
                <a:cubicBezTo>
                  <a:pt x="8295640" y="906780"/>
                  <a:pt x="8610600" y="711200"/>
                  <a:pt x="8610600" y="711200"/>
                </a:cubicBezTo>
                <a:lnTo>
                  <a:pt x="8610600" y="711200"/>
                </a:lnTo>
              </a:path>
            </a:pathLst>
          </a:cu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2263775" y="2927350"/>
            <a:ext cx="150813" cy="1508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327525" y="3744913"/>
            <a:ext cx="150813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465888" y="4573588"/>
            <a:ext cx="150812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13088" y="2398713"/>
            <a:ext cx="1308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B(90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,1)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35088" y="1608138"/>
            <a:ext cx="160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A(45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,1.5)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38925" y="3113088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C(135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,0.5)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-0.00157 -0.2377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2.22222E-6 -0.2354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8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00173 -0.242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21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-0.00156 -0.237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5" grpId="0" animBg="1"/>
      <p:bldP spid="97" grpId="0" animBg="1"/>
      <p:bldP spid="14" grpId="0"/>
      <p:bldP spid="15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97"/>
          <p:cNvGrpSpPr>
            <a:grpSpLocks/>
          </p:cNvGrpSpPr>
          <p:nvPr/>
        </p:nvGrpSpPr>
        <p:grpSpPr bwMode="auto">
          <a:xfrm>
            <a:off x="1511300" y="3733800"/>
            <a:ext cx="2289175" cy="2481263"/>
            <a:chOff x="1511300" y="3733800"/>
            <a:chExt cx="2288709" cy="2480733"/>
          </a:xfrm>
        </p:grpSpPr>
        <p:grpSp>
          <p:nvGrpSpPr>
            <p:cNvPr id="141594" name="Group 290"/>
            <p:cNvGrpSpPr>
              <a:grpSpLocks/>
            </p:cNvGrpSpPr>
            <p:nvPr/>
          </p:nvGrpSpPr>
          <p:grpSpPr bwMode="auto">
            <a:xfrm>
              <a:off x="1511300" y="3733800"/>
              <a:ext cx="1943100" cy="2480733"/>
              <a:chOff x="1485900" y="1841500"/>
              <a:chExt cx="1943100" cy="2480733"/>
            </a:xfrm>
          </p:grpSpPr>
          <p:sp>
            <p:nvSpPr>
              <p:cNvPr id="288" name="Freeform 287"/>
              <p:cNvSpPr/>
              <p:nvPr/>
            </p:nvSpPr>
            <p:spPr>
              <a:xfrm>
                <a:off x="1485900" y="1841500"/>
                <a:ext cx="194270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1858887" y="2230355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354086" y="4109553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  <p:sp>
          <p:nvSpPr>
            <p:cNvPr id="141595" name="TextBox 296"/>
            <p:cNvSpPr txBox="1">
              <a:spLocks noChangeArrowheads="1"/>
            </p:cNvSpPr>
            <p:nvPr/>
          </p:nvSpPr>
          <p:spPr bwMode="auto">
            <a:xfrm>
              <a:off x="3052689" y="5064369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41315" name="Rectangle 270"/>
          <p:cNvSpPr>
            <a:spLocks noChangeArrowheads="1"/>
          </p:cNvSpPr>
          <p:nvPr/>
        </p:nvSpPr>
        <p:spPr bwMode="auto">
          <a:xfrm>
            <a:off x="1009650" y="895350"/>
            <a:ext cx="7143750" cy="565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16" name="Text Box 241"/>
          <p:cNvSpPr txBox="1">
            <a:spLocks noChangeArrowheads="1"/>
          </p:cNvSpPr>
          <p:nvPr/>
        </p:nvSpPr>
        <p:spPr bwMode="auto">
          <a:xfrm>
            <a:off x="4173538" y="3708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grpSp>
        <p:nvGrpSpPr>
          <p:cNvPr id="141317" name="Group 261"/>
          <p:cNvGrpSpPr>
            <a:grpSpLocks/>
          </p:cNvGrpSpPr>
          <p:nvPr/>
        </p:nvGrpSpPr>
        <p:grpSpPr bwMode="auto">
          <a:xfrm>
            <a:off x="1014413" y="828675"/>
            <a:ext cx="7356475" cy="5789613"/>
            <a:chOff x="639" y="522"/>
            <a:chExt cx="4634" cy="3647"/>
          </a:xfrm>
        </p:grpSpPr>
        <p:sp>
          <p:nvSpPr>
            <p:cNvPr id="141352" name="Line 234"/>
            <p:cNvSpPr>
              <a:spLocks noChangeShapeType="1"/>
            </p:cNvSpPr>
            <p:nvPr/>
          </p:nvSpPr>
          <p:spPr bwMode="auto">
            <a:xfrm>
              <a:off x="2739" y="564"/>
              <a:ext cx="0" cy="35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53" name="Group 231"/>
            <p:cNvGrpSpPr>
              <a:grpSpLocks/>
            </p:cNvGrpSpPr>
            <p:nvPr/>
          </p:nvGrpSpPr>
          <p:grpSpPr bwMode="auto">
            <a:xfrm>
              <a:off x="639" y="564"/>
              <a:ext cx="4500" cy="3564"/>
              <a:chOff x="636" y="222"/>
              <a:chExt cx="4500" cy="3564"/>
            </a:xfrm>
          </p:grpSpPr>
          <p:grpSp>
            <p:nvGrpSpPr>
              <p:cNvPr id="141369" name="Group 8"/>
              <p:cNvGrpSpPr>
                <a:grpSpLocks/>
              </p:cNvGrpSpPr>
              <p:nvPr/>
            </p:nvGrpSpPr>
            <p:grpSpPr bwMode="auto">
              <a:xfrm>
                <a:off x="1836" y="1410"/>
                <a:ext cx="300" cy="1188"/>
                <a:chOff x="1836" y="1410"/>
                <a:chExt cx="300" cy="1188"/>
              </a:xfrm>
            </p:grpSpPr>
            <p:sp>
              <p:nvSpPr>
                <p:cNvPr id="141590" name="Rectangle 4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91" name="Rectangle 5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92" name="Rectangle 6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93" name="Rectangle 7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0" name="Group 9"/>
              <p:cNvGrpSpPr>
                <a:grpSpLocks/>
              </p:cNvGrpSpPr>
              <p:nvPr/>
            </p:nvGrpSpPr>
            <p:grpSpPr bwMode="auto">
              <a:xfrm>
                <a:off x="2136" y="1410"/>
                <a:ext cx="300" cy="1188"/>
                <a:chOff x="1836" y="1410"/>
                <a:chExt cx="300" cy="1188"/>
              </a:xfrm>
            </p:grpSpPr>
            <p:sp>
              <p:nvSpPr>
                <p:cNvPr id="141586" name="Rectangle 1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7" name="Rectangle 1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8" name="Rectangle 1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9" name="Rectangle 1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1" name="Group 14"/>
              <p:cNvGrpSpPr>
                <a:grpSpLocks/>
              </p:cNvGrpSpPr>
              <p:nvPr/>
            </p:nvGrpSpPr>
            <p:grpSpPr bwMode="auto">
              <a:xfrm>
                <a:off x="2436" y="1410"/>
                <a:ext cx="300" cy="1188"/>
                <a:chOff x="1836" y="1410"/>
                <a:chExt cx="300" cy="1188"/>
              </a:xfrm>
            </p:grpSpPr>
            <p:sp>
              <p:nvSpPr>
                <p:cNvPr id="141582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3" name="Rectangle 1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4" name="Rectangle 1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5" name="Rectangle 1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2" name="Group 19"/>
              <p:cNvGrpSpPr>
                <a:grpSpLocks/>
              </p:cNvGrpSpPr>
              <p:nvPr/>
            </p:nvGrpSpPr>
            <p:grpSpPr bwMode="auto">
              <a:xfrm>
                <a:off x="2736" y="1410"/>
                <a:ext cx="300" cy="1188"/>
                <a:chOff x="1836" y="1410"/>
                <a:chExt cx="300" cy="1188"/>
              </a:xfrm>
            </p:grpSpPr>
            <p:sp>
              <p:nvSpPr>
                <p:cNvPr id="141578" name="Rectangle 2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79" name="Rectangle 2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0" name="Rectangle 2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81" name="Rectangle 2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3" name="Group 24"/>
              <p:cNvGrpSpPr>
                <a:grpSpLocks/>
              </p:cNvGrpSpPr>
              <p:nvPr/>
            </p:nvGrpSpPr>
            <p:grpSpPr bwMode="auto">
              <a:xfrm>
                <a:off x="636" y="1410"/>
                <a:ext cx="300" cy="1188"/>
                <a:chOff x="1836" y="1410"/>
                <a:chExt cx="300" cy="1188"/>
              </a:xfrm>
            </p:grpSpPr>
            <p:sp>
              <p:nvSpPr>
                <p:cNvPr id="141574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75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76" name="Rectangle 2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77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4" name="Group 29"/>
              <p:cNvGrpSpPr>
                <a:grpSpLocks/>
              </p:cNvGrpSpPr>
              <p:nvPr/>
            </p:nvGrpSpPr>
            <p:grpSpPr bwMode="auto">
              <a:xfrm>
                <a:off x="936" y="1410"/>
                <a:ext cx="300" cy="1188"/>
                <a:chOff x="1836" y="1410"/>
                <a:chExt cx="300" cy="1188"/>
              </a:xfrm>
            </p:grpSpPr>
            <p:sp>
              <p:nvSpPr>
                <p:cNvPr id="141570" name="Rectangle 3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71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72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73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5" name="Group 34"/>
              <p:cNvGrpSpPr>
                <a:grpSpLocks/>
              </p:cNvGrpSpPr>
              <p:nvPr/>
            </p:nvGrpSpPr>
            <p:grpSpPr bwMode="auto">
              <a:xfrm>
                <a:off x="1236" y="1410"/>
                <a:ext cx="300" cy="1188"/>
                <a:chOff x="1836" y="1410"/>
                <a:chExt cx="300" cy="1188"/>
              </a:xfrm>
            </p:grpSpPr>
            <p:sp>
              <p:nvSpPr>
                <p:cNvPr id="141566" name="Rectangle 3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7" name="Rectangle 3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8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9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6" name="Group 39"/>
              <p:cNvGrpSpPr>
                <a:grpSpLocks/>
              </p:cNvGrpSpPr>
              <p:nvPr/>
            </p:nvGrpSpPr>
            <p:grpSpPr bwMode="auto">
              <a:xfrm>
                <a:off x="1536" y="1410"/>
                <a:ext cx="300" cy="1188"/>
                <a:chOff x="1836" y="1410"/>
                <a:chExt cx="300" cy="1188"/>
              </a:xfrm>
            </p:grpSpPr>
            <p:sp>
              <p:nvSpPr>
                <p:cNvPr id="141562" name="Rectangle 4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3" name="Rectangle 4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4" name="Rectangle 4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5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7" name="Group 46"/>
              <p:cNvGrpSpPr>
                <a:grpSpLocks/>
              </p:cNvGrpSpPr>
              <p:nvPr/>
            </p:nvGrpSpPr>
            <p:grpSpPr bwMode="auto">
              <a:xfrm>
                <a:off x="1836" y="2598"/>
                <a:ext cx="300" cy="1188"/>
                <a:chOff x="1836" y="1410"/>
                <a:chExt cx="300" cy="1188"/>
              </a:xfrm>
            </p:grpSpPr>
            <p:sp>
              <p:nvSpPr>
                <p:cNvPr id="141558" name="Rectangle 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59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0" name="Rectangle 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61" name="Rectangle 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8" name="Group 51"/>
              <p:cNvGrpSpPr>
                <a:grpSpLocks/>
              </p:cNvGrpSpPr>
              <p:nvPr/>
            </p:nvGrpSpPr>
            <p:grpSpPr bwMode="auto">
              <a:xfrm>
                <a:off x="2136" y="2598"/>
                <a:ext cx="300" cy="1188"/>
                <a:chOff x="1836" y="1410"/>
                <a:chExt cx="300" cy="1188"/>
              </a:xfrm>
            </p:grpSpPr>
            <p:sp>
              <p:nvSpPr>
                <p:cNvPr id="141554" name="Rectangle 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56" name="Rectangle 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57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79" name="Group 56"/>
              <p:cNvGrpSpPr>
                <a:grpSpLocks/>
              </p:cNvGrpSpPr>
              <p:nvPr/>
            </p:nvGrpSpPr>
            <p:grpSpPr bwMode="auto">
              <a:xfrm>
                <a:off x="2436" y="2598"/>
                <a:ext cx="300" cy="1188"/>
                <a:chOff x="1836" y="1410"/>
                <a:chExt cx="300" cy="1188"/>
              </a:xfrm>
            </p:grpSpPr>
            <p:sp>
              <p:nvSpPr>
                <p:cNvPr id="141550" name="Rectangle 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51" name="Rectangle 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52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53" name="Rectangle 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0" name="Group 61"/>
              <p:cNvGrpSpPr>
                <a:grpSpLocks/>
              </p:cNvGrpSpPr>
              <p:nvPr/>
            </p:nvGrpSpPr>
            <p:grpSpPr bwMode="auto">
              <a:xfrm>
                <a:off x="2736" y="2598"/>
                <a:ext cx="300" cy="1188"/>
                <a:chOff x="1836" y="1410"/>
                <a:chExt cx="300" cy="1188"/>
              </a:xfrm>
            </p:grpSpPr>
            <p:sp>
              <p:nvSpPr>
                <p:cNvPr id="141546" name="Rectangle 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7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8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9" name="Rectangle 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1" name="Group 66"/>
              <p:cNvGrpSpPr>
                <a:grpSpLocks/>
              </p:cNvGrpSpPr>
              <p:nvPr/>
            </p:nvGrpSpPr>
            <p:grpSpPr bwMode="auto">
              <a:xfrm>
                <a:off x="636" y="2598"/>
                <a:ext cx="300" cy="1188"/>
                <a:chOff x="1836" y="1410"/>
                <a:chExt cx="300" cy="1188"/>
              </a:xfrm>
            </p:grpSpPr>
            <p:sp>
              <p:nvSpPr>
                <p:cNvPr id="141542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3" name="Rectangle 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4" name="Rectangle 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5" name="Rectangle 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2" name="Group 71"/>
              <p:cNvGrpSpPr>
                <a:grpSpLocks/>
              </p:cNvGrpSpPr>
              <p:nvPr/>
            </p:nvGrpSpPr>
            <p:grpSpPr bwMode="auto">
              <a:xfrm>
                <a:off x="936" y="2598"/>
                <a:ext cx="300" cy="1188"/>
                <a:chOff x="1836" y="1410"/>
                <a:chExt cx="300" cy="1188"/>
              </a:xfrm>
            </p:grpSpPr>
            <p:sp>
              <p:nvSpPr>
                <p:cNvPr id="141538" name="Rectangle 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39" name="Rectangle 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0" name="Rectangle 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41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3" name="Group 76"/>
              <p:cNvGrpSpPr>
                <a:grpSpLocks/>
              </p:cNvGrpSpPr>
              <p:nvPr/>
            </p:nvGrpSpPr>
            <p:grpSpPr bwMode="auto">
              <a:xfrm>
                <a:off x="1236" y="2598"/>
                <a:ext cx="300" cy="1188"/>
                <a:chOff x="1836" y="1410"/>
                <a:chExt cx="300" cy="1188"/>
              </a:xfrm>
            </p:grpSpPr>
            <p:sp>
              <p:nvSpPr>
                <p:cNvPr id="141534" name="Rectangle 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35" name="Rectangle 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36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37" name="Rectangle 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4" name="Group 81"/>
              <p:cNvGrpSpPr>
                <a:grpSpLocks/>
              </p:cNvGrpSpPr>
              <p:nvPr/>
            </p:nvGrpSpPr>
            <p:grpSpPr bwMode="auto">
              <a:xfrm>
                <a:off x="1536" y="2598"/>
                <a:ext cx="300" cy="1188"/>
                <a:chOff x="1836" y="1410"/>
                <a:chExt cx="300" cy="1188"/>
              </a:xfrm>
            </p:grpSpPr>
            <p:sp>
              <p:nvSpPr>
                <p:cNvPr id="141530" name="Rectangle 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31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32" name="Rectangle 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33" name="Rectangle 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5" name="Group 86"/>
              <p:cNvGrpSpPr>
                <a:grpSpLocks/>
              </p:cNvGrpSpPr>
              <p:nvPr/>
            </p:nvGrpSpPr>
            <p:grpSpPr bwMode="auto">
              <a:xfrm>
                <a:off x="3036" y="1410"/>
                <a:ext cx="300" cy="1188"/>
                <a:chOff x="1836" y="1410"/>
                <a:chExt cx="300" cy="1188"/>
              </a:xfrm>
            </p:grpSpPr>
            <p:sp>
              <p:nvSpPr>
                <p:cNvPr id="141526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7" name="Rectangle 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8" name="Rectangle 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9" name="Rectangle 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6" name="Group 91"/>
              <p:cNvGrpSpPr>
                <a:grpSpLocks/>
              </p:cNvGrpSpPr>
              <p:nvPr/>
            </p:nvGrpSpPr>
            <p:grpSpPr bwMode="auto">
              <a:xfrm>
                <a:off x="3036" y="2598"/>
                <a:ext cx="300" cy="1188"/>
                <a:chOff x="1836" y="1410"/>
                <a:chExt cx="300" cy="1188"/>
              </a:xfrm>
            </p:grpSpPr>
            <p:sp>
              <p:nvSpPr>
                <p:cNvPr id="141522" name="Rectangle 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3" name="Rectangle 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4" name="Rectangle 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5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7" name="Group 96"/>
              <p:cNvGrpSpPr>
                <a:grpSpLocks/>
              </p:cNvGrpSpPr>
              <p:nvPr/>
            </p:nvGrpSpPr>
            <p:grpSpPr bwMode="auto">
              <a:xfrm>
                <a:off x="3336" y="1410"/>
                <a:ext cx="300" cy="1188"/>
                <a:chOff x="1836" y="1410"/>
                <a:chExt cx="300" cy="1188"/>
              </a:xfrm>
            </p:grpSpPr>
            <p:sp>
              <p:nvSpPr>
                <p:cNvPr id="141518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19" name="Rectangle 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0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21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8" name="Group 101"/>
              <p:cNvGrpSpPr>
                <a:grpSpLocks/>
              </p:cNvGrpSpPr>
              <p:nvPr/>
            </p:nvGrpSpPr>
            <p:grpSpPr bwMode="auto">
              <a:xfrm>
                <a:off x="3336" y="2598"/>
                <a:ext cx="300" cy="1188"/>
                <a:chOff x="1836" y="1410"/>
                <a:chExt cx="300" cy="1188"/>
              </a:xfrm>
            </p:grpSpPr>
            <p:sp>
              <p:nvSpPr>
                <p:cNvPr id="14151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1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1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1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89" name="Group 106"/>
              <p:cNvGrpSpPr>
                <a:grpSpLocks/>
              </p:cNvGrpSpPr>
              <p:nvPr/>
            </p:nvGrpSpPr>
            <p:grpSpPr bwMode="auto">
              <a:xfrm>
                <a:off x="3636" y="1410"/>
                <a:ext cx="300" cy="1188"/>
                <a:chOff x="1836" y="1410"/>
                <a:chExt cx="300" cy="1188"/>
              </a:xfrm>
            </p:grpSpPr>
            <p:sp>
              <p:nvSpPr>
                <p:cNvPr id="141510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11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12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13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0" name="Group 111"/>
              <p:cNvGrpSpPr>
                <a:grpSpLocks/>
              </p:cNvGrpSpPr>
              <p:nvPr/>
            </p:nvGrpSpPr>
            <p:grpSpPr bwMode="auto">
              <a:xfrm>
                <a:off x="3636" y="2598"/>
                <a:ext cx="300" cy="1188"/>
                <a:chOff x="1836" y="1410"/>
                <a:chExt cx="300" cy="1188"/>
              </a:xfrm>
            </p:grpSpPr>
            <p:sp>
              <p:nvSpPr>
                <p:cNvPr id="141506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7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8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9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1" name="Group 116"/>
              <p:cNvGrpSpPr>
                <a:grpSpLocks/>
              </p:cNvGrpSpPr>
              <p:nvPr/>
            </p:nvGrpSpPr>
            <p:grpSpPr bwMode="auto">
              <a:xfrm>
                <a:off x="3936" y="1410"/>
                <a:ext cx="300" cy="1188"/>
                <a:chOff x="1836" y="1410"/>
                <a:chExt cx="300" cy="1188"/>
              </a:xfrm>
            </p:grpSpPr>
            <p:sp>
              <p:nvSpPr>
                <p:cNvPr id="141502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3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4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5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2" name="Group 121"/>
              <p:cNvGrpSpPr>
                <a:grpSpLocks/>
              </p:cNvGrpSpPr>
              <p:nvPr/>
            </p:nvGrpSpPr>
            <p:grpSpPr bwMode="auto">
              <a:xfrm>
                <a:off x="3936" y="2598"/>
                <a:ext cx="300" cy="1188"/>
                <a:chOff x="1836" y="1410"/>
                <a:chExt cx="300" cy="1188"/>
              </a:xfrm>
            </p:grpSpPr>
            <p:sp>
              <p:nvSpPr>
                <p:cNvPr id="14149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9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501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3" name="Group 126"/>
              <p:cNvGrpSpPr>
                <a:grpSpLocks/>
              </p:cNvGrpSpPr>
              <p:nvPr/>
            </p:nvGrpSpPr>
            <p:grpSpPr bwMode="auto">
              <a:xfrm>
                <a:off x="4236" y="1410"/>
                <a:ext cx="300" cy="1188"/>
                <a:chOff x="1836" y="1410"/>
                <a:chExt cx="300" cy="1188"/>
              </a:xfrm>
            </p:grpSpPr>
            <p:sp>
              <p:nvSpPr>
                <p:cNvPr id="141494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95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96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97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4" name="Group 131"/>
              <p:cNvGrpSpPr>
                <a:grpSpLocks/>
              </p:cNvGrpSpPr>
              <p:nvPr/>
            </p:nvGrpSpPr>
            <p:grpSpPr bwMode="auto">
              <a:xfrm>
                <a:off x="4236" y="2598"/>
                <a:ext cx="300" cy="1188"/>
                <a:chOff x="1836" y="1410"/>
                <a:chExt cx="300" cy="1188"/>
              </a:xfrm>
            </p:grpSpPr>
            <p:sp>
              <p:nvSpPr>
                <p:cNvPr id="141490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91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92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93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5" name="Group 136"/>
              <p:cNvGrpSpPr>
                <a:grpSpLocks/>
              </p:cNvGrpSpPr>
              <p:nvPr/>
            </p:nvGrpSpPr>
            <p:grpSpPr bwMode="auto">
              <a:xfrm>
                <a:off x="4536" y="1410"/>
                <a:ext cx="300" cy="1188"/>
                <a:chOff x="1836" y="1410"/>
                <a:chExt cx="300" cy="1188"/>
              </a:xfrm>
            </p:grpSpPr>
            <p:sp>
              <p:nvSpPr>
                <p:cNvPr id="141486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7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8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9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6" name="Group 141"/>
              <p:cNvGrpSpPr>
                <a:grpSpLocks/>
              </p:cNvGrpSpPr>
              <p:nvPr/>
            </p:nvGrpSpPr>
            <p:grpSpPr bwMode="auto">
              <a:xfrm>
                <a:off x="4536" y="2598"/>
                <a:ext cx="300" cy="1188"/>
                <a:chOff x="1836" y="1410"/>
                <a:chExt cx="300" cy="1188"/>
              </a:xfrm>
            </p:grpSpPr>
            <p:sp>
              <p:nvSpPr>
                <p:cNvPr id="14148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5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7" name="Group 146"/>
              <p:cNvGrpSpPr>
                <a:grpSpLocks/>
              </p:cNvGrpSpPr>
              <p:nvPr/>
            </p:nvGrpSpPr>
            <p:grpSpPr bwMode="auto">
              <a:xfrm>
                <a:off x="4836" y="1410"/>
                <a:ext cx="300" cy="1188"/>
                <a:chOff x="1836" y="1410"/>
                <a:chExt cx="300" cy="1188"/>
              </a:xfrm>
            </p:grpSpPr>
            <p:sp>
              <p:nvSpPr>
                <p:cNvPr id="141478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79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81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8" name="Group 151"/>
              <p:cNvGrpSpPr>
                <a:grpSpLocks/>
              </p:cNvGrpSpPr>
              <p:nvPr/>
            </p:nvGrpSpPr>
            <p:grpSpPr bwMode="auto">
              <a:xfrm>
                <a:off x="4836" y="2598"/>
                <a:ext cx="300" cy="1188"/>
                <a:chOff x="1836" y="1410"/>
                <a:chExt cx="300" cy="1188"/>
              </a:xfrm>
            </p:grpSpPr>
            <p:sp>
              <p:nvSpPr>
                <p:cNvPr id="141474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75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76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77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399" name="Group 156"/>
              <p:cNvGrpSpPr>
                <a:grpSpLocks/>
              </p:cNvGrpSpPr>
              <p:nvPr/>
            </p:nvGrpSpPr>
            <p:grpSpPr bwMode="auto">
              <a:xfrm>
                <a:off x="1836" y="222"/>
                <a:ext cx="300" cy="1188"/>
                <a:chOff x="1836" y="1410"/>
                <a:chExt cx="300" cy="1188"/>
              </a:xfrm>
            </p:grpSpPr>
            <p:sp>
              <p:nvSpPr>
                <p:cNvPr id="141470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71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72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73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0" name="Group 161"/>
              <p:cNvGrpSpPr>
                <a:grpSpLocks/>
              </p:cNvGrpSpPr>
              <p:nvPr/>
            </p:nvGrpSpPr>
            <p:grpSpPr bwMode="auto">
              <a:xfrm>
                <a:off x="2136" y="222"/>
                <a:ext cx="300" cy="1188"/>
                <a:chOff x="1836" y="1410"/>
                <a:chExt cx="300" cy="1188"/>
              </a:xfrm>
            </p:grpSpPr>
            <p:sp>
              <p:nvSpPr>
                <p:cNvPr id="141466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7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8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9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1" name="Group 166"/>
              <p:cNvGrpSpPr>
                <a:grpSpLocks/>
              </p:cNvGrpSpPr>
              <p:nvPr/>
            </p:nvGrpSpPr>
            <p:grpSpPr bwMode="auto">
              <a:xfrm>
                <a:off x="2436" y="222"/>
                <a:ext cx="300" cy="1188"/>
                <a:chOff x="1836" y="1410"/>
                <a:chExt cx="300" cy="1188"/>
              </a:xfrm>
            </p:grpSpPr>
            <p:sp>
              <p:nvSpPr>
                <p:cNvPr id="141462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3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5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2" name="Group 171"/>
              <p:cNvGrpSpPr>
                <a:grpSpLocks/>
              </p:cNvGrpSpPr>
              <p:nvPr/>
            </p:nvGrpSpPr>
            <p:grpSpPr bwMode="auto">
              <a:xfrm>
                <a:off x="2736" y="222"/>
                <a:ext cx="300" cy="1188"/>
                <a:chOff x="1836" y="1410"/>
                <a:chExt cx="300" cy="1188"/>
              </a:xfrm>
            </p:grpSpPr>
            <p:sp>
              <p:nvSpPr>
                <p:cNvPr id="141458" name="Rectangle 1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59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0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6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3" name="Group 176"/>
              <p:cNvGrpSpPr>
                <a:grpSpLocks/>
              </p:cNvGrpSpPr>
              <p:nvPr/>
            </p:nvGrpSpPr>
            <p:grpSpPr bwMode="auto">
              <a:xfrm>
                <a:off x="636" y="222"/>
                <a:ext cx="300" cy="1188"/>
                <a:chOff x="1836" y="1410"/>
                <a:chExt cx="300" cy="1188"/>
              </a:xfrm>
            </p:grpSpPr>
            <p:sp>
              <p:nvSpPr>
                <p:cNvPr id="141454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55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56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57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4" name="Group 181"/>
              <p:cNvGrpSpPr>
                <a:grpSpLocks/>
              </p:cNvGrpSpPr>
              <p:nvPr/>
            </p:nvGrpSpPr>
            <p:grpSpPr bwMode="auto">
              <a:xfrm>
                <a:off x="936" y="222"/>
                <a:ext cx="300" cy="1188"/>
                <a:chOff x="1836" y="1410"/>
                <a:chExt cx="300" cy="1188"/>
              </a:xfrm>
            </p:grpSpPr>
            <p:sp>
              <p:nvSpPr>
                <p:cNvPr id="141450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51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52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53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5" name="Group 186"/>
              <p:cNvGrpSpPr>
                <a:grpSpLocks/>
              </p:cNvGrpSpPr>
              <p:nvPr/>
            </p:nvGrpSpPr>
            <p:grpSpPr bwMode="auto">
              <a:xfrm>
                <a:off x="1236" y="222"/>
                <a:ext cx="300" cy="1188"/>
                <a:chOff x="1836" y="1410"/>
                <a:chExt cx="300" cy="1188"/>
              </a:xfrm>
            </p:grpSpPr>
            <p:sp>
              <p:nvSpPr>
                <p:cNvPr id="141446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8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9" name="Rectangle 1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6" name="Group 191"/>
              <p:cNvGrpSpPr>
                <a:grpSpLocks/>
              </p:cNvGrpSpPr>
              <p:nvPr/>
            </p:nvGrpSpPr>
            <p:grpSpPr bwMode="auto">
              <a:xfrm>
                <a:off x="1536" y="222"/>
                <a:ext cx="300" cy="1188"/>
                <a:chOff x="1836" y="1410"/>
                <a:chExt cx="300" cy="1188"/>
              </a:xfrm>
            </p:grpSpPr>
            <p:sp>
              <p:nvSpPr>
                <p:cNvPr id="141442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3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4" name="Rectangle 1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5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7" name="Group 196"/>
              <p:cNvGrpSpPr>
                <a:grpSpLocks/>
              </p:cNvGrpSpPr>
              <p:nvPr/>
            </p:nvGrpSpPr>
            <p:grpSpPr bwMode="auto">
              <a:xfrm>
                <a:off x="3036" y="222"/>
                <a:ext cx="300" cy="1188"/>
                <a:chOff x="1836" y="1410"/>
                <a:chExt cx="300" cy="1188"/>
              </a:xfrm>
            </p:grpSpPr>
            <p:sp>
              <p:nvSpPr>
                <p:cNvPr id="14143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3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41" name="Rectangle 2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8" name="Group 201"/>
              <p:cNvGrpSpPr>
                <a:grpSpLocks/>
              </p:cNvGrpSpPr>
              <p:nvPr/>
            </p:nvGrpSpPr>
            <p:grpSpPr bwMode="auto">
              <a:xfrm>
                <a:off x="3336" y="222"/>
                <a:ext cx="300" cy="1188"/>
                <a:chOff x="1836" y="1410"/>
                <a:chExt cx="300" cy="1188"/>
              </a:xfrm>
            </p:grpSpPr>
            <p:sp>
              <p:nvSpPr>
                <p:cNvPr id="1414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09" name="Group 206"/>
              <p:cNvGrpSpPr>
                <a:grpSpLocks/>
              </p:cNvGrpSpPr>
              <p:nvPr/>
            </p:nvGrpSpPr>
            <p:grpSpPr bwMode="auto">
              <a:xfrm>
                <a:off x="3636" y="222"/>
                <a:ext cx="300" cy="1188"/>
                <a:chOff x="1836" y="1410"/>
                <a:chExt cx="300" cy="1188"/>
              </a:xfrm>
            </p:grpSpPr>
            <p:sp>
              <p:nvSpPr>
                <p:cNvPr id="141430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31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32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3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10" name="Group 211"/>
              <p:cNvGrpSpPr>
                <a:grpSpLocks/>
              </p:cNvGrpSpPr>
              <p:nvPr/>
            </p:nvGrpSpPr>
            <p:grpSpPr bwMode="auto">
              <a:xfrm>
                <a:off x="3936" y="222"/>
                <a:ext cx="300" cy="1188"/>
                <a:chOff x="1836" y="1410"/>
                <a:chExt cx="300" cy="1188"/>
              </a:xfrm>
            </p:grpSpPr>
            <p:sp>
              <p:nvSpPr>
                <p:cNvPr id="1414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8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9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11" name="Group 216"/>
              <p:cNvGrpSpPr>
                <a:grpSpLocks/>
              </p:cNvGrpSpPr>
              <p:nvPr/>
            </p:nvGrpSpPr>
            <p:grpSpPr bwMode="auto">
              <a:xfrm>
                <a:off x="4236" y="222"/>
                <a:ext cx="300" cy="1188"/>
                <a:chOff x="1836" y="1410"/>
                <a:chExt cx="300" cy="1188"/>
              </a:xfrm>
            </p:grpSpPr>
            <p:sp>
              <p:nvSpPr>
                <p:cNvPr id="141422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3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4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5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12" name="Group 221"/>
              <p:cNvGrpSpPr>
                <a:grpSpLocks/>
              </p:cNvGrpSpPr>
              <p:nvPr/>
            </p:nvGrpSpPr>
            <p:grpSpPr bwMode="auto">
              <a:xfrm>
                <a:off x="4536" y="222"/>
                <a:ext cx="300" cy="1188"/>
                <a:chOff x="1836" y="1410"/>
                <a:chExt cx="300" cy="1188"/>
              </a:xfrm>
            </p:grpSpPr>
            <p:sp>
              <p:nvSpPr>
                <p:cNvPr id="141418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19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0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21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1413" name="Group 226"/>
              <p:cNvGrpSpPr>
                <a:grpSpLocks/>
              </p:cNvGrpSpPr>
              <p:nvPr/>
            </p:nvGrpSpPr>
            <p:grpSpPr bwMode="auto">
              <a:xfrm>
                <a:off x="4836" y="222"/>
                <a:ext cx="300" cy="1188"/>
                <a:chOff x="1836" y="1410"/>
                <a:chExt cx="300" cy="1188"/>
              </a:xfrm>
            </p:grpSpPr>
            <p:sp>
              <p:nvSpPr>
                <p:cNvPr id="141414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15" name="Rectangle 2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16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1417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41354" name="Line 233"/>
            <p:cNvSpPr>
              <a:spLocks noChangeShapeType="1"/>
            </p:cNvSpPr>
            <p:nvPr/>
          </p:nvSpPr>
          <p:spPr bwMode="auto">
            <a:xfrm>
              <a:off x="639" y="2352"/>
              <a:ext cx="4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355" name="Text Box 235"/>
            <p:cNvSpPr txBox="1">
              <a:spLocks noChangeArrowheads="1"/>
            </p:cNvSpPr>
            <p:nvPr/>
          </p:nvSpPr>
          <p:spPr bwMode="auto">
            <a:xfrm>
              <a:off x="3237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41356" name="Text Box 236"/>
            <p:cNvSpPr txBox="1">
              <a:spLocks noChangeArrowheads="1"/>
            </p:cNvSpPr>
            <p:nvPr/>
          </p:nvSpPr>
          <p:spPr bwMode="auto">
            <a:xfrm>
              <a:off x="3853" y="233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41357" name="Text Box 237"/>
            <p:cNvSpPr txBox="1">
              <a:spLocks noChangeArrowheads="1"/>
            </p:cNvSpPr>
            <p:nvPr/>
          </p:nvSpPr>
          <p:spPr bwMode="auto">
            <a:xfrm>
              <a:off x="4445" y="235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41358" name="Text Box 238"/>
            <p:cNvSpPr txBox="1">
              <a:spLocks noChangeArrowheads="1"/>
            </p:cNvSpPr>
            <p:nvPr/>
          </p:nvSpPr>
          <p:spPr bwMode="auto">
            <a:xfrm>
              <a:off x="4973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8</a:t>
              </a:r>
            </a:p>
          </p:txBody>
        </p:sp>
        <p:sp>
          <p:nvSpPr>
            <p:cNvPr id="141359" name="Text Box 239"/>
            <p:cNvSpPr txBox="1">
              <a:spLocks noChangeArrowheads="1"/>
            </p:cNvSpPr>
            <p:nvPr/>
          </p:nvSpPr>
          <p:spPr bwMode="auto">
            <a:xfrm>
              <a:off x="4965" y="2132"/>
              <a:ext cx="3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41360" name="Text Box 242"/>
            <p:cNvSpPr txBox="1">
              <a:spLocks noChangeArrowheads="1"/>
            </p:cNvSpPr>
            <p:nvPr/>
          </p:nvSpPr>
          <p:spPr bwMode="auto">
            <a:xfrm>
              <a:off x="20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41361" name="Text Box 243"/>
            <p:cNvSpPr txBox="1">
              <a:spLocks noChangeArrowheads="1"/>
            </p:cNvSpPr>
            <p:nvPr/>
          </p:nvSpPr>
          <p:spPr bwMode="auto">
            <a:xfrm>
              <a:off x="14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41362" name="Text Box 244"/>
            <p:cNvSpPr txBox="1">
              <a:spLocks noChangeArrowheads="1"/>
            </p:cNvSpPr>
            <p:nvPr/>
          </p:nvSpPr>
          <p:spPr bwMode="auto">
            <a:xfrm>
              <a:off x="805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  <p:sp>
          <p:nvSpPr>
            <p:cNvPr id="141363" name="Text Box 245"/>
            <p:cNvSpPr txBox="1">
              <a:spLocks noChangeArrowheads="1"/>
            </p:cNvSpPr>
            <p:nvPr/>
          </p:nvSpPr>
          <p:spPr bwMode="auto">
            <a:xfrm>
              <a:off x="2549" y="164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41364" name="Text Box 246"/>
            <p:cNvSpPr txBox="1">
              <a:spLocks noChangeArrowheads="1"/>
            </p:cNvSpPr>
            <p:nvPr/>
          </p:nvSpPr>
          <p:spPr bwMode="auto">
            <a:xfrm>
              <a:off x="2557" y="109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41365" name="Text Box 247"/>
            <p:cNvSpPr txBox="1">
              <a:spLocks noChangeArrowheads="1"/>
            </p:cNvSpPr>
            <p:nvPr/>
          </p:nvSpPr>
          <p:spPr bwMode="auto">
            <a:xfrm>
              <a:off x="2565" y="52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41366" name="Text Box 248"/>
            <p:cNvSpPr txBox="1">
              <a:spLocks noChangeArrowheads="1"/>
            </p:cNvSpPr>
            <p:nvPr/>
          </p:nvSpPr>
          <p:spPr bwMode="auto">
            <a:xfrm>
              <a:off x="2485" y="281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41367" name="Text Box 249"/>
            <p:cNvSpPr txBox="1">
              <a:spLocks noChangeArrowheads="1"/>
            </p:cNvSpPr>
            <p:nvPr/>
          </p:nvSpPr>
          <p:spPr bwMode="auto">
            <a:xfrm>
              <a:off x="2501" y="34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41368" name="Text Box 250"/>
            <p:cNvSpPr txBox="1">
              <a:spLocks noChangeArrowheads="1"/>
            </p:cNvSpPr>
            <p:nvPr/>
          </p:nvSpPr>
          <p:spPr bwMode="auto">
            <a:xfrm>
              <a:off x="2513" y="393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</p:grpSp>
      <p:sp>
        <p:nvSpPr>
          <p:cNvPr id="141318" name="Text Box 254"/>
          <p:cNvSpPr txBox="1">
            <a:spLocks noChangeArrowheads="1"/>
          </p:cNvSpPr>
          <p:nvPr/>
        </p:nvSpPr>
        <p:spPr bwMode="auto">
          <a:xfrm>
            <a:off x="2381250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f(x ± 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  <a:r>
              <a:rPr lang="en-GB" altLang="en-US" sz="20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1319" name="Rectangle 271"/>
          <p:cNvSpPr>
            <a:spLocks noChangeArrowheads="1"/>
          </p:cNvSpPr>
          <p:nvPr/>
        </p:nvSpPr>
        <p:spPr bwMode="auto">
          <a:xfrm>
            <a:off x="901700" y="6521450"/>
            <a:ext cx="7348538" cy="103188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0" name="Rectangle 272"/>
          <p:cNvSpPr>
            <a:spLocks noChangeArrowheads="1"/>
          </p:cNvSpPr>
          <p:nvPr/>
        </p:nvSpPr>
        <p:spPr bwMode="auto">
          <a:xfrm>
            <a:off x="885825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1" name="Rectangle 273"/>
          <p:cNvSpPr>
            <a:spLocks noChangeArrowheads="1"/>
          </p:cNvSpPr>
          <p:nvPr/>
        </p:nvSpPr>
        <p:spPr bwMode="auto">
          <a:xfrm>
            <a:off x="8154988" y="806450"/>
            <a:ext cx="114300" cy="581660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2" name="Rectangle 274"/>
          <p:cNvSpPr>
            <a:spLocks noChangeArrowheads="1"/>
          </p:cNvSpPr>
          <p:nvPr/>
        </p:nvSpPr>
        <p:spPr bwMode="auto">
          <a:xfrm>
            <a:off x="876300" y="781050"/>
            <a:ext cx="7400925" cy="112713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3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4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5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6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1343" name="Group 288"/>
          <p:cNvGrpSpPr>
            <a:grpSpLocks/>
          </p:cNvGrpSpPr>
          <p:nvPr/>
        </p:nvGrpSpPr>
        <p:grpSpPr bwMode="auto">
          <a:xfrm>
            <a:off x="5214938" y="798513"/>
            <a:ext cx="2825750" cy="1028700"/>
            <a:chOff x="1040628" y="1767840"/>
            <a:chExt cx="2825979" cy="1029576"/>
          </a:xfrm>
        </p:grpSpPr>
        <p:sp>
          <p:nvSpPr>
            <p:cNvPr id="141350" name="TextBox 268"/>
            <p:cNvSpPr txBox="1">
              <a:spLocks noChangeArrowheads="1"/>
            </p:cNvSpPr>
            <p:nvPr/>
          </p:nvSpPr>
          <p:spPr bwMode="auto">
            <a:xfrm>
              <a:off x="1040628" y="2335480"/>
              <a:ext cx="2825979" cy="4619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(x, y) 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 (x ± </a:t>
              </a:r>
              <a:r>
                <a:rPr lang="en-GB" altLang="en-US" b="1">
                  <a:latin typeface="Comic Sans MS" panose="030F0702030302020204" pitchFamily="66" charset="0"/>
                  <a:sym typeface="Wingdings" panose="05000000000000000000" pitchFamily="2" charset="2"/>
                </a:rPr>
                <a:t>k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 , y)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141351" name="TextBox 287"/>
            <p:cNvSpPr txBox="1">
              <a:spLocks noChangeArrowheads="1"/>
            </p:cNvSpPr>
            <p:nvPr/>
          </p:nvSpPr>
          <p:spPr bwMode="auto">
            <a:xfrm flipH="1">
              <a:off x="1383033" y="1767840"/>
              <a:ext cx="1889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latin typeface="Comic Sans MS" panose="030F0702030302020204" pitchFamily="66" charset="0"/>
                </a:rPr>
                <a:t>Mapping</a:t>
              </a:r>
            </a:p>
          </p:txBody>
        </p:sp>
      </p:grpSp>
      <p:grpSp>
        <p:nvGrpSpPr>
          <p:cNvPr id="141344" name="Group 291"/>
          <p:cNvGrpSpPr>
            <a:grpSpLocks/>
          </p:cNvGrpSpPr>
          <p:nvPr/>
        </p:nvGrpSpPr>
        <p:grpSpPr bwMode="auto">
          <a:xfrm>
            <a:off x="1511300" y="3733800"/>
            <a:ext cx="1865313" cy="2481263"/>
            <a:chOff x="1485900" y="1841500"/>
            <a:chExt cx="1943100" cy="2480733"/>
          </a:xfrm>
        </p:grpSpPr>
        <p:sp>
          <p:nvSpPr>
            <p:cNvPr id="293" name="Freeform 292"/>
            <p:cNvSpPr/>
            <p:nvPr/>
          </p:nvSpPr>
          <p:spPr>
            <a:xfrm>
              <a:off x="1485900" y="1841500"/>
              <a:ext cx="1943100" cy="2480733"/>
            </a:xfrm>
            <a:custGeom>
              <a:avLst/>
              <a:gdLst>
                <a:gd name="connsiteX0" fmla="*/ 0 w 1917700"/>
                <a:gd name="connsiteY0" fmla="*/ 1409700 h 2480733"/>
                <a:gd name="connsiteX1" fmla="*/ 508000 w 1917700"/>
                <a:gd name="connsiteY1" fmla="*/ 482600 h 2480733"/>
                <a:gd name="connsiteX2" fmla="*/ 965200 w 1917700"/>
                <a:gd name="connsiteY2" fmla="*/ 2400300 h 2480733"/>
                <a:gd name="connsiteX3" fmla="*/ 1917700 w 1917700"/>
                <a:gd name="connsiteY3" fmla="*/ 0 h 2480733"/>
                <a:gd name="connsiteX4" fmla="*/ 1917700 w 1917700"/>
                <a:gd name="connsiteY4" fmla="*/ 0 h 24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700" h="2480733">
                  <a:moveTo>
                    <a:pt x="0" y="1409700"/>
                  </a:moveTo>
                  <a:cubicBezTo>
                    <a:pt x="173566" y="863600"/>
                    <a:pt x="347133" y="317500"/>
                    <a:pt x="508000" y="482600"/>
                  </a:cubicBezTo>
                  <a:cubicBezTo>
                    <a:pt x="668867" y="647700"/>
                    <a:pt x="730250" y="2480733"/>
                    <a:pt x="965200" y="2400300"/>
                  </a:cubicBezTo>
                  <a:cubicBezTo>
                    <a:pt x="1200150" y="2319867"/>
                    <a:pt x="1917700" y="0"/>
                    <a:pt x="1917700" y="0"/>
                  </a:cubicBezTo>
                  <a:lnTo>
                    <a:pt x="1917700" y="0"/>
                  </a:lnTo>
                </a:path>
              </a:pathLst>
            </a:cu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1859637" y="2230355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2354094" y="4109553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sp>
        <p:nvSpPr>
          <p:cNvPr id="299" name="TextBox 298"/>
          <p:cNvSpPr txBox="1">
            <a:spLocks noChangeArrowheads="1"/>
          </p:cNvSpPr>
          <p:nvPr/>
        </p:nvSpPr>
        <p:spPr bwMode="auto">
          <a:xfrm>
            <a:off x="574675" y="236538"/>
            <a:ext cx="124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f(x - 2)</a:t>
            </a:r>
          </a:p>
        </p:txBody>
      </p:sp>
      <p:sp>
        <p:nvSpPr>
          <p:cNvPr id="300" name="TextBox 299"/>
          <p:cNvSpPr txBox="1">
            <a:spLocks noChangeArrowheads="1"/>
          </p:cNvSpPr>
          <p:nvPr/>
        </p:nvSpPr>
        <p:spPr bwMode="auto">
          <a:xfrm>
            <a:off x="7183438" y="192088"/>
            <a:ext cx="1265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f(x + 4)</a:t>
            </a:r>
          </a:p>
        </p:txBody>
      </p:sp>
      <p:grpSp>
        <p:nvGrpSpPr>
          <p:cNvPr id="141345" name="Group 308"/>
          <p:cNvGrpSpPr>
            <a:grpSpLocks/>
          </p:cNvGrpSpPr>
          <p:nvPr/>
        </p:nvGrpSpPr>
        <p:grpSpPr bwMode="auto">
          <a:xfrm>
            <a:off x="5661025" y="2220913"/>
            <a:ext cx="1155700" cy="2871787"/>
            <a:chOff x="5675605" y="2699556"/>
            <a:chExt cx="1155578" cy="2871250"/>
          </a:xfrm>
        </p:grpSpPr>
        <p:sp>
          <p:nvSpPr>
            <p:cNvPr id="305" name="Arc 304"/>
            <p:cNvSpPr/>
            <p:nvPr/>
          </p:nvSpPr>
          <p:spPr>
            <a:xfrm>
              <a:off x="5739098" y="2799549"/>
              <a:ext cx="1041290" cy="2771257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6186726" y="2699556"/>
              <a:ext cx="182544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6648640" y="3624895"/>
              <a:ext cx="182543" cy="1857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5675605" y="3637593"/>
              <a:ext cx="182544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41346" name="Group 309"/>
          <p:cNvGrpSpPr>
            <a:grpSpLocks/>
          </p:cNvGrpSpPr>
          <p:nvPr/>
        </p:nvGrpSpPr>
        <p:grpSpPr bwMode="auto">
          <a:xfrm>
            <a:off x="5659438" y="2219325"/>
            <a:ext cx="1155700" cy="2870200"/>
            <a:chOff x="5675605" y="2699556"/>
            <a:chExt cx="1155578" cy="2871250"/>
          </a:xfrm>
        </p:grpSpPr>
        <p:sp>
          <p:nvSpPr>
            <p:cNvPr id="311" name="Arc 310"/>
            <p:cNvSpPr/>
            <p:nvPr/>
          </p:nvSpPr>
          <p:spPr>
            <a:xfrm>
              <a:off x="5739098" y="2799606"/>
              <a:ext cx="1041290" cy="2771200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6186726" y="2699556"/>
              <a:ext cx="182543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6648639" y="3625408"/>
              <a:ext cx="182544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5675605" y="3638112"/>
              <a:ext cx="182543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41333" name="Group 319"/>
          <p:cNvGrpSpPr>
            <a:grpSpLocks/>
          </p:cNvGrpSpPr>
          <p:nvPr/>
        </p:nvGrpSpPr>
        <p:grpSpPr bwMode="auto">
          <a:xfrm>
            <a:off x="1509713" y="3744913"/>
            <a:ext cx="2232025" cy="2481262"/>
            <a:chOff x="1508950" y="3717391"/>
            <a:chExt cx="2321469" cy="2480733"/>
          </a:xfrm>
        </p:grpSpPr>
        <p:sp>
          <p:nvSpPr>
            <p:cNvPr id="141334" name="TextBox 314"/>
            <p:cNvSpPr txBox="1">
              <a:spLocks noChangeArrowheads="1"/>
            </p:cNvSpPr>
            <p:nvPr/>
          </p:nvSpPr>
          <p:spPr bwMode="auto">
            <a:xfrm>
              <a:off x="2991728" y="4961206"/>
              <a:ext cx="838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 </a:t>
              </a:r>
            </a:p>
          </p:txBody>
        </p:sp>
        <p:grpSp>
          <p:nvGrpSpPr>
            <p:cNvPr id="141335" name="Group 315"/>
            <p:cNvGrpSpPr>
              <a:grpSpLocks/>
            </p:cNvGrpSpPr>
            <p:nvPr/>
          </p:nvGrpSpPr>
          <p:grpSpPr bwMode="auto">
            <a:xfrm>
              <a:off x="1508950" y="3717391"/>
              <a:ext cx="1943100" cy="2480733"/>
              <a:chOff x="1485900" y="1841500"/>
              <a:chExt cx="1943100" cy="2480733"/>
            </a:xfrm>
          </p:grpSpPr>
          <p:sp>
            <p:nvSpPr>
              <p:cNvPr id="317" name="Freeform 316"/>
              <p:cNvSpPr/>
              <p:nvPr/>
            </p:nvSpPr>
            <p:spPr>
              <a:xfrm>
                <a:off x="1485900" y="1841500"/>
                <a:ext cx="1943363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1859052" y="2230354"/>
                <a:ext cx="183273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2354387" y="4109553"/>
                <a:ext cx="183273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92044E-7 L 0.10607 0.000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7169E-6 L -0.20625 0.000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30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54"/>
          <p:cNvSpPr txBox="1">
            <a:spLocks noChangeArrowheads="1"/>
          </p:cNvSpPr>
          <p:nvPr/>
        </p:nvSpPr>
        <p:spPr bwMode="auto">
          <a:xfrm>
            <a:off x="2690813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f(x ± 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  <a:r>
              <a:rPr lang="en-GB" altLang="en-US" sz="200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42339" name="Rectangle 271"/>
          <p:cNvSpPr>
            <a:spLocks noChangeArrowheads="1"/>
          </p:cNvSpPr>
          <p:nvPr/>
        </p:nvSpPr>
        <p:spPr bwMode="auto">
          <a:xfrm>
            <a:off x="549275" y="6521450"/>
            <a:ext cx="7700963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0" name="Rectangle 272"/>
          <p:cNvSpPr>
            <a:spLocks noChangeArrowheads="1"/>
          </p:cNvSpPr>
          <p:nvPr/>
        </p:nvSpPr>
        <p:spPr bwMode="auto">
          <a:xfrm>
            <a:off x="449263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1" name="Rectangle 274"/>
          <p:cNvSpPr>
            <a:spLocks noChangeArrowheads="1"/>
          </p:cNvSpPr>
          <p:nvPr/>
        </p:nvSpPr>
        <p:spPr bwMode="auto">
          <a:xfrm>
            <a:off x="463550" y="781050"/>
            <a:ext cx="7813675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2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3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4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5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6" name="Rectangle 272"/>
          <p:cNvSpPr>
            <a:spLocks noChangeArrowheads="1"/>
          </p:cNvSpPr>
          <p:nvPr/>
        </p:nvSpPr>
        <p:spPr bwMode="auto">
          <a:xfrm>
            <a:off x="8156575" y="877888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439738" y="901700"/>
            <a:ext cx="7789862" cy="5886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Keypoints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900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y = f(x ±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moves original f(x) graph horizontally left or right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+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 move left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-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 move right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Only  x-coordinate changes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NOTE: Always state any coordinates given on f(x)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         on f(x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±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k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) graph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6119813" y="3897313"/>
            <a:ext cx="1646237" cy="730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hlinkClick r:id="rId2"/>
              </a:rPr>
              <a:t>Demo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97"/>
          <p:cNvGrpSpPr>
            <a:grpSpLocks/>
          </p:cNvGrpSpPr>
          <p:nvPr/>
        </p:nvGrpSpPr>
        <p:grpSpPr bwMode="auto">
          <a:xfrm>
            <a:off x="1511300" y="3733800"/>
            <a:ext cx="2289175" cy="2481263"/>
            <a:chOff x="1511300" y="3733800"/>
            <a:chExt cx="2288709" cy="2480733"/>
          </a:xfrm>
        </p:grpSpPr>
        <p:grpSp>
          <p:nvGrpSpPr>
            <p:cNvPr id="143644" name="Group 290"/>
            <p:cNvGrpSpPr>
              <a:grpSpLocks/>
            </p:cNvGrpSpPr>
            <p:nvPr/>
          </p:nvGrpSpPr>
          <p:grpSpPr bwMode="auto">
            <a:xfrm>
              <a:off x="1511300" y="3733800"/>
              <a:ext cx="1943100" cy="2480733"/>
              <a:chOff x="1485900" y="1841500"/>
              <a:chExt cx="1943100" cy="2480733"/>
            </a:xfrm>
          </p:grpSpPr>
          <p:sp>
            <p:nvSpPr>
              <p:cNvPr id="288" name="Freeform 287"/>
              <p:cNvSpPr/>
              <p:nvPr/>
            </p:nvSpPr>
            <p:spPr>
              <a:xfrm>
                <a:off x="1485900" y="1841500"/>
                <a:ext cx="194270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1858887" y="2230355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354086" y="4109553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  <p:sp>
          <p:nvSpPr>
            <p:cNvPr id="143645" name="TextBox 296"/>
            <p:cNvSpPr txBox="1">
              <a:spLocks noChangeArrowheads="1"/>
            </p:cNvSpPr>
            <p:nvPr/>
          </p:nvSpPr>
          <p:spPr bwMode="auto">
            <a:xfrm>
              <a:off x="3052689" y="5064369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43363" name="Rectangle 270"/>
          <p:cNvSpPr>
            <a:spLocks noChangeArrowheads="1"/>
          </p:cNvSpPr>
          <p:nvPr/>
        </p:nvSpPr>
        <p:spPr bwMode="auto">
          <a:xfrm>
            <a:off x="1009650" y="895350"/>
            <a:ext cx="7143750" cy="565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4" name="Text Box 241"/>
          <p:cNvSpPr txBox="1">
            <a:spLocks noChangeArrowheads="1"/>
          </p:cNvSpPr>
          <p:nvPr/>
        </p:nvSpPr>
        <p:spPr bwMode="auto">
          <a:xfrm>
            <a:off x="4173538" y="3708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grpSp>
        <p:nvGrpSpPr>
          <p:cNvPr id="143365" name="Group 261"/>
          <p:cNvGrpSpPr>
            <a:grpSpLocks/>
          </p:cNvGrpSpPr>
          <p:nvPr/>
        </p:nvGrpSpPr>
        <p:grpSpPr bwMode="auto">
          <a:xfrm>
            <a:off x="1014413" y="828675"/>
            <a:ext cx="7356475" cy="5789613"/>
            <a:chOff x="639" y="522"/>
            <a:chExt cx="4634" cy="3647"/>
          </a:xfrm>
        </p:grpSpPr>
        <p:sp>
          <p:nvSpPr>
            <p:cNvPr id="143402" name="Line 234"/>
            <p:cNvSpPr>
              <a:spLocks noChangeShapeType="1"/>
            </p:cNvSpPr>
            <p:nvPr/>
          </p:nvSpPr>
          <p:spPr bwMode="auto">
            <a:xfrm>
              <a:off x="2739" y="564"/>
              <a:ext cx="0" cy="35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03" name="Group 231"/>
            <p:cNvGrpSpPr>
              <a:grpSpLocks/>
            </p:cNvGrpSpPr>
            <p:nvPr/>
          </p:nvGrpSpPr>
          <p:grpSpPr bwMode="auto">
            <a:xfrm>
              <a:off x="639" y="564"/>
              <a:ext cx="4500" cy="3564"/>
              <a:chOff x="636" y="222"/>
              <a:chExt cx="4500" cy="3564"/>
            </a:xfrm>
          </p:grpSpPr>
          <p:grpSp>
            <p:nvGrpSpPr>
              <p:cNvPr id="143419" name="Group 8"/>
              <p:cNvGrpSpPr>
                <a:grpSpLocks/>
              </p:cNvGrpSpPr>
              <p:nvPr/>
            </p:nvGrpSpPr>
            <p:grpSpPr bwMode="auto">
              <a:xfrm>
                <a:off x="1836" y="1410"/>
                <a:ext cx="300" cy="1188"/>
                <a:chOff x="1836" y="1410"/>
                <a:chExt cx="300" cy="1188"/>
              </a:xfrm>
            </p:grpSpPr>
            <p:sp>
              <p:nvSpPr>
                <p:cNvPr id="143640" name="Rectangle 4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41" name="Rectangle 5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42" name="Rectangle 6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43" name="Rectangle 7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0" name="Group 9"/>
              <p:cNvGrpSpPr>
                <a:grpSpLocks/>
              </p:cNvGrpSpPr>
              <p:nvPr/>
            </p:nvGrpSpPr>
            <p:grpSpPr bwMode="auto">
              <a:xfrm>
                <a:off x="2136" y="1410"/>
                <a:ext cx="300" cy="1188"/>
                <a:chOff x="1836" y="1410"/>
                <a:chExt cx="300" cy="1188"/>
              </a:xfrm>
            </p:grpSpPr>
            <p:sp>
              <p:nvSpPr>
                <p:cNvPr id="143636" name="Rectangle 1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7" name="Rectangle 1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8" name="Rectangle 1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9" name="Rectangle 1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1" name="Group 14"/>
              <p:cNvGrpSpPr>
                <a:grpSpLocks/>
              </p:cNvGrpSpPr>
              <p:nvPr/>
            </p:nvGrpSpPr>
            <p:grpSpPr bwMode="auto">
              <a:xfrm>
                <a:off x="2436" y="1410"/>
                <a:ext cx="300" cy="1188"/>
                <a:chOff x="1836" y="1410"/>
                <a:chExt cx="300" cy="1188"/>
              </a:xfrm>
            </p:grpSpPr>
            <p:sp>
              <p:nvSpPr>
                <p:cNvPr id="143632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3" name="Rectangle 1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4" name="Rectangle 1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5" name="Rectangle 1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2" name="Group 19"/>
              <p:cNvGrpSpPr>
                <a:grpSpLocks/>
              </p:cNvGrpSpPr>
              <p:nvPr/>
            </p:nvGrpSpPr>
            <p:grpSpPr bwMode="auto">
              <a:xfrm>
                <a:off x="2736" y="1410"/>
                <a:ext cx="300" cy="1188"/>
                <a:chOff x="1836" y="1410"/>
                <a:chExt cx="300" cy="1188"/>
              </a:xfrm>
            </p:grpSpPr>
            <p:sp>
              <p:nvSpPr>
                <p:cNvPr id="143628" name="Rectangle 2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29" name="Rectangle 2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0" name="Rectangle 2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31" name="Rectangle 2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3" name="Group 24"/>
              <p:cNvGrpSpPr>
                <a:grpSpLocks/>
              </p:cNvGrpSpPr>
              <p:nvPr/>
            </p:nvGrpSpPr>
            <p:grpSpPr bwMode="auto">
              <a:xfrm>
                <a:off x="636" y="1410"/>
                <a:ext cx="300" cy="1188"/>
                <a:chOff x="1836" y="1410"/>
                <a:chExt cx="300" cy="1188"/>
              </a:xfrm>
            </p:grpSpPr>
            <p:sp>
              <p:nvSpPr>
                <p:cNvPr id="143624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25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26" name="Rectangle 2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27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4" name="Group 29"/>
              <p:cNvGrpSpPr>
                <a:grpSpLocks/>
              </p:cNvGrpSpPr>
              <p:nvPr/>
            </p:nvGrpSpPr>
            <p:grpSpPr bwMode="auto">
              <a:xfrm>
                <a:off x="936" y="1410"/>
                <a:ext cx="300" cy="1188"/>
                <a:chOff x="1836" y="1410"/>
                <a:chExt cx="300" cy="1188"/>
              </a:xfrm>
            </p:grpSpPr>
            <p:sp>
              <p:nvSpPr>
                <p:cNvPr id="143620" name="Rectangle 3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21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22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23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5" name="Group 34"/>
              <p:cNvGrpSpPr>
                <a:grpSpLocks/>
              </p:cNvGrpSpPr>
              <p:nvPr/>
            </p:nvGrpSpPr>
            <p:grpSpPr bwMode="auto">
              <a:xfrm>
                <a:off x="1236" y="1410"/>
                <a:ext cx="300" cy="1188"/>
                <a:chOff x="1836" y="1410"/>
                <a:chExt cx="300" cy="1188"/>
              </a:xfrm>
            </p:grpSpPr>
            <p:sp>
              <p:nvSpPr>
                <p:cNvPr id="143616" name="Rectangle 3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7" name="Rectangle 3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8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9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6" name="Group 39"/>
              <p:cNvGrpSpPr>
                <a:grpSpLocks/>
              </p:cNvGrpSpPr>
              <p:nvPr/>
            </p:nvGrpSpPr>
            <p:grpSpPr bwMode="auto">
              <a:xfrm>
                <a:off x="1536" y="1410"/>
                <a:ext cx="300" cy="1188"/>
                <a:chOff x="1836" y="1410"/>
                <a:chExt cx="300" cy="1188"/>
              </a:xfrm>
            </p:grpSpPr>
            <p:sp>
              <p:nvSpPr>
                <p:cNvPr id="143612" name="Rectangle 4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3" name="Rectangle 4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4" name="Rectangle 4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5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7" name="Group 46"/>
              <p:cNvGrpSpPr>
                <a:grpSpLocks/>
              </p:cNvGrpSpPr>
              <p:nvPr/>
            </p:nvGrpSpPr>
            <p:grpSpPr bwMode="auto">
              <a:xfrm>
                <a:off x="1836" y="2598"/>
                <a:ext cx="300" cy="1188"/>
                <a:chOff x="1836" y="1410"/>
                <a:chExt cx="300" cy="1188"/>
              </a:xfrm>
            </p:grpSpPr>
            <p:sp>
              <p:nvSpPr>
                <p:cNvPr id="143608" name="Rectangle 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9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0" name="Rectangle 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11" name="Rectangle 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8" name="Group 51"/>
              <p:cNvGrpSpPr>
                <a:grpSpLocks/>
              </p:cNvGrpSpPr>
              <p:nvPr/>
            </p:nvGrpSpPr>
            <p:grpSpPr bwMode="auto">
              <a:xfrm>
                <a:off x="2136" y="2598"/>
                <a:ext cx="300" cy="1188"/>
                <a:chOff x="1836" y="1410"/>
                <a:chExt cx="300" cy="1188"/>
              </a:xfrm>
            </p:grpSpPr>
            <p:sp>
              <p:nvSpPr>
                <p:cNvPr id="143604" name="Rectangle 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5" name="Rectangle 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6" name="Rectangle 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7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29" name="Group 56"/>
              <p:cNvGrpSpPr>
                <a:grpSpLocks/>
              </p:cNvGrpSpPr>
              <p:nvPr/>
            </p:nvGrpSpPr>
            <p:grpSpPr bwMode="auto">
              <a:xfrm>
                <a:off x="2436" y="2598"/>
                <a:ext cx="300" cy="1188"/>
                <a:chOff x="1836" y="1410"/>
                <a:chExt cx="300" cy="1188"/>
              </a:xfrm>
            </p:grpSpPr>
            <p:sp>
              <p:nvSpPr>
                <p:cNvPr id="143600" name="Rectangle 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1" name="Rectangle 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2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603" name="Rectangle 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0" name="Group 61"/>
              <p:cNvGrpSpPr>
                <a:grpSpLocks/>
              </p:cNvGrpSpPr>
              <p:nvPr/>
            </p:nvGrpSpPr>
            <p:grpSpPr bwMode="auto">
              <a:xfrm>
                <a:off x="2736" y="2598"/>
                <a:ext cx="300" cy="1188"/>
                <a:chOff x="1836" y="1410"/>
                <a:chExt cx="300" cy="1188"/>
              </a:xfrm>
            </p:grpSpPr>
            <p:sp>
              <p:nvSpPr>
                <p:cNvPr id="143596" name="Rectangle 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7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8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9" name="Rectangle 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1" name="Group 66"/>
              <p:cNvGrpSpPr>
                <a:grpSpLocks/>
              </p:cNvGrpSpPr>
              <p:nvPr/>
            </p:nvGrpSpPr>
            <p:grpSpPr bwMode="auto">
              <a:xfrm>
                <a:off x="636" y="2598"/>
                <a:ext cx="300" cy="1188"/>
                <a:chOff x="1836" y="1410"/>
                <a:chExt cx="300" cy="1188"/>
              </a:xfrm>
            </p:grpSpPr>
            <p:sp>
              <p:nvSpPr>
                <p:cNvPr id="143592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3" name="Rectangle 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4" name="Rectangle 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5" name="Rectangle 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2" name="Group 71"/>
              <p:cNvGrpSpPr>
                <a:grpSpLocks/>
              </p:cNvGrpSpPr>
              <p:nvPr/>
            </p:nvGrpSpPr>
            <p:grpSpPr bwMode="auto">
              <a:xfrm>
                <a:off x="936" y="2598"/>
                <a:ext cx="300" cy="1188"/>
                <a:chOff x="1836" y="1410"/>
                <a:chExt cx="300" cy="1188"/>
              </a:xfrm>
            </p:grpSpPr>
            <p:sp>
              <p:nvSpPr>
                <p:cNvPr id="143588" name="Rectangle 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89" name="Rectangle 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0" name="Rectangle 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91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3" name="Group 76"/>
              <p:cNvGrpSpPr>
                <a:grpSpLocks/>
              </p:cNvGrpSpPr>
              <p:nvPr/>
            </p:nvGrpSpPr>
            <p:grpSpPr bwMode="auto">
              <a:xfrm>
                <a:off x="1236" y="2598"/>
                <a:ext cx="300" cy="1188"/>
                <a:chOff x="1836" y="1410"/>
                <a:chExt cx="300" cy="1188"/>
              </a:xfrm>
            </p:grpSpPr>
            <p:sp>
              <p:nvSpPr>
                <p:cNvPr id="143584" name="Rectangle 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85" name="Rectangle 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86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87" name="Rectangle 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4" name="Group 81"/>
              <p:cNvGrpSpPr>
                <a:grpSpLocks/>
              </p:cNvGrpSpPr>
              <p:nvPr/>
            </p:nvGrpSpPr>
            <p:grpSpPr bwMode="auto">
              <a:xfrm>
                <a:off x="1536" y="2598"/>
                <a:ext cx="300" cy="1188"/>
                <a:chOff x="1836" y="1410"/>
                <a:chExt cx="300" cy="1188"/>
              </a:xfrm>
            </p:grpSpPr>
            <p:sp>
              <p:nvSpPr>
                <p:cNvPr id="143580" name="Rectangle 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81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82" name="Rectangle 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83" name="Rectangle 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5" name="Group 86"/>
              <p:cNvGrpSpPr>
                <a:grpSpLocks/>
              </p:cNvGrpSpPr>
              <p:nvPr/>
            </p:nvGrpSpPr>
            <p:grpSpPr bwMode="auto">
              <a:xfrm>
                <a:off x="3036" y="1410"/>
                <a:ext cx="300" cy="1188"/>
                <a:chOff x="1836" y="1410"/>
                <a:chExt cx="300" cy="1188"/>
              </a:xfrm>
            </p:grpSpPr>
            <p:sp>
              <p:nvSpPr>
                <p:cNvPr id="143576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7" name="Rectangle 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8" name="Rectangle 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9" name="Rectangle 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6" name="Group 91"/>
              <p:cNvGrpSpPr>
                <a:grpSpLocks/>
              </p:cNvGrpSpPr>
              <p:nvPr/>
            </p:nvGrpSpPr>
            <p:grpSpPr bwMode="auto">
              <a:xfrm>
                <a:off x="3036" y="2598"/>
                <a:ext cx="300" cy="1188"/>
                <a:chOff x="1836" y="1410"/>
                <a:chExt cx="300" cy="1188"/>
              </a:xfrm>
            </p:grpSpPr>
            <p:sp>
              <p:nvSpPr>
                <p:cNvPr id="143572" name="Rectangle 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3" name="Rectangle 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4" name="Rectangle 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5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7" name="Group 96"/>
              <p:cNvGrpSpPr>
                <a:grpSpLocks/>
              </p:cNvGrpSpPr>
              <p:nvPr/>
            </p:nvGrpSpPr>
            <p:grpSpPr bwMode="auto">
              <a:xfrm>
                <a:off x="3336" y="1410"/>
                <a:ext cx="300" cy="1188"/>
                <a:chOff x="1836" y="1410"/>
                <a:chExt cx="300" cy="1188"/>
              </a:xfrm>
            </p:grpSpPr>
            <p:sp>
              <p:nvSpPr>
                <p:cNvPr id="143568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69" name="Rectangle 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0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71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8" name="Group 101"/>
              <p:cNvGrpSpPr>
                <a:grpSpLocks/>
              </p:cNvGrpSpPr>
              <p:nvPr/>
            </p:nvGrpSpPr>
            <p:grpSpPr bwMode="auto">
              <a:xfrm>
                <a:off x="3336" y="2598"/>
                <a:ext cx="300" cy="1188"/>
                <a:chOff x="1836" y="1410"/>
                <a:chExt cx="300" cy="1188"/>
              </a:xfrm>
            </p:grpSpPr>
            <p:sp>
              <p:nvSpPr>
                <p:cNvPr id="14356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6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6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6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39" name="Group 106"/>
              <p:cNvGrpSpPr>
                <a:grpSpLocks/>
              </p:cNvGrpSpPr>
              <p:nvPr/>
            </p:nvGrpSpPr>
            <p:grpSpPr bwMode="auto">
              <a:xfrm>
                <a:off x="3636" y="1410"/>
                <a:ext cx="300" cy="1188"/>
                <a:chOff x="1836" y="1410"/>
                <a:chExt cx="300" cy="1188"/>
              </a:xfrm>
            </p:grpSpPr>
            <p:sp>
              <p:nvSpPr>
                <p:cNvPr id="143560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61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62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63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0" name="Group 111"/>
              <p:cNvGrpSpPr>
                <a:grpSpLocks/>
              </p:cNvGrpSpPr>
              <p:nvPr/>
            </p:nvGrpSpPr>
            <p:grpSpPr bwMode="auto">
              <a:xfrm>
                <a:off x="3636" y="2598"/>
                <a:ext cx="300" cy="1188"/>
                <a:chOff x="1836" y="1410"/>
                <a:chExt cx="300" cy="1188"/>
              </a:xfrm>
            </p:grpSpPr>
            <p:sp>
              <p:nvSpPr>
                <p:cNvPr id="143556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7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8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9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1" name="Group 116"/>
              <p:cNvGrpSpPr>
                <a:grpSpLocks/>
              </p:cNvGrpSpPr>
              <p:nvPr/>
            </p:nvGrpSpPr>
            <p:grpSpPr bwMode="auto">
              <a:xfrm>
                <a:off x="3936" y="1410"/>
                <a:ext cx="300" cy="1188"/>
                <a:chOff x="1836" y="1410"/>
                <a:chExt cx="300" cy="1188"/>
              </a:xfrm>
            </p:grpSpPr>
            <p:sp>
              <p:nvSpPr>
                <p:cNvPr id="143552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3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4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5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2" name="Group 121"/>
              <p:cNvGrpSpPr>
                <a:grpSpLocks/>
              </p:cNvGrpSpPr>
              <p:nvPr/>
            </p:nvGrpSpPr>
            <p:grpSpPr bwMode="auto">
              <a:xfrm>
                <a:off x="3936" y="2598"/>
                <a:ext cx="300" cy="1188"/>
                <a:chOff x="1836" y="1410"/>
                <a:chExt cx="300" cy="1188"/>
              </a:xfrm>
            </p:grpSpPr>
            <p:sp>
              <p:nvSpPr>
                <p:cNvPr id="143548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49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0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51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3" name="Group 126"/>
              <p:cNvGrpSpPr>
                <a:grpSpLocks/>
              </p:cNvGrpSpPr>
              <p:nvPr/>
            </p:nvGrpSpPr>
            <p:grpSpPr bwMode="auto">
              <a:xfrm>
                <a:off x="4236" y="1410"/>
                <a:ext cx="300" cy="1188"/>
                <a:chOff x="1836" y="1410"/>
                <a:chExt cx="300" cy="1188"/>
              </a:xfrm>
            </p:grpSpPr>
            <p:sp>
              <p:nvSpPr>
                <p:cNvPr id="143544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45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46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47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4" name="Group 131"/>
              <p:cNvGrpSpPr>
                <a:grpSpLocks/>
              </p:cNvGrpSpPr>
              <p:nvPr/>
            </p:nvGrpSpPr>
            <p:grpSpPr bwMode="auto">
              <a:xfrm>
                <a:off x="4236" y="2598"/>
                <a:ext cx="300" cy="1188"/>
                <a:chOff x="1836" y="1410"/>
                <a:chExt cx="300" cy="1188"/>
              </a:xfrm>
            </p:grpSpPr>
            <p:sp>
              <p:nvSpPr>
                <p:cNvPr id="143540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41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42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43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5" name="Group 136"/>
              <p:cNvGrpSpPr>
                <a:grpSpLocks/>
              </p:cNvGrpSpPr>
              <p:nvPr/>
            </p:nvGrpSpPr>
            <p:grpSpPr bwMode="auto">
              <a:xfrm>
                <a:off x="4536" y="1410"/>
                <a:ext cx="300" cy="1188"/>
                <a:chOff x="1836" y="1410"/>
                <a:chExt cx="300" cy="1188"/>
              </a:xfrm>
            </p:grpSpPr>
            <p:sp>
              <p:nvSpPr>
                <p:cNvPr id="143536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7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8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9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6" name="Group 141"/>
              <p:cNvGrpSpPr>
                <a:grpSpLocks/>
              </p:cNvGrpSpPr>
              <p:nvPr/>
            </p:nvGrpSpPr>
            <p:grpSpPr bwMode="auto">
              <a:xfrm>
                <a:off x="4536" y="2598"/>
                <a:ext cx="300" cy="1188"/>
                <a:chOff x="1836" y="1410"/>
                <a:chExt cx="300" cy="1188"/>
              </a:xfrm>
            </p:grpSpPr>
            <p:sp>
              <p:nvSpPr>
                <p:cNvPr id="14353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5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7" name="Group 146"/>
              <p:cNvGrpSpPr>
                <a:grpSpLocks/>
              </p:cNvGrpSpPr>
              <p:nvPr/>
            </p:nvGrpSpPr>
            <p:grpSpPr bwMode="auto">
              <a:xfrm>
                <a:off x="4836" y="1410"/>
                <a:ext cx="300" cy="1188"/>
                <a:chOff x="1836" y="1410"/>
                <a:chExt cx="300" cy="1188"/>
              </a:xfrm>
            </p:grpSpPr>
            <p:sp>
              <p:nvSpPr>
                <p:cNvPr id="143528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9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31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8" name="Group 151"/>
              <p:cNvGrpSpPr>
                <a:grpSpLocks/>
              </p:cNvGrpSpPr>
              <p:nvPr/>
            </p:nvGrpSpPr>
            <p:grpSpPr bwMode="auto">
              <a:xfrm>
                <a:off x="4836" y="2598"/>
                <a:ext cx="300" cy="1188"/>
                <a:chOff x="1836" y="1410"/>
                <a:chExt cx="300" cy="1188"/>
              </a:xfrm>
            </p:grpSpPr>
            <p:sp>
              <p:nvSpPr>
                <p:cNvPr id="143524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5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6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7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49" name="Group 156"/>
              <p:cNvGrpSpPr>
                <a:grpSpLocks/>
              </p:cNvGrpSpPr>
              <p:nvPr/>
            </p:nvGrpSpPr>
            <p:grpSpPr bwMode="auto">
              <a:xfrm>
                <a:off x="1836" y="222"/>
                <a:ext cx="300" cy="1188"/>
                <a:chOff x="1836" y="1410"/>
                <a:chExt cx="300" cy="1188"/>
              </a:xfrm>
            </p:grpSpPr>
            <p:sp>
              <p:nvSpPr>
                <p:cNvPr id="143520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1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2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23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0" name="Group 161"/>
              <p:cNvGrpSpPr>
                <a:grpSpLocks/>
              </p:cNvGrpSpPr>
              <p:nvPr/>
            </p:nvGrpSpPr>
            <p:grpSpPr bwMode="auto">
              <a:xfrm>
                <a:off x="2136" y="222"/>
                <a:ext cx="300" cy="1188"/>
                <a:chOff x="1836" y="1410"/>
                <a:chExt cx="300" cy="1188"/>
              </a:xfrm>
            </p:grpSpPr>
            <p:sp>
              <p:nvSpPr>
                <p:cNvPr id="143516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7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8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9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1" name="Group 166"/>
              <p:cNvGrpSpPr>
                <a:grpSpLocks/>
              </p:cNvGrpSpPr>
              <p:nvPr/>
            </p:nvGrpSpPr>
            <p:grpSpPr bwMode="auto">
              <a:xfrm>
                <a:off x="2436" y="222"/>
                <a:ext cx="300" cy="1188"/>
                <a:chOff x="1836" y="1410"/>
                <a:chExt cx="300" cy="1188"/>
              </a:xfrm>
            </p:grpSpPr>
            <p:sp>
              <p:nvSpPr>
                <p:cNvPr id="143512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3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5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2" name="Group 171"/>
              <p:cNvGrpSpPr>
                <a:grpSpLocks/>
              </p:cNvGrpSpPr>
              <p:nvPr/>
            </p:nvGrpSpPr>
            <p:grpSpPr bwMode="auto">
              <a:xfrm>
                <a:off x="2736" y="222"/>
                <a:ext cx="300" cy="1188"/>
                <a:chOff x="1836" y="1410"/>
                <a:chExt cx="300" cy="1188"/>
              </a:xfrm>
            </p:grpSpPr>
            <p:sp>
              <p:nvSpPr>
                <p:cNvPr id="143508" name="Rectangle 1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09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0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1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3" name="Group 176"/>
              <p:cNvGrpSpPr>
                <a:grpSpLocks/>
              </p:cNvGrpSpPr>
              <p:nvPr/>
            </p:nvGrpSpPr>
            <p:grpSpPr bwMode="auto">
              <a:xfrm>
                <a:off x="636" y="222"/>
                <a:ext cx="300" cy="1188"/>
                <a:chOff x="1836" y="1410"/>
                <a:chExt cx="300" cy="1188"/>
              </a:xfrm>
            </p:grpSpPr>
            <p:sp>
              <p:nvSpPr>
                <p:cNvPr id="143504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05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06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07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4" name="Group 181"/>
              <p:cNvGrpSpPr>
                <a:grpSpLocks/>
              </p:cNvGrpSpPr>
              <p:nvPr/>
            </p:nvGrpSpPr>
            <p:grpSpPr bwMode="auto">
              <a:xfrm>
                <a:off x="936" y="222"/>
                <a:ext cx="300" cy="1188"/>
                <a:chOff x="1836" y="1410"/>
                <a:chExt cx="300" cy="1188"/>
              </a:xfrm>
            </p:grpSpPr>
            <p:sp>
              <p:nvSpPr>
                <p:cNvPr id="143500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01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02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503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5" name="Group 186"/>
              <p:cNvGrpSpPr>
                <a:grpSpLocks/>
              </p:cNvGrpSpPr>
              <p:nvPr/>
            </p:nvGrpSpPr>
            <p:grpSpPr bwMode="auto">
              <a:xfrm>
                <a:off x="1236" y="222"/>
                <a:ext cx="300" cy="1188"/>
                <a:chOff x="1836" y="1410"/>
                <a:chExt cx="300" cy="1188"/>
              </a:xfrm>
            </p:grpSpPr>
            <p:sp>
              <p:nvSpPr>
                <p:cNvPr id="143496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7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8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9" name="Rectangle 1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6" name="Group 191"/>
              <p:cNvGrpSpPr>
                <a:grpSpLocks/>
              </p:cNvGrpSpPr>
              <p:nvPr/>
            </p:nvGrpSpPr>
            <p:grpSpPr bwMode="auto">
              <a:xfrm>
                <a:off x="1536" y="222"/>
                <a:ext cx="300" cy="1188"/>
                <a:chOff x="1836" y="1410"/>
                <a:chExt cx="300" cy="1188"/>
              </a:xfrm>
            </p:grpSpPr>
            <p:sp>
              <p:nvSpPr>
                <p:cNvPr id="143492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3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4" name="Rectangle 1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5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7" name="Group 196"/>
              <p:cNvGrpSpPr>
                <a:grpSpLocks/>
              </p:cNvGrpSpPr>
              <p:nvPr/>
            </p:nvGrpSpPr>
            <p:grpSpPr bwMode="auto">
              <a:xfrm>
                <a:off x="3036" y="222"/>
                <a:ext cx="300" cy="1188"/>
                <a:chOff x="1836" y="1410"/>
                <a:chExt cx="300" cy="1188"/>
              </a:xfrm>
            </p:grpSpPr>
            <p:sp>
              <p:nvSpPr>
                <p:cNvPr id="143488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9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0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91" name="Rectangle 2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8" name="Group 201"/>
              <p:cNvGrpSpPr>
                <a:grpSpLocks/>
              </p:cNvGrpSpPr>
              <p:nvPr/>
            </p:nvGrpSpPr>
            <p:grpSpPr bwMode="auto">
              <a:xfrm>
                <a:off x="3336" y="222"/>
                <a:ext cx="300" cy="1188"/>
                <a:chOff x="1836" y="1410"/>
                <a:chExt cx="300" cy="1188"/>
              </a:xfrm>
            </p:grpSpPr>
            <p:sp>
              <p:nvSpPr>
                <p:cNvPr id="143484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5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6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7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59" name="Group 206"/>
              <p:cNvGrpSpPr>
                <a:grpSpLocks/>
              </p:cNvGrpSpPr>
              <p:nvPr/>
            </p:nvGrpSpPr>
            <p:grpSpPr bwMode="auto">
              <a:xfrm>
                <a:off x="3636" y="222"/>
                <a:ext cx="300" cy="1188"/>
                <a:chOff x="1836" y="1410"/>
                <a:chExt cx="300" cy="1188"/>
              </a:xfrm>
            </p:grpSpPr>
            <p:sp>
              <p:nvSpPr>
                <p:cNvPr id="143480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1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2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8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60" name="Group 211"/>
              <p:cNvGrpSpPr>
                <a:grpSpLocks/>
              </p:cNvGrpSpPr>
              <p:nvPr/>
            </p:nvGrpSpPr>
            <p:grpSpPr bwMode="auto">
              <a:xfrm>
                <a:off x="3936" y="222"/>
                <a:ext cx="300" cy="1188"/>
                <a:chOff x="1836" y="1410"/>
                <a:chExt cx="300" cy="1188"/>
              </a:xfrm>
            </p:grpSpPr>
            <p:sp>
              <p:nvSpPr>
                <p:cNvPr id="143476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7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8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9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61" name="Group 216"/>
              <p:cNvGrpSpPr>
                <a:grpSpLocks/>
              </p:cNvGrpSpPr>
              <p:nvPr/>
            </p:nvGrpSpPr>
            <p:grpSpPr bwMode="auto">
              <a:xfrm>
                <a:off x="4236" y="222"/>
                <a:ext cx="300" cy="1188"/>
                <a:chOff x="1836" y="1410"/>
                <a:chExt cx="300" cy="1188"/>
              </a:xfrm>
            </p:grpSpPr>
            <p:sp>
              <p:nvSpPr>
                <p:cNvPr id="143472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3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4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5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62" name="Group 221"/>
              <p:cNvGrpSpPr>
                <a:grpSpLocks/>
              </p:cNvGrpSpPr>
              <p:nvPr/>
            </p:nvGrpSpPr>
            <p:grpSpPr bwMode="auto">
              <a:xfrm>
                <a:off x="4536" y="222"/>
                <a:ext cx="300" cy="1188"/>
                <a:chOff x="1836" y="1410"/>
                <a:chExt cx="300" cy="1188"/>
              </a:xfrm>
            </p:grpSpPr>
            <p:sp>
              <p:nvSpPr>
                <p:cNvPr id="143468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69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0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71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3463" name="Group 226"/>
              <p:cNvGrpSpPr>
                <a:grpSpLocks/>
              </p:cNvGrpSpPr>
              <p:nvPr/>
            </p:nvGrpSpPr>
            <p:grpSpPr bwMode="auto">
              <a:xfrm>
                <a:off x="4836" y="222"/>
                <a:ext cx="300" cy="1188"/>
                <a:chOff x="1836" y="1410"/>
                <a:chExt cx="300" cy="1188"/>
              </a:xfrm>
            </p:grpSpPr>
            <p:sp>
              <p:nvSpPr>
                <p:cNvPr id="143464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65" name="Rectangle 2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66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3467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43404" name="Line 233"/>
            <p:cNvSpPr>
              <a:spLocks noChangeShapeType="1"/>
            </p:cNvSpPr>
            <p:nvPr/>
          </p:nvSpPr>
          <p:spPr bwMode="auto">
            <a:xfrm>
              <a:off x="639" y="2352"/>
              <a:ext cx="4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05" name="Text Box 235"/>
            <p:cNvSpPr txBox="1">
              <a:spLocks noChangeArrowheads="1"/>
            </p:cNvSpPr>
            <p:nvPr/>
          </p:nvSpPr>
          <p:spPr bwMode="auto">
            <a:xfrm>
              <a:off x="3237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43406" name="Text Box 236"/>
            <p:cNvSpPr txBox="1">
              <a:spLocks noChangeArrowheads="1"/>
            </p:cNvSpPr>
            <p:nvPr/>
          </p:nvSpPr>
          <p:spPr bwMode="auto">
            <a:xfrm>
              <a:off x="3853" y="233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43407" name="Text Box 237"/>
            <p:cNvSpPr txBox="1">
              <a:spLocks noChangeArrowheads="1"/>
            </p:cNvSpPr>
            <p:nvPr/>
          </p:nvSpPr>
          <p:spPr bwMode="auto">
            <a:xfrm>
              <a:off x="4445" y="235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43408" name="Text Box 238"/>
            <p:cNvSpPr txBox="1">
              <a:spLocks noChangeArrowheads="1"/>
            </p:cNvSpPr>
            <p:nvPr/>
          </p:nvSpPr>
          <p:spPr bwMode="auto">
            <a:xfrm>
              <a:off x="4973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8</a:t>
              </a:r>
            </a:p>
          </p:txBody>
        </p:sp>
        <p:sp>
          <p:nvSpPr>
            <p:cNvPr id="143409" name="Text Box 239"/>
            <p:cNvSpPr txBox="1">
              <a:spLocks noChangeArrowheads="1"/>
            </p:cNvSpPr>
            <p:nvPr/>
          </p:nvSpPr>
          <p:spPr bwMode="auto">
            <a:xfrm>
              <a:off x="4965" y="21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CC"/>
                  </a:solidFill>
                </a:rPr>
                <a:t>x</a:t>
              </a:r>
            </a:p>
          </p:txBody>
        </p:sp>
        <p:sp>
          <p:nvSpPr>
            <p:cNvPr id="143410" name="Text Box 242"/>
            <p:cNvSpPr txBox="1">
              <a:spLocks noChangeArrowheads="1"/>
            </p:cNvSpPr>
            <p:nvPr/>
          </p:nvSpPr>
          <p:spPr bwMode="auto">
            <a:xfrm>
              <a:off x="20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43411" name="Text Box 243"/>
            <p:cNvSpPr txBox="1">
              <a:spLocks noChangeArrowheads="1"/>
            </p:cNvSpPr>
            <p:nvPr/>
          </p:nvSpPr>
          <p:spPr bwMode="auto">
            <a:xfrm>
              <a:off x="14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43412" name="Text Box 244"/>
            <p:cNvSpPr txBox="1">
              <a:spLocks noChangeArrowheads="1"/>
            </p:cNvSpPr>
            <p:nvPr/>
          </p:nvSpPr>
          <p:spPr bwMode="auto">
            <a:xfrm>
              <a:off x="805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  <p:sp>
          <p:nvSpPr>
            <p:cNvPr id="143413" name="Text Box 245"/>
            <p:cNvSpPr txBox="1">
              <a:spLocks noChangeArrowheads="1"/>
            </p:cNvSpPr>
            <p:nvPr/>
          </p:nvSpPr>
          <p:spPr bwMode="auto">
            <a:xfrm>
              <a:off x="2549" y="164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43414" name="Text Box 246"/>
            <p:cNvSpPr txBox="1">
              <a:spLocks noChangeArrowheads="1"/>
            </p:cNvSpPr>
            <p:nvPr/>
          </p:nvSpPr>
          <p:spPr bwMode="auto">
            <a:xfrm>
              <a:off x="2557" y="109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43415" name="Text Box 247"/>
            <p:cNvSpPr txBox="1">
              <a:spLocks noChangeArrowheads="1"/>
            </p:cNvSpPr>
            <p:nvPr/>
          </p:nvSpPr>
          <p:spPr bwMode="auto">
            <a:xfrm>
              <a:off x="2565" y="52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43416" name="Text Box 248"/>
            <p:cNvSpPr txBox="1">
              <a:spLocks noChangeArrowheads="1"/>
            </p:cNvSpPr>
            <p:nvPr/>
          </p:nvSpPr>
          <p:spPr bwMode="auto">
            <a:xfrm>
              <a:off x="2485" y="281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43417" name="Text Box 249"/>
            <p:cNvSpPr txBox="1">
              <a:spLocks noChangeArrowheads="1"/>
            </p:cNvSpPr>
            <p:nvPr/>
          </p:nvSpPr>
          <p:spPr bwMode="auto">
            <a:xfrm>
              <a:off x="2501" y="34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43418" name="Text Box 250"/>
            <p:cNvSpPr txBox="1">
              <a:spLocks noChangeArrowheads="1"/>
            </p:cNvSpPr>
            <p:nvPr/>
          </p:nvSpPr>
          <p:spPr bwMode="auto">
            <a:xfrm>
              <a:off x="2513" y="393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</p:grpSp>
      <p:sp>
        <p:nvSpPr>
          <p:cNvPr id="143366" name="Text Box 254"/>
          <p:cNvSpPr txBox="1">
            <a:spLocks noChangeArrowheads="1"/>
          </p:cNvSpPr>
          <p:nvPr/>
        </p:nvSpPr>
        <p:spPr bwMode="auto">
          <a:xfrm>
            <a:off x="2381250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-f(x)</a:t>
            </a:r>
          </a:p>
        </p:txBody>
      </p:sp>
      <p:sp>
        <p:nvSpPr>
          <p:cNvPr id="143367" name="Rectangle 271"/>
          <p:cNvSpPr>
            <a:spLocks noChangeArrowheads="1"/>
          </p:cNvSpPr>
          <p:nvPr/>
        </p:nvSpPr>
        <p:spPr bwMode="auto">
          <a:xfrm>
            <a:off x="901700" y="6521450"/>
            <a:ext cx="7348538" cy="103188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8" name="Rectangle 272"/>
          <p:cNvSpPr>
            <a:spLocks noChangeArrowheads="1"/>
          </p:cNvSpPr>
          <p:nvPr/>
        </p:nvSpPr>
        <p:spPr bwMode="auto">
          <a:xfrm>
            <a:off x="885825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9" name="Rectangle 273"/>
          <p:cNvSpPr>
            <a:spLocks noChangeArrowheads="1"/>
          </p:cNvSpPr>
          <p:nvPr/>
        </p:nvSpPr>
        <p:spPr bwMode="auto">
          <a:xfrm>
            <a:off x="8154988" y="806450"/>
            <a:ext cx="114300" cy="581660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0" name="Rectangle 274"/>
          <p:cNvSpPr>
            <a:spLocks noChangeArrowheads="1"/>
          </p:cNvSpPr>
          <p:nvPr/>
        </p:nvSpPr>
        <p:spPr bwMode="auto">
          <a:xfrm>
            <a:off x="876300" y="781050"/>
            <a:ext cx="7400925" cy="112713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1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2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3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4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3391" name="Group 288"/>
          <p:cNvGrpSpPr>
            <a:grpSpLocks/>
          </p:cNvGrpSpPr>
          <p:nvPr/>
        </p:nvGrpSpPr>
        <p:grpSpPr bwMode="auto">
          <a:xfrm>
            <a:off x="5214938" y="798513"/>
            <a:ext cx="2344737" cy="1028700"/>
            <a:chOff x="1040628" y="1767840"/>
            <a:chExt cx="2345704" cy="1029698"/>
          </a:xfrm>
        </p:grpSpPr>
        <p:sp>
          <p:nvSpPr>
            <p:cNvPr id="143400" name="TextBox 268"/>
            <p:cNvSpPr txBox="1">
              <a:spLocks noChangeArrowheads="1"/>
            </p:cNvSpPr>
            <p:nvPr/>
          </p:nvSpPr>
          <p:spPr bwMode="auto">
            <a:xfrm>
              <a:off x="1040628" y="2335480"/>
              <a:ext cx="2345704" cy="46205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(x, y) 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 (x , -y)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143401" name="TextBox 287"/>
            <p:cNvSpPr txBox="1">
              <a:spLocks noChangeArrowheads="1"/>
            </p:cNvSpPr>
            <p:nvPr/>
          </p:nvSpPr>
          <p:spPr bwMode="auto">
            <a:xfrm flipH="1">
              <a:off x="1383033" y="1767840"/>
              <a:ext cx="1889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latin typeface="Comic Sans MS" panose="030F0702030302020204" pitchFamily="66" charset="0"/>
                </a:rPr>
                <a:t>Mapping</a:t>
              </a:r>
            </a:p>
          </p:txBody>
        </p:sp>
      </p:grpSp>
      <p:grpSp>
        <p:nvGrpSpPr>
          <p:cNvPr id="143392" name="Group 291"/>
          <p:cNvGrpSpPr>
            <a:grpSpLocks/>
          </p:cNvGrpSpPr>
          <p:nvPr/>
        </p:nvGrpSpPr>
        <p:grpSpPr bwMode="auto">
          <a:xfrm flipV="1">
            <a:off x="1524000" y="1257300"/>
            <a:ext cx="1865313" cy="2481263"/>
            <a:chOff x="1485900" y="1841500"/>
            <a:chExt cx="1943100" cy="2480733"/>
          </a:xfrm>
        </p:grpSpPr>
        <p:sp>
          <p:nvSpPr>
            <p:cNvPr id="293" name="Freeform 292"/>
            <p:cNvSpPr/>
            <p:nvPr/>
          </p:nvSpPr>
          <p:spPr>
            <a:xfrm>
              <a:off x="1485900" y="1841500"/>
              <a:ext cx="1943100" cy="2480733"/>
            </a:xfrm>
            <a:custGeom>
              <a:avLst/>
              <a:gdLst>
                <a:gd name="connsiteX0" fmla="*/ 0 w 1917700"/>
                <a:gd name="connsiteY0" fmla="*/ 1409700 h 2480733"/>
                <a:gd name="connsiteX1" fmla="*/ 508000 w 1917700"/>
                <a:gd name="connsiteY1" fmla="*/ 482600 h 2480733"/>
                <a:gd name="connsiteX2" fmla="*/ 965200 w 1917700"/>
                <a:gd name="connsiteY2" fmla="*/ 2400300 h 2480733"/>
                <a:gd name="connsiteX3" fmla="*/ 1917700 w 1917700"/>
                <a:gd name="connsiteY3" fmla="*/ 0 h 2480733"/>
                <a:gd name="connsiteX4" fmla="*/ 1917700 w 1917700"/>
                <a:gd name="connsiteY4" fmla="*/ 0 h 24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700" h="2480733">
                  <a:moveTo>
                    <a:pt x="0" y="1409700"/>
                  </a:moveTo>
                  <a:cubicBezTo>
                    <a:pt x="173566" y="863600"/>
                    <a:pt x="347133" y="317500"/>
                    <a:pt x="508000" y="482600"/>
                  </a:cubicBezTo>
                  <a:cubicBezTo>
                    <a:pt x="668867" y="647700"/>
                    <a:pt x="730250" y="2480733"/>
                    <a:pt x="965200" y="2400300"/>
                  </a:cubicBezTo>
                  <a:cubicBezTo>
                    <a:pt x="1200150" y="2319867"/>
                    <a:pt x="1917700" y="0"/>
                    <a:pt x="1917700" y="0"/>
                  </a:cubicBezTo>
                  <a:lnTo>
                    <a:pt x="1917700" y="0"/>
                  </a:lnTo>
                </a:path>
              </a:pathLst>
            </a:custGeom>
            <a:ln w="3810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1859637" y="2230355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2354094" y="4109553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43377" name="Group 308"/>
          <p:cNvGrpSpPr>
            <a:grpSpLocks/>
          </p:cNvGrpSpPr>
          <p:nvPr/>
        </p:nvGrpSpPr>
        <p:grpSpPr bwMode="auto">
          <a:xfrm>
            <a:off x="5661025" y="2220913"/>
            <a:ext cx="1155700" cy="2871787"/>
            <a:chOff x="5675605" y="2699556"/>
            <a:chExt cx="1155578" cy="2871250"/>
          </a:xfrm>
        </p:grpSpPr>
        <p:sp>
          <p:nvSpPr>
            <p:cNvPr id="305" name="Arc 304"/>
            <p:cNvSpPr/>
            <p:nvPr/>
          </p:nvSpPr>
          <p:spPr>
            <a:xfrm>
              <a:off x="5739098" y="2799549"/>
              <a:ext cx="1041290" cy="2771257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6186726" y="2699556"/>
              <a:ext cx="182544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6648640" y="3624895"/>
              <a:ext cx="182543" cy="1857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5675605" y="3637593"/>
              <a:ext cx="182544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43394" name="Group 309"/>
          <p:cNvGrpSpPr>
            <a:grpSpLocks/>
          </p:cNvGrpSpPr>
          <p:nvPr/>
        </p:nvGrpSpPr>
        <p:grpSpPr bwMode="auto">
          <a:xfrm flipV="1">
            <a:off x="5673725" y="2387600"/>
            <a:ext cx="1155700" cy="2870200"/>
            <a:chOff x="5675605" y="2699556"/>
            <a:chExt cx="1155578" cy="2871250"/>
          </a:xfrm>
        </p:grpSpPr>
        <p:sp>
          <p:nvSpPr>
            <p:cNvPr id="311" name="Arc 310"/>
            <p:cNvSpPr/>
            <p:nvPr/>
          </p:nvSpPr>
          <p:spPr>
            <a:xfrm>
              <a:off x="5739098" y="2799605"/>
              <a:ext cx="1041290" cy="2771201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6186726" y="2699556"/>
              <a:ext cx="182544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6648640" y="3625407"/>
              <a:ext cx="182543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5675605" y="3638111"/>
              <a:ext cx="182544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43379" name="Group 319"/>
          <p:cNvGrpSpPr>
            <a:grpSpLocks/>
          </p:cNvGrpSpPr>
          <p:nvPr/>
        </p:nvGrpSpPr>
        <p:grpSpPr bwMode="auto">
          <a:xfrm>
            <a:off x="1530350" y="3744913"/>
            <a:ext cx="2232025" cy="2481262"/>
            <a:chOff x="1508950" y="3717391"/>
            <a:chExt cx="2321469" cy="2480733"/>
          </a:xfrm>
        </p:grpSpPr>
        <p:sp>
          <p:nvSpPr>
            <p:cNvPr id="143384" name="TextBox 314"/>
            <p:cNvSpPr txBox="1">
              <a:spLocks noChangeArrowheads="1"/>
            </p:cNvSpPr>
            <p:nvPr/>
          </p:nvSpPr>
          <p:spPr bwMode="auto">
            <a:xfrm>
              <a:off x="2991728" y="4961206"/>
              <a:ext cx="838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 </a:t>
              </a:r>
            </a:p>
          </p:txBody>
        </p:sp>
        <p:grpSp>
          <p:nvGrpSpPr>
            <p:cNvPr id="143385" name="Group 315"/>
            <p:cNvGrpSpPr>
              <a:grpSpLocks/>
            </p:cNvGrpSpPr>
            <p:nvPr/>
          </p:nvGrpSpPr>
          <p:grpSpPr bwMode="auto">
            <a:xfrm>
              <a:off x="1508950" y="3717391"/>
              <a:ext cx="1943100" cy="2480733"/>
              <a:chOff x="1485900" y="1841500"/>
              <a:chExt cx="1943100" cy="2480733"/>
            </a:xfrm>
          </p:grpSpPr>
          <p:sp>
            <p:nvSpPr>
              <p:cNvPr id="317" name="Freeform 316"/>
              <p:cNvSpPr/>
              <p:nvPr/>
            </p:nvSpPr>
            <p:spPr>
              <a:xfrm>
                <a:off x="1485900" y="1841500"/>
                <a:ext cx="194336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1859052" y="2230354"/>
                <a:ext cx="183274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2354387" y="4109553"/>
                <a:ext cx="183274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</p:grpSp>
      <p:sp>
        <p:nvSpPr>
          <p:cNvPr id="291" name="Freeform 290"/>
          <p:cNvSpPr/>
          <p:nvPr/>
        </p:nvSpPr>
        <p:spPr>
          <a:xfrm>
            <a:off x="2641600" y="3175000"/>
            <a:ext cx="296863" cy="1104900"/>
          </a:xfrm>
          <a:custGeom>
            <a:avLst/>
            <a:gdLst>
              <a:gd name="connsiteX0" fmla="*/ 0 w 296333"/>
              <a:gd name="connsiteY0" fmla="*/ 1104900 h 1104900"/>
              <a:gd name="connsiteX1" fmla="*/ 292100 w 296333"/>
              <a:gd name="connsiteY1" fmla="*/ 546100 h 1104900"/>
              <a:gd name="connsiteX2" fmla="*/ 25400 w 296333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3" h="1104900">
                <a:moveTo>
                  <a:pt x="0" y="1104900"/>
                </a:moveTo>
                <a:cubicBezTo>
                  <a:pt x="143933" y="917575"/>
                  <a:pt x="287867" y="730250"/>
                  <a:pt x="292100" y="546100"/>
                </a:cubicBezTo>
                <a:cubicBezTo>
                  <a:pt x="296333" y="361950"/>
                  <a:pt x="160866" y="180975"/>
                  <a:pt x="25400" y="0"/>
                </a:cubicBezTo>
              </a:path>
            </a:pathLst>
          </a:custGeom>
          <a:ln w="57150">
            <a:solidFill>
              <a:srgbClr val="FF33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2" name="Cloud 291"/>
          <p:cNvSpPr/>
          <p:nvPr/>
        </p:nvSpPr>
        <p:spPr>
          <a:xfrm>
            <a:off x="0" y="3136900"/>
            <a:ext cx="1898650" cy="1195388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Flip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x-axis</a:t>
            </a:r>
          </a:p>
        </p:txBody>
      </p:sp>
      <p:sp>
        <p:nvSpPr>
          <p:cNvPr id="296" name="Freeform 295"/>
          <p:cNvSpPr/>
          <p:nvPr/>
        </p:nvSpPr>
        <p:spPr>
          <a:xfrm flipV="1">
            <a:off x="6184900" y="3228975"/>
            <a:ext cx="295275" cy="1104900"/>
          </a:xfrm>
          <a:custGeom>
            <a:avLst/>
            <a:gdLst>
              <a:gd name="connsiteX0" fmla="*/ 0 w 296333"/>
              <a:gd name="connsiteY0" fmla="*/ 1104900 h 1104900"/>
              <a:gd name="connsiteX1" fmla="*/ 292100 w 296333"/>
              <a:gd name="connsiteY1" fmla="*/ 546100 h 1104900"/>
              <a:gd name="connsiteX2" fmla="*/ 25400 w 296333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3" h="1104900">
                <a:moveTo>
                  <a:pt x="0" y="1104900"/>
                </a:moveTo>
                <a:cubicBezTo>
                  <a:pt x="143933" y="917575"/>
                  <a:pt x="287867" y="730250"/>
                  <a:pt x="292100" y="546100"/>
                </a:cubicBezTo>
                <a:cubicBezTo>
                  <a:pt x="296333" y="361950"/>
                  <a:pt x="160866" y="180975"/>
                  <a:pt x="25400" y="0"/>
                </a:cubicBezTo>
              </a:path>
            </a:pathLst>
          </a:custGeom>
          <a:ln w="57150">
            <a:solidFill>
              <a:srgbClr val="FF33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7" name="Cloud 296"/>
          <p:cNvSpPr/>
          <p:nvPr/>
        </p:nvSpPr>
        <p:spPr>
          <a:xfrm>
            <a:off x="6886575" y="2363788"/>
            <a:ext cx="1898650" cy="1195387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Flip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x-axis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54"/>
          <p:cNvSpPr txBox="1">
            <a:spLocks noChangeArrowheads="1"/>
          </p:cNvSpPr>
          <p:nvPr/>
        </p:nvSpPr>
        <p:spPr bwMode="auto">
          <a:xfrm>
            <a:off x="2690813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</a:t>
            </a:r>
            <a:r>
              <a:rPr lang="en-GB" altLang="en-US" sz="2000" b="1">
                <a:latin typeface="Comic Sans MS" panose="030F0702030302020204" pitchFamily="66" charset="0"/>
              </a:rPr>
              <a:t>-</a:t>
            </a:r>
            <a:r>
              <a:rPr lang="en-GB" altLang="en-US" sz="2000">
                <a:latin typeface="Comic Sans MS" panose="030F0702030302020204" pitchFamily="66" charset="0"/>
              </a:rPr>
              <a:t>f(x)</a:t>
            </a:r>
          </a:p>
        </p:txBody>
      </p:sp>
      <p:sp>
        <p:nvSpPr>
          <p:cNvPr id="144387" name="Rectangle 271"/>
          <p:cNvSpPr>
            <a:spLocks noChangeArrowheads="1"/>
          </p:cNvSpPr>
          <p:nvPr/>
        </p:nvSpPr>
        <p:spPr bwMode="auto">
          <a:xfrm>
            <a:off x="549275" y="6521450"/>
            <a:ext cx="7700963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88" name="Rectangle 272"/>
          <p:cNvSpPr>
            <a:spLocks noChangeArrowheads="1"/>
          </p:cNvSpPr>
          <p:nvPr/>
        </p:nvSpPr>
        <p:spPr bwMode="auto">
          <a:xfrm>
            <a:off x="449263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89" name="Rectangle 274"/>
          <p:cNvSpPr>
            <a:spLocks noChangeArrowheads="1"/>
          </p:cNvSpPr>
          <p:nvPr/>
        </p:nvSpPr>
        <p:spPr bwMode="auto">
          <a:xfrm>
            <a:off x="463550" y="781050"/>
            <a:ext cx="7813675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0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1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2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3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4" name="Rectangle 272"/>
          <p:cNvSpPr>
            <a:spLocks noChangeArrowheads="1"/>
          </p:cNvSpPr>
          <p:nvPr/>
        </p:nvSpPr>
        <p:spPr bwMode="auto">
          <a:xfrm>
            <a:off x="8156575" y="877888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669925" y="901700"/>
            <a:ext cx="7329488" cy="5654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Keypoints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900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y =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-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f(x)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Flips original f(x) graph in the x-axis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</a:t>
            </a: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	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y-coordinate changes sign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NOTE: Always state any coordinates given on f(x)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         on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-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f(x)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 graph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6119813" y="3897313"/>
            <a:ext cx="1646237" cy="730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hlinkClick r:id="rId2"/>
              </a:rPr>
              <a:t>Demo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2"/>
          <a:srcRect l="21128" t="24574" r="43743" b="18948"/>
          <a:stretch>
            <a:fillRect/>
          </a:stretch>
        </p:blipFill>
        <p:spPr bwMode="auto">
          <a:xfrm>
            <a:off x="2387600" y="1217613"/>
            <a:ext cx="4283075" cy="412908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4606925" y="903288"/>
            <a:ext cx="13652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064000" y="654050"/>
            <a:ext cx="96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- f(x)</a:t>
            </a:r>
          </a:p>
        </p:txBody>
      </p:sp>
      <p:sp>
        <p:nvSpPr>
          <p:cNvPr id="98" name="Freeform 97"/>
          <p:cNvSpPr/>
          <p:nvPr/>
        </p:nvSpPr>
        <p:spPr>
          <a:xfrm>
            <a:off x="2879725" y="2406650"/>
            <a:ext cx="3295650" cy="1476375"/>
          </a:xfrm>
          <a:custGeom>
            <a:avLst/>
            <a:gdLst>
              <a:gd name="connsiteX0" fmla="*/ 0 w 3438525"/>
              <a:gd name="connsiteY0" fmla="*/ 0 h 1476375"/>
              <a:gd name="connsiteX1" fmla="*/ 1724025 w 3438525"/>
              <a:gd name="connsiteY1" fmla="*/ 1476375 h 1476375"/>
              <a:gd name="connsiteX2" fmla="*/ 3438525 w 3438525"/>
              <a:gd name="connsiteY2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8525" h="1476375">
                <a:moveTo>
                  <a:pt x="0" y="0"/>
                </a:moveTo>
                <a:cubicBezTo>
                  <a:pt x="575469" y="738187"/>
                  <a:pt x="1150938" y="1476375"/>
                  <a:pt x="1724025" y="1476375"/>
                </a:cubicBezTo>
                <a:cubicBezTo>
                  <a:pt x="2297112" y="1476375"/>
                  <a:pt x="2867818" y="738187"/>
                  <a:pt x="3438525" y="0"/>
                </a:cubicBez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2651125" y="3460750"/>
            <a:ext cx="1171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A(-1,0)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5346700" y="3460750"/>
            <a:ext cx="1012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B(1,0)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4546600" y="2425700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C(0,1)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 flipV="1">
            <a:off x="2832100" y="2767013"/>
            <a:ext cx="3390900" cy="1616075"/>
            <a:chOff x="5153026" y="2143125"/>
            <a:chExt cx="3390900" cy="1615983"/>
          </a:xfrm>
        </p:grpSpPr>
        <p:grpSp>
          <p:nvGrpSpPr>
            <p:cNvPr id="145418" name="Group 103"/>
            <p:cNvGrpSpPr>
              <a:grpSpLocks/>
            </p:cNvGrpSpPr>
            <p:nvPr/>
          </p:nvGrpSpPr>
          <p:grpSpPr bwMode="auto">
            <a:xfrm>
              <a:off x="5153026" y="2143125"/>
              <a:ext cx="3390900" cy="1552575"/>
              <a:chOff x="5219701" y="3152775"/>
              <a:chExt cx="3295650" cy="1476375"/>
            </a:xfrm>
          </p:grpSpPr>
          <p:sp>
            <p:nvSpPr>
              <p:cNvPr id="99" name="Freeform 98"/>
              <p:cNvSpPr/>
              <p:nvPr/>
            </p:nvSpPr>
            <p:spPr>
              <a:xfrm>
                <a:off x="5219701" y="3152775"/>
                <a:ext cx="3295650" cy="1476291"/>
              </a:xfrm>
              <a:custGeom>
                <a:avLst/>
                <a:gdLst>
                  <a:gd name="connsiteX0" fmla="*/ 0 w 3438525"/>
                  <a:gd name="connsiteY0" fmla="*/ 0 h 1476375"/>
                  <a:gd name="connsiteX1" fmla="*/ 1724025 w 3438525"/>
                  <a:gd name="connsiteY1" fmla="*/ 1476375 h 1476375"/>
                  <a:gd name="connsiteX2" fmla="*/ 3438525 w 3438525"/>
                  <a:gd name="connsiteY2" fmla="*/ 0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8525" h="1476375">
                    <a:moveTo>
                      <a:pt x="0" y="0"/>
                    </a:moveTo>
                    <a:cubicBezTo>
                      <a:pt x="575469" y="738187"/>
                      <a:pt x="1150938" y="1476375"/>
                      <a:pt x="1724025" y="1476375"/>
                    </a:cubicBezTo>
                    <a:cubicBezTo>
                      <a:pt x="2297112" y="1476375"/>
                      <a:pt x="2867818" y="738187"/>
                      <a:pt x="3438525" y="0"/>
                    </a:cubicBezTo>
                  </a:path>
                </a:pathLst>
              </a:custGeom>
              <a:ln w="38100">
                <a:solidFill>
                  <a:srgbClr val="00009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5951039" y="4049418"/>
                <a:ext cx="151205" cy="1509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7638980" y="4058475"/>
                <a:ext cx="151205" cy="15095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6781801" y="3600367"/>
              <a:ext cx="155575" cy="15874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8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11" grpId="0"/>
      <p:bldP spid="112" grpId="0"/>
      <p:bldP spid="1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/>
          <a:srcRect l="13750" t="14583" r="30015" b="27708"/>
          <a:stretch>
            <a:fillRect/>
          </a:stretch>
        </p:blipFill>
        <p:spPr bwMode="auto">
          <a:xfrm>
            <a:off x="0" y="808038"/>
            <a:ext cx="8839200" cy="422116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156450" y="6086475"/>
            <a:ext cx="13652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46436" name="TextBox 89"/>
          <p:cNvSpPr txBox="1">
            <a:spLocks noChangeArrowheads="1"/>
          </p:cNvSpPr>
          <p:nvPr/>
        </p:nvSpPr>
        <p:spPr bwMode="auto">
          <a:xfrm>
            <a:off x="4556125" y="854075"/>
            <a:ext cx="135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latin typeface="Comic Sans MS" panose="030F0702030302020204" pitchFamily="66" charset="0"/>
              </a:rPr>
              <a:t>- f(x)</a:t>
            </a:r>
          </a:p>
        </p:txBody>
      </p:sp>
      <p:sp>
        <p:nvSpPr>
          <p:cNvPr id="146437" name="TextBox 105"/>
          <p:cNvSpPr txBox="1">
            <a:spLocks noChangeArrowheads="1"/>
          </p:cNvSpPr>
          <p:nvPr/>
        </p:nvSpPr>
        <p:spPr bwMode="auto">
          <a:xfrm>
            <a:off x="3463925" y="393700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B(90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,0)</a:t>
            </a:r>
          </a:p>
        </p:txBody>
      </p:sp>
      <p:sp>
        <p:nvSpPr>
          <p:cNvPr id="146438" name="TextBox 107"/>
          <p:cNvSpPr txBox="1">
            <a:spLocks noChangeArrowheads="1"/>
          </p:cNvSpPr>
          <p:nvPr/>
        </p:nvSpPr>
        <p:spPr bwMode="auto">
          <a:xfrm>
            <a:off x="1365250" y="3146425"/>
            <a:ext cx="1654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A(45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,0.5)</a:t>
            </a:r>
          </a:p>
        </p:txBody>
      </p:sp>
      <p:sp>
        <p:nvSpPr>
          <p:cNvPr id="146439" name="TextBox 112"/>
          <p:cNvSpPr txBox="1">
            <a:spLocks noChangeArrowheads="1"/>
          </p:cNvSpPr>
          <p:nvPr/>
        </p:nvSpPr>
        <p:spPr bwMode="auto">
          <a:xfrm>
            <a:off x="6089650" y="4697413"/>
            <a:ext cx="1881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C(135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,-0.5)</a:t>
            </a:r>
          </a:p>
        </p:txBody>
      </p:sp>
      <p:sp>
        <p:nvSpPr>
          <p:cNvPr id="13" name="Freeform 12"/>
          <p:cNvSpPr/>
          <p:nvPr/>
        </p:nvSpPr>
        <p:spPr>
          <a:xfrm flipV="1">
            <a:off x="212725" y="2992438"/>
            <a:ext cx="8610600" cy="1671637"/>
          </a:xfrm>
          <a:custGeom>
            <a:avLst/>
            <a:gdLst>
              <a:gd name="connsiteX0" fmla="*/ 0 w 8610600"/>
              <a:gd name="connsiteY0" fmla="*/ 848360 h 1671320"/>
              <a:gd name="connsiteX1" fmla="*/ 899160 w 8610600"/>
              <a:gd name="connsiteY1" fmla="*/ 330200 h 1671320"/>
              <a:gd name="connsiteX2" fmla="*/ 1478280 w 8610600"/>
              <a:gd name="connsiteY2" fmla="*/ 116840 h 1671320"/>
              <a:gd name="connsiteX3" fmla="*/ 2011680 w 8610600"/>
              <a:gd name="connsiteY3" fmla="*/ 10160 h 1671320"/>
              <a:gd name="connsiteX4" fmla="*/ 2468880 w 8610600"/>
              <a:gd name="connsiteY4" fmla="*/ 55880 h 1671320"/>
              <a:gd name="connsiteX5" fmla="*/ 3139440 w 8610600"/>
              <a:gd name="connsiteY5" fmla="*/ 254000 h 1671320"/>
              <a:gd name="connsiteX6" fmla="*/ 3672840 w 8610600"/>
              <a:gd name="connsiteY6" fmla="*/ 528320 h 1671320"/>
              <a:gd name="connsiteX7" fmla="*/ 3657600 w 8610600"/>
              <a:gd name="connsiteY7" fmla="*/ 528320 h 1671320"/>
              <a:gd name="connsiteX8" fmla="*/ 4175760 w 8610600"/>
              <a:gd name="connsiteY8" fmla="*/ 817880 h 1671320"/>
              <a:gd name="connsiteX9" fmla="*/ 4526280 w 8610600"/>
              <a:gd name="connsiteY9" fmla="*/ 1061720 h 1671320"/>
              <a:gd name="connsiteX10" fmla="*/ 4953000 w 8610600"/>
              <a:gd name="connsiteY10" fmla="*/ 1275080 h 1671320"/>
              <a:gd name="connsiteX11" fmla="*/ 5273040 w 8610600"/>
              <a:gd name="connsiteY11" fmla="*/ 1442720 h 1671320"/>
              <a:gd name="connsiteX12" fmla="*/ 5943600 w 8610600"/>
              <a:gd name="connsiteY12" fmla="*/ 1640840 h 1671320"/>
              <a:gd name="connsiteX13" fmla="*/ 5943600 w 8610600"/>
              <a:gd name="connsiteY13" fmla="*/ 1640840 h 1671320"/>
              <a:gd name="connsiteX14" fmla="*/ 6507480 w 8610600"/>
              <a:gd name="connsiteY14" fmla="*/ 1671320 h 1671320"/>
              <a:gd name="connsiteX15" fmla="*/ 6507480 w 8610600"/>
              <a:gd name="connsiteY15" fmla="*/ 1671320 h 1671320"/>
              <a:gd name="connsiteX16" fmla="*/ 6949440 w 8610600"/>
              <a:gd name="connsiteY16" fmla="*/ 1564640 h 1671320"/>
              <a:gd name="connsiteX17" fmla="*/ 7482840 w 8610600"/>
              <a:gd name="connsiteY17" fmla="*/ 1366520 h 1671320"/>
              <a:gd name="connsiteX18" fmla="*/ 8107680 w 8610600"/>
              <a:gd name="connsiteY18" fmla="*/ 1016000 h 1671320"/>
              <a:gd name="connsiteX19" fmla="*/ 8610600 w 8610600"/>
              <a:gd name="connsiteY19" fmla="*/ 711200 h 1671320"/>
              <a:gd name="connsiteX20" fmla="*/ 8610600 w 8610600"/>
              <a:gd name="connsiteY20" fmla="*/ 711200 h 167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10600" h="1671320">
                <a:moveTo>
                  <a:pt x="0" y="848360"/>
                </a:moveTo>
                <a:cubicBezTo>
                  <a:pt x="326390" y="650240"/>
                  <a:pt x="652780" y="452120"/>
                  <a:pt x="899160" y="330200"/>
                </a:cubicBezTo>
                <a:cubicBezTo>
                  <a:pt x="1145540" y="208280"/>
                  <a:pt x="1292860" y="170180"/>
                  <a:pt x="1478280" y="116840"/>
                </a:cubicBezTo>
                <a:cubicBezTo>
                  <a:pt x="1663700" y="63500"/>
                  <a:pt x="1846580" y="20320"/>
                  <a:pt x="2011680" y="10160"/>
                </a:cubicBezTo>
                <a:cubicBezTo>
                  <a:pt x="2176780" y="0"/>
                  <a:pt x="2280920" y="15240"/>
                  <a:pt x="2468880" y="55880"/>
                </a:cubicBezTo>
                <a:cubicBezTo>
                  <a:pt x="2656840" y="96520"/>
                  <a:pt x="2938780" y="175260"/>
                  <a:pt x="3139440" y="254000"/>
                </a:cubicBezTo>
                <a:cubicBezTo>
                  <a:pt x="3340100" y="332740"/>
                  <a:pt x="3586480" y="482600"/>
                  <a:pt x="3672840" y="528320"/>
                </a:cubicBezTo>
                <a:cubicBezTo>
                  <a:pt x="3759200" y="574040"/>
                  <a:pt x="3573780" y="480060"/>
                  <a:pt x="3657600" y="528320"/>
                </a:cubicBezTo>
                <a:cubicBezTo>
                  <a:pt x="3741420" y="576580"/>
                  <a:pt x="4030980" y="728980"/>
                  <a:pt x="4175760" y="817880"/>
                </a:cubicBezTo>
                <a:cubicBezTo>
                  <a:pt x="4320540" y="906780"/>
                  <a:pt x="4396740" y="985520"/>
                  <a:pt x="4526280" y="1061720"/>
                </a:cubicBezTo>
                <a:cubicBezTo>
                  <a:pt x="4655820" y="1137920"/>
                  <a:pt x="4828540" y="1211580"/>
                  <a:pt x="4953000" y="1275080"/>
                </a:cubicBezTo>
                <a:cubicBezTo>
                  <a:pt x="5077460" y="1338580"/>
                  <a:pt x="5107940" y="1381760"/>
                  <a:pt x="5273040" y="1442720"/>
                </a:cubicBezTo>
                <a:cubicBezTo>
                  <a:pt x="5438140" y="1503680"/>
                  <a:pt x="5943600" y="1640840"/>
                  <a:pt x="5943600" y="1640840"/>
                </a:cubicBezTo>
                <a:lnTo>
                  <a:pt x="5943600" y="1640840"/>
                </a:lnTo>
                <a:lnTo>
                  <a:pt x="6507480" y="1671320"/>
                </a:lnTo>
                <a:lnTo>
                  <a:pt x="6507480" y="1671320"/>
                </a:lnTo>
                <a:cubicBezTo>
                  <a:pt x="6581140" y="1653540"/>
                  <a:pt x="6786880" y="1615440"/>
                  <a:pt x="6949440" y="1564640"/>
                </a:cubicBezTo>
                <a:cubicBezTo>
                  <a:pt x="7112000" y="1513840"/>
                  <a:pt x="7289800" y="1457960"/>
                  <a:pt x="7482840" y="1366520"/>
                </a:cubicBezTo>
                <a:cubicBezTo>
                  <a:pt x="7675880" y="1275080"/>
                  <a:pt x="7919720" y="1125220"/>
                  <a:pt x="8107680" y="1016000"/>
                </a:cubicBezTo>
                <a:cubicBezTo>
                  <a:pt x="8295640" y="906780"/>
                  <a:pt x="8610600" y="711200"/>
                  <a:pt x="8610600" y="711200"/>
                </a:cubicBezTo>
                <a:lnTo>
                  <a:pt x="8610600" y="711200"/>
                </a:lnTo>
              </a:path>
            </a:pathLst>
          </a:cu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2263775" y="2927350"/>
            <a:ext cx="150813" cy="1508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327525" y="3744913"/>
            <a:ext cx="150813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465888" y="4573588"/>
            <a:ext cx="150812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365250" y="4610100"/>
            <a:ext cx="178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A(45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,-0.5)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54688" y="2411413"/>
            <a:ext cx="1752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C(135</a:t>
            </a:r>
            <a:r>
              <a:rPr lang="en-GB" altLang="en-US" baseline="30000">
                <a:latin typeface="Comic Sans MS" panose="030F0702030302020204" pitchFamily="66" charset="0"/>
              </a:rPr>
              <a:t>o</a:t>
            </a:r>
            <a:r>
              <a:rPr lang="en-GB" altLang="en-US">
                <a:latin typeface="Comic Sans MS" panose="030F0702030302020204" pitchFamily="66" charset="0"/>
              </a:rPr>
              <a:t>,0.5)</a:t>
            </a:r>
          </a:p>
        </p:txBody>
      </p:sp>
      <p:sp>
        <p:nvSpPr>
          <p:cNvPr id="17" name="Oval 16"/>
          <p:cNvSpPr/>
          <p:nvPr/>
        </p:nvSpPr>
        <p:spPr>
          <a:xfrm>
            <a:off x="2201863" y="4573588"/>
            <a:ext cx="150812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65888" y="2913063"/>
            <a:ext cx="150812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297"/>
          <p:cNvGrpSpPr>
            <a:grpSpLocks/>
          </p:cNvGrpSpPr>
          <p:nvPr/>
        </p:nvGrpSpPr>
        <p:grpSpPr bwMode="auto">
          <a:xfrm>
            <a:off x="1511300" y="3733800"/>
            <a:ext cx="2289175" cy="2481263"/>
            <a:chOff x="1511300" y="3733800"/>
            <a:chExt cx="2288709" cy="2480733"/>
          </a:xfrm>
        </p:grpSpPr>
        <p:grpSp>
          <p:nvGrpSpPr>
            <p:cNvPr id="147740" name="Group 290"/>
            <p:cNvGrpSpPr>
              <a:grpSpLocks/>
            </p:cNvGrpSpPr>
            <p:nvPr/>
          </p:nvGrpSpPr>
          <p:grpSpPr bwMode="auto">
            <a:xfrm>
              <a:off x="1511300" y="3733800"/>
              <a:ext cx="1943100" cy="2480733"/>
              <a:chOff x="1485900" y="1841500"/>
              <a:chExt cx="1943100" cy="2480733"/>
            </a:xfrm>
          </p:grpSpPr>
          <p:sp>
            <p:nvSpPr>
              <p:cNvPr id="288" name="Freeform 287"/>
              <p:cNvSpPr/>
              <p:nvPr/>
            </p:nvSpPr>
            <p:spPr>
              <a:xfrm>
                <a:off x="1485900" y="1841500"/>
                <a:ext cx="194270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1858887" y="2230355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354086" y="4109553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  <p:sp>
          <p:nvSpPr>
            <p:cNvPr id="147741" name="TextBox 296"/>
            <p:cNvSpPr txBox="1">
              <a:spLocks noChangeArrowheads="1"/>
            </p:cNvSpPr>
            <p:nvPr/>
          </p:nvSpPr>
          <p:spPr bwMode="auto">
            <a:xfrm>
              <a:off x="3052689" y="5064369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47459" name="Rectangle 270"/>
          <p:cNvSpPr>
            <a:spLocks noChangeArrowheads="1"/>
          </p:cNvSpPr>
          <p:nvPr/>
        </p:nvSpPr>
        <p:spPr bwMode="auto">
          <a:xfrm>
            <a:off x="1009650" y="895350"/>
            <a:ext cx="7143750" cy="565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0" name="Text Box 241"/>
          <p:cNvSpPr txBox="1">
            <a:spLocks noChangeArrowheads="1"/>
          </p:cNvSpPr>
          <p:nvPr/>
        </p:nvSpPr>
        <p:spPr bwMode="auto">
          <a:xfrm>
            <a:off x="4173538" y="3708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grpSp>
        <p:nvGrpSpPr>
          <p:cNvPr id="147461" name="Group 261"/>
          <p:cNvGrpSpPr>
            <a:grpSpLocks/>
          </p:cNvGrpSpPr>
          <p:nvPr/>
        </p:nvGrpSpPr>
        <p:grpSpPr bwMode="auto">
          <a:xfrm>
            <a:off x="1014413" y="828675"/>
            <a:ext cx="7356475" cy="5789613"/>
            <a:chOff x="639" y="522"/>
            <a:chExt cx="4634" cy="3647"/>
          </a:xfrm>
        </p:grpSpPr>
        <p:sp>
          <p:nvSpPr>
            <p:cNvPr id="147498" name="Line 234"/>
            <p:cNvSpPr>
              <a:spLocks noChangeShapeType="1"/>
            </p:cNvSpPr>
            <p:nvPr/>
          </p:nvSpPr>
          <p:spPr bwMode="auto">
            <a:xfrm>
              <a:off x="2739" y="564"/>
              <a:ext cx="0" cy="35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499" name="Group 231"/>
            <p:cNvGrpSpPr>
              <a:grpSpLocks/>
            </p:cNvGrpSpPr>
            <p:nvPr/>
          </p:nvGrpSpPr>
          <p:grpSpPr bwMode="auto">
            <a:xfrm>
              <a:off x="639" y="564"/>
              <a:ext cx="4500" cy="3564"/>
              <a:chOff x="636" y="222"/>
              <a:chExt cx="4500" cy="3564"/>
            </a:xfrm>
          </p:grpSpPr>
          <p:grpSp>
            <p:nvGrpSpPr>
              <p:cNvPr id="147515" name="Group 8"/>
              <p:cNvGrpSpPr>
                <a:grpSpLocks/>
              </p:cNvGrpSpPr>
              <p:nvPr/>
            </p:nvGrpSpPr>
            <p:grpSpPr bwMode="auto">
              <a:xfrm>
                <a:off x="1836" y="1410"/>
                <a:ext cx="300" cy="1188"/>
                <a:chOff x="1836" y="1410"/>
                <a:chExt cx="300" cy="1188"/>
              </a:xfrm>
            </p:grpSpPr>
            <p:sp>
              <p:nvSpPr>
                <p:cNvPr id="147736" name="Rectangle 4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7" name="Rectangle 5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8" name="Rectangle 6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16" name="Group 9"/>
              <p:cNvGrpSpPr>
                <a:grpSpLocks/>
              </p:cNvGrpSpPr>
              <p:nvPr/>
            </p:nvGrpSpPr>
            <p:grpSpPr bwMode="auto">
              <a:xfrm>
                <a:off x="2136" y="1410"/>
                <a:ext cx="300" cy="1188"/>
                <a:chOff x="1836" y="1410"/>
                <a:chExt cx="300" cy="1188"/>
              </a:xfrm>
            </p:grpSpPr>
            <p:sp>
              <p:nvSpPr>
                <p:cNvPr id="147732" name="Rectangle 1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3" name="Rectangle 1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4" name="Rectangle 1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5" name="Rectangle 1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17" name="Group 14"/>
              <p:cNvGrpSpPr>
                <a:grpSpLocks/>
              </p:cNvGrpSpPr>
              <p:nvPr/>
            </p:nvGrpSpPr>
            <p:grpSpPr bwMode="auto">
              <a:xfrm>
                <a:off x="2436" y="1410"/>
                <a:ext cx="300" cy="1188"/>
                <a:chOff x="1836" y="1410"/>
                <a:chExt cx="300" cy="1188"/>
              </a:xfrm>
            </p:grpSpPr>
            <p:sp>
              <p:nvSpPr>
                <p:cNvPr id="147728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29" name="Rectangle 1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0" name="Rectangle 1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31" name="Rectangle 1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18" name="Group 19"/>
              <p:cNvGrpSpPr>
                <a:grpSpLocks/>
              </p:cNvGrpSpPr>
              <p:nvPr/>
            </p:nvGrpSpPr>
            <p:grpSpPr bwMode="auto">
              <a:xfrm>
                <a:off x="2736" y="1410"/>
                <a:ext cx="300" cy="1188"/>
                <a:chOff x="1836" y="1410"/>
                <a:chExt cx="300" cy="1188"/>
              </a:xfrm>
            </p:grpSpPr>
            <p:sp>
              <p:nvSpPr>
                <p:cNvPr id="14772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25" name="Rectangle 2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26" name="Rectangle 2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27" name="Rectangle 2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19" name="Group 24"/>
              <p:cNvGrpSpPr>
                <a:grpSpLocks/>
              </p:cNvGrpSpPr>
              <p:nvPr/>
            </p:nvGrpSpPr>
            <p:grpSpPr bwMode="auto">
              <a:xfrm>
                <a:off x="636" y="1410"/>
                <a:ext cx="300" cy="1188"/>
                <a:chOff x="1836" y="1410"/>
                <a:chExt cx="300" cy="1188"/>
              </a:xfrm>
            </p:grpSpPr>
            <p:sp>
              <p:nvSpPr>
                <p:cNvPr id="147720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21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22" name="Rectangle 2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23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0" name="Group 29"/>
              <p:cNvGrpSpPr>
                <a:grpSpLocks/>
              </p:cNvGrpSpPr>
              <p:nvPr/>
            </p:nvGrpSpPr>
            <p:grpSpPr bwMode="auto">
              <a:xfrm>
                <a:off x="936" y="1410"/>
                <a:ext cx="300" cy="1188"/>
                <a:chOff x="1836" y="1410"/>
                <a:chExt cx="300" cy="1188"/>
              </a:xfrm>
            </p:grpSpPr>
            <p:sp>
              <p:nvSpPr>
                <p:cNvPr id="147716" name="Rectangle 3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7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8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9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1" name="Group 34"/>
              <p:cNvGrpSpPr>
                <a:grpSpLocks/>
              </p:cNvGrpSpPr>
              <p:nvPr/>
            </p:nvGrpSpPr>
            <p:grpSpPr bwMode="auto">
              <a:xfrm>
                <a:off x="1236" y="1410"/>
                <a:ext cx="300" cy="1188"/>
                <a:chOff x="1836" y="1410"/>
                <a:chExt cx="300" cy="1188"/>
              </a:xfrm>
            </p:grpSpPr>
            <p:sp>
              <p:nvSpPr>
                <p:cNvPr id="147712" name="Rectangle 3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3" name="Rectangle 3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4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5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2" name="Group 39"/>
              <p:cNvGrpSpPr>
                <a:grpSpLocks/>
              </p:cNvGrpSpPr>
              <p:nvPr/>
            </p:nvGrpSpPr>
            <p:grpSpPr bwMode="auto">
              <a:xfrm>
                <a:off x="1536" y="1410"/>
                <a:ext cx="300" cy="1188"/>
                <a:chOff x="1836" y="1410"/>
                <a:chExt cx="300" cy="1188"/>
              </a:xfrm>
            </p:grpSpPr>
            <p:sp>
              <p:nvSpPr>
                <p:cNvPr id="147708" name="Rectangle 4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09" name="Rectangle 4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0" name="Rectangle 4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11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3" name="Group 46"/>
              <p:cNvGrpSpPr>
                <a:grpSpLocks/>
              </p:cNvGrpSpPr>
              <p:nvPr/>
            </p:nvGrpSpPr>
            <p:grpSpPr bwMode="auto">
              <a:xfrm>
                <a:off x="1836" y="2598"/>
                <a:ext cx="300" cy="1188"/>
                <a:chOff x="1836" y="1410"/>
                <a:chExt cx="300" cy="1188"/>
              </a:xfrm>
            </p:grpSpPr>
            <p:sp>
              <p:nvSpPr>
                <p:cNvPr id="147704" name="Rectangle 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05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06" name="Rectangle 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07" name="Rectangle 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4" name="Group 51"/>
              <p:cNvGrpSpPr>
                <a:grpSpLocks/>
              </p:cNvGrpSpPr>
              <p:nvPr/>
            </p:nvGrpSpPr>
            <p:grpSpPr bwMode="auto">
              <a:xfrm>
                <a:off x="2136" y="2598"/>
                <a:ext cx="300" cy="1188"/>
                <a:chOff x="1836" y="1410"/>
                <a:chExt cx="300" cy="1188"/>
              </a:xfrm>
            </p:grpSpPr>
            <p:sp>
              <p:nvSpPr>
                <p:cNvPr id="147700" name="Rectangle 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01" name="Rectangle 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02" name="Rectangle 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703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5" name="Group 56"/>
              <p:cNvGrpSpPr>
                <a:grpSpLocks/>
              </p:cNvGrpSpPr>
              <p:nvPr/>
            </p:nvGrpSpPr>
            <p:grpSpPr bwMode="auto">
              <a:xfrm>
                <a:off x="2436" y="2598"/>
                <a:ext cx="300" cy="1188"/>
                <a:chOff x="1836" y="1410"/>
                <a:chExt cx="300" cy="1188"/>
              </a:xfrm>
            </p:grpSpPr>
            <p:sp>
              <p:nvSpPr>
                <p:cNvPr id="147696" name="Rectangle 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7" name="Rectangle 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8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9" name="Rectangle 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6" name="Group 61"/>
              <p:cNvGrpSpPr>
                <a:grpSpLocks/>
              </p:cNvGrpSpPr>
              <p:nvPr/>
            </p:nvGrpSpPr>
            <p:grpSpPr bwMode="auto">
              <a:xfrm>
                <a:off x="2736" y="2598"/>
                <a:ext cx="300" cy="1188"/>
                <a:chOff x="1836" y="1410"/>
                <a:chExt cx="300" cy="1188"/>
              </a:xfrm>
            </p:grpSpPr>
            <p:sp>
              <p:nvSpPr>
                <p:cNvPr id="147692" name="Rectangle 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3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4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5" name="Rectangle 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7" name="Group 66"/>
              <p:cNvGrpSpPr>
                <a:grpSpLocks/>
              </p:cNvGrpSpPr>
              <p:nvPr/>
            </p:nvGrpSpPr>
            <p:grpSpPr bwMode="auto">
              <a:xfrm>
                <a:off x="636" y="2598"/>
                <a:ext cx="300" cy="1188"/>
                <a:chOff x="1836" y="1410"/>
                <a:chExt cx="300" cy="1188"/>
              </a:xfrm>
            </p:grpSpPr>
            <p:sp>
              <p:nvSpPr>
                <p:cNvPr id="147688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89" name="Rectangle 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0" name="Rectangle 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91" name="Rectangle 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8" name="Group 71"/>
              <p:cNvGrpSpPr>
                <a:grpSpLocks/>
              </p:cNvGrpSpPr>
              <p:nvPr/>
            </p:nvGrpSpPr>
            <p:grpSpPr bwMode="auto">
              <a:xfrm>
                <a:off x="936" y="2598"/>
                <a:ext cx="300" cy="1188"/>
                <a:chOff x="1836" y="1410"/>
                <a:chExt cx="300" cy="1188"/>
              </a:xfrm>
            </p:grpSpPr>
            <p:sp>
              <p:nvSpPr>
                <p:cNvPr id="147684" name="Rectangle 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85" name="Rectangle 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86" name="Rectangle 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87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29" name="Group 76"/>
              <p:cNvGrpSpPr>
                <a:grpSpLocks/>
              </p:cNvGrpSpPr>
              <p:nvPr/>
            </p:nvGrpSpPr>
            <p:grpSpPr bwMode="auto">
              <a:xfrm>
                <a:off x="1236" y="2598"/>
                <a:ext cx="300" cy="1188"/>
                <a:chOff x="1836" y="1410"/>
                <a:chExt cx="300" cy="1188"/>
              </a:xfrm>
            </p:grpSpPr>
            <p:sp>
              <p:nvSpPr>
                <p:cNvPr id="147680" name="Rectangle 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81" name="Rectangle 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82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83" name="Rectangle 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0" name="Group 81"/>
              <p:cNvGrpSpPr>
                <a:grpSpLocks/>
              </p:cNvGrpSpPr>
              <p:nvPr/>
            </p:nvGrpSpPr>
            <p:grpSpPr bwMode="auto">
              <a:xfrm>
                <a:off x="1536" y="2598"/>
                <a:ext cx="300" cy="1188"/>
                <a:chOff x="1836" y="1410"/>
                <a:chExt cx="300" cy="1188"/>
              </a:xfrm>
            </p:grpSpPr>
            <p:sp>
              <p:nvSpPr>
                <p:cNvPr id="147676" name="Rectangle 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7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8" name="Rectangle 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9" name="Rectangle 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1" name="Group 86"/>
              <p:cNvGrpSpPr>
                <a:grpSpLocks/>
              </p:cNvGrpSpPr>
              <p:nvPr/>
            </p:nvGrpSpPr>
            <p:grpSpPr bwMode="auto">
              <a:xfrm>
                <a:off x="3036" y="1410"/>
                <a:ext cx="300" cy="1188"/>
                <a:chOff x="1836" y="1410"/>
                <a:chExt cx="300" cy="1188"/>
              </a:xfrm>
            </p:grpSpPr>
            <p:sp>
              <p:nvSpPr>
                <p:cNvPr id="147672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3" name="Rectangle 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5" name="Rectangle 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2" name="Group 91"/>
              <p:cNvGrpSpPr>
                <a:grpSpLocks/>
              </p:cNvGrpSpPr>
              <p:nvPr/>
            </p:nvGrpSpPr>
            <p:grpSpPr bwMode="auto">
              <a:xfrm>
                <a:off x="3036" y="2598"/>
                <a:ext cx="300" cy="1188"/>
                <a:chOff x="1836" y="1410"/>
                <a:chExt cx="300" cy="1188"/>
              </a:xfrm>
            </p:grpSpPr>
            <p:sp>
              <p:nvSpPr>
                <p:cNvPr id="147668" name="Rectangle 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69" name="Rectangle 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0" name="Rectangle 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71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3" name="Group 96"/>
              <p:cNvGrpSpPr>
                <a:grpSpLocks/>
              </p:cNvGrpSpPr>
              <p:nvPr/>
            </p:nvGrpSpPr>
            <p:grpSpPr bwMode="auto">
              <a:xfrm>
                <a:off x="3336" y="1410"/>
                <a:ext cx="300" cy="1188"/>
                <a:chOff x="1836" y="1410"/>
                <a:chExt cx="300" cy="1188"/>
              </a:xfrm>
            </p:grpSpPr>
            <p:sp>
              <p:nvSpPr>
                <p:cNvPr id="147664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65" name="Rectangle 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66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67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4" name="Group 101"/>
              <p:cNvGrpSpPr>
                <a:grpSpLocks/>
              </p:cNvGrpSpPr>
              <p:nvPr/>
            </p:nvGrpSpPr>
            <p:grpSpPr bwMode="auto">
              <a:xfrm>
                <a:off x="3336" y="2598"/>
                <a:ext cx="300" cy="1188"/>
                <a:chOff x="1836" y="1410"/>
                <a:chExt cx="300" cy="1188"/>
              </a:xfrm>
            </p:grpSpPr>
            <p:sp>
              <p:nvSpPr>
                <p:cNvPr id="14766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61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6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63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5" name="Group 106"/>
              <p:cNvGrpSpPr>
                <a:grpSpLocks/>
              </p:cNvGrpSpPr>
              <p:nvPr/>
            </p:nvGrpSpPr>
            <p:grpSpPr bwMode="auto">
              <a:xfrm>
                <a:off x="3636" y="1410"/>
                <a:ext cx="300" cy="1188"/>
                <a:chOff x="1836" y="1410"/>
                <a:chExt cx="300" cy="1188"/>
              </a:xfrm>
            </p:grpSpPr>
            <p:sp>
              <p:nvSpPr>
                <p:cNvPr id="147656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8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9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6" name="Group 111"/>
              <p:cNvGrpSpPr>
                <a:grpSpLocks/>
              </p:cNvGrpSpPr>
              <p:nvPr/>
            </p:nvGrpSpPr>
            <p:grpSpPr bwMode="auto">
              <a:xfrm>
                <a:off x="3636" y="2598"/>
                <a:ext cx="300" cy="1188"/>
                <a:chOff x="1836" y="1410"/>
                <a:chExt cx="300" cy="1188"/>
              </a:xfrm>
            </p:grpSpPr>
            <p:sp>
              <p:nvSpPr>
                <p:cNvPr id="1476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3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7" name="Group 116"/>
              <p:cNvGrpSpPr>
                <a:grpSpLocks/>
              </p:cNvGrpSpPr>
              <p:nvPr/>
            </p:nvGrpSpPr>
            <p:grpSpPr bwMode="auto">
              <a:xfrm>
                <a:off x="3936" y="1410"/>
                <a:ext cx="300" cy="1188"/>
                <a:chOff x="1836" y="1410"/>
                <a:chExt cx="300" cy="1188"/>
              </a:xfrm>
            </p:grpSpPr>
            <p:sp>
              <p:nvSpPr>
                <p:cNvPr id="14764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4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0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51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8" name="Group 121"/>
              <p:cNvGrpSpPr>
                <a:grpSpLocks/>
              </p:cNvGrpSpPr>
              <p:nvPr/>
            </p:nvGrpSpPr>
            <p:grpSpPr bwMode="auto">
              <a:xfrm>
                <a:off x="3936" y="2598"/>
                <a:ext cx="300" cy="1188"/>
                <a:chOff x="1836" y="1410"/>
                <a:chExt cx="300" cy="1188"/>
              </a:xfrm>
            </p:grpSpPr>
            <p:sp>
              <p:nvSpPr>
                <p:cNvPr id="14764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4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4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4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39" name="Group 126"/>
              <p:cNvGrpSpPr>
                <a:grpSpLocks/>
              </p:cNvGrpSpPr>
              <p:nvPr/>
            </p:nvGrpSpPr>
            <p:grpSpPr bwMode="auto">
              <a:xfrm>
                <a:off x="4236" y="1410"/>
                <a:ext cx="300" cy="1188"/>
                <a:chOff x="1836" y="1410"/>
                <a:chExt cx="300" cy="1188"/>
              </a:xfrm>
            </p:grpSpPr>
            <p:sp>
              <p:nvSpPr>
                <p:cNvPr id="147640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41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42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43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0" name="Group 131"/>
              <p:cNvGrpSpPr>
                <a:grpSpLocks/>
              </p:cNvGrpSpPr>
              <p:nvPr/>
            </p:nvGrpSpPr>
            <p:grpSpPr bwMode="auto">
              <a:xfrm>
                <a:off x="4236" y="2598"/>
                <a:ext cx="300" cy="1188"/>
                <a:chOff x="1836" y="1410"/>
                <a:chExt cx="300" cy="1188"/>
              </a:xfrm>
            </p:grpSpPr>
            <p:sp>
              <p:nvSpPr>
                <p:cNvPr id="14763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7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8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1" name="Group 136"/>
              <p:cNvGrpSpPr>
                <a:grpSpLocks/>
              </p:cNvGrpSpPr>
              <p:nvPr/>
            </p:nvGrpSpPr>
            <p:grpSpPr bwMode="auto">
              <a:xfrm>
                <a:off x="4536" y="1410"/>
                <a:ext cx="300" cy="1188"/>
                <a:chOff x="1836" y="1410"/>
                <a:chExt cx="300" cy="1188"/>
              </a:xfrm>
            </p:grpSpPr>
            <p:sp>
              <p:nvSpPr>
                <p:cNvPr id="147632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3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4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5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2" name="Group 141"/>
              <p:cNvGrpSpPr>
                <a:grpSpLocks/>
              </p:cNvGrpSpPr>
              <p:nvPr/>
            </p:nvGrpSpPr>
            <p:grpSpPr bwMode="auto">
              <a:xfrm>
                <a:off x="4536" y="2598"/>
                <a:ext cx="300" cy="1188"/>
                <a:chOff x="1836" y="1410"/>
                <a:chExt cx="300" cy="1188"/>
              </a:xfrm>
            </p:grpSpPr>
            <p:sp>
              <p:nvSpPr>
                <p:cNvPr id="14762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2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3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3" name="Group 146"/>
              <p:cNvGrpSpPr>
                <a:grpSpLocks/>
              </p:cNvGrpSpPr>
              <p:nvPr/>
            </p:nvGrpSpPr>
            <p:grpSpPr bwMode="auto">
              <a:xfrm>
                <a:off x="4836" y="1410"/>
                <a:ext cx="300" cy="1188"/>
                <a:chOff x="1836" y="1410"/>
                <a:chExt cx="300" cy="1188"/>
              </a:xfrm>
            </p:grpSpPr>
            <p:sp>
              <p:nvSpPr>
                <p:cNvPr id="147624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25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26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27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4" name="Group 151"/>
              <p:cNvGrpSpPr>
                <a:grpSpLocks/>
              </p:cNvGrpSpPr>
              <p:nvPr/>
            </p:nvGrpSpPr>
            <p:grpSpPr bwMode="auto">
              <a:xfrm>
                <a:off x="4836" y="2598"/>
                <a:ext cx="300" cy="1188"/>
                <a:chOff x="1836" y="1410"/>
                <a:chExt cx="300" cy="1188"/>
              </a:xfrm>
            </p:grpSpPr>
            <p:sp>
              <p:nvSpPr>
                <p:cNvPr id="14762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2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2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2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5" name="Group 156"/>
              <p:cNvGrpSpPr>
                <a:grpSpLocks/>
              </p:cNvGrpSpPr>
              <p:nvPr/>
            </p:nvGrpSpPr>
            <p:grpSpPr bwMode="auto">
              <a:xfrm>
                <a:off x="1836" y="222"/>
                <a:ext cx="300" cy="1188"/>
                <a:chOff x="1836" y="1410"/>
                <a:chExt cx="300" cy="1188"/>
              </a:xfrm>
            </p:grpSpPr>
            <p:sp>
              <p:nvSpPr>
                <p:cNvPr id="14761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8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6" name="Group 161"/>
              <p:cNvGrpSpPr>
                <a:grpSpLocks/>
              </p:cNvGrpSpPr>
              <p:nvPr/>
            </p:nvGrpSpPr>
            <p:grpSpPr bwMode="auto">
              <a:xfrm>
                <a:off x="2136" y="222"/>
                <a:ext cx="300" cy="1188"/>
                <a:chOff x="1836" y="1410"/>
                <a:chExt cx="300" cy="1188"/>
              </a:xfrm>
            </p:grpSpPr>
            <p:sp>
              <p:nvSpPr>
                <p:cNvPr id="14761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7" name="Group 166"/>
              <p:cNvGrpSpPr>
                <a:grpSpLocks/>
              </p:cNvGrpSpPr>
              <p:nvPr/>
            </p:nvGrpSpPr>
            <p:grpSpPr bwMode="auto">
              <a:xfrm>
                <a:off x="2436" y="222"/>
                <a:ext cx="300" cy="1188"/>
                <a:chOff x="1836" y="1410"/>
                <a:chExt cx="300" cy="1188"/>
              </a:xfrm>
            </p:grpSpPr>
            <p:sp>
              <p:nvSpPr>
                <p:cNvPr id="14760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0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1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8" name="Group 171"/>
              <p:cNvGrpSpPr>
                <a:grpSpLocks/>
              </p:cNvGrpSpPr>
              <p:nvPr/>
            </p:nvGrpSpPr>
            <p:grpSpPr bwMode="auto">
              <a:xfrm>
                <a:off x="2736" y="222"/>
                <a:ext cx="300" cy="1188"/>
                <a:chOff x="1836" y="1410"/>
                <a:chExt cx="300" cy="1188"/>
              </a:xfrm>
            </p:grpSpPr>
            <p:sp>
              <p:nvSpPr>
                <p:cNvPr id="147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49" name="Group 176"/>
              <p:cNvGrpSpPr>
                <a:grpSpLocks/>
              </p:cNvGrpSpPr>
              <p:nvPr/>
            </p:nvGrpSpPr>
            <p:grpSpPr bwMode="auto">
              <a:xfrm>
                <a:off x="636" y="222"/>
                <a:ext cx="300" cy="1188"/>
                <a:chOff x="1836" y="1410"/>
                <a:chExt cx="300" cy="1188"/>
              </a:xfrm>
            </p:grpSpPr>
            <p:sp>
              <p:nvSpPr>
                <p:cNvPr id="147600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01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02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603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0" name="Group 181"/>
              <p:cNvGrpSpPr>
                <a:grpSpLocks/>
              </p:cNvGrpSpPr>
              <p:nvPr/>
            </p:nvGrpSpPr>
            <p:grpSpPr bwMode="auto">
              <a:xfrm>
                <a:off x="936" y="222"/>
                <a:ext cx="300" cy="1188"/>
                <a:chOff x="1836" y="1410"/>
                <a:chExt cx="300" cy="1188"/>
              </a:xfrm>
            </p:grpSpPr>
            <p:sp>
              <p:nvSpPr>
                <p:cNvPr id="147596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7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1" name="Group 186"/>
              <p:cNvGrpSpPr>
                <a:grpSpLocks/>
              </p:cNvGrpSpPr>
              <p:nvPr/>
            </p:nvGrpSpPr>
            <p:grpSpPr bwMode="auto">
              <a:xfrm>
                <a:off x="1236" y="222"/>
                <a:ext cx="300" cy="1188"/>
                <a:chOff x="1836" y="1410"/>
                <a:chExt cx="300" cy="1188"/>
              </a:xfrm>
            </p:grpSpPr>
            <p:sp>
              <p:nvSpPr>
                <p:cNvPr id="14759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5" name="Rectangle 1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2" name="Group 191"/>
              <p:cNvGrpSpPr>
                <a:grpSpLocks/>
              </p:cNvGrpSpPr>
              <p:nvPr/>
            </p:nvGrpSpPr>
            <p:grpSpPr bwMode="auto">
              <a:xfrm>
                <a:off x="1536" y="222"/>
                <a:ext cx="300" cy="1188"/>
                <a:chOff x="1836" y="1410"/>
                <a:chExt cx="300" cy="1188"/>
              </a:xfrm>
            </p:grpSpPr>
            <p:sp>
              <p:nvSpPr>
                <p:cNvPr id="14758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89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0" name="Rectangle 1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91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3" name="Group 196"/>
              <p:cNvGrpSpPr>
                <a:grpSpLocks/>
              </p:cNvGrpSpPr>
              <p:nvPr/>
            </p:nvGrpSpPr>
            <p:grpSpPr bwMode="auto">
              <a:xfrm>
                <a:off x="3036" y="222"/>
                <a:ext cx="300" cy="1188"/>
                <a:chOff x="1836" y="1410"/>
                <a:chExt cx="300" cy="1188"/>
              </a:xfrm>
            </p:grpSpPr>
            <p:sp>
              <p:nvSpPr>
                <p:cNvPr id="14758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85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86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87" name="Rectangle 2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4" name="Group 201"/>
              <p:cNvGrpSpPr>
                <a:grpSpLocks/>
              </p:cNvGrpSpPr>
              <p:nvPr/>
            </p:nvGrpSpPr>
            <p:grpSpPr bwMode="auto">
              <a:xfrm>
                <a:off x="3336" y="222"/>
                <a:ext cx="300" cy="1188"/>
                <a:chOff x="1836" y="1410"/>
                <a:chExt cx="300" cy="1188"/>
              </a:xfrm>
            </p:grpSpPr>
            <p:sp>
              <p:nvSpPr>
                <p:cNvPr id="147580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81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82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83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5" name="Group 206"/>
              <p:cNvGrpSpPr>
                <a:grpSpLocks/>
              </p:cNvGrpSpPr>
              <p:nvPr/>
            </p:nvGrpSpPr>
            <p:grpSpPr bwMode="auto">
              <a:xfrm>
                <a:off x="3636" y="222"/>
                <a:ext cx="300" cy="1188"/>
                <a:chOff x="1836" y="1410"/>
                <a:chExt cx="300" cy="1188"/>
              </a:xfrm>
            </p:grpSpPr>
            <p:sp>
              <p:nvSpPr>
                <p:cNvPr id="147576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6" name="Group 211"/>
              <p:cNvGrpSpPr>
                <a:grpSpLocks/>
              </p:cNvGrpSpPr>
              <p:nvPr/>
            </p:nvGrpSpPr>
            <p:grpSpPr bwMode="auto">
              <a:xfrm>
                <a:off x="3936" y="222"/>
                <a:ext cx="300" cy="1188"/>
                <a:chOff x="1836" y="1410"/>
                <a:chExt cx="300" cy="1188"/>
              </a:xfrm>
            </p:grpSpPr>
            <p:sp>
              <p:nvSpPr>
                <p:cNvPr id="147572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3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4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5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7" name="Group 216"/>
              <p:cNvGrpSpPr>
                <a:grpSpLocks/>
              </p:cNvGrpSpPr>
              <p:nvPr/>
            </p:nvGrpSpPr>
            <p:grpSpPr bwMode="auto">
              <a:xfrm>
                <a:off x="4236" y="222"/>
                <a:ext cx="300" cy="1188"/>
                <a:chOff x="1836" y="1410"/>
                <a:chExt cx="300" cy="1188"/>
              </a:xfrm>
            </p:grpSpPr>
            <p:sp>
              <p:nvSpPr>
                <p:cNvPr id="147568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69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0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71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8" name="Group 221"/>
              <p:cNvGrpSpPr>
                <a:grpSpLocks/>
              </p:cNvGrpSpPr>
              <p:nvPr/>
            </p:nvGrpSpPr>
            <p:grpSpPr bwMode="auto">
              <a:xfrm>
                <a:off x="4536" y="222"/>
                <a:ext cx="300" cy="1188"/>
                <a:chOff x="1836" y="1410"/>
                <a:chExt cx="300" cy="1188"/>
              </a:xfrm>
            </p:grpSpPr>
            <p:sp>
              <p:nvSpPr>
                <p:cNvPr id="147564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65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66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67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47559" name="Group 226"/>
              <p:cNvGrpSpPr>
                <a:grpSpLocks/>
              </p:cNvGrpSpPr>
              <p:nvPr/>
            </p:nvGrpSpPr>
            <p:grpSpPr bwMode="auto">
              <a:xfrm>
                <a:off x="4836" y="222"/>
                <a:ext cx="300" cy="1188"/>
                <a:chOff x="1836" y="1410"/>
                <a:chExt cx="300" cy="1188"/>
              </a:xfrm>
            </p:grpSpPr>
            <p:sp>
              <p:nvSpPr>
                <p:cNvPr id="14756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6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6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4756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47500" name="Line 233"/>
            <p:cNvSpPr>
              <a:spLocks noChangeShapeType="1"/>
            </p:cNvSpPr>
            <p:nvPr/>
          </p:nvSpPr>
          <p:spPr bwMode="auto">
            <a:xfrm>
              <a:off x="639" y="2352"/>
              <a:ext cx="4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501" name="Text Box 235"/>
            <p:cNvSpPr txBox="1">
              <a:spLocks noChangeArrowheads="1"/>
            </p:cNvSpPr>
            <p:nvPr/>
          </p:nvSpPr>
          <p:spPr bwMode="auto">
            <a:xfrm>
              <a:off x="3237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47502" name="Text Box 236"/>
            <p:cNvSpPr txBox="1">
              <a:spLocks noChangeArrowheads="1"/>
            </p:cNvSpPr>
            <p:nvPr/>
          </p:nvSpPr>
          <p:spPr bwMode="auto">
            <a:xfrm>
              <a:off x="3853" y="233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47503" name="Text Box 237"/>
            <p:cNvSpPr txBox="1">
              <a:spLocks noChangeArrowheads="1"/>
            </p:cNvSpPr>
            <p:nvPr/>
          </p:nvSpPr>
          <p:spPr bwMode="auto">
            <a:xfrm>
              <a:off x="4445" y="235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47504" name="Text Box 238"/>
            <p:cNvSpPr txBox="1">
              <a:spLocks noChangeArrowheads="1"/>
            </p:cNvSpPr>
            <p:nvPr/>
          </p:nvSpPr>
          <p:spPr bwMode="auto">
            <a:xfrm>
              <a:off x="4973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8</a:t>
              </a:r>
            </a:p>
          </p:txBody>
        </p:sp>
        <p:sp>
          <p:nvSpPr>
            <p:cNvPr id="147505" name="Text Box 239"/>
            <p:cNvSpPr txBox="1">
              <a:spLocks noChangeArrowheads="1"/>
            </p:cNvSpPr>
            <p:nvPr/>
          </p:nvSpPr>
          <p:spPr bwMode="auto">
            <a:xfrm>
              <a:off x="4965" y="2132"/>
              <a:ext cx="3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47506" name="Text Box 242"/>
            <p:cNvSpPr txBox="1">
              <a:spLocks noChangeArrowheads="1"/>
            </p:cNvSpPr>
            <p:nvPr/>
          </p:nvSpPr>
          <p:spPr bwMode="auto">
            <a:xfrm>
              <a:off x="20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47507" name="Text Box 243"/>
            <p:cNvSpPr txBox="1">
              <a:spLocks noChangeArrowheads="1"/>
            </p:cNvSpPr>
            <p:nvPr/>
          </p:nvSpPr>
          <p:spPr bwMode="auto">
            <a:xfrm>
              <a:off x="14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47508" name="Text Box 244"/>
            <p:cNvSpPr txBox="1">
              <a:spLocks noChangeArrowheads="1"/>
            </p:cNvSpPr>
            <p:nvPr/>
          </p:nvSpPr>
          <p:spPr bwMode="auto">
            <a:xfrm>
              <a:off x="805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  <p:sp>
          <p:nvSpPr>
            <p:cNvPr id="147509" name="Text Box 245"/>
            <p:cNvSpPr txBox="1">
              <a:spLocks noChangeArrowheads="1"/>
            </p:cNvSpPr>
            <p:nvPr/>
          </p:nvSpPr>
          <p:spPr bwMode="auto">
            <a:xfrm>
              <a:off x="2549" y="164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47510" name="Text Box 246"/>
            <p:cNvSpPr txBox="1">
              <a:spLocks noChangeArrowheads="1"/>
            </p:cNvSpPr>
            <p:nvPr/>
          </p:nvSpPr>
          <p:spPr bwMode="auto">
            <a:xfrm>
              <a:off x="2557" y="109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47511" name="Text Box 247"/>
            <p:cNvSpPr txBox="1">
              <a:spLocks noChangeArrowheads="1"/>
            </p:cNvSpPr>
            <p:nvPr/>
          </p:nvSpPr>
          <p:spPr bwMode="auto">
            <a:xfrm>
              <a:off x="2565" y="52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47512" name="Text Box 248"/>
            <p:cNvSpPr txBox="1">
              <a:spLocks noChangeArrowheads="1"/>
            </p:cNvSpPr>
            <p:nvPr/>
          </p:nvSpPr>
          <p:spPr bwMode="auto">
            <a:xfrm>
              <a:off x="2485" y="281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47513" name="Text Box 249"/>
            <p:cNvSpPr txBox="1">
              <a:spLocks noChangeArrowheads="1"/>
            </p:cNvSpPr>
            <p:nvPr/>
          </p:nvSpPr>
          <p:spPr bwMode="auto">
            <a:xfrm>
              <a:off x="2501" y="34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47514" name="Text Box 250"/>
            <p:cNvSpPr txBox="1">
              <a:spLocks noChangeArrowheads="1"/>
            </p:cNvSpPr>
            <p:nvPr/>
          </p:nvSpPr>
          <p:spPr bwMode="auto">
            <a:xfrm>
              <a:off x="2513" y="393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</p:grpSp>
      <p:sp>
        <p:nvSpPr>
          <p:cNvPr id="147462" name="Text Box 254"/>
          <p:cNvSpPr txBox="1">
            <a:spLocks noChangeArrowheads="1"/>
          </p:cNvSpPr>
          <p:nvPr/>
        </p:nvSpPr>
        <p:spPr bwMode="auto">
          <a:xfrm>
            <a:off x="2381250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f(-x)</a:t>
            </a:r>
          </a:p>
        </p:txBody>
      </p:sp>
      <p:sp>
        <p:nvSpPr>
          <p:cNvPr id="147463" name="Rectangle 271"/>
          <p:cNvSpPr>
            <a:spLocks noChangeArrowheads="1"/>
          </p:cNvSpPr>
          <p:nvPr/>
        </p:nvSpPr>
        <p:spPr bwMode="auto">
          <a:xfrm>
            <a:off x="901700" y="6521450"/>
            <a:ext cx="7348538" cy="103188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4" name="Rectangle 272"/>
          <p:cNvSpPr>
            <a:spLocks noChangeArrowheads="1"/>
          </p:cNvSpPr>
          <p:nvPr/>
        </p:nvSpPr>
        <p:spPr bwMode="auto">
          <a:xfrm>
            <a:off x="885825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5" name="Rectangle 273"/>
          <p:cNvSpPr>
            <a:spLocks noChangeArrowheads="1"/>
          </p:cNvSpPr>
          <p:nvPr/>
        </p:nvSpPr>
        <p:spPr bwMode="auto">
          <a:xfrm>
            <a:off x="8154988" y="806450"/>
            <a:ext cx="114300" cy="581660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6" name="Rectangle 274"/>
          <p:cNvSpPr>
            <a:spLocks noChangeArrowheads="1"/>
          </p:cNvSpPr>
          <p:nvPr/>
        </p:nvSpPr>
        <p:spPr bwMode="auto">
          <a:xfrm>
            <a:off x="876300" y="781050"/>
            <a:ext cx="7400925" cy="112713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7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8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69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470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7487" name="Group 288"/>
          <p:cNvGrpSpPr>
            <a:grpSpLocks/>
          </p:cNvGrpSpPr>
          <p:nvPr/>
        </p:nvGrpSpPr>
        <p:grpSpPr bwMode="auto">
          <a:xfrm>
            <a:off x="5214938" y="798513"/>
            <a:ext cx="2344737" cy="1028700"/>
            <a:chOff x="1040628" y="1767840"/>
            <a:chExt cx="2346481" cy="1029753"/>
          </a:xfrm>
        </p:grpSpPr>
        <p:sp>
          <p:nvSpPr>
            <p:cNvPr id="147496" name="TextBox 268"/>
            <p:cNvSpPr txBox="1">
              <a:spLocks noChangeArrowheads="1"/>
            </p:cNvSpPr>
            <p:nvPr/>
          </p:nvSpPr>
          <p:spPr bwMode="auto">
            <a:xfrm>
              <a:off x="1040628" y="2335480"/>
              <a:ext cx="2346481" cy="4621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(x, y) 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 (-x , y)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147497" name="TextBox 287"/>
            <p:cNvSpPr txBox="1">
              <a:spLocks noChangeArrowheads="1"/>
            </p:cNvSpPr>
            <p:nvPr/>
          </p:nvSpPr>
          <p:spPr bwMode="auto">
            <a:xfrm flipH="1">
              <a:off x="1383033" y="1767840"/>
              <a:ext cx="1889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latin typeface="Comic Sans MS" panose="030F0702030302020204" pitchFamily="66" charset="0"/>
                </a:rPr>
                <a:t>Mapping</a:t>
              </a:r>
            </a:p>
          </p:txBody>
        </p:sp>
      </p:grpSp>
      <p:grpSp>
        <p:nvGrpSpPr>
          <p:cNvPr id="298" name="Group 291"/>
          <p:cNvGrpSpPr>
            <a:grpSpLocks/>
          </p:cNvGrpSpPr>
          <p:nvPr/>
        </p:nvGrpSpPr>
        <p:grpSpPr bwMode="auto">
          <a:xfrm flipH="1">
            <a:off x="5800725" y="3746500"/>
            <a:ext cx="1865313" cy="2481263"/>
            <a:chOff x="1485900" y="1841500"/>
            <a:chExt cx="1943100" cy="2480733"/>
          </a:xfrm>
        </p:grpSpPr>
        <p:sp>
          <p:nvSpPr>
            <p:cNvPr id="293" name="Freeform 292"/>
            <p:cNvSpPr/>
            <p:nvPr/>
          </p:nvSpPr>
          <p:spPr>
            <a:xfrm>
              <a:off x="1485900" y="1841500"/>
              <a:ext cx="1943100" cy="2480733"/>
            </a:xfrm>
            <a:custGeom>
              <a:avLst/>
              <a:gdLst>
                <a:gd name="connsiteX0" fmla="*/ 0 w 1917700"/>
                <a:gd name="connsiteY0" fmla="*/ 1409700 h 2480733"/>
                <a:gd name="connsiteX1" fmla="*/ 508000 w 1917700"/>
                <a:gd name="connsiteY1" fmla="*/ 482600 h 2480733"/>
                <a:gd name="connsiteX2" fmla="*/ 965200 w 1917700"/>
                <a:gd name="connsiteY2" fmla="*/ 2400300 h 2480733"/>
                <a:gd name="connsiteX3" fmla="*/ 1917700 w 1917700"/>
                <a:gd name="connsiteY3" fmla="*/ 0 h 2480733"/>
                <a:gd name="connsiteX4" fmla="*/ 1917700 w 1917700"/>
                <a:gd name="connsiteY4" fmla="*/ 0 h 24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700" h="2480733">
                  <a:moveTo>
                    <a:pt x="0" y="1409700"/>
                  </a:moveTo>
                  <a:cubicBezTo>
                    <a:pt x="173566" y="863600"/>
                    <a:pt x="347133" y="317500"/>
                    <a:pt x="508000" y="482600"/>
                  </a:cubicBezTo>
                  <a:cubicBezTo>
                    <a:pt x="668867" y="647700"/>
                    <a:pt x="730250" y="2480733"/>
                    <a:pt x="965200" y="2400300"/>
                  </a:cubicBezTo>
                  <a:cubicBezTo>
                    <a:pt x="1200150" y="2319867"/>
                    <a:pt x="1917700" y="0"/>
                    <a:pt x="1917700" y="0"/>
                  </a:cubicBezTo>
                  <a:lnTo>
                    <a:pt x="1917700" y="0"/>
                  </a:lnTo>
                </a:path>
              </a:pathLst>
            </a:custGeom>
            <a:ln w="3810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1859637" y="2230355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2354094" y="4109553"/>
              <a:ext cx="181907" cy="18411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47473" name="Group 308"/>
          <p:cNvGrpSpPr>
            <a:grpSpLocks/>
          </p:cNvGrpSpPr>
          <p:nvPr/>
        </p:nvGrpSpPr>
        <p:grpSpPr bwMode="auto">
          <a:xfrm>
            <a:off x="5661025" y="2220913"/>
            <a:ext cx="1155700" cy="2871787"/>
            <a:chOff x="5675605" y="2699556"/>
            <a:chExt cx="1155578" cy="2871250"/>
          </a:xfrm>
        </p:grpSpPr>
        <p:sp>
          <p:nvSpPr>
            <p:cNvPr id="305" name="Arc 304"/>
            <p:cNvSpPr/>
            <p:nvPr/>
          </p:nvSpPr>
          <p:spPr>
            <a:xfrm>
              <a:off x="5739098" y="2799549"/>
              <a:ext cx="1041290" cy="2771257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06" name="Oval 305"/>
            <p:cNvSpPr/>
            <p:nvPr/>
          </p:nvSpPr>
          <p:spPr bwMode="auto">
            <a:xfrm>
              <a:off x="6186726" y="2699556"/>
              <a:ext cx="182544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7" name="Oval 306"/>
            <p:cNvSpPr/>
            <p:nvPr/>
          </p:nvSpPr>
          <p:spPr bwMode="auto">
            <a:xfrm>
              <a:off x="6648640" y="3624895"/>
              <a:ext cx="182543" cy="18570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08" name="Oval 307"/>
            <p:cNvSpPr/>
            <p:nvPr/>
          </p:nvSpPr>
          <p:spPr bwMode="auto">
            <a:xfrm>
              <a:off x="5675605" y="3637593"/>
              <a:ext cx="182544" cy="18411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300" name="Group 309"/>
          <p:cNvGrpSpPr>
            <a:grpSpLocks/>
          </p:cNvGrpSpPr>
          <p:nvPr/>
        </p:nvGrpSpPr>
        <p:grpSpPr bwMode="auto">
          <a:xfrm>
            <a:off x="1847850" y="2219325"/>
            <a:ext cx="1155700" cy="2870200"/>
            <a:chOff x="5675605" y="2699556"/>
            <a:chExt cx="1155578" cy="2871250"/>
          </a:xfrm>
        </p:grpSpPr>
        <p:sp>
          <p:nvSpPr>
            <p:cNvPr id="311" name="Arc 310"/>
            <p:cNvSpPr/>
            <p:nvPr/>
          </p:nvSpPr>
          <p:spPr>
            <a:xfrm>
              <a:off x="5739098" y="2799606"/>
              <a:ext cx="1041290" cy="2771200"/>
            </a:xfrm>
            <a:prstGeom prst="arc">
              <a:avLst>
                <a:gd name="adj1" fmla="val 11008576"/>
                <a:gd name="adj2" fmla="val 21261985"/>
              </a:avLst>
            </a:prstGeom>
            <a:ln w="3810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312" name="Oval 311"/>
            <p:cNvSpPr/>
            <p:nvPr/>
          </p:nvSpPr>
          <p:spPr bwMode="auto">
            <a:xfrm>
              <a:off x="6186726" y="2699556"/>
              <a:ext cx="182544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3" name="Oval 312"/>
            <p:cNvSpPr/>
            <p:nvPr/>
          </p:nvSpPr>
          <p:spPr bwMode="auto">
            <a:xfrm>
              <a:off x="6648640" y="3625408"/>
              <a:ext cx="182543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4" name="Oval 313"/>
            <p:cNvSpPr/>
            <p:nvPr/>
          </p:nvSpPr>
          <p:spPr bwMode="auto">
            <a:xfrm>
              <a:off x="5675605" y="3638112"/>
              <a:ext cx="182544" cy="18421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47475" name="Group 319"/>
          <p:cNvGrpSpPr>
            <a:grpSpLocks/>
          </p:cNvGrpSpPr>
          <p:nvPr/>
        </p:nvGrpSpPr>
        <p:grpSpPr bwMode="auto">
          <a:xfrm>
            <a:off x="1530350" y="3744913"/>
            <a:ext cx="2232025" cy="2481262"/>
            <a:chOff x="1508950" y="3717391"/>
            <a:chExt cx="2321469" cy="2480733"/>
          </a:xfrm>
        </p:grpSpPr>
        <p:sp>
          <p:nvSpPr>
            <p:cNvPr id="147480" name="TextBox 314"/>
            <p:cNvSpPr txBox="1">
              <a:spLocks noChangeArrowheads="1"/>
            </p:cNvSpPr>
            <p:nvPr/>
          </p:nvSpPr>
          <p:spPr bwMode="auto">
            <a:xfrm>
              <a:off x="2991728" y="4961206"/>
              <a:ext cx="838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 </a:t>
              </a:r>
            </a:p>
          </p:txBody>
        </p:sp>
        <p:grpSp>
          <p:nvGrpSpPr>
            <p:cNvPr id="147481" name="Group 315"/>
            <p:cNvGrpSpPr>
              <a:grpSpLocks/>
            </p:cNvGrpSpPr>
            <p:nvPr/>
          </p:nvGrpSpPr>
          <p:grpSpPr bwMode="auto">
            <a:xfrm>
              <a:off x="1508950" y="3717391"/>
              <a:ext cx="1943100" cy="2480733"/>
              <a:chOff x="1485900" y="1841500"/>
              <a:chExt cx="1943100" cy="2480733"/>
            </a:xfrm>
          </p:grpSpPr>
          <p:sp>
            <p:nvSpPr>
              <p:cNvPr id="317" name="Freeform 316"/>
              <p:cNvSpPr/>
              <p:nvPr/>
            </p:nvSpPr>
            <p:spPr>
              <a:xfrm>
                <a:off x="1485900" y="1841500"/>
                <a:ext cx="194336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1859052" y="2230354"/>
                <a:ext cx="183274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2354387" y="4109553"/>
                <a:ext cx="183274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</p:grpSp>
      <p:sp>
        <p:nvSpPr>
          <p:cNvPr id="291" name="Freeform 290"/>
          <p:cNvSpPr/>
          <p:nvPr/>
        </p:nvSpPr>
        <p:spPr>
          <a:xfrm rot="16200000">
            <a:off x="4202907" y="4004469"/>
            <a:ext cx="296862" cy="1104900"/>
          </a:xfrm>
          <a:custGeom>
            <a:avLst/>
            <a:gdLst>
              <a:gd name="connsiteX0" fmla="*/ 0 w 296333"/>
              <a:gd name="connsiteY0" fmla="*/ 1104900 h 1104900"/>
              <a:gd name="connsiteX1" fmla="*/ 292100 w 296333"/>
              <a:gd name="connsiteY1" fmla="*/ 546100 h 1104900"/>
              <a:gd name="connsiteX2" fmla="*/ 25400 w 296333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3" h="1104900">
                <a:moveTo>
                  <a:pt x="0" y="1104900"/>
                </a:moveTo>
                <a:cubicBezTo>
                  <a:pt x="143933" y="917575"/>
                  <a:pt x="287867" y="730250"/>
                  <a:pt x="292100" y="546100"/>
                </a:cubicBezTo>
                <a:cubicBezTo>
                  <a:pt x="296333" y="361950"/>
                  <a:pt x="160866" y="180975"/>
                  <a:pt x="25400" y="0"/>
                </a:cubicBezTo>
              </a:path>
            </a:pathLst>
          </a:custGeom>
          <a:ln w="57150">
            <a:solidFill>
              <a:srgbClr val="FF33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2" name="Cloud 291"/>
          <p:cNvSpPr/>
          <p:nvPr/>
        </p:nvSpPr>
        <p:spPr>
          <a:xfrm>
            <a:off x="3587750" y="5387975"/>
            <a:ext cx="1898650" cy="1195388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Flip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y-axis</a:t>
            </a:r>
          </a:p>
        </p:txBody>
      </p:sp>
      <p:sp>
        <p:nvSpPr>
          <p:cNvPr id="296" name="Freeform 295"/>
          <p:cNvSpPr/>
          <p:nvPr/>
        </p:nvSpPr>
        <p:spPr>
          <a:xfrm rot="16200000" flipV="1">
            <a:off x="4173537" y="2103438"/>
            <a:ext cx="295275" cy="1104900"/>
          </a:xfrm>
          <a:custGeom>
            <a:avLst/>
            <a:gdLst>
              <a:gd name="connsiteX0" fmla="*/ 0 w 296333"/>
              <a:gd name="connsiteY0" fmla="*/ 1104900 h 1104900"/>
              <a:gd name="connsiteX1" fmla="*/ 292100 w 296333"/>
              <a:gd name="connsiteY1" fmla="*/ 546100 h 1104900"/>
              <a:gd name="connsiteX2" fmla="*/ 25400 w 296333"/>
              <a:gd name="connsiteY2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3" h="1104900">
                <a:moveTo>
                  <a:pt x="0" y="1104900"/>
                </a:moveTo>
                <a:cubicBezTo>
                  <a:pt x="143933" y="917575"/>
                  <a:pt x="287867" y="730250"/>
                  <a:pt x="292100" y="546100"/>
                </a:cubicBezTo>
                <a:cubicBezTo>
                  <a:pt x="296333" y="361950"/>
                  <a:pt x="160866" y="180975"/>
                  <a:pt x="25400" y="0"/>
                </a:cubicBezTo>
              </a:path>
            </a:pathLst>
          </a:custGeom>
          <a:ln w="57150">
            <a:solidFill>
              <a:srgbClr val="FF33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97" name="Cloud 296"/>
          <p:cNvSpPr/>
          <p:nvPr/>
        </p:nvSpPr>
        <p:spPr>
          <a:xfrm>
            <a:off x="3408363" y="811213"/>
            <a:ext cx="1898650" cy="1195387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Flip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y-axis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54"/>
          <p:cNvSpPr txBox="1">
            <a:spLocks noChangeArrowheads="1"/>
          </p:cNvSpPr>
          <p:nvPr/>
        </p:nvSpPr>
        <p:spPr bwMode="auto">
          <a:xfrm>
            <a:off x="2690813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</a:t>
            </a:r>
            <a:r>
              <a:rPr lang="en-GB" altLang="en-US" sz="2000" b="1">
                <a:latin typeface="Comic Sans MS" panose="030F0702030302020204" pitchFamily="66" charset="0"/>
              </a:rPr>
              <a:t>-</a:t>
            </a:r>
            <a:r>
              <a:rPr lang="en-GB" altLang="en-US" sz="2000">
                <a:latin typeface="Comic Sans MS" panose="030F0702030302020204" pitchFamily="66" charset="0"/>
              </a:rPr>
              <a:t>x)</a:t>
            </a:r>
          </a:p>
        </p:txBody>
      </p:sp>
      <p:sp>
        <p:nvSpPr>
          <p:cNvPr id="148483" name="Rectangle 271"/>
          <p:cNvSpPr>
            <a:spLocks noChangeArrowheads="1"/>
          </p:cNvSpPr>
          <p:nvPr/>
        </p:nvSpPr>
        <p:spPr bwMode="auto">
          <a:xfrm>
            <a:off x="549275" y="6521450"/>
            <a:ext cx="7700963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4" name="Rectangle 272"/>
          <p:cNvSpPr>
            <a:spLocks noChangeArrowheads="1"/>
          </p:cNvSpPr>
          <p:nvPr/>
        </p:nvSpPr>
        <p:spPr bwMode="auto">
          <a:xfrm>
            <a:off x="449263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5" name="Rectangle 274"/>
          <p:cNvSpPr>
            <a:spLocks noChangeArrowheads="1"/>
          </p:cNvSpPr>
          <p:nvPr/>
        </p:nvSpPr>
        <p:spPr bwMode="auto">
          <a:xfrm>
            <a:off x="463550" y="781050"/>
            <a:ext cx="7813675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6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7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8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9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0" name="Rectangle 272"/>
          <p:cNvSpPr>
            <a:spLocks noChangeArrowheads="1"/>
          </p:cNvSpPr>
          <p:nvPr/>
        </p:nvSpPr>
        <p:spPr bwMode="auto">
          <a:xfrm>
            <a:off x="8156575" y="877888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669925" y="901700"/>
            <a:ext cx="7329488" cy="5654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Keypoints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900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y = f(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-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x)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Flips original f(x) graph in the y-axis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</a:t>
            </a: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	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x-coordinate changes sign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  <a:sym typeface="Wingding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NOTE: Always state any coordinates given on f(x)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         on f(-x)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 graph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6119813" y="3897313"/>
            <a:ext cx="1646237" cy="730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hlinkClick r:id="rId2"/>
              </a:rPr>
              <a:t>Demo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3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Sets &amp; Functions</a:t>
            </a:r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974725" y="517525"/>
            <a:ext cx="7042150" cy="3200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944563" y="898525"/>
            <a:ext cx="5973762" cy="2530475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080125" y="2011363"/>
            <a:ext cx="91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Q</a:t>
            </a: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960438" y="1203325"/>
            <a:ext cx="5029200" cy="1981200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089525" y="201136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solidFill>
                  <a:srgbClr val="000000"/>
                </a:solidFill>
                <a:latin typeface="+mj-lt"/>
                <a:cs typeface="+mn-cs"/>
              </a:rPr>
              <a:t>Z</a:t>
            </a: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1112838" y="1431925"/>
            <a:ext cx="3641725" cy="1539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11563" y="2011363"/>
            <a:ext cx="1295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W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1493838" y="1706563"/>
            <a:ext cx="2179637" cy="10969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971800" y="2011363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N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3657600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When one set can fit inside another we say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that it is a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subset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of the other.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838200" y="5045075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The members of R which are not inside Q are called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irrational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 numbers.  These cannot be expressed as fractions and include  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  ,  2,   </a:t>
            </a:r>
            <a:r>
              <a:rPr lang="en-GB" baseline="300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3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5   etc</a:t>
            </a:r>
            <a:endParaRPr lang="en-GB" dirty="0">
              <a:solidFill>
                <a:srgbClr val="FFFF00"/>
              </a:solidFill>
              <a:latin typeface="+mj-lt"/>
              <a:cs typeface="+mn-cs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467600" y="2011363"/>
            <a:ext cx="457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000000"/>
                </a:solidFill>
                <a:latin typeface="+mj-lt"/>
                <a:cs typeface="+mn-cs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9" grpId="0" autoUpdateAnimBg="0"/>
      <p:bldP spid="6150" grpId="0" animBg="1"/>
      <p:bldP spid="6151" grpId="0" autoUpdateAnimBg="0"/>
      <p:bldP spid="6152" grpId="0" animBg="1"/>
      <p:bldP spid="6153" grpId="0" autoUpdateAnimBg="0"/>
      <p:bldP spid="6154" grpId="0" animBg="1"/>
      <p:bldP spid="6155" grpId="0" autoUpdateAnimBg="0"/>
      <p:bldP spid="6156" grpId="0" autoUpdateAnimBg="0"/>
      <p:bldP spid="6157" grpId="0" autoUpdateAnimBg="0"/>
      <p:bldP spid="614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/>
          <a:srcRect l="20375" t="9792" r="28103" b="9375"/>
          <a:stretch>
            <a:fillRect/>
          </a:stretch>
        </p:blipFill>
        <p:spPr bwMode="auto">
          <a:xfrm>
            <a:off x="1477963" y="411163"/>
            <a:ext cx="6281737" cy="5913437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7156450" y="6086475"/>
            <a:ext cx="13652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49508" name="TextBox 89"/>
          <p:cNvSpPr txBox="1">
            <a:spLocks noChangeArrowheads="1"/>
          </p:cNvSpPr>
          <p:nvPr/>
        </p:nvSpPr>
        <p:spPr bwMode="auto">
          <a:xfrm>
            <a:off x="3063875" y="411163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>
                <a:latin typeface="Comic Sans MS" panose="030F0702030302020204" pitchFamily="66" charset="0"/>
              </a:rPr>
              <a:t>f(-x)</a:t>
            </a:r>
          </a:p>
        </p:txBody>
      </p:sp>
      <p:sp>
        <p:nvSpPr>
          <p:cNvPr id="149509" name="TextBox 105"/>
          <p:cNvSpPr txBox="1">
            <a:spLocks noChangeArrowheads="1"/>
          </p:cNvSpPr>
          <p:nvPr/>
        </p:nvSpPr>
        <p:spPr bwMode="auto">
          <a:xfrm>
            <a:off x="4789488" y="3403600"/>
            <a:ext cx="1062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B(0,0)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1716088" y="1774825"/>
            <a:ext cx="113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C’(-1,1)</a:t>
            </a:r>
          </a:p>
        </p:txBody>
      </p:sp>
      <p:sp>
        <p:nvSpPr>
          <p:cNvPr id="113" name="TextBox 112"/>
          <p:cNvSpPr txBox="1">
            <a:spLocks noChangeArrowheads="1"/>
          </p:cNvSpPr>
          <p:nvPr/>
        </p:nvSpPr>
        <p:spPr bwMode="auto">
          <a:xfrm>
            <a:off x="5983288" y="5094288"/>
            <a:ext cx="117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A’(1,-1)</a:t>
            </a:r>
          </a:p>
        </p:txBody>
      </p:sp>
      <p:sp>
        <p:nvSpPr>
          <p:cNvPr id="149512" name="TextBox 14"/>
          <p:cNvSpPr txBox="1">
            <a:spLocks noChangeArrowheads="1"/>
          </p:cNvSpPr>
          <p:nvPr/>
        </p:nvSpPr>
        <p:spPr bwMode="auto">
          <a:xfrm>
            <a:off x="2508250" y="5113338"/>
            <a:ext cx="125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A(-1,-1)</a:t>
            </a:r>
          </a:p>
        </p:txBody>
      </p:sp>
      <p:sp>
        <p:nvSpPr>
          <p:cNvPr id="149513" name="TextBox 15"/>
          <p:cNvSpPr txBox="1">
            <a:spLocks noChangeArrowheads="1"/>
          </p:cNvSpPr>
          <p:nvPr/>
        </p:nvSpPr>
        <p:spPr bwMode="auto">
          <a:xfrm>
            <a:off x="5861050" y="1208088"/>
            <a:ext cx="104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C (1,1)</a:t>
            </a:r>
          </a:p>
        </p:txBody>
      </p:sp>
      <p:sp>
        <p:nvSpPr>
          <p:cNvPr id="17" name="Oval 16"/>
          <p:cNvSpPr/>
          <p:nvPr/>
        </p:nvSpPr>
        <p:spPr>
          <a:xfrm>
            <a:off x="2613025" y="4954588"/>
            <a:ext cx="150813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2239963" y="427038"/>
            <a:ext cx="5151437" cy="5913437"/>
          </a:xfrm>
          <a:custGeom>
            <a:avLst/>
            <a:gdLst>
              <a:gd name="connsiteX0" fmla="*/ 0 w 5151120"/>
              <a:gd name="connsiteY0" fmla="*/ 5913120 h 5913120"/>
              <a:gd name="connsiteX1" fmla="*/ 320040 w 5151120"/>
              <a:gd name="connsiteY1" fmla="*/ 4907280 h 5913120"/>
              <a:gd name="connsiteX2" fmla="*/ 762000 w 5151120"/>
              <a:gd name="connsiteY2" fmla="*/ 3977640 h 5913120"/>
              <a:gd name="connsiteX3" fmla="*/ 1173480 w 5151120"/>
              <a:gd name="connsiteY3" fmla="*/ 3429000 h 5913120"/>
              <a:gd name="connsiteX4" fmla="*/ 1173480 w 5151120"/>
              <a:gd name="connsiteY4" fmla="*/ 3429000 h 5913120"/>
              <a:gd name="connsiteX5" fmla="*/ 1524000 w 5151120"/>
              <a:gd name="connsiteY5" fmla="*/ 3169920 h 5913120"/>
              <a:gd name="connsiteX6" fmla="*/ 1524000 w 5151120"/>
              <a:gd name="connsiteY6" fmla="*/ 3154680 h 5913120"/>
              <a:gd name="connsiteX7" fmla="*/ 1920240 w 5151120"/>
              <a:gd name="connsiteY7" fmla="*/ 3002280 h 5913120"/>
              <a:gd name="connsiteX8" fmla="*/ 1920240 w 5151120"/>
              <a:gd name="connsiteY8" fmla="*/ 3002280 h 5913120"/>
              <a:gd name="connsiteX9" fmla="*/ 2286000 w 5151120"/>
              <a:gd name="connsiteY9" fmla="*/ 2956560 h 5913120"/>
              <a:gd name="connsiteX10" fmla="*/ 2606040 w 5151120"/>
              <a:gd name="connsiteY10" fmla="*/ 2941320 h 5913120"/>
              <a:gd name="connsiteX11" fmla="*/ 2926080 w 5151120"/>
              <a:gd name="connsiteY11" fmla="*/ 2956560 h 5913120"/>
              <a:gd name="connsiteX12" fmla="*/ 3230880 w 5151120"/>
              <a:gd name="connsiteY12" fmla="*/ 2895600 h 5913120"/>
              <a:gd name="connsiteX13" fmla="*/ 3413760 w 5151120"/>
              <a:gd name="connsiteY13" fmla="*/ 2865120 h 5913120"/>
              <a:gd name="connsiteX14" fmla="*/ 3688080 w 5151120"/>
              <a:gd name="connsiteY14" fmla="*/ 2712720 h 5913120"/>
              <a:gd name="connsiteX15" fmla="*/ 3931920 w 5151120"/>
              <a:gd name="connsiteY15" fmla="*/ 2529840 h 5913120"/>
              <a:gd name="connsiteX16" fmla="*/ 4206240 w 5151120"/>
              <a:gd name="connsiteY16" fmla="*/ 2209800 h 5913120"/>
              <a:gd name="connsiteX17" fmla="*/ 4465320 w 5151120"/>
              <a:gd name="connsiteY17" fmla="*/ 1813560 h 5913120"/>
              <a:gd name="connsiteX18" fmla="*/ 4632960 w 5151120"/>
              <a:gd name="connsiteY18" fmla="*/ 1417320 h 5913120"/>
              <a:gd name="connsiteX19" fmla="*/ 4876800 w 5151120"/>
              <a:gd name="connsiteY19" fmla="*/ 868680 h 5913120"/>
              <a:gd name="connsiteX20" fmla="*/ 5151120 w 5151120"/>
              <a:gd name="connsiteY20" fmla="*/ 0 h 591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51120" h="5913120">
                <a:moveTo>
                  <a:pt x="0" y="5913120"/>
                </a:moveTo>
                <a:cubicBezTo>
                  <a:pt x="96520" y="5571490"/>
                  <a:pt x="193040" y="5229860"/>
                  <a:pt x="320040" y="4907280"/>
                </a:cubicBezTo>
                <a:cubicBezTo>
                  <a:pt x="447040" y="4584700"/>
                  <a:pt x="619760" y="4224020"/>
                  <a:pt x="762000" y="3977640"/>
                </a:cubicBezTo>
                <a:cubicBezTo>
                  <a:pt x="904240" y="3731260"/>
                  <a:pt x="1173480" y="3429000"/>
                  <a:pt x="1173480" y="3429000"/>
                </a:cubicBezTo>
                <a:lnTo>
                  <a:pt x="1173480" y="3429000"/>
                </a:lnTo>
                <a:lnTo>
                  <a:pt x="1524000" y="3169920"/>
                </a:lnTo>
                <a:cubicBezTo>
                  <a:pt x="1582420" y="3124200"/>
                  <a:pt x="1457960" y="3182620"/>
                  <a:pt x="1524000" y="3154680"/>
                </a:cubicBezTo>
                <a:cubicBezTo>
                  <a:pt x="1590040" y="3126740"/>
                  <a:pt x="1920240" y="3002280"/>
                  <a:pt x="1920240" y="3002280"/>
                </a:cubicBezTo>
                <a:lnTo>
                  <a:pt x="1920240" y="3002280"/>
                </a:lnTo>
                <a:cubicBezTo>
                  <a:pt x="1981200" y="2994660"/>
                  <a:pt x="2171700" y="2966720"/>
                  <a:pt x="2286000" y="2956560"/>
                </a:cubicBezTo>
                <a:cubicBezTo>
                  <a:pt x="2400300" y="2946400"/>
                  <a:pt x="2499360" y="2941320"/>
                  <a:pt x="2606040" y="2941320"/>
                </a:cubicBezTo>
                <a:cubicBezTo>
                  <a:pt x="2712720" y="2941320"/>
                  <a:pt x="2821940" y="2964180"/>
                  <a:pt x="2926080" y="2956560"/>
                </a:cubicBezTo>
                <a:cubicBezTo>
                  <a:pt x="3030220" y="2948940"/>
                  <a:pt x="3149600" y="2910840"/>
                  <a:pt x="3230880" y="2895600"/>
                </a:cubicBezTo>
                <a:cubicBezTo>
                  <a:pt x="3312160" y="2880360"/>
                  <a:pt x="3337560" y="2895600"/>
                  <a:pt x="3413760" y="2865120"/>
                </a:cubicBezTo>
                <a:cubicBezTo>
                  <a:pt x="3489960" y="2834640"/>
                  <a:pt x="3601720" y="2768600"/>
                  <a:pt x="3688080" y="2712720"/>
                </a:cubicBezTo>
                <a:cubicBezTo>
                  <a:pt x="3774440" y="2656840"/>
                  <a:pt x="3845560" y="2613660"/>
                  <a:pt x="3931920" y="2529840"/>
                </a:cubicBezTo>
                <a:cubicBezTo>
                  <a:pt x="4018280" y="2446020"/>
                  <a:pt x="4117340" y="2329180"/>
                  <a:pt x="4206240" y="2209800"/>
                </a:cubicBezTo>
                <a:cubicBezTo>
                  <a:pt x="4295140" y="2090420"/>
                  <a:pt x="4394200" y="1945640"/>
                  <a:pt x="4465320" y="1813560"/>
                </a:cubicBezTo>
                <a:cubicBezTo>
                  <a:pt x="4536440" y="1681480"/>
                  <a:pt x="4564380" y="1574800"/>
                  <a:pt x="4632960" y="1417320"/>
                </a:cubicBezTo>
                <a:cubicBezTo>
                  <a:pt x="4701540" y="1259840"/>
                  <a:pt x="4790440" y="1104900"/>
                  <a:pt x="4876800" y="868680"/>
                </a:cubicBezTo>
                <a:cubicBezTo>
                  <a:pt x="4963160" y="632460"/>
                  <a:pt x="5057140" y="316230"/>
                  <a:pt x="5151120" y="0"/>
                </a:cubicBezTo>
              </a:path>
            </a:pathLst>
          </a:cu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2628900" y="1647825"/>
            <a:ext cx="150813" cy="1508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61175" y="1663700"/>
            <a:ext cx="150813" cy="1508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6861175" y="4954588"/>
            <a:ext cx="150813" cy="1508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724400" y="3317875"/>
            <a:ext cx="150813" cy="1508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3" grpId="0"/>
      <p:bldP spid="42" grpId="0" animBg="1"/>
      <p:bldP spid="9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97"/>
          <p:cNvGrpSpPr>
            <a:grpSpLocks/>
          </p:cNvGrpSpPr>
          <p:nvPr/>
        </p:nvGrpSpPr>
        <p:grpSpPr bwMode="auto">
          <a:xfrm>
            <a:off x="1511300" y="3733800"/>
            <a:ext cx="2289175" cy="2481263"/>
            <a:chOff x="1511300" y="3733800"/>
            <a:chExt cx="2288709" cy="2480733"/>
          </a:xfrm>
        </p:grpSpPr>
        <p:grpSp>
          <p:nvGrpSpPr>
            <p:cNvPr id="150810" name="Group 290"/>
            <p:cNvGrpSpPr>
              <a:grpSpLocks/>
            </p:cNvGrpSpPr>
            <p:nvPr/>
          </p:nvGrpSpPr>
          <p:grpSpPr bwMode="auto">
            <a:xfrm>
              <a:off x="1511300" y="3733800"/>
              <a:ext cx="1943100" cy="2480733"/>
              <a:chOff x="1485900" y="1841500"/>
              <a:chExt cx="1943100" cy="2480733"/>
            </a:xfrm>
          </p:grpSpPr>
          <p:sp>
            <p:nvSpPr>
              <p:cNvPr id="288" name="Freeform 287"/>
              <p:cNvSpPr/>
              <p:nvPr/>
            </p:nvSpPr>
            <p:spPr>
              <a:xfrm>
                <a:off x="1485900" y="1841500"/>
                <a:ext cx="194270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1858887" y="2230355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354086" y="4109553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  <p:sp>
          <p:nvSpPr>
            <p:cNvPr id="150811" name="TextBox 296"/>
            <p:cNvSpPr txBox="1">
              <a:spLocks noChangeArrowheads="1"/>
            </p:cNvSpPr>
            <p:nvPr/>
          </p:nvSpPr>
          <p:spPr bwMode="auto">
            <a:xfrm>
              <a:off x="3052689" y="5064369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50531" name="Rectangle 270"/>
          <p:cNvSpPr>
            <a:spLocks noChangeArrowheads="1"/>
          </p:cNvSpPr>
          <p:nvPr/>
        </p:nvSpPr>
        <p:spPr bwMode="auto">
          <a:xfrm>
            <a:off x="1009650" y="895350"/>
            <a:ext cx="7143750" cy="565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32" name="Text Box 241"/>
          <p:cNvSpPr txBox="1">
            <a:spLocks noChangeArrowheads="1"/>
          </p:cNvSpPr>
          <p:nvPr/>
        </p:nvSpPr>
        <p:spPr bwMode="auto">
          <a:xfrm>
            <a:off x="4173538" y="3708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grpSp>
        <p:nvGrpSpPr>
          <p:cNvPr id="150533" name="Group 261"/>
          <p:cNvGrpSpPr>
            <a:grpSpLocks/>
          </p:cNvGrpSpPr>
          <p:nvPr/>
        </p:nvGrpSpPr>
        <p:grpSpPr bwMode="auto">
          <a:xfrm>
            <a:off x="1014413" y="828675"/>
            <a:ext cx="7356475" cy="5789613"/>
            <a:chOff x="639" y="522"/>
            <a:chExt cx="4634" cy="3647"/>
          </a:xfrm>
        </p:grpSpPr>
        <p:sp>
          <p:nvSpPr>
            <p:cNvPr id="150568" name="Line 234"/>
            <p:cNvSpPr>
              <a:spLocks noChangeShapeType="1"/>
            </p:cNvSpPr>
            <p:nvPr/>
          </p:nvSpPr>
          <p:spPr bwMode="auto">
            <a:xfrm>
              <a:off x="2739" y="564"/>
              <a:ext cx="0" cy="35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0569" name="Group 231"/>
            <p:cNvGrpSpPr>
              <a:grpSpLocks/>
            </p:cNvGrpSpPr>
            <p:nvPr/>
          </p:nvGrpSpPr>
          <p:grpSpPr bwMode="auto">
            <a:xfrm>
              <a:off x="639" y="564"/>
              <a:ext cx="4500" cy="3564"/>
              <a:chOff x="636" y="222"/>
              <a:chExt cx="4500" cy="3564"/>
            </a:xfrm>
          </p:grpSpPr>
          <p:grpSp>
            <p:nvGrpSpPr>
              <p:cNvPr id="150585" name="Group 8"/>
              <p:cNvGrpSpPr>
                <a:grpSpLocks/>
              </p:cNvGrpSpPr>
              <p:nvPr/>
            </p:nvGrpSpPr>
            <p:grpSpPr bwMode="auto">
              <a:xfrm>
                <a:off x="1836" y="1410"/>
                <a:ext cx="300" cy="1188"/>
                <a:chOff x="1836" y="1410"/>
                <a:chExt cx="300" cy="1188"/>
              </a:xfrm>
            </p:grpSpPr>
            <p:sp>
              <p:nvSpPr>
                <p:cNvPr id="150806" name="Rectangle 4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7" name="Rectangle 5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8" name="Rectangle 6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9" name="Rectangle 7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86" name="Group 9"/>
              <p:cNvGrpSpPr>
                <a:grpSpLocks/>
              </p:cNvGrpSpPr>
              <p:nvPr/>
            </p:nvGrpSpPr>
            <p:grpSpPr bwMode="auto">
              <a:xfrm>
                <a:off x="2136" y="1410"/>
                <a:ext cx="300" cy="1188"/>
                <a:chOff x="1836" y="1410"/>
                <a:chExt cx="300" cy="1188"/>
              </a:xfrm>
            </p:grpSpPr>
            <p:sp>
              <p:nvSpPr>
                <p:cNvPr id="150802" name="Rectangle 1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3" name="Rectangle 1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5" name="Rectangle 1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87" name="Group 14"/>
              <p:cNvGrpSpPr>
                <a:grpSpLocks/>
              </p:cNvGrpSpPr>
              <p:nvPr/>
            </p:nvGrpSpPr>
            <p:grpSpPr bwMode="auto">
              <a:xfrm>
                <a:off x="2436" y="1410"/>
                <a:ext cx="300" cy="1188"/>
                <a:chOff x="1836" y="1410"/>
                <a:chExt cx="300" cy="1188"/>
              </a:xfrm>
            </p:grpSpPr>
            <p:sp>
              <p:nvSpPr>
                <p:cNvPr id="150798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99" name="Rectangle 1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0" name="Rectangle 1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801" name="Rectangle 1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88" name="Group 19"/>
              <p:cNvGrpSpPr>
                <a:grpSpLocks/>
              </p:cNvGrpSpPr>
              <p:nvPr/>
            </p:nvGrpSpPr>
            <p:grpSpPr bwMode="auto">
              <a:xfrm>
                <a:off x="2736" y="1410"/>
                <a:ext cx="300" cy="1188"/>
                <a:chOff x="1836" y="1410"/>
                <a:chExt cx="300" cy="1188"/>
              </a:xfrm>
            </p:grpSpPr>
            <p:sp>
              <p:nvSpPr>
                <p:cNvPr id="15079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95" name="Rectangle 2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96" name="Rectangle 2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97" name="Rectangle 2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89" name="Group 24"/>
              <p:cNvGrpSpPr>
                <a:grpSpLocks/>
              </p:cNvGrpSpPr>
              <p:nvPr/>
            </p:nvGrpSpPr>
            <p:grpSpPr bwMode="auto">
              <a:xfrm>
                <a:off x="636" y="1410"/>
                <a:ext cx="300" cy="1188"/>
                <a:chOff x="1836" y="1410"/>
                <a:chExt cx="300" cy="1188"/>
              </a:xfrm>
            </p:grpSpPr>
            <p:sp>
              <p:nvSpPr>
                <p:cNvPr id="150790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91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92" name="Rectangle 2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93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0" name="Group 29"/>
              <p:cNvGrpSpPr>
                <a:grpSpLocks/>
              </p:cNvGrpSpPr>
              <p:nvPr/>
            </p:nvGrpSpPr>
            <p:grpSpPr bwMode="auto">
              <a:xfrm>
                <a:off x="936" y="1410"/>
                <a:ext cx="300" cy="1188"/>
                <a:chOff x="1836" y="1410"/>
                <a:chExt cx="300" cy="1188"/>
              </a:xfrm>
            </p:grpSpPr>
            <p:sp>
              <p:nvSpPr>
                <p:cNvPr id="150786" name="Rectangle 3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7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8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9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1" name="Group 34"/>
              <p:cNvGrpSpPr>
                <a:grpSpLocks/>
              </p:cNvGrpSpPr>
              <p:nvPr/>
            </p:nvGrpSpPr>
            <p:grpSpPr bwMode="auto">
              <a:xfrm>
                <a:off x="1236" y="1410"/>
                <a:ext cx="300" cy="1188"/>
                <a:chOff x="1836" y="1410"/>
                <a:chExt cx="300" cy="1188"/>
              </a:xfrm>
            </p:grpSpPr>
            <p:sp>
              <p:nvSpPr>
                <p:cNvPr id="150782" name="Rectangle 3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3" name="Rectangle 3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4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5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2" name="Group 39"/>
              <p:cNvGrpSpPr>
                <a:grpSpLocks/>
              </p:cNvGrpSpPr>
              <p:nvPr/>
            </p:nvGrpSpPr>
            <p:grpSpPr bwMode="auto">
              <a:xfrm>
                <a:off x="1536" y="1410"/>
                <a:ext cx="300" cy="1188"/>
                <a:chOff x="1836" y="1410"/>
                <a:chExt cx="300" cy="1188"/>
              </a:xfrm>
            </p:grpSpPr>
            <p:sp>
              <p:nvSpPr>
                <p:cNvPr id="150778" name="Rectangle 4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79" name="Rectangle 4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0" name="Rectangle 4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81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3" name="Group 46"/>
              <p:cNvGrpSpPr>
                <a:grpSpLocks/>
              </p:cNvGrpSpPr>
              <p:nvPr/>
            </p:nvGrpSpPr>
            <p:grpSpPr bwMode="auto">
              <a:xfrm>
                <a:off x="1836" y="2598"/>
                <a:ext cx="300" cy="1188"/>
                <a:chOff x="1836" y="1410"/>
                <a:chExt cx="300" cy="1188"/>
              </a:xfrm>
            </p:grpSpPr>
            <p:sp>
              <p:nvSpPr>
                <p:cNvPr id="150774" name="Rectangle 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75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76" name="Rectangle 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77" name="Rectangle 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4" name="Group 51"/>
              <p:cNvGrpSpPr>
                <a:grpSpLocks/>
              </p:cNvGrpSpPr>
              <p:nvPr/>
            </p:nvGrpSpPr>
            <p:grpSpPr bwMode="auto">
              <a:xfrm>
                <a:off x="2136" y="2598"/>
                <a:ext cx="300" cy="1188"/>
                <a:chOff x="1836" y="1410"/>
                <a:chExt cx="300" cy="1188"/>
              </a:xfrm>
            </p:grpSpPr>
            <p:sp>
              <p:nvSpPr>
                <p:cNvPr id="150770" name="Rectangle 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71" name="Rectangle 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72" name="Rectangle 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73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5" name="Group 56"/>
              <p:cNvGrpSpPr>
                <a:grpSpLocks/>
              </p:cNvGrpSpPr>
              <p:nvPr/>
            </p:nvGrpSpPr>
            <p:grpSpPr bwMode="auto">
              <a:xfrm>
                <a:off x="2436" y="2598"/>
                <a:ext cx="300" cy="1188"/>
                <a:chOff x="1836" y="1410"/>
                <a:chExt cx="300" cy="1188"/>
              </a:xfrm>
            </p:grpSpPr>
            <p:sp>
              <p:nvSpPr>
                <p:cNvPr id="150766" name="Rectangle 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7" name="Rectangle 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8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9" name="Rectangle 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6" name="Group 61"/>
              <p:cNvGrpSpPr>
                <a:grpSpLocks/>
              </p:cNvGrpSpPr>
              <p:nvPr/>
            </p:nvGrpSpPr>
            <p:grpSpPr bwMode="auto">
              <a:xfrm>
                <a:off x="2736" y="2598"/>
                <a:ext cx="300" cy="1188"/>
                <a:chOff x="1836" y="1410"/>
                <a:chExt cx="300" cy="1188"/>
              </a:xfrm>
            </p:grpSpPr>
            <p:sp>
              <p:nvSpPr>
                <p:cNvPr id="150762" name="Rectangle 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3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4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5" name="Rectangle 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7" name="Group 66"/>
              <p:cNvGrpSpPr>
                <a:grpSpLocks/>
              </p:cNvGrpSpPr>
              <p:nvPr/>
            </p:nvGrpSpPr>
            <p:grpSpPr bwMode="auto">
              <a:xfrm>
                <a:off x="636" y="2598"/>
                <a:ext cx="300" cy="1188"/>
                <a:chOff x="1836" y="1410"/>
                <a:chExt cx="300" cy="1188"/>
              </a:xfrm>
            </p:grpSpPr>
            <p:sp>
              <p:nvSpPr>
                <p:cNvPr id="150758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59" name="Rectangle 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0" name="Rectangle 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61" name="Rectangle 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8" name="Group 71"/>
              <p:cNvGrpSpPr>
                <a:grpSpLocks/>
              </p:cNvGrpSpPr>
              <p:nvPr/>
            </p:nvGrpSpPr>
            <p:grpSpPr bwMode="auto">
              <a:xfrm>
                <a:off x="936" y="2598"/>
                <a:ext cx="300" cy="1188"/>
                <a:chOff x="1836" y="1410"/>
                <a:chExt cx="300" cy="1188"/>
              </a:xfrm>
            </p:grpSpPr>
            <p:sp>
              <p:nvSpPr>
                <p:cNvPr id="150754" name="Rectangle 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55" name="Rectangle 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56" name="Rectangle 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57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599" name="Group 76"/>
              <p:cNvGrpSpPr>
                <a:grpSpLocks/>
              </p:cNvGrpSpPr>
              <p:nvPr/>
            </p:nvGrpSpPr>
            <p:grpSpPr bwMode="auto">
              <a:xfrm>
                <a:off x="1236" y="2598"/>
                <a:ext cx="300" cy="1188"/>
                <a:chOff x="1836" y="1410"/>
                <a:chExt cx="300" cy="1188"/>
              </a:xfrm>
            </p:grpSpPr>
            <p:sp>
              <p:nvSpPr>
                <p:cNvPr id="150750" name="Rectangle 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51" name="Rectangle 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52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53" name="Rectangle 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0" name="Group 81"/>
              <p:cNvGrpSpPr>
                <a:grpSpLocks/>
              </p:cNvGrpSpPr>
              <p:nvPr/>
            </p:nvGrpSpPr>
            <p:grpSpPr bwMode="auto">
              <a:xfrm>
                <a:off x="1536" y="2598"/>
                <a:ext cx="300" cy="1188"/>
                <a:chOff x="1836" y="1410"/>
                <a:chExt cx="300" cy="1188"/>
              </a:xfrm>
            </p:grpSpPr>
            <p:sp>
              <p:nvSpPr>
                <p:cNvPr id="150746" name="Rectangle 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7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8" name="Rectangle 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9" name="Rectangle 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1" name="Group 86"/>
              <p:cNvGrpSpPr>
                <a:grpSpLocks/>
              </p:cNvGrpSpPr>
              <p:nvPr/>
            </p:nvGrpSpPr>
            <p:grpSpPr bwMode="auto">
              <a:xfrm>
                <a:off x="3036" y="1410"/>
                <a:ext cx="300" cy="1188"/>
                <a:chOff x="1836" y="1410"/>
                <a:chExt cx="300" cy="1188"/>
              </a:xfrm>
            </p:grpSpPr>
            <p:sp>
              <p:nvSpPr>
                <p:cNvPr id="150742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3" name="Rectangle 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5" name="Rectangle 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2" name="Group 91"/>
              <p:cNvGrpSpPr>
                <a:grpSpLocks/>
              </p:cNvGrpSpPr>
              <p:nvPr/>
            </p:nvGrpSpPr>
            <p:grpSpPr bwMode="auto">
              <a:xfrm>
                <a:off x="3036" y="2598"/>
                <a:ext cx="300" cy="1188"/>
                <a:chOff x="1836" y="1410"/>
                <a:chExt cx="300" cy="1188"/>
              </a:xfrm>
            </p:grpSpPr>
            <p:sp>
              <p:nvSpPr>
                <p:cNvPr id="150738" name="Rectangle 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39" name="Rectangle 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0" name="Rectangle 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41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3" name="Group 96"/>
              <p:cNvGrpSpPr>
                <a:grpSpLocks/>
              </p:cNvGrpSpPr>
              <p:nvPr/>
            </p:nvGrpSpPr>
            <p:grpSpPr bwMode="auto">
              <a:xfrm>
                <a:off x="3336" y="1410"/>
                <a:ext cx="300" cy="1188"/>
                <a:chOff x="1836" y="1410"/>
                <a:chExt cx="300" cy="1188"/>
              </a:xfrm>
            </p:grpSpPr>
            <p:sp>
              <p:nvSpPr>
                <p:cNvPr id="150734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35" name="Rectangle 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36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37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4" name="Group 101"/>
              <p:cNvGrpSpPr>
                <a:grpSpLocks/>
              </p:cNvGrpSpPr>
              <p:nvPr/>
            </p:nvGrpSpPr>
            <p:grpSpPr bwMode="auto">
              <a:xfrm>
                <a:off x="3336" y="2598"/>
                <a:ext cx="300" cy="1188"/>
                <a:chOff x="1836" y="1410"/>
                <a:chExt cx="300" cy="1188"/>
              </a:xfrm>
            </p:grpSpPr>
            <p:sp>
              <p:nvSpPr>
                <p:cNvPr id="15073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31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3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33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5" name="Group 106"/>
              <p:cNvGrpSpPr>
                <a:grpSpLocks/>
              </p:cNvGrpSpPr>
              <p:nvPr/>
            </p:nvGrpSpPr>
            <p:grpSpPr bwMode="auto">
              <a:xfrm>
                <a:off x="3636" y="1410"/>
                <a:ext cx="300" cy="1188"/>
                <a:chOff x="1836" y="1410"/>
                <a:chExt cx="300" cy="1188"/>
              </a:xfrm>
            </p:grpSpPr>
            <p:sp>
              <p:nvSpPr>
                <p:cNvPr id="150726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8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9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6" name="Group 111"/>
              <p:cNvGrpSpPr>
                <a:grpSpLocks/>
              </p:cNvGrpSpPr>
              <p:nvPr/>
            </p:nvGrpSpPr>
            <p:grpSpPr bwMode="auto">
              <a:xfrm>
                <a:off x="3636" y="2598"/>
                <a:ext cx="300" cy="1188"/>
                <a:chOff x="1836" y="1410"/>
                <a:chExt cx="300" cy="1188"/>
              </a:xfrm>
            </p:grpSpPr>
            <p:sp>
              <p:nvSpPr>
                <p:cNvPr id="15072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3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7" name="Group 116"/>
              <p:cNvGrpSpPr>
                <a:grpSpLocks/>
              </p:cNvGrpSpPr>
              <p:nvPr/>
            </p:nvGrpSpPr>
            <p:grpSpPr bwMode="auto">
              <a:xfrm>
                <a:off x="3936" y="1410"/>
                <a:ext cx="300" cy="1188"/>
                <a:chOff x="1836" y="1410"/>
                <a:chExt cx="300" cy="1188"/>
              </a:xfrm>
            </p:grpSpPr>
            <p:sp>
              <p:nvSpPr>
                <p:cNvPr id="1507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0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21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8" name="Group 121"/>
              <p:cNvGrpSpPr>
                <a:grpSpLocks/>
              </p:cNvGrpSpPr>
              <p:nvPr/>
            </p:nvGrpSpPr>
            <p:grpSpPr bwMode="auto">
              <a:xfrm>
                <a:off x="3936" y="2598"/>
                <a:ext cx="300" cy="1188"/>
                <a:chOff x="1836" y="1410"/>
                <a:chExt cx="300" cy="1188"/>
              </a:xfrm>
            </p:grpSpPr>
            <p:sp>
              <p:nvSpPr>
                <p:cNvPr id="15071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1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1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1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09" name="Group 126"/>
              <p:cNvGrpSpPr>
                <a:grpSpLocks/>
              </p:cNvGrpSpPr>
              <p:nvPr/>
            </p:nvGrpSpPr>
            <p:grpSpPr bwMode="auto">
              <a:xfrm>
                <a:off x="4236" y="1410"/>
                <a:ext cx="300" cy="1188"/>
                <a:chOff x="1836" y="1410"/>
                <a:chExt cx="300" cy="1188"/>
              </a:xfrm>
            </p:grpSpPr>
            <p:sp>
              <p:nvSpPr>
                <p:cNvPr id="150710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11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12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13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0" name="Group 131"/>
              <p:cNvGrpSpPr>
                <a:grpSpLocks/>
              </p:cNvGrpSpPr>
              <p:nvPr/>
            </p:nvGrpSpPr>
            <p:grpSpPr bwMode="auto">
              <a:xfrm>
                <a:off x="4236" y="2598"/>
                <a:ext cx="300" cy="1188"/>
                <a:chOff x="1836" y="1410"/>
                <a:chExt cx="300" cy="1188"/>
              </a:xfrm>
            </p:grpSpPr>
            <p:sp>
              <p:nvSpPr>
                <p:cNvPr id="15070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7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8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1" name="Group 136"/>
              <p:cNvGrpSpPr>
                <a:grpSpLocks/>
              </p:cNvGrpSpPr>
              <p:nvPr/>
            </p:nvGrpSpPr>
            <p:grpSpPr bwMode="auto">
              <a:xfrm>
                <a:off x="4536" y="1410"/>
                <a:ext cx="300" cy="1188"/>
                <a:chOff x="1836" y="1410"/>
                <a:chExt cx="300" cy="1188"/>
              </a:xfrm>
            </p:grpSpPr>
            <p:sp>
              <p:nvSpPr>
                <p:cNvPr id="150702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3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4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5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2" name="Group 141"/>
              <p:cNvGrpSpPr>
                <a:grpSpLocks/>
              </p:cNvGrpSpPr>
              <p:nvPr/>
            </p:nvGrpSpPr>
            <p:grpSpPr bwMode="auto">
              <a:xfrm>
                <a:off x="4536" y="2598"/>
                <a:ext cx="300" cy="1188"/>
                <a:chOff x="1836" y="1410"/>
                <a:chExt cx="300" cy="1188"/>
              </a:xfrm>
            </p:grpSpPr>
            <p:sp>
              <p:nvSpPr>
                <p:cNvPr id="15069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9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70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3" name="Group 146"/>
              <p:cNvGrpSpPr>
                <a:grpSpLocks/>
              </p:cNvGrpSpPr>
              <p:nvPr/>
            </p:nvGrpSpPr>
            <p:grpSpPr bwMode="auto">
              <a:xfrm>
                <a:off x="4836" y="1410"/>
                <a:ext cx="300" cy="1188"/>
                <a:chOff x="1836" y="1410"/>
                <a:chExt cx="300" cy="1188"/>
              </a:xfrm>
            </p:grpSpPr>
            <p:sp>
              <p:nvSpPr>
                <p:cNvPr id="150694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95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96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97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4" name="Group 151"/>
              <p:cNvGrpSpPr>
                <a:grpSpLocks/>
              </p:cNvGrpSpPr>
              <p:nvPr/>
            </p:nvGrpSpPr>
            <p:grpSpPr bwMode="auto">
              <a:xfrm>
                <a:off x="4836" y="2598"/>
                <a:ext cx="300" cy="1188"/>
                <a:chOff x="1836" y="1410"/>
                <a:chExt cx="300" cy="1188"/>
              </a:xfrm>
            </p:grpSpPr>
            <p:sp>
              <p:nvSpPr>
                <p:cNvPr id="15069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9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9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9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5" name="Group 156"/>
              <p:cNvGrpSpPr>
                <a:grpSpLocks/>
              </p:cNvGrpSpPr>
              <p:nvPr/>
            </p:nvGrpSpPr>
            <p:grpSpPr bwMode="auto">
              <a:xfrm>
                <a:off x="1836" y="222"/>
                <a:ext cx="300" cy="1188"/>
                <a:chOff x="1836" y="1410"/>
                <a:chExt cx="300" cy="1188"/>
              </a:xfrm>
            </p:grpSpPr>
            <p:sp>
              <p:nvSpPr>
                <p:cNvPr id="15068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8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6" name="Group 161"/>
              <p:cNvGrpSpPr>
                <a:grpSpLocks/>
              </p:cNvGrpSpPr>
              <p:nvPr/>
            </p:nvGrpSpPr>
            <p:grpSpPr bwMode="auto">
              <a:xfrm>
                <a:off x="2136" y="222"/>
                <a:ext cx="300" cy="1188"/>
                <a:chOff x="1836" y="1410"/>
                <a:chExt cx="300" cy="1188"/>
              </a:xfrm>
            </p:grpSpPr>
            <p:sp>
              <p:nvSpPr>
                <p:cNvPr id="15068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7" name="Group 166"/>
              <p:cNvGrpSpPr>
                <a:grpSpLocks/>
              </p:cNvGrpSpPr>
              <p:nvPr/>
            </p:nvGrpSpPr>
            <p:grpSpPr bwMode="auto">
              <a:xfrm>
                <a:off x="2436" y="222"/>
                <a:ext cx="300" cy="1188"/>
                <a:chOff x="1836" y="1410"/>
                <a:chExt cx="300" cy="1188"/>
              </a:xfrm>
            </p:grpSpPr>
            <p:sp>
              <p:nvSpPr>
                <p:cNvPr id="15067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7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8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8" name="Group 171"/>
              <p:cNvGrpSpPr>
                <a:grpSpLocks/>
              </p:cNvGrpSpPr>
              <p:nvPr/>
            </p:nvGrpSpPr>
            <p:grpSpPr bwMode="auto">
              <a:xfrm>
                <a:off x="2736" y="222"/>
                <a:ext cx="300" cy="1188"/>
                <a:chOff x="1836" y="1410"/>
                <a:chExt cx="300" cy="1188"/>
              </a:xfrm>
            </p:grpSpPr>
            <p:sp>
              <p:nvSpPr>
                <p:cNvPr id="150674" name="Rectangle 1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75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7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77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19" name="Group 176"/>
              <p:cNvGrpSpPr>
                <a:grpSpLocks/>
              </p:cNvGrpSpPr>
              <p:nvPr/>
            </p:nvGrpSpPr>
            <p:grpSpPr bwMode="auto">
              <a:xfrm>
                <a:off x="636" y="222"/>
                <a:ext cx="300" cy="1188"/>
                <a:chOff x="1836" y="1410"/>
                <a:chExt cx="300" cy="1188"/>
              </a:xfrm>
            </p:grpSpPr>
            <p:sp>
              <p:nvSpPr>
                <p:cNvPr id="150670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71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72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73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0" name="Group 181"/>
              <p:cNvGrpSpPr>
                <a:grpSpLocks/>
              </p:cNvGrpSpPr>
              <p:nvPr/>
            </p:nvGrpSpPr>
            <p:grpSpPr bwMode="auto">
              <a:xfrm>
                <a:off x="936" y="222"/>
                <a:ext cx="300" cy="1188"/>
                <a:chOff x="1836" y="1410"/>
                <a:chExt cx="300" cy="1188"/>
              </a:xfrm>
            </p:grpSpPr>
            <p:sp>
              <p:nvSpPr>
                <p:cNvPr id="150666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7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1" name="Group 186"/>
              <p:cNvGrpSpPr>
                <a:grpSpLocks/>
              </p:cNvGrpSpPr>
              <p:nvPr/>
            </p:nvGrpSpPr>
            <p:grpSpPr bwMode="auto">
              <a:xfrm>
                <a:off x="1236" y="222"/>
                <a:ext cx="300" cy="1188"/>
                <a:chOff x="1836" y="1410"/>
                <a:chExt cx="300" cy="1188"/>
              </a:xfrm>
            </p:grpSpPr>
            <p:sp>
              <p:nvSpPr>
                <p:cNvPr id="15066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5" name="Rectangle 1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2" name="Group 191"/>
              <p:cNvGrpSpPr>
                <a:grpSpLocks/>
              </p:cNvGrpSpPr>
              <p:nvPr/>
            </p:nvGrpSpPr>
            <p:grpSpPr bwMode="auto">
              <a:xfrm>
                <a:off x="1536" y="222"/>
                <a:ext cx="300" cy="1188"/>
                <a:chOff x="1836" y="1410"/>
                <a:chExt cx="300" cy="1188"/>
              </a:xfrm>
            </p:grpSpPr>
            <p:sp>
              <p:nvSpPr>
                <p:cNvPr id="15065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59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0" name="Rectangle 1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61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3" name="Group 196"/>
              <p:cNvGrpSpPr>
                <a:grpSpLocks/>
              </p:cNvGrpSpPr>
              <p:nvPr/>
            </p:nvGrpSpPr>
            <p:grpSpPr bwMode="auto">
              <a:xfrm>
                <a:off x="3036" y="222"/>
                <a:ext cx="300" cy="1188"/>
                <a:chOff x="1836" y="1410"/>
                <a:chExt cx="300" cy="1188"/>
              </a:xfrm>
            </p:grpSpPr>
            <p:sp>
              <p:nvSpPr>
                <p:cNvPr id="15065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55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56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57" name="Rectangle 2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4" name="Group 201"/>
              <p:cNvGrpSpPr>
                <a:grpSpLocks/>
              </p:cNvGrpSpPr>
              <p:nvPr/>
            </p:nvGrpSpPr>
            <p:grpSpPr bwMode="auto">
              <a:xfrm>
                <a:off x="3336" y="222"/>
                <a:ext cx="300" cy="1188"/>
                <a:chOff x="1836" y="1410"/>
                <a:chExt cx="300" cy="1188"/>
              </a:xfrm>
            </p:grpSpPr>
            <p:sp>
              <p:nvSpPr>
                <p:cNvPr id="150650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51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52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53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5" name="Group 206"/>
              <p:cNvGrpSpPr>
                <a:grpSpLocks/>
              </p:cNvGrpSpPr>
              <p:nvPr/>
            </p:nvGrpSpPr>
            <p:grpSpPr bwMode="auto">
              <a:xfrm>
                <a:off x="3636" y="222"/>
                <a:ext cx="300" cy="1188"/>
                <a:chOff x="1836" y="1410"/>
                <a:chExt cx="300" cy="1188"/>
              </a:xfrm>
            </p:grpSpPr>
            <p:sp>
              <p:nvSpPr>
                <p:cNvPr id="150646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9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6" name="Group 211"/>
              <p:cNvGrpSpPr>
                <a:grpSpLocks/>
              </p:cNvGrpSpPr>
              <p:nvPr/>
            </p:nvGrpSpPr>
            <p:grpSpPr bwMode="auto">
              <a:xfrm>
                <a:off x="3936" y="222"/>
                <a:ext cx="300" cy="1188"/>
                <a:chOff x="1836" y="1410"/>
                <a:chExt cx="300" cy="1188"/>
              </a:xfrm>
            </p:grpSpPr>
            <p:sp>
              <p:nvSpPr>
                <p:cNvPr id="150642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3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4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5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7" name="Group 216"/>
              <p:cNvGrpSpPr>
                <a:grpSpLocks/>
              </p:cNvGrpSpPr>
              <p:nvPr/>
            </p:nvGrpSpPr>
            <p:grpSpPr bwMode="auto">
              <a:xfrm>
                <a:off x="4236" y="222"/>
                <a:ext cx="300" cy="1188"/>
                <a:chOff x="1836" y="1410"/>
                <a:chExt cx="300" cy="1188"/>
              </a:xfrm>
            </p:grpSpPr>
            <p:sp>
              <p:nvSpPr>
                <p:cNvPr id="150638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39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0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41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8" name="Group 221"/>
              <p:cNvGrpSpPr>
                <a:grpSpLocks/>
              </p:cNvGrpSpPr>
              <p:nvPr/>
            </p:nvGrpSpPr>
            <p:grpSpPr bwMode="auto">
              <a:xfrm>
                <a:off x="4536" y="222"/>
                <a:ext cx="300" cy="1188"/>
                <a:chOff x="1836" y="1410"/>
                <a:chExt cx="300" cy="1188"/>
              </a:xfrm>
            </p:grpSpPr>
            <p:sp>
              <p:nvSpPr>
                <p:cNvPr id="150634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35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36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37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0629" name="Group 226"/>
              <p:cNvGrpSpPr>
                <a:grpSpLocks/>
              </p:cNvGrpSpPr>
              <p:nvPr/>
            </p:nvGrpSpPr>
            <p:grpSpPr bwMode="auto">
              <a:xfrm>
                <a:off x="4836" y="222"/>
                <a:ext cx="300" cy="1188"/>
                <a:chOff x="1836" y="1410"/>
                <a:chExt cx="300" cy="1188"/>
              </a:xfrm>
            </p:grpSpPr>
            <p:sp>
              <p:nvSpPr>
                <p:cNvPr id="15063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3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3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063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50570" name="Line 233"/>
            <p:cNvSpPr>
              <a:spLocks noChangeShapeType="1"/>
            </p:cNvSpPr>
            <p:nvPr/>
          </p:nvSpPr>
          <p:spPr bwMode="auto">
            <a:xfrm>
              <a:off x="639" y="2352"/>
              <a:ext cx="4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71" name="Text Box 235"/>
            <p:cNvSpPr txBox="1">
              <a:spLocks noChangeArrowheads="1"/>
            </p:cNvSpPr>
            <p:nvPr/>
          </p:nvSpPr>
          <p:spPr bwMode="auto">
            <a:xfrm>
              <a:off x="3237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50572" name="Text Box 236"/>
            <p:cNvSpPr txBox="1">
              <a:spLocks noChangeArrowheads="1"/>
            </p:cNvSpPr>
            <p:nvPr/>
          </p:nvSpPr>
          <p:spPr bwMode="auto">
            <a:xfrm>
              <a:off x="3853" y="233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50573" name="Text Box 237"/>
            <p:cNvSpPr txBox="1">
              <a:spLocks noChangeArrowheads="1"/>
            </p:cNvSpPr>
            <p:nvPr/>
          </p:nvSpPr>
          <p:spPr bwMode="auto">
            <a:xfrm>
              <a:off x="4445" y="235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50574" name="Text Box 238"/>
            <p:cNvSpPr txBox="1">
              <a:spLocks noChangeArrowheads="1"/>
            </p:cNvSpPr>
            <p:nvPr/>
          </p:nvSpPr>
          <p:spPr bwMode="auto">
            <a:xfrm>
              <a:off x="4973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8</a:t>
              </a:r>
            </a:p>
          </p:txBody>
        </p:sp>
        <p:sp>
          <p:nvSpPr>
            <p:cNvPr id="150575" name="Text Box 239"/>
            <p:cNvSpPr txBox="1">
              <a:spLocks noChangeArrowheads="1"/>
            </p:cNvSpPr>
            <p:nvPr/>
          </p:nvSpPr>
          <p:spPr bwMode="auto">
            <a:xfrm>
              <a:off x="4965" y="2132"/>
              <a:ext cx="3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50576" name="Text Box 242"/>
            <p:cNvSpPr txBox="1">
              <a:spLocks noChangeArrowheads="1"/>
            </p:cNvSpPr>
            <p:nvPr/>
          </p:nvSpPr>
          <p:spPr bwMode="auto">
            <a:xfrm>
              <a:off x="20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50577" name="Text Box 243"/>
            <p:cNvSpPr txBox="1">
              <a:spLocks noChangeArrowheads="1"/>
            </p:cNvSpPr>
            <p:nvPr/>
          </p:nvSpPr>
          <p:spPr bwMode="auto">
            <a:xfrm>
              <a:off x="14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50578" name="Text Box 244"/>
            <p:cNvSpPr txBox="1">
              <a:spLocks noChangeArrowheads="1"/>
            </p:cNvSpPr>
            <p:nvPr/>
          </p:nvSpPr>
          <p:spPr bwMode="auto">
            <a:xfrm>
              <a:off x="805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  <p:sp>
          <p:nvSpPr>
            <p:cNvPr id="150579" name="Text Box 245"/>
            <p:cNvSpPr txBox="1">
              <a:spLocks noChangeArrowheads="1"/>
            </p:cNvSpPr>
            <p:nvPr/>
          </p:nvSpPr>
          <p:spPr bwMode="auto">
            <a:xfrm>
              <a:off x="2549" y="164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50580" name="Text Box 246"/>
            <p:cNvSpPr txBox="1">
              <a:spLocks noChangeArrowheads="1"/>
            </p:cNvSpPr>
            <p:nvPr/>
          </p:nvSpPr>
          <p:spPr bwMode="auto">
            <a:xfrm>
              <a:off x="2557" y="109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50581" name="Text Box 247"/>
            <p:cNvSpPr txBox="1">
              <a:spLocks noChangeArrowheads="1"/>
            </p:cNvSpPr>
            <p:nvPr/>
          </p:nvSpPr>
          <p:spPr bwMode="auto">
            <a:xfrm>
              <a:off x="2565" y="52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50582" name="Text Box 248"/>
            <p:cNvSpPr txBox="1">
              <a:spLocks noChangeArrowheads="1"/>
            </p:cNvSpPr>
            <p:nvPr/>
          </p:nvSpPr>
          <p:spPr bwMode="auto">
            <a:xfrm>
              <a:off x="2485" y="281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50583" name="Text Box 249"/>
            <p:cNvSpPr txBox="1">
              <a:spLocks noChangeArrowheads="1"/>
            </p:cNvSpPr>
            <p:nvPr/>
          </p:nvSpPr>
          <p:spPr bwMode="auto">
            <a:xfrm>
              <a:off x="2501" y="34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50584" name="Text Box 250"/>
            <p:cNvSpPr txBox="1">
              <a:spLocks noChangeArrowheads="1"/>
            </p:cNvSpPr>
            <p:nvPr/>
          </p:nvSpPr>
          <p:spPr bwMode="auto">
            <a:xfrm>
              <a:off x="2513" y="393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</p:grpSp>
      <p:sp>
        <p:nvSpPr>
          <p:cNvPr id="150534" name="Text Box 254"/>
          <p:cNvSpPr txBox="1">
            <a:spLocks noChangeArrowheads="1"/>
          </p:cNvSpPr>
          <p:nvPr/>
        </p:nvSpPr>
        <p:spPr bwMode="auto">
          <a:xfrm>
            <a:off x="2381250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  <a:r>
              <a:rPr lang="en-GB" altLang="en-US" sz="2000">
                <a:latin typeface="Comic Sans MS" panose="030F0702030302020204" pitchFamily="66" charset="0"/>
              </a:rPr>
              <a:t>f(x)</a:t>
            </a:r>
          </a:p>
        </p:txBody>
      </p:sp>
      <p:sp>
        <p:nvSpPr>
          <p:cNvPr id="150535" name="Rectangle 271"/>
          <p:cNvSpPr>
            <a:spLocks noChangeArrowheads="1"/>
          </p:cNvSpPr>
          <p:nvPr/>
        </p:nvSpPr>
        <p:spPr bwMode="auto">
          <a:xfrm>
            <a:off x="901700" y="6521450"/>
            <a:ext cx="7348538" cy="103188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36" name="Rectangle 272"/>
          <p:cNvSpPr>
            <a:spLocks noChangeArrowheads="1"/>
          </p:cNvSpPr>
          <p:nvPr/>
        </p:nvSpPr>
        <p:spPr bwMode="auto">
          <a:xfrm>
            <a:off x="885825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37" name="Rectangle 273"/>
          <p:cNvSpPr>
            <a:spLocks noChangeArrowheads="1"/>
          </p:cNvSpPr>
          <p:nvPr/>
        </p:nvSpPr>
        <p:spPr bwMode="auto">
          <a:xfrm>
            <a:off x="8154988" y="806450"/>
            <a:ext cx="114300" cy="581660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38" name="Rectangle 274"/>
          <p:cNvSpPr>
            <a:spLocks noChangeArrowheads="1"/>
          </p:cNvSpPr>
          <p:nvPr/>
        </p:nvSpPr>
        <p:spPr bwMode="auto">
          <a:xfrm>
            <a:off x="876300" y="781050"/>
            <a:ext cx="7400925" cy="112713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39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40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41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0542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13" name="Group 288"/>
          <p:cNvGrpSpPr>
            <a:grpSpLocks/>
          </p:cNvGrpSpPr>
          <p:nvPr/>
        </p:nvGrpSpPr>
        <p:grpSpPr bwMode="auto">
          <a:xfrm>
            <a:off x="5214938" y="798513"/>
            <a:ext cx="2384425" cy="1028700"/>
            <a:chOff x="1040628" y="1767840"/>
            <a:chExt cx="2384969" cy="1029753"/>
          </a:xfrm>
        </p:grpSpPr>
        <p:sp>
          <p:nvSpPr>
            <p:cNvPr id="150566" name="TextBox 268"/>
            <p:cNvSpPr txBox="1">
              <a:spLocks noChangeArrowheads="1"/>
            </p:cNvSpPr>
            <p:nvPr/>
          </p:nvSpPr>
          <p:spPr bwMode="auto">
            <a:xfrm>
              <a:off x="1040628" y="2335480"/>
              <a:ext cx="2384969" cy="4621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(x, y) 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 (x , </a:t>
              </a:r>
              <a:r>
                <a:rPr lang="en-GB" altLang="en-US" b="1">
                  <a:latin typeface="Comic Sans MS" panose="030F0702030302020204" pitchFamily="66" charset="0"/>
                  <a:sym typeface="Wingdings" panose="05000000000000000000" pitchFamily="2" charset="2"/>
                </a:rPr>
                <a:t>k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y)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150567" name="TextBox 287"/>
            <p:cNvSpPr txBox="1">
              <a:spLocks noChangeArrowheads="1"/>
            </p:cNvSpPr>
            <p:nvPr/>
          </p:nvSpPr>
          <p:spPr bwMode="auto">
            <a:xfrm flipH="1">
              <a:off x="1383033" y="1767840"/>
              <a:ext cx="1889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latin typeface="Comic Sans MS" panose="030F0702030302020204" pitchFamily="66" charset="0"/>
                </a:rPr>
                <a:t>Mapping</a:t>
              </a:r>
            </a:p>
          </p:txBody>
        </p:sp>
      </p:grpSp>
      <p:grpSp>
        <p:nvGrpSpPr>
          <p:cNvPr id="314" name="Group 291"/>
          <p:cNvGrpSpPr>
            <a:grpSpLocks/>
          </p:cNvGrpSpPr>
          <p:nvPr/>
        </p:nvGrpSpPr>
        <p:grpSpPr bwMode="auto">
          <a:xfrm>
            <a:off x="1257300" y="774700"/>
            <a:ext cx="3235325" cy="5105400"/>
            <a:chOff x="1485900" y="1841500"/>
            <a:chExt cx="2618768" cy="2480733"/>
          </a:xfrm>
        </p:grpSpPr>
        <p:sp>
          <p:nvSpPr>
            <p:cNvPr id="293" name="Freeform 292"/>
            <p:cNvSpPr/>
            <p:nvPr/>
          </p:nvSpPr>
          <p:spPr>
            <a:xfrm>
              <a:off x="1485900" y="1841500"/>
              <a:ext cx="2618768" cy="2480733"/>
            </a:xfrm>
            <a:custGeom>
              <a:avLst/>
              <a:gdLst>
                <a:gd name="connsiteX0" fmla="*/ 0 w 1917700"/>
                <a:gd name="connsiteY0" fmla="*/ 1409700 h 2480733"/>
                <a:gd name="connsiteX1" fmla="*/ 508000 w 1917700"/>
                <a:gd name="connsiteY1" fmla="*/ 482600 h 2480733"/>
                <a:gd name="connsiteX2" fmla="*/ 965200 w 1917700"/>
                <a:gd name="connsiteY2" fmla="*/ 2400300 h 2480733"/>
                <a:gd name="connsiteX3" fmla="*/ 1917700 w 1917700"/>
                <a:gd name="connsiteY3" fmla="*/ 0 h 2480733"/>
                <a:gd name="connsiteX4" fmla="*/ 1917700 w 1917700"/>
                <a:gd name="connsiteY4" fmla="*/ 0 h 24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700" h="2480733">
                  <a:moveTo>
                    <a:pt x="0" y="1409700"/>
                  </a:moveTo>
                  <a:cubicBezTo>
                    <a:pt x="173566" y="863600"/>
                    <a:pt x="347133" y="317500"/>
                    <a:pt x="508000" y="482600"/>
                  </a:cubicBezTo>
                  <a:cubicBezTo>
                    <a:pt x="668867" y="647700"/>
                    <a:pt x="730250" y="2480733"/>
                    <a:pt x="965200" y="2400300"/>
                  </a:cubicBezTo>
                  <a:cubicBezTo>
                    <a:pt x="1200150" y="2319867"/>
                    <a:pt x="1917700" y="0"/>
                    <a:pt x="1917700" y="0"/>
                  </a:cubicBezTo>
                  <a:lnTo>
                    <a:pt x="1917700" y="0"/>
                  </a:lnTo>
                </a:path>
              </a:pathLst>
            </a:custGeom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2007598" y="2274240"/>
              <a:ext cx="172186" cy="779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150545" name="Group 319"/>
          <p:cNvGrpSpPr>
            <a:grpSpLocks/>
          </p:cNvGrpSpPr>
          <p:nvPr/>
        </p:nvGrpSpPr>
        <p:grpSpPr bwMode="auto">
          <a:xfrm>
            <a:off x="1270000" y="2309813"/>
            <a:ext cx="3187700" cy="2862262"/>
            <a:chOff x="1292722" y="3717391"/>
            <a:chExt cx="2990479" cy="2860933"/>
          </a:xfrm>
        </p:grpSpPr>
        <p:sp>
          <p:nvSpPr>
            <p:cNvPr id="150559" name="TextBox 314"/>
            <p:cNvSpPr txBox="1">
              <a:spLocks noChangeArrowheads="1"/>
            </p:cNvSpPr>
            <p:nvPr/>
          </p:nvSpPr>
          <p:spPr bwMode="auto">
            <a:xfrm>
              <a:off x="2467501" y="6116659"/>
              <a:ext cx="838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 </a:t>
              </a:r>
            </a:p>
          </p:txBody>
        </p:sp>
        <p:grpSp>
          <p:nvGrpSpPr>
            <p:cNvPr id="150560" name="Group 315"/>
            <p:cNvGrpSpPr>
              <a:grpSpLocks/>
            </p:cNvGrpSpPr>
            <p:nvPr/>
          </p:nvGrpSpPr>
          <p:grpSpPr bwMode="auto">
            <a:xfrm>
              <a:off x="1292722" y="3717391"/>
              <a:ext cx="2990479" cy="2480733"/>
              <a:chOff x="1269672" y="1841500"/>
              <a:chExt cx="2990479" cy="2480733"/>
            </a:xfrm>
          </p:grpSpPr>
          <p:sp>
            <p:nvSpPr>
              <p:cNvPr id="317" name="Freeform 316"/>
              <p:cNvSpPr/>
              <p:nvPr/>
            </p:nvSpPr>
            <p:spPr>
              <a:xfrm>
                <a:off x="1269672" y="1841500"/>
                <a:ext cx="2990479" cy="2480110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318" name="Oval 317"/>
              <p:cNvSpPr/>
              <p:nvPr/>
            </p:nvSpPr>
            <p:spPr bwMode="auto">
              <a:xfrm>
                <a:off x="1835599" y="2230256"/>
                <a:ext cx="183182" cy="1840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2249620" y="3169620"/>
                <a:ext cx="183182" cy="18406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</p:grpSp>
      <p:sp>
        <p:nvSpPr>
          <p:cNvPr id="292" name="Cloud 291"/>
          <p:cNvSpPr/>
          <p:nvPr/>
        </p:nvSpPr>
        <p:spPr>
          <a:xfrm>
            <a:off x="0" y="663575"/>
            <a:ext cx="2743200" cy="1195388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Stretch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y-axis</a:t>
            </a:r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574675" y="236538"/>
            <a:ext cx="93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2f(x)</a:t>
            </a:r>
          </a:p>
        </p:txBody>
      </p:sp>
      <p:sp>
        <p:nvSpPr>
          <p:cNvPr id="322" name="Oval 321"/>
          <p:cNvSpPr/>
          <p:nvPr/>
        </p:nvSpPr>
        <p:spPr bwMode="auto">
          <a:xfrm>
            <a:off x="3559175" y="3638550"/>
            <a:ext cx="195263" cy="1841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 dirty="0"/>
          </a:p>
        </p:txBody>
      </p:sp>
      <p:grpSp>
        <p:nvGrpSpPr>
          <p:cNvPr id="321" name="Group 339"/>
          <p:cNvGrpSpPr>
            <a:grpSpLocks/>
          </p:cNvGrpSpPr>
          <p:nvPr/>
        </p:nvGrpSpPr>
        <p:grpSpPr bwMode="auto">
          <a:xfrm>
            <a:off x="4924425" y="2708275"/>
            <a:ext cx="2222500" cy="1962150"/>
            <a:chOff x="4923692" y="2708227"/>
            <a:chExt cx="2222696" cy="1962247"/>
          </a:xfrm>
        </p:grpSpPr>
        <p:sp>
          <p:nvSpPr>
            <p:cNvPr id="334" name="Freeform 333"/>
            <p:cNvSpPr/>
            <p:nvPr/>
          </p:nvSpPr>
          <p:spPr>
            <a:xfrm>
              <a:off x="4923692" y="2798719"/>
              <a:ext cx="2222696" cy="1871755"/>
            </a:xfrm>
            <a:custGeom>
              <a:avLst/>
              <a:gdLst>
                <a:gd name="connsiteX0" fmla="*/ 0 w 956603"/>
                <a:gd name="connsiteY0" fmla="*/ 1871003 h 1871003"/>
                <a:gd name="connsiteX1" fmla="*/ 478301 w 956603"/>
                <a:gd name="connsiteY1" fmla="*/ 0 h 1871003"/>
                <a:gd name="connsiteX2" fmla="*/ 956603 w 956603"/>
                <a:gd name="connsiteY2" fmla="*/ 1871003 h 1871003"/>
                <a:gd name="connsiteX3" fmla="*/ 956603 w 956603"/>
                <a:gd name="connsiteY3" fmla="*/ 1871003 h 187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03" h="1871003">
                  <a:moveTo>
                    <a:pt x="0" y="1871003"/>
                  </a:moveTo>
                  <a:cubicBezTo>
                    <a:pt x="159433" y="935501"/>
                    <a:pt x="318867" y="0"/>
                    <a:pt x="478301" y="0"/>
                  </a:cubicBezTo>
                  <a:cubicBezTo>
                    <a:pt x="637735" y="0"/>
                    <a:pt x="956603" y="1871003"/>
                    <a:pt x="956603" y="1871003"/>
                  </a:cubicBezTo>
                  <a:lnTo>
                    <a:pt x="956603" y="187100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5226932" y="3633786"/>
              <a:ext cx="204805" cy="17463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6616116" y="3632198"/>
              <a:ext cx="206393" cy="17304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5915968" y="2708227"/>
              <a:ext cx="206393" cy="17463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grpSp>
        <p:nvGrpSpPr>
          <p:cNvPr id="323" name="Group 340"/>
          <p:cNvGrpSpPr>
            <a:grpSpLocks/>
          </p:cNvGrpSpPr>
          <p:nvPr/>
        </p:nvGrpSpPr>
        <p:grpSpPr bwMode="auto">
          <a:xfrm>
            <a:off x="4375150" y="3170238"/>
            <a:ext cx="3348038" cy="1962150"/>
            <a:chOff x="4375053" y="3170123"/>
            <a:chExt cx="3348110" cy="1962240"/>
          </a:xfrm>
        </p:grpSpPr>
        <p:sp>
          <p:nvSpPr>
            <p:cNvPr id="338" name="Freeform 337"/>
            <p:cNvSpPr/>
            <p:nvPr/>
          </p:nvSpPr>
          <p:spPr>
            <a:xfrm>
              <a:off x="4375053" y="3260614"/>
              <a:ext cx="3348110" cy="1871749"/>
            </a:xfrm>
            <a:custGeom>
              <a:avLst/>
              <a:gdLst>
                <a:gd name="connsiteX0" fmla="*/ 0 w 956603"/>
                <a:gd name="connsiteY0" fmla="*/ 1871003 h 1871003"/>
                <a:gd name="connsiteX1" fmla="*/ 478301 w 956603"/>
                <a:gd name="connsiteY1" fmla="*/ 0 h 1871003"/>
                <a:gd name="connsiteX2" fmla="*/ 956603 w 956603"/>
                <a:gd name="connsiteY2" fmla="*/ 1871003 h 1871003"/>
                <a:gd name="connsiteX3" fmla="*/ 956603 w 956603"/>
                <a:gd name="connsiteY3" fmla="*/ 1871003 h 187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03" h="1871003">
                  <a:moveTo>
                    <a:pt x="0" y="1871003"/>
                  </a:moveTo>
                  <a:cubicBezTo>
                    <a:pt x="159433" y="935501"/>
                    <a:pt x="318867" y="0"/>
                    <a:pt x="478301" y="0"/>
                  </a:cubicBezTo>
                  <a:cubicBezTo>
                    <a:pt x="637735" y="0"/>
                    <a:pt x="956603" y="1871003"/>
                    <a:pt x="956603" y="1871003"/>
                  </a:cubicBezTo>
                  <a:lnTo>
                    <a:pt x="956603" y="1871003"/>
                  </a:lnTo>
                </a:path>
              </a:pathLst>
            </a:custGeom>
            <a:ln w="38100">
              <a:solidFill>
                <a:srgbClr val="0033CC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9" name="Oval 338"/>
            <p:cNvSpPr/>
            <p:nvPr/>
          </p:nvSpPr>
          <p:spPr bwMode="auto">
            <a:xfrm>
              <a:off x="5916549" y="3170123"/>
              <a:ext cx="206379" cy="17463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sp>
        <p:nvSpPr>
          <p:cNvPr id="342" name="TextBox 341"/>
          <p:cNvSpPr txBox="1">
            <a:spLocks noChangeArrowheads="1"/>
          </p:cNvSpPr>
          <p:nvPr/>
        </p:nvSpPr>
        <p:spPr bwMode="auto">
          <a:xfrm>
            <a:off x="7072313" y="220663"/>
            <a:ext cx="1198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0.5f(x)</a:t>
            </a:r>
          </a:p>
        </p:txBody>
      </p:sp>
      <p:sp>
        <p:nvSpPr>
          <p:cNvPr id="343" name="Cloud 342"/>
          <p:cNvSpPr/>
          <p:nvPr/>
        </p:nvSpPr>
        <p:spPr>
          <a:xfrm>
            <a:off x="5953125" y="1744663"/>
            <a:ext cx="3190875" cy="1195387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Compress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y-axis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320" grpId="0"/>
      <p:bldP spid="342" grpId="0"/>
      <p:bldP spid="34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54"/>
          <p:cNvSpPr txBox="1">
            <a:spLocks noChangeArrowheads="1"/>
          </p:cNvSpPr>
          <p:nvPr/>
        </p:nvSpPr>
        <p:spPr bwMode="auto">
          <a:xfrm>
            <a:off x="2690813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  <a:r>
              <a:rPr lang="en-GB" altLang="en-US" sz="2000">
                <a:latin typeface="Comic Sans MS" panose="030F0702030302020204" pitchFamily="66" charset="0"/>
              </a:rPr>
              <a:t>f(x)</a:t>
            </a:r>
          </a:p>
        </p:txBody>
      </p:sp>
      <p:sp>
        <p:nvSpPr>
          <p:cNvPr id="151555" name="Rectangle 271"/>
          <p:cNvSpPr>
            <a:spLocks noChangeArrowheads="1"/>
          </p:cNvSpPr>
          <p:nvPr/>
        </p:nvSpPr>
        <p:spPr bwMode="auto">
          <a:xfrm>
            <a:off x="549275" y="6521450"/>
            <a:ext cx="7700963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56" name="Rectangle 272"/>
          <p:cNvSpPr>
            <a:spLocks noChangeArrowheads="1"/>
          </p:cNvSpPr>
          <p:nvPr/>
        </p:nvSpPr>
        <p:spPr bwMode="auto">
          <a:xfrm>
            <a:off x="449263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57" name="Rectangle 274"/>
          <p:cNvSpPr>
            <a:spLocks noChangeArrowheads="1"/>
          </p:cNvSpPr>
          <p:nvPr/>
        </p:nvSpPr>
        <p:spPr bwMode="auto">
          <a:xfrm>
            <a:off x="463550" y="781050"/>
            <a:ext cx="7813675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58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59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60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61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1562" name="Rectangle 272"/>
          <p:cNvSpPr>
            <a:spLocks noChangeArrowheads="1"/>
          </p:cNvSpPr>
          <p:nvPr/>
        </p:nvSpPr>
        <p:spPr bwMode="auto">
          <a:xfrm>
            <a:off x="8156575" y="877888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669925" y="901700"/>
            <a:ext cx="7329488" cy="454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Keypoints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900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y =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f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(x)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Stretch / Compress original f(x) graph in the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y-axis direction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	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y-coordinate changes by a factor of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k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NOTE: Always state any coordinates given on f(x)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         on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k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f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(x)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 graph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6234113" y="5408613"/>
            <a:ext cx="1646237" cy="730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hlinkClick r:id="rId2"/>
              </a:rPr>
              <a:t>Demo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allAtOnce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97"/>
          <p:cNvGrpSpPr>
            <a:grpSpLocks/>
          </p:cNvGrpSpPr>
          <p:nvPr/>
        </p:nvGrpSpPr>
        <p:grpSpPr bwMode="auto">
          <a:xfrm>
            <a:off x="1511300" y="3733800"/>
            <a:ext cx="2289175" cy="2481263"/>
            <a:chOff x="1511300" y="3733800"/>
            <a:chExt cx="2288709" cy="2480733"/>
          </a:xfrm>
        </p:grpSpPr>
        <p:grpSp>
          <p:nvGrpSpPr>
            <p:cNvPr id="152860" name="Group 290"/>
            <p:cNvGrpSpPr>
              <a:grpSpLocks/>
            </p:cNvGrpSpPr>
            <p:nvPr/>
          </p:nvGrpSpPr>
          <p:grpSpPr bwMode="auto">
            <a:xfrm>
              <a:off x="1511300" y="3733800"/>
              <a:ext cx="1943100" cy="2480733"/>
              <a:chOff x="1485900" y="1841500"/>
              <a:chExt cx="1943100" cy="2480733"/>
            </a:xfrm>
          </p:grpSpPr>
          <p:sp>
            <p:nvSpPr>
              <p:cNvPr id="288" name="Freeform 287"/>
              <p:cNvSpPr/>
              <p:nvPr/>
            </p:nvSpPr>
            <p:spPr>
              <a:xfrm>
                <a:off x="1485900" y="1841500"/>
                <a:ext cx="1942704" cy="2480733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289" name="Oval 288"/>
              <p:cNvSpPr/>
              <p:nvPr/>
            </p:nvSpPr>
            <p:spPr bwMode="auto">
              <a:xfrm>
                <a:off x="1858887" y="2230355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  <p:sp>
            <p:nvSpPr>
              <p:cNvPr id="290" name="Oval 289"/>
              <p:cNvSpPr/>
              <p:nvPr/>
            </p:nvSpPr>
            <p:spPr bwMode="auto">
              <a:xfrm>
                <a:off x="2354086" y="4109553"/>
                <a:ext cx="182525" cy="18411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  <p:sp>
          <p:nvSpPr>
            <p:cNvPr id="152861" name="TextBox 296"/>
            <p:cNvSpPr txBox="1">
              <a:spLocks noChangeArrowheads="1"/>
            </p:cNvSpPr>
            <p:nvPr/>
          </p:nvSpPr>
          <p:spPr bwMode="auto">
            <a:xfrm>
              <a:off x="3052689" y="5064369"/>
              <a:ext cx="74732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</a:t>
              </a:r>
            </a:p>
          </p:txBody>
        </p:sp>
      </p:grpSp>
      <p:sp>
        <p:nvSpPr>
          <p:cNvPr id="152579" name="Rectangle 270"/>
          <p:cNvSpPr>
            <a:spLocks noChangeArrowheads="1"/>
          </p:cNvSpPr>
          <p:nvPr/>
        </p:nvSpPr>
        <p:spPr bwMode="auto">
          <a:xfrm>
            <a:off x="1009650" y="895350"/>
            <a:ext cx="7143750" cy="5657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0" name="Text Box 241"/>
          <p:cNvSpPr txBox="1">
            <a:spLocks noChangeArrowheads="1"/>
          </p:cNvSpPr>
          <p:nvPr/>
        </p:nvSpPr>
        <p:spPr bwMode="auto">
          <a:xfrm>
            <a:off x="4173538" y="37084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/>
              <a:t>0</a:t>
            </a:r>
          </a:p>
        </p:txBody>
      </p:sp>
      <p:grpSp>
        <p:nvGrpSpPr>
          <p:cNvPr id="152581" name="Group 261"/>
          <p:cNvGrpSpPr>
            <a:grpSpLocks/>
          </p:cNvGrpSpPr>
          <p:nvPr/>
        </p:nvGrpSpPr>
        <p:grpSpPr bwMode="auto">
          <a:xfrm>
            <a:off x="1014413" y="828675"/>
            <a:ext cx="7356475" cy="5789613"/>
            <a:chOff x="639" y="522"/>
            <a:chExt cx="4634" cy="3647"/>
          </a:xfrm>
        </p:grpSpPr>
        <p:sp>
          <p:nvSpPr>
            <p:cNvPr id="152618" name="Line 234"/>
            <p:cNvSpPr>
              <a:spLocks noChangeShapeType="1"/>
            </p:cNvSpPr>
            <p:nvPr/>
          </p:nvSpPr>
          <p:spPr bwMode="auto">
            <a:xfrm>
              <a:off x="2739" y="564"/>
              <a:ext cx="0" cy="35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2619" name="Group 231"/>
            <p:cNvGrpSpPr>
              <a:grpSpLocks/>
            </p:cNvGrpSpPr>
            <p:nvPr/>
          </p:nvGrpSpPr>
          <p:grpSpPr bwMode="auto">
            <a:xfrm>
              <a:off x="639" y="564"/>
              <a:ext cx="4500" cy="3564"/>
              <a:chOff x="636" y="222"/>
              <a:chExt cx="4500" cy="3564"/>
            </a:xfrm>
          </p:grpSpPr>
          <p:grpSp>
            <p:nvGrpSpPr>
              <p:cNvPr id="152635" name="Group 8"/>
              <p:cNvGrpSpPr>
                <a:grpSpLocks/>
              </p:cNvGrpSpPr>
              <p:nvPr/>
            </p:nvGrpSpPr>
            <p:grpSpPr bwMode="auto">
              <a:xfrm>
                <a:off x="1836" y="1410"/>
                <a:ext cx="300" cy="1188"/>
                <a:chOff x="1836" y="1410"/>
                <a:chExt cx="300" cy="1188"/>
              </a:xfrm>
            </p:grpSpPr>
            <p:sp>
              <p:nvSpPr>
                <p:cNvPr id="152856" name="Rectangle 4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7" name="Rectangle 5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8" name="Rectangle 6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9" name="Rectangle 7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36" name="Group 9"/>
              <p:cNvGrpSpPr>
                <a:grpSpLocks/>
              </p:cNvGrpSpPr>
              <p:nvPr/>
            </p:nvGrpSpPr>
            <p:grpSpPr bwMode="auto">
              <a:xfrm>
                <a:off x="2136" y="1410"/>
                <a:ext cx="300" cy="1188"/>
                <a:chOff x="1836" y="1410"/>
                <a:chExt cx="300" cy="1188"/>
              </a:xfrm>
            </p:grpSpPr>
            <p:sp>
              <p:nvSpPr>
                <p:cNvPr id="152852" name="Rectangle 1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3" name="Rectangle 1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4" name="Rectangle 1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5" name="Rectangle 1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37" name="Group 14"/>
              <p:cNvGrpSpPr>
                <a:grpSpLocks/>
              </p:cNvGrpSpPr>
              <p:nvPr/>
            </p:nvGrpSpPr>
            <p:grpSpPr bwMode="auto">
              <a:xfrm>
                <a:off x="2436" y="1410"/>
                <a:ext cx="300" cy="1188"/>
                <a:chOff x="1836" y="1410"/>
                <a:chExt cx="300" cy="1188"/>
              </a:xfrm>
            </p:grpSpPr>
            <p:sp>
              <p:nvSpPr>
                <p:cNvPr id="152848" name="Rectangle 1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49" name="Rectangle 1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0" name="Rectangle 1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51" name="Rectangle 1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38" name="Group 19"/>
              <p:cNvGrpSpPr>
                <a:grpSpLocks/>
              </p:cNvGrpSpPr>
              <p:nvPr/>
            </p:nvGrpSpPr>
            <p:grpSpPr bwMode="auto">
              <a:xfrm>
                <a:off x="2736" y="1410"/>
                <a:ext cx="300" cy="1188"/>
                <a:chOff x="1836" y="1410"/>
                <a:chExt cx="300" cy="1188"/>
              </a:xfrm>
            </p:grpSpPr>
            <p:sp>
              <p:nvSpPr>
                <p:cNvPr id="15284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45" name="Rectangle 2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46" name="Rectangle 2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47" name="Rectangle 2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39" name="Group 24"/>
              <p:cNvGrpSpPr>
                <a:grpSpLocks/>
              </p:cNvGrpSpPr>
              <p:nvPr/>
            </p:nvGrpSpPr>
            <p:grpSpPr bwMode="auto">
              <a:xfrm>
                <a:off x="636" y="1410"/>
                <a:ext cx="300" cy="1188"/>
                <a:chOff x="1836" y="1410"/>
                <a:chExt cx="300" cy="1188"/>
              </a:xfrm>
            </p:grpSpPr>
            <p:sp>
              <p:nvSpPr>
                <p:cNvPr id="152840" name="Rectangle 2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41" name="Rectangle 2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42" name="Rectangle 2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43" name="Rectangle 2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0" name="Group 29"/>
              <p:cNvGrpSpPr>
                <a:grpSpLocks/>
              </p:cNvGrpSpPr>
              <p:nvPr/>
            </p:nvGrpSpPr>
            <p:grpSpPr bwMode="auto">
              <a:xfrm>
                <a:off x="936" y="1410"/>
                <a:ext cx="300" cy="1188"/>
                <a:chOff x="1836" y="1410"/>
                <a:chExt cx="300" cy="1188"/>
              </a:xfrm>
            </p:grpSpPr>
            <p:sp>
              <p:nvSpPr>
                <p:cNvPr id="152836" name="Rectangle 3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7" name="Rectangle 3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8" name="Rectangle 3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9" name="Rectangle 3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1" name="Group 34"/>
              <p:cNvGrpSpPr>
                <a:grpSpLocks/>
              </p:cNvGrpSpPr>
              <p:nvPr/>
            </p:nvGrpSpPr>
            <p:grpSpPr bwMode="auto">
              <a:xfrm>
                <a:off x="1236" y="1410"/>
                <a:ext cx="300" cy="1188"/>
                <a:chOff x="1836" y="1410"/>
                <a:chExt cx="300" cy="1188"/>
              </a:xfrm>
            </p:grpSpPr>
            <p:sp>
              <p:nvSpPr>
                <p:cNvPr id="152832" name="Rectangle 35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3" name="Rectangle 36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4" name="Rectangle 37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5" name="Rectangle 38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2" name="Group 39"/>
              <p:cNvGrpSpPr>
                <a:grpSpLocks/>
              </p:cNvGrpSpPr>
              <p:nvPr/>
            </p:nvGrpSpPr>
            <p:grpSpPr bwMode="auto">
              <a:xfrm>
                <a:off x="1536" y="1410"/>
                <a:ext cx="300" cy="1188"/>
                <a:chOff x="1836" y="1410"/>
                <a:chExt cx="300" cy="1188"/>
              </a:xfrm>
            </p:grpSpPr>
            <p:sp>
              <p:nvSpPr>
                <p:cNvPr id="152828" name="Rectangle 40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29" name="Rectangle 41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0" name="Rectangle 42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31" name="Rectangle 43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3" name="Group 46"/>
              <p:cNvGrpSpPr>
                <a:grpSpLocks/>
              </p:cNvGrpSpPr>
              <p:nvPr/>
            </p:nvGrpSpPr>
            <p:grpSpPr bwMode="auto">
              <a:xfrm>
                <a:off x="1836" y="2598"/>
                <a:ext cx="300" cy="1188"/>
                <a:chOff x="1836" y="1410"/>
                <a:chExt cx="300" cy="1188"/>
              </a:xfrm>
            </p:grpSpPr>
            <p:sp>
              <p:nvSpPr>
                <p:cNvPr id="152824" name="Rectangle 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25" name="Rectangle 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26" name="Rectangle 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27" name="Rectangle 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4" name="Group 51"/>
              <p:cNvGrpSpPr>
                <a:grpSpLocks/>
              </p:cNvGrpSpPr>
              <p:nvPr/>
            </p:nvGrpSpPr>
            <p:grpSpPr bwMode="auto">
              <a:xfrm>
                <a:off x="2136" y="2598"/>
                <a:ext cx="300" cy="1188"/>
                <a:chOff x="1836" y="1410"/>
                <a:chExt cx="300" cy="1188"/>
              </a:xfrm>
            </p:grpSpPr>
            <p:sp>
              <p:nvSpPr>
                <p:cNvPr id="152820" name="Rectangle 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21" name="Rectangle 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22" name="Rectangle 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23" name="Rectangle 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5" name="Group 56"/>
              <p:cNvGrpSpPr>
                <a:grpSpLocks/>
              </p:cNvGrpSpPr>
              <p:nvPr/>
            </p:nvGrpSpPr>
            <p:grpSpPr bwMode="auto">
              <a:xfrm>
                <a:off x="2436" y="2598"/>
                <a:ext cx="300" cy="1188"/>
                <a:chOff x="1836" y="1410"/>
                <a:chExt cx="300" cy="1188"/>
              </a:xfrm>
            </p:grpSpPr>
            <p:sp>
              <p:nvSpPr>
                <p:cNvPr id="152816" name="Rectangle 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7" name="Rectangle 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8" name="Rectangle 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9" name="Rectangle 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6" name="Group 61"/>
              <p:cNvGrpSpPr>
                <a:grpSpLocks/>
              </p:cNvGrpSpPr>
              <p:nvPr/>
            </p:nvGrpSpPr>
            <p:grpSpPr bwMode="auto">
              <a:xfrm>
                <a:off x="2736" y="2598"/>
                <a:ext cx="300" cy="1188"/>
                <a:chOff x="1836" y="1410"/>
                <a:chExt cx="300" cy="1188"/>
              </a:xfrm>
            </p:grpSpPr>
            <p:sp>
              <p:nvSpPr>
                <p:cNvPr id="152812" name="Rectangle 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3" name="Rectangle 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4" name="Rectangle 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5" name="Rectangle 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7" name="Group 66"/>
              <p:cNvGrpSpPr>
                <a:grpSpLocks/>
              </p:cNvGrpSpPr>
              <p:nvPr/>
            </p:nvGrpSpPr>
            <p:grpSpPr bwMode="auto">
              <a:xfrm>
                <a:off x="636" y="2598"/>
                <a:ext cx="300" cy="1188"/>
                <a:chOff x="1836" y="1410"/>
                <a:chExt cx="300" cy="1188"/>
              </a:xfrm>
            </p:grpSpPr>
            <p:sp>
              <p:nvSpPr>
                <p:cNvPr id="152808" name="Rectangle 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09" name="Rectangle 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0" name="Rectangle 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11" name="Rectangle 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8" name="Group 71"/>
              <p:cNvGrpSpPr>
                <a:grpSpLocks/>
              </p:cNvGrpSpPr>
              <p:nvPr/>
            </p:nvGrpSpPr>
            <p:grpSpPr bwMode="auto">
              <a:xfrm>
                <a:off x="936" y="2598"/>
                <a:ext cx="300" cy="1188"/>
                <a:chOff x="1836" y="1410"/>
                <a:chExt cx="300" cy="1188"/>
              </a:xfrm>
            </p:grpSpPr>
            <p:sp>
              <p:nvSpPr>
                <p:cNvPr id="1528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49" name="Group 76"/>
              <p:cNvGrpSpPr>
                <a:grpSpLocks/>
              </p:cNvGrpSpPr>
              <p:nvPr/>
            </p:nvGrpSpPr>
            <p:grpSpPr bwMode="auto">
              <a:xfrm>
                <a:off x="1236" y="2598"/>
                <a:ext cx="300" cy="1188"/>
                <a:chOff x="1836" y="1410"/>
                <a:chExt cx="300" cy="1188"/>
              </a:xfrm>
            </p:grpSpPr>
            <p:sp>
              <p:nvSpPr>
                <p:cNvPr id="152800" name="Rectangle 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01" name="Rectangle 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02" name="Rectangle 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803" name="Rectangle 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0" name="Group 81"/>
              <p:cNvGrpSpPr>
                <a:grpSpLocks/>
              </p:cNvGrpSpPr>
              <p:nvPr/>
            </p:nvGrpSpPr>
            <p:grpSpPr bwMode="auto">
              <a:xfrm>
                <a:off x="1536" y="2598"/>
                <a:ext cx="300" cy="1188"/>
                <a:chOff x="1836" y="1410"/>
                <a:chExt cx="300" cy="1188"/>
              </a:xfrm>
            </p:grpSpPr>
            <p:sp>
              <p:nvSpPr>
                <p:cNvPr id="152796" name="Rectangle 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7" name="Rectangle 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8" name="Rectangle 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9" name="Rectangle 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1" name="Group 86"/>
              <p:cNvGrpSpPr>
                <a:grpSpLocks/>
              </p:cNvGrpSpPr>
              <p:nvPr/>
            </p:nvGrpSpPr>
            <p:grpSpPr bwMode="auto">
              <a:xfrm>
                <a:off x="3036" y="1410"/>
                <a:ext cx="300" cy="1188"/>
                <a:chOff x="1836" y="1410"/>
                <a:chExt cx="300" cy="1188"/>
              </a:xfrm>
            </p:grpSpPr>
            <p:sp>
              <p:nvSpPr>
                <p:cNvPr id="152792" name="Rectangle 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3" name="Rectangle 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4" name="Rectangle 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5" name="Rectangle 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2" name="Group 91"/>
              <p:cNvGrpSpPr>
                <a:grpSpLocks/>
              </p:cNvGrpSpPr>
              <p:nvPr/>
            </p:nvGrpSpPr>
            <p:grpSpPr bwMode="auto">
              <a:xfrm>
                <a:off x="3036" y="2598"/>
                <a:ext cx="300" cy="1188"/>
                <a:chOff x="1836" y="1410"/>
                <a:chExt cx="300" cy="1188"/>
              </a:xfrm>
            </p:grpSpPr>
            <p:sp>
              <p:nvSpPr>
                <p:cNvPr id="152788" name="Rectangle 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89" name="Rectangle 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0" name="Rectangle 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91" name="Rectangle 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3" name="Group 96"/>
              <p:cNvGrpSpPr>
                <a:grpSpLocks/>
              </p:cNvGrpSpPr>
              <p:nvPr/>
            </p:nvGrpSpPr>
            <p:grpSpPr bwMode="auto">
              <a:xfrm>
                <a:off x="3336" y="1410"/>
                <a:ext cx="300" cy="1188"/>
                <a:chOff x="1836" y="1410"/>
                <a:chExt cx="300" cy="1188"/>
              </a:xfrm>
            </p:grpSpPr>
            <p:sp>
              <p:nvSpPr>
                <p:cNvPr id="152784" name="Rectangle 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85" name="Rectangle 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86" name="Rectangle 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87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4" name="Group 101"/>
              <p:cNvGrpSpPr>
                <a:grpSpLocks/>
              </p:cNvGrpSpPr>
              <p:nvPr/>
            </p:nvGrpSpPr>
            <p:grpSpPr bwMode="auto">
              <a:xfrm>
                <a:off x="3336" y="2598"/>
                <a:ext cx="300" cy="1188"/>
                <a:chOff x="1836" y="1410"/>
                <a:chExt cx="300" cy="1188"/>
              </a:xfrm>
            </p:grpSpPr>
            <p:sp>
              <p:nvSpPr>
                <p:cNvPr id="152780" name="Rectangle 1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81" name="Rectangle 1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82" name="Rectangle 1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83" name="Rectangle 1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5" name="Group 106"/>
              <p:cNvGrpSpPr>
                <a:grpSpLocks/>
              </p:cNvGrpSpPr>
              <p:nvPr/>
            </p:nvGrpSpPr>
            <p:grpSpPr bwMode="auto">
              <a:xfrm>
                <a:off x="3636" y="1410"/>
                <a:ext cx="300" cy="1188"/>
                <a:chOff x="1836" y="1410"/>
                <a:chExt cx="300" cy="1188"/>
              </a:xfrm>
            </p:grpSpPr>
            <p:sp>
              <p:nvSpPr>
                <p:cNvPr id="152776" name="Rectangle 1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7" name="Rectangle 1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8" name="Rectangle 1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9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6" name="Group 111"/>
              <p:cNvGrpSpPr>
                <a:grpSpLocks/>
              </p:cNvGrpSpPr>
              <p:nvPr/>
            </p:nvGrpSpPr>
            <p:grpSpPr bwMode="auto">
              <a:xfrm>
                <a:off x="3636" y="2598"/>
                <a:ext cx="300" cy="1188"/>
                <a:chOff x="1836" y="1410"/>
                <a:chExt cx="300" cy="1188"/>
              </a:xfrm>
            </p:grpSpPr>
            <p:sp>
              <p:nvSpPr>
                <p:cNvPr id="152772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3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5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7" name="Group 116"/>
              <p:cNvGrpSpPr>
                <a:grpSpLocks/>
              </p:cNvGrpSpPr>
              <p:nvPr/>
            </p:nvGrpSpPr>
            <p:grpSpPr bwMode="auto">
              <a:xfrm>
                <a:off x="3936" y="1410"/>
                <a:ext cx="300" cy="1188"/>
                <a:chOff x="1836" y="1410"/>
                <a:chExt cx="300" cy="1188"/>
              </a:xfrm>
            </p:grpSpPr>
            <p:sp>
              <p:nvSpPr>
                <p:cNvPr id="15276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6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0" name="Rectangle 1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71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8" name="Group 121"/>
              <p:cNvGrpSpPr>
                <a:grpSpLocks/>
              </p:cNvGrpSpPr>
              <p:nvPr/>
            </p:nvGrpSpPr>
            <p:grpSpPr bwMode="auto">
              <a:xfrm>
                <a:off x="3936" y="2598"/>
                <a:ext cx="300" cy="1188"/>
                <a:chOff x="1836" y="1410"/>
                <a:chExt cx="300" cy="1188"/>
              </a:xfrm>
            </p:grpSpPr>
            <p:sp>
              <p:nvSpPr>
                <p:cNvPr id="15276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6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66" name="Rectangle 1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67" name="Rectangle 1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59" name="Group 126"/>
              <p:cNvGrpSpPr>
                <a:grpSpLocks/>
              </p:cNvGrpSpPr>
              <p:nvPr/>
            </p:nvGrpSpPr>
            <p:grpSpPr bwMode="auto">
              <a:xfrm>
                <a:off x="4236" y="1410"/>
                <a:ext cx="300" cy="1188"/>
                <a:chOff x="1836" y="1410"/>
                <a:chExt cx="300" cy="1188"/>
              </a:xfrm>
            </p:grpSpPr>
            <p:sp>
              <p:nvSpPr>
                <p:cNvPr id="152760" name="Rectangle 1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61" name="Rectangle 1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62" name="Rectangle 1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63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0" name="Group 131"/>
              <p:cNvGrpSpPr>
                <a:grpSpLocks/>
              </p:cNvGrpSpPr>
              <p:nvPr/>
            </p:nvGrpSpPr>
            <p:grpSpPr bwMode="auto">
              <a:xfrm>
                <a:off x="4236" y="2598"/>
                <a:ext cx="300" cy="1188"/>
                <a:chOff x="1836" y="1410"/>
                <a:chExt cx="300" cy="1188"/>
              </a:xfrm>
            </p:grpSpPr>
            <p:sp>
              <p:nvSpPr>
                <p:cNvPr id="152756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7" name="Rectangle 13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8" name="Rectangle 13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9" name="Rectangle 13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1" name="Group 136"/>
              <p:cNvGrpSpPr>
                <a:grpSpLocks/>
              </p:cNvGrpSpPr>
              <p:nvPr/>
            </p:nvGrpSpPr>
            <p:grpSpPr bwMode="auto">
              <a:xfrm>
                <a:off x="4536" y="1410"/>
                <a:ext cx="300" cy="1188"/>
                <a:chOff x="1836" y="1410"/>
                <a:chExt cx="300" cy="1188"/>
              </a:xfrm>
            </p:grpSpPr>
            <p:sp>
              <p:nvSpPr>
                <p:cNvPr id="152752" name="Rectangle 13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3" name="Rectangle 13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4" name="Rectangle 13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2" name="Group 141"/>
              <p:cNvGrpSpPr>
                <a:grpSpLocks/>
              </p:cNvGrpSpPr>
              <p:nvPr/>
            </p:nvGrpSpPr>
            <p:grpSpPr bwMode="auto">
              <a:xfrm>
                <a:off x="4536" y="2598"/>
                <a:ext cx="300" cy="1188"/>
                <a:chOff x="1836" y="1410"/>
                <a:chExt cx="300" cy="1188"/>
              </a:xfrm>
            </p:grpSpPr>
            <p:sp>
              <p:nvSpPr>
                <p:cNvPr id="152748" name="Rectangle 14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49" name="Rectangle 14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0" name="Rectangle 14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51" name="Rectangle 14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3" name="Group 146"/>
              <p:cNvGrpSpPr>
                <a:grpSpLocks/>
              </p:cNvGrpSpPr>
              <p:nvPr/>
            </p:nvGrpSpPr>
            <p:grpSpPr bwMode="auto">
              <a:xfrm>
                <a:off x="4836" y="1410"/>
                <a:ext cx="300" cy="1188"/>
                <a:chOff x="1836" y="1410"/>
                <a:chExt cx="300" cy="1188"/>
              </a:xfrm>
            </p:grpSpPr>
            <p:sp>
              <p:nvSpPr>
                <p:cNvPr id="152744" name="Rectangle 14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45" name="Rectangle 14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46" name="Rectangle 14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47" name="Rectangle 15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4" name="Group 151"/>
              <p:cNvGrpSpPr>
                <a:grpSpLocks/>
              </p:cNvGrpSpPr>
              <p:nvPr/>
            </p:nvGrpSpPr>
            <p:grpSpPr bwMode="auto">
              <a:xfrm>
                <a:off x="4836" y="2598"/>
                <a:ext cx="300" cy="1188"/>
                <a:chOff x="1836" y="1410"/>
                <a:chExt cx="300" cy="1188"/>
              </a:xfrm>
            </p:grpSpPr>
            <p:sp>
              <p:nvSpPr>
                <p:cNvPr id="152740" name="Rectangle 15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41" name="Rectangle 15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42" name="Rectangle 15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4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5" name="Group 156"/>
              <p:cNvGrpSpPr>
                <a:grpSpLocks/>
              </p:cNvGrpSpPr>
              <p:nvPr/>
            </p:nvGrpSpPr>
            <p:grpSpPr bwMode="auto">
              <a:xfrm>
                <a:off x="1836" y="222"/>
                <a:ext cx="300" cy="1188"/>
                <a:chOff x="1836" y="1410"/>
                <a:chExt cx="300" cy="1188"/>
              </a:xfrm>
            </p:grpSpPr>
            <p:sp>
              <p:nvSpPr>
                <p:cNvPr id="15273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8" name="Rectangle 15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6" name="Group 161"/>
              <p:cNvGrpSpPr>
                <a:grpSpLocks/>
              </p:cNvGrpSpPr>
              <p:nvPr/>
            </p:nvGrpSpPr>
            <p:grpSpPr bwMode="auto">
              <a:xfrm>
                <a:off x="2136" y="222"/>
                <a:ext cx="300" cy="1188"/>
                <a:chOff x="1836" y="1410"/>
                <a:chExt cx="300" cy="1188"/>
              </a:xfrm>
            </p:grpSpPr>
            <p:sp>
              <p:nvSpPr>
                <p:cNvPr id="152732" name="Rectangle 16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7" name="Group 166"/>
              <p:cNvGrpSpPr>
                <a:grpSpLocks/>
              </p:cNvGrpSpPr>
              <p:nvPr/>
            </p:nvGrpSpPr>
            <p:grpSpPr bwMode="auto">
              <a:xfrm>
                <a:off x="2436" y="222"/>
                <a:ext cx="300" cy="1188"/>
                <a:chOff x="1836" y="1410"/>
                <a:chExt cx="300" cy="1188"/>
              </a:xfrm>
            </p:grpSpPr>
            <p:sp>
              <p:nvSpPr>
                <p:cNvPr id="15272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29" name="Rectangle 16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31" name="Rectangle 17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8" name="Group 171"/>
              <p:cNvGrpSpPr>
                <a:grpSpLocks/>
              </p:cNvGrpSpPr>
              <p:nvPr/>
            </p:nvGrpSpPr>
            <p:grpSpPr bwMode="auto">
              <a:xfrm>
                <a:off x="2736" y="222"/>
                <a:ext cx="300" cy="1188"/>
                <a:chOff x="1836" y="1410"/>
                <a:chExt cx="300" cy="1188"/>
              </a:xfrm>
            </p:grpSpPr>
            <p:sp>
              <p:nvSpPr>
                <p:cNvPr id="152724" name="Rectangle 17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25" name="Rectangle 17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2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27" name="Rectangle 17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69" name="Group 176"/>
              <p:cNvGrpSpPr>
                <a:grpSpLocks/>
              </p:cNvGrpSpPr>
              <p:nvPr/>
            </p:nvGrpSpPr>
            <p:grpSpPr bwMode="auto">
              <a:xfrm>
                <a:off x="636" y="222"/>
                <a:ext cx="300" cy="1188"/>
                <a:chOff x="1836" y="1410"/>
                <a:chExt cx="300" cy="1188"/>
              </a:xfrm>
            </p:grpSpPr>
            <p:sp>
              <p:nvSpPr>
                <p:cNvPr id="152720" name="Rectangle 17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21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22" name="Rectangle 17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23" name="Rectangle 18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0" name="Group 181"/>
              <p:cNvGrpSpPr>
                <a:grpSpLocks/>
              </p:cNvGrpSpPr>
              <p:nvPr/>
            </p:nvGrpSpPr>
            <p:grpSpPr bwMode="auto">
              <a:xfrm>
                <a:off x="936" y="222"/>
                <a:ext cx="300" cy="1188"/>
                <a:chOff x="1836" y="1410"/>
                <a:chExt cx="300" cy="1188"/>
              </a:xfrm>
            </p:grpSpPr>
            <p:sp>
              <p:nvSpPr>
                <p:cNvPr id="152716" name="Rectangle 18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7" name="Rectangle 18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8" name="Rectangle 18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9" name="Rectangle 18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1" name="Group 186"/>
              <p:cNvGrpSpPr>
                <a:grpSpLocks/>
              </p:cNvGrpSpPr>
              <p:nvPr/>
            </p:nvGrpSpPr>
            <p:grpSpPr bwMode="auto">
              <a:xfrm>
                <a:off x="1236" y="222"/>
                <a:ext cx="300" cy="1188"/>
                <a:chOff x="1836" y="1410"/>
                <a:chExt cx="300" cy="1188"/>
              </a:xfrm>
            </p:grpSpPr>
            <p:sp>
              <p:nvSpPr>
                <p:cNvPr id="152712" name="Rectangle 18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3" name="Rectangle 18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4" name="Rectangle 18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5" name="Rectangle 19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2" name="Group 191"/>
              <p:cNvGrpSpPr>
                <a:grpSpLocks/>
              </p:cNvGrpSpPr>
              <p:nvPr/>
            </p:nvGrpSpPr>
            <p:grpSpPr bwMode="auto">
              <a:xfrm>
                <a:off x="1536" y="222"/>
                <a:ext cx="300" cy="1188"/>
                <a:chOff x="1836" y="1410"/>
                <a:chExt cx="300" cy="1188"/>
              </a:xfrm>
            </p:grpSpPr>
            <p:sp>
              <p:nvSpPr>
                <p:cNvPr id="15270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09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0" name="Rectangle 19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11" name="Rectangle 19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3" name="Group 196"/>
              <p:cNvGrpSpPr>
                <a:grpSpLocks/>
              </p:cNvGrpSpPr>
              <p:nvPr/>
            </p:nvGrpSpPr>
            <p:grpSpPr bwMode="auto">
              <a:xfrm>
                <a:off x="3036" y="222"/>
                <a:ext cx="300" cy="1188"/>
                <a:chOff x="1836" y="1410"/>
                <a:chExt cx="300" cy="1188"/>
              </a:xfrm>
            </p:grpSpPr>
            <p:sp>
              <p:nvSpPr>
                <p:cNvPr id="15270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05" name="Rectangle 19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06" name="Rectangle 19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07" name="Rectangle 20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4" name="Group 201"/>
              <p:cNvGrpSpPr>
                <a:grpSpLocks/>
              </p:cNvGrpSpPr>
              <p:nvPr/>
            </p:nvGrpSpPr>
            <p:grpSpPr bwMode="auto">
              <a:xfrm>
                <a:off x="3336" y="222"/>
                <a:ext cx="300" cy="1188"/>
                <a:chOff x="1836" y="1410"/>
                <a:chExt cx="300" cy="1188"/>
              </a:xfrm>
            </p:grpSpPr>
            <p:sp>
              <p:nvSpPr>
                <p:cNvPr id="152700" name="Rectangle 20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01" name="Rectangle 20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02" name="Rectangle 20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703" name="Rectangle 20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5" name="Group 206"/>
              <p:cNvGrpSpPr>
                <a:grpSpLocks/>
              </p:cNvGrpSpPr>
              <p:nvPr/>
            </p:nvGrpSpPr>
            <p:grpSpPr bwMode="auto">
              <a:xfrm>
                <a:off x="3636" y="222"/>
                <a:ext cx="300" cy="1188"/>
                <a:chOff x="1836" y="1410"/>
                <a:chExt cx="300" cy="1188"/>
              </a:xfrm>
            </p:grpSpPr>
            <p:sp>
              <p:nvSpPr>
                <p:cNvPr id="152696" name="Rectangle 20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7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8" name="Rectangle 20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9" name="Rectangle 21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6" name="Group 211"/>
              <p:cNvGrpSpPr>
                <a:grpSpLocks/>
              </p:cNvGrpSpPr>
              <p:nvPr/>
            </p:nvGrpSpPr>
            <p:grpSpPr bwMode="auto">
              <a:xfrm>
                <a:off x="3936" y="222"/>
                <a:ext cx="300" cy="1188"/>
                <a:chOff x="1836" y="1410"/>
                <a:chExt cx="300" cy="1188"/>
              </a:xfrm>
            </p:grpSpPr>
            <p:sp>
              <p:nvSpPr>
                <p:cNvPr id="152692" name="Rectangle 21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3" name="Rectangle 21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4" name="Rectangle 21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5" name="Rectangle 21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7" name="Group 216"/>
              <p:cNvGrpSpPr>
                <a:grpSpLocks/>
              </p:cNvGrpSpPr>
              <p:nvPr/>
            </p:nvGrpSpPr>
            <p:grpSpPr bwMode="auto">
              <a:xfrm>
                <a:off x="4236" y="222"/>
                <a:ext cx="300" cy="1188"/>
                <a:chOff x="1836" y="1410"/>
                <a:chExt cx="300" cy="1188"/>
              </a:xfrm>
            </p:grpSpPr>
            <p:sp>
              <p:nvSpPr>
                <p:cNvPr id="152688" name="Rectangle 21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89" name="Rectangle 21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0" name="Rectangle 21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91" name="Rectangle 22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8" name="Group 221"/>
              <p:cNvGrpSpPr>
                <a:grpSpLocks/>
              </p:cNvGrpSpPr>
              <p:nvPr/>
            </p:nvGrpSpPr>
            <p:grpSpPr bwMode="auto">
              <a:xfrm>
                <a:off x="4536" y="222"/>
                <a:ext cx="300" cy="1188"/>
                <a:chOff x="1836" y="1410"/>
                <a:chExt cx="300" cy="1188"/>
              </a:xfrm>
            </p:grpSpPr>
            <p:sp>
              <p:nvSpPr>
                <p:cNvPr id="152684" name="Rectangle 222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85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86" name="Rectangle 224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87" name="Rectangle 225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152679" name="Group 226"/>
              <p:cNvGrpSpPr>
                <a:grpSpLocks/>
              </p:cNvGrpSpPr>
              <p:nvPr/>
            </p:nvGrpSpPr>
            <p:grpSpPr bwMode="auto">
              <a:xfrm>
                <a:off x="4836" y="222"/>
                <a:ext cx="300" cy="1188"/>
                <a:chOff x="1836" y="1410"/>
                <a:chExt cx="300" cy="1188"/>
              </a:xfrm>
            </p:grpSpPr>
            <p:sp>
              <p:nvSpPr>
                <p:cNvPr id="152680" name="Rectangle 227"/>
                <p:cNvSpPr>
                  <a:spLocks noChangeArrowheads="1"/>
                </p:cNvSpPr>
                <p:nvPr/>
              </p:nvSpPr>
              <p:spPr bwMode="auto">
                <a:xfrm>
                  <a:off x="1836" y="14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81" name="Rectangle 228"/>
                <p:cNvSpPr>
                  <a:spLocks noChangeArrowheads="1"/>
                </p:cNvSpPr>
                <p:nvPr/>
              </p:nvSpPr>
              <p:spPr bwMode="auto">
                <a:xfrm>
                  <a:off x="1836" y="17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82" name="Rectangle 229"/>
                <p:cNvSpPr>
                  <a:spLocks noChangeArrowheads="1"/>
                </p:cNvSpPr>
                <p:nvPr/>
              </p:nvSpPr>
              <p:spPr bwMode="auto">
                <a:xfrm>
                  <a:off x="1836" y="2010"/>
                  <a:ext cx="300" cy="300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2683" name="Rectangle 230"/>
                <p:cNvSpPr>
                  <a:spLocks noChangeArrowheads="1"/>
                </p:cNvSpPr>
                <p:nvPr/>
              </p:nvSpPr>
              <p:spPr bwMode="auto">
                <a:xfrm>
                  <a:off x="1836" y="2310"/>
                  <a:ext cx="300" cy="288"/>
                </a:xfrm>
                <a:prstGeom prst="rect">
                  <a:avLst/>
                </a:prstGeom>
                <a:noFill/>
                <a:ln w="3175">
                  <a:solidFill>
                    <a:schemeClr val="bg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152620" name="Line 233"/>
            <p:cNvSpPr>
              <a:spLocks noChangeShapeType="1"/>
            </p:cNvSpPr>
            <p:nvPr/>
          </p:nvSpPr>
          <p:spPr bwMode="auto">
            <a:xfrm>
              <a:off x="639" y="2352"/>
              <a:ext cx="45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21" name="Text Box 235"/>
            <p:cNvSpPr txBox="1">
              <a:spLocks noChangeArrowheads="1"/>
            </p:cNvSpPr>
            <p:nvPr/>
          </p:nvSpPr>
          <p:spPr bwMode="auto">
            <a:xfrm>
              <a:off x="3237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52622" name="Text Box 236"/>
            <p:cNvSpPr txBox="1">
              <a:spLocks noChangeArrowheads="1"/>
            </p:cNvSpPr>
            <p:nvPr/>
          </p:nvSpPr>
          <p:spPr bwMode="auto">
            <a:xfrm>
              <a:off x="3853" y="233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52623" name="Text Box 237"/>
            <p:cNvSpPr txBox="1">
              <a:spLocks noChangeArrowheads="1"/>
            </p:cNvSpPr>
            <p:nvPr/>
          </p:nvSpPr>
          <p:spPr bwMode="auto">
            <a:xfrm>
              <a:off x="4445" y="235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52624" name="Text Box 238"/>
            <p:cNvSpPr txBox="1">
              <a:spLocks noChangeArrowheads="1"/>
            </p:cNvSpPr>
            <p:nvPr/>
          </p:nvSpPr>
          <p:spPr bwMode="auto">
            <a:xfrm>
              <a:off x="4973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8</a:t>
              </a:r>
            </a:p>
          </p:txBody>
        </p:sp>
        <p:sp>
          <p:nvSpPr>
            <p:cNvPr id="152625" name="Text Box 239"/>
            <p:cNvSpPr txBox="1">
              <a:spLocks noChangeArrowheads="1"/>
            </p:cNvSpPr>
            <p:nvPr/>
          </p:nvSpPr>
          <p:spPr bwMode="auto">
            <a:xfrm>
              <a:off x="4965" y="2132"/>
              <a:ext cx="30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52626" name="Text Box 242"/>
            <p:cNvSpPr txBox="1">
              <a:spLocks noChangeArrowheads="1"/>
            </p:cNvSpPr>
            <p:nvPr/>
          </p:nvSpPr>
          <p:spPr bwMode="auto">
            <a:xfrm>
              <a:off x="20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52627" name="Text Box 243"/>
            <p:cNvSpPr txBox="1">
              <a:spLocks noChangeArrowheads="1"/>
            </p:cNvSpPr>
            <p:nvPr/>
          </p:nvSpPr>
          <p:spPr bwMode="auto">
            <a:xfrm>
              <a:off x="1413" y="236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52628" name="Text Box 244"/>
            <p:cNvSpPr txBox="1">
              <a:spLocks noChangeArrowheads="1"/>
            </p:cNvSpPr>
            <p:nvPr/>
          </p:nvSpPr>
          <p:spPr bwMode="auto">
            <a:xfrm>
              <a:off x="805" y="2344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  <p:sp>
          <p:nvSpPr>
            <p:cNvPr id="152629" name="Text Box 245"/>
            <p:cNvSpPr txBox="1">
              <a:spLocks noChangeArrowheads="1"/>
            </p:cNvSpPr>
            <p:nvPr/>
          </p:nvSpPr>
          <p:spPr bwMode="auto">
            <a:xfrm>
              <a:off x="2549" y="1640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2</a:t>
              </a:r>
            </a:p>
          </p:txBody>
        </p:sp>
        <p:sp>
          <p:nvSpPr>
            <p:cNvPr id="152630" name="Text Box 246"/>
            <p:cNvSpPr txBox="1">
              <a:spLocks noChangeArrowheads="1"/>
            </p:cNvSpPr>
            <p:nvPr/>
          </p:nvSpPr>
          <p:spPr bwMode="auto">
            <a:xfrm>
              <a:off x="2557" y="109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4</a:t>
              </a:r>
            </a:p>
          </p:txBody>
        </p:sp>
        <p:sp>
          <p:nvSpPr>
            <p:cNvPr id="152631" name="Text Box 247"/>
            <p:cNvSpPr txBox="1">
              <a:spLocks noChangeArrowheads="1"/>
            </p:cNvSpPr>
            <p:nvPr/>
          </p:nvSpPr>
          <p:spPr bwMode="auto">
            <a:xfrm>
              <a:off x="2565" y="52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6</a:t>
              </a:r>
            </a:p>
          </p:txBody>
        </p:sp>
        <p:sp>
          <p:nvSpPr>
            <p:cNvPr id="152632" name="Text Box 248"/>
            <p:cNvSpPr txBox="1">
              <a:spLocks noChangeArrowheads="1"/>
            </p:cNvSpPr>
            <p:nvPr/>
          </p:nvSpPr>
          <p:spPr bwMode="auto">
            <a:xfrm>
              <a:off x="2485" y="2816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-2</a:t>
              </a:r>
            </a:p>
          </p:txBody>
        </p:sp>
        <p:sp>
          <p:nvSpPr>
            <p:cNvPr id="152633" name="Text Box 249"/>
            <p:cNvSpPr txBox="1">
              <a:spLocks noChangeArrowheads="1"/>
            </p:cNvSpPr>
            <p:nvPr/>
          </p:nvSpPr>
          <p:spPr bwMode="auto">
            <a:xfrm>
              <a:off x="2501" y="34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-4</a:t>
              </a:r>
            </a:p>
          </p:txBody>
        </p:sp>
        <p:sp>
          <p:nvSpPr>
            <p:cNvPr id="152634" name="Text Box 250"/>
            <p:cNvSpPr txBox="1">
              <a:spLocks noChangeArrowheads="1"/>
            </p:cNvSpPr>
            <p:nvPr/>
          </p:nvSpPr>
          <p:spPr bwMode="auto">
            <a:xfrm>
              <a:off x="2513" y="393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/>
                <a:t>-6</a:t>
              </a:r>
            </a:p>
          </p:txBody>
        </p:sp>
      </p:grpSp>
      <p:sp>
        <p:nvSpPr>
          <p:cNvPr id="152582" name="Text Box 254"/>
          <p:cNvSpPr txBox="1">
            <a:spLocks noChangeArrowheads="1"/>
          </p:cNvSpPr>
          <p:nvPr/>
        </p:nvSpPr>
        <p:spPr bwMode="auto">
          <a:xfrm>
            <a:off x="2381250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  <a:r>
              <a:rPr lang="en-GB" altLang="en-US" sz="2000">
                <a:latin typeface="Comic Sans MS" panose="030F0702030302020204" pitchFamily="66" charset="0"/>
              </a:rPr>
              <a:t>x)</a:t>
            </a:r>
          </a:p>
        </p:txBody>
      </p:sp>
      <p:sp>
        <p:nvSpPr>
          <p:cNvPr id="152583" name="Rectangle 271"/>
          <p:cNvSpPr>
            <a:spLocks noChangeArrowheads="1"/>
          </p:cNvSpPr>
          <p:nvPr/>
        </p:nvSpPr>
        <p:spPr bwMode="auto">
          <a:xfrm>
            <a:off x="901700" y="6521450"/>
            <a:ext cx="7348538" cy="103188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4" name="Rectangle 272"/>
          <p:cNvSpPr>
            <a:spLocks noChangeArrowheads="1"/>
          </p:cNvSpPr>
          <p:nvPr/>
        </p:nvSpPr>
        <p:spPr bwMode="auto">
          <a:xfrm>
            <a:off x="885825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5" name="Rectangle 273"/>
          <p:cNvSpPr>
            <a:spLocks noChangeArrowheads="1"/>
          </p:cNvSpPr>
          <p:nvPr/>
        </p:nvSpPr>
        <p:spPr bwMode="auto">
          <a:xfrm>
            <a:off x="8154988" y="806450"/>
            <a:ext cx="114300" cy="581660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6" name="Rectangle 274"/>
          <p:cNvSpPr>
            <a:spLocks noChangeArrowheads="1"/>
          </p:cNvSpPr>
          <p:nvPr/>
        </p:nvSpPr>
        <p:spPr bwMode="auto">
          <a:xfrm>
            <a:off x="876300" y="781050"/>
            <a:ext cx="7400925" cy="112713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7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8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9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0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2606" name="Group 288"/>
          <p:cNvGrpSpPr>
            <a:grpSpLocks/>
          </p:cNvGrpSpPr>
          <p:nvPr/>
        </p:nvGrpSpPr>
        <p:grpSpPr bwMode="auto">
          <a:xfrm>
            <a:off x="5214938" y="798513"/>
            <a:ext cx="2728912" cy="1028700"/>
            <a:chOff x="1040628" y="1767840"/>
            <a:chExt cx="2729757" cy="1029753"/>
          </a:xfrm>
        </p:grpSpPr>
        <p:sp>
          <p:nvSpPr>
            <p:cNvPr id="152616" name="TextBox 268"/>
            <p:cNvSpPr txBox="1">
              <a:spLocks noChangeArrowheads="1"/>
            </p:cNvSpPr>
            <p:nvPr/>
          </p:nvSpPr>
          <p:spPr bwMode="auto">
            <a:xfrm>
              <a:off x="1040628" y="2335480"/>
              <a:ext cx="2729757" cy="46211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(x, y) 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 (</a:t>
              </a:r>
              <a:r>
                <a:rPr lang="en-GB" altLang="en-US" b="1">
                  <a:latin typeface="Comic Sans MS" panose="030F0702030302020204" pitchFamily="66" charset="0"/>
                  <a:sym typeface="Wingdings" panose="05000000000000000000" pitchFamily="2" charset="2"/>
                </a:rPr>
                <a:t>1/k</a:t>
              </a:r>
              <a:r>
                <a:rPr lang="en-GB" altLang="en-US">
                  <a:latin typeface="Comic Sans MS" panose="030F0702030302020204" pitchFamily="66" charset="0"/>
                  <a:sym typeface="Wingdings" panose="05000000000000000000" pitchFamily="2" charset="2"/>
                </a:rPr>
                <a:t>x , y)</a:t>
              </a:r>
              <a:endParaRPr lang="en-GB" altLang="en-US">
                <a:latin typeface="Comic Sans MS" panose="030F0702030302020204" pitchFamily="66" charset="0"/>
              </a:endParaRPr>
            </a:p>
          </p:txBody>
        </p:sp>
        <p:sp>
          <p:nvSpPr>
            <p:cNvPr id="152617" name="TextBox 287"/>
            <p:cNvSpPr txBox="1">
              <a:spLocks noChangeArrowheads="1"/>
            </p:cNvSpPr>
            <p:nvPr/>
          </p:nvSpPr>
          <p:spPr bwMode="auto">
            <a:xfrm flipH="1">
              <a:off x="1383033" y="1767840"/>
              <a:ext cx="18897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2800">
                  <a:latin typeface="Comic Sans MS" panose="030F0702030302020204" pitchFamily="66" charset="0"/>
                </a:rPr>
                <a:t>Mapping</a:t>
              </a:r>
            </a:p>
          </p:txBody>
        </p:sp>
      </p:grpSp>
      <p:grpSp>
        <p:nvGrpSpPr>
          <p:cNvPr id="152592" name="Group 319"/>
          <p:cNvGrpSpPr>
            <a:grpSpLocks/>
          </p:cNvGrpSpPr>
          <p:nvPr/>
        </p:nvGrpSpPr>
        <p:grpSpPr bwMode="auto">
          <a:xfrm>
            <a:off x="1547813" y="2279650"/>
            <a:ext cx="2447925" cy="2925763"/>
            <a:chOff x="1566201" y="3773650"/>
            <a:chExt cx="2281489" cy="2804674"/>
          </a:xfrm>
        </p:grpSpPr>
        <p:sp>
          <p:nvSpPr>
            <p:cNvPr id="152612" name="TextBox 314"/>
            <p:cNvSpPr txBox="1">
              <a:spLocks noChangeArrowheads="1"/>
            </p:cNvSpPr>
            <p:nvPr/>
          </p:nvSpPr>
          <p:spPr bwMode="auto">
            <a:xfrm>
              <a:off x="2467501" y="6116659"/>
              <a:ext cx="8386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>
                  <a:latin typeface="Comic Sans MS" panose="030F0702030302020204" pitchFamily="66" charset="0"/>
                </a:rPr>
                <a:t>f(x) </a:t>
              </a:r>
            </a:p>
          </p:txBody>
        </p:sp>
        <p:grpSp>
          <p:nvGrpSpPr>
            <p:cNvPr id="152613" name="Group 315"/>
            <p:cNvGrpSpPr>
              <a:grpSpLocks/>
            </p:cNvGrpSpPr>
            <p:nvPr/>
          </p:nvGrpSpPr>
          <p:grpSpPr bwMode="auto">
            <a:xfrm>
              <a:off x="1566201" y="3773650"/>
              <a:ext cx="2281489" cy="2480733"/>
              <a:chOff x="1543151" y="1897759"/>
              <a:chExt cx="2281489" cy="2480733"/>
            </a:xfrm>
          </p:grpSpPr>
          <p:sp>
            <p:nvSpPr>
              <p:cNvPr id="317" name="Freeform 316"/>
              <p:cNvSpPr/>
              <p:nvPr/>
            </p:nvSpPr>
            <p:spPr>
              <a:xfrm>
                <a:off x="1543151" y="1897759"/>
                <a:ext cx="2281489" cy="2480531"/>
              </a:xfrm>
              <a:custGeom>
                <a:avLst/>
                <a:gdLst>
                  <a:gd name="connsiteX0" fmla="*/ 0 w 1917700"/>
                  <a:gd name="connsiteY0" fmla="*/ 1409700 h 2480733"/>
                  <a:gd name="connsiteX1" fmla="*/ 508000 w 1917700"/>
                  <a:gd name="connsiteY1" fmla="*/ 482600 h 2480733"/>
                  <a:gd name="connsiteX2" fmla="*/ 965200 w 1917700"/>
                  <a:gd name="connsiteY2" fmla="*/ 2400300 h 2480733"/>
                  <a:gd name="connsiteX3" fmla="*/ 1917700 w 1917700"/>
                  <a:gd name="connsiteY3" fmla="*/ 0 h 2480733"/>
                  <a:gd name="connsiteX4" fmla="*/ 1917700 w 1917700"/>
                  <a:gd name="connsiteY4" fmla="*/ 0 h 248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7700" h="2480733">
                    <a:moveTo>
                      <a:pt x="0" y="1409700"/>
                    </a:moveTo>
                    <a:cubicBezTo>
                      <a:pt x="173566" y="863600"/>
                      <a:pt x="347133" y="317500"/>
                      <a:pt x="508000" y="482600"/>
                    </a:cubicBezTo>
                    <a:cubicBezTo>
                      <a:pt x="668867" y="647700"/>
                      <a:pt x="730250" y="2480733"/>
                      <a:pt x="965200" y="2400300"/>
                    </a:cubicBezTo>
                    <a:cubicBezTo>
                      <a:pt x="1200150" y="2319867"/>
                      <a:pt x="1917700" y="0"/>
                      <a:pt x="1917700" y="0"/>
                    </a:cubicBezTo>
                    <a:lnTo>
                      <a:pt x="1917700" y="0"/>
                    </a:lnTo>
                  </a:path>
                </a:pathLst>
              </a:cu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/>
              </a:p>
            </p:txBody>
          </p:sp>
          <p:sp>
            <p:nvSpPr>
              <p:cNvPr id="319" name="Oval 318"/>
              <p:cNvSpPr/>
              <p:nvPr/>
            </p:nvSpPr>
            <p:spPr bwMode="auto">
              <a:xfrm>
                <a:off x="2300688" y="3221723"/>
                <a:ext cx="183466" cy="18413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</p:grpSp>
      <p:sp>
        <p:nvSpPr>
          <p:cNvPr id="292" name="Cloud 291"/>
          <p:cNvSpPr/>
          <p:nvPr/>
        </p:nvSpPr>
        <p:spPr>
          <a:xfrm>
            <a:off x="0" y="762000"/>
            <a:ext cx="3248025" cy="1195388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Compress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x-axis</a:t>
            </a:r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574675" y="236538"/>
            <a:ext cx="935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f(2x)</a:t>
            </a:r>
          </a:p>
        </p:txBody>
      </p:sp>
      <p:grpSp>
        <p:nvGrpSpPr>
          <p:cNvPr id="257" name="Group 339"/>
          <p:cNvGrpSpPr>
            <a:grpSpLocks/>
          </p:cNvGrpSpPr>
          <p:nvPr/>
        </p:nvGrpSpPr>
        <p:grpSpPr bwMode="auto">
          <a:xfrm>
            <a:off x="4543425" y="2708275"/>
            <a:ext cx="1562100" cy="1976438"/>
            <a:chOff x="4923692" y="2694159"/>
            <a:chExt cx="2222696" cy="1976315"/>
          </a:xfrm>
        </p:grpSpPr>
        <p:sp>
          <p:nvSpPr>
            <p:cNvPr id="334" name="Freeform 333"/>
            <p:cNvSpPr/>
            <p:nvPr/>
          </p:nvSpPr>
          <p:spPr>
            <a:xfrm>
              <a:off x="4923692" y="2798927"/>
              <a:ext cx="2222696" cy="1871547"/>
            </a:xfrm>
            <a:custGeom>
              <a:avLst/>
              <a:gdLst>
                <a:gd name="connsiteX0" fmla="*/ 0 w 956603"/>
                <a:gd name="connsiteY0" fmla="*/ 1871003 h 1871003"/>
                <a:gd name="connsiteX1" fmla="*/ 478301 w 956603"/>
                <a:gd name="connsiteY1" fmla="*/ 0 h 1871003"/>
                <a:gd name="connsiteX2" fmla="*/ 956603 w 956603"/>
                <a:gd name="connsiteY2" fmla="*/ 1871003 h 1871003"/>
                <a:gd name="connsiteX3" fmla="*/ 956603 w 956603"/>
                <a:gd name="connsiteY3" fmla="*/ 1871003 h 187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603" h="1871003">
                  <a:moveTo>
                    <a:pt x="0" y="1871003"/>
                  </a:moveTo>
                  <a:cubicBezTo>
                    <a:pt x="159433" y="935501"/>
                    <a:pt x="318867" y="0"/>
                    <a:pt x="478301" y="0"/>
                  </a:cubicBezTo>
                  <a:cubicBezTo>
                    <a:pt x="637735" y="0"/>
                    <a:pt x="956603" y="1871003"/>
                    <a:pt x="956603" y="1871003"/>
                  </a:cubicBezTo>
                  <a:lnTo>
                    <a:pt x="956603" y="1871003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336" name="Oval 335"/>
            <p:cNvSpPr/>
            <p:nvPr/>
          </p:nvSpPr>
          <p:spPr bwMode="auto">
            <a:xfrm>
              <a:off x="5226376" y="3633901"/>
              <a:ext cx="237179" cy="17778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35" name="Oval 334"/>
            <p:cNvSpPr/>
            <p:nvPr/>
          </p:nvSpPr>
          <p:spPr bwMode="auto">
            <a:xfrm>
              <a:off x="5876921" y="2694159"/>
              <a:ext cx="307202" cy="17620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37" name="Oval 336"/>
            <p:cNvSpPr/>
            <p:nvPr/>
          </p:nvSpPr>
          <p:spPr bwMode="auto">
            <a:xfrm>
              <a:off x="6597491" y="3632314"/>
              <a:ext cx="248472" cy="166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sp>
        <p:nvSpPr>
          <p:cNvPr id="342" name="TextBox 341"/>
          <p:cNvSpPr txBox="1">
            <a:spLocks noChangeArrowheads="1"/>
          </p:cNvSpPr>
          <p:nvPr/>
        </p:nvSpPr>
        <p:spPr bwMode="auto">
          <a:xfrm>
            <a:off x="7072313" y="220663"/>
            <a:ext cx="1198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f(0.5x)</a:t>
            </a:r>
          </a:p>
        </p:txBody>
      </p:sp>
      <p:grpSp>
        <p:nvGrpSpPr>
          <p:cNvPr id="258" name="Group 286"/>
          <p:cNvGrpSpPr>
            <a:grpSpLocks/>
          </p:cNvGrpSpPr>
          <p:nvPr/>
        </p:nvGrpSpPr>
        <p:grpSpPr bwMode="auto">
          <a:xfrm>
            <a:off x="2982913" y="2265363"/>
            <a:ext cx="1181100" cy="2630487"/>
            <a:chOff x="2926080" y="2264780"/>
            <a:chExt cx="1237957" cy="2630777"/>
          </a:xfrm>
        </p:grpSpPr>
        <p:sp>
          <p:nvSpPr>
            <p:cNvPr id="293" name="Freeform 292"/>
            <p:cNvSpPr/>
            <p:nvPr/>
          </p:nvSpPr>
          <p:spPr bwMode="auto">
            <a:xfrm>
              <a:off x="2926080" y="2264780"/>
              <a:ext cx="1237957" cy="2630777"/>
            </a:xfrm>
            <a:custGeom>
              <a:avLst/>
              <a:gdLst>
                <a:gd name="connsiteX0" fmla="*/ 0 w 1917700"/>
                <a:gd name="connsiteY0" fmla="*/ 1409700 h 2480733"/>
                <a:gd name="connsiteX1" fmla="*/ 508000 w 1917700"/>
                <a:gd name="connsiteY1" fmla="*/ 482600 h 2480733"/>
                <a:gd name="connsiteX2" fmla="*/ 965200 w 1917700"/>
                <a:gd name="connsiteY2" fmla="*/ 2400300 h 2480733"/>
                <a:gd name="connsiteX3" fmla="*/ 1917700 w 1917700"/>
                <a:gd name="connsiteY3" fmla="*/ 0 h 2480733"/>
                <a:gd name="connsiteX4" fmla="*/ 1917700 w 1917700"/>
                <a:gd name="connsiteY4" fmla="*/ 0 h 248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700" h="2480733">
                  <a:moveTo>
                    <a:pt x="0" y="1409700"/>
                  </a:moveTo>
                  <a:cubicBezTo>
                    <a:pt x="173566" y="863600"/>
                    <a:pt x="347133" y="317500"/>
                    <a:pt x="508000" y="482600"/>
                  </a:cubicBezTo>
                  <a:cubicBezTo>
                    <a:pt x="668867" y="647700"/>
                    <a:pt x="730250" y="2480733"/>
                    <a:pt x="965200" y="2400300"/>
                  </a:cubicBezTo>
                  <a:cubicBezTo>
                    <a:pt x="1200150" y="2319867"/>
                    <a:pt x="1917700" y="0"/>
                    <a:pt x="1917700" y="0"/>
                  </a:cubicBezTo>
                  <a:lnTo>
                    <a:pt x="1917700" y="0"/>
                  </a:lnTo>
                </a:path>
              </a:pathLst>
            </a:custGeom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dirty="0"/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3774680" y="3650820"/>
              <a:ext cx="196343" cy="18417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sp>
        <p:nvSpPr>
          <p:cNvPr id="322" name="Oval 321"/>
          <p:cNvSpPr/>
          <p:nvPr/>
        </p:nvSpPr>
        <p:spPr bwMode="auto">
          <a:xfrm>
            <a:off x="3305175" y="3638550"/>
            <a:ext cx="195263" cy="1841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 dirty="0"/>
          </a:p>
        </p:txBody>
      </p:sp>
      <p:grpSp>
        <p:nvGrpSpPr>
          <p:cNvPr id="259" name="Group 320"/>
          <p:cNvGrpSpPr>
            <a:grpSpLocks/>
          </p:cNvGrpSpPr>
          <p:nvPr/>
        </p:nvGrpSpPr>
        <p:grpSpPr bwMode="auto">
          <a:xfrm>
            <a:off x="4768850" y="2708275"/>
            <a:ext cx="3052763" cy="1962150"/>
            <a:chOff x="4768948" y="2719957"/>
            <a:chExt cx="3052687" cy="1962240"/>
          </a:xfrm>
        </p:grpSpPr>
        <p:grpSp>
          <p:nvGrpSpPr>
            <p:cNvPr id="152601" name="Group 340"/>
            <p:cNvGrpSpPr>
              <a:grpSpLocks/>
            </p:cNvGrpSpPr>
            <p:nvPr/>
          </p:nvGrpSpPr>
          <p:grpSpPr bwMode="auto">
            <a:xfrm>
              <a:off x="4768948" y="2719957"/>
              <a:ext cx="3052687" cy="1962240"/>
              <a:chOff x="4375053" y="3170123"/>
              <a:chExt cx="3348110" cy="1962240"/>
            </a:xfrm>
          </p:grpSpPr>
          <p:sp>
            <p:nvSpPr>
              <p:cNvPr id="338" name="Freeform 337"/>
              <p:cNvSpPr/>
              <p:nvPr/>
            </p:nvSpPr>
            <p:spPr>
              <a:xfrm>
                <a:off x="4375053" y="3260615"/>
                <a:ext cx="3348110" cy="1871748"/>
              </a:xfrm>
              <a:custGeom>
                <a:avLst/>
                <a:gdLst>
                  <a:gd name="connsiteX0" fmla="*/ 0 w 956603"/>
                  <a:gd name="connsiteY0" fmla="*/ 1871003 h 1871003"/>
                  <a:gd name="connsiteX1" fmla="*/ 478301 w 956603"/>
                  <a:gd name="connsiteY1" fmla="*/ 0 h 1871003"/>
                  <a:gd name="connsiteX2" fmla="*/ 956603 w 956603"/>
                  <a:gd name="connsiteY2" fmla="*/ 1871003 h 1871003"/>
                  <a:gd name="connsiteX3" fmla="*/ 956603 w 956603"/>
                  <a:gd name="connsiteY3" fmla="*/ 1871003 h 1871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603" h="1871003">
                    <a:moveTo>
                      <a:pt x="0" y="1871003"/>
                    </a:moveTo>
                    <a:cubicBezTo>
                      <a:pt x="159433" y="935501"/>
                      <a:pt x="318867" y="0"/>
                      <a:pt x="478301" y="0"/>
                    </a:cubicBezTo>
                    <a:cubicBezTo>
                      <a:pt x="637735" y="0"/>
                      <a:pt x="956603" y="1871003"/>
                      <a:pt x="956603" y="1871003"/>
                    </a:cubicBezTo>
                    <a:lnTo>
                      <a:pt x="956603" y="1871003"/>
                    </a:lnTo>
                  </a:path>
                </a:pathLst>
              </a:custGeom>
              <a:ln w="38100">
                <a:solidFill>
                  <a:srgbClr val="0033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 bwMode="auto">
              <a:xfrm>
                <a:off x="5915915" y="3170123"/>
                <a:ext cx="207189" cy="1746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b="1" dirty="0"/>
              </a:p>
            </p:txBody>
          </p:sp>
        </p:grpSp>
        <p:sp>
          <p:nvSpPr>
            <p:cNvPr id="315" name="Oval 314"/>
            <p:cNvSpPr/>
            <p:nvPr/>
          </p:nvSpPr>
          <p:spPr bwMode="auto">
            <a:xfrm>
              <a:off x="5232486" y="3631224"/>
              <a:ext cx="166684" cy="17939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  <p:sp>
          <p:nvSpPr>
            <p:cNvPr id="316" name="Oval 315"/>
            <p:cNvSpPr/>
            <p:nvPr/>
          </p:nvSpPr>
          <p:spPr bwMode="auto">
            <a:xfrm>
              <a:off x="7115215" y="3643924"/>
              <a:ext cx="166684" cy="1778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b="1" dirty="0"/>
            </a:p>
          </p:txBody>
        </p:sp>
      </p:grpSp>
      <p:sp>
        <p:nvSpPr>
          <p:cNvPr id="323" name="Cloud 322"/>
          <p:cNvSpPr/>
          <p:nvPr/>
        </p:nvSpPr>
        <p:spPr>
          <a:xfrm>
            <a:off x="5895975" y="5303838"/>
            <a:ext cx="3248025" cy="1195387"/>
          </a:xfrm>
          <a:prstGeom prst="cloud">
            <a:avLst/>
          </a:prstGeom>
          <a:solidFill>
            <a:srgbClr val="00FFFF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Stretch in</a:t>
            </a:r>
          </a:p>
          <a:p>
            <a:pPr algn="ctr" eaLnBrk="1" hangingPunct="1"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x-axis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320" grpId="0"/>
      <p:bldP spid="342" grpId="0"/>
      <p:bldP spid="32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54"/>
          <p:cNvSpPr txBox="1">
            <a:spLocks noChangeArrowheads="1"/>
          </p:cNvSpPr>
          <p:nvPr/>
        </p:nvSpPr>
        <p:spPr bwMode="auto">
          <a:xfrm>
            <a:off x="2690813" y="228600"/>
            <a:ext cx="38290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latin typeface="Comic Sans MS" panose="030F0702030302020204" pitchFamily="66" charset="0"/>
              </a:rPr>
              <a:t>Transformation f(</a:t>
            </a:r>
            <a:r>
              <a:rPr lang="en-GB" altLang="en-US" sz="2000" b="1">
                <a:latin typeface="Comic Sans MS" panose="030F0702030302020204" pitchFamily="66" charset="0"/>
              </a:rPr>
              <a:t>k</a:t>
            </a:r>
            <a:r>
              <a:rPr lang="en-GB" altLang="en-US" sz="2000">
                <a:latin typeface="Comic Sans MS" panose="030F0702030302020204" pitchFamily="66" charset="0"/>
              </a:rPr>
              <a:t>x)</a:t>
            </a:r>
          </a:p>
        </p:txBody>
      </p:sp>
      <p:sp>
        <p:nvSpPr>
          <p:cNvPr id="153603" name="Rectangle 271"/>
          <p:cNvSpPr>
            <a:spLocks noChangeArrowheads="1"/>
          </p:cNvSpPr>
          <p:nvPr/>
        </p:nvSpPr>
        <p:spPr bwMode="auto">
          <a:xfrm>
            <a:off x="549275" y="6521450"/>
            <a:ext cx="7700963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4" name="Rectangle 272"/>
          <p:cNvSpPr>
            <a:spLocks noChangeArrowheads="1"/>
          </p:cNvSpPr>
          <p:nvPr/>
        </p:nvSpPr>
        <p:spPr bwMode="auto">
          <a:xfrm>
            <a:off x="449263" y="893763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5" name="Rectangle 274"/>
          <p:cNvSpPr>
            <a:spLocks noChangeArrowheads="1"/>
          </p:cNvSpPr>
          <p:nvPr/>
        </p:nvSpPr>
        <p:spPr bwMode="auto">
          <a:xfrm>
            <a:off x="463550" y="781050"/>
            <a:ext cx="7813675" cy="104775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6" name="Rectangle 275"/>
          <p:cNvSpPr>
            <a:spLocks noChangeArrowheads="1"/>
          </p:cNvSpPr>
          <p:nvPr/>
        </p:nvSpPr>
        <p:spPr bwMode="auto">
          <a:xfrm>
            <a:off x="0" y="0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7" name="Rectangle 276"/>
          <p:cNvSpPr>
            <a:spLocks noChangeArrowheads="1"/>
          </p:cNvSpPr>
          <p:nvPr/>
        </p:nvSpPr>
        <p:spPr bwMode="auto">
          <a:xfrm>
            <a:off x="0" y="6810375"/>
            <a:ext cx="9144000" cy="9525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8" name="Rectangle 277"/>
          <p:cNvSpPr>
            <a:spLocks noChangeArrowheads="1"/>
          </p:cNvSpPr>
          <p:nvPr/>
        </p:nvSpPr>
        <p:spPr bwMode="auto">
          <a:xfrm>
            <a:off x="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9" name="Rectangle 278"/>
          <p:cNvSpPr>
            <a:spLocks noChangeArrowheads="1"/>
          </p:cNvSpPr>
          <p:nvPr/>
        </p:nvSpPr>
        <p:spPr bwMode="auto">
          <a:xfrm>
            <a:off x="9029700" y="0"/>
            <a:ext cx="114300" cy="6858000"/>
          </a:xfrm>
          <a:prstGeom prst="rect">
            <a:avLst/>
          </a:prstGeom>
          <a:gradFill rotWithShape="1">
            <a:gsLst>
              <a:gs pos="0">
                <a:srgbClr val="9A8E79"/>
              </a:gs>
              <a:gs pos="50000">
                <a:srgbClr val="E8D6B6"/>
              </a:gs>
              <a:gs pos="100000">
                <a:srgbClr val="9A8E7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10" name="Rectangle 272"/>
          <p:cNvSpPr>
            <a:spLocks noChangeArrowheads="1"/>
          </p:cNvSpPr>
          <p:nvPr/>
        </p:nvSpPr>
        <p:spPr bwMode="auto">
          <a:xfrm>
            <a:off x="8156575" y="877888"/>
            <a:ext cx="114300" cy="5734050"/>
          </a:xfrm>
          <a:prstGeom prst="rect">
            <a:avLst/>
          </a:prstGeom>
          <a:gradFill rotWithShape="1">
            <a:gsLst>
              <a:gs pos="0">
                <a:srgbClr val="A8681B"/>
              </a:gs>
              <a:gs pos="50000">
                <a:srgbClr val="FD9D29"/>
              </a:gs>
              <a:gs pos="100000">
                <a:srgbClr val="A8681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3" name="TextBox 272"/>
          <p:cNvSpPr txBox="1"/>
          <p:nvPr/>
        </p:nvSpPr>
        <p:spPr>
          <a:xfrm>
            <a:off x="669925" y="901700"/>
            <a:ext cx="7329488" cy="454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Keypoints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900" u="sng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y = f(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k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x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Stretch / Compress original f(x) graph in the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x-axis direction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 sz="8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</a:rPr>
              <a:t>  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	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x-coordinate changes by a factor of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1/k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NOTE: Always state any coordinates given on f(x)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            on f(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k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x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  <a:cs typeface="Arial" charset="0"/>
                <a:sym typeface="Wingdings"/>
              </a:rPr>
              <a:t>)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 charset="0"/>
                <a:sym typeface="Wingdings"/>
              </a:rPr>
              <a:t> graph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  <a:cs typeface="Arial" charset="0"/>
            </a:endParaRPr>
          </a:p>
          <a:p>
            <a:pPr eaLnBrk="1" hangingPunct="1">
              <a:defRPr/>
            </a:pPr>
            <a:endParaRPr lang="en-GB" dirty="0">
              <a:cs typeface="Arial" charset="0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6234113" y="5408613"/>
            <a:ext cx="1646237" cy="7302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atin typeface="Comic Sans MS" pitchFamily="66" charset="0"/>
                <a:hlinkClick r:id="rId2"/>
              </a:rPr>
              <a:t>Demo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build="allAtOnce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7900" y="2692400"/>
            <a:ext cx="79470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  <a:cs typeface="Arial" charset="0"/>
              </a:rPr>
              <a:t>You need to be able to work with combinations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500" y="431800"/>
            <a:ext cx="671353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  <a:cs typeface="Arial" charset="0"/>
              </a:rPr>
              <a:t>Combining Transformations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79763" y="3756025"/>
            <a:ext cx="2547937" cy="1158875"/>
          </a:xfrm>
          <a:prstGeom prst="round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4000" dirty="0">
                <a:solidFill>
                  <a:srgbClr val="000000"/>
                </a:solidFill>
                <a:hlinkClick r:id="rId2"/>
              </a:rPr>
              <a:t>Demo</a:t>
            </a:r>
            <a:endParaRPr lang="en-GB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2"/>
          <a:srcRect l="29432" t="21970" r="45341" b="17803"/>
          <a:stretch>
            <a:fillRect/>
          </a:stretch>
        </p:blipFill>
        <p:spPr bwMode="auto">
          <a:xfrm>
            <a:off x="7126288" y="96838"/>
            <a:ext cx="1892300" cy="19399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2" name="Freeform 31"/>
          <p:cNvSpPr/>
          <p:nvPr/>
        </p:nvSpPr>
        <p:spPr>
          <a:xfrm>
            <a:off x="7345363" y="669925"/>
            <a:ext cx="1639887" cy="115887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pic>
        <p:nvPicPr>
          <p:cNvPr id="982" name="Picture 9"/>
          <p:cNvPicPr>
            <a:picLocks noChangeAspect="1" noChangeArrowheads="1"/>
          </p:cNvPicPr>
          <p:nvPr/>
        </p:nvPicPr>
        <p:blipFill>
          <a:blip r:embed="rId3"/>
          <a:srcRect l="28295" t="14772" r="43750" b="21591"/>
          <a:stretch>
            <a:fillRect/>
          </a:stretch>
        </p:blipFill>
        <p:spPr bwMode="auto">
          <a:xfrm>
            <a:off x="26988" y="4500563"/>
            <a:ext cx="1733550" cy="23098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97" name="Picture 10"/>
          <p:cNvPicPr>
            <a:picLocks noChangeAspect="1" noChangeArrowheads="1"/>
          </p:cNvPicPr>
          <p:nvPr/>
        </p:nvPicPr>
        <p:blipFill>
          <a:blip r:embed="rId4"/>
          <a:srcRect l="27159" t="5303" r="39883" b="15530"/>
          <a:stretch>
            <a:fillRect/>
          </a:stretch>
        </p:blipFill>
        <p:spPr bwMode="auto">
          <a:xfrm>
            <a:off x="26988" y="0"/>
            <a:ext cx="2162175" cy="216058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68" name="Picture 8"/>
          <p:cNvPicPr>
            <a:picLocks noChangeAspect="1" noChangeArrowheads="1"/>
          </p:cNvPicPr>
          <p:nvPr/>
        </p:nvPicPr>
        <p:blipFill>
          <a:blip r:embed="rId5"/>
          <a:srcRect l="31250" t="12305" r="40820" b="39193"/>
          <a:stretch>
            <a:fillRect/>
          </a:stretch>
        </p:blipFill>
        <p:spPr bwMode="auto">
          <a:xfrm>
            <a:off x="6981825" y="2279650"/>
            <a:ext cx="2043113" cy="23399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70" name="Freeform 969"/>
          <p:cNvSpPr/>
          <p:nvPr/>
        </p:nvSpPr>
        <p:spPr>
          <a:xfrm>
            <a:off x="7064375" y="2590800"/>
            <a:ext cx="1630363" cy="1735138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5656" name="TextBox 970"/>
          <p:cNvSpPr txBox="1">
            <a:spLocks noChangeArrowheads="1"/>
          </p:cNvSpPr>
          <p:nvPr/>
        </p:nvSpPr>
        <p:spPr bwMode="auto">
          <a:xfrm>
            <a:off x="8212138" y="244475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974" name="Oval 973"/>
          <p:cNvSpPr/>
          <p:nvPr/>
        </p:nvSpPr>
        <p:spPr>
          <a:xfrm>
            <a:off x="7688263" y="4281488"/>
            <a:ext cx="6667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5658" name="TextBox 974"/>
          <p:cNvSpPr txBox="1">
            <a:spLocks noChangeArrowheads="1"/>
          </p:cNvSpPr>
          <p:nvPr/>
        </p:nvSpPr>
        <p:spPr bwMode="auto">
          <a:xfrm>
            <a:off x="7405688" y="4354513"/>
            <a:ext cx="779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976" name="Oval 975"/>
          <p:cNvSpPr/>
          <p:nvPr/>
        </p:nvSpPr>
        <p:spPr>
          <a:xfrm>
            <a:off x="8204200" y="2590800"/>
            <a:ext cx="6667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5"/>
          <a:srcRect l="31250" t="12305" r="40820" b="28220"/>
          <a:stretch>
            <a:fillRect/>
          </a:stretch>
        </p:blipFill>
        <p:spPr bwMode="auto">
          <a:xfrm>
            <a:off x="28575" y="2197100"/>
            <a:ext cx="2933700" cy="225901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8" name="Freeform 47"/>
          <p:cNvSpPr/>
          <p:nvPr/>
        </p:nvSpPr>
        <p:spPr>
          <a:xfrm>
            <a:off x="147638" y="2455863"/>
            <a:ext cx="2339975" cy="1366837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56238" y="2047875"/>
            <a:ext cx="1658937" cy="663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76863" y="4497388"/>
            <a:ext cx="733425" cy="24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57825" y="3455988"/>
            <a:ext cx="1524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65" name="TextBox 48"/>
          <p:cNvSpPr txBox="1">
            <a:spLocks noChangeArrowheads="1"/>
          </p:cNvSpPr>
          <p:nvPr/>
        </p:nvSpPr>
        <p:spPr bwMode="auto">
          <a:xfrm>
            <a:off x="1898650" y="2171700"/>
            <a:ext cx="7889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1,3</a:t>
            </a:r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4" name="Oval 53"/>
          <p:cNvSpPr/>
          <p:nvPr/>
        </p:nvSpPr>
        <p:spPr>
          <a:xfrm>
            <a:off x="1033463" y="3770313"/>
            <a:ext cx="95250" cy="825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5667" name="TextBox 54"/>
          <p:cNvSpPr txBox="1">
            <a:spLocks noChangeArrowheads="1"/>
          </p:cNvSpPr>
          <p:nvPr/>
        </p:nvSpPr>
        <p:spPr bwMode="auto">
          <a:xfrm>
            <a:off x="627063" y="3844925"/>
            <a:ext cx="977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56" name="Oval 55"/>
          <p:cNvSpPr/>
          <p:nvPr/>
        </p:nvSpPr>
        <p:spPr>
          <a:xfrm>
            <a:off x="1782763" y="2432050"/>
            <a:ext cx="95250" cy="793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cxnSp>
        <p:nvCxnSpPr>
          <p:cNvPr id="964" name="Straight Arrow Connector 963"/>
          <p:cNvCxnSpPr/>
          <p:nvPr/>
        </p:nvCxnSpPr>
        <p:spPr>
          <a:xfrm rot="10800000">
            <a:off x="2962275" y="3455988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670" name="TextBox 15"/>
          <p:cNvSpPr txBox="1">
            <a:spLocks noChangeArrowheads="1"/>
          </p:cNvSpPr>
          <p:nvPr/>
        </p:nvSpPr>
        <p:spPr bwMode="auto">
          <a:xfrm>
            <a:off x="2198688" y="176847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2f(x) + 1</a:t>
            </a:r>
          </a:p>
        </p:txBody>
      </p:sp>
      <p:sp>
        <p:nvSpPr>
          <p:cNvPr id="155671" name="TextBox 18"/>
          <p:cNvSpPr txBox="1">
            <a:spLocks noChangeArrowheads="1"/>
          </p:cNvSpPr>
          <p:nvPr/>
        </p:nvSpPr>
        <p:spPr bwMode="auto">
          <a:xfrm>
            <a:off x="4927600" y="483870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f(0.5x) - 1</a:t>
            </a:r>
          </a:p>
        </p:txBody>
      </p:sp>
      <p:sp>
        <p:nvSpPr>
          <p:cNvPr id="155672" name="TextBox 19"/>
          <p:cNvSpPr txBox="1">
            <a:spLocks noChangeArrowheads="1"/>
          </p:cNvSpPr>
          <p:nvPr/>
        </p:nvSpPr>
        <p:spPr bwMode="auto">
          <a:xfrm>
            <a:off x="5668963" y="354806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f(-x) + 1</a:t>
            </a:r>
          </a:p>
        </p:txBody>
      </p:sp>
      <p:sp>
        <p:nvSpPr>
          <p:cNvPr id="155673" name="TextBox 20"/>
          <p:cNvSpPr txBox="1">
            <a:spLocks noChangeArrowheads="1"/>
          </p:cNvSpPr>
          <p:nvPr/>
        </p:nvSpPr>
        <p:spPr bwMode="auto">
          <a:xfrm>
            <a:off x="1708150" y="5573713"/>
            <a:ext cx="143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-f(x + 1) - 3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086100" y="2124075"/>
            <a:ext cx="631825" cy="568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1828800" y="4129088"/>
            <a:ext cx="1870075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41675" y="0"/>
            <a:ext cx="26606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Explain the effect the following have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-f(x)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2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f(-x)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	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</a:t>
            </a: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3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f(x) </a:t>
            </a:r>
            <a:r>
              <a:rPr lang="en-GB" sz="1400" dirty="0">
                <a:solidFill>
                  <a:prstClr val="black"/>
                </a:solidFill>
                <a:latin typeface="Comic Sans MS"/>
                <a:cs typeface="Arial" charset="0"/>
              </a:rPr>
              <a:t>±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k </a:t>
            </a:r>
            <a:endParaRPr lang="en-GB" sz="14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41675" y="4613275"/>
            <a:ext cx="27717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Explain the effect the following have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4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f(x </a:t>
            </a:r>
            <a:r>
              <a:rPr lang="en-GB" sz="1400" dirty="0">
                <a:solidFill>
                  <a:prstClr val="black"/>
                </a:solidFill>
                <a:latin typeface="Comic Sans MS"/>
                <a:cs typeface="Arial" charset="0"/>
              </a:rPr>
              <a:t>±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k)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4"/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5"/>
              <a:defRPr/>
            </a:pPr>
            <a:r>
              <a:rPr lang="en-GB" sz="14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kf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(x)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5"/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5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</a:t>
            </a:r>
            <a:r>
              <a:rPr lang="en-GB" sz="14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kx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)	</a:t>
            </a:r>
          </a:p>
        </p:txBody>
      </p:sp>
      <p:sp>
        <p:nvSpPr>
          <p:cNvPr id="155678" name="TextBox 51"/>
          <p:cNvSpPr txBox="1">
            <a:spLocks noChangeArrowheads="1"/>
          </p:cNvSpPr>
          <p:nvPr/>
        </p:nvSpPr>
        <p:spPr bwMode="auto">
          <a:xfrm>
            <a:off x="3684588" y="2465388"/>
            <a:ext cx="685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Name :</a:t>
            </a:r>
          </a:p>
        </p:txBody>
      </p:sp>
      <p:pic>
        <p:nvPicPr>
          <p:cNvPr id="15567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701925"/>
            <a:ext cx="18018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80" name="TextBox 30"/>
          <p:cNvSpPr txBox="1">
            <a:spLocks noChangeArrowheads="1"/>
          </p:cNvSpPr>
          <p:nvPr/>
        </p:nvSpPr>
        <p:spPr bwMode="auto">
          <a:xfrm>
            <a:off x="7893050" y="1762125"/>
            <a:ext cx="779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155681" name="TextBox 32"/>
          <p:cNvSpPr txBox="1">
            <a:spLocks noChangeArrowheads="1"/>
          </p:cNvSpPr>
          <p:nvPr/>
        </p:nvSpPr>
        <p:spPr bwMode="auto">
          <a:xfrm>
            <a:off x="8499475" y="566738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36" name="Oval 35"/>
          <p:cNvSpPr/>
          <p:nvPr/>
        </p:nvSpPr>
        <p:spPr>
          <a:xfrm>
            <a:off x="8482013" y="657225"/>
            <a:ext cx="68262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961313" y="1785938"/>
            <a:ext cx="68262" cy="603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5684" name="TextBox 16"/>
          <p:cNvSpPr txBox="1">
            <a:spLocks noChangeArrowheads="1"/>
          </p:cNvSpPr>
          <p:nvPr/>
        </p:nvSpPr>
        <p:spPr bwMode="auto">
          <a:xfrm>
            <a:off x="5629275" y="1858963"/>
            <a:ext cx="134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f(x + 1) + 2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27850" y="347663"/>
            <a:ext cx="13652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5686" name="TextBox 17"/>
          <p:cNvSpPr txBox="1">
            <a:spLocks noChangeArrowheads="1"/>
          </p:cNvSpPr>
          <p:nvPr/>
        </p:nvSpPr>
        <p:spPr bwMode="auto">
          <a:xfrm>
            <a:off x="1992313" y="384492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-f(x) - 2</a:t>
            </a:r>
          </a:p>
        </p:txBody>
      </p:sp>
      <p:sp>
        <p:nvSpPr>
          <p:cNvPr id="984" name="Freeform 983"/>
          <p:cNvSpPr/>
          <p:nvPr/>
        </p:nvSpPr>
        <p:spPr>
          <a:xfrm>
            <a:off x="280988" y="4645025"/>
            <a:ext cx="1381125" cy="130492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5688" name="TextBox 984"/>
          <p:cNvSpPr txBox="1">
            <a:spLocks noChangeArrowheads="1"/>
          </p:cNvSpPr>
          <p:nvPr/>
        </p:nvSpPr>
        <p:spPr bwMode="auto">
          <a:xfrm>
            <a:off x="692150" y="4495800"/>
            <a:ext cx="692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155689" name="TextBox 988"/>
          <p:cNvSpPr txBox="1">
            <a:spLocks noChangeArrowheads="1"/>
          </p:cNvSpPr>
          <p:nvPr/>
        </p:nvSpPr>
        <p:spPr bwMode="auto">
          <a:xfrm>
            <a:off x="131763" y="5902325"/>
            <a:ext cx="88582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999" name="Freeform 998"/>
          <p:cNvSpPr/>
          <p:nvPr/>
        </p:nvSpPr>
        <p:spPr>
          <a:xfrm>
            <a:off x="474663" y="671513"/>
            <a:ext cx="1460500" cy="989012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003" name="Oval 1002"/>
          <p:cNvSpPr/>
          <p:nvPr/>
        </p:nvSpPr>
        <p:spPr>
          <a:xfrm>
            <a:off x="1033463" y="1601788"/>
            <a:ext cx="6032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06" name="Oval 1005"/>
          <p:cNvSpPr/>
          <p:nvPr/>
        </p:nvSpPr>
        <p:spPr>
          <a:xfrm>
            <a:off x="1498600" y="642938"/>
            <a:ext cx="58738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5693" name="TextBox 1003"/>
          <p:cNvSpPr txBox="1">
            <a:spLocks noChangeArrowheads="1"/>
          </p:cNvSpPr>
          <p:nvPr/>
        </p:nvSpPr>
        <p:spPr bwMode="auto">
          <a:xfrm>
            <a:off x="352425" y="1585913"/>
            <a:ext cx="779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155694" name="TextBox 999"/>
          <p:cNvSpPr txBox="1">
            <a:spLocks noChangeArrowheads="1"/>
          </p:cNvSpPr>
          <p:nvPr/>
        </p:nvSpPr>
        <p:spPr bwMode="auto">
          <a:xfrm>
            <a:off x="1473200" y="466725"/>
            <a:ext cx="6080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990" name="Oval 989"/>
          <p:cNvSpPr/>
          <p:nvPr/>
        </p:nvSpPr>
        <p:spPr>
          <a:xfrm>
            <a:off x="1246188" y="4633913"/>
            <a:ext cx="65087" cy="58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88" name="Oval 987"/>
          <p:cNvSpPr/>
          <p:nvPr/>
        </p:nvSpPr>
        <p:spPr>
          <a:xfrm>
            <a:off x="803275" y="5916613"/>
            <a:ext cx="61913" cy="555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09" name="Picture 11"/>
          <p:cNvPicPr>
            <a:picLocks noChangeAspect="1" noChangeArrowheads="1"/>
          </p:cNvPicPr>
          <p:nvPr/>
        </p:nvPicPr>
        <p:blipFill>
          <a:blip r:embed="rId7"/>
          <a:srcRect l="22020" t="24432" r="33547" b="21969"/>
          <a:stretch>
            <a:fillRect/>
          </a:stretch>
        </p:blipFill>
        <p:spPr bwMode="auto">
          <a:xfrm>
            <a:off x="6137275" y="4751388"/>
            <a:ext cx="2936875" cy="18018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11" name="Freeform 1010"/>
          <p:cNvSpPr/>
          <p:nvPr/>
        </p:nvSpPr>
        <p:spPr>
          <a:xfrm>
            <a:off x="6926263" y="4937125"/>
            <a:ext cx="1471612" cy="1208088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5699" name="TextBox 1011"/>
          <p:cNvSpPr txBox="1">
            <a:spLocks noChangeArrowheads="1"/>
          </p:cNvSpPr>
          <p:nvPr/>
        </p:nvSpPr>
        <p:spPr bwMode="auto">
          <a:xfrm>
            <a:off x="7415213" y="47037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1015" name="Oval 1014"/>
          <p:cNvSpPr/>
          <p:nvPr/>
        </p:nvSpPr>
        <p:spPr>
          <a:xfrm>
            <a:off x="7481888" y="6088063"/>
            <a:ext cx="79375" cy="69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16" name="TextBox 1015"/>
          <p:cNvSpPr txBox="1">
            <a:spLocks noChangeArrowheads="1"/>
          </p:cNvSpPr>
          <p:nvPr/>
        </p:nvSpPr>
        <p:spPr bwMode="auto">
          <a:xfrm>
            <a:off x="7305675" y="6145213"/>
            <a:ext cx="779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1018" name="Oval 1017"/>
          <p:cNvSpPr/>
          <p:nvPr/>
        </p:nvSpPr>
        <p:spPr>
          <a:xfrm>
            <a:off x="7958138" y="4914900"/>
            <a:ext cx="6032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2" name="Rectangle 1021"/>
          <p:cNvSpPr/>
          <p:nvPr/>
        </p:nvSpPr>
        <p:spPr>
          <a:xfrm>
            <a:off x="4225925" y="650875"/>
            <a:ext cx="2549525" cy="263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3" name="Rectangle 1022"/>
          <p:cNvSpPr/>
          <p:nvPr/>
        </p:nvSpPr>
        <p:spPr>
          <a:xfrm>
            <a:off x="4225925" y="1066800"/>
            <a:ext cx="2549525" cy="263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4378325" y="1482725"/>
            <a:ext cx="2397125" cy="276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5" name="Rectangle 1024"/>
          <p:cNvSpPr/>
          <p:nvPr/>
        </p:nvSpPr>
        <p:spPr>
          <a:xfrm>
            <a:off x="4364038" y="5307013"/>
            <a:ext cx="1649412" cy="261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8" name="Rectangle 1027"/>
          <p:cNvSpPr/>
          <p:nvPr/>
        </p:nvSpPr>
        <p:spPr>
          <a:xfrm>
            <a:off x="4364038" y="5721350"/>
            <a:ext cx="1649412" cy="263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29" name="Rectangle 1028"/>
          <p:cNvSpPr/>
          <p:nvPr/>
        </p:nvSpPr>
        <p:spPr>
          <a:xfrm>
            <a:off x="4364038" y="6137275"/>
            <a:ext cx="1649412" cy="263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Picture 9"/>
          <p:cNvPicPr>
            <a:picLocks noChangeAspect="1" noChangeArrowheads="1"/>
          </p:cNvPicPr>
          <p:nvPr/>
        </p:nvPicPr>
        <p:blipFill>
          <a:blip r:embed="rId2"/>
          <a:srcRect l="28295" t="14772" r="43750" b="21591"/>
          <a:stretch>
            <a:fillRect/>
          </a:stretch>
        </p:blipFill>
        <p:spPr bwMode="auto">
          <a:xfrm>
            <a:off x="0" y="4500563"/>
            <a:ext cx="1731963" cy="23098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97" name="Picture 10"/>
          <p:cNvPicPr>
            <a:picLocks noChangeAspect="1" noChangeArrowheads="1"/>
          </p:cNvPicPr>
          <p:nvPr/>
        </p:nvPicPr>
        <p:blipFill>
          <a:blip r:embed="rId3"/>
          <a:srcRect l="27159" t="5303" r="39883" b="15530"/>
          <a:stretch>
            <a:fillRect/>
          </a:stretch>
        </p:blipFill>
        <p:spPr bwMode="auto">
          <a:xfrm>
            <a:off x="0" y="0"/>
            <a:ext cx="2160588" cy="216058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68" name="Picture 8"/>
          <p:cNvPicPr>
            <a:picLocks noChangeAspect="1" noChangeArrowheads="1"/>
          </p:cNvPicPr>
          <p:nvPr/>
        </p:nvPicPr>
        <p:blipFill>
          <a:blip r:embed="rId4"/>
          <a:srcRect l="31250" t="12305" r="40820" b="39193"/>
          <a:stretch>
            <a:fillRect/>
          </a:stretch>
        </p:blipFill>
        <p:spPr bwMode="auto">
          <a:xfrm>
            <a:off x="6981825" y="2279650"/>
            <a:ext cx="2043113" cy="23399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70" name="Freeform 969"/>
          <p:cNvSpPr/>
          <p:nvPr/>
        </p:nvSpPr>
        <p:spPr>
          <a:xfrm>
            <a:off x="7064375" y="2590800"/>
            <a:ext cx="1630363" cy="1735138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973" name="Freeform 972"/>
          <p:cNvSpPr/>
          <p:nvPr/>
        </p:nvSpPr>
        <p:spPr>
          <a:xfrm>
            <a:off x="7064375" y="2590800"/>
            <a:ext cx="1630363" cy="1735138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969" name="TextBox 968"/>
          <p:cNvSpPr txBox="1">
            <a:spLocks noChangeArrowheads="1"/>
          </p:cNvSpPr>
          <p:nvPr/>
        </p:nvSpPr>
        <p:spPr bwMode="auto">
          <a:xfrm>
            <a:off x="8007350" y="4027488"/>
            <a:ext cx="695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(1,-2)</a:t>
            </a:r>
          </a:p>
        </p:txBody>
      </p:sp>
      <p:sp>
        <p:nvSpPr>
          <p:cNvPr id="156680" name="TextBox 970"/>
          <p:cNvSpPr txBox="1">
            <a:spLocks noChangeArrowheads="1"/>
          </p:cNvSpPr>
          <p:nvPr/>
        </p:nvSpPr>
        <p:spPr bwMode="auto">
          <a:xfrm>
            <a:off x="8212138" y="244475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972" name="TextBox 971"/>
          <p:cNvSpPr txBox="1">
            <a:spLocks noChangeArrowheads="1"/>
          </p:cNvSpPr>
          <p:nvPr/>
        </p:nvSpPr>
        <p:spPr bwMode="auto">
          <a:xfrm>
            <a:off x="6961188" y="2219325"/>
            <a:ext cx="693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(-1,4)</a:t>
            </a:r>
          </a:p>
        </p:txBody>
      </p:sp>
      <p:sp>
        <p:nvSpPr>
          <p:cNvPr id="974" name="Oval 973"/>
          <p:cNvSpPr/>
          <p:nvPr/>
        </p:nvSpPr>
        <p:spPr>
          <a:xfrm>
            <a:off x="7688263" y="4281488"/>
            <a:ext cx="6667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6683" name="TextBox 974"/>
          <p:cNvSpPr txBox="1">
            <a:spLocks noChangeArrowheads="1"/>
          </p:cNvSpPr>
          <p:nvPr/>
        </p:nvSpPr>
        <p:spPr bwMode="auto">
          <a:xfrm>
            <a:off x="7405688" y="4354513"/>
            <a:ext cx="779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976" name="Oval 975"/>
          <p:cNvSpPr/>
          <p:nvPr/>
        </p:nvSpPr>
        <p:spPr>
          <a:xfrm>
            <a:off x="8204200" y="2590800"/>
            <a:ext cx="6667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77" name="Freeform 976"/>
          <p:cNvSpPr/>
          <p:nvPr/>
        </p:nvSpPr>
        <p:spPr>
          <a:xfrm flipH="1">
            <a:off x="7264400" y="2571750"/>
            <a:ext cx="1630363" cy="173672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978" name="Oval 977"/>
          <p:cNvSpPr/>
          <p:nvPr/>
        </p:nvSpPr>
        <p:spPr>
          <a:xfrm>
            <a:off x="8205788" y="3992563"/>
            <a:ext cx="66675" cy="6508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79" name="Oval 978"/>
          <p:cNvSpPr/>
          <p:nvPr/>
        </p:nvSpPr>
        <p:spPr>
          <a:xfrm>
            <a:off x="7691438" y="2300288"/>
            <a:ext cx="6667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46" name="Picture 8"/>
          <p:cNvPicPr>
            <a:picLocks noChangeAspect="1" noChangeArrowheads="1"/>
          </p:cNvPicPr>
          <p:nvPr/>
        </p:nvPicPr>
        <p:blipFill>
          <a:blip r:embed="rId4"/>
          <a:srcRect l="31250" t="12305" r="40820" b="28220"/>
          <a:stretch>
            <a:fillRect/>
          </a:stretch>
        </p:blipFill>
        <p:spPr bwMode="auto">
          <a:xfrm>
            <a:off x="28575" y="2197100"/>
            <a:ext cx="2933700" cy="225901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8" name="Freeform 47"/>
          <p:cNvSpPr/>
          <p:nvPr/>
        </p:nvSpPr>
        <p:spPr>
          <a:xfrm>
            <a:off x="147638" y="2455863"/>
            <a:ext cx="2339975" cy="1366837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47638" y="2455863"/>
            <a:ext cx="2339975" cy="1366837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456238" y="2047875"/>
            <a:ext cx="1658937" cy="663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376863" y="4497388"/>
            <a:ext cx="733425" cy="2413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457825" y="3455988"/>
            <a:ext cx="1524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789113" y="4176713"/>
            <a:ext cx="87153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(1,-5)</a:t>
            </a:r>
          </a:p>
        </p:txBody>
      </p:sp>
      <p:sp>
        <p:nvSpPr>
          <p:cNvPr id="156695" name="TextBox 48"/>
          <p:cNvSpPr txBox="1">
            <a:spLocks noChangeArrowheads="1"/>
          </p:cNvSpPr>
          <p:nvPr/>
        </p:nvSpPr>
        <p:spPr bwMode="auto">
          <a:xfrm>
            <a:off x="1898650" y="2171700"/>
            <a:ext cx="7889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(</a:t>
            </a:r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1,3</a:t>
            </a:r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06400" y="2541588"/>
            <a:ext cx="830263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(-1,1)</a:t>
            </a:r>
          </a:p>
        </p:txBody>
      </p:sp>
      <p:sp>
        <p:nvSpPr>
          <p:cNvPr id="54" name="Oval 53"/>
          <p:cNvSpPr/>
          <p:nvPr/>
        </p:nvSpPr>
        <p:spPr>
          <a:xfrm>
            <a:off x="1033463" y="3770313"/>
            <a:ext cx="95250" cy="825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6698" name="TextBox 54"/>
          <p:cNvSpPr txBox="1">
            <a:spLocks noChangeArrowheads="1"/>
          </p:cNvSpPr>
          <p:nvPr/>
        </p:nvSpPr>
        <p:spPr bwMode="auto">
          <a:xfrm>
            <a:off x="627063" y="3844925"/>
            <a:ext cx="977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56" name="Oval 55"/>
          <p:cNvSpPr/>
          <p:nvPr/>
        </p:nvSpPr>
        <p:spPr>
          <a:xfrm>
            <a:off x="1782763" y="2432050"/>
            <a:ext cx="95250" cy="793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 flipV="1">
            <a:off x="147638" y="2473325"/>
            <a:ext cx="2339975" cy="1366838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782763" y="4203700"/>
            <a:ext cx="95250" cy="873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39813" y="2863850"/>
            <a:ext cx="95250" cy="873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cxnSp>
        <p:nvCxnSpPr>
          <p:cNvPr id="964" name="Straight Arrow Connector 963"/>
          <p:cNvCxnSpPr/>
          <p:nvPr/>
        </p:nvCxnSpPr>
        <p:spPr>
          <a:xfrm rot="10800000">
            <a:off x="2962275" y="3455988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/>
          <a:srcRect l="29432" t="21970" r="45341" b="17803"/>
          <a:stretch>
            <a:fillRect/>
          </a:stretch>
        </p:blipFill>
        <p:spPr bwMode="auto">
          <a:xfrm>
            <a:off x="7126288" y="96838"/>
            <a:ext cx="1892300" cy="193992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216900" y="117475"/>
            <a:ext cx="641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(0,5)</a:t>
            </a:r>
          </a:p>
        </p:txBody>
      </p:sp>
      <p:sp>
        <p:nvSpPr>
          <p:cNvPr id="156706" name="TextBox 15"/>
          <p:cNvSpPr txBox="1">
            <a:spLocks noChangeArrowheads="1"/>
          </p:cNvSpPr>
          <p:nvPr/>
        </p:nvSpPr>
        <p:spPr bwMode="auto">
          <a:xfrm>
            <a:off x="2101850" y="1768475"/>
            <a:ext cx="1101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2f(x) + 1</a:t>
            </a:r>
          </a:p>
        </p:txBody>
      </p:sp>
      <p:sp>
        <p:nvSpPr>
          <p:cNvPr id="156707" name="TextBox 18"/>
          <p:cNvSpPr txBox="1">
            <a:spLocks noChangeArrowheads="1"/>
          </p:cNvSpPr>
          <p:nvPr/>
        </p:nvSpPr>
        <p:spPr bwMode="auto">
          <a:xfrm>
            <a:off x="4927600" y="483870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f(0.5x) - 1</a:t>
            </a:r>
          </a:p>
        </p:txBody>
      </p:sp>
      <p:sp>
        <p:nvSpPr>
          <p:cNvPr id="156708" name="TextBox 19"/>
          <p:cNvSpPr txBox="1">
            <a:spLocks noChangeArrowheads="1"/>
          </p:cNvSpPr>
          <p:nvPr/>
        </p:nvSpPr>
        <p:spPr bwMode="auto">
          <a:xfrm>
            <a:off x="5668963" y="3548063"/>
            <a:ext cx="1057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f(-x) + 1</a:t>
            </a:r>
          </a:p>
        </p:txBody>
      </p:sp>
      <p:sp>
        <p:nvSpPr>
          <p:cNvPr id="156709" name="TextBox 20"/>
          <p:cNvSpPr txBox="1">
            <a:spLocks noChangeArrowheads="1"/>
          </p:cNvSpPr>
          <p:nvPr/>
        </p:nvSpPr>
        <p:spPr bwMode="auto">
          <a:xfrm>
            <a:off x="1708150" y="5726113"/>
            <a:ext cx="1431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-f(x + 1) - 3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16200000" flipV="1">
            <a:off x="3086100" y="2124075"/>
            <a:ext cx="631825" cy="568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 flipV="1">
            <a:off x="1981200" y="4129088"/>
            <a:ext cx="1717675" cy="15795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41675" y="0"/>
            <a:ext cx="26606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Explain the effect the following have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-f(x)	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flip in x-axis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2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f(-x)	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flip in y-axis</a:t>
            </a: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3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f(x) </a:t>
            </a:r>
            <a:r>
              <a:rPr lang="en-GB" sz="1400" dirty="0">
                <a:solidFill>
                  <a:prstClr val="black"/>
                </a:solidFill>
                <a:latin typeface="Comic Sans MS"/>
                <a:cs typeface="Arial" charset="0"/>
              </a:rPr>
              <a:t>±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k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move up or down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41675" y="4613275"/>
            <a:ext cx="2771775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Explain the effect the following have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4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f(x </a:t>
            </a:r>
            <a:r>
              <a:rPr lang="en-GB" sz="1400" dirty="0">
                <a:solidFill>
                  <a:prstClr val="black"/>
                </a:solidFill>
                <a:latin typeface="Comic Sans MS"/>
                <a:cs typeface="Arial" charset="0"/>
              </a:rPr>
              <a:t>±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k) 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move left or right</a:t>
            </a: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5"/>
              <a:defRPr/>
            </a:pPr>
            <a:r>
              <a:rPr lang="en-GB" sz="14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kf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(x)	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stretch / compress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		in y direction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arenBoth" startAt="5"/>
              <a:defRPr/>
            </a:pP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f(</a:t>
            </a:r>
            <a:r>
              <a:rPr lang="en-GB" sz="1400" dirty="0" err="1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kx</a:t>
            </a:r>
            <a:r>
              <a:rPr lang="en-GB" sz="14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)	</a:t>
            </a: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 stretch / compress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		in x direction</a:t>
            </a:r>
            <a:endParaRPr lang="en-GB" sz="1400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6714" name="TextBox 51"/>
          <p:cNvSpPr txBox="1">
            <a:spLocks noChangeArrowheads="1"/>
          </p:cNvSpPr>
          <p:nvPr/>
        </p:nvSpPr>
        <p:spPr bwMode="auto">
          <a:xfrm>
            <a:off x="3684588" y="2465388"/>
            <a:ext cx="685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  <a:latin typeface="Comic Sans MS" panose="030F0702030302020204" pitchFamily="66" charset="0"/>
              </a:rPr>
              <a:t>Name :</a:t>
            </a:r>
          </a:p>
        </p:txBody>
      </p:sp>
      <p:pic>
        <p:nvPicPr>
          <p:cNvPr id="15671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2701925"/>
            <a:ext cx="18018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716" name="TextBox 30"/>
          <p:cNvSpPr txBox="1">
            <a:spLocks noChangeArrowheads="1"/>
          </p:cNvSpPr>
          <p:nvPr/>
        </p:nvSpPr>
        <p:spPr bwMode="auto">
          <a:xfrm>
            <a:off x="7893050" y="1762125"/>
            <a:ext cx="779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156717" name="TextBox 32"/>
          <p:cNvSpPr txBox="1">
            <a:spLocks noChangeArrowheads="1"/>
          </p:cNvSpPr>
          <p:nvPr/>
        </p:nvSpPr>
        <p:spPr bwMode="auto">
          <a:xfrm>
            <a:off x="8499475" y="566738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027863" y="1419225"/>
            <a:ext cx="7794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(-2,-1)</a:t>
            </a:r>
          </a:p>
        </p:txBody>
      </p:sp>
      <p:sp>
        <p:nvSpPr>
          <p:cNvPr id="41" name="Freeform 40"/>
          <p:cNvSpPr/>
          <p:nvPr/>
        </p:nvSpPr>
        <p:spPr>
          <a:xfrm>
            <a:off x="7353300" y="671513"/>
            <a:ext cx="1628775" cy="115887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7345363" y="669925"/>
            <a:ext cx="1639887" cy="115887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482013" y="657225"/>
            <a:ext cx="68262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8216900" y="277813"/>
            <a:ext cx="68263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693025" y="1409700"/>
            <a:ext cx="68263" cy="587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961313" y="1785938"/>
            <a:ext cx="68262" cy="603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6725" name="TextBox 16"/>
          <p:cNvSpPr txBox="1">
            <a:spLocks noChangeArrowheads="1"/>
          </p:cNvSpPr>
          <p:nvPr/>
        </p:nvSpPr>
        <p:spPr bwMode="auto">
          <a:xfrm>
            <a:off x="5629275" y="1858963"/>
            <a:ext cx="134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f(x + 1) + 2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27850" y="347663"/>
            <a:ext cx="136525" cy="21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6727" name="TextBox 17"/>
          <p:cNvSpPr txBox="1">
            <a:spLocks noChangeArrowheads="1"/>
          </p:cNvSpPr>
          <p:nvPr/>
        </p:nvSpPr>
        <p:spPr bwMode="auto">
          <a:xfrm>
            <a:off x="1992313" y="3844925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-f(x) - 2</a:t>
            </a:r>
          </a:p>
        </p:txBody>
      </p:sp>
      <p:sp>
        <p:nvSpPr>
          <p:cNvPr id="983" name="TextBox 982"/>
          <p:cNvSpPr txBox="1">
            <a:spLocks noChangeArrowheads="1"/>
          </p:cNvSpPr>
          <p:nvPr/>
        </p:nvSpPr>
        <p:spPr bwMode="auto">
          <a:xfrm>
            <a:off x="336550" y="4976813"/>
            <a:ext cx="8255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(-2,0)</a:t>
            </a:r>
          </a:p>
        </p:txBody>
      </p:sp>
      <p:sp>
        <p:nvSpPr>
          <p:cNvPr id="984" name="Freeform 983"/>
          <p:cNvSpPr/>
          <p:nvPr/>
        </p:nvSpPr>
        <p:spPr>
          <a:xfrm>
            <a:off x="254000" y="4645025"/>
            <a:ext cx="1379538" cy="130492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6730" name="TextBox 984"/>
          <p:cNvSpPr txBox="1">
            <a:spLocks noChangeArrowheads="1"/>
          </p:cNvSpPr>
          <p:nvPr/>
        </p:nvSpPr>
        <p:spPr bwMode="auto">
          <a:xfrm>
            <a:off x="665163" y="4495800"/>
            <a:ext cx="69215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986" name="TextBox 985"/>
          <p:cNvSpPr txBox="1">
            <a:spLocks noChangeArrowheads="1"/>
          </p:cNvSpPr>
          <p:nvPr/>
        </p:nvSpPr>
        <p:spPr bwMode="auto">
          <a:xfrm>
            <a:off x="962025" y="6500813"/>
            <a:ext cx="825500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(0,-6)</a:t>
            </a:r>
          </a:p>
        </p:txBody>
      </p:sp>
      <p:sp>
        <p:nvSpPr>
          <p:cNvPr id="156732" name="TextBox 988"/>
          <p:cNvSpPr txBox="1">
            <a:spLocks noChangeArrowheads="1"/>
          </p:cNvSpPr>
          <p:nvPr/>
        </p:nvSpPr>
        <p:spPr bwMode="auto">
          <a:xfrm>
            <a:off x="104775" y="5902325"/>
            <a:ext cx="8842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991" name="Freeform 990"/>
          <p:cNvSpPr/>
          <p:nvPr/>
        </p:nvSpPr>
        <p:spPr>
          <a:xfrm flipV="1">
            <a:off x="42863" y="4656138"/>
            <a:ext cx="1379537" cy="1306512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992" name="Oval 991"/>
          <p:cNvSpPr/>
          <p:nvPr/>
        </p:nvSpPr>
        <p:spPr>
          <a:xfrm>
            <a:off x="573088" y="5267325"/>
            <a:ext cx="65087" cy="619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93" name="Oval 992"/>
          <p:cNvSpPr/>
          <p:nvPr/>
        </p:nvSpPr>
        <p:spPr>
          <a:xfrm>
            <a:off x="1009650" y="6545263"/>
            <a:ext cx="65088" cy="58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999" name="Freeform 998"/>
          <p:cNvSpPr/>
          <p:nvPr/>
        </p:nvSpPr>
        <p:spPr>
          <a:xfrm>
            <a:off x="447675" y="671513"/>
            <a:ext cx="1460500" cy="989012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002" name="Freeform 1001"/>
          <p:cNvSpPr/>
          <p:nvPr/>
        </p:nvSpPr>
        <p:spPr>
          <a:xfrm>
            <a:off x="447675" y="150813"/>
            <a:ext cx="1460500" cy="1993900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003" name="Oval 1002"/>
          <p:cNvSpPr/>
          <p:nvPr/>
        </p:nvSpPr>
        <p:spPr>
          <a:xfrm>
            <a:off x="1006475" y="1601788"/>
            <a:ext cx="58738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05" name="Oval 1004"/>
          <p:cNvSpPr/>
          <p:nvPr/>
        </p:nvSpPr>
        <p:spPr>
          <a:xfrm>
            <a:off x="1468438" y="9525"/>
            <a:ext cx="58737" cy="650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06" name="Oval 1005"/>
          <p:cNvSpPr/>
          <p:nvPr/>
        </p:nvSpPr>
        <p:spPr>
          <a:xfrm>
            <a:off x="1470025" y="642938"/>
            <a:ext cx="60325" cy="571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07" name="Oval 1006"/>
          <p:cNvSpPr/>
          <p:nvPr/>
        </p:nvSpPr>
        <p:spPr>
          <a:xfrm>
            <a:off x="1008063" y="1922463"/>
            <a:ext cx="60325" cy="619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56742" name="TextBox 1003"/>
          <p:cNvSpPr txBox="1">
            <a:spLocks noChangeArrowheads="1"/>
          </p:cNvSpPr>
          <p:nvPr/>
        </p:nvSpPr>
        <p:spPr bwMode="auto">
          <a:xfrm>
            <a:off x="325438" y="1585913"/>
            <a:ext cx="779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156743" name="TextBox 999"/>
          <p:cNvSpPr txBox="1">
            <a:spLocks noChangeArrowheads="1"/>
          </p:cNvSpPr>
          <p:nvPr/>
        </p:nvSpPr>
        <p:spPr bwMode="auto">
          <a:xfrm>
            <a:off x="1444625" y="466725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998" name="TextBox 997"/>
          <p:cNvSpPr txBox="1">
            <a:spLocks noChangeArrowheads="1"/>
          </p:cNvSpPr>
          <p:nvPr/>
        </p:nvSpPr>
        <p:spPr bwMode="auto">
          <a:xfrm>
            <a:off x="1508125" y="1588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(1,7)</a:t>
            </a:r>
          </a:p>
        </p:txBody>
      </p:sp>
      <p:sp>
        <p:nvSpPr>
          <p:cNvPr id="1001" name="TextBox 1000"/>
          <p:cNvSpPr txBox="1">
            <a:spLocks noChangeArrowheads="1"/>
          </p:cNvSpPr>
          <p:nvPr/>
        </p:nvSpPr>
        <p:spPr bwMode="auto">
          <a:xfrm>
            <a:off x="273050" y="1830388"/>
            <a:ext cx="779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(-1,-5)</a:t>
            </a:r>
          </a:p>
        </p:txBody>
      </p:sp>
      <p:sp>
        <p:nvSpPr>
          <p:cNvPr id="987" name="Freeform 986"/>
          <p:cNvSpPr/>
          <p:nvPr/>
        </p:nvSpPr>
        <p:spPr>
          <a:xfrm>
            <a:off x="254000" y="4645025"/>
            <a:ext cx="1379538" cy="130492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990" name="Oval 989"/>
          <p:cNvSpPr/>
          <p:nvPr/>
        </p:nvSpPr>
        <p:spPr>
          <a:xfrm>
            <a:off x="1219200" y="4633913"/>
            <a:ext cx="65088" cy="5873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88" name="Oval 987"/>
          <p:cNvSpPr/>
          <p:nvPr/>
        </p:nvSpPr>
        <p:spPr>
          <a:xfrm>
            <a:off x="776288" y="5916613"/>
            <a:ext cx="61912" cy="5556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09" name="Picture 11"/>
          <p:cNvPicPr>
            <a:picLocks noChangeAspect="1" noChangeArrowheads="1"/>
          </p:cNvPicPr>
          <p:nvPr/>
        </p:nvPicPr>
        <p:blipFill>
          <a:blip r:embed="rId7"/>
          <a:srcRect l="22020" t="24432" r="33547" b="21969"/>
          <a:stretch>
            <a:fillRect/>
          </a:stretch>
        </p:blipFill>
        <p:spPr bwMode="auto">
          <a:xfrm>
            <a:off x="6137275" y="4751388"/>
            <a:ext cx="2936875" cy="18018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10" name="TextBox 1009"/>
          <p:cNvSpPr txBox="1">
            <a:spLocks noChangeArrowheads="1"/>
          </p:cNvSpPr>
          <p:nvPr/>
        </p:nvSpPr>
        <p:spPr bwMode="auto">
          <a:xfrm>
            <a:off x="8337550" y="5008563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(2,2)</a:t>
            </a:r>
          </a:p>
        </p:txBody>
      </p:sp>
      <p:sp>
        <p:nvSpPr>
          <p:cNvPr id="1011" name="Freeform 1010"/>
          <p:cNvSpPr/>
          <p:nvPr/>
        </p:nvSpPr>
        <p:spPr>
          <a:xfrm>
            <a:off x="6926263" y="4937125"/>
            <a:ext cx="1471612" cy="1208088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56752" name="TextBox 1011"/>
          <p:cNvSpPr txBox="1">
            <a:spLocks noChangeArrowheads="1"/>
          </p:cNvSpPr>
          <p:nvPr/>
        </p:nvSpPr>
        <p:spPr bwMode="auto">
          <a:xfrm>
            <a:off x="7415213" y="47037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(1,3)</a:t>
            </a:r>
          </a:p>
        </p:txBody>
      </p:sp>
      <p:sp>
        <p:nvSpPr>
          <p:cNvPr id="2129" name="TextBox 1012"/>
          <p:cNvSpPr txBox="1">
            <a:spLocks noChangeArrowheads="1"/>
          </p:cNvSpPr>
          <p:nvPr/>
        </p:nvSpPr>
        <p:spPr bwMode="auto">
          <a:xfrm>
            <a:off x="6561138" y="6291263"/>
            <a:ext cx="811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(-2,-4)</a:t>
            </a:r>
          </a:p>
        </p:txBody>
      </p:sp>
      <p:sp>
        <p:nvSpPr>
          <p:cNvPr id="1014" name="Freeform 1013"/>
          <p:cNvSpPr/>
          <p:nvPr/>
        </p:nvSpPr>
        <p:spPr>
          <a:xfrm>
            <a:off x="6175375" y="4922838"/>
            <a:ext cx="2846388" cy="1222375"/>
          </a:xfrm>
          <a:custGeom>
            <a:avLst/>
            <a:gdLst>
              <a:gd name="connsiteX0" fmla="*/ 0 w 5084618"/>
              <a:gd name="connsiteY0" fmla="*/ 309417 h 3147291"/>
              <a:gd name="connsiteX1" fmla="*/ 1246909 w 5084618"/>
              <a:gd name="connsiteY1" fmla="*/ 2276763 h 3147291"/>
              <a:gd name="connsiteX2" fmla="*/ 1981200 w 5084618"/>
              <a:gd name="connsiteY2" fmla="*/ 3108036 h 3147291"/>
              <a:gd name="connsiteX3" fmla="*/ 2535382 w 5084618"/>
              <a:gd name="connsiteY3" fmla="*/ 2512290 h 3147291"/>
              <a:gd name="connsiteX4" fmla="*/ 3671455 w 5084618"/>
              <a:gd name="connsiteY4" fmla="*/ 60036 h 3147291"/>
              <a:gd name="connsiteX5" fmla="*/ 5084618 w 5084618"/>
              <a:gd name="connsiteY5" fmla="*/ 2872508 h 314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4618" h="3147291">
                <a:moveTo>
                  <a:pt x="0" y="309417"/>
                </a:moveTo>
                <a:cubicBezTo>
                  <a:pt x="458354" y="1059872"/>
                  <a:pt x="916709" y="1810327"/>
                  <a:pt x="1246909" y="2276763"/>
                </a:cubicBezTo>
                <a:cubicBezTo>
                  <a:pt x="1577109" y="2743200"/>
                  <a:pt x="1766454" y="3068781"/>
                  <a:pt x="1981200" y="3108036"/>
                </a:cubicBezTo>
                <a:cubicBezTo>
                  <a:pt x="2195946" y="3147291"/>
                  <a:pt x="2253673" y="3020290"/>
                  <a:pt x="2535382" y="2512290"/>
                </a:cubicBezTo>
                <a:cubicBezTo>
                  <a:pt x="2817091" y="2004290"/>
                  <a:pt x="3246582" y="0"/>
                  <a:pt x="3671455" y="60036"/>
                </a:cubicBezTo>
                <a:cubicBezTo>
                  <a:pt x="4096328" y="120072"/>
                  <a:pt x="4590473" y="1496290"/>
                  <a:pt x="5084618" y="2872508"/>
                </a:cubicBezTo>
              </a:path>
            </a:pathLst>
          </a:cu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black"/>
              </a:solidFill>
            </a:endParaRPr>
          </a:p>
        </p:txBody>
      </p:sp>
      <p:sp>
        <p:nvSpPr>
          <p:cNvPr id="1015" name="Oval 1014"/>
          <p:cNvSpPr/>
          <p:nvPr/>
        </p:nvSpPr>
        <p:spPr>
          <a:xfrm>
            <a:off x="7481888" y="6088063"/>
            <a:ext cx="79375" cy="69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56756" name="TextBox 1015"/>
          <p:cNvSpPr txBox="1">
            <a:spLocks noChangeArrowheads="1"/>
          </p:cNvSpPr>
          <p:nvPr/>
        </p:nvSpPr>
        <p:spPr bwMode="auto">
          <a:xfrm>
            <a:off x="7305675" y="6145213"/>
            <a:ext cx="779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0000"/>
                </a:solidFill>
                <a:latin typeface="Comic Sans MS" panose="030F0702030302020204" pitchFamily="66" charset="0"/>
              </a:rPr>
              <a:t>(-1,-3)</a:t>
            </a:r>
          </a:p>
        </p:txBody>
      </p:sp>
      <p:sp>
        <p:nvSpPr>
          <p:cNvPr id="1017" name="Oval 1016"/>
          <p:cNvSpPr/>
          <p:nvPr/>
        </p:nvSpPr>
        <p:spPr>
          <a:xfrm>
            <a:off x="8188325" y="5097463"/>
            <a:ext cx="60325" cy="619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18" name="Oval 1017"/>
          <p:cNvSpPr/>
          <p:nvPr/>
        </p:nvSpPr>
        <p:spPr>
          <a:xfrm>
            <a:off x="7958138" y="4914900"/>
            <a:ext cx="60325" cy="635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19" name="Oval 1018"/>
          <p:cNvSpPr/>
          <p:nvPr/>
        </p:nvSpPr>
        <p:spPr>
          <a:xfrm>
            <a:off x="7251700" y="6276975"/>
            <a:ext cx="73025" cy="6667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endParaRPr lang="en-GB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93 L -0.02882 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-2.22222E-6 L -0.02882 -0.05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6389 " pathEditMode="relative" ptsTypes="AA">
                                      <p:cBhvr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46 L 0.00017 -0.0398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2.59259E-6 L -0.02379 -0.00023 " pathEditMode="relative" ptsTypes="AA">
                                      <p:cBhvr>
                                        <p:cTn id="141" dur="2000" fill="hold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9375 " pathEditMode="relative" ptsTypes="AA">
                                      <p:cBhvr>
                                        <p:cTn id="158" dur="2000" fill="hold"/>
                                        <p:tgtEl>
                                          <p:spTgt spid="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-0.02361 " pathEditMode="relative" ptsTypes="AA">
                                      <p:cBhvr>
                                        <p:cTn id="195" dur="20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7" dur="8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8" dur="8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8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1" dur="8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2" dur="8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80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7 0.02824 " pathEditMode="relative" ptsTypes="AA">
                                      <p:cBhvr>
                                        <p:cTn id="232" dur="20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4" dur="8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5" dur="8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8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8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8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8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" grpId="0"/>
      <p:bldP spid="972" grpId="0"/>
      <p:bldP spid="978" grpId="0" animBg="1"/>
      <p:bldP spid="979" grpId="0" animBg="1"/>
      <p:bldP spid="47" grpId="0"/>
      <p:bldP spid="52" grpId="0"/>
      <p:bldP spid="58" grpId="0" animBg="1"/>
      <p:bldP spid="59" grpId="0" animBg="1"/>
      <p:bldP spid="43" grpId="0"/>
      <p:bldP spid="39" grpId="0"/>
      <p:bldP spid="42" grpId="0" animBg="1"/>
      <p:bldP spid="44" grpId="0" animBg="1"/>
      <p:bldP spid="983" grpId="0"/>
      <p:bldP spid="986" grpId="0"/>
      <p:bldP spid="992" grpId="0" animBg="1"/>
      <p:bldP spid="993" grpId="0" animBg="1"/>
      <p:bldP spid="1005" grpId="0" animBg="1"/>
      <p:bldP spid="1007" grpId="0" animBg="1"/>
      <p:bldP spid="998" grpId="0"/>
      <p:bldP spid="1001" grpId="0"/>
      <p:bldP spid="1010" grpId="0"/>
      <p:bldP spid="2129" grpId="0"/>
      <p:bldP spid="1017" grpId="0" animBg="1"/>
      <p:bldP spid="10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13050"/>
            <a:ext cx="88804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388"/>
            <a:ext cx="915511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92163" y="1844675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To show that a particular element/number belongs to a particular set we use the symbol </a:t>
            </a:r>
            <a:r>
              <a:rPr lang="en-GB" dirty="0">
                <a:latin typeface="+mj-lt"/>
                <a:cs typeface="+mn-cs"/>
                <a:sym typeface="Symbol" pitchFamily="18" charset="2"/>
              </a:rPr>
              <a:t>.   </a:t>
            </a:r>
            <a:endParaRPr lang="en-GB" dirty="0">
              <a:latin typeface="+mj-lt"/>
              <a:cs typeface="+mn-cs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7525" y="26670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 err="1">
                <a:solidFill>
                  <a:srgbClr val="FFFF00"/>
                </a:solidFill>
                <a:latin typeface="+mj-lt"/>
                <a:cs typeface="+mn-cs"/>
              </a:rPr>
              <a:t>eg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   3 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 W   but     0.9  Z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14400" y="3246438"/>
            <a:ext cx="2301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Examples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5800" y="4022725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+mj-lt"/>
                <a:cs typeface="+mn-cs"/>
              </a:rPr>
              <a:t>{ x </a:t>
            </a:r>
            <a:r>
              <a:rPr lang="en-GB">
                <a:latin typeface="+mj-lt"/>
                <a:cs typeface="+mn-cs"/>
                <a:sym typeface="Symbol" pitchFamily="18" charset="2"/>
              </a:rPr>
              <a:t> W: x &lt; 5 }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429000" y="4022725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+mj-lt"/>
                <a:cs typeface="+mn-cs"/>
              </a:rPr>
              <a:t>=   { 0, 1, 2, 3, 4 }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4800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+mj-lt"/>
                <a:cs typeface="+mn-cs"/>
              </a:rPr>
              <a:t>{ x </a:t>
            </a:r>
            <a:r>
              <a:rPr lang="en-GB">
                <a:latin typeface="+mj-lt"/>
                <a:cs typeface="+mn-cs"/>
                <a:sym typeface="Symbol" pitchFamily="18" charset="2"/>
              </a:rPr>
              <a:t> Z: x  -6 }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81400" y="48006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+mj-lt"/>
                <a:cs typeface="+mn-cs"/>
              </a:rPr>
              <a:t>=   { -6, -5, -4, -3, -2, …….. }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62000" y="55626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+mj-lt"/>
                <a:cs typeface="+mn-cs"/>
              </a:rPr>
              <a:t>{ x </a:t>
            </a:r>
            <a:r>
              <a:rPr lang="en-GB">
                <a:latin typeface="+mj-lt"/>
                <a:cs typeface="+mn-cs"/>
                <a:sym typeface="Symbol" pitchFamily="18" charset="2"/>
              </a:rPr>
              <a:t> R: x</a:t>
            </a:r>
            <a:r>
              <a:rPr lang="en-GB" baseline="30000">
                <a:latin typeface="+mj-lt"/>
                <a:cs typeface="+mn-cs"/>
                <a:sym typeface="Symbol" pitchFamily="18" charset="2"/>
              </a:rPr>
              <a:t>2</a:t>
            </a:r>
            <a:r>
              <a:rPr lang="en-GB">
                <a:latin typeface="+mj-lt"/>
                <a:cs typeface="+mn-cs"/>
                <a:sym typeface="Symbol" pitchFamily="18" charset="2"/>
              </a:rPr>
              <a:t> = -4 }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733800" y="556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+mj-lt"/>
                <a:cs typeface="+mn-cs"/>
              </a:rPr>
              <a:t>=    { }  or  </a:t>
            </a:r>
            <a:r>
              <a:rPr lang="en-GB">
                <a:latin typeface="+mj-lt"/>
                <a:cs typeface="+mn-cs"/>
                <a:sym typeface="Symbol" pitchFamily="18" charset="2"/>
              </a:rPr>
              <a:t></a:t>
            </a:r>
            <a:endParaRPr lang="en-GB">
              <a:latin typeface="+mj-lt"/>
              <a:cs typeface="+mn-cs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1000" y="6338888"/>
            <a:ext cx="830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This set has no elements and is called the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empty set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.</a:t>
            </a:r>
          </a:p>
        </p:txBody>
      </p:sp>
      <p:sp>
        <p:nvSpPr>
          <p:cNvPr id="74764" name="Title 11"/>
          <p:cNvSpPr>
            <a:spLocks noGrp="1"/>
          </p:cNvSpPr>
          <p:nvPr>
            <p:ph type="title"/>
          </p:nvPr>
        </p:nvSpPr>
        <p:spPr>
          <a:xfrm>
            <a:off x="1054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FFFF00"/>
                </a:solidFill>
              </a:rPr>
              <a:t>Sets &amp;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  <p:bldP spid="7178" grpId="0" autoUpdateAnimBg="0"/>
      <p:bldP spid="717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Picture 9" descr="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53324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7" name="Rectangle 29"/>
          <p:cNvSpPr>
            <a:spLocks noChangeArrowheads="1"/>
          </p:cNvSpPr>
          <p:nvPr/>
        </p:nvSpPr>
        <p:spPr bwMode="auto">
          <a:xfrm>
            <a:off x="352425" y="730250"/>
            <a:ext cx="649446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1371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/>
              <a:t>The diagram shows the graph of a function  </a:t>
            </a:r>
            <a:r>
              <a:rPr lang="en-GB" altLang="en-US" sz="2000" i="1"/>
              <a:t>f</a:t>
            </a:r>
            <a:r>
              <a:rPr lang="en-GB" altLang="en-US" sz="2000"/>
              <a:t>. 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i="1"/>
              <a:t>f</a:t>
            </a:r>
            <a:r>
              <a:rPr lang="en-GB" altLang="en-US" sz="2000"/>
              <a:t>   has a minimum turning point at (0, -3) and a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/>
              <a:t>point of inflexion at (-4, 2).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altLang="en-US" sz="2000"/>
              <a:t>a)  sketch the graph of  </a:t>
            </a:r>
            <a:r>
              <a:rPr lang="en-GB" altLang="en-US" sz="2000" i="1"/>
              <a:t>y</a:t>
            </a:r>
            <a:r>
              <a:rPr lang="en-GB" altLang="en-US" sz="2000"/>
              <a:t> = </a:t>
            </a:r>
            <a:r>
              <a:rPr lang="en-GB" altLang="en-US" sz="2000" i="1"/>
              <a:t>f</a:t>
            </a:r>
            <a:r>
              <a:rPr lang="en-GB" altLang="en-US" sz="2000"/>
              <a:t>(-</a:t>
            </a:r>
            <a:r>
              <a:rPr lang="en-GB" altLang="en-US" sz="2000" i="1"/>
              <a:t>x</a:t>
            </a:r>
            <a:r>
              <a:rPr lang="en-GB" altLang="en-US" sz="2000"/>
              <a:t>).	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sz="2000"/>
              <a:t>b)  On the same diagram, sketch the graph of </a:t>
            </a:r>
            <a:r>
              <a:rPr lang="en-GB" altLang="en-US" sz="2000" i="1"/>
              <a:t>y</a:t>
            </a:r>
            <a:r>
              <a:rPr lang="en-GB" altLang="en-US" sz="2000"/>
              <a:t> = 2</a:t>
            </a:r>
            <a:r>
              <a:rPr lang="en-GB" altLang="en-US" sz="2000" i="1"/>
              <a:t>f</a:t>
            </a:r>
            <a:r>
              <a:rPr lang="en-GB" altLang="en-US" sz="2000"/>
              <a:t>(-</a:t>
            </a:r>
            <a:r>
              <a:rPr lang="en-GB" altLang="en-US" sz="2000" i="1"/>
              <a:t>x</a:t>
            </a:r>
            <a:r>
              <a:rPr lang="en-GB" altLang="en-US" sz="2000"/>
              <a:t>)</a:t>
            </a:r>
            <a:r>
              <a:rPr lang="en-GB" altLang="en-US"/>
              <a:t> </a:t>
            </a:r>
          </a:p>
        </p:txBody>
      </p:sp>
      <p:pic>
        <p:nvPicPr>
          <p:cNvPr id="159748" name="Picture 30" descr="2003-2%20Q%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431800"/>
            <a:ext cx="29654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Text Box 31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25450" y="374173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969963" y="3763963"/>
            <a:ext cx="24066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/>
              <a:t>Reflect across the y axis</a:t>
            </a: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>
            <a:off x="425450" y="49022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b)</a:t>
            </a:r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>
            <a:off x="969963" y="4924425"/>
            <a:ext cx="32131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/>
              <a:t>Now scale by 2 in the y direction</a:t>
            </a:r>
          </a:p>
        </p:txBody>
      </p:sp>
      <p:pic>
        <p:nvPicPr>
          <p:cNvPr id="46117" name="Picture 37" descr="Q5 PPTsol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3327400"/>
            <a:ext cx="34829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Picture 38" descr="Q5 PPTsol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6"/>
          <a:stretch>
            <a:fillRect/>
          </a:stretch>
        </p:blipFill>
        <p:spPr bwMode="auto">
          <a:xfrm>
            <a:off x="5337175" y="3200400"/>
            <a:ext cx="281781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2" grpId="0"/>
      <p:bldP spid="46113" grpId="0" animBg="1"/>
      <p:bldP spid="46114" grpId="0"/>
      <p:bldP spid="461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2" name="Picture 8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492760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388938" y="876300"/>
            <a:ext cx="5365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cs typeface="Times New Roman" panose="02020603050405020304" pitchFamily="18" charset="0"/>
              </a:rPr>
              <a:t>Part of the graph of                   </a:t>
            </a:r>
            <a:r>
              <a:rPr lang="en-GB" altLang="en-US" sz="2000"/>
              <a:t>is shown in the diagram.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altLang="en-US" sz="2000"/>
              <a:t>On separate diagrams sketch the graph of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altLang="en-US" sz="2000"/>
              <a:t>a)		b)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GB" altLang="en-US" sz="2000"/>
              <a:t>Indicate on each graph the images of O, A, B, C, and D.</a:t>
            </a: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2389188" y="930275"/>
          <a:ext cx="8905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930275"/>
                        <a:ext cx="8905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742950" y="2001838"/>
          <a:ext cx="11604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6" imgW="761669" imgH="203112" progId="Equation.DSMT4">
                  <p:embed/>
                </p:oleObj>
              </mc:Choice>
              <mc:Fallback>
                <p:oleObj name="Equation" r:id="rId6" imgW="76166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2001838"/>
                        <a:ext cx="11604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 noChangeAspect="1"/>
          </p:cNvGraphicFramePr>
          <p:nvPr/>
        </p:nvGraphicFramePr>
        <p:xfrm>
          <a:off x="2603500" y="1984375"/>
          <a:ext cx="11239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8" imgW="736600" imgH="203200" progId="Equation.DSMT4">
                  <p:embed/>
                </p:oleObj>
              </mc:Choice>
              <mc:Fallback>
                <p:oleObj name="Equation" r:id="rId8" imgW="736600" imgH="203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1984375"/>
                        <a:ext cx="1123950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22" descr="1999-1%20Q%2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5025"/>
            <a:ext cx="34671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27" name="Text Box 23"/>
          <p:cNvSpPr txBox="1">
            <a:spLocks noChangeArrowheads="1"/>
          </p:cNvSpPr>
          <p:nvPr/>
        </p:nvSpPr>
        <p:spPr bwMode="auto">
          <a:xfrm>
            <a:off x="396875" y="3470275"/>
            <a:ext cx="411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a)</a:t>
            </a:r>
          </a:p>
        </p:txBody>
      </p:sp>
      <p:sp>
        <p:nvSpPr>
          <p:cNvPr id="98328" name="Text Box 24"/>
          <p:cNvSpPr txBox="1">
            <a:spLocks noChangeArrowheads="1"/>
          </p:cNvSpPr>
          <p:nvPr/>
        </p:nvSpPr>
        <p:spPr bwMode="auto">
          <a:xfrm>
            <a:off x="396875" y="4452938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b)</a:t>
            </a:r>
          </a:p>
        </p:txBody>
      </p:sp>
      <p:sp>
        <p:nvSpPr>
          <p:cNvPr id="98329" name="Text Box 25"/>
          <p:cNvSpPr txBox="1">
            <a:spLocks noChangeArrowheads="1"/>
          </p:cNvSpPr>
          <p:nvPr/>
        </p:nvSpPr>
        <p:spPr bwMode="auto">
          <a:xfrm>
            <a:off x="982663" y="3506788"/>
            <a:ext cx="3825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Comic Sans MS" panose="030F0702030302020204" pitchFamily="66" charset="0"/>
              </a:rPr>
              <a:t>graph moves to the left 1 unit </a:t>
            </a:r>
            <a:endParaRPr lang="en-GB" altLang="en-US" sz="20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8330" name="Text Box 26"/>
          <p:cNvSpPr txBox="1">
            <a:spLocks noChangeArrowheads="1"/>
          </p:cNvSpPr>
          <p:nvPr/>
        </p:nvSpPr>
        <p:spPr bwMode="auto">
          <a:xfrm>
            <a:off x="1069975" y="4424363"/>
            <a:ext cx="3992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Comic Sans MS" panose="030F0702030302020204" pitchFamily="66" charset="0"/>
              </a:rPr>
              <a:t>graph is reflected in the x axis </a:t>
            </a:r>
            <a:endParaRPr lang="en-GB" altLang="en-US" sz="20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98331" name="Text Box 27"/>
          <p:cNvSpPr txBox="1">
            <a:spLocks noChangeArrowheads="1"/>
          </p:cNvSpPr>
          <p:nvPr/>
        </p:nvSpPr>
        <p:spPr bwMode="auto">
          <a:xfrm>
            <a:off x="1069975" y="4883150"/>
            <a:ext cx="569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  <a:latin typeface="Comic Sans MS" panose="030F0702030302020204" pitchFamily="66" charset="0"/>
              </a:rPr>
              <a:t>graph is then scaled 2 units in the y direction </a:t>
            </a:r>
            <a:endParaRPr lang="en-GB" altLang="en-US" sz="20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7" grpId="0"/>
      <p:bldP spid="98328" grpId="0"/>
      <p:bldP spid="98329" grpId="0"/>
      <p:bldP spid="98330" grpId="0"/>
      <p:bldP spid="983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2" name="Picture 32" descr="Functions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757238"/>
            <a:ext cx="388937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8" name="Picture 8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55832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sp>
        <p:nvSpPr>
          <p:cNvPr id="4110" name="Rectangle 24"/>
          <p:cNvSpPr>
            <a:spLocks noChangeArrowheads="1"/>
          </p:cNvSpPr>
          <p:nvPr/>
        </p:nvSpPr>
        <p:spPr bwMode="auto">
          <a:xfrm>
            <a:off x="3241675" y="4560888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00">
                <a:cs typeface="Times New Roman" panose="02020603050405020304" pitchFamily="18" charset="0"/>
              </a:rPr>
              <a:t>	</a:t>
            </a:r>
            <a:endParaRPr lang="en-GB" altLang="en-US"/>
          </a:p>
        </p:txBody>
      </p:sp>
      <p:sp>
        <p:nvSpPr>
          <p:cNvPr id="14363" name="Rectangle 20"/>
          <p:cNvSpPr>
            <a:spLocks noChangeArrowheads="1"/>
          </p:cNvSpPr>
          <p:nvPr/>
        </p:nvSpPr>
        <p:spPr bwMode="auto">
          <a:xfrm>
            <a:off x="384175" y="784225"/>
            <a:ext cx="42799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GB" sz="2000" dirty="0">
                <a:cs typeface="Times New Roman" pitchFamily="18" charset="0"/>
              </a:rPr>
              <a:t> </a:t>
            </a:r>
            <a:r>
              <a:rPr lang="en-GB" sz="2000" dirty="0">
                <a:cs typeface="Arial" charset="0"/>
              </a:rPr>
              <a:t>                                         =                                      </a:t>
            </a:r>
          </a:p>
          <a:p>
            <a:pPr marL="342900" indent="-342900" eaLnBrk="1" hangingPunct="1">
              <a:spcBef>
                <a:spcPct val="50000"/>
              </a:spcBef>
              <a:defRPr/>
            </a:pPr>
            <a:r>
              <a:rPr lang="en-GB" sz="2000" dirty="0">
                <a:cs typeface="Arial" charset="0"/>
              </a:rPr>
              <a:t>a)   On the same diagram sketch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000" dirty="0">
                <a:cs typeface="Arial" charset="0"/>
              </a:rPr>
              <a:t>       </a:t>
            </a:r>
            <a:r>
              <a:rPr lang="en-GB" sz="2000" dirty="0" err="1">
                <a:cs typeface="Arial" charset="0"/>
              </a:rPr>
              <a:t>i</a:t>
            </a:r>
            <a:r>
              <a:rPr lang="en-GB" sz="2000" dirty="0">
                <a:cs typeface="Arial" charset="0"/>
              </a:rPr>
              <a:t>)	the graph of 	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000" dirty="0">
                <a:cs typeface="Arial" charset="0"/>
              </a:rPr>
              <a:t>       ii)	the graph of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000" dirty="0">
                <a:cs typeface="Arial" charset="0"/>
              </a:rPr>
              <a:t>b)    Find the range of values of x for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defRPr/>
            </a:pPr>
            <a:r>
              <a:rPr lang="en-GB" sz="2000" dirty="0">
                <a:cs typeface="Arial" charset="0"/>
              </a:rPr>
              <a:t>       which                        is positive </a:t>
            </a:r>
          </a:p>
        </p:txBody>
      </p:sp>
      <p:grpSp>
        <p:nvGrpSpPr>
          <p:cNvPr id="4112" name="Group 33"/>
          <p:cNvGrpSpPr>
            <a:grpSpLocks/>
          </p:cNvGrpSpPr>
          <p:nvPr/>
        </p:nvGrpSpPr>
        <p:grpSpPr bwMode="auto">
          <a:xfrm>
            <a:off x="598488" y="792163"/>
            <a:ext cx="3411537" cy="2990850"/>
            <a:chOff x="377" y="432"/>
            <a:chExt cx="2149" cy="1884"/>
          </a:xfrm>
        </p:grpSpPr>
        <p:graphicFrame>
          <p:nvGraphicFramePr>
            <p:cNvPr id="4103" name="Object 19"/>
            <p:cNvGraphicFramePr>
              <a:graphicFrameLocks noChangeAspect="1"/>
            </p:cNvGraphicFramePr>
            <p:nvPr/>
          </p:nvGraphicFramePr>
          <p:xfrm>
            <a:off x="377" y="432"/>
            <a:ext cx="1170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quation" r:id="rId5" imgW="1130300" imgH="228600" progId="Equation.DSMT4">
                    <p:embed/>
                  </p:oleObj>
                </mc:Choice>
                <mc:Fallback>
                  <p:oleObj name="Equation" r:id="rId5" imgW="1130300" imgH="22860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" y="432"/>
                          <a:ext cx="1170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17"/>
            <p:cNvGraphicFramePr>
              <a:graphicFrameLocks noChangeAspect="1"/>
            </p:cNvGraphicFramePr>
            <p:nvPr/>
          </p:nvGraphicFramePr>
          <p:xfrm>
            <a:off x="1621" y="1062"/>
            <a:ext cx="584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7" imgW="583947" imgH="203112" progId="Equation.DSMT4">
                    <p:embed/>
                  </p:oleObj>
                </mc:Choice>
                <mc:Fallback>
                  <p:oleObj name="Equation" r:id="rId7" imgW="583947" imgH="203112" progId="Equation.DSMT4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1" y="1062"/>
                          <a:ext cx="584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6"/>
            <p:cNvGraphicFramePr>
              <a:graphicFrameLocks noChangeAspect="1"/>
            </p:cNvGraphicFramePr>
            <p:nvPr/>
          </p:nvGraphicFramePr>
          <p:xfrm>
            <a:off x="1602" y="1391"/>
            <a:ext cx="924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Equation" r:id="rId9" imgW="850531" imgH="203112" progId="Equation.DSMT4">
                    <p:embed/>
                  </p:oleObj>
                </mc:Choice>
                <mc:Fallback>
                  <p:oleObj name="Equation" r:id="rId9" imgW="850531" imgH="203112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2" y="1391"/>
                          <a:ext cx="924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6" name="Object 15"/>
            <p:cNvGraphicFramePr>
              <a:graphicFrameLocks noChangeAspect="1"/>
            </p:cNvGraphicFramePr>
            <p:nvPr/>
          </p:nvGraphicFramePr>
          <p:xfrm>
            <a:off x="934" y="2087"/>
            <a:ext cx="69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name="Equation" r:id="rId11" imgW="609336" imgH="203112" progId="Equation.DSMT4">
                    <p:embed/>
                  </p:oleObj>
                </mc:Choice>
                <mc:Fallback>
                  <p:oleObj name="Equation" r:id="rId11" imgW="609336" imgH="203112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" y="2087"/>
                          <a:ext cx="69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2190" name="Object 30"/>
          <p:cNvGraphicFramePr>
            <a:graphicFrameLocks noChangeAspect="1"/>
          </p:cNvGraphicFramePr>
          <p:nvPr/>
        </p:nvGraphicFramePr>
        <p:xfrm>
          <a:off x="2998788" y="744538"/>
          <a:ext cx="135413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3" imgW="711200" imgH="228600" progId="Equation.DSMT4">
                  <p:embed/>
                </p:oleObj>
              </mc:Choice>
              <mc:Fallback>
                <p:oleObj name="Equation" r:id="rId13" imgW="71120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744538"/>
                        <a:ext cx="1354137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1" name="Text Box 31"/>
          <p:cNvSpPr txBox="1">
            <a:spLocks noChangeArrowheads="1"/>
          </p:cNvSpPr>
          <p:nvPr/>
        </p:nvSpPr>
        <p:spPr bwMode="auto">
          <a:xfrm>
            <a:off x="5137150" y="1728788"/>
            <a:ext cx="37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92194" name="Text Box 34"/>
          <p:cNvSpPr txBox="1">
            <a:spLocks noChangeArrowheads="1"/>
          </p:cNvSpPr>
          <p:nvPr/>
        </p:nvSpPr>
        <p:spPr bwMode="auto">
          <a:xfrm>
            <a:off x="371475" y="4598988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b)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938213" y="4637088"/>
            <a:ext cx="768350" cy="3667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/>
              <a:t>Solve:</a:t>
            </a:r>
          </a:p>
        </p:txBody>
      </p:sp>
      <p:graphicFrame>
        <p:nvGraphicFramePr>
          <p:cNvPr id="92196" name="Object 36"/>
          <p:cNvGraphicFramePr>
            <a:graphicFrameLocks noChangeAspect="1"/>
          </p:cNvGraphicFramePr>
          <p:nvPr/>
        </p:nvGraphicFramePr>
        <p:xfrm>
          <a:off x="1925638" y="4587875"/>
          <a:ext cx="22479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15" imgW="1181100" imgH="228600" progId="Equation.DSMT4">
                  <p:embed/>
                </p:oleObj>
              </mc:Choice>
              <mc:Fallback>
                <p:oleObj name="Equation" r:id="rId15" imgW="1181100" imgH="228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587875"/>
                        <a:ext cx="22479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7" name="Object 37"/>
          <p:cNvGraphicFramePr>
            <a:graphicFrameLocks noChangeAspect="1"/>
          </p:cNvGraphicFramePr>
          <p:nvPr/>
        </p:nvGraphicFramePr>
        <p:xfrm>
          <a:off x="758825" y="5157788"/>
          <a:ext cx="17653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7" imgW="927100" imgH="228600" progId="Equation.DSMT4">
                  <p:embed/>
                </p:oleObj>
              </mc:Choice>
              <mc:Fallback>
                <p:oleObj name="Equation" r:id="rId17" imgW="927100" imgH="2286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5157788"/>
                        <a:ext cx="17653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8" name="Object 38"/>
          <p:cNvGraphicFramePr>
            <a:graphicFrameLocks noChangeAspect="1"/>
          </p:cNvGraphicFramePr>
          <p:nvPr/>
        </p:nvGraphicFramePr>
        <p:xfrm>
          <a:off x="2846388" y="5167313"/>
          <a:ext cx="17891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9" imgW="939392" imgH="203112" progId="Equation.DSMT4">
                  <p:embed/>
                </p:oleObj>
              </mc:Choice>
              <mc:Fallback>
                <p:oleObj name="Equation" r:id="rId19" imgW="939392" imgH="203112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5167313"/>
                        <a:ext cx="178911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9" name="Object 39"/>
          <p:cNvGraphicFramePr>
            <a:graphicFrameLocks noChangeAspect="1"/>
          </p:cNvGraphicFramePr>
          <p:nvPr/>
        </p:nvGraphicFramePr>
        <p:xfrm>
          <a:off x="4989513" y="5154613"/>
          <a:ext cx="17399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21" imgW="914400" imgH="203200" progId="Equation.DSMT4">
                  <p:embed/>
                </p:oleObj>
              </mc:Choice>
              <mc:Fallback>
                <p:oleObj name="Equation" r:id="rId21" imgW="914400" imgH="2032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5154613"/>
                        <a:ext cx="17399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1" name="Text Box 41"/>
          <p:cNvSpPr txBox="1">
            <a:spLocks noChangeArrowheads="1"/>
          </p:cNvSpPr>
          <p:nvPr/>
        </p:nvSpPr>
        <p:spPr bwMode="auto">
          <a:xfrm>
            <a:off x="822325" y="5667375"/>
            <a:ext cx="3786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10 - </a:t>
            </a:r>
            <a:r>
              <a:rPr lang="en-GB" altLang="en-US" sz="2000" i="1">
                <a:solidFill>
                  <a:schemeClr val="accent2"/>
                </a:solidFill>
              </a:rPr>
              <a:t>f(x)</a:t>
            </a:r>
            <a:r>
              <a:rPr lang="en-GB" altLang="en-US" sz="2000">
                <a:solidFill>
                  <a:schemeClr val="accent2"/>
                </a:solidFill>
              </a:rPr>
              <a:t> is positive for    -1 &lt; </a:t>
            </a:r>
            <a:r>
              <a:rPr lang="en-GB" altLang="en-US" i="1">
                <a:solidFill>
                  <a:schemeClr val="accent2"/>
                </a:solidFill>
              </a:rPr>
              <a:t>x</a:t>
            </a:r>
            <a:r>
              <a:rPr lang="en-GB" altLang="en-US" sz="2000">
                <a:solidFill>
                  <a:schemeClr val="accent2"/>
                </a:solidFill>
              </a:rPr>
              <a:t> &lt; 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1" grpId="0"/>
      <p:bldP spid="92194" grpId="0"/>
      <p:bldP spid="92195" grpId="0" animBg="1"/>
      <p:bldP spid="9220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4" name="Picture 8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0466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pic>
        <p:nvPicPr>
          <p:cNvPr id="5127" name="Picture 17" descr="2000-1 Q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420813"/>
            <a:ext cx="36068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0" y="2459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9" name="Rectangle 20"/>
          <p:cNvSpPr>
            <a:spLocks noChangeArrowheads="1"/>
          </p:cNvSpPr>
          <p:nvPr/>
        </p:nvSpPr>
        <p:spPr bwMode="auto">
          <a:xfrm>
            <a:off x="0" y="3943350"/>
            <a:ext cx="215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00">
                <a:cs typeface="Times New Roman" panose="02020603050405020304" pitchFamily="18" charset="0"/>
              </a:rPr>
              <a:t> </a:t>
            </a:r>
            <a:endParaRPr lang="en-GB" altLang="en-US"/>
          </a:p>
        </p:txBody>
      </p:sp>
      <p:grpSp>
        <p:nvGrpSpPr>
          <p:cNvPr id="5130" name="Group 22"/>
          <p:cNvGrpSpPr>
            <a:grpSpLocks/>
          </p:cNvGrpSpPr>
          <p:nvPr/>
        </p:nvGrpSpPr>
        <p:grpSpPr bwMode="auto">
          <a:xfrm>
            <a:off x="-26988" y="1028700"/>
            <a:ext cx="6648451" cy="3028950"/>
            <a:chOff x="-8" y="790"/>
            <a:chExt cx="4188" cy="1908"/>
          </a:xfrm>
        </p:grpSpPr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-8" y="790"/>
              <a:ext cx="4188" cy="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>
                  <a:cs typeface="Times New Roman" panose="02020603050405020304" pitchFamily="18" charset="0"/>
                </a:rPr>
                <a:t>A sketch of the graph of y = f(x) where                                       </a:t>
              </a:r>
              <a:r>
                <a:rPr lang="en-GB" altLang="en-US" sz="1800"/>
                <a:t>is shown.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The graph has a maximum at A (1,4) and a minimum at B(3, 0)</a:t>
              </a:r>
            </a:p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en-GB" altLang="en-US" sz="1800"/>
                <a:t>.	</a:t>
              </a:r>
            </a:p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en-GB" altLang="en-US" sz="1800"/>
                <a:t>      Sketch the graph of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      Indicate the co-ordinates of the turning points. There is no need to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GB" altLang="en-US" sz="1800"/>
                <a:t>       calculate the co-ordinates of the points of intersection with the axes.	</a:t>
              </a:r>
            </a:p>
            <a:p>
              <a:pPr eaLnBrk="1" hangingPunct="1">
                <a:spcBef>
                  <a:spcPct val="50000"/>
                </a:spcBef>
              </a:pPr>
              <a:endParaRPr lang="en-GB" altLang="en-US" sz="1800"/>
            </a:p>
          </p:txBody>
        </p:sp>
        <p:graphicFrame>
          <p:nvGraphicFramePr>
            <p:cNvPr id="5123" name="Object 16"/>
            <p:cNvGraphicFramePr>
              <a:graphicFrameLocks noChangeAspect="1"/>
            </p:cNvGraphicFramePr>
            <p:nvPr/>
          </p:nvGraphicFramePr>
          <p:xfrm>
            <a:off x="2104" y="824"/>
            <a:ext cx="1075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quation" r:id="rId5" imgW="1270000" imgH="228600" progId="Equation.DSMT4">
                    <p:embed/>
                  </p:oleObj>
                </mc:Choice>
                <mc:Fallback>
                  <p:oleObj name="Equation" r:id="rId5" imgW="1270000" imgH="2286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4" y="824"/>
                          <a:ext cx="1075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5"/>
            <p:cNvGraphicFramePr>
              <a:graphicFrameLocks noChangeAspect="1"/>
            </p:cNvGraphicFramePr>
            <p:nvPr/>
          </p:nvGraphicFramePr>
          <p:xfrm>
            <a:off x="1319" y="1684"/>
            <a:ext cx="1047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Equation" r:id="rId7" imgW="1193800" imgH="203200" progId="Equation.DSMT4">
                    <p:embed/>
                  </p:oleObj>
                </mc:Choice>
                <mc:Fallback>
                  <p:oleObj name="Equation" r:id="rId7" imgW="1193800" imgH="20320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9" y="1684"/>
                          <a:ext cx="1047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0" y="3832225"/>
            <a:ext cx="488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6248400" algn="l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00">
                <a:cs typeface="Times New Roman" panose="02020603050405020304" pitchFamily="18" charset="0"/>
              </a:rPr>
              <a:t>	</a:t>
            </a:r>
            <a:endParaRPr lang="en-GB" altLang="en-US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774700" y="4705350"/>
            <a:ext cx="979488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Graph is</a:t>
            </a:r>
            <a:endParaRPr lang="en-GB" altLang="en-US" sz="2000"/>
          </a:p>
        </p:txBody>
      </p:sp>
      <p:sp>
        <p:nvSpPr>
          <p:cNvPr id="96293" name="Text Box 37"/>
          <p:cNvSpPr txBox="1">
            <a:spLocks noChangeArrowheads="1"/>
          </p:cNvSpPr>
          <p:nvPr/>
        </p:nvSpPr>
        <p:spPr bwMode="auto">
          <a:xfrm>
            <a:off x="1970088" y="4687888"/>
            <a:ext cx="384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3300"/>
                </a:solidFill>
              </a:rPr>
              <a:t>moved 2 units to the left, and 4 units up</a:t>
            </a:r>
            <a:endParaRPr lang="en-GB" altLang="en-US" sz="2000">
              <a:solidFill>
                <a:srgbClr val="FF3300"/>
              </a:solidFill>
            </a:endParaRPr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/>
        </p:nvGraphicFramePr>
        <p:xfrm>
          <a:off x="7300913" y="4619625"/>
          <a:ext cx="144621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9" imgW="1002865" imgH="431613" progId="Equation.DSMT4">
                  <p:embed/>
                </p:oleObj>
              </mc:Choice>
              <mc:Fallback>
                <p:oleObj name="Equation" r:id="rId9" imgW="1002865" imgH="431613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4619625"/>
                        <a:ext cx="1446212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95" name="Text Box 39"/>
          <p:cNvSpPr txBox="1">
            <a:spLocks noChangeArrowheads="1"/>
          </p:cNvSpPr>
          <p:nvPr/>
        </p:nvSpPr>
        <p:spPr bwMode="auto">
          <a:xfrm>
            <a:off x="6019800" y="4714875"/>
            <a:ext cx="11017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t.p.’s  are:</a:t>
            </a:r>
            <a:endParaRPr lang="en-GB" altLang="en-US" sz="2000"/>
          </a:p>
        </p:txBody>
      </p:sp>
      <p:sp>
        <p:nvSpPr>
          <p:cNvPr id="40" name="Freeform 39"/>
          <p:cNvSpPr/>
          <p:nvPr/>
        </p:nvSpPr>
        <p:spPr>
          <a:xfrm>
            <a:off x="5943600" y="1768475"/>
            <a:ext cx="2306638" cy="2117725"/>
          </a:xfrm>
          <a:custGeom>
            <a:avLst/>
            <a:gdLst>
              <a:gd name="connsiteX0" fmla="*/ 0 w 2306320"/>
              <a:gd name="connsiteY0" fmla="*/ 2118360 h 2118360"/>
              <a:gd name="connsiteX1" fmla="*/ 304800 w 2306320"/>
              <a:gd name="connsiteY1" fmla="*/ 701040 h 2118360"/>
              <a:gd name="connsiteX2" fmla="*/ 502920 w 2306320"/>
              <a:gd name="connsiteY2" fmla="*/ 182880 h 2118360"/>
              <a:gd name="connsiteX3" fmla="*/ 716280 w 2306320"/>
              <a:gd name="connsiteY3" fmla="*/ 15240 h 2118360"/>
              <a:gd name="connsiteX4" fmla="*/ 868680 w 2306320"/>
              <a:gd name="connsiteY4" fmla="*/ 91440 h 2118360"/>
              <a:gd name="connsiteX5" fmla="*/ 1066800 w 2306320"/>
              <a:gd name="connsiteY5" fmla="*/ 411480 h 2118360"/>
              <a:gd name="connsiteX6" fmla="*/ 1508760 w 2306320"/>
              <a:gd name="connsiteY6" fmla="*/ 1264920 h 2118360"/>
              <a:gd name="connsiteX7" fmla="*/ 1508760 w 2306320"/>
              <a:gd name="connsiteY7" fmla="*/ 1264920 h 2118360"/>
              <a:gd name="connsiteX8" fmla="*/ 1722120 w 2306320"/>
              <a:gd name="connsiteY8" fmla="*/ 1432560 h 2118360"/>
              <a:gd name="connsiteX9" fmla="*/ 1905000 w 2306320"/>
              <a:gd name="connsiteY9" fmla="*/ 1310640 h 2118360"/>
              <a:gd name="connsiteX10" fmla="*/ 2087880 w 2306320"/>
              <a:gd name="connsiteY10" fmla="*/ 1021080 h 2118360"/>
              <a:gd name="connsiteX11" fmla="*/ 2270760 w 2306320"/>
              <a:gd name="connsiteY11" fmla="*/ 563880 h 2118360"/>
              <a:gd name="connsiteX12" fmla="*/ 2301240 w 2306320"/>
              <a:gd name="connsiteY12" fmla="*/ 41148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320" h="2118360">
                <a:moveTo>
                  <a:pt x="0" y="2118360"/>
                </a:moveTo>
                <a:cubicBezTo>
                  <a:pt x="110490" y="1570990"/>
                  <a:pt x="220980" y="1023620"/>
                  <a:pt x="304800" y="701040"/>
                </a:cubicBezTo>
                <a:cubicBezTo>
                  <a:pt x="388620" y="378460"/>
                  <a:pt x="434340" y="297180"/>
                  <a:pt x="502920" y="182880"/>
                </a:cubicBezTo>
                <a:cubicBezTo>
                  <a:pt x="571500" y="68580"/>
                  <a:pt x="655320" y="30480"/>
                  <a:pt x="716280" y="15240"/>
                </a:cubicBezTo>
                <a:cubicBezTo>
                  <a:pt x="777240" y="0"/>
                  <a:pt x="810260" y="25400"/>
                  <a:pt x="868680" y="91440"/>
                </a:cubicBezTo>
                <a:cubicBezTo>
                  <a:pt x="927100" y="157480"/>
                  <a:pt x="960120" y="215900"/>
                  <a:pt x="1066800" y="411480"/>
                </a:cubicBezTo>
                <a:cubicBezTo>
                  <a:pt x="1173480" y="607060"/>
                  <a:pt x="1508760" y="1264920"/>
                  <a:pt x="1508760" y="1264920"/>
                </a:cubicBezTo>
                <a:lnTo>
                  <a:pt x="1508760" y="1264920"/>
                </a:lnTo>
                <a:cubicBezTo>
                  <a:pt x="1544320" y="1292860"/>
                  <a:pt x="1656080" y="1424940"/>
                  <a:pt x="1722120" y="1432560"/>
                </a:cubicBezTo>
                <a:cubicBezTo>
                  <a:pt x="1788160" y="1440180"/>
                  <a:pt x="1844040" y="1379220"/>
                  <a:pt x="1905000" y="1310640"/>
                </a:cubicBezTo>
                <a:cubicBezTo>
                  <a:pt x="1965960" y="1242060"/>
                  <a:pt x="2026920" y="1145540"/>
                  <a:pt x="2087880" y="1021080"/>
                </a:cubicBezTo>
                <a:cubicBezTo>
                  <a:pt x="2148840" y="896620"/>
                  <a:pt x="2235200" y="665480"/>
                  <a:pt x="2270760" y="563880"/>
                </a:cubicBezTo>
                <a:cubicBezTo>
                  <a:pt x="2306320" y="462280"/>
                  <a:pt x="2303780" y="436880"/>
                  <a:pt x="2301240" y="411480"/>
                </a:cubicBezTo>
              </a:path>
            </a:pathLst>
          </a:cu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1" name="Freeform 40"/>
          <p:cNvSpPr/>
          <p:nvPr/>
        </p:nvSpPr>
        <p:spPr>
          <a:xfrm>
            <a:off x="4953000" y="1752600"/>
            <a:ext cx="2306638" cy="2117725"/>
          </a:xfrm>
          <a:custGeom>
            <a:avLst/>
            <a:gdLst>
              <a:gd name="connsiteX0" fmla="*/ 0 w 2306320"/>
              <a:gd name="connsiteY0" fmla="*/ 2118360 h 2118360"/>
              <a:gd name="connsiteX1" fmla="*/ 304800 w 2306320"/>
              <a:gd name="connsiteY1" fmla="*/ 701040 h 2118360"/>
              <a:gd name="connsiteX2" fmla="*/ 502920 w 2306320"/>
              <a:gd name="connsiteY2" fmla="*/ 182880 h 2118360"/>
              <a:gd name="connsiteX3" fmla="*/ 716280 w 2306320"/>
              <a:gd name="connsiteY3" fmla="*/ 15240 h 2118360"/>
              <a:gd name="connsiteX4" fmla="*/ 868680 w 2306320"/>
              <a:gd name="connsiteY4" fmla="*/ 91440 h 2118360"/>
              <a:gd name="connsiteX5" fmla="*/ 1066800 w 2306320"/>
              <a:gd name="connsiteY5" fmla="*/ 411480 h 2118360"/>
              <a:gd name="connsiteX6" fmla="*/ 1508760 w 2306320"/>
              <a:gd name="connsiteY6" fmla="*/ 1264920 h 2118360"/>
              <a:gd name="connsiteX7" fmla="*/ 1508760 w 2306320"/>
              <a:gd name="connsiteY7" fmla="*/ 1264920 h 2118360"/>
              <a:gd name="connsiteX8" fmla="*/ 1722120 w 2306320"/>
              <a:gd name="connsiteY8" fmla="*/ 1432560 h 2118360"/>
              <a:gd name="connsiteX9" fmla="*/ 1905000 w 2306320"/>
              <a:gd name="connsiteY9" fmla="*/ 1310640 h 2118360"/>
              <a:gd name="connsiteX10" fmla="*/ 2087880 w 2306320"/>
              <a:gd name="connsiteY10" fmla="*/ 1021080 h 2118360"/>
              <a:gd name="connsiteX11" fmla="*/ 2270760 w 2306320"/>
              <a:gd name="connsiteY11" fmla="*/ 563880 h 2118360"/>
              <a:gd name="connsiteX12" fmla="*/ 2301240 w 2306320"/>
              <a:gd name="connsiteY12" fmla="*/ 411480 h 211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6320" h="2118360">
                <a:moveTo>
                  <a:pt x="0" y="2118360"/>
                </a:moveTo>
                <a:cubicBezTo>
                  <a:pt x="110490" y="1570990"/>
                  <a:pt x="220980" y="1023620"/>
                  <a:pt x="304800" y="701040"/>
                </a:cubicBezTo>
                <a:cubicBezTo>
                  <a:pt x="388620" y="378460"/>
                  <a:pt x="434340" y="297180"/>
                  <a:pt x="502920" y="182880"/>
                </a:cubicBezTo>
                <a:cubicBezTo>
                  <a:pt x="571500" y="68580"/>
                  <a:pt x="655320" y="30480"/>
                  <a:pt x="716280" y="15240"/>
                </a:cubicBezTo>
                <a:cubicBezTo>
                  <a:pt x="777240" y="0"/>
                  <a:pt x="810260" y="25400"/>
                  <a:pt x="868680" y="91440"/>
                </a:cubicBezTo>
                <a:cubicBezTo>
                  <a:pt x="927100" y="157480"/>
                  <a:pt x="960120" y="215900"/>
                  <a:pt x="1066800" y="411480"/>
                </a:cubicBezTo>
                <a:cubicBezTo>
                  <a:pt x="1173480" y="607060"/>
                  <a:pt x="1508760" y="1264920"/>
                  <a:pt x="1508760" y="1264920"/>
                </a:cubicBezTo>
                <a:lnTo>
                  <a:pt x="1508760" y="1264920"/>
                </a:lnTo>
                <a:cubicBezTo>
                  <a:pt x="1544320" y="1292860"/>
                  <a:pt x="1656080" y="1424940"/>
                  <a:pt x="1722120" y="1432560"/>
                </a:cubicBezTo>
                <a:cubicBezTo>
                  <a:pt x="1788160" y="1440180"/>
                  <a:pt x="1844040" y="1379220"/>
                  <a:pt x="1905000" y="1310640"/>
                </a:cubicBezTo>
                <a:cubicBezTo>
                  <a:pt x="1965960" y="1242060"/>
                  <a:pt x="2026920" y="1145540"/>
                  <a:pt x="2087880" y="1021080"/>
                </a:cubicBezTo>
                <a:cubicBezTo>
                  <a:pt x="2148840" y="896620"/>
                  <a:pt x="2235200" y="665480"/>
                  <a:pt x="2270760" y="563880"/>
                </a:cubicBezTo>
                <a:cubicBezTo>
                  <a:pt x="2306320" y="462280"/>
                  <a:pt x="2303780" y="436880"/>
                  <a:pt x="2301240" y="41148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37" name="Rectangle 41"/>
          <p:cNvSpPr>
            <a:spLocks noChangeArrowheads="1"/>
          </p:cNvSpPr>
          <p:nvPr/>
        </p:nvSpPr>
        <p:spPr bwMode="auto">
          <a:xfrm>
            <a:off x="6653213" y="1476375"/>
            <a:ext cx="576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(1,4) 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480050" y="58738"/>
            <a:ext cx="631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/>
              <a:t>(-1,8)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10833 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00174 -0.2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92" grpId="0" animBg="1"/>
      <p:bldP spid="96293" grpId="0"/>
      <p:bldP spid="96295" grpId="0" animBg="1"/>
      <p:bldP spid="4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324225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11.3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137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1028"/>
          <p:cNvSpPr txBox="1">
            <a:spLocks noChangeArrowheads="1"/>
          </p:cNvSpPr>
          <p:nvPr/>
        </p:nvSpPr>
        <p:spPr bwMode="auto">
          <a:xfrm>
            <a:off x="876300" y="2628900"/>
            <a:ext cx="8267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A function in the form   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f(x) = </a:t>
            </a:r>
            <a:r>
              <a:rPr lang="en-GB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a</a:t>
            </a:r>
            <a:r>
              <a:rPr lang="en-GB" baseline="30000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     where a &gt; 0, a ≠ 1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 </a:t>
            </a:r>
            <a:r>
              <a:rPr lang="en-GB" dirty="0">
                <a:latin typeface="Comic Sans MS" pitchFamily="66" charset="0"/>
                <a:cs typeface="+mn-cs"/>
              </a:rPr>
              <a:t>is called an exponential function to </a:t>
            </a: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base a</a:t>
            </a:r>
            <a:r>
              <a:rPr lang="en-GB" dirty="0">
                <a:latin typeface="Comic Sans MS" pitchFamily="66" charset="0"/>
                <a:cs typeface="+mn-cs"/>
              </a:rPr>
              <a:t> .</a:t>
            </a:r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1409700" y="4572000"/>
            <a:ext cx="7239000" cy="1371600"/>
            <a:chOff x="384" y="2880"/>
            <a:chExt cx="4560" cy="864"/>
          </a:xfrm>
          <a:solidFill>
            <a:srgbClr val="000000"/>
          </a:solidFill>
        </p:grpSpPr>
        <p:sp>
          <p:nvSpPr>
            <p:cNvPr id="28681" name="Rectangle 1033"/>
            <p:cNvSpPr>
              <a:spLocks noChangeArrowheads="1"/>
            </p:cNvSpPr>
            <p:nvPr/>
          </p:nvSpPr>
          <p:spPr bwMode="auto">
            <a:xfrm>
              <a:off x="384" y="2880"/>
              <a:ext cx="4560" cy="864"/>
            </a:xfrm>
            <a:prstGeom prst="rect">
              <a:avLst/>
            </a:prstGeom>
            <a:grp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82" name="Line 1034"/>
            <p:cNvSpPr>
              <a:spLocks noChangeShapeType="1"/>
            </p:cNvSpPr>
            <p:nvPr/>
          </p:nvSpPr>
          <p:spPr bwMode="auto">
            <a:xfrm>
              <a:off x="384" y="3312"/>
              <a:ext cx="4560" cy="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83" name="Line 1035"/>
            <p:cNvSpPr>
              <a:spLocks noChangeShapeType="1"/>
            </p:cNvSpPr>
            <p:nvPr/>
          </p:nvSpPr>
          <p:spPr bwMode="auto">
            <a:xfrm>
              <a:off x="948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84" name="Line 1036"/>
            <p:cNvSpPr>
              <a:spLocks noChangeShapeType="1"/>
            </p:cNvSpPr>
            <p:nvPr/>
          </p:nvSpPr>
          <p:spPr bwMode="auto">
            <a:xfrm>
              <a:off x="1536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85" name="Line 1037"/>
            <p:cNvSpPr>
              <a:spLocks noChangeShapeType="1"/>
            </p:cNvSpPr>
            <p:nvPr/>
          </p:nvSpPr>
          <p:spPr bwMode="auto">
            <a:xfrm>
              <a:off x="2064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86" name="Line 1038"/>
            <p:cNvSpPr>
              <a:spLocks noChangeShapeType="1"/>
            </p:cNvSpPr>
            <p:nvPr/>
          </p:nvSpPr>
          <p:spPr bwMode="auto">
            <a:xfrm>
              <a:off x="2592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89" name="Line 1041"/>
            <p:cNvSpPr>
              <a:spLocks noChangeShapeType="1"/>
            </p:cNvSpPr>
            <p:nvPr/>
          </p:nvSpPr>
          <p:spPr bwMode="auto">
            <a:xfrm>
              <a:off x="3168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90" name="Line 1042"/>
            <p:cNvSpPr>
              <a:spLocks noChangeShapeType="1"/>
            </p:cNvSpPr>
            <p:nvPr/>
          </p:nvSpPr>
          <p:spPr bwMode="auto">
            <a:xfrm>
              <a:off x="3832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8691" name="Line 1043"/>
            <p:cNvSpPr>
              <a:spLocks noChangeShapeType="1"/>
            </p:cNvSpPr>
            <p:nvPr/>
          </p:nvSpPr>
          <p:spPr bwMode="auto">
            <a:xfrm>
              <a:off x="4420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6179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96850"/>
            <a:ext cx="8915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200" b="0" smtClean="0">
                <a:solidFill>
                  <a:srgbClr val="FFFF00"/>
                </a:solidFill>
                <a:effectLst/>
              </a:rPr>
              <a:t>Exponential (to the power of) </a:t>
            </a:r>
            <a:br>
              <a:rPr lang="en-GB" altLang="en-US" sz="3200" b="0" smtClean="0">
                <a:solidFill>
                  <a:srgbClr val="FFFF00"/>
                </a:solidFill>
                <a:effectLst/>
              </a:rPr>
            </a:br>
            <a:r>
              <a:rPr lang="en-GB" altLang="en-US" sz="3200" b="0" smtClean="0">
                <a:solidFill>
                  <a:srgbClr val="FFFF00"/>
                </a:solidFill>
                <a:effectLst/>
              </a:rPr>
              <a:t>Graphs</a:t>
            </a:r>
          </a:p>
        </p:txBody>
      </p:sp>
      <p:sp>
        <p:nvSpPr>
          <p:cNvPr id="28675" name="Text Box 1027"/>
          <p:cNvSpPr txBox="1">
            <a:spLocks noChangeArrowheads="1"/>
          </p:cNvSpPr>
          <p:nvPr/>
        </p:nvSpPr>
        <p:spPr bwMode="auto">
          <a:xfrm>
            <a:off x="723900" y="2033588"/>
            <a:ext cx="365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Exponential Functions</a:t>
            </a:r>
          </a:p>
        </p:txBody>
      </p:sp>
      <p:sp>
        <p:nvSpPr>
          <p:cNvPr id="28678" name="Text Box 1030"/>
          <p:cNvSpPr txBox="1">
            <a:spLocks noChangeArrowheads="1"/>
          </p:cNvSpPr>
          <p:nvPr/>
        </p:nvSpPr>
        <p:spPr bwMode="auto">
          <a:xfrm>
            <a:off x="927100" y="3749675"/>
            <a:ext cx="342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Consider   f(x) = 2</a:t>
            </a:r>
            <a:r>
              <a:rPr lang="en-GB" sz="2800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</a:p>
        </p:txBody>
      </p:sp>
      <p:sp>
        <p:nvSpPr>
          <p:cNvPr id="28679" name="Text Box 1031"/>
          <p:cNvSpPr txBox="1">
            <a:spLocks noChangeArrowheads="1"/>
          </p:cNvSpPr>
          <p:nvPr/>
        </p:nvSpPr>
        <p:spPr bwMode="auto">
          <a:xfrm>
            <a:off x="1282700" y="46482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x	-3	-2	-1	0	1	  2	 3</a:t>
            </a:r>
          </a:p>
        </p:txBody>
      </p:sp>
      <p:sp>
        <p:nvSpPr>
          <p:cNvPr id="28680" name="Text Box 1032"/>
          <p:cNvSpPr txBox="1">
            <a:spLocks noChangeArrowheads="1"/>
          </p:cNvSpPr>
          <p:nvPr/>
        </p:nvSpPr>
        <p:spPr bwMode="auto">
          <a:xfrm>
            <a:off x="1327150" y="53340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Comic Sans MS" pitchFamily="66" charset="0"/>
                <a:cs typeface="+mn-cs"/>
              </a:rPr>
              <a:t>f(x)</a:t>
            </a:r>
          </a:p>
        </p:txBody>
      </p:sp>
      <p:sp>
        <p:nvSpPr>
          <p:cNvPr id="161801" name="Rectangle 1039"/>
          <p:cNvSpPr>
            <a:spLocks noChangeArrowheads="1"/>
          </p:cNvSpPr>
          <p:nvPr/>
        </p:nvSpPr>
        <p:spPr bwMode="auto">
          <a:xfrm>
            <a:off x="762000" y="30480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GB" altLang="en-US" u="sng"/>
          </a:p>
          <a:p>
            <a:pPr algn="ctr" eaLnBrk="1" hangingPunct="1"/>
            <a:endParaRPr lang="en-GB" altLang="en-US"/>
          </a:p>
        </p:txBody>
      </p:sp>
      <p:sp>
        <p:nvSpPr>
          <p:cNvPr id="161802" name="Rectangle 1040"/>
          <p:cNvSpPr>
            <a:spLocks noChangeArrowheads="1"/>
          </p:cNvSpPr>
          <p:nvPr/>
        </p:nvSpPr>
        <p:spPr bwMode="auto">
          <a:xfrm>
            <a:off x="0" y="3840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61803" name="Text Box 1045"/>
          <p:cNvSpPr txBox="1">
            <a:spLocks noChangeArrowheads="1"/>
          </p:cNvSpPr>
          <p:nvPr/>
        </p:nvSpPr>
        <p:spPr bwMode="auto">
          <a:xfrm>
            <a:off x="2165350" y="53340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8694" name="Text Box 1046"/>
          <p:cNvSpPr txBox="1">
            <a:spLocks noChangeArrowheads="1"/>
          </p:cNvSpPr>
          <p:nvPr/>
        </p:nvSpPr>
        <p:spPr bwMode="auto">
          <a:xfrm>
            <a:off x="1549400" y="5334000"/>
            <a:ext cx="711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 </a:t>
            </a:r>
            <a:r>
              <a:rPr lang="en-GB" baseline="30000" dirty="0">
                <a:latin typeface="Comic Sans MS" pitchFamily="66" charset="0"/>
                <a:cs typeface="+mn-cs"/>
              </a:rPr>
              <a:t>1	1</a:t>
            </a:r>
            <a:r>
              <a:rPr lang="en-GB" dirty="0">
                <a:latin typeface="Comic Sans MS" pitchFamily="66" charset="0"/>
                <a:cs typeface="+mn-cs"/>
              </a:rPr>
              <a:t>/</a:t>
            </a:r>
            <a:r>
              <a:rPr lang="en-GB" baseline="-25000" dirty="0">
                <a:latin typeface="Comic Sans MS" pitchFamily="66" charset="0"/>
                <a:cs typeface="+mn-cs"/>
              </a:rPr>
              <a:t>8</a:t>
            </a:r>
            <a:r>
              <a:rPr lang="en-GB" dirty="0">
                <a:latin typeface="Comic Sans MS" pitchFamily="66" charset="0"/>
                <a:cs typeface="+mn-cs"/>
              </a:rPr>
              <a:t>    	¼       	½       	1        	2       	  4     	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5" grpId="0" autoUpdateAnimBg="0"/>
      <p:bldP spid="28678" grpId="0" autoUpdateAnimBg="0"/>
      <p:bldP spid="28679" grpId="0" autoUpdateAnimBg="0"/>
      <p:bldP spid="28680" grpId="0" autoUpdateAnimBg="0"/>
      <p:bldP spid="28694" grpId="0" bldLvl="5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82650" y="2078038"/>
            <a:ext cx="2901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The graph of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 l="15971" r="31944" b="23375"/>
          <a:stretch>
            <a:fillRect/>
          </a:stretch>
        </p:blipFill>
        <p:spPr bwMode="auto">
          <a:xfrm>
            <a:off x="3960813" y="228600"/>
            <a:ext cx="4967287" cy="3995738"/>
          </a:xfrm>
          <a:prstGeom prst="rect">
            <a:avLst/>
          </a:prstGeom>
          <a:solidFill>
            <a:schemeClr val="tx1">
              <a:lumMod val="50000"/>
            </a:schemeClr>
          </a:solidFill>
          <a:ln w="76200">
            <a:solidFill>
              <a:schemeClr val="tx2">
                <a:lumMod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647825" y="27003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y = 2</a:t>
            </a:r>
            <a:r>
              <a:rPr lang="en-GB" baseline="30000" dirty="0">
                <a:latin typeface="Comic Sans MS" pitchFamily="66" charset="0"/>
                <a:cs typeface="+mn-cs"/>
              </a:rPr>
              <a:t>x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05400" y="3278188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(0,1)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572250" y="3048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(1,2)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984250" y="44069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Major Points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016000" y="5043488"/>
            <a:ext cx="7696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(</a:t>
            </a:r>
            <a:r>
              <a:rPr lang="en-GB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i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) y = 2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passes through the points (0,1) &amp; (1,2) 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016000" y="5634038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(ii) As x 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  <a:sym typeface="Wingdings"/>
              </a:rPr>
              <a:t>∞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y 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  <a:sym typeface="Wingdings"/>
              </a:rPr>
              <a:t>∞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however as x  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  <a:sym typeface="Wingdings"/>
              </a:rPr>
              <a:t>-∞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y 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  <a:sym typeface="Wingdings"/>
              </a:rPr>
              <a:t>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0 .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016000" y="616743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  <a:cs typeface="+mn-cs"/>
              </a:rPr>
              <a:t>(iii) The graph shows a GROWTH function.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800" y="614363"/>
            <a:ext cx="175418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4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Graph</a:t>
            </a:r>
          </a:p>
        </p:txBody>
      </p:sp>
      <p:sp>
        <p:nvSpPr>
          <p:cNvPr id="14" name="Oval 13"/>
          <p:cNvSpPr/>
          <p:nvPr/>
        </p:nvSpPr>
        <p:spPr>
          <a:xfrm>
            <a:off x="6127750" y="3473450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13513" y="3221038"/>
            <a:ext cx="133350" cy="13335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  <p:bldP spid="27656" grpId="0" autoUpdateAnimBg="0"/>
      <p:bldP spid="27659" grpId="0" autoUpdateAnimBg="0"/>
      <p:bldP spid="27660" grpId="0" autoUpdateAnimBg="0"/>
      <p:bldP spid="27661" grpId="0" autoUpdateAnimBg="0"/>
      <p:bldP spid="27662" grpId="0" autoUpdateAnimBg="0"/>
      <p:bldP spid="14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1029"/>
          <p:cNvSpPr txBox="1">
            <a:spLocks noChangeArrowheads="1"/>
          </p:cNvSpPr>
          <p:nvPr/>
        </p:nvSpPr>
        <p:spPr bwMode="auto">
          <a:xfrm>
            <a:off x="666750" y="1944688"/>
            <a:ext cx="847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graph 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of</a:t>
            </a:r>
            <a:r>
              <a:rPr lang="en-GB" sz="2800" dirty="0">
                <a:latin typeface="Comic Sans MS" pitchFamily="66" charset="0"/>
                <a:cs typeface="+mn-cs"/>
              </a:rPr>
              <a:t>  y = </a:t>
            </a:r>
            <a:r>
              <a:rPr lang="en-GB" sz="2800" dirty="0" err="1">
                <a:latin typeface="Comic Sans MS" pitchFamily="66" charset="0"/>
                <a:cs typeface="+mn-cs"/>
              </a:rPr>
              <a:t>a</a:t>
            </a:r>
            <a:r>
              <a:rPr lang="en-GB" sz="2800" baseline="30000" dirty="0" err="1">
                <a:latin typeface="Comic Sans MS" pitchFamily="66" charset="0"/>
                <a:cs typeface="+mn-cs"/>
              </a:rPr>
              <a:t>x</a:t>
            </a:r>
            <a:r>
              <a:rPr lang="en-GB" sz="2800" dirty="0">
                <a:latin typeface="Comic Sans MS" pitchFamily="66" charset="0"/>
                <a:cs typeface="+mn-cs"/>
              </a:rPr>
              <a:t>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always passes through </a:t>
            </a:r>
            <a:r>
              <a:rPr lang="en-GB" dirty="0">
                <a:latin typeface="Comic Sans MS" pitchFamily="66" charset="0"/>
                <a:cs typeface="+mn-cs"/>
              </a:rPr>
              <a:t>(0,1) &amp; (1,a)</a:t>
            </a:r>
          </a:p>
        </p:txBody>
      </p:sp>
      <p:sp>
        <p:nvSpPr>
          <p:cNvPr id="30726" name="Text Box 1030"/>
          <p:cNvSpPr txBox="1">
            <a:spLocks noChangeArrowheads="1"/>
          </p:cNvSpPr>
          <p:nvPr/>
        </p:nvSpPr>
        <p:spPr bwMode="auto">
          <a:xfrm>
            <a:off x="482600" y="28781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It looks like ..</a:t>
            </a:r>
          </a:p>
        </p:txBody>
      </p:sp>
      <p:sp>
        <p:nvSpPr>
          <p:cNvPr id="30727" name="Line 1031"/>
          <p:cNvSpPr>
            <a:spLocks noChangeShapeType="1"/>
          </p:cNvSpPr>
          <p:nvPr/>
        </p:nvSpPr>
        <p:spPr bwMode="auto">
          <a:xfrm flipV="1">
            <a:off x="4368800" y="2762250"/>
            <a:ext cx="0" cy="403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8" name="Line 1032"/>
          <p:cNvSpPr>
            <a:spLocks noChangeShapeType="1"/>
          </p:cNvSpPr>
          <p:nvPr/>
        </p:nvSpPr>
        <p:spPr bwMode="auto">
          <a:xfrm>
            <a:off x="2235200" y="6299200"/>
            <a:ext cx="518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9" name="Text Box 1033"/>
          <p:cNvSpPr txBox="1">
            <a:spLocks noChangeArrowheads="1"/>
          </p:cNvSpPr>
          <p:nvPr/>
        </p:nvSpPr>
        <p:spPr bwMode="auto">
          <a:xfrm>
            <a:off x="7239000" y="6256338"/>
            <a:ext cx="60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x</a:t>
            </a:r>
          </a:p>
        </p:txBody>
      </p:sp>
      <p:sp>
        <p:nvSpPr>
          <p:cNvPr id="30730" name="Text Box 1034"/>
          <p:cNvSpPr txBox="1">
            <a:spLocks noChangeArrowheads="1"/>
          </p:cNvSpPr>
          <p:nvPr/>
        </p:nvSpPr>
        <p:spPr bwMode="auto">
          <a:xfrm>
            <a:off x="3683000" y="29845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Y</a:t>
            </a:r>
          </a:p>
        </p:txBody>
      </p:sp>
      <p:sp>
        <p:nvSpPr>
          <p:cNvPr id="30731" name="Arc 1035"/>
          <p:cNvSpPr>
            <a:spLocks/>
          </p:cNvSpPr>
          <p:nvPr/>
        </p:nvSpPr>
        <p:spPr bwMode="auto">
          <a:xfrm flipV="1">
            <a:off x="2235200" y="3327400"/>
            <a:ext cx="3962400" cy="2895600"/>
          </a:xfrm>
          <a:custGeom>
            <a:avLst/>
            <a:gdLst>
              <a:gd name="T0" fmla="*/ 2147483647 w 21600"/>
              <a:gd name="T1" fmla="*/ 0 h 21597"/>
              <a:gd name="T2" fmla="*/ 2147483647 w 21600"/>
              <a:gd name="T3" fmla="*/ 2147483647 h 21597"/>
              <a:gd name="T4" fmla="*/ 0 w 21600"/>
              <a:gd name="T5" fmla="*/ 2147483647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68" y="0"/>
                </a:moveTo>
                <a:cubicBezTo>
                  <a:pt x="12152" y="201"/>
                  <a:pt x="21600" y="9811"/>
                  <a:pt x="21600" y="21597"/>
                </a:cubicBezTo>
              </a:path>
              <a:path w="21600" h="21597" stroke="0" extrusionOk="0">
                <a:moveTo>
                  <a:pt x="368" y="0"/>
                </a:moveTo>
                <a:cubicBezTo>
                  <a:pt x="12152" y="201"/>
                  <a:pt x="21600" y="9811"/>
                  <a:pt x="21600" y="21597"/>
                </a:cubicBezTo>
                <a:lnTo>
                  <a:pt x="0" y="21597"/>
                </a:lnTo>
                <a:lnTo>
                  <a:pt x="368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33" name="Text Box 1037"/>
          <p:cNvSpPr txBox="1">
            <a:spLocks noChangeArrowheads="1"/>
          </p:cNvSpPr>
          <p:nvPr/>
        </p:nvSpPr>
        <p:spPr bwMode="auto">
          <a:xfrm>
            <a:off x="6261100" y="3340100"/>
            <a:ext cx="229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000" dirty="0">
                <a:latin typeface="Comic Sans MS" pitchFamily="66" charset="0"/>
                <a:cs typeface="+mn-cs"/>
              </a:rPr>
              <a:t>y = </a:t>
            </a:r>
            <a:r>
              <a:rPr lang="en-GB" sz="4000" dirty="0" err="1">
                <a:latin typeface="Comic Sans MS" pitchFamily="66" charset="0"/>
                <a:cs typeface="+mn-cs"/>
              </a:rPr>
              <a:t>a</a:t>
            </a:r>
            <a:r>
              <a:rPr lang="en-GB" sz="4000" baseline="30000" dirty="0" err="1">
                <a:latin typeface="Comic Sans MS" pitchFamily="66" charset="0"/>
                <a:cs typeface="+mn-cs"/>
              </a:rPr>
              <a:t>x</a:t>
            </a:r>
            <a:endParaRPr lang="en-GB" sz="4000" baseline="30000" dirty="0">
              <a:latin typeface="Comic Sans MS" pitchFamily="66" charset="0"/>
              <a:cs typeface="+mn-cs"/>
            </a:endParaRPr>
          </a:p>
        </p:txBody>
      </p:sp>
      <p:sp>
        <p:nvSpPr>
          <p:cNvPr id="30735" name="Text Box 1039"/>
          <p:cNvSpPr txBox="1">
            <a:spLocks noChangeArrowheads="1"/>
          </p:cNvSpPr>
          <p:nvPr/>
        </p:nvSpPr>
        <p:spPr bwMode="auto">
          <a:xfrm>
            <a:off x="3378200" y="5278438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(0,1)</a:t>
            </a:r>
          </a:p>
        </p:txBody>
      </p:sp>
      <p:sp>
        <p:nvSpPr>
          <p:cNvPr id="30738" name="Text Box 1042"/>
          <p:cNvSpPr txBox="1">
            <a:spLocks noChangeArrowheads="1"/>
          </p:cNvSpPr>
          <p:nvPr/>
        </p:nvSpPr>
        <p:spPr bwMode="auto">
          <a:xfrm>
            <a:off x="5461000" y="47752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(1,a)</a:t>
            </a:r>
          </a:p>
        </p:txBody>
      </p:sp>
      <p:sp>
        <p:nvSpPr>
          <p:cNvPr id="17" name="Rectangle 1026"/>
          <p:cNvSpPr txBox="1">
            <a:spLocks noChangeArrowheads="1"/>
          </p:cNvSpPr>
          <p:nvPr/>
        </p:nvSpPr>
        <p:spPr>
          <a:xfrm>
            <a:off x="82550" y="285750"/>
            <a:ext cx="8915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3200" kern="0" dirty="0">
                <a:solidFill>
                  <a:srgbClr val="EEF82A"/>
                </a:solidFill>
                <a:latin typeface="Comic Sans MS" pitchFamily="66" charset="0"/>
                <a:ea typeface="+mj-ea"/>
                <a:cs typeface="+mj-cs"/>
              </a:rPr>
              <a:t>Exponential (to the power of) </a:t>
            </a:r>
            <a:br>
              <a:rPr lang="en-GB" sz="3200" kern="0" dirty="0">
                <a:solidFill>
                  <a:srgbClr val="EEF82A"/>
                </a:solidFill>
                <a:latin typeface="Comic Sans MS" pitchFamily="66" charset="0"/>
                <a:ea typeface="+mj-ea"/>
                <a:cs typeface="+mj-cs"/>
              </a:rPr>
            </a:br>
            <a:r>
              <a:rPr lang="en-GB" sz="3200" kern="0" dirty="0">
                <a:solidFill>
                  <a:srgbClr val="EEF82A"/>
                </a:solidFill>
                <a:latin typeface="Comic Sans MS" pitchFamily="66" charset="0"/>
                <a:ea typeface="+mj-ea"/>
                <a:cs typeface="+mj-cs"/>
              </a:rPr>
              <a:t>Graphs</a:t>
            </a:r>
          </a:p>
        </p:txBody>
      </p:sp>
      <p:sp>
        <p:nvSpPr>
          <p:cNvPr id="18" name="Oval 1038"/>
          <p:cNvSpPr>
            <a:spLocks noChangeArrowheads="1"/>
          </p:cNvSpPr>
          <p:nvPr/>
        </p:nvSpPr>
        <p:spPr bwMode="auto">
          <a:xfrm flipV="1">
            <a:off x="4222750" y="5645150"/>
            <a:ext cx="3048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9" name="Oval 1041"/>
          <p:cNvSpPr>
            <a:spLocks noChangeArrowheads="1"/>
          </p:cNvSpPr>
          <p:nvPr/>
        </p:nvSpPr>
        <p:spPr bwMode="auto">
          <a:xfrm flipV="1">
            <a:off x="5334000" y="4895850"/>
            <a:ext cx="304800" cy="2286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utoUpdateAnimBg="0"/>
      <p:bldP spid="30726" grpId="0" autoUpdateAnimBg="0"/>
      <p:bldP spid="30729" grpId="0" autoUpdateAnimBg="0"/>
      <p:bldP spid="30730" grpId="0" autoUpdateAnimBg="0"/>
      <p:bldP spid="30731" grpId="0" animBg="1"/>
      <p:bldP spid="30733" grpId="0" autoUpdateAnimBg="0"/>
      <p:bldP spid="30735" grpId="0" autoUpdateAnimBg="0"/>
      <p:bldP spid="30738" grpId="0" autoUpdateAnimBg="0"/>
      <p:bldP spid="18" grpId="0" animBg="1"/>
      <p:bldP spid="1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t="22266" r="14348" b="45117"/>
          <a:stretch>
            <a:fillRect/>
          </a:stretch>
        </p:blipFill>
        <p:spPr bwMode="auto">
          <a:xfrm>
            <a:off x="0" y="0"/>
            <a:ext cx="9015413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t="34961" r="3331" b="27344"/>
          <a:stretch>
            <a:fillRect/>
          </a:stretch>
        </p:blipFill>
        <p:spPr bwMode="auto">
          <a:xfrm>
            <a:off x="0" y="142875"/>
            <a:ext cx="9144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5973763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600" b="0" smtClean="0">
                <a:effectLst/>
              </a:rPr>
              <a:t>What are Functions ?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4238" y="1863725"/>
            <a:ext cx="7696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Functions describe how one quantity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relates to another</a:t>
            </a:r>
            <a:endParaRPr lang="en-GB" sz="2800" b="1" dirty="0">
              <a:solidFill>
                <a:srgbClr val="FFFF00"/>
              </a:solidFill>
              <a:latin typeface="Comic Sans MS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771650" y="3182938"/>
            <a:ext cx="1333500" cy="1331912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Car Parts</a:t>
            </a:r>
          </a:p>
        </p:txBody>
      </p:sp>
      <p:sp>
        <p:nvSpPr>
          <p:cNvPr id="9" name="Pentagon 8"/>
          <p:cNvSpPr/>
          <p:nvPr/>
        </p:nvSpPr>
        <p:spPr bwMode="auto">
          <a:xfrm>
            <a:off x="3905250" y="3433763"/>
            <a:ext cx="1911350" cy="830262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Assembly line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350000" y="3182938"/>
            <a:ext cx="1333500" cy="1331912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Cars</a:t>
            </a:r>
          </a:p>
        </p:txBody>
      </p:sp>
      <p:cxnSp>
        <p:nvCxnSpPr>
          <p:cNvPr id="14" name="Straight Connector 13"/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3105150" y="3849688"/>
            <a:ext cx="8001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9" idx="3"/>
            <a:endCxn id="10" idx="2"/>
          </p:cNvCxnSpPr>
          <p:nvPr/>
        </p:nvCxnSpPr>
        <p:spPr bwMode="auto">
          <a:xfrm flipV="1">
            <a:off x="5816600" y="3849688"/>
            <a:ext cx="533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30275" y="4805363"/>
            <a:ext cx="8213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 err="1">
                <a:solidFill>
                  <a:srgbClr val="FFFF00"/>
                </a:solidFill>
                <a:latin typeface="+mj-lt"/>
                <a:cs typeface="+mn-cs"/>
              </a:rPr>
              <a:t>Defn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:   A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function or mapping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is a relationship between 	  two sets in which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each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member of the first set is connected to </a:t>
            </a:r>
            <a:r>
              <a:rPr lang="en-GB" u="sng" dirty="0">
                <a:solidFill>
                  <a:srgbClr val="FFFF00"/>
                </a:solidFill>
                <a:latin typeface="+mj-lt"/>
                <a:cs typeface="+mn-cs"/>
              </a:rPr>
              <a:t>exactly one</a:t>
            </a: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 member in the second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7" grpId="0" animBg="1"/>
      <p:bldP spid="9" grpId="0" animBg="1"/>
      <p:bldP spid="10" grpId="0" animBg="1"/>
      <p:bldP spid="11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324225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11.4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139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ie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38250" y="1962150"/>
            <a:ext cx="7239000" cy="1371600"/>
            <a:chOff x="384" y="2880"/>
            <a:chExt cx="4560" cy="864"/>
          </a:xfrm>
          <a:solidFill>
            <a:srgbClr val="000000"/>
          </a:solidFill>
        </p:grpSpPr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384" y="2880"/>
              <a:ext cx="4560" cy="864"/>
            </a:xfrm>
            <a:prstGeom prst="rect">
              <a:avLst/>
            </a:prstGeom>
            <a:grpFill/>
            <a:ln w="381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84" y="3312"/>
              <a:ext cx="4560" cy="0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1008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1536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2064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2592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3168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744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4320" y="2880"/>
              <a:ext cx="0" cy="864"/>
            </a:xfrm>
            <a:prstGeom prst="line">
              <a:avLst/>
            </a:prstGeom>
            <a:grp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217613" y="2743200"/>
            <a:ext cx="7221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y	 -3	-2	-1	0	1	2	3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428750" y="2078038"/>
            <a:ext cx="736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x	</a:t>
            </a:r>
            <a:r>
              <a:rPr lang="en-GB" baseline="30000" dirty="0">
                <a:latin typeface="Comic Sans MS" pitchFamily="66" charset="0"/>
                <a:cs typeface="+mn-cs"/>
              </a:rPr>
              <a:t>1</a:t>
            </a:r>
            <a:r>
              <a:rPr lang="en-GB" dirty="0">
                <a:latin typeface="Comic Sans MS" pitchFamily="66" charset="0"/>
                <a:cs typeface="+mn-cs"/>
              </a:rPr>
              <a:t>/</a:t>
            </a:r>
            <a:r>
              <a:rPr lang="en-GB" baseline="-25000" dirty="0">
                <a:latin typeface="Comic Sans MS" pitchFamily="66" charset="0"/>
                <a:cs typeface="+mn-cs"/>
              </a:rPr>
              <a:t>8</a:t>
            </a:r>
            <a:r>
              <a:rPr lang="en-GB" dirty="0">
                <a:latin typeface="Comic Sans MS" pitchFamily="66" charset="0"/>
                <a:cs typeface="+mn-cs"/>
              </a:rPr>
              <a:t>    	¼         ½       1    	2   	4        8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33400" y="35052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To obtain y from x we must ask the question 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33400" y="41148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solidFill>
                  <a:srgbClr val="FFFF00"/>
                </a:solidFill>
                <a:latin typeface="+mj-lt"/>
                <a:cs typeface="+mn-cs"/>
              </a:rPr>
              <a:t>“What power of 2 gives us…?”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609600" y="4648200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solidFill>
                  <a:srgbClr val="FFFF00"/>
                </a:solidFill>
                <a:latin typeface="+mj-lt"/>
                <a:cs typeface="+mn-cs"/>
              </a:rPr>
              <a:t>This is not practical to write in a formula so we say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914400" y="5627688"/>
            <a:ext cx="2590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y = log</a:t>
            </a:r>
            <a:r>
              <a:rPr lang="en-GB" sz="3600" baseline="-25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sz="36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3886200" y="5410200"/>
            <a:ext cx="487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  <a:cs typeface="+mn-cs"/>
              </a:rPr>
              <a:t>“the logarithm to base 2 of x”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>
            <a:off x="3282950" y="5695950"/>
            <a:ext cx="939800" cy="222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4191000" y="6248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or   “log base 2 of x”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H="1" flipV="1">
            <a:off x="3371850" y="6140450"/>
            <a:ext cx="1028700" cy="368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Rectangle 1026"/>
          <p:cNvSpPr txBox="1">
            <a:spLocks noChangeArrowheads="1"/>
          </p:cNvSpPr>
          <p:nvPr/>
        </p:nvSpPr>
        <p:spPr>
          <a:xfrm>
            <a:off x="228600" y="330200"/>
            <a:ext cx="8915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EEF82A"/>
                </a:solidFill>
                <a:latin typeface="Comic Sans MS" pitchFamily="66" charset="0"/>
                <a:ea typeface="+mj-ea"/>
                <a:cs typeface="+mj-cs"/>
              </a:rPr>
              <a:t>Log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utoUpdateAnimBg="0"/>
      <p:bldP spid="29711" grpId="0" autoUpdateAnimBg="0"/>
      <p:bldP spid="29712" grpId="0" autoUpdateAnimBg="0"/>
      <p:bldP spid="29713" grpId="0" autoUpdateAnimBg="0"/>
      <p:bldP spid="29714" grpId="0" autoUpdateAnimBg="0"/>
      <p:bldP spid="29715" grpId="0" autoUpdateAnimBg="0"/>
      <p:bldP spid="29716" grpId="0" autoUpdateAnimBg="0"/>
      <p:bldP spid="29718" grpId="0" autoUpdateAnimBg="0"/>
      <p:bldP spid="2972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8" name="Picture 14"/>
          <p:cNvPicPr>
            <a:picLocks noChangeAspect="1" noChangeArrowheads="1"/>
          </p:cNvPicPr>
          <p:nvPr/>
        </p:nvPicPr>
        <p:blipFill>
          <a:blip r:embed="rId2"/>
          <a:srcRect l="16181" t="21433" r="20061" b="9981"/>
          <a:stretch>
            <a:fillRect/>
          </a:stretch>
        </p:blipFill>
        <p:spPr bwMode="auto">
          <a:xfrm>
            <a:off x="3200400" y="312738"/>
            <a:ext cx="5746750" cy="3862387"/>
          </a:xfrm>
          <a:prstGeom prst="rect">
            <a:avLst/>
          </a:prstGeom>
          <a:noFill/>
          <a:ln w="38100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89000" y="198913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The graph of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244600" y="2478088"/>
            <a:ext cx="1828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latin typeface="Comic Sans MS" pitchFamily="66" charset="0"/>
                <a:cs typeface="+mn-cs"/>
              </a:rPr>
              <a:t>y = log</a:t>
            </a:r>
            <a:r>
              <a:rPr lang="en-GB" sz="3200" baseline="-25000" dirty="0">
                <a:latin typeface="Comic Sans MS" pitchFamily="66" charset="0"/>
                <a:cs typeface="+mn-cs"/>
              </a:rPr>
              <a:t>2</a:t>
            </a:r>
            <a:r>
              <a:rPr lang="en-GB" sz="3200" dirty="0">
                <a:latin typeface="Comic Sans MS" pitchFamily="66" charset="0"/>
                <a:cs typeface="+mn-cs"/>
              </a:rPr>
              <a:t>x</a:t>
            </a:r>
            <a:endParaRPr lang="en-GB" sz="3200" baseline="30000" dirty="0">
              <a:latin typeface="Comic Sans MS" pitchFamily="66" charset="0"/>
              <a:cs typeface="+mn-cs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445000" y="30353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(1,0)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473700" y="2108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>
                <a:solidFill>
                  <a:srgbClr val="000000"/>
                </a:solidFill>
                <a:latin typeface="Comic Sans MS" panose="030F0702030302020204" pitchFamily="66" charset="0"/>
              </a:rPr>
              <a:t>(2,1)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 flipH="1">
            <a:off x="5356225" y="2165350"/>
            <a:ext cx="180975" cy="1793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589463" y="2800350"/>
            <a:ext cx="215900" cy="1793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495300" y="454025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Major Points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76300" y="5164138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(</a:t>
            </a:r>
            <a:r>
              <a:rPr lang="en-GB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i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) y = log</a:t>
            </a:r>
            <a:r>
              <a:rPr lang="en-GB" baseline="-25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x  passes through the points (1,0) &amp; (2,1) .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00100" y="5621338"/>
            <a:ext cx="8343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eaLnBrk="1" hangingPunct="1">
              <a:spcBef>
                <a:spcPct val="50000"/>
              </a:spcBef>
              <a:buFontTx/>
              <a:buAutoNum type="romanLcParenBoth" startAt="2"/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As x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  <a:sym typeface="Wingdings"/>
              </a:rPr>
              <a:t>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  <a:sym typeface="Wingdings"/>
              </a:rPr>
              <a:t>∞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y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Arial" charset="0"/>
                <a:sym typeface="Wingdings"/>
              </a:rPr>
              <a:t> 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Arial" charset="0"/>
                <a:sym typeface="Wingdings"/>
              </a:rPr>
              <a:t>∞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Arial" charset="0"/>
                <a:sym typeface="Wingdings"/>
              </a:rPr>
              <a:t>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but at a very slow rate                    and  as x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Arial" charset="0"/>
                <a:sym typeface="Wingdings"/>
              </a:rPr>
              <a:t>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0  y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Arial" charset="0"/>
                <a:sym typeface="Wingdings"/>
              </a:rPr>
              <a:t>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-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Arial" charset="0"/>
                <a:sym typeface="Wingdings"/>
              </a:rPr>
              <a:t>∞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.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244600" y="345598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NB: x &gt; 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93800" y="614363"/>
            <a:ext cx="1754188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4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autoUpdateAnimBg="0"/>
      <p:bldP spid="32773" grpId="0" autoUpdateAnimBg="0"/>
      <p:bldP spid="32774" grpId="0" autoUpdateAnimBg="0"/>
      <p:bldP spid="32775" grpId="0" animBg="1"/>
      <p:bldP spid="32776" grpId="0" animBg="1"/>
      <p:bldP spid="32777" grpId="0" autoUpdateAnimBg="0"/>
      <p:bldP spid="32778" grpId="0" autoUpdateAnimBg="0"/>
      <p:bldP spid="32779" grpId="0" autoUpdateAnimBg="0"/>
      <p:bldP spid="32782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35000" y="2025650"/>
            <a:ext cx="869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graph of  </a:t>
            </a:r>
            <a:r>
              <a:rPr lang="en-GB" dirty="0">
                <a:latin typeface="Comic Sans MS" pitchFamily="66" charset="0"/>
                <a:cs typeface="+mn-cs"/>
              </a:rPr>
              <a:t>y = </a:t>
            </a:r>
            <a:r>
              <a:rPr lang="en-GB" dirty="0" err="1">
                <a:latin typeface="Comic Sans MS" pitchFamily="66" charset="0"/>
                <a:cs typeface="+mn-cs"/>
              </a:rPr>
              <a:t>log</a:t>
            </a:r>
            <a:r>
              <a:rPr lang="en-GB" baseline="-25000" dirty="0" err="1">
                <a:latin typeface="Comic Sans MS" pitchFamily="66" charset="0"/>
                <a:cs typeface="+mn-cs"/>
              </a:rPr>
              <a:t>a</a:t>
            </a:r>
            <a:r>
              <a:rPr lang="en-GB" dirty="0" err="1">
                <a:latin typeface="Comic Sans MS" pitchFamily="66" charset="0"/>
                <a:cs typeface="+mn-cs"/>
              </a:rPr>
              <a:t>x</a:t>
            </a:r>
            <a:r>
              <a:rPr lang="en-GB" dirty="0">
                <a:latin typeface="Comic Sans MS" pitchFamily="66" charset="0"/>
                <a:cs typeface="+mn-cs"/>
              </a:rPr>
              <a:t>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always passes through </a:t>
            </a:r>
            <a:r>
              <a:rPr lang="en-GB" dirty="0">
                <a:latin typeface="Comic Sans MS" pitchFamily="66" charset="0"/>
                <a:cs typeface="+mn-cs"/>
              </a:rPr>
              <a:t>(1,0) &amp; (a,1)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47700" y="2700338"/>
            <a:ext cx="312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It looks like ..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4191000" y="2590800"/>
            <a:ext cx="0" cy="403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209800" y="4464050"/>
            <a:ext cx="518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150100" y="4338638"/>
            <a:ext cx="609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575050" y="24511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Y</a:t>
            </a:r>
          </a:p>
        </p:txBody>
      </p:sp>
      <p:sp>
        <p:nvSpPr>
          <p:cNvPr id="33802" name="Arc 10"/>
          <p:cNvSpPr>
            <a:spLocks/>
          </p:cNvSpPr>
          <p:nvPr/>
        </p:nvSpPr>
        <p:spPr bwMode="auto">
          <a:xfrm rot="10744397" flipV="1">
            <a:off x="4267200" y="3092450"/>
            <a:ext cx="3962400" cy="2895600"/>
          </a:xfrm>
          <a:custGeom>
            <a:avLst/>
            <a:gdLst>
              <a:gd name="T0" fmla="*/ 2147483647 w 21600"/>
              <a:gd name="T1" fmla="*/ 0 h 21597"/>
              <a:gd name="T2" fmla="*/ 2147483647 w 21600"/>
              <a:gd name="T3" fmla="*/ 2147483647 h 21597"/>
              <a:gd name="T4" fmla="*/ 0 w 21600"/>
              <a:gd name="T5" fmla="*/ 2147483647 h 21597"/>
              <a:gd name="T6" fmla="*/ 0 60000 65536"/>
              <a:gd name="T7" fmla="*/ 0 60000 65536"/>
              <a:gd name="T8" fmla="*/ 0 60000 65536"/>
              <a:gd name="T9" fmla="*/ 0 w 21600"/>
              <a:gd name="T10" fmla="*/ 0 h 21597"/>
              <a:gd name="T11" fmla="*/ 21600 w 21600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7" fill="none" extrusionOk="0">
                <a:moveTo>
                  <a:pt x="368" y="0"/>
                </a:moveTo>
                <a:cubicBezTo>
                  <a:pt x="12152" y="201"/>
                  <a:pt x="21600" y="9811"/>
                  <a:pt x="21600" y="21597"/>
                </a:cubicBezTo>
              </a:path>
              <a:path w="21600" h="21597" stroke="0" extrusionOk="0">
                <a:moveTo>
                  <a:pt x="368" y="0"/>
                </a:moveTo>
                <a:cubicBezTo>
                  <a:pt x="12152" y="201"/>
                  <a:pt x="21600" y="9811"/>
                  <a:pt x="21600" y="21597"/>
                </a:cubicBezTo>
                <a:lnTo>
                  <a:pt x="0" y="21597"/>
                </a:lnTo>
                <a:lnTo>
                  <a:pt x="368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099050" y="5067300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y = </a:t>
            </a:r>
            <a:r>
              <a:rPr lang="en-GB" sz="3200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log</a:t>
            </a:r>
            <a:r>
              <a:rPr lang="en-GB" sz="3200" baseline="-25000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a</a:t>
            </a:r>
            <a:r>
              <a:rPr lang="en-GB" sz="3200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  <a:endParaRPr lang="en-GB" sz="3200" baseline="3000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 flipV="1">
            <a:off x="4724400" y="4356100"/>
            <a:ext cx="3048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191000" y="385445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Comic Sans MS" pitchFamily="66" charset="0"/>
                <a:cs typeface="+mn-cs"/>
              </a:rPr>
              <a:t>(1,0)</a:t>
            </a:r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 flipV="1">
            <a:off x="6019800" y="3397250"/>
            <a:ext cx="304800" cy="2286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238750" y="301148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(a,1)</a:t>
            </a:r>
          </a:p>
        </p:txBody>
      </p:sp>
      <p:sp>
        <p:nvSpPr>
          <p:cNvPr id="16" name="Rectangle 1026"/>
          <p:cNvSpPr txBox="1">
            <a:spLocks noChangeArrowheads="1"/>
          </p:cNvSpPr>
          <p:nvPr/>
        </p:nvSpPr>
        <p:spPr>
          <a:xfrm>
            <a:off x="82550" y="285750"/>
            <a:ext cx="8915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kern="0" dirty="0">
                <a:solidFill>
                  <a:srgbClr val="EEF82A"/>
                </a:solidFill>
                <a:latin typeface="Comic Sans MS" pitchFamily="66" charset="0"/>
                <a:ea typeface="+mj-ea"/>
                <a:cs typeface="+mj-cs"/>
              </a:rPr>
              <a:t>Log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utoUpdateAnimBg="0"/>
      <p:bldP spid="33797" grpId="0" autoUpdateAnimBg="0"/>
      <p:bldP spid="33800" grpId="0" autoUpdateAnimBg="0"/>
      <p:bldP spid="33801" grpId="0" autoUpdateAnimBg="0"/>
      <p:bldP spid="33802" grpId="0" animBg="1"/>
      <p:bldP spid="33803" grpId="0" autoUpdateAnimBg="0"/>
      <p:bldP spid="33804" grpId="0" animBg="1"/>
      <p:bldP spid="33805" grpId="0" autoUpdateAnimBg="0"/>
      <p:bldP spid="33806" grpId="0" animBg="1"/>
      <p:bldP spid="33807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5391" r="8199" b="24023"/>
          <a:stretch>
            <a:fillRect/>
          </a:stretch>
        </p:blipFill>
        <p:spPr bwMode="auto">
          <a:xfrm>
            <a:off x="0" y="-171450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8" t="34180" r="17862" b="30859"/>
          <a:stretch>
            <a:fillRect/>
          </a:stretch>
        </p:blipFill>
        <p:spPr bwMode="auto">
          <a:xfrm>
            <a:off x="0" y="0"/>
            <a:ext cx="9144000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37305" r="10944" b="30273"/>
          <a:stretch>
            <a:fillRect/>
          </a:stretch>
        </p:blipFill>
        <p:spPr bwMode="auto">
          <a:xfrm>
            <a:off x="357188" y="300038"/>
            <a:ext cx="87868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4" t="37704" b="18146"/>
          <a:stretch>
            <a:fillRect/>
          </a:stretch>
        </p:blipFill>
        <p:spPr bwMode="auto">
          <a:xfrm>
            <a:off x="0" y="200025"/>
            <a:ext cx="9144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201988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11.5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16063" y="1874838"/>
            <a:ext cx="647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COMPOSITION OF FUNCTIONS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30363" y="2332038"/>
            <a:ext cx="6248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( or functions of functions )</a:t>
            </a:r>
            <a:endParaRPr lang="en-GB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2865438"/>
            <a:ext cx="88392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latin typeface="+mj-lt"/>
                <a:cs typeface="+mn-cs"/>
              </a:rPr>
              <a:t>Suppose that  </a:t>
            </a:r>
            <a:r>
              <a:rPr lang="en-GB" sz="2800" u="sng" dirty="0">
                <a:solidFill>
                  <a:srgbClr val="FFFF00"/>
                </a:solidFill>
                <a:latin typeface="+mj-lt"/>
                <a:cs typeface="+mn-cs"/>
              </a:rPr>
              <a:t>f</a:t>
            </a:r>
            <a:r>
              <a:rPr lang="en-GB" sz="2800" dirty="0">
                <a:latin typeface="+mj-lt"/>
                <a:cs typeface="+mn-cs"/>
              </a:rPr>
              <a:t>  and </a:t>
            </a:r>
            <a:r>
              <a:rPr lang="en-GB" sz="2800" u="sng" dirty="0">
                <a:solidFill>
                  <a:srgbClr val="FFFF00"/>
                </a:solidFill>
                <a:latin typeface="+mj-lt"/>
                <a:cs typeface="+mn-cs"/>
              </a:rPr>
              <a:t>g</a:t>
            </a:r>
            <a:r>
              <a:rPr lang="en-GB" sz="2800" dirty="0">
                <a:latin typeface="+mj-lt"/>
                <a:cs typeface="+mn-cs"/>
              </a:rPr>
              <a:t> are functions  where    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</a:rPr>
              <a:t>		f:A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 B     and    g:B  C 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with    	 f(x) = y      and      g(y) = z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where     x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A,     y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B    and   z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+mj-lt"/>
                <a:cs typeface="+mn-cs"/>
                <a:sym typeface="Symbol" pitchFamily="18" charset="2"/>
              </a:rPr>
              <a:t>C.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2325" y="5638800"/>
            <a:ext cx="8305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Suppose that </a:t>
            </a:r>
            <a:r>
              <a:rPr lang="en-GB" sz="2800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h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is a third function where   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h:A  C    with       h(x) = z  .</a:t>
            </a:r>
          </a:p>
        </p:txBody>
      </p:sp>
      <p:sp>
        <p:nvSpPr>
          <p:cNvPr id="6" name="Title 20"/>
          <p:cNvSpPr txBox="1">
            <a:spLocks/>
          </p:cNvSpPr>
          <p:nvPr/>
        </p:nvSpPr>
        <p:spPr>
          <a:xfrm>
            <a:off x="7620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EEF8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5761038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3600" b="0" smtClean="0">
                <a:effectLst/>
              </a:rPr>
              <a:t>What are Functions ?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84238" y="1917700"/>
            <a:ext cx="7696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Functions describe how one quantity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relates to another</a:t>
            </a:r>
            <a:endParaRPr lang="en-GB" sz="2800" b="1" dirty="0">
              <a:solidFill>
                <a:srgbClr val="FFFF00"/>
              </a:solidFill>
              <a:latin typeface="Comic Sans MS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282700" y="3251200"/>
            <a:ext cx="1331913" cy="1331913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Dirty  </a:t>
            </a:r>
          </a:p>
        </p:txBody>
      </p:sp>
      <p:sp>
        <p:nvSpPr>
          <p:cNvPr id="9" name="Pentagon 8"/>
          <p:cNvSpPr/>
          <p:nvPr/>
        </p:nvSpPr>
        <p:spPr bwMode="auto">
          <a:xfrm>
            <a:off x="3905250" y="3502025"/>
            <a:ext cx="1911350" cy="830263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Washing Machine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350000" y="3251200"/>
            <a:ext cx="1333500" cy="1331913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Clean</a:t>
            </a:r>
          </a:p>
        </p:txBody>
      </p:sp>
      <p:cxnSp>
        <p:nvCxnSpPr>
          <p:cNvPr id="14" name="Straight Connector 13"/>
          <p:cNvCxnSpPr>
            <a:cxnSpLocks noChangeShapeType="1"/>
            <a:stCxn id="7" idx="6"/>
            <a:endCxn id="9" idx="1"/>
          </p:cNvCxnSpPr>
          <p:nvPr/>
        </p:nvCxnSpPr>
        <p:spPr bwMode="auto">
          <a:xfrm>
            <a:off x="2614613" y="3917950"/>
            <a:ext cx="1290637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9" idx="3"/>
            <a:endCxn id="10" idx="2"/>
          </p:cNvCxnSpPr>
          <p:nvPr/>
        </p:nvCxnSpPr>
        <p:spPr bwMode="auto">
          <a:xfrm flipV="1">
            <a:off x="5816600" y="3917950"/>
            <a:ext cx="533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18"/>
          <p:cNvSpPr/>
          <p:nvPr/>
        </p:nvSpPr>
        <p:spPr bwMode="auto">
          <a:xfrm>
            <a:off x="1238250" y="5164138"/>
            <a:ext cx="1331913" cy="1331912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  <a:latin typeface="Comic Sans MS"/>
              <a:cs typeface="+mn-cs"/>
            </a:endParaRPr>
          </a:p>
        </p:txBody>
      </p:sp>
      <p:sp>
        <p:nvSpPr>
          <p:cNvPr id="20" name="Pentagon 19"/>
          <p:cNvSpPr/>
          <p:nvPr/>
        </p:nvSpPr>
        <p:spPr bwMode="auto">
          <a:xfrm>
            <a:off x="3905250" y="5321300"/>
            <a:ext cx="1911350" cy="1016000"/>
          </a:xfrm>
          <a:prstGeom prst="homePlate">
            <a:avLst/>
          </a:prstGeom>
          <a:solidFill>
            <a:schemeClr val="tx2">
              <a:lumMod val="2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  <a:latin typeface="Comic Sans MS"/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FFFFFF"/>
              </a:solidFill>
              <a:latin typeface="Comic Sans MS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350000" y="5164138"/>
            <a:ext cx="1331913" cy="1331912"/>
          </a:xfrm>
          <a:prstGeom prst="ellipse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GB" sz="100" dirty="0">
              <a:solidFill>
                <a:srgbClr val="FFFFFF"/>
              </a:solidFill>
              <a:latin typeface="Comic Sans MS"/>
              <a:cs typeface="+mn-cs"/>
            </a:endParaRP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2570163" y="5829300"/>
            <a:ext cx="1335087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5816600" y="5829300"/>
            <a:ext cx="533400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394450" y="5599113"/>
            <a:ext cx="12049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16050" y="5599113"/>
            <a:ext cx="98425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Input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8950" y="5133975"/>
            <a:ext cx="3984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latin typeface="Comic Sans MS"/>
                <a:cs typeface="+mn-cs"/>
              </a:rPr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82750" y="5133975"/>
            <a:ext cx="4270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200" dirty="0">
                <a:solidFill>
                  <a:srgbClr val="FFFF00"/>
                </a:solidFill>
                <a:latin typeface="Comic Sans MS"/>
                <a:cs typeface="+mn-cs"/>
              </a:rPr>
              <a:t>x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94150" y="5429250"/>
            <a:ext cx="14081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Function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16400" y="5829300"/>
            <a:ext cx="7477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f(x)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93025" y="4997450"/>
            <a:ext cx="14271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y = f(x)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0"/>
                            </p:stCondLst>
                            <p:childTnLst>
                              <p:par>
                                <p:cTn id="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8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7" grpId="0" animBg="1"/>
      <p:bldP spid="9" grpId="0" animBg="1"/>
      <p:bldP spid="10" grpId="0" animBg="1"/>
      <p:bldP spid="19" grpId="0" animBg="1"/>
      <p:bldP spid="20" grpId="0" animBg="1"/>
      <p:bldP spid="21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 txBox="1">
            <a:spLocks/>
          </p:cNvSpPr>
          <p:nvPr/>
        </p:nvSpPr>
        <p:spPr>
          <a:xfrm>
            <a:off x="7620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EEF8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Composite Functions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249363" y="1660525"/>
            <a:ext cx="64008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200" b="1" dirty="0">
                <a:latin typeface="Comic Sans MS" pitchFamily="66" charset="0"/>
                <a:cs typeface="+mn-cs"/>
              </a:rPr>
              <a:t>A		B		C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981200" y="2149475"/>
            <a:ext cx="1219200" cy="30480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886200" y="2149475"/>
            <a:ext cx="1219200" cy="30480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715000" y="2149475"/>
            <a:ext cx="1219200" cy="30480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133600" y="3184525"/>
            <a:ext cx="914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x</a:t>
            </a:r>
            <a:endParaRPr lang="en-GB" sz="4800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779838" y="3154363"/>
            <a:ext cx="1371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400" b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867400" y="3170238"/>
            <a:ext cx="914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4800" b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z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971800" y="3673475"/>
            <a:ext cx="11430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108325" y="3017838"/>
            <a:ext cx="91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724400" y="3673475"/>
            <a:ext cx="1219200" cy="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059363" y="2925763"/>
            <a:ext cx="83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</a:t>
            </a:r>
          </a:p>
        </p:txBody>
      </p:sp>
      <p:sp>
        <p:nvSpPr>
          <p:cNvPr id="9233" name="Arc 17"/>
          <p:cNvSpPr>
            <a:spLocks/>
          </p:cNvSpPr>
          <p:nvPr/>
        </p:nvSpPr>
        <p:spPr bwMode="auto">
          <a:xfrm rot="-10886634">
            <a:off x="2971800" y="3825875"/>
            <a:ext cx="2690813" cy="685800"/>
          </a:xfrm>
          <a:custGeom>
            <a:avLst/>
            <a:gdLst>
              <a:gd name="G0" fmla="+- 20773 0 0"/>
              <a:gd name="G1" fmla="+- 21600 0 0"/>
              <a:gd name="G2" fmla="+- 21600 0 0"/>
              <a:gd name="T0" fmla="*/ 0 w 42373"/>
              <a:gd name="T1" fmla="*/ 15679 h 21600"/>
              <a:gd name="T2" fmla="*/ 42373 w 42373"/>
              <a:gd name="T3" fmla="*/ 21600 h 21600"/>
              <a:gd name="T4" fmla="*/ 20773 w 423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73" h="21600" fill="none" extrusionOk="0">
                <a:moveTo>
                  <a:pt x="0" y="15679"/>
                </a:moveTo>
                <a:cubicBezTo>
                  <a:pt x="2645" y="6399"/>
                  <a:pt x="11123" y="-1"/>
                  <a:pt x="20773" y="0"/>
                </a:cubicBezTo>
                <a:cubicBezTo>
                  <a:pt x="32702" y="0"/>
                  <a:pt x="42373" y="9670"/>
                  <a:pt x="42373" y="21600"/>
                </a:cubicBezTo>
              </a:path>
              <a:path w="42373" h="21600" stroke="0" extrusionOk="0">
                <a:moveTo>
                  <a:pt x="0" y="15679"/>
                </a:moveTo>
                <a:cubicBezTo>
                  <a:pt x="2645" y="6399"/>
                  <a:pt x="11123" y="-1"/>
                  <a:pt x="20773" y="0"/>
                </a:cubicBezTo>
                <a:cubicBezTo>
                  <a:pt x="32702" y="0"/>
                  <a:pt x="42373" y="9670"/>
                  <a:pt x="42373" y="21600"/>
                </a:cubicBezTo>
                <a:lnTo>
                  <a:pt x="20773" y="21600"/>
                </a:lnTo>
                <a:close/>
              </a:path>
            </a:pathLst>
          </a:custGeom>
          <a:noFill/>
          <a:ln w="76200">
            <a:solidFill>
              <a:srgbClr val="FF00FF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GB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054475" y="4449763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3600" b="1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h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55638" y="5394325"/>
            <a:ext cx="7239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We can say that       h(x) = g(f(x))</a:t>
            </a: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H="1" flipV="1">
            <a:off x="5807075" y="5913438"/>
            <a:ext cx="669925" cy="427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3749675" y="6264275"/>
            <a:ext cx="53943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“function of  a function”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nimBg="1"/>
      <p:bldP spid="9221" grpId="0" animBg="1"/>
      <p:bldP spid="9222" grpId="0" animBg="1"/>
      <p:bldP spid="9223" grpId="0" autoUpdateAnimBg="0"/>
      <p:bldP spid="9224" grpId="0" autoUpdateAnimBg="0"/>
      <p:bldP spid="9225" grpId="0" autoUpdateAnimBg="0"/>
      <p:bldP spid="9227" grpId="0" autoUpdateAnimBg="0"/>
      <p:bldP spid="9229" grpId="0" autoUpdateAnimBg="0"/>
      <p:bldP spid="9234" grpId="0" autoUpdateAnimBg="0"/>
      <p:bldP spid="9236" grpId="0" autoUpdateAnimBg="0"/>
      <p:bldP spid="9240" grpId="0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0"/>
          <p:cNvSpPr txBox="1">
            <a:spLocks/>
          </p:cNvSpPr>
          <p:nvPr/>
        </p:nvSpPr>
        <p:spPr>
          <a:xfrm>
            <a:off x="7620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EEF8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Composite Functions</a:t>
            </a:r>
          </a:p>
        </p:txBody>
      </p:sp>
      <p:sp>
        <p:nvSpPr>
          <p:cNvPr id="18" name="Cloud Callout 17"/>
          <p:cNvSpPr/>
          <p:nvPr/>
        </p:nvSpPr>
        <p:spPr bwMode="auto">
          <a:xfrm>
            <a:off x="1189038" y="288925"/>
            <a:ext cx="3459162" cy="1452563"/>
          </a:xfrm>
          <a:prstGeom prst="cloudCallout">
            <a:avLst>
              <a:gd name="adj1" fmla="val -6486"/>
              <a:gd name="adj2" fmla="val 142442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f(2)=3</a:t>
            </a:r>
            <a:r>
              <a:rPr lang="en-GB" sz="2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 – 2 =4</a:t>
            </a:r>
          </a:p>
        </p:txBody>
      </p:sp>
      <p:sp>
        <p:nvSpPr>
          <p:cNvPr id="19" name="Cloud Callout 18"/>
          <p:cNvSpPr/>
          <p:nvPr/>
        </p:nvSpPr>
        <p:spPr bwMode="auto">
          <a:xfrm>
            <a:off x="4922838" y="244475"/>
            <a:ext cx="3459162" cy="1450975"/>
          </a:xfrm>
          <a:prstGeom prst="cloudCallout">
            <a:avLst>
              <a:gd name="adj1" fmla="val -61552"/>
              <a:gd name="adj2" fmla="val 156083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g(4)=4</a:t>
            </a:r>
            <a:r>
              <a:rPr lang="en-GB" sz="2800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+ 1 =17</a:t>
            </a:r>
          </a:p>
        </p:txBody>
      </p:sp>
      <p:sp>
        <p:nvSpPr>
          <p:cNvPr id="21" name="Cloud Callout 20"/>
          <p:cNvSpPr/>
          <p:nvPr/>
        </p:nvSpPr>
        <p:spPr bwMode="auto">
          <a:xfrm>
            <a:off x="4937125" y="1020763"/>
            <a:ext cx="3460750" cy="1452562"/>
          </a:xfrm>
          <a:prstGeom prst="cloudCallout">
            <a:avLst>
              <a:gd name="adj1" fmla="val -61552"/>
              <a:gd name="adj2" fmla="val 156083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f(5)=5x3-2 =13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4400" y="1828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Example 1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2332038"/>
            <a:ext cx="8031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latin typeface="Comic Sans MS" pitchFamily="66" charset="0"/>
                <a:cs typeface="+mn-cs"/>
              </a:rPr>
              <a:t>Suppose that  f(x) = 3x - 2   and    g(x) = x</a:t>
            </a:r>
            <a:r>
              <a:rPr lang="en-GB" b="1" baseline="30000">
                <a:latin typeface="Comic Sans MS" pitchFamily="66" charset="0"/>
                <a:cs typeface="+mn-cs"/>
              </a:rPr>
              <a:t>2</a:t>
            </a:r>
            <a:r>
              <a:rPr lang="en-GB" b="1">
                <a:latin typeface="Comic Sans MS" pitchFamily="66" charset="0"/>
                <a:cs typeface="+mn-cs"/>
              </a:rPr>
              <a:t> +1</a:t>
            </a:r>
            <a:endParaRPr lang="en-GB">
              <a:latin typeface="Comic Sans MS" pitchFamily="66" charset="0"/>
              <a:cs typeface="+mn-cs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036638" y="3140075"/>
            <a:ext cx="6400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(a)    g( f(2) ) =</a:t>
            </a:r>
            <a:endParaRPr lang="en-GB" dirty="0">
              <a:latin typeface="Comic Sans MS" pitchFamily="66" charset="0"/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22638" y="3140075"/>
            <a:ext cx="2057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g(4)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922838" y="3140075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= </a:t>
            </a:r>
            <a:r>
              <a:rPr lang="en-GB" b="1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17</a:t>
            </a:r>
            <a:endParaRPr lang="en-GB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36638" y="4054475"/>
            <a:ext cx="3505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(b)    f( g (2) ) =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398838" y="4054475"/>
            <a:ext cx="2362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 f(5)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029200" y="4054475"/>
            <a:ext cx="944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= </a:t>
            </a:r>
            <a:r>
              <a:rPr lang="en-GB" b="1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13</a:t>
            </a:r>
            <a:endParaRPr lang="en-GB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036638" y="5121275"/>
            <a:ext cx="274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(c)    f( f(1) ) =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098925" y="5121275"/>
            <a:ext cx="114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f(1)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678363" y="5121275"/>
            <a:ext cx="1447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solidFill>
                  <a:srgbClr val="FFFF00"/>
                </a:solidFill>
                <a:latin typeface="Comic Sans MS" pitchFamily="66" charset="0"/>
                <a:cs typeface="+mn-cs"/>
              </a:rPr>
              <a:t>= </a:t>
            </a:r>
            <a:r>
              <a:rPr lang="en-GB" b="1" u="sng">
                <a:solidFill>
                  <a:srgbClr val="FFFF00"/>
                </a:solidFill>
                <a:latin typeface="Comic Sans MS" pitchFamily="66" charset="0"/>
                <a:cs typeface="+mn-cs"/>
              </a:rPr>
              <a:t>1</a:t>
            </a:r>
            <a:endParaRPr lang="en-GB" b="1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036638" y="6188075"/>
            <a:ext cx="3429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b="1" dirty="0">
                <a:latin typeface="Comic Sans MS" pitchFamily="66" charset="0"/>
                <a:cs typeface="+mn-cs"/>
              </a:rPr>
              <a:t>(d)    g( g(5) )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017838" y="6188075"/>
            <a:ext cx="2667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>
                <a:latin typeface="Comic Sans MS" pitchFamily="66" charset="0"/>
                <a:cs typeface="+mn-cs"/>
              </a:rPr>
              <a:t>= g(26)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389438" y="6188075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b="1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= </a:t>
            </a:r>
            <a:r>
              <a:rPr lang="en-GB" b="1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677</a:t>
            </a:r>
            <a:endParaRPr lang="en-GB" b="1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" name="Cloud Callout 22"/>
          <p:cNvSpPr/>
          <p:nvPr/>
        </p:nvSpPr>
        <p:spPr bwMode="auto">
          <a:xfrm>
            <a:off x="4922838" y="2011363"/>
            <a:ext cx="3459162" cy="1452562"/>
          </a:xfrm>
          <a:prstGeom prst="cloudCallout">
            <a:avLst>
              <a:gd name="adj1" fmla="val -61552"/>
              <a:gd name="adj2" fmla="val 156083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f(1)=3x1</a:t>
            </a:r>
            <a:r>
              <a:rPr lang="en-GB" sz="2800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- 2 =1</a:t>
            </a:r>
          </a:p>
        </p:txBody>
      </p:sp>
      <p:sp>
        <p:nvSpPr>
          <p:cNvPr id="25" name="Cloud Callout 24"/>
          <p:cNvSpPr/>
          <p:nvPr/>
        </p:nvSpPr>
        <p:spPr bwMode="auto">
          <a:xfrm>
            <a:off x="5135563" y="3184525"/>
            <a:ext cx="3597275" cy="1452563"/>
          </a:xfrm>
          <a:prstGeom prst="cloudCallout">
            <a:avLst>
              <a:gd name="adj1" fmla="val -61552"/>
              <a:gd name="adj2" fmla="val 156083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g(26)=26</a:t>
            </a:r>
            <a:r>
              <a:rPr lang="en-GB" sz="2800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 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+ 1 =677</a:t>
            </a:r>
          </a:p>
        </p:txBody>
      </p:sp>
      <p:sp>
        <p:nvSpPr>
          <p:cNvPr id="20" name="Cloud Callout 19"/>
          <p:cNvSpPr/>
          <p:nvPr/>
        </p:nvSpPr>
        <p:spPr bwMode="auto">
          <a:xfrm>
            <a:off x="1203325" y="1066800"/>
            <a:ext cx="3460750" cy="1452563"/>
          </a:xfrm>
          <a:prstGeom prst="cloudCallout">
            <a:avLst>
              <a:gd name="adj1" fmla="val -6486"/>
              <a:gd name="adj2" fmla="val 142442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g(2)=2</a:t>
            </a:r>
            <a:r>
              <a:rPr lang="en-GB" sz="2800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+ 1 =5</a:t>
            </a:r>
          </a:p>
        </p:txBody>
      </p:sp>
      <p:sp>
        <p:nvSpPr>
          <p:cNvPr id="22" name="Cloud Callout 21"/>
          <p:cNvSpPr/>
          <p:nvPr/>
        </p:nvSpPr>
        <p:spPr bwMode="auto">
          <a:xfrm>
            <a:off x="1189038" y="2255838"/>
            <a:ext cx="3459162" cy="1452562"/>
          </a:xfrm>
          <a:prstGeom prst="cloudCallout">
            <a:avLst>
              <a:gd name="adj1" fmla="val -6486"/>
              <a:gd name="adj2" fmla="val 142442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f(1)=3x1 - 2 =1</a:t>
            </a:r>
          </a:p>
        </p:txBody>
      </p:sp>
      <p:sp>
        <p:nvSpPr>
          <p:cNvPr id="24" name="Cloud Callout 23"/>
          <p:cNvSpPr/>
          <p:nvPr/>
        </p:nvSpPr>
        <p:spPr bwMode="auto">
          <a:xfrm>
            <a:off x="1341438" y="3306763"/>
            <a:ext cx="3459162" cy="1452562"/>
          </a:xfrm>
          <a:prstGeom prst="cloudCallout">
            <a:avLst>
              <a:gd name="adj1" fmla="val -6486"/>
              <a:gd name="adj2" fmla="val 142442"/>
            </a:avLst>
          </a:prstGeom>
          <a:solidFill>
            <a:srgbClr val="4D4D4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g(5)=5</a:t>
            </a:r>
            <a:r>
              <a:rPr lang="en-GB" sz="2800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+ 1 =26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10244" grpId="0" autoUpdateAnimBg="0"/>
      <p:bldP spid="10245" grpId="0" autoUpdateAnimBg="0"/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  <p:bldP spid="10252" grpId="0" autoUpdateAnimBg="0"/>
      <p:bldP spid="10253" grpId="0" autoUpdateAnimBg="0"/>
      <p:bldP spid="10254" grpId="0" autoUpdateAnimBg="0"/>
      <p:bldP spid="10255" grpId="0" autoUpdateAnimBg="0"/>
      <p:bldP spid="23" grpId="0" animBg="1"/>
      <p:bldP spid="23" grpId="1" animBg="1"/>
      <p:bldP spid="25" grpId="0" animBg="1"/>
      <p:bldP spid="25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1858963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Suppose that  f(x) = 3x - 2   and    g(x) = x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+1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112838" y="2408238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Find formulae for     (a)  g(f(x))    (b)   f(g(x)).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176338" y="3249613"/>
            <a:ext cx="32845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(a)   g(f(x)) =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3162300" y="3249613"/>
            <a:ext cx="194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(          )</a:t>
            </a:r>
            <a:r>
              <a:rPr lang="en-GB" baseline="30000" dirty="0">
                <a:latin typeface="Comic Sans MS" pitchFamily="66" charset="0"/>
                <a:cs typeface="+mn-cs"/>
              </a:rPr>
              <a:t>2</a:t>
            </a:r>
            <a:r>
              <a:rPr lang="en-GB" dirty="0">
                <a:latin typeface="Comic Sans MS" pitchFamily="66" charset="0"/>
                <a:cs typeface="+mn-cs"/>
              </a:rPr>
              <a:t> + 1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5130800" y="3249613"/>
            <a:ext cx="2452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=  9x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- 12x + 5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1165225" y="3889375"/>
            <a:ext cx="3752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(b)   f(g(x)) = 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3098800" y="3889375"/>
            <a:ext cx="255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3(        ) - 2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846638" y="3889375"/>
            <a:ext cx="1876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= 3x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+ 1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93725" y="51816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+mn-cs"/>
              </a:rPr>
              <a:t>CHECK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30275" y="5638800"/>
            <a:ext cx="153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g(f(2)) =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2332038" y="5638800"/>
            <a:ext cx="265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9 </a:t>
            </a:r>
            <a:r>
              <a:rPr lang="en-GB" sz="1400" dirty="0">
                <a:latin typeface="Comic Sans MS" pitchFamily="66" charset="0"/>
                <a:cs typeface="+mn-cs"/>
              </a:rPr>
              <a:t>x</a:t>
            </a:r>
            <a:r>
              <a:rPr lang="en-GB" dirty="0">
                <a:latin typeface="Comic Sans MS" pitchFamily="66" charset="0"/>
                <a:cs typeface="+mn-cs"/>
              </a:rPr>
              <a:t> 2</a:t>
            </a:r>
            <a:r>
              <a:rPr lang="en-GB" baseline="30000" dirty="0">
                <a:latin typeface="Comic Sans MS" pitchFamily="66" charset="0"/>
                <a:cs typeface="+mn-cs"/>
              </a:rPr>
              <a:t>2</a:t>
            </a:r>
            <a:r>
              <a:rPr lang="en-GB" dirty="0">
                <a:latin typeface="Comic Sans MS" pitchFamily="66" charset="0"/>
                <a:cs typeface="+mn-cs"/>
              </a:rPr>
              <a:t> - 12 </a:t>
            </a:r>
            <a:r>
              <a:rPr lang="en-GB" sz="1400" dirty="0">
                <a:latin typeface="Comic Sans MS" pitchFamily="66" charset="0"/>
                <a:cs typeface="+mn-cs"/>
              </a:rPr>
              <a:t>x</a:t>
            </a:r>
            <a:r>
              <a:rPr lang="en-GB" dirty="0">
                <a:latin typeface="Comic Sans MS" pitchFamily="66" charset="0"/>
                <a:cs typeface="+mn-cs"/>
              </a:rPr>
              <a:t> 2 + 5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487863" y="56388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= 36 - 24 + 5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6521450" y="56388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= 17</a:t>
            </a: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854075" y="6338888"/>
            <a:ext cx="1554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f(g(2)) =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255838" y="633888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3 </a:t>
            </a:r>
            <a:r>
              <a:rPr lang="en-GB" sz="1400" dirty="0">
                <a:latin typeface="Comic Sans MS" pitchFamily="66" charset="0"/>
                <a:cs typeface="+mn-cs"/>
              </a:rPr>
              <a:t>x</a:t>
            </a:r>
            <a:r>
              <a:rPr lang="en-GB" dirty="0">
                <a:latin typeface="Comic Sans MS" pitchFamily="66" charset="0"/>
                <a:cs typeface="+mn-cs"/>
              </a:rPr>
              <a:t> 2</a:t>
            </a:r>
            <a:r>
              <a:rPr lang="en-GB" baseline="30000" dirty="0">
                <a:latin typeface="Comic Sans MS" pitchFamily="66" charset="0"/>
                <a:cs typeface="+mn-cs"/>
              </a:rPr>
              <a:t>2</a:t>
            </a:r>
            <a:r>
              <a:rPr lang="en-GB" dirty="0">
                <a:latin typeface="Comic Sans MS" pitchFamily="66" charset="0"/>
                <a:cs typeface="+mn-cs"/>
              </a:rPr>
              <a:t> + 1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192463" y="633888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= 13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854075" y="4618038"/>
            <a:ext cx="7573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NB:     g(f(x)) 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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 f(g(x))    in general. </a:t>
            </a:r>
          </a:p>
        </p:txBody>
      </p:sp>
      <p:cxnSp>
        <p:nvCxnSpPr>
          <p:cNvPr id="179219" name="Straight Connector 25"/>
          <p:cNvCxnSpPr>
            <a:cxnSpLocks noChangeShapeType="1"/>
          </p:cNvCxnSpPr>
          <p:nvPr/>
        </p:nvCxnSpPr>
        <p:spPr bwMode="auto">
          <a:xfrm>
            <a:off x="2349500" y="2995613"/>
            <a:ext cx="4792663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itle 20"/>
          <p:cNvSpPr txBox="1">
            <a:spLocks/>
          </p:cNvSpPr>
          <p:nvPr/>
        </p:nvSpPr>
        <p:spPr>
          <a:xfrm>
            <a:off x="7620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EEF8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Composite Functions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573588" y="184785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3x - 2 </a:t>
            </a:r>
            <a:endParaRPr lang="en-GB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75538" y="1847850"/>
            <a:ext cx="86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x</a:t>
            </a:r>
            <a:r>
              <a:rPr lang="en-GB" altLang="en-US" baseline="30000">
                <a:latin typeface="Comic Sans MS" panose="030F0702030302020204" pitchFamily="66" charset="0"/>
              </a:rPr>
              <a:t>2</a:t>
            </a:r>
            <a:r>
              <a:rPr lang="en-GB" altLang="en-US">
                <a:latin typeface="Comic Sans MS" panose="030F0702030302020204" pitchFamily="66" charset="0"/>
              </a:rPr>
              <a:t> +1</a:t>
            </a:r>
            <a:endParaRPr lang="en-GB" altLang="en-US"/>
          </a:p>
        </p:txBody>
      </p:sp>
      <p:sp>
        <p:nvSpPr>
          <p:cNvPr id="23" name="Rounded Rectangle 22">
            <a:hlinkClick r:id="rId2"/>
          </p:cNvPr>
          <p:cNvSpPr/>
          <p:nvPr/>
        </p:nvSpPr>
        <p:spPr>
          <a:xfrm>
            <a:off x="7121525" y="955675"/>
            <a:ext cx="1814513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04533E-6 L -0.13993 0.201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10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04533E-6 L -0.44306 0.29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14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2" grpId="0" autoUpdateAnimBg="0"/>
      <p:bldP spid="11283" grpId="0" autoUpdateAnimBg="0"/>
      <p:bldP spid="11284" grpId="0" autoUpdateAnimBg="0"/>
      <p:bldP spid="11286" grpId="0" autoUpdateAnimBg="0"/>
      <p:bldP spid="11287" grpId="0" autoUpdateAnimBg="0"/>
      <p:bldP spid="11288" grpId="0" autoUpdateAnimBg="0"/>
      <p:bldP spid="11290" grpId="0" autoUpdateAnimBg="0"/>
      <p:bldP spid="11291" grpId="0" autoUpdateAnimBg="0"/>
      <p:bldP spid="11292" grpId="0" autoUpdateAnimBg="0"/>
      <p:bldP spid="11293" grpId="0" autoUpdateAnimBg="0"/>
      <p:bldP spid="11294" grpId="0" autoUpdateAnimBg="0"/>
      <p:bldP spid="11295" grpId="0" autoUpdateAnimBg="0"/>
      <p:bldP spid="11296" grpId="0" autoUpdateAnimBg="0"/>
      <p:bldP spid="11297" grpId="0" autoUpdateAnimBg="0"/>
      <p:bldP spid="11299" grpId="0" autoUpdateAnimBg="0"/>
      <p:bldP spid="21" grpId="0"/>
      <p:bldP spid="21" grpId="1"/>
      <p:bldP spid="22" grpId="0"/>
      <p:bldP spid="22" grpId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14400" y="1844675"/>
            <a:ext cx="78025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Let    h(x) = x - 3 ,   g(x) = x</a:t>
            </a:r>
            <a:r>
              <a:rPr lang="en-GB" baseline="3000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2</a:t>
            </a: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+ 4   and  k(x) = g(h(x)).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84238" y="2498725"/>
            <a:ext cx="7421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If   k(x) = 8  then  find the value(s) of x.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1000" y="3124200"/>
            <a:ext cx="394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+mn-cs"/>
              </a:rPr>
              <a:t>k(x) = g(h(x))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027238" y="3708400"/>
            <a:ext cx="244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= (       )</a:t>
            </a:r>
            <a:r>
              <a:rPr lang="en-GB" baseline="30000" dirty="0">
                <a:latin typeface="Comic Sans MS" pitchFamily="66" charset="0"/>
                <a:cs typeface="+mn-cs"/>
              </a:rPr>
              <a:t>2</a:t>
            </a:r>
            <a:r>
              <a:rPr lang="en-GB" dirty="0">
                <a:latin typeface="Comic Sans MS" pitchFamily="66" charset="0"/>
                <a:cs typeface="+mn-cs"/>
              </a:rPr>
              <a:t> + 4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027238" y="4394200"/>
            <a:ext cx="2941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= x</a:t>
            </a:r>
            <a:r>
              <a:rPr lang="en-GB" baseline="30000" dirty="0">
                <a:latin typeface="Comic Sans MS" pitchFamily="66" charset="0"/>
                <a:cs typeface="+mn-cs"/>
              </a:rPr>
              <a:t>2</a:t>
            </a:r>
            <a:r>
              <a:rPr lang="en-GB" dirty="0">
                <a:latin typeface="Comic Sans MS" pitchFamily="66" charset="0"/>
                <a:cs typeface="+mn-cs"/>
              </a:rPr>
              <a:t> - 6x + 13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876800" y="31242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Comic Sans MS" pitchFamily="66" charset="0"/>
                <a:cs typeface="+mn-cs"/>
              </a:rPr>
              <a:t>Put     x</a:t>
            </a:r>
            <a:r>
              <a:rPr lang="en-GB" baseline="30000">
                <a:latin typeface="Comic Sans MS" pitchFamily="66" charset="0"/>
                <a:cs typeface="+mn-cs"/>
              </a:rPr>
              <a:t>2</a:t>
            </a:r>
            <a:r>
              <a:rPr lang="en-GB">
                <a:latin typeface="Comic Sans MS" pitchFamily="66" charset="0"/>
                <a:cs typeface="+mn-cs"/>
              </a:rPr>
              <a:t> - 6x + 13  =  8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876800" y="38100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then   x</a:t>
            </a:r>
            <a:r>
              <a:rPr lang="en-GB" baseline="30000" dirty="0">
                <a:latin typeface="Comic Sans MS" pitchFamily="66" charset="0"/>
                <a:cs typeface="+mn-cs"/>
              </a:rPr>
              <a:t>2</a:t>
            </a:r>
            <a:r>
              <a:rPr lang="en-GB" dirty="0">
                <a:latin typeface="Comic Sans MS" pitchFamily="66" charset="0"/>
                <a:cs typeface="+mn-cs"/>
              </a:rPr>
              <a:t> - 6x + 5  = 0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876800" y="44958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or    (x - 5)(x - 1)  =  0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876800" y="5181600"/>
            <a:ext cx="4098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So     x = 1  or   x = 5</a:t>
            </a:r>
          </a:p>
        </p:txBody>
      </p:sp>
      <p:sp>
        <p:nvSpPr>
          <p:cNvPr id="19" name="Title 20"/>
          <p:cNvSpPr txBox="1">
            <a:spLocks/>
          </p:cNvSpPr>
          <p:nvPr/>
        </p:nvSpPr>
        <p:spPr>
          <a:xfrm>
            <a:off x="7620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EEF8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Composite Functions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59063" y="1833563"/>
            <a:ext cx="95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Comic Sans MS" panose="030F0702030302020204" pitchFamily="66" charset="0"/>
              </a:rPr>
              <a:t>x - 3 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2.45143E-6 L -0.03073 0.273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36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6" grpId="0" autoUpdateAnimBg="0"/>
      <p:bldP spid="12297" grpId="0" autoUpdateAnimBg="0"/>
      <p:bldP spid="12299" grpId="0" autoUpdateAnimBg="0"/>
      <p:bldP spid="12300" grpId="0" autoUpdateAnimBg="0"/>
      <p:bldP spid="12301" grpId="0" autoUpdateAnimBg="0"/>
      <p:bldP spid="12302" grpId="0" autoUpdateAnimBg="0"/>
      <p:bldP spid="18" grpId="0"/>
      <p:bldP spid="18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68475" y="1858963"/>
            <a:ext cx="586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Choosing a Suitable Domain</a:t>
            </a:r>
            <a:endParaRPr lang="en-GB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55725" y="2759075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Comic Sans MS" pitchFamily="66" charset="0"/>
                <a:cs typeface="+mn-cs"/>
              </a:rPr>
              <a:t>(i) Suppose	 f(x) =</a:t>
            </a:r>
            <a:r>
              <a:rPr lang="en-GB" u="sng">
                <a:latin typeface="Comic Sans MS" pitchFamily="66" charset="0"/>
                <a:cs typeface="+mn-cs"/>
              </a:rPr>
              <a:t>    1   .     </a:t>
            </a:r>
            <a:r>
              <a:rPr lang="en-GB">
                <a:latin typeface="Comic Sans MS" pitchFamily="66" charset="0"/>
                <a:cs typeface="+mn-cs"/>
              </a:rPr>
              <a:t>       			 x</a:t>
            </a:r>
            <a:r>
              <a:rPr lang="en-GB" baseline="30000">
                <a:latin typeface="Comic Sans MS" pitchFamily="66" charset="0"/>
                <a:cs typeface="+mn-cs"/>
              </a:rPr>
              <a:t>2</a:t>
            </a:r>
            <a:r>
              <a:rPr lang="en-GB">
                <a:latin typeface="Comic Sans MS" pitchFamily="66" charset="0"/>
                <a:cs typeface="+mn-cs"/>
              </a:rPr>
              <a:t> - 4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60525" y="3825875"/>
            <a:ext cx="541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Comic Sans MS" pitchFamily="66" charset="0"/>
                <a:cs typeface="+mn-cs"/>
              </a:rPr>
              <a:t>Clearly    x</a:t>
            </a:r>
            <a:r>
              <a:rPr lang="en-GB" baseline="30000">
                <a:latin typeface="Comic Sans MS" pitchFamily="66" charset="0"/>
                <a:cs typeface="+mn-cs"/>
              </a:rPr>
              <a:t>2</a:t>
            </a:r>
            <a:r>
              <a:rPr lang="en-GB">
                <a:latin typeface="Comic Sans MS" pitchFamily="66" charset="0"/>
                <a:cs typeface="+mn-cs"/>
              </a:rPr>
              <a:t> - 4   </a:t>
            </a:r>
            <a:r>
              <a:rPr lang="en-GB">
                <a:latin typeface="Comic Sans MS" pitchFamily="66" charset="0"/>
                <a:cs typeface="+mn-cs"/>
                <a:sym typeface="Symbol" pitchFamily="18" charset="2"/>
              </a:rPr>
              <a:t>  0</a:t>
            </a:r>
            <a:endParaRPr lang="en-GB">
              <a:latin typeface="Comic Sans MS" pitchFamily="66" charset="0"/>
              <a:cs typeface="+mn-cs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955925" y="4435475"/>
            <a:ext cx="35052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Comic Sans MS" pitchFamily="66" charset="0"/>
                <a:cs typeface="+mn-cs"/>
              </a:rPr>
              <a:t>So    x</a:t>
            </a:r>
            <a:r>
              <a:rPr lang="en-GB" baseline="30000">
                <a:latin typeface="Comic Sans MS" pitchFamily="66" charset="0"/>
                <a:cs typeface="+mn-cs"/>
              </a:rPr>
              <a:t>2</a:t>
            </a:r>
            <a:r>
              <a:rPr lang="en-GB">
                <a:latin typeface="Comic Sans MS" pitchFamily="66" charset="0"/>
                <a:cs typeface="+mn-cs"/>
              </a:rPr>
              <a:t>  </a:t>
            </a:r>
            <a:r>
              <a:rPr lang="en-GB">
                <a:latin typeface="Comic Sans MS" pitchFamily="66" charset="0"/>
                <a:cs typeface="+mn-cs"/>
                <a:sym typeface="Symbol" pitchFamily="18" charset="2"/>
              </a:rPr>
              <a:t></a:t>
            </a:r>
            <a:r>
              <a:rPr lang="en-GB">
                <a:latin typeface="Comic Sans MS" pitchFamily="66" charset="0"/>
                <a:cs typeface="+mn-cs"/>
              </a:rPr>
              <a:t>  4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n-GB">
              <a:latin typeface="Comic Sans MS" pitchFamily="66" charset="0"/>
              <a:cs typeface="+mn-cs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879725" y="5121275"/>
            <a:ext cx="411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So    x  </a:t>
            </a:r>
            <a:r>
              <a:rPr lang="en-GB" dirty="0">
                <a:latin typeface="Comic Sans MS" pitchFamily="66" charset="0"/>
                <a:cs typeface="+mn-cs"/>
                <a:sym typeface="Symbol" pitchFamily="18" charset="2"/>
              </a:rPr>
              <a:t></a:t>
            </a:r>
            <a:r>
              <a:rPr lang="en-GB" dirty="0">
                <a:latin typeface="Comic Sans MS" pitchFamily="66" charset="0"/>
                <a:cs typeface="+mn-cs"/>
              </a:rPr>
              <a:t>  -2  or  2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25475" y="6156325"/>
            <a:ext cx="815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solidFill>
                  <a:srgbClr val="FFFF00"/>
                </a:solidFill>
                <a:latin typeface="Comic Sans MS" pitchFamily="66" charset="0"/>
                <a:cs typeface="+mn-cs"/>
              </a:rPr>
              <a:t>Hence 	</a:t>
            </a:r>
            <a:r>
              <a:rPr lang="en-GB" u="sng">
                <a:solidFill>
                  <a:srgbClr val="FFFF00"/>
                </a:solidFill>
                <a:latin typeface="Comic Sans MS" pitchFamily="66" charset="0"/>
                <a:cs typeface="+mn-cs"/>
              </a:rPr>
              <a:t>domain =  {x</a:t>
            </a:r>
            <a:r>
              <a:rPr lang="en-GB" u="sng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R: </a:t>
            </a:r>
            <a:r>
              <a:rPr lang="en-GB" u="sng">
                <a:solidFill>
                  <a:srgbClr val="FFFF00"/>
                </a:solidFill>
                <a:latin typeface="Comic Sans MS" pitchFamily="66" charset="0"/>
                <a:cs typeface="+mn-cs"/>
              </a:rPr>
              <a:t>x  </a:t>
            </a:r>
            <a:r>
              <a:rPr lang="en-GB" u="sng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</a:t>
            </a:r>
            <a:r>
              <a:rPr lang="en-GB" u="sng">
                <a:solidFill>
                  <a:srgbClr val="FFFF00"/>
                </a:solidFill>
                <a:latin typeface="Comic Sans MS" pitchFamily="66" charset="0"/>
                <a:cs typeface="+mn-cs"/>
              </a:rPr>
              <a:t>  -2  or  2 }</a:t>
            </a:r>
            <a:r>
              <a:rPr lang="en-GB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 </a:t>
            </a:r>
          </a:p>
        </p:txBody>
      </p:sp>
      <p:sp>
        <p:nvSpPr>
          <p:cNvPr id="8" name="Title 20"/>
          <p:cNvSpPr txBox="1">
            <a:spLocks/>
          </p:cNvSpPr>
          <p:nvPr/>
        </p:nvSpPr>
        <p:spPr>
          <a:xfrm>
            <a:off x="7620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EEF8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Composite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9" grpId="0" autoUpdateAnimBg="0"/>
      <p:bldP spid="13320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58838" y="2130425"/>
            <a:ext cx="595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</a:rPr>
              <a:t>(ii)  Suppose that     g(x) = </a:t>
            </a:r>
            <a:r>
              <a:rPr lang="en-GB" dirty="0">
                <a:latin typeface="Comic Sans MS" pitchFamily="66" charset="0"/>
                <a:cs typeface="+mn-cs"/>
                <a:sym typeface="Symbol" pitchFamily="18" charset="2"/>
              </a:rPr>
              <a:t>(x</a:t>
            </a:r>
            <a:r>
              <a:rPr lang="en-GB" baseline="30000" dirty="0">
                <a:latin typeface="Comic Sans MS" pitchFamily="66" charset="0"/>
                <a:cs typeface="+mn-cs"/>
                <a:sym typeface="Symbol" pitchFamily="18" charset="2"/>
              </a:rPr>
              <a:t>2</a:t>
            </a:r>
            <a:r>
              <a:rPr lang="en-GB" dirty="0">
                <a:latin typeface="Comic Sans MS" pitchFamily="66" charset="0"/>
                <a:cs typeface="+mn-cs"/>
                <a:sym typeface="Symbol" pitchFamily="18" charset="2"/>
              </a:rPr>
              <a:t> + 2x - 8)</a:t>
            </a:r>
            <a:r>
              <a:rPr lang="en-GB" dirty="0">
                <a:latin typeface="Comic Sans MS" pitchFamily="66" charset="0"/>
                <a:cs typeface="+mn-cs"/>
              </a:rPr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27432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>
                <a:latin typeface="Comic Sans MS" pitchFamily="66" charset="0"/>
                <a:cs typeface="+mn-cs"/>
                <a:sym typeface="Symbol" pitchFamily="18" charset="2"/>
              </a:rPr>
              <a:t>We need   (x</a:t>
            </a:r>
            <a:r>
              <a:rPr lang="en-GB" baseline="30000">
                <a:latin typeface="Comic Sans MS" pitchFamily="66" charset="0"/>
                <a:cs typeface="+mn-cs"/>
                <a:sym typeface="Symbol" pitchFamily="18" charset="2"/>
              </a:rPr>
              <a:t>2</a:t>
            </a:r>
            <a:r>
              <a:rPr lang="en-GB">
                <a:latin typeface="Comic Sans MS" pitchFamily="66" charset="0"/>
                <a:cs typeface="+mn-cs"/>
                <a:sym typeface="Symbol" pitchFamily="18" charset="2"/>
              </a:rPr>
              <a:t> + 2x - 8)  0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60600" y="3551238"/>
            <a:ext cx="3932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  <a:sym typeface="Symbol" pitchFamily="18" charset="2"/>
              </a:rPr>
              <a:t>Suppose   (x</a:t>
            </a:r>
            <a:r>
              <a:rPr lang="en-GB" baseline="30000" dirty="0">
                <a:latin typeface="Comic Sans MS" pitchFamily="66" charset="0"/>
                <a:cs typeface="+mn-cs"/>
                <a:sym typeface="Symbol" pitchFamily="18" charset="2"/>
              </a:rPr>
              <a:t>2</a:t>
            </a:r>
            <a:r>
              <a:rPr lang="en-GB" dirty="0">
                <a:latin typeface="Comic Sans MS" pitchFamily="66" charset="0"/>
                <a:cs typeface="+mn-cs"/>
                <a:sym typeface="Symbol" pitchFamily="18" charset="2"/>
              </a:rPr>
              <a:t> + 2x - 8) = 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60600" y="4160838"/>
            <a:ext cx="3840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Comic Sans MS" pitchFamily="66" charset="0"/>
                <a:cs typeface="+mn-cs"/>
                <a:sym typeface="Symbol" pitchFamily="18" charset="2"/>
              </a:rPr>
              <a:t>Then    (x + 4)(x - 2) = 0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13000" y="4770438"/>
            <a:ext cx="335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So  x = -4  or  x = 2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036638" y="5597525"/>
            <a:ext cx="678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So    </a:t>
            </a: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domain  =  { </a:t>
            </a:r>
            <a:r>
              <a:rPr lang="en-GB" u="sng" dirty="0" err="1">
                <a:solidFill>
                  <a:srgbClr val="FFFF00"/>
                </a:solidFill>
                <a:latin typeface="Comic Sans MS" pitchFamily="66" charset="0"/>
                <a:cs typeface="+mn-cs"/>
              </a:rPr>
              <a:t>x</a:t>
            </a:r>
            <a:r>
              <a:rPr lang="en-GB" u="sng" dirty="0" err="1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R</a:t>
            </a: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:  </a:t>
            </a: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x </a:t>
            </a: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  <a:sym typeface="Symbol" pitchFamily="18" charset="2"/>
              </a:rPr>
              <a:t> -4  or  x </a:t>
            </a:r>
            <a:r>
              <a:rPr lang="en-GB" u="sng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2 }</a:t>
            </a:r>
            <a:endParaRPr lang="en-GB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" name="Title 20"/>
          <p:cNvSpPr txBox="1">
            <a:spLocks/>
          </p:cNvSpPr>
          <p:nvPr/>
        </p:nvSpPr>
        <p:spPr>
          <a:xfrm>
            <a:off x="7620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 dirty="0">
                <a:solidFill>
                  <a:srgbClr val="EEF82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Composite Functions</a:t>
            </a:r>
          </a:p>
        </p:txBody>
      </p:sp>
      <p:sp>
        <p:nvSpPr>
          <p:cNvPr id="20" name="Cloud 19"/>
          <p:cNvSpPr/>
          <p:nvPr/>
        </p:nvSpPr>
        <p:spPr>
          <a:xfrm>
            <a:off x="6203950" y="647700"/>
            <a:ext cx="2940050" cy="1603375"/>
          </a:xfrm>
          <a:prstGeom prst="cloud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solidFill>
                  <a:srgbClr val="000000"/>
                </a:solidFill>
              </a:rPr>
              <a:t>Sketch graph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750050" y="3695700"/>
            <a:ext cx="2201863" cy="1639888"/>
            <a:chOff x="6750050" y="3695700"/>
            <a:chExt cx="2201863" cy="1639888"/>
          </a:xfrm>
        </p:grpSpPr>
        <p:grpSp>
          <p:nvGrpSpPr>
            <p:cNvPr id="182283" name="Group 38"/>
            <p:cNvGrpSpPr>
              <a:grpSpLocks/>
            </p:cNvGrpSpPr>
            <p:nvPr/>
          </p:nvGrpSpPr>
          <p:grpSpPr bwMode="auto">
            <a:xfrm>
              <a:off x="6750050" y="3695700"/>
              <a:ext cx="2201863" cy="1639888"/>
              <a:chOff x="6750050" y="3695700"/>
              <a:chExt cx="2202180" cy="1639571"/>
            </a:xfrm>
          </p:grpSpPr>
          <p:grpSp>
            <p:nvGrpSpPr>
              <p:cNvPr id="182286" name="Group 35"/>
              <p:cNvGrpSpPr>
                <a:grpSpLocks/>
              </p:cNvGrpSpPr>
              <p:nvPr/>
            </p:nvGrpSpPr>
            <p:grpSpPr bwMode="auto">
              <a:xfrm>
                <a:off x="6883400" y="3695700"/>
                <a:ext cx="2068830" cy="1639571"/>
                <a:chOff x="1036320" y="960914"/>
                <a:chExt cx="1188720" cy="1218407"/>
              </a:xfrm>
            </p:grpSpPr>
            <p:cxnSp>
              <p:nvCxnSpPr>
                <p:cNvPr id="182289" name="Straight Arrow Connector 3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883920" y="1554480"/>
                  <a:ext cx="1188720" cy="1588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82290" name="Straight Arrow Connector 3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36320" y="1706880"/>
                  <a:ext cx="1188720" cy="1588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2291" name="Freeform 34"/>
                <p:cNvSpPr>
                  <a:spLocks noChangeArrowheads="1"/>
                </p:cNvSpPr>
                <p:nvPr/>
              </p:nvSpPr>
              <p:spPr bwMode="auto">
                <a:xfrm>
                  <a:off x="1097280" y="1097281"/>
                  <a:ext cx="655320" cy="1082040"/>
                </a:xfrm>
                <a:custGeom>
                  <a:avLst/>
                  <a:gdLst>
                    <a:gd name="T0" fmla="*/ 0 w 655320"/>
                    <a:gd name="T1" fmla="*/ 0 h 1082040"/>
                    <a:gd name="T2" fmla="*/ 289560 w 655320"/>
                    <a:gd name="T3" fmla="*/ 1066800 h 1082040"/>
                    <a:gd name="T4" fmla="*/ 655320 w 655320"/>
                    <a:gd name="T5" fmla="*/ 91440 h 1082040"/>
                    <a:gd name="T6" fmla="*/ 0 60000 65536"/>
                    <a:gd name="T7" fmla="*/ 0 60000 65536"/>
                    <a:gd name="T8" fmla="*/ 0 60000 65536"/>
                    <a:gd name="T9" fmla="*/ 0 w 655320"/>
                    <a:gd name="T10" fmla="*/ 0 h 1082040"/>
                    <a:gd name="T11" fmla="*/ 655320 w 655320"/>
                    <a:gd name="T12" fmla="*/ 1082040 h 10820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5320" h="1082040">
                      <a:moveTo>
                        <a:pt x="0" y="0"/>
                      </a:moveTo>
                      <a:cubicBezTo>
                        <a:pt x="90170" y="525780"/>
                        <a:pt x="180340" y="1051560"/>
                        <a:pt x="289560" y="1066800"/>
                      </a:cubicBezTo>
                      <a:cubicBezTo>
                        <a:pt x="398780" y="1082040"/>
                        <a:pt x="527050" y="586740"/>
                        <a:pt x="655320" y="91440"/>
                      </a:cubicBezTo>
                    </a:path>
                  </a:pathLst>
                </a:custGeom>
                <a:noFill/>
                <a:ln w="28575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6750050" y="4628970"/>
                <a:ext cx="500135" cy="4618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dirty="0">
                    <a:solidFill>
                      <a:srgbClr val="FFFF00"/>
                    </a:solidFill>
                    <a:latin typeface="+mj-lt"/>
                    <a:cs typeface="+mn-cs"/>
                  </a:rPr>
                  <a:t>-4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772547" y="4628970"/>
                <a:ext cx="371528" cy="46187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GB" dirty="0">
                    <a:solidFill>
                      <a:srgbClr val="FFFF00"/>
                    </a:solidFill>
                    <a:latin typeface="+mj-lt"/>
                    <a:cs typeface="+mn-cs"/>
                  </a:rPr>
                  <a:t>2</a:t>
                </a: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7124700" y="4660900"/>
              <a:ext cx="114300" cy="1016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835900" y="4660900"/>
              <a:ext cx="114300" cy="101600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  <p:bldP spid="14342" grpId="0" autoUpdateAnimBg="0"/>
      <p:bldP spid="14362" grpId="0" autoUpdateAnimBg="0"/>
      <p:bldP spid="20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90500"/>
            <a:ext cx="91122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0"/>
            <a:ext cx="9144000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5851525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4000" b="0" smtClean="0">
                <a:effectLst/>
              </a:rPr>
              <a:t>Defining a Functions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30275" y="1928813"/>
            <a:ext cx="82137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A function can be thought of as the relationship between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Set A (INPUT - the x-coordinate)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 and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  SET B the y-coordinate (Output)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413"/>
            <a:ext cx="91440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0503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60" name="Picture 8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40179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grpSp>
        <p:nvGrpSpPr>
          <p:cNvPr id="6154" name="Group 24"/>
          <p:cNvGrpSpPr>
            <a:grpSpLocks/>
          </p:cNvGrpSpPr>
          <p:nvPr/>
        </p:nvGrpSpPr>
        <p:grpSpPr bwMode="auto">
          <a:xfrm>
            <a:off x="360363" y="846138"/>
            <a:ext cx="5811837" cy="1311275"/>
            <a:chOff x="227" y="533"/>
            <a:chExt cx="3661" cy="826"/>
          </a:xfrm>
        </p:grpSpPr>
        <p:sp>
          <p:nvSpPr>
            <p:cNvPr id="6159" name="Rectangle 19"/>
            <p:cNvSpPr>
              <a:spLocks noChangeArrowheads="1"/>
            </p:cNvSpPr>
            <p:nvPr/>
          </p:nvSpPr>
          <p:spPr bwMode="auto">
            <a:xfrm>
              <a:off x="227" y="533"/>
              <a:ext cx="3329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sz="1800">
                  <a:cs typeface="Times New Roman" panose="02020603050405020304" pitchFamily="18" charset="0"/>
                </a:rPr>
                <a:t>The functions  </a:t>
              </a:r>
              <a:r>
                <a:rPr lang="en-GB" altLang="en-US" sz="1800" i="1">
                  <a:cs typeface="Times New Roman" panose="02020603050405020304" pitchFamily="18" charset="0"/>
                </a:rPr>
                <a:t>f</a:t>
              </a:r>
              <a:r>
                <a:rPr lang="en-GB" altLang="en-US" sz="1800">
                  <a:cs typeface="Times New Roman" panose="02020603050405020304" pitchFamily="18" charset="0"/>
                </a:rPr>
                <a:t>  and  </a:t>
              </a:r>
              <a:r>
                <a:rPr lang="en-GB" altLang="en-US" sz="1800" i="1">
                  <a:cs typeface="Times New Roman" panose="02020603050405020304" pitchFamily="18" charset="0"/>
                </a:rPr>
                <a:t>g</a:t>
              </a:r>
              <a:r>
                <a:rPr lang="en-GB" altLang="en-US" sz="1800">
                  <a:cs typeface="Times New Roman" panose="02020603050405020304" pitchFamily="18" charset="0"/>
                </a:rPr>
                <a:t>  are defined on a suitable domain by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GB" altLang="en-US" sz="1800">
                <a:cs typeface="Times New Roman" panose="02020603050405020304" pitchFamily="18" charset="0"/>
              </a:endParaRPr>
            </a:p>
            <a:p>
              <a:pPr algn="ctr" eaLnBrk="1" hangingPunct="1">
                <a:lnSpc>
                  <a:spcPct val="140000"/>
                </a:lnSpc>
                <a:spcBef>
                  <a:spcPct val="50000"/>
                </a:spcBef>
              </a:pPr>
              <a:r>
                <a:rPr lang="en-GB" altLang="en-US" sz="1800"/>
                <a:t>a)   Find an expression for  		b)   Factorise  </a:t>
              </a:r>
            </a:p>
          </p:txBody>
        </p:sp>
        <p:graphicFrame>
          <p:nvGraphicFramePr>
            <p:cNvPr id="6149" name="Object 18"/>
            <p:cNvGraphicFramePr>
              <a:graphicFrameLocks noChangeAspect="1"/>
            </p:cNvGraphicFramePr>
            <p:nvPr/>
          </p:nvGraphicFramePr>
          <p:xfrm>
            <a:off x="1121" y="746"/>
            <a:ext cx="1915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4" imgW="2006600" imgH="228600" progId="Equation.DSMT4">
                    <p:embed/>
                  </p:oleObj>
                </mc:Choice>
                <mc:Fallback>
                  <p:oleObj name="Equation" r:id="rId4" imgW="200660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1" y="746"/>
                          <a:ext cx="1915" cy="2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0" name="Object 16"/>
            <p:cNvGraphicFramePr>
              <a:graphicFrameLocks noChangeAspect="1"/>
            </p:cNvGraphicFramePr>
            <p:nvPr/>
          </p:nvGraphicFramePr>
          <p:xfrm>
            <a:off x="1788" y="1134"/>
            <a:ext cx="505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6" imgW="545626" imgH="203024" progId="Equation.DSMT4">
                    <p:embed/>
                  </p:oleObj>
                </mc:Choice>
                <mc:Fallback>
                  <p:oleObj name="Equation" r:id="rId6" imgW="545626" imgH="203024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8" y="1134"/>
                          <a:ext cx="505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1" name="Object 15"/>
            <p:cNvGraphicFramePr>
              <a:graphicFrameLocks noChangeAspect="1"/>
            </p:cNvGraphicFramePr>
            <p:nvPr/>
          </p:nvGraphicFramePr>
          <p:xfrm>
            <a:off x="3389" y="1124"/>
            <a:ext cx="4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2" name="Equation" r:id="rId8" imgW="545626" imgH="203024" progId="Equation.DSMT4">
                    <p:embed/>
                  </p:oleObj>
                </mc:Choice>
                <mc:Fallback>
                  <p:oleObj name="Equation" r:id="rId8" imgW="545626" imgH="203024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9" y="1124"/>
                          <a:ext cx="4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0377" name="Text Box 25"/>
          <p:cNvSpPr txBox="1">
            <a:spLocks noChangeArrowheads="1"/>
          </p:cNvSpPr>
          <p:nvPr/>
        </p:nvSpPr>
        <p:spPr bwMode="auto">
          <a:xfrm>
            <a:off x="471488" y="2720975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100378" name="Object 26"/>
          <p:cNvGraphicFramePr>
            <a:graphicFrameLocks noChangeAspect="1"/>
          </p:cNvGraphicFramePr>
          <p:nvPr/>
        </p:nvGraphicFramePr>
        <p:xfrm>
          <a:off x="1096963" y="2644775"/>
          <a:ext cx="38846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9" imgW="2133600" imgH="304800" progId="Equation.DSMT4">
                  <p:embed/>
                </p:oleObj>
              </mc:Choice>
              <mc:Fallback>
                <p:oleObj name="Equation" r:id="rId9" imgW="2133600" imgH="304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2644775"/>
                        <a:ext cx="38846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9" name="Object 27"/>
          <p:cNvGraphicFramePr>
            <a:graphicFrameLocks noChangeAspect="1"/>
          </p:cNvGraphicFramePr>
          <p:nvPr/>
        </p:nvGraphicFramePr>
        <p:xfrm>
          <a:off x="4168775" y="3314700"/>
          <a:ext cx="328453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11" imgW="1803400" imgH="304800" progId="Equation.DSMT4">
                  <p:embed/>
                </p:oleObj>
              </mc:Choice>
              <mc:Fallback>
                <p:oleObj name="Equation" r:id="rId11" imgW="1803400" imgH="304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775" y="3314700"/>
                        <a:ext cx="328453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80" name="Text Box 28"/>
          <p:cNvSpPr txBox="1">
            <a:spLocks noChangeArrowheads="1"/>
          </p:cNvSpPr>
          <p:nvPr/>
        </p:nvSpPr>
        <p:spPr bwMode="auto">
          <a:xfrm>
            <a:off x="1025525" y="3395663"/>
            <a:ext cx="2557463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/>
              <a:t>Difference of 2 squares</a:t>
            </a: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1025525" y="4076700"/>
            <a:ext cx="1069975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/>
              <a:t>Simplify</a:t>
            </a:r>
          </a:p>
        </p:txBody>
      </p:sp>
      <p:graphicFrame>
        <p:nvGraphicFramePr>
          <p:cNvPr id="100382" name="Object 30"/>
          <p:cNvGraphicFramePr>
            <a:graphicFrameLocks noChangeAspect="1"/>
          </p:cNvGraphicFramePr>
          <p:nvPr/>
        </p:nvGraphicFramePr>
        <p:xfrm>
          <a:off x="2773363" y="4025900"/>
          <a:ext cx="21272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13" imgW="1168400" imgH="279400" progId="Equation.DSMT4">
                  <p:embed/>
                </p:oleObj>
              </mc:Choice>
              <mc:Fallback>
                <p:oleObj name="Equation" r:id="rId13" imgW="1168400" imgH="2794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4025900"/>
                        <a:ext cx="21272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83" name="Text Box 31"/>
          <p:cNvSpPr txBox="1">
            <a:spLocks noChangeArrowheads="1"/>
          </p:cNvSpPr>
          <p:nvPr/>
        </p:nvSpPr>
        <p:spPr bwMode="auto">
          <a:xfrm>
            <a:off x="471488" y="3400425"/>
            <a:ext cx="395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7" grpId="0"/>
      <p:bldP spid="100380" grpId="0" animBg="1"/>
      <p:bldP spid="100381" grpId="0" animBg="1"/>
      <p:bldP spid="100383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4" name="Picture 8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0465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395288" y="941388"/>
            <a:ext cx="754221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000">
                <a:cs typeface="Times New Roman" panose="02020603050405020304" pitchFamily="18" charset="0"/>
              </a:rPr>
              <a:t>Functions                         </a:t>
            </a:r>
            <a:r>
              <a:rPr lang="en-GB" altLang="en-US" sz="2000"/>
              <a:t>and                             are defined on suitable domains.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altLang="en-US" sz="2000"/>
              <a:t>a)	Find an expression for  </a:t>
            </a:r>
            <a:r>
              <a:rPr lang="en-GB" altLang="en-US" sz="2000" i="1"/>
              <a:t>h</a:t>
            </a:r>
            <a:r>
              <a:rPr lang="en-GB" altLang="en-US" sz="2000"/>
              <a:t>(</a:t>
            </a:r>
            <a:r>
              <a:rPr lang="en-GB" altLang="en-US" sz="2000" i="1"/>
              <a:t>x</a:t>
            </a:r>
            <a:r>
              <a:rPr lang="en-GB" altLang="en-US" sz="2000"/>
              <a:t>)  where  </a:t>
            </a:r>
            <a:r>
              <a:rPr lang="en-GB" altLang="en-US" sz="2000" i="1"/>
              <a:t>h</a:t>
            </a:r>
            <a:r>
              <a:rPr lang="en-GB" altLang="en-US" sz="2000"/>
              <a:t>(</a:t>
            </a:r>
            <a:r>
              <a:rPr lang="en-GB" altLang="en-US" sz="2000" i="1"/>
              <a:t>x</a:t>
            </a:r>
            <a:r>
              <a:rPr lang="en-GB" altLang="en-US" sz="2000"/>
              <a:t>)  = </a:t>
            </a:r>
            <a:r>
              <a:rPr lang="en-GB" altLang="en-US" sz="2000" i="1"/>
              <a:t>f</a:t>
            </a:r>
            <a:r>
              <a:rPr lang="en-GB" altLang="en-US" sz="2000"/>
              <a:t>(</a:t>
            </a:r>
            <a:r>
              <a:rPr lang="en-GB" altLang="en-US" sz="2000" i="1"/>
              <a:t>g</a:t>
            </a:r>
            <a:r>
              <a:rPr lang="en-GB" altLang="en-US" sz="2000"/>
              <a:t>(</a:t>
            </a:r>
            <a:r>
              <a:rPr lang="en-GB" altLang="en-US" sz="2000" i="1"/>
              <a:t>x</a:t>
            </a:r>
            <a:r>
              <a:rPr lang="en-GB" altLang="en-US" sz="2000"/>
              <a:t>)).	</a:t>
            </a:r>
            <a:r>
              <a:rPr lang="en-GB" altLang="en-US" sz="2000" b="1"/>
              <a:t> </a:t>
            </a:r>
            <a:endParaRPr lang="en-GB" altLang="en-US" sz="2000"/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GB" altLang="en-US" sz="2000"/>
              <a:t>b)	Write down any restrictions on the domain of   </a:t>
            </a:r>
            <a:r>
              <a:rPr lang="en-GB" altLang="en-US" sz="2000" i="1"/>
              <a:t>h</a:t>
            </a:r>
            <a:r>
              <a:rPr lang="en-GB" altLang="en-US" sz="2000"/>
              <a:t>.	</a:t>
            </a:r>
            <a:r>
              <a:rPr lang="en-GB" altLang="en-US" sz="2000" b="1"/>
              <a:t> </a:t>
            </a:r>
            <a:endParaRPr lang="en-GB" altLang="en-US" sz="2000"/>
          </a:p>
        </p:txBody>
      </p:sp>
      <p:graphicFrame>
        <p:nvGraphicFramePr>
          <p:cNvPr id="7170" name="Object 16"/>
          <p:cNvGraphicFramePr>
            <a:graphicFrameLocks noChangeAspect="1"/>
          </p:cNvGraphicFramePr>
          <p:nvPr/>
        </p:nvGraphicFramePr>
        <p:xfrm>
          <a:off x="1476375" y="831850"/>
          <a:ext cx="12731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4" imgW="799753" imgH="393529" progId="Equation.DSMT4">
                  <p:embed/>
                </p:oleObj>
              </mc:Choice>
              <mc:Fallback>
                <p:oleObj name="Equation" r:id="rId4" imgW="799753" imgH="39352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831850"/>
                        <a:ext cx="12731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1241425" y="324961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00">
                <a:cs typeface="Times New Roman" panose="02020603050405020304" pitchFamily="18" charset="0"/>
              </a:rPr>
              <a:t>  </a:t>
            </a:r>
            <a:endParaRPr lang="en-GB" altLang="en-US"/>
          </a:p>
        </p:txBody>
      </p:sp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3238500" y="987425"/>
          <a:ext cx="15033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6" imgW="837836" imgH="203112" progId="Equation.DSMT4">
                  <p:embed/>
                </p:oleObj>
              </mc:Choice>
              <mc:Fallback>
                <p:oleObj name="Equation" r:id="rId6" imgW="837836" imgH="203112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987425"/>
                        <a:ext cx="150336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9"/>
          <p:cNvSpPr>
            <a:spLocks noChangeArrowheads="1"/>
          </p:cNvSpPr>
          <p:nvPr/>
        </p:nvSpPr>
        <p:spPr bwMode="auto">
          <a:xfrm>
            <a:off x="1241425" y="3846513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4770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000">
                <a:cs typeface="Times New Roman" panose="02020603050405020304" pitchFamily="18" charset="0"/>
              </a:rPr>
              <a:t>  </a:t>
            </a:r>
            <a:endParaRPr lang="en-GB" altLang="en-US"/>
          </a:p>
        </p:txBody>
      </p:sp>
      <p:graphicFrame>
        <p:nvGraphicFramePr>
          <p:cNvPr id="91156" name="Object 20"/>
          <p:cNvGraphicFramePr>
            <a:graphicFrameLocks noChangeAspect="1"/>
          </p:cNvGraphicFramePr>
          <p:nvPr/>
        </p:nvGraphicFramePr>
        <p:xfrm>
          <a:off x="1084263" y="2871788"/>
          <a:ext cx="24161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8" imgW="1269449" imgH="203112" progId="Equation.DSMT4">
                  <p:embed/>
                </p:oleObj>
              </mc:Choice>
              <mc:Fallback>
                <p:oleObj name="Equation" r:id="rId8" imgW="1269449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2871788"/>
                        <a:ext cx="24161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425450" y="283686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91158" name="Object 22"/>
          <p:cNvGraphicFramePr>
            <a:graphicFrameLocks noChangeAspect="1"/>
          </p:cNvGraphicFramePr>
          <p:nvPr/>
        </p:nvGraphicFramePr>
        <p:xfrm>
          <a:off x="3829050" y="2690813"/>
          <a:ext cx="1643063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10" imgW="863225" imgH="393529" progId="Equation.DSMT4">
                  <p:embed/>
                </p:oleObj>
              </mc:Choice>
              <mc:Fallback>
                <p:oleObj name="Equation" r:id="rId10" imgW="863225" imgH="393529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690813"/>
                        <a:ext cx="1643063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59" name="Object 23"/>
          <p:cNvGraphicFramePr>
            <a:graphicFrameLocks noChangeAspect="1"/>
          </p:cNvGraphicFramePr>
          <p:nvPr/>
        </p:nvGraphicFramePr>
        <p:xfrm>
          <a:off x="5867400" y="2690813"/>
          <a:ext cx="2078038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12" imgW="1091726" imgH="393529" progId="Equation.DSMT4">
                  <p:embed/>
                </p:oleObj>
              </mc:Choice>
              <mc:Fallback>
                <p:oleObj name="Equation" r:id="rId12" imgW="1091726" imgH="39352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90813"/>
                        <a:ext cx="2078038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425450" y="4149725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91161" name="Object 25"/>
          <p:cNvGraphicFramePr>
            <a:graphicFrameLocks noChangeAspect="1"/>
          </p:cNvGraphicFramePr>
          <p:nvPr/>
        </p:nvGraphicFramePr>
        <p:xfrm>
          <a:off x="1203325" y="4170363"/>
          <a:ext cx="115887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4170363"/>
                        <a:ext cx="115887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62" name="Object 26"/>
          <p:cNvGraphicFramePr>
            <a:graphicFrameLocks noChangeAspect="1"/>
          </p:cNvGraphicFramePr>
          <p:nvPr/>
        </p:nvGraphicFramePr>
        <p:xfrm>
          <a:off x="2735263" y="4038600"/>
          <a:ext cx="1109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6" imgW="583693" imgH="317225" progId="Equation.DSMT4">
                  <p:embed/>
                </p:oleObj>
              </mc:Choice>
              <mc:Fallback>
                <p:oleObj name="Equation" r:id="rId16" imgW="583693" imgH="317225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4038600"/>
                        <a:ext cx="110966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7" grpId="0"/>
      <p:bldP spid="91160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6" name="Picture 8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5383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19088" y="755650"/>
            <a:ext cx="5335587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800">
                <a:cs typeface="Times New Roman" panose="02020603050405020304" pitchFamily="18" charset="0"/>
              </a:rPr>
              <a:t>Functions  </a:t>
            </a:r>
            <a:r>
              <a:rPr lang="en-GB" altLang="en-US" sz="1800" i="1">
                <a:cs typeface="Times New Roman" panose="02020603050405020304" pitchFamily="18" charset="0"/>
              </a:rPr>
              <a:t>f</a:t>
            </a:r>
            <a:r>
              <a:rPr lang="en-GB" altLang="en-US" sz="1800">
                <a:cs typeface="Times New Roman" panose="02020603050405020304" pitchFamily="18" charset="0"/>
              </a:rPr>
              <a:t>  and  </a:t>
            </a:r>
            <a:r>
              <a:rPr lang="en-GB" altLang="en-US" sz="1800" i="1">
                <a:cs typeface="Times New Roman" panose="02020603050405020304" pitchFamily="18" charset="0"/>
              </a:rPr>
              <a:t>g</a:t>
            </a:r>
            <a:r>
              <a:rPr lang="en-GB" altLang="en-US" sz="1800">
                <a:cs typeface="Times New Roman" panose="02020603050405020304" pitchFamily="18" charset="0"/>
              </a:rPr>
              <a:t> are defined on the set of real numbers by   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endParaRPr lang="en-GB" altLang="en-US" sz="1800"/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GB" altLang="en-US" sz="1800"/>
              <a:t>a)   Find formulae for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GB" altLang="en-US" sz="1800"/>
              <a:t>       i)                                        ii)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GB" altLang="en-US" sz="1800"/>
              <a:t>b)   The function  </a:t>
            </a:r>
            <a:r>
              <a:rPr lang="en-GB" altLang="en-US" sz="1800" i="1"/>
              <a:t>h</a:t>
            </a:r>
            <a:r>
              <a:rPr lang="en-GB" altLang="en-US" sz="1800"/>
              <a:t>  is defined by 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GB" altLang="en-US" sz="1800"/>
              <a:t>       Show that                              and sketch the graph of  </a:t>
            </a:r>
            <a:r>
              <a:rPr lang="en-GB" altLang="en-US" sz="1800" i="1"/>
              <a:t>h</a:t>
            </a:r>
            <a:r>
              <a:rPr lang="en-GB" altLang="en-US" sz="1800"/>
              <a:t>. </a:t>
            </a:r>
          </a:p>
        </p:txBody>
      </p:sp>
      <p:graphicFrame>
        <p:nvGraphicFramePr>
          <p:cNvPr id="8194" name="Object 20"/>
          <p:cNvGraphicFramePr>
            <a:graphicFrameLocks noChangeAspect="1"/>
          </p:cNvGraphicFramePr>
          <p:nvPr/>
        </p:nvGraphicFramePr>
        <p:xfrm>
          <a:off x="1941513" y="1254125"/>
          <a:ext cx="27559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4" imgW="1714500" imgH="228600" progId="Equation.DSMT4">
                  <p:embed/>
                </p:oleObj>
              </mc:Choice>
              <mc:Fallback>
                <p:oleObj name="Equation" r:id="rId4" imgW="17145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4125"/>
                        <a:ext cx="275590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18"/>
          <p:cNvGraphicFramePr>
            <a:graphicFrameLocks noChangeAspect="1"/>
          </p:cNvGraphicFramePr>
          <p:nvPr/>
        </p:nvGraphicFramePr>
        <p:xfrm>
          <a:off x="1104900" y="2243138"/>
          <a:ext cx="8016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545626" imgH="203024" progId="Equation.DSMT4">
                  <p:embed/>
                </p:oleObj>
              </mc:Choice>
              <mc:Fallback>
                <p:oleObj name="Equation" r:id="rId6" imgW="545626" imgH="203024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243138"/>
                        <a:ext cx="8016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7"/>
          <p:cNvGraphicFramePr>
            <a:graphicFrameLocks noChangeAspect="1"/>
          </p:cNvGraphicFramePr>
          <p:nvPr/>
        </p:nvGraphicFramePr>
        <p:xfrm>
          <a:off x="3236913" y="2227263"/>
          <a:ext cx="801687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8" imgW="545626" imgH="203024" progId="Equation.DSMT4">
                  <p:embed/>
                </p:oleObj>
              </mc:Choice>
              <mc:Fallback>
                <p:oleObj name="Equation" r:id="rId8" imgW="545626" imgH="203024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227263"/>
                        <a:ext cx="801687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6"/>
          <p:cNvGraphicFramePr>
            <a:graphicFrameLocks noChangeAspect="1"/>
          </p:cNvGraphicFramePr>
          <p:nvPr/>
        </p:nvGraphicFramePr>
        <p:xfrm>
          <a:off x="3194050" y="2771775"/>
          <a:ext cx="22748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0" imgW="1586811" imgH="203112" progId="Equation.DSMT4">
                  <p:embed/>
                </p:oleObj>
              </mc:Choice>
              <mc:Fallback>
                <p:oleObj name="Equation" r:id="rId10" imgW="1586811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2771775"/>
                        <a:ext cx="2274888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5"/>
          <p:cNvGraphicFramePr>
            <a:graphicFrameLocks noChangeAspect="1"/>
          </p:cNvGraphicFramePr>
          <p:nvPr/>
        </p:nvGraphicFramePr>
        <p:xfrm>
          <a:off x="1698625" y="3265488"/>
          <a:ext cx="13906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12" imgW="977900" imgH="228600" progId="Equation.DSMT4">
                  <p:embed/>
                </p:oleObj>
              </mc:Choice>
              <mc:Fallback>
                <p:oleObj name="Equation" r:id="rId12" imgW="9779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265488"/>
                        <a:ext cx="13906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56" name="Text Box 28"/>
          <p:cNvSpPr txBox="1">
            <a:spLocks noChangeArrowheads="1"/>
          </p:cNvSpPr>
          <p:nvPr/>
        </p:nvSpPr>
        <p:spPr bwMode="auto">
          <a:xfrm>
            <a:off x="441325" y="4329113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a)</a:t>
            </a: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441325" y="500380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99358" name="Object 30"/>
          <p:cNvGraphicFramePr>
            <a:graphicFrameLocks noChangeAspect="1"/>
          </p:cNvGraphicFramePr>
          <p:nvPr/>
        </p:nvGraphicFramePr>
        <p:xfrm>
          <a:off x="1157288" y="4321175"/>
          <a:ext cx="27749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14" imgW="1524000" imgH="228600" progId="Equation.DSMT4">
                  <p:embed/>
                </p:oleObj>
              </mc:Choice>
              <mc:Fallback>
                <p:oleObj name="Equation" r:id="rId14" imgW="152400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4321175"/>
                        <a:ext cx="27749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9" name="Object 31"/>
          <p:cNvGraphicFramePr>
            <a:graphicFrameLocks noChangeAspect="1"/>
          </p:cNvGraphicFramePr>
          <p:nvPr/>
        </p:nvGraphicFramePr>
        <p:xfrm>
          <a:off x="4546600" y="4260850"/>
          <a:ext cx="31686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16" imgW="1739900" imgH="279400" progId="Equation.DSMT4">
                  <p:embed/>
                </p:oleObj>
              </mc:Choice>
              <mc:Fallback>
                <p:oleObj name="Equation" r:id="rId16" imgW="1739900" imgH="2794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4260850"/>
                        <a:ext cx="31686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/>
          <p:cNvGraphicFramePr>
            <a:graphicFrameLocks noChangeAspect="1"/>
          </p:cNvGraphicFramePr>
          <p:nvPr/>
        </p:nvGraphicFramePr>
        <p:xfrm>
          <a:off x="1158875" y="4924425"/>
          <a:ext cx="24526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8" imgW="1346200" imgH="279400" progId="Equation.DSMT4">
                  <p:embed/>
                </p:oleObj>
              </mc:Choice>
              <mc:Fallback>
                <p:oleObj name="Equation" r:id="rId18" imgW="1346200" imgH="279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4924425"/>
                        <a:ext cx="24526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1" name="Object 33"/>
          <p:cNvGraphicFramePr>
            <a:graphicFrameLocks noChangeAspect="1"/>
          </p:cNvGraphicFramePr>
          <p:nvPr/>
        </p:nvGraphicFramePr>
        <p:xfrm>
          <a:off x="3967163" y="4911725"/>
          <a:ext cx="28003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20" imgW="1536700" imgH="228600" progId="Equation.DSMT4">
                  <p:embed/>
                </p:oleObj>
              </mc:Choice>
              <mc:Fallback>
                <p:oleObj name="Equation" r:id="rId20" imgW="153670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911725"/>
                        <a:ext cx="28003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2" name="Object 34"/>
          <p:cNvGraphicFramePr>
            <a:graphicFrameLocks noChangeAspect="1"/>
          </p:cNvGraphicFramePr>
          <p:nvPr/>
        </p:nvGraphicFramePr>
        <p:xfrm>
          <a:off x="7062788" y="4945063"/>
          <a:ext cx="13414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22" imgW="736600" imgH="203200" progId="Equation.DSMT4">
                  <p:embed/>
                </p:oleObj>
              </mc:Choice>
              <mc:Fallback>
                <p:oleObj name="Equation" r:id="rId22" imgW="736600" imgH="203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4945063"/>
                        <a:ext cx="1341437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24"/>
          <a:srcRect l="35125" t="36041" r="29500" b="19167"/>
          <a:stretch>
            <a:fillRect/>
          </a:stretch>
        </p:blipFill>
        <p:spPr bwMode="auto">
          <a:xfrm>
            <a:off x="5586413" y="777875"/>
            <a:ext cx="3451225" cy="262096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6" grpId="0"/>
      <p:bldP spid="9935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8" name="Picture 8" descr="t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7942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Text Box 14"/>
          <p:cNvSpPr txBox="1">
            <a:spLocks noChangeArrowheads="1"/>
          </p:cNvSpPr>
          <p:nvPr/>
        </p:nvSpPr>
        <p:spPr bwMode="auto">
          <a:xfrm>
            <a:off x="323850" y="333375"/>
            <a:ext cx="8496300" cy="3667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800" b="1">
                <a:latin typeface="Arial" panose="020B0604020202020204" pitchFamily="34" charset="0"/>
              </a:rPr>
              <a:t>Graphs &amp; Functions                                                                                   Higher	</a:t>
            </a:r>
          </a:p>
        </p:txBody>
      </p:sp>
      <p:sp>
        <p:nvSpPr>
          <p:cNvPr id="9233" name="Rectangle 21"/>
          <p:cNvSpPr>
            <a:spLocks noChangeArrowheads="1"/>
          </p:cNvSpPr>
          <p:nvPr/>
        </p:nvSpPr>
        <p:spPr bwMode="auto">
          <a:xfrm>
            <a:off x="0" y="189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9234" name="Group 29"/>
          <p:cNvGrpSpPr>
            <a:grpSpLocks/>
          </p:cNvGrpSpPr>
          <p:nvPr/>
        </p:nvGrpSpPr>
        <p:grpSpPr bwMode="auto">
          <a:xfrm>
            <a:off x="369888" y="900113"/>
            <a:ext cx="5718175" cy="1443037"/>
            <a:chOff x="241" y="567"/>
            <a:chExt cx="3602" cy="909"/>
          </a:xfrm>
        </p:grpSpPr>
        <p:graphicFrame>
          <p:nvGraphicFramePr>
            <p:cNvPr id="9227" name="Object 20"/>
            <p:cNvGraphicFramePr>
              <a:graphicFrameLocks noChangeAspect="1"/>
            </p:cNvGraphicFramePr>
            <p:nvPr/>
          </p:nvGraphicFramePr>
          <p:xfrm>
            <a:off x="241" y="567"/>
            <a:ext cx="2305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Equation" r:id="rId4" imgW="2373870" imgH="317362" progId="Equation.DSMT4">
                    <p:embed/>
                  </p:oleObj>
                </mc:Choice>
                <mc:Fallback>
                  <p:oleObj name="Equation" r:id="rId4" imgW="2373870" imgH="317362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" y="567"/>
                          <a:ext cx="2305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Rectangle 23"/>
            <p:cNvSpPr>
              <a:spLocks noChangeArrowheads="1"/>
            </p:cNvSpPr>
            <p:nvPr/>
          </p:nvSpPr>
          <p:spPr bwMode="auto">
            <a:xfrm>
              <a:off x="241" y="872"/>
              <a:ext cx="360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800">
                  <a:cs typeface="Times New Roman" panose="02020603050405020304" pitchFamily="18" charset="0"/>
                </a:rPr>
                <a:t>a)   Find</a:t>
              </a:r>
              <a:r>
                <a:rPr lang="en-GB" altLang="en-US" sz="1800"/>
                <a:t> </a:t>
              </a:r>
            </a:p>
            <a:p>
              <a:pPr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GB" altLang="en-US" sz="1800"/>
                <a:t>b)   If                                      find                     in its simplest form. </a:t>
              </a:r>
            </a:p>
          </p:txBody>
        </p:sp>
        <p:graphicFrame>
          <p:nvGraphicFramePr>
            <p:cNvPr id="9228" name="Object 18"/>
            <p:cNvGraphicFramePr>
              <a:graphicFrameLocks noChangeAspect="1"/>
            </p:cNvGraphicFramePr>
            <p:nvPr/>
          </p:nvGraphicFramePr>
          <p:xfrm>
            <a:off x="788" y="912"/>
            <a:ext cx="1663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9" name="Equation" r:id="rId6" imgW="1790700" imgH="203200" progId="Equation.DSMT4">
                    <p:embed/>
                  </p:oleObj>
                </mc:Choice>
                <mc:Fallback>
                  <p:oleObj name="Equation" r:id="rId6" imgW="1790700" imgH="2032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" y="912"/>
                          <a:ext cx="1663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16"/>
            <p:cNvGraphicFramePr>
              <a:graphicFrameLocks noChangeAspect="1"/>
            </p:cNvGraphicFramePr>
            <p:nvPr/>
          </p:nvGraphicFramePr>
          <p:xfrm>
            <a:off x="620" y="1152"/>
            <a:ext cx="1110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8" imgW="1079032" imgH="317362" progId="Equation.DSMT4">
                    <p:embed/>
                  </p:oleObj>
                </mc:Choice>
                <mc:Fallback>
                  <p:oleObj name="Equation" r:id="rId8" imgW="1079032" imgH="317362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" y="1152"/>
                          <a:ext cx="1110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15"/>
            <p:cNvGraphicFramePr>
              <a:graphicFrameLocks noChangeAspect="1"/>
            </p:cNvGraphicFramePr>
            <p:nvPr/>
          </p:nvGraphicFramePr>
          <p:xfrm>
            <a:off x="2132" y="1217"/>
            <a:ext cx="489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Equation" r:id="rId10" imgW="520474" imgH="203112" progId="Equation.DSMT4">
                    <p:embed/>
                  </p:oleObj>
                </mc:Choice>
                <mc:Fallback>
                  <p:oleObj name="Equation" r:id="rId10" imgW="520474" imgH="203112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2" y="1217"/>
                          <a:ext cx="489" cy="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7310" name="Object 30"/>
          <p:cNvGraphicFramePr>
            <a:graphicFrameLocks noChangeAspect="1"/>
          </p:cNvGraphicFramePr>
          <p:nvPr/>
        </p:nvGraphicFramePr>
        <p:xfrm>
          <a:off x="1066800" y="3001963"/>
          <a:ext cx="26352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2" imgW="1447800" imgH="330200" progId="Equation.DSMT4">
                  <p:embed/>
                </p:oleObj>
              </mc:Choice>
              <mc:Fallback>
                <p:oleObj name="Equation" r:id="rId12" imgW="1447800" imgH="330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01963"/>
                        <a:ext cx="263525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11" name="Text Box 31"/>
          <p:cNvSpPr txBox="1">
            <a:spLocks noChangeArrowheads="1"/>
          </p:cNvSpPr>
          <p:nvPr/>
        </p:nvSpPr>
        <p:spPr bwMode="auto">
          <a:xfrm>
            <a:off x="396875" y="3074988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a)</a:t>
            </a:r>
          </a:p>
        </p:txBody>
      </p:sp>
      <p:graphicFrame>
        <p:nvGraphicFramePr>
          <p:cNvPr id="97312" name="Object 32"/>
          <p:cNvGraphicFramePr>
            <a:graphicFrameLocks noChangeAspect="1"/>
          </p:cNvGraphicFramePr>
          <p:nvPr/>
        </p:nvGraphicFramePr>
        <p:xfrm>
          <a:off x="3940175" y="2998788"/>
          <a:ext cx="9937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4" imgW="545626" imgH="317225" progId="Equation.DSMT4">
                  <p:embed/>
                </p:oleObj>
              </mc:Choice>
              <mc:Fallback>
                <p:oleObj name="Equation" r:id="rId14" imgW="545626" imgH="317225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2998788"/>
                        <a:ext cx="9937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3" name="Object 33"/>
          <p:cNvGraphicFramePr>
            <a:graphicFrameLocks noChangeAspect="1"/>
          </p:cNvGraphicFramePr>
          <p:nvPr/>
        </p:nvGraphicFramePr>
        <p:xfrm>
          <a:off x="5227638" y="3014663"/>
          <a:ext cx="10636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16" imgW="583693" imgH="317225" progId="Equation.DSMT4">
                  <p:embed/>
                </p:oleObj>
              </mc:Choice>
              <mc:Fallback>
                <p:oleObj name="Equation" r:id="rId16" imgW="583693" imgH="317225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638" y="3014663"/>
                        <a:ext cx="10636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4" name="Object 34"/>
          <p:cNvGraphicFramePr>
            <a:graphicFrameLocks noChangeAspect="1"/>
          </p:cNvGraphicFramePr>
          <p:nvPr/>
        </p:nvGraphicFramePr>
        <p:xfrm>
          <a:off x="6662738" y="3014663"/>
          <a:ext cx="12033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18" imgW="660113" imgH="317362" progId="Equation.DSMT4">
                  <p:embed/>
                </p:oleObj>
              </mc:Choice>
              <mc:Fallback>
                <p:oleObj name="Equation" r:id="rId18" imgW="660113" imgH="31736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3014663"/>
                        <a:ext cx="120332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396875" y="4057650"/>
            <a:ext cx="395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>
                <a:solidFill>
                  <a:schemeClr val="accent2"/>
                </a:solidFill>
              </a:rPr>
              <a:t>b)</a:t>
            </a:r>
          </a:p>
        </p:txBody>
      </p:sp>
      <p:graphicFrame>
        <p:nvGraphicFramePr>
          <p:cNvPr id="97316" name="Object 36"/>
          <p:cNvGraphicFramePr>
            <a:graphicFrameLocks noChangeAspect="1"/>
          </p:cNvGraphicFramePr>
          <p:nvPr/>
        </p:nvGraphicFramePr>
        <p:xfrm>
          <a:off x="1120775" y="3659188"/>
          <a:ext cx="3167063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20" imgW="1739900" imgH="609600" progId="Equation.DSMT4">
                  <p:embed/>
                </p:oleObj>
              </mc:Choice>
              <mc:Fallback>
                <p:oleObj name="Equation" r:id="rId20" imgW="1739900" imgH="6096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659188"/>
                        <a:ext cx="3167063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7" name="Object 37"/>
          <p:cNvGraphicFramePr>
            <a:graphicFrameLocks noChangeAspect="1"/>
          </p:cNvGraphicFramePr>
          <p:nvPr/>
        </p:nvGraphicFramePr>
        <p:xfrm>
          <a:off x="4927600" y="3821113"/>
          <a:ext cx="231298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22" imgW="1269449" imgH="431613" progId="Equation.DSMT4">
                  <p:embed/>
                </p:oleObj>
              </mc:Choice>
              <mc:Fallback>
                <p:oleObj name="Equation" r:id="rId22" imgW="1269449" imgH="431613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0" y="3821113"/>
                        <a:ext cx="231298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8" name="Object 38"/>
          <p:cNvGraphicFramePr>
            <a:graphicFrameLocks noChangeAspect="1"/>
          </p:cNvGraphicFramePr>
          <p:nvPr/>
        </p:nvGraphicFramePr>
        <p:xfrm>
          <a:off x="949325" y="4910138"/>
          <a:ext cx="2636838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24" imgW="1447800" imgH="431800" progId="Equation.DSMT4">
                  <p:embed/>
                </p:oleObj>
              </mc:Choice>
              <mc:Fallback>
                <p:oleObj name="Equation" r:id="rId24" imgW="1447800" imgH="4318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325" y="4910138"/>
                        <a:ext cx="2636838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19" name="Object 39"/>
          <p:cNvGraphicFramePr>
            <a:graphicFrameLocks noChangeAspect="1"/>
          </p:cNvGraphicFramePr>
          <p:nvPr/>
        </p:nvGraphicFramePr>
        <p:xfrm>
          <a:off x="4000500" y="4945063"/>
          <a:ext cx="1665288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26" imgW="914400" imgH="393700" progId="Equation.DSMT4">
                  <p:embed/>
                </p:oleObj>
              </mc:Choice>
              <mc:Fallback>
                <p:oleObj name="Equation" r:id="rId26" imgW="914400" imgH="3937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945063"/>
                        <a:ext cx="1665288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20" name="Object 40"/>
          <p:cNvGraphicFramePr>
            <a:graphicFrameLocks noChangeAspect="1"/>
          </p:cNvGraphicFramePr>
          <p:nvPr/>
        </p:nvGraphicFramePr>
        <p:xfrm>
          <a:off x="6688138" y="5153025"/>
          <a:ext cx="601662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28" imgW="330057" imgH="165028" progId="Equation.DSMT4">
                  <p:embed/>
                </p:oleObj>
              </mc:Choice>
              <mc:Fallback>
                <p:oleObj name="Equation" r:id="rId28" imgW="330057" imgH="165028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8138" y="5153025"/>
                        <a:ext cx="601662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1" grpId="0"/>
      <p:bldP spid="9731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Functions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75000" y="2386013"/>
            <a:ext cx="3324225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Ex 11.6</a:t>
            </a:r>
          </a:p>
          <a:p>
            <a:pPr eaLnBrk="1" hangingPunct="1">
              <a:defRPr/>
            </a:pPr>
            <a:endParaRPr lang="en-GB" sz="6000" dirty="0">
              <a:solidFill>
                <a:srgbClr val="FFFF00"/>
              </a:solidFill>
              <a:latin typeface="+mj-lt"/>
            </a:endParaRPr>
          </a:p>
          <a:p>
            <a:pPr eaLnBrk="1" hangingPunct="1">
              <a:defRPr/>
            </a:pPr>
            <a:r>
              <a:rPr lang="en-GB" sz="6000" dirty="0">
                <a:solidFill>
                  <a:srgbClr val="FFFF00"/>
                </a:solidFill>
                <a:latin typeface="+mj-lt"/>
              </a:rPr>
              <a:t>Page 143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flipH="1" flipV="1">
            <a:off x="1603375" y="4740275"/>
            <a:ext cx="1873250" cy="1588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95275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/>
              <a:t>Inverse Functions</a:t>
            </a:r>
          </a:p>
        </p:txBody>
      </p:sp>
      <p:grpSp>
        <p:nvGrpSpPr>
          <p:cNvPr id="190468" name="Group 11"/>
          <p:cNvGrpSpPr>
            <a:grpSpLocks/>
          </p:cNvGrpSpPr>
          <p:nvPr/>
        </p:nvGrpSpPr>
        <p:grpSpPr bwMode="auto">
          <a:xfrm>
            <a:off x="1727200" y="3416300"/>
            <a:ext cx="6096000" cy="1982788"/>
            <a:chOff x="1663700" y="2679700"/>
            <a:chExt cx="5168900" cy="198301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663700" y="3416384"/>
              <a:ext cx="151163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20966" y="3429085"/>
              <a:ext cx="1511634" cy="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136298" y="2679700"/>
              <a:ext cx="2184668" cy="1983014"/>
            </a:xfrm>
            <a:prstGeom prst="rect">
              <a:avLst/>
            </a:prstGeom>
            <a:solidFill>
              <a:srgbClr val="00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5975" y="2051050"/>
            <a:ext cx="84502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  <a:cs typeface="Arial" charset="0"/>
              </a:rPr>
              <a:t>A Inverse function is simply a function in reverse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4700" y="3492500"/>
            <a:ext cx="984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1925" y="2806700"/>
            <a:ext cx="16065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dirty="0">
                <a:latin typeface="+mj-lt"/>
                <a:cs typeface="Arial" charset="0"/>
              </a:rPr>
              <a:t>Function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75400" y="3492500"/>
            <a:ext cx="1204913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Output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3300" y="3922713"/>
            <a:ext cx="24495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f(x) = x</a:t>
            </a:r>
            <a:r>
              <a:rPr lang="en-GB" baseline="30000" dirty="0">
                <a:latin typeface="+mj-lt"/>
                <a:cs typeface="Arial" charset="0"/>
              </a:rPr>
              <a:t>2</a:t>
            </a:r>
            <a:r>
              <a:rPr lang="en-GB" dirty="0">
                <a:latin typeface="+mj-lt"/>
                <a:cs typeface="Arial" charset="0"/>
              </a:rPr>
              <a:t>+ 3x - 1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flipH="1">
            <a:off x="6110288" y="4740275"/>
            <a:ext cx="1668462" cy="1588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797675" y="4846638"/>
            <a:ext cx="9842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latin typeface="+mj-lt"/>
                <a:cs typeface="Arial" charset="0"/>
              </a:rPr>
              <a:t>Input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01838" y="4846638"/>
            <a:ext cx="120332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cs typeface="Arial" charset="0"/>
              </a:rPr>
              <a:t>Output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08425" y="4516438"/>
            <a:ext cx="186848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rgbClr val="FFFF00"/>
                </a:solidFill>
                <a:latin typeface="+mj-lt"/>
                <a:cs typeface="Arial" charset="0"/>
              </a:rPr>
              <a:t>f</a:t>
            </a:r>
            <a:r>
              <a:rPr lang="en-GB" sz="2800" b="1" baseline="30000" dirty="0">
                <a:solidFill>
                  <a:srgbClr val="FFFF00"/>
                </a:solidFill>
                <a:latin typeface="+mj-lt"/>
                <a:cs typeface="Arial" charset="0"/>
              </a:rPr>
              <a:t>-1</a:t>
            </a:r>
            <a:r>
              <a:rPr lang="en-GB" sz="2800" b="1" dirty="0">
                <a:solidFill>
                  <a:srgbClr val="FFFF00"/>
                </a:solidFill>
                <a:latin typeface="+mj-lt"/>
                <a:cs typeface="Arial" charset="0"/>
              </a:rPr>
              <a:t>(x) = ?</a:t>
            </a:r>
            <a:endParaRPr lang="en-GB" b="1" dirty="0">
              <a:solidFill>
                <a:srgbClr val="FFFF0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12"/>
          <p:cNvSpPr>
            <a:spLocks noGrp="1"/>
          </p:cNvSpPr>
          <p:nvPr>
            <p:ph type="title" idx="4294967295"/>
          </p:nvPr>
        </p:nvSpPr>
        <p:spPr>
          <a:xfrm>
            <a:off x="1282700" y="304800"/>
            <a:ext cx="6261100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4000" b="0" smtClean="0">
                <a:effectLst/>
              </a:rPr>
              <a:t>Inverse Function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363" y="1962150"/>
            <a:ext cx="48847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Find the inverse function given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3538" y="2692400"/>
            <a:ext cx="1670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f(x) = 3x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57263" y="1411288"/>
            <a:ext cx="1371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Example</a:t>
            </a:r>
          </a:p>
        </p:txBody>
      </p:sp>
      <p:sp>
        <p:nvSpPr>
          <p:cNvPr id="43" name="Cloud 42"/>
          <p:cNvSpPr/>
          <p:nvPr/>
        </p:nvSpPr>
        <p:spPr bwMode="auto">
          <a:xfrm>
            <a:off x="4895850" y="0"/>
            <a:ext cx="4248150" cy="238918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Remember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f(x) is simply the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y-coordinate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05025" y="3422650"/>
            <a:ext cx="12017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y = 3x</a:t>
            </a:r>
          </a:p>
        </p:txBody>
      </p:sp>
      <p:sp>
        <p:nvSpPr>
          <p:cNvPr id="50" name="Cloud 49"/>
          <p:cNvSpPr/>
          <p:nvPr/>
        </p:nvSpPr>
        <p:spPr bwMode="auto">
          <a:xfrm>
            <a:off x="5148263" y="2206625"/>
            <a:ext cx="4249737" cy="2670175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Using Changing the subject rearrange into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x =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9625" y="4292600"/>
            <a:ext cx="6858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x =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2757488" y="3994150"/>
            <a:ext cx="520700" cy="1125538"/>
            <a:chOff x="3995225" y="4556786"/>
            <a:chExt cx="520504" cy="1125786"/>
          </a:xfrm>
        </p:grpSpPr>
        <p:sp>
          <p:nvSpPr>
            <p:cNvPr id="55" name="TextBox 54"/>
            <p:cNvSpPr txBox="1"/>
            <p:nvPr/>
          </p:nvSpPr>
          <p:spPr>
            <a:xfrm>
              <a:off x="4090439" y="4556786"/>
              <a:ext cx="372922" cy="5239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y</a:t>
              </a:r>
            </a:p>
          </p:txBody>
        </p:sp>
        <p:cxnSp>
          <p:nvCxnSpPr>
            <p:cNvPr id="191506" name="Straight Connector 56"/>
            <p:cNvCxnSpPr>
              <a:cxnSpLocks noChangeShapeType="1"/>
            </p:cNvCxnSpPr>
            <p:nvPr/>
          </p:nvCxnSpPr>
          <p:spPr bwMode="auto">
            <a:xfrm flipV="1">
              <a:off x="3995225" y="5134707"/>
              <a:ext cx="520504" cy="1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4058701" y="5158582"/>
              <a:ext cx="403073" cy="52399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3</a:t>
              </a:r>
            </a:p>
          </p:txBody>
        </p:sp>
      </p:grpSp>
      <p:sp>
        <p:nvSpPr>
          <p:cNvPr id="62" name="Cloud 61"/>
          <p:cNvSpPr/>
          <p:nvPr/>
        </p:nvSpPr>
        <p:spPr bwMode="auto">
          <a:xfrm>
            <a:off x="4895850" y="3048000"/>
            <a:ext cx="4248150" cy="2670175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Rewrite replacing y with x.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This is the inverse function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00163" y="5443538"/>
            <a:ext cx="1338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f</a:t>
            </a:r>
            <a:r>
              <a:rPr lang="en-GB" sz="2800" baseline="30000" dirty="0">
                <a:solidFill>
                  <a:srgbClr val="FFFF00"/>
                </a:solidFill>
                <a:latin typeface="Comic Sans MS"/>
                <a:cs typeface="+mn-cs"/>
              </a:rPr>
              <a:t>-1</a:t>
            </a: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(x) =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2741613" y="5145088"/>
            <a:ext cx="519112" cy="1125537"/>
            <a:chOff x="3995225" y="4556786"/>
            <a:chExt cx="520504" cy="1125786"/>
          </a:xfrm>
        </p:grpSpPr>
        <p:sp>
          <p:nvSpPr>
            <p:cNvPr id="65" name="TextBox 64"/>
            <p:cNvSpPr txBox="1"/>
            <p:nvPr/>
          </p:nvSpPr>
          <p:spPr>
            <a:xfrm>
              <a:off x="4077996" y="4556786"/>
              <a:ext cx="396347" cy="523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x</a:t>
              </a:r>
            </a:p>
          </p:txBody>
        </p:sp>
        <p:cxnSp>
          <p:nvCxnSpPr>
            <p:cNvPr id="191503" name="Straight Connector 65"/>
            <p:cNvCxnSpPr>
              <a:cxnSpLocks noChangeShapeType="1"/>
            </p:cNvCxnSpPr>
            <p:nvPr/>
          </p:nvCxnSpPr>
          <p:spPr bwMode="auto">
            <a:xfrm flipV="1">
              <a:off x="3995225" y="5134707"/>
              <a:ext cx="520504" cy="1"/>
            </a:xfrm>
            <a:prstGeom prst="lin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Box 66"/>
            <p:cNvSpPr txBox="1"/>
            <p:nvPr/>
          </p:nvSpPr>
          <p:spPr>
            <a:xfrm>
              <a:off x="4058895" y="5158581"/>
              <a:ext cx="404306" cy="5239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sz="2800" dirty="0">
                  <a:solidFill>
                    <a:srgbClr val="FFFF00"/>
                  </a:solidFill>
                  <a:latin typeface="Comic Sans MS"/>
                  <a:cs typeface="+mn-cs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20"/>
                            </p:stCondLst>
                            <p:childTnLst>
                              <p:par>
                                <p:cTn id="4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/>
      <p:bldP spid="50" grpId="0" animBg="1"/>
      <p:bldP spid="50" grpId="1" animBg="1"/>
      <p:bldP spid="52" grpId="0"/>
      <p:bldP spid="62" grpId="0" animBg="1"/>
      <p:bldP spid="63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itle 12"/>
          <p:cNvSpPr>
            <a:spLocks noGrp="1"/>
          </p:cNvSpPr>
          <p:nvPr>
            <p:ph type="title" idx="4294967295"/>
          </p:nvPr>
        </p:nvSpPr>
        <p:spPr>
          <a:xfrm>
            <a:off x="1282700" y="304800"/>
            <a:ext cx="6261100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altLang="en-US" sz="4000" b="0" smtClean="0">
                <a:effectLst/>
              </a:rPr>
              <a:t>Inverse Function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8363" y="1962150"/>
            <a:ext cx="48847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00"/>
                </a:solidFill>
                <a:latin typeface="Comic Sans MS"/>
                <a:cs typeface="+mn-cs"/>
              </a:rPr>
              <a:t>Find the inverse function given </a:t>
            </a:r>
          </a:p>
        </p:txBody>
      </p:sp>
      <p:sp>
        <p:nvSpPr>
          <p:cNvPr id="192516" name="TextBox 39"/>
          <p:cNvSpPr txBox="1">
            <a:spLocks noChangeArrowheads="1"/>
          </p:cNvSpPr>
          <p:nvPr/>
        </p:nvSpPr>
        <p:spPr bwMode="auto">
          <a:xfrm>
            <a:off x="1670050" y="2692400"/>
            <a:ext cx="159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f(x) = x</a:t>
            </a:r>
            <a:r>
              <a:rPr lang="en-GB" altLang="en-US" sz="2800" baseline="3000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en-GB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57263" y="1411288"/>
            <a:ext cx="13716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solidFill>
                  <a:srgbClr val="FFFFFF"/>
                </a:solidFill>
                <a:latin typeface="Comic Sans MS"/>
                <a:cs typeface="+mn-cs"/>
              </a:rPr>
              <a:t>Example</a:t>
            </a:r>
          </a:p>
        </p:txBody>
      </p:sp>
      <p:sp>
        <p:nvSpPr>
          <p:cNvPr id="43" name="Cloud 42"/>
          <p:cNvSpPr/>
          <p:nvPr/>
        </p:nvSpPr>
        <p:spPr bwMode="auto">
          <a:xfrm>
            <a:off x="4895850" y="0"/>
            <a:ext cx="4248150" cy="2389188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Remember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f(x) is simply the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y-coordinate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41538" y="3422650"/>
            <a:ext cx="11271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y = </a:t>
            </a:r>
            <a:r>
              <a:rPr lang="en-GB" sz="2800" dirty="0">
                <a:solidFill>
                  <a:srgbClr val="FFFF00"/>
                </a:solidFill>
                <a:latin typeface="Comic Sans MS"/>
                <a:cs typeface="Arial" charset="0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Comic Sans MS"/>
                <a:cs typeface="Arial" charset="0"/>
              </a:rPr>
              <a:t>2</a:t>
            </a:r>
            <a:endParaRPr lang="en-GB" sz="2800" dirty="0">
              <a:solidFill>
                <a:srgbClr val="FFFF00"/>
              </a:solidFill>
              <a:latin typeface="Comic Sans MS"/>
              <a:cs typeface="+mn-cs"/>
            </a:endParaRPr>
          </a:p>
        </p:txBody>
      </p:sp>
      <p:sp>
        <p:nvSpPr>
          <p:cNvPr id="50" name="Cloud 49"/>
          <p:cNvSpPr/>
          <p:nvPr/>
        </p:nvSpPr>
        <p:spPr bwMode="auto">
          <a:xfrm>
            <a:off x="5148263" y="2206625"/>
            <a:ext cx="4249737" cy="2670175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Using Changing the subject rearrange into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x =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79625" y="4292600"/>
            <a:ext cx="68580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x =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43200" y="4219575"/>
            <a:ext cx="5905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√y</a:t>
            </a:r>
          </a:p>
        </p:txBody>
      </p:sp>
      <p:sp>
        <p:nvSpPr>
          <p:cNvPr id="62" name="Cloud 61"/>
          <p:cNvSpPr/>
          <p:nvPr/>
        </p:nvSpPr>
        <p:spPr bwMode="auto">
          <a:xfrm>
            <a:off x="4895850" y="3048000"/>
            <a:ext cx="4248150" cy="2670175"/>
          </a:xfrm>
          <a:prstGeom prst="cloud">
            <a:avLst/>
          </a:prstGeom>
          <a:solidFill>
            <a:srgbClr val="4D4D4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Rewrite replacing y with x.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dirty="0">
                <a:latin typeface="+mj-lt"/>
                <a:cs typeface="Arial" charset="0"/>
              </a:rPr>
              <a:t>This is the inverse function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300163" y="5443538"/>
            <a:ext cx="1338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f</a:t>
            </a:r>
            <a:r>
              <a:rPr lang="en-GB" sz="2800" baseline="30000" dirty="0">
                <a:solidFill>
                  <a:srgbClr val="FFFF00"/>
                </a:solidFill>
                <a:latin typeface="Comic Sans MS"/>
                <a:cs typeface="+mn-cs"/>
              </a:rPr>
              <a:t>-1</a:t>
            </a: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(x) =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14625" y="5440363"/>
            <a:ext cx="6143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/>
                <a:cs typeface="+mn-cs"/>
              </a:rPr>
              <a:t>√x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8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43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5" grpId="0"/>
      <p:bldP spid="50" grpId="0" animBg="1"/>
      <p:bldP spid="50" grpId="1" animBg="1"/>
      <p:bldP spid="52" grpId="0"/>
      <p:bldP spid="55" grpId="0"/>
      <p:bldP spid="62" grpId="0" animBg="1"/>
      <p:bldP spid="63" grpId="0"/>
      <p:bldP spid="65" grpId="0"/>
    </p:bldLst>
  </p:timing>
</p:sld>
</file>

<file path=ppt/theme/_rels/them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ebsite_Front_Screen_PowerPoint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Shimmer">
  <a:themeElements>
    <a:clrScheme name="2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2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9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immer">
  <a:themeElements>
    <a:clrScheme name="2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websi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Website_Front_Screen_PowerPoint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5791</TotalTime>
  <Words>5149</Words>
  <Application>Microsoft Office PowerPoint</Application>
  <PresentationFormat>On-screen Show (4:3)</PresentationFormat>
  <Paragraphs>1279</Paragraphs>
  <Slides>111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111</vt:i4>
      </vt:variant>
    </vt:vector>
  </HeadingPairs>
  <TitlesOfParts>
    <vt:vector size="143" baseType="lpstr">
      <vt:lpstr>Arial Narrow</vt:lpstr>
      <vt:lpstr>Arial</vt:lpstr>
      <vt:lpstr>Comic Sans MS</vt:lpstr>
      <vt:lpstr>Wingdings</vt:lpstr>
      <vt:lpstr>Calibri</vt:lpstr>
      <vt:lpstr>Tahoma</vt:lpstr>
      <vt:lpstr>Times New Roman</vt:lpstr>
      <vt:lpstr>Constantia</vt:lpstr>
      <vt:lpstr>Wingdings 2</vt:lpstr>
      <vt:lpstr>Symbol</vt:lpstr>
      <vt:lpstr>Website_Front_Screen_PowerPoint</vt:lpstr>
      <vt:lpstr>Shimmer</vt:lpstr>
      <vt:lpstr>2_Shimmer</vt:lpstr>
      <vt:lpstr>1_Default Design</vt:lpstr>
      <vt:lpstr>4_Shimmer</vt:lpstr>
      <vt:lpstr>Office Theme</vt:lpstr>
      <vt:lpstr>1_Office Theme</vt:lpstr>
      <vt:lpstr>2_Office Theme</vt:lpstr>
      <vt:lpstr>1_Website_Front_Screen_PowerPoint</vt:lpstr>
      <vt:lpstr>Default Design</vt:lpstr>
      <vt:lpstr>1_Shimmer</vt:lpstr>
      <vt:lpstr>5_Shimmer</vt:lpstr>
      <vt:lpstr>6_Shimmer</vt:lpstr>
      <vt:lpstr>7_Shimmer</vt:lpstr>
      <vt:lpstr>8_Shimmer</vt:lpstr>
      <vt:lpstr>9_Shimmer</vt:lpstr>
      <vt:lpstr>12_Shimmer</vt:lpstr>
      <vt:lpstr>3_Office Theme</vt:lpstr>
      <vt:lpstr>Paper</vt:lpstr>
      <vt:lpstr>1_Paper</vt:lpstr>
      <vt:lpstr>MathType 5.0 Equation</vt:lpstr>
      <vt:lpstr>Equation</vt:lpstr>
      <vt:lpstr>Higher Maths</vt:lpstr>
      <vt:lpstr>Sets &amp; Functions</vt:lpstr>
      <vt:lpstr>Sets &amp; Functions</vt:lpstr>
      <vt:lpstr>Sets &amp; Functions</vt:lpstr>
      <vt:lpstr>Sets &amp; Functions</vt:lpstr>
      <vt:lpstr>Sets &amp; Functions</vt:lpstr>
      <vt:lpstr>What are Functions ?</vt:lpstr>
      <vt:lpstr>What are Functions ?</vt:lpstr>
      <vt:lpstr>Defining a Functions</vt:lpstr>
      <vt:lpstr>Functions</vt:lpstr>
      <vt:lpstr>Finding the Function</vt:lpstr>
      <vt:lpstr>Functions &amp; Mapping</vt:lpstr>
      <vt:lpstr>Functions</vt:lpstr>
      <vt:lpstr>Functions</vt:lpstr>
      <vt:lpstr>Functions</vt:lpstr>
      <vt:lpstr>Functions</vt:lpstr>
      <vt:lpstr>Functions</vt:lpstr>
      <vt:lpstr>PowerPoint Presentation</vt:lpstr>
      <vt:lpstr>Functions</vt:lpstr>
      <vt:lpstr>Functions</vt:lpstr>
      <vt:lpstr>Functions</vt:lpstr>
      <vt:lpstr>Functions</vt:lpstr>
      <vt:lpstr>Functions</vt:lpstr>
      <vt:lpstr>PowerPoint Presentation</vt:lpstr>
      <vt:lpstr>Completing the Square</vt:lpstr>
      <vt:lpstr>Completing the Square</vt:lpstr>
      <vt:lpstr>Completing the Square</vt:lpstr>
      <vt:lpstr>Completing the Square</vt:lpstr>
      <vt:lpstr>Completing the Square</vt:lpstr>
      <vt:lpstr>Completing the Square</vt:lpstr>
      <vt:lpstr>Completing the Square</vt:lpstr>
      <vt:lpstr>Completing the Square</vt:lpstr>
      <vt:lpstr>Completing the Square</vt:lpstr>
      <vt:lpstr>PowerPoint Presentation</vt:lpstr>
      <vt:lpstr>PowerPoint Presentation</vt:lpstr>
      <vt:lpstr>PowerPoint Presentation</vt:lpstr>
      <vt:lpstr>Graph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Exponential (to the power of) 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Inverse Functions</vt:lpstr>
      <vt:lpstr>Inverse Function</vt:lpstr>
      <vt:lpstr>Inverse Function</vt:lpstr>
      <vt:lpstr>Inverse Function</vt:lpstr>
      <vt:lpstr>PowerPoint Presentation</vt:lpstr>
      <vt:lpstr>Finding a Polynomial From Its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on Target !</vt:lpstr>
      <vt:lpstr>PowerPoint Presentation</vt:lpstr>
      <vt:lpstr>PowerPoint Presentation</vt:lpstr>
      <vt:lpstr>PowerPoint Presentation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Laws Of Surds.</dc:title>
  <dc:creator>Alan Pithie</dc:creator>
  <cp:lastModifiedBy>Convertio</cp:lastModifiedBy>
  <cp:revision>428</cp:revision>
  <dcterms:created xsi:type="dcterms:W3CDTF">2003-07-06T12:17:47Z</dcterms:created>
  <dcterms:modified xsi:type="dcterms:W3CDTF">2026-07-11T11:35:54Z</dcterms:modified>
</cp:coreProperties>
</file>