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537" r:id="rId2"/>
  </p:sldMasterIdLst>
  <p:notesMasterIdLst>
    <p:notesMasterId r:id="rId75"/>
  </p:notesMasterIdLst>
  <p:handoutMasterIdLst>
    <p:handoutMasterId r:id="rId76"/>
  </p:handoutMasterIdLst>
  <p:sldIdLst>
    <p:sldId id="272" r:id="rId3"/>
    <p:sldId id="273" r:id="rId4"/>
    <p:sldId id="278" r:id="rId5"/>
    <p:sldId id="347" r:id="rId6"/>
    <p:sldId id="280" r:id="rId7"/>
    <p:sldId id="281" r:id="rId8"/>
    <p:sldId id="301" r:id="rId9"/>
    <p:sldId id="349" r:id="rId10"/>
    <p:sldId id="282" r:id="rId11"/>
    <p:sldId id="283" r:id="rId12"/>
    <p:sldId id="284" r:id="rId13"/>
    <p:sldId id="348" r:id="rId14"/>
    <p:sldId id="285" r:id="rId15"/>
    <p:sldId id="334" r:id="rId16"/>
    <p:sldId id="333" r:id="rId17"/>
    <p:sldId id="286" r:id="rId18"/>
    <p:sldId id="302" r:id="rId19"/>
    <p:sldId id="287" r:id="rId20"/>
    <p:sldId id="289" r:id="rId21"/>
    <p:sldId id="303" r:id="rId22"/>
    <p:sldId id="290" r:id="rId23"/>
    <p:sldId id="291" r:id="rId24"/>
    <p:sldId id="350" r:id="rId25"/>
    <p:sldId id="292" r:id="rId26"/>
    <p:sldId id="293" r:id="rId27"/>
    <p:sldId id="294" r:id="rId28"/>
    <p:sldId id="335" r:id="rId29"/>
    <p:sldId id="336" r:id="rId30"/>
    <p:sldId id="337" r:id="rId31"/>
    <p:sldId id="338" r:id="rId32"/>
    <p:sldId id="339" r:id="rId33"/>
    <p:sldId id="340" r:id="rId34"/>
    <p:sldId id="295" r:id="rId35"/>
    <p:sldId id="296" r:id="rId36"/>
    <p:sldId id="297" r:id="rId37"/>
    <p:sldId id="298" r:id="rId38"/>
    <p:sldId id="299" r:id="rId39"/>
    <p:sldId id="304" r:id="rId40"/>
    <p:sldId id="351" r:id="rId41"/>
    <p:sldId id="341" r:id="rId42"/>
    <p:sldId id="342" r:id="rId43"/>
    <p:sldId id="343" r:id="rId44"/>
    <p:sldId id="344" r:id="rId45"/>
    <p:sldId id="345"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46" r:id="rId74"/>
  </p:sldIdLst>
  <p:sldSz cx="9144000" cy="6858000" type="screen4x3"/>
  <p:notesSz cx="6858000" cy="9144000"/>
  <p:defaultTextStyle>
    <a:defPPr>
      <a:defRPr lang="en-GB"/>
    </a:defPPr>
    <a:lvl1pPr algn="ctr" rtl="0" fontAlgn="base">
      <a:spcBef>
        <a:spcPct val="50000"/>
      </a:spcBef>
      <a:spcAft>
        <a:spcPct val="0"/>
      </a:spcAft>
      <a:defRPr sz="2400" kern="1200">
        <a:solidFill>
          <a:schemeClr val="tx1"/>
        </a:solidFill>
        <a:latin typeface="Arial Narrow" panose="020B0606020202030204" pitchFamily="34" charset="0"/>
        <a:ea typeface="+mn-ea"/>
        <a:cs typeface="+mn-cs"/>
      </a:defRPr>
    </a:lvl1pPr>
    <a:lvl2pPr marL="457200" algn="ctr" rtl="0" fontAlgn="base">
      <a:spcBef>
        <a:spcPct val="50000"/>
      </a:spcBef>
      <a:spcAft>
        <a:spcPct val="0"/>
      </a:spcAft>
      <a:defRPr sz="2400" kern="1200">
        <a:solidFill>
          <a:schemeClr val="tx1"/>
        </a:solidFill>
        <a:latin typeface="Arial Narrow" panose="020B0606020202030204" pitchFamily="34" charset="0"/>
        <a:ea typeface="+mn-ea"/>
        <a:cs typeface="+mn-cs"/>
      </a:defRPr>
    </a:lvl2pPr>
    <a:lvl3pPr marL="914400" algn="ctr" rtl="0" fontAlgn="base">
      <a:spcBef>
        <a:spcPct val="50000"/>
      </a:spcBef>
      <a:spcAft>
        <a:spcPct val="0"/>
      </a:spcAft>
      <a:defRPr sz="2400" kern="1200">
        <a:solidFill>
          <a:schemeClr val="tx1"/>
        </a:solidFill>
        <a:latin typeface="Arial Narrow" panose="020B0606020202030204" pitchFamily="34" charset="0"/>
        <a:ea typeface="+mn-ea"/>
        <a:cs typeface="+mn-cs"/>
      </a:defRPr>
    </a:lvl3pPr>
    <a:lvl4pPr marL="1371600" algn="ctr" rtl="0" fontAlgn="base">
      <a:spcBef>
        <a:spcPct val="50000"/>
      </a:spcBef>
      <a:spcAft>
        <a:spcPct val="0"/>
      </a:spcAft>
      <a:defRPr sz="2400" kern="1200">
        <a:solidFill>
          <a:schemeClr val="tx1"/>
        </a:solidFill>
        <a:latin typeface="Arial Narrow" panose="020B0606020202030204" pitchFamily="34" charset="0"/>
        <a:ea typeface="+mn-ea"/>
        <a:cs typeface="+mn-cs"/>
      </a:defRPr>
    </a:lvl4pPr>
    <a:lvl5pPr marL="1828800" algn="ctr" rtl="0" fontAlgn="base">
      <a:spcBef>
        <a:spcPct val="50000"/>
      </a:spcBef>
      <a:spcAft>
        <a:spcPct val="0"/>
      </a:spcAft>
      <a:defRPr sz="2400" kern="1200">
        <a:solidFill>
          <a:schemeClr val="tx1"/>
        </a:solidFill>
        <a:latin typeface="Arial Narrow" panose="020B0606020202030204" pitchFamily="34" charset="0"/>
        <a:ea typeface="+mn-ea"/>
        <a:cs typeface="+mn-cs"/>
      </a:defRPr>
    </a:lvl5pPr>
    <a:lvl6pPr marL="2286000" algn="l" defTabSz="914400" rtl="0" eaLnBrk="1" latinLnBrk="0" hangingPunct="1">
      <a:defRPr sz="2400" kern="1200">
        <a:solidFill>
          <a:schemeClr val="tx1"/>
        </a:solidFill>
        <a:latin typeface="Arial Narrow" panose="020B0606020202030204" pitchFamily="34" charset="0"/>
        <a:ea typeface="+mn-ea"/>
        <a:cs typeface="+mn-cs"/>
      </a:defRPr>
    </a:lvl6pPr>
    <a:lvl7pPr marL="2743200" algn="l" defTabSz="914400" rtl="0" eaLnBrk="1" latinLnBrk="0" hangingPunct="1">
      <a:defRPr sz="2400" kern="1200">
        <a:solidFill>
          <a:schemeClr val="tx1"/>
        </a:solidFill>
        <a:latin typeface="Arial Narrow" panose="020B0606020202030204" pitchFamily="34" charset="0"/>
        <a:ea typeface="+mn-ea"/>
        <a:cs typeface="+mn-cs"/>
      </a:defRPr>
    </a:lvl7pPr>
    <a:lvl8pPr marL="3200400" algn="l" defTabSz="914400" rtl="0" eaLnBrk="1" latinLnBrk="0" hangingPunct="1">
      <a:defRPr sz="2400" kern="1200">
        <a:solidFill>
          <a:schemeClr val="tx1"/>
        </a:solidFill>
        <a:latin typeface="Arial Narrow" panose="020B0606020202030204" pitchFamily="34" charset="0"/>
        <a:ea typeface="+mn-ea"/>
        <a:cs typeface="+mn-cs"/>
      </a:defRPr>
    </a:lvl8pPr>
    <a:lvl9pPr marL="3657600" algn="l" defTabSz="914400" rtl="0" eaLnBrk="1" latinLnBrk="0" hangingPunct="1">
      <a:defRPr sz="24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FFFF"/>
    <a:srgbClr val="FF0000"/>
    <a:srgbClr val="333300"/>
    <a:srgbClr val="FFFFCC"/>
    <a:srgbClr val="00FF00"/>
    <a:srgbClr val="FF99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84167" autoAdjust="0"/>
  </p:normalViewPr>
  <p:slideViewPr>
    <p:cSldViewPr snapToGrid="0">
      <p:cViewPr varScale="1">
        <p:scale>
          <a:sx n="62" d="100"/>
          <a:sy n="62" d="100"/>
        </p:scale>
        <p:origin x="-486" y="-78"/>
      </p:cViewPr>
      <p:guideLst>
        <p:guide orient="horz" pos="4319"/>
        <p:guide/>
      </p:guideLst>
    </p:cSldViewPr>
  </p:slideViewPr>
  <p:outlineViewPr>
    <p:cViewPr>
      <p:scale>
        <a:sx n="33" d="100"/>
        <a:sy n="33" d="100"/>
      </p:scale>
      <p:origin x="0" y="1518"/>
    </p:cViewPr>
  </p:outlineViewPr>
  <p:notesTextViewPr>
    <p:cViewPr>
      <p:scale>
        <a:sx n="100" d="100"/>
        <a:sy n="100" d="100"/>
      </p:scale>
      <p:origin x="0" y="0"/>
    </p:cViewPr>
  </p:notesTextViewPr>
  <p:notesViewPr>
    <p:cSldViewPr snapToGrid="0">
      <p:cViewPr varScale="1">
        <p:scale>
          <a:sx n="56" d="100"/>
          <a:sy n="56" d="100"/>
        </p:scale>
        <p:origin x="-2628" y="-102"/>
      </p:cViewPr>
      <p:guideLst>
        <p:guide orient="horz" pos="2880"/>
        <p:guide pos="2160"/>
      </p:guideLst>
    </p:cSldViewPr>
  </p:notesViewPr>
  <p:gridSpacing cx="90012" cy="90012"/>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87.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6.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 Id="rId14"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76.wmf"/><Relationship Id="rId1"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9" Type="http://schemas.openxmlformats.org/officeDocument/2006/relationships/image" Target="../media/image10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4"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image" Target="../media/image140.wmf"/><Relationship Id="rId7" Type="http://schemas.openxmlformats.org/officeDocument/2006/relationships/image" Target="../media/image144.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141.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48.wmf"/><Relationship Id="rId7" Type="http://schemas.openxmlformats.org/officeDocument/2006/relationships/image" Target="../media/image152.wmf"/><Relationship Id="rId2" Type="http://schemas.openxmlformats.org/officeDocument/2006/relationships/image" Target="../media/image147.wmf"/><Relationship Id="rId1" Type="http://schemas.openxmlformats.org/officeDocument/2006/relationships/image" Target="../media/image146.wmf"/><Relationship Id="rId6" Type="http://schemas.openxmlformats.org/officeDocument/2006/relationships/image" Target="../media/image151.wmf"/><Relationship Id="rId5" Type="http://schemas.openxmlformats.org/officeDocument/2006/relationships/image" Target="../media/image150.wmf"/><Relationship Id="rId4" Type="http://schemas.openxmlformats.org/officeDocument/2006/relationships/image" Target="../media/image14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4" Type="http://schemas.openxmlformats.org/officeDocument/2006/relationships/image" Target="../media/image15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image" Target="../media/image160.wmf"/><Relationship Id="rId7" Type="http://schemas.openxmlformats.org/officeDocument/2006/relationships/image" Target="../media/image164.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4.wmf"/><Relationship Id="rId7" Type="http://schemas.openxmlformats.org/officeDocument/2006/relationships/image" Target="../media/image178.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7.wmf"/><Relationship Id="rId5" Type="http://schemas.openxmlformats.org/officeDocument/2006/relationships/image" Target="../media/image176.wmf"/><Relationship Id="rId4" Type="http://schemas.openxmlformats.org/officeDocument/2006/relationships/image" Target="../media/image175.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 Id="rId9" Type="http://schemas.openxmlformats.org/officeDocument/2006/relationships/image" Target="../media/image18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196.wmf"/><Relationship Id="rId7" Type="http://schemas.openxmlformats.org/officeDocument/2006/relationships/image" Target="../media/image200.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5" Type="http://schemas.openxmlformats.org/officeDocument/2006/relationships/image" Target="../media/image198.wmf"/><Relationship Id="rId4" Type="http://schemas.openxmlformats.org/officeDocument/2006/relationships/image" Target="../media/image197.wmf"/><Relationship Id="rId9" Type="http://schemas.openxmlformats.org/officeDocument/2006/relationships/image" Target="../media/image202.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image" Target="../media/image206.wmf"/><Relationship Id="rId7" Type="http://schemas.openxmlformats.org/officeDocument/2006/relationships/image" Target="../media/image210.wmf"/><Relationship Id="rId2" Type="http://schemas.openxmlformats.org/officeDocument/2006/relationships/image" Target="../media/image205.wmf"/><Relationship Id="rId1" Type="http://schemas.openxmlformats.org/officeDocument/2006/relationships/image" Target="../media/image204.wmf"/><Relationship Id="rId6" Type="http://schemas.openxmlformats.org/officeDocument/2006/relationships/image" Target="../media/image209.wmf"/><Relationship Id="rId5" Type="http://schemas.openxmlformats.org/officeDocument/2006/relationships/image" Target="../media/image208.wmf"/><Relationship Id="rId4" Type="http://schemas.openxmlformats.org/officeDocument/2006/relationships/image" Target="../media/image207.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image" Target="../media/image214.wmf"/><Relationship Id="rId7" Type="http://schemas.openxmlformats.org/officeDocument/2006/relationships/image" Target="../media/image218.wmf"/><Relationship Id="rId2" Type="http://schemas.openxmlformats.org/officeDocument/2006/relationships/image" Target="../media/image213.wmf"/><Relationship Id="rId1" Type="http://schemas.openxmlformats.org/officeDocument/2006/relationships/image" Target="../media/image212.wmf"/><Relationship Id="rId6" Type="http://schemas.openxmlformats.org/officeDocument/2006/relationships/image" Target="../media/image217.wmf"/><Relationship Id="rId11" Type="http://schemas.openxmlformats.org/officeDocument/2006/relationships/image" Target="../media/image222.wmf"/><Relationship Id="rId5" Type="http://schemas.openxmlformats.org/officeDocument/2006/relationships/image" Target="../media/image216.wmf"/><Relationship Id="rId10" Type="http://schemas.openxmlformats.org/officeDocument/2006/relationships/image" Target="../media/image221.wmf"/><Relationship Id="rId4" Type="http://schemas.openxmlformats.org/officeDocument/2006/relationships/image" Target="../media/image215.wmf"/><Relationship Id="rId9" Type="http://schemas.openxmlformats.org/officeDocument/2006/relationships/image" Target="../media/image22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26.wmf"/><Relationship Id="rId7" Type="http://schemas.openxmlformats.org/officeDocument/2006/relationships/image" Target="../media/image230.wmf"/><Relationship Id="rId2" Type="http://schemas.openxmlformats.org/officeDocument/2006/relationships/image" Target="../media/image225.wmf"/><Relationship Id="rId1" Type="http://schemas.openxmlformats.org/officeDocument/2006/relationships/image" Target="../media/image224.wmf"/><Relationship Id="rId6" Type="http://schemas.openxmlformats.org/officeDocument/2006/relationships/image" Target="../media/image229.wmf"/><Relationship Id="rId5" Type="http://schemas.openxmlformats.org/officeDocument/2006/relationships/image" Target="../media/image228.wmf"/><Relationship Id="rId4" Type="http://schemas.openxmlformats.org/officeDocument/2006/relationships/image" Target="../media/image2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 Id="rId4" Type="http://schemas.openxmlformats.org/officeDocument/2006/relationships/image" Target="../media/image235.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image" Target="../media/image240.wmf"/><Relationship Id="rId7" Type="http://schemas.openxmlformats.org/officeDocument/2006/relationships/image" Target="../media/image244.wmf"/><Relationship Id="rId2" Type="http://schemas.openxmlformats.org/officeDocument/2006/relationships/image" Target="../media/image239.wmf"/><Relationship Id="rId1" Type="http://schemas.openxmlformats.org/officeDocument/2006/relationships/image" Target="../media/image238.wmf"/><Relationship Id="rId6" Type="http://schemas.openxmlformats.org/officeDocument/2006/relationships/image" Target="../media/image243.wmf"/><Relationship Id="rId11" Type="http://schemas.openxmlformats.org/officeDocument/2006/relationships/image" Target="../media/image248.wmf"/><Relationship Id="rId5" Type="http://schemas.openxmlformats.org/officeDocument/2006/relationships/image" Target="../media/image242.wmf"/><Relationship Id="rId10" Type="http://schemas.openxmlformats.org/officeDocument/2006/relationships/image" Target="../media/image247.wmf"/><Relationship Id="rId4" Type="http://schemas.openxmlformats.org/officeDocument/2006/relationships/image" Target="../media/image241.wmf"/><Relationship Id="rId9" Type="http://schemas.openxmlformats.org/officeDocument/2006/relationships/image" Target="../media/image246.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57.wmf"/><Relationship Id="rId13" Type="http://schemas.openxmlformats.org/officeDocument/2006/relationships/image" Target="../media/image262.wmf"/><Relationship Id="rId3" Type="http://schemas.openxmlformats.org/officeDocument/2006/relationships/image" Target="../media/image252.wmf"/><Relationship Id="rId7" Type="http://schemas.openxmlformats.org/officeDocument/2006/relationships/image" Target="../media/image256.wmf"/><Relationship Id="rId12" Type="http://schemas.openxmlformats.org/officeDocument/2006/relationships/image" Target="../media/image261.wmf"/><Relationship Id="rId2" Type="http://schemas.openxmlformats.org/officeDocument/2006/relationships/image" Target="../media/image251.wmf"/><Relationship Id="rId1" Type="http://schemas.openxmlformats.org/officeDocument/2006/relationships/image" Target="../media/image250.wmf"/><Relationship Id="rId6" Type="http://schemas.openxmlformats.org/officeDocument/2006/relationships/image" Target="../media/image255.wmf"/><Relationship Id="rId11" Type="http://schemas.openxmlformats.org/officeDocument/2006/relationships/image" Target="../media/image260.wmf"/><Relationship Id="rId5" Type="http://schemas.openxmlformats.org/officeDocument/2006/relationships/image" Target="../media/image254.wmf"/><Relationship Id="rId10" Type="http://schemas.openxmlformats.org/officeDocument/2006/relationships/image" Target="../media/image259.wmf"/><Relationship Id="rId4" Type="http://schemas.openxmlformats.org/officeDocument/2006/relationships/image" Target="../media/image253.wmf"/><Relationship Id="rId9" Type="http://schemas.openxmlformats.org/officeDocument/2006/relationships/image" Target="../media/image258.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71.wmf"/><Relationship Id="rId3" Type="http://schemas.openxmlformats.org/officeDocument/2006/relationships/image" Target="../media/image266.wmf"/><Relationship Id="rId7" Type="http://schemas.openxmlformats.org/officeDocument/2006/relationships/image" Target="../media/image270.wmf"/><Relationship Id="rId2" Type="http://schemas.openxmlformats.org/officeDocument/2006/relationships/image" Target="../media/image265.wmf"/><Relationship Id="rId1" Type="http://schemas.openxmlformats.org/officeDocument/2006/relationships/image" Target="../media/image264.wmf"/><Relationship Id="rId6" Type="http://schemas.openxmlformats.org/officeDocument/2006/relationships/image" Target="../media/image269.wmf"/><Relationship Id="rId5" Type="http://schemas.openxmlformats.org/officeDocument/2006/relationships/image" Target="../media/image268.wmf"/><Relationship Id="rId4" Type="http://schemas.openxmlformats.org/officeDocument/2006/relationships/image" Target="../media/image267.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81.wmf"/><Relationship Id="rId3" Type="http://schemas.openxmlformats.org/officeDocument/2006/relationships/image" Target="../media/image276.wmf"/><Relationship Id="rId7" Type="http://schemas.openxmlformats.org/officeDocument/2006/relationships/image" Target="../media/image280.wmf"/><Relationship Id="rId2" Type="http://schemas.openxmlformats.org/officeDocument/2006/relationships/image" Target="../media/image275.wmf"/><Relationship Id="rId1" Type="http://schemas.openxmlformats.org/officeDocument/2006/relationships/image" Target="../media/image274.wmf"/><Relationship Id="rId6" Type="http://schemas.openxmlformats.org/officeDocument/2006/relationships/image" Target="../media/image279.wmf"/><Relationship Id="rId5" Type="http://schemas.openxmlformats.org/officeDocument/2006/relationships/image" Target="../media/image278.wmf"/><Relationship Id="rId4" Type="http://schemas.openxmlformats.org/officeDocument/2006/relationships/image" Target="../media/image27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3" Type="http://schemas.openxmlformats.org/officeDocument/2006/relationships/image" Target="../media/image18.wmf"/><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F5FE09-1728-4E11-8BEF-C906F1272434}" type="datetimeFigureOut">
              <a:rPr lang="en-US"/>
              <a:pPr>
                <a:defRPr/>
              </a:pPr>
              <a:t>7/11/2026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903C26-BE3F-4D6B-9FB1-890631A267B6}"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88A2F35-D557-413E-8F52-77BB2597228B}" type="datetimeFigureOut">
              <a:rPr lang="en-US"/>
              <a:pPr>
                <a:defRPr/>
              </a:pPr>
              <a:t>7/11/2026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6ACD10-99F9-4AC1-BCDA-7A527C73E1F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fld id="{0F2FC3F9-9579-4C30-A1AB-C0E6E3AC2B02}" type="slidenum">
              <a:rPr lang="en-GB" altLang="en-US" sz="1200"/>
              <a:pPr eaLnBrk="1" hangingPunct="1"/>
              <a:t>31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fld id="{68131E37-B029-4EBA-9DE0-1536C02746B1}" type="slidenum">
              <a:rPr lang="en-GB" altLang="en-US" sz="1200"/>
              <a:pPr eaLnBrk="1" hangingPunct="1"/>
              <a:t>34</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6350"/>
            <a:ext cx="9140825" cy="6851650"/>
            <a:chOff x="0" y="4"/>
            <a:chExt cx="5758" cy="4316"/>
          </a:xfrm>
        </p:grpSpPr>
        <p:sp>
          <p:nvSpPr>
            <p:cNvPr id="4"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5"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p>
          </p:txBody>
        </p:sp>
        <p:sp>
          <p:nvSpPr>
            <p:cNvPr id="6"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p>
          </p:txBody>
        </p:sp>
        <p:sp>
          <p:nvSpPr>
            <p:cNvPr id="7"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p>
          </p:txBody>
        </p:sp>
        <p:grpSp>
          <p:nvGrpSpPr>
            <p:cNvPr id="8" name="Group 9"/>
            <p:cNvGrpSpPr>
              <a:grpSpLocks/>
            </p:cNvGrpSpPr>
            <p:nvPr/>
          </p:nvGrpSpPr>
          <p:grpSpPr bwMode="auto">
            <a:xfrm>
              <a:off x="348" y="4"/>
              <a:ext cx="5410" cy="4316"/>
              <a:chOff x="348" y="4"/>
              <a:chExt cx="5410" cy="4316"/>
            </a:xfrm>
          </p:grpSpPr>
          <p:sp>
            <p:nvSpPr>
              <p:cNvPr id="9"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10"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p>
            </p:txBody>
          </p:sp>
          <p:sp>
            <p:nvSpPr>
              <p:cNvPr id="11"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p>
            </p:txBody>
          </p:sp>
          <p:sp>
            <p:nvSpPr>
              <p:cNvPr id="12"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p>
            </p:txBody>
          </p:sp>
          <p:sp>
            <p:nvSpPr>
              <p:cNvPr id="13"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p>
            </p:txBody>
          </p:sp>
          <p:sp>
            <p:nvSpPr>
              <p:cNvPr id="14"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p>
            </p:txBody>
          </p:sp>
        </p:grpSp>
      </p:grpSp>
      <p:pic>
        <p:nvPicPr>
          <p:cNvPr id="15" name="Picture 21" descr="scottish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2"/>
          <p:cNvSpPr txBox="1">
            <a:spLocks noChangeArrowheads="1"/>
          </p:cNvSpPr>
          <p:nvPr/>
        </p:nvSpPr>
        <p:spPr bwMode="auto">
          <a:xfrm rot="16200000">
            <a:off x="-1547812" y="4160837"/>
            <a:ext cx="4027488" cy="519113"/>
          </a:xfrm>
          <a:prstGeom prst="rect">
            <a:avLst/>
          </a:prstGeom>
          <a:noFill/>
          <a:ln w="9525">
            <a:noFill/>
            <a:miter lim="800000"/>
            <a:headEnd/>
            <a:tailEnd/>
          </a:ln>
          <a:effectLst/>
        </p:spPr>
        <p:txBody>
          <a:bodyPr wrap="none">
            <a:spAutoFit/>
          </a:bodyPr>
          <a:lstStyle/>
          <a:p>
            <a:pPr algn="l">
              <a:spcBef>
                <a:spcPct val="0"/>
              </a:spcBef>
              <a:defRPr/>
            </a:pPr>
            <a:r>
              <a:rPr lang="en-GB" sz="2800" dirty="0">
                <a:solidFill>
                  <a:srgbClr val="FFFF00"/>
                </a:solidFill>
                <a:latin typeface="Comic Sans MS" pitchFamily="66" charset="0"/>
              </a:rPr>
              <a:t>www.mathsrevision.com</a:t>
            </a:r>
          </a:p>
        </p:txBody>
      </p:sp>
      <p:pic>
        <p:nvPicPr>
          <p:cNvPr id="17" name="Picture 23" descr="Office Objects 0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114300" y="1501775"/>
            <a:ext cx="755650" cy="307975"/>
          </a:xfrm>
          <a:prstGeom prst="rect">
            <a:avLst/>
          </a:prstGeom>
          <a:noFill/>
        </p:spPr>
        <p:txBody>
          <a:bodyPr wrap="none">
            <a:spAutoFit/>
          </a:bodyPr>
          <a:lstStyle/>
          <a:p>
            <a:pPr>
              <a:defRPr/>
            </a:pPr>
            <a:r>
              <a:rPr lang="en-GB" sz="1400" dirty="0">
                <a:solidFill>
                  <a:srgbClr val="FFFF00"/>
                </a:solidFill>
                <a:latin typeface="+mj-lt"/>
              </a:rPr>
              <a:t>Higher</a:t>
            </a:r>
          </a:p>
        </p:txBody>
      </p:sp>
      <p:sp>
        <p:nvSpPr>
          <p:cNvPr id="19" name="TextBox 18"/>
          <p:cNvSpPr txBox="1"/>
          <p:nvPr userDrawn="1"/>
        </p:nvSpPr>
        <p:spPr>
          <a:xfrm>
            <a:off x="2895600" y="1438275"/>
            <a:ext cx="3025775" cy="400050"/>
          </a:xfrm>
          <a:prstGeom prst="rect">
            <a:avLst/>
          </a:prstGeom>
          <a:noFill/>
        </p:spPr>
        <p:txBody>
          <a:bodyPr wrap="none">
            <a:spAutoFit/>
          </a:bodyPr>
          <a:lstStyle/>
          <a:p>
            <a:pPr>
              <a:defRPr/>
            </a:pPr>
            <a:r>
              <a:rPr lang="en-GB" sz="2000" dirty="0">
                <a:latin typeface="+mj-lt"/>
              </a:rPr>
              <a:t>Expressions &amp; Formulae</a:t>
            </a:r>
            <a:endParaRPr lang="en-GB" sz="2000" dirty="0">
              <a:latin typeface="+mj-lt"/>
            </a:endParaRPr>
          </a:p>
        </p:txBody>
      </p:sp>
      <p:sp>
        <p:nvSpPr>
          <p:cNvPr id="21520" name="Rectangle 16"/>
          <p:cNvSpPr>
            <a:spLocks noGrp="1" noChangeArrowheads="1"/>
          </p:cNvSpPr>
          <p:nvPr>
            <p:ph type="ctrTitle" sz="quarter"/>
          </p:nvPr>
        </p:nvSpPr>
        <p:spPr>
          <a:xfrm>
            <a:off x="1857360" y="171432"/>
            <a:ext cx="5429280" cy="1431925"/>
          </a:xfrm>
        </p:spPr>
        <p:txBody>
          <a:bodyPr anchor="b"/>
          <a:lstStyle>
            <a:lvl1pPr>
              <a:defRPr/>
            </a:lvl1pPr>
          </a:lstStyle>
          <a:p>
            <a:r>
              <a:rPr lang="en-GB"/>
              <a:t>Click to edit Master title style</a:t>
            </a:r>
          </a:p>
        </p:txBody>
      </p:sp>
    </p:spTree>
    <p:extLst>
      <p:ext uri="{BB962C8B-B14F-4D97-AF65-F5344CB8AC3E}">
        <p14:creationId xmlns:p14="http://schemas.microsoft.com/office/powerpoint/2010/main" val="329827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66800" y="1981200"/>
            <a:ext cx="36957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7"/>
          <p:cNvSpPr>
            <a:spLocks noGrp="1" noChangeArrowheads="1"/>
          </p:cNvSpPr>
          <p:nvPr>
            <p:ph type="dt" sz="half" idx="10"/>
          </p:nvPr>
        </p:nvSpPr>
        <p:spPr>
          <a:ln/>
        </p:spPr>
        <p:txBody>
          <a:bodyPr/>
          <a:lstStyle>
            <a:lvl1pPr>
              <a:defRPr/>
            </a:lvl1pPr>
          </a:lstStyle>
          <a:p>
            <a:pPr>
              <a:defRPr/>
            </a:pPr>
            <a:endParaRPr lang="en-GB"/>
          </a:p>
        </p:txBody>
      </p:sp>
      <p:sp>
        <p:nvSpPr>
          <p:cNvPr id="7"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8" name="Rectangle 19"/>
          <p:cNvSpPr>
            <a:spLocks noGrp="1" noChangeArrowheads="1"/>
          </p:cNvSpPr>
          <p:nvPr>
            <p:ph type="sldNum" sz="quarter" idx="12"/>
          </p:nvPr>
        </p:nvSpPr>
        <p:spPr>
          <a:ln/>
        </p:spPr>
        <p:txBody>
          <a:bodyPr/>
          <a:lstStyle>
            <a:lvl1pPr>
              <a:defRPr/>
            </a:lvl1pPr>
          </a:lstStyle>
          <a:p>
            <a:fld id="{72DB9810-BBE8-4E6D-9C20-7AB96A7CE18B}" type="slidenum">
              <a:rPr lang="en-GB" altLang="en-US"/>
              <a:pPr/>
              <a:t>‹#›</a:t>
            </a:fld>
            <a:endParaRPr lang="en-GB" altLang="en-US"/>
          </a:p>
        </p:txBody>
      </p:sp>
    </p:spTree>
    <p:extLst>
      <p:ext uri="{BB962C8B-B14F-4D97-AF65-F5344CB8AC3E}">
        <p14:creationId xmlns:p14="http://schemas.microsoft.com/office/powerpoint/2010/main" val="118498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GB"/>
          </a:p>
        </p:txBody>
      </p:sp>
      <p:sp>
        <p:nvSpPr>
          <p:cNvPr id="3"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4" name="Rectangle 19"/>
          <p:cNvSpPr>
            <a:spLocks noGrp="1" noChangeArrowheads="1"/>
          </p:cNvSpPr>
          <p:nvPr>
            <p:ph type="sldNum" sz="quarter" idx="12"/>
          </p:nvPr>
        </p:nvSpPr>
        <p:spPr>
          <a:ln/>
        </p:spPr>
        <p:txBody>
          <a:bodyPr/>
          <a:lstStyle>
            <a:lvl1pPr>
              <a:defRPr/>
            </a:lvl1pPr>
          </a:lstStyle>
          <a:p>
            <a:fld id="{B5FC9C37-1E46-4F9A-A2A6-04ED0F5C055A}" type="slidenum">
              <a:rPr lang="en-GB" altLang="en-US"/>
              <a:pPr/>
              <a:t>‹#›</a:t>
            </a:fld>
            <a:endParaRPr lang="en-GB" altLang="en-US"/>
          </a:p>
        </p:txBody>
      </p:sp>
    </p:spTree>
    <p:extLst>
      <p:ext uri="{BB962C8B-B14F-4D97-AF65-F5344CB8AC3E}">
        <p14:creationId xmlns:p14="http://schemas.microsoft.com/office/powerpoint/2010/main" val="52325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igher">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GB"/>
          </a:p>
        </p:txBody>
      </p:sp>
      <p:sp>
        <p:nvSpPr>
          <p:cNvPr id="3" name="Date Placeholder 5"/>
          <p:cNvSpPr>
            <a:spLocks noGrp="1"/>
          </p:cNvSpPr>
          <p:nvPr>
            <p:ph type="dt" sz="half" idx="10"/>
          </p:nvPr>
        </p:nvSpPr>
        <p:spPr/>
        <p:txBody>
          <a:bodyPr/>
          <a:lstStyle>
            <a:lvl1pPr>
              <a:defRPr/>
            </a:lvl1pPr>
          </a:lstStyle>
          <a:p>
            <a:pPr>
              <a:defRPr/>
            </a:pPr>
            <a:fld id="{87F03A07-FE73-4202-87B0-E6B6781BA2AA}" type="datetime3">
              <a:rPr lang="en-US"/>
              <a:pPr>
                <a:defRPr/>
              </a:pPr>
              <a:t>11 July 2026</a:t>
            </a:fld>
            <a:endParaRPr lang="en-GB"/>
          </a:p>
        </p:txBody>
      </p:sp>
      <p:sp>
        <p:nvSpPr>
          <p:cNvPr id="4" name="Slide Number Placeholder 6"/>
          <p:cNvSpPr>
            <a:spLocks noGrp="1"/>
          </p:cNvSpPr>
          <p:nvPr>
            <p:ph type="sldNum" sz="quarter" idx="11"/>
          </p:nvPr>
        </p:nvSpPr>
        <p:spPr/>
        <p:txBody>
          <a:bodyPr/>
          <a:lstStyle>
            <a:lvl1pPr>
              <a:defRPr/>
            </a:lvl1pPr>
          </a:lstStyle>
          <a:p>
            <a:fld id="{C838261F-BBC1-4239-8A3E-75D2B08AE672}" type="slidenum">
              <a:rPr lang="en-GB" altLang="en-US"/>
              <a:pPr/>
              <a:t>‹#›</a:t>
            </a:fld>
            <a:endParaRPr lang="en-GB" altLang="en-US"/>
          </a:p>
        </p:txBody>
      </p:sp>
      <p:sp>
        <p:nvSpPr>
          <p:cNvPr id="6" name="Footer Placeholder 7"/>
          <p:cNvSpPr>
            <a:spLocks noGrp="1"/>
          </p:cNvSpPr>
          <p:nvPr>
            <p:ph type="ftr" sz="quarter" idx="12"/>
          </p:nvPr>
        </p:nvSpPr>
        <p:spPr/>
        <p:txBody>
          <a:bodyPr/>
          <a:lstStyle>
            <a:lvl1pPr>
              <a:defRPr/>
            </a:lvl1pPr>
          </a:lstStyle>
          <a:p>
            <a:pPr>
              <a:defRPr/>
            </a:pPr>
            <a:r>
              <a:rPr lang="en-GB"/>
              <a:t>www.mathsrevision.com</a:t>
            </a:r>
            <a:endParaRPr lang="en-GB" dirty="0"/>
          </a:p>
        </p:txBody>
      </p:sp>
    </p:spTree>
    <p:extLst>
      <p:ext uri="{BB962C8B-B14F-4D97-AF65-F5344CB8AC3E}">
        <p14:creationId xmlns:p14="http://schemas.microsoft.com/office/powerpoint/2010/main" val="358529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1CC800C-EF16-4A88-ADEC-AC534D66B9CD}" type="slidenum">
              <a:rPr lang="en-GB" altLang="en-US"/>
              <a:pPr/>
              <a:t>‹#›</a:t>
            </a:fld>
            <a:endParaRPr lang="en-GB" altLang="en-US"/>
          </a:p>
        </p:txBody>
      </p:sp>
    </p:spTree>
    <p:extLst>
      <p:ext uri="{BB962C8B-B14F-4D97-AF65-F5344CB8AC3E}">
        <p14:creationId xmlns:p14="http://schemas.microsoft.com/office/powerpoint/2010/main" val="336865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51AFAFA-190D-49B9-AB64-536E25AA62F8}" type="slidenum">
              <a:rPr lang="en-GB" altLang="en-US"/>
              <a:pPr/>
              <a:t>‹#›</a:t>
            </a:fld>
            <a:endParaRPr lang="en-GB" altLang="en-US"/>
          </a:p>
        </p:txBody>
      </p:sp>
    </p:spTree>
    <p:extLst>
      <p:ext uri="{BB962C8B-B14F-4D97-AF65-F5344CB8AC3E}">
        <p14:creationId xmlns:p14="http://schemas.microsoft.com/office/powerpoint/2010/main" val="29903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3"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4"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p>
          </p:txBody>
        </p:sp>
        <p:sp>
          <p:nvSpPr>
            <p:cNvPr id="5"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p>
          </p:txBody>
        </p:sp>
        <p:sp>
          <p:nvSpPr>
            <p:cNvPr id="6"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p>
          </p:txBody>
        </p:sp>
        <p:grpSp>
          <p:nvGrpSpPr>
            <p:cNvPr id="7" name="Group 9"/>
            <p:cNvGrpSpPr>
              <a:grpSpLocks/>
            </p:cNvGrpSpPr>
            <p:nvPr/>
          </p:nvGrpSpPr>
          <p:grpSpPr bwMode="auto">
            <a:xfrm>
              <a:off x="348" y="4"/>
              <a:ext cx="5410" cy="4316"/>
              <a:chOff x="348" y="4"/>
              <a:chExt cx="5410" cy="4316"/>
            </a:xfrm>
          </p:grpSpPr>
          <p:sp>
            <p:nvSpPr>
              <p:cNvPr id="8"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9"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p>
            </p:txBody>
          </p:sp>
          <p:sp>
            <p:nvSpPr>
              <p:cNvPr id="10"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p>
            </p:txBody>
          </p:sp>
          <p:sp>
            <p:nvSpPr>
              <p:cNvPr id="11"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p>
            </p:txBody>
          </p:sp>
          <p:sp>
            <p:nvSpPr>
              <p:cNvPr id="12"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p>
            </p:txBody>
          </p:sp>
          <p:sp>
            <p:nvSpPr>
              <p:cNvPr id="13"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p>
            </p:txBody>
          </p:sp>
        </p:grpSp>
      </p:grpSp>
      <p:pic>
        <p:nvPicPr>
          <p:cNvPr id="14" name="Picture 21" descr="scottish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p:nvSpPr>
        <p:spPr bwMode="auto">
          <a:xfrm rot="16200000">
            <a:off x="-1547812" y="4160837"/>
            <a:ext cx="4027488" cy="519113"/>
          </a:xfrm>
          <a:prstGeom prst="rect">
            <a:avLst/>
          </a:prstGeom>
          <a:noFill/>
          <a:ln w="9525">
            <a:noFill/>
            <a:miter lim="800000"/>
            <a:headEnd/>
            <a:tailEnd/>
          </a:ln>
          <a:effectLst/>
        </p:spPr>
        <p:txBody>
          <a:bodyPr wrap="none">
            <a:spAutoFit/>
          </a:bodyPr>
          <a:lstStyle/>
          <a:p>
            <a:pPr algn="l">
              <a:spcBef>
                <a:spcPct val="0"/>
              </a:spcBef>
              <a:defRPr/>
            </a:pPr>
            <a:r>
              <a:rPr lang="en-GB" sz="2800" dirty="0">
                <a:solidFill>
                  <a:srgbClr val="FFFF00"/>
                </a:solidFill>
                <a:latin typeface="Comic Sans MS" pitchFamily="66" charset="0"/>
              </a:rPr>
              <a:t>www.mathsrevision.com</a:t>
            </a:r>
          </a:p>
        </p:txBody>
      </p:sp>
      <p:pic>
        <p:nvPicPr>
          <p:cNvPr id="16" name="Picture 23" descr="Office Objects 0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userDrawn="1"/>
        </p:nvSpPr>
        <p:spPr>
          <a:xfrm>
            <a:off x="123825" y="1463675"/>
            <a:ext cx="755650" cy="307975"/>
          </a:xfrm>
          <a:prstGeom prst="rect">
            <a:avLst/>
          </a:prstGeom>
          <a:noFill/>
        </p:spPr>
        <p:txBody>
          <a:bodyPr wrap="none">
            <a:spAutoFit/>
          </a:bodyPr>
          <a:lstStyle/>
          <a:p>
            <a:pPr>
              <a:defRPr/>
            </a:pPr>
            <a:r>
              <a:rPr lang="en-GB" sz="1400" dirty="0">
                <a:solidFill>
                  <a:srgbClr val="FFFF00"/>
                </a:solidFill>
                <a:latin typeface="+mj-lt"/>
              </a:rPr>
              <a:t>Higher</a:t>
            </a:r>
          </a:p>
        </p:txBody>
      </p:sp>
      <p:sp>
        <p:nvSpPr>
          <p:cNvPr id="18" name="TextBox 17"/>
          <p:cNvSpPr txBox="1"/>
          <p:nvPr userDrawn="1"/>
        </p:nvSpPr>
        <p:spPr>
          <a:xfrm>
            <a:off x="3576638" y="1347788"/>
            <a:ext cx="1482725" cy="400050"/>
          </a:xfrm>
          <a:prstGeom prst="rect">
            <a:avLst/>
          </a:prstGeom>
          <a:noFill/>
        </p:spPr>
        <p:txBody>
          <a:bodyPr wrap="none">
            <a:spAutoFit/>
          </a:bodyPr>
          <a:lstStyle/>
          <a:p>
            <a:pPr>
              <a:defRPr/>
            </a:pPr>
            <a:r>
              <a:rPr lang="en-GB" sz="2000" dirty="0">
                <a:latin typeface="+mj-lt"/>
              </a:rPr>
              <a:t>Outcome 2</a:t>
            </a:r>
          </a:p>
        </p:txBody>
      </p:sp>
    </p:spTree>
    <p:extLst>
      <p:ext uri="{BB962C8B-B14F-4D97-AF65-F5344CB8AC3E}">
        <p14:creationId xmlns:p14="http://schemas.microsoft.com/office/powerpoint/2010/main" val="378648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a:ln/>
        </p:spPr>
        <p:txBody>
          <a:bodyPr/>
          <a:lstStyle>
            <a:lvl1pPr>
              <a:defRPr/>
            </a:lvl1pPr>
          </a:lstStyle>
          <a:p>
            <a:fld id="{4B3A36F4-60E3-4B43-9D00-109D638EA167}" type="slidenum">
              <a:rPr lang="en-GB" altLang="en-US"/>
              <a:pPr/>
              <a:t>‹#›</a:t>
            </a:fld>
            <a:endParaRPr lang="en-GB" altLang="en-US"/>
          </a:p>
        </p:txBody>
      </p:sp>
    </p:spTree>
    <p:extLst>
      <p:ext uri="{BB962C8B-B14F-4D97-AF65-F5344CB8AC3E}">
        <p14:creationId xmlns:p14="http://schemas.microsoft.com/office/powerpoint/2010/main" val="139486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a:ln/>
        </p:spPr>
        <p:txBody>
          <a:bodyPr/>
          <a:lstStyle>
            <a:lvl1pPr>
              <a:defRPr/>
            </a:lvl1pPr>
          </a:lstStyle>
          <a:p>
            <a:fld id="{C6702605-1031-4576-B066-656E3B7C27E2}" type="slidenum">
              <a:rPr lang="en-GB" altLang="en-US"/>
              <a:pPr/>
              <a:t>‹#›</a:t>
            </a:fld>
            <a:endParaRPr lang="en-GB" altLang="en-US"/>
          </a:p>
        </p:txBody>
      </p:sp>
    </p:spTree>
    <p:extLst>
      <p:ext uri="{BB962C8B-B14F-4D97-AF65-F5344CB8AC3E}">
        <p14:creationId xmlns:p14="http://schemas.microsoft.com/office/powerpoint/2010/main" val="203693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7" name="Rectangle 19"/>
          <p:cNvSpPr>
            <a:spLocks noGrp="1" noChangeArrowheads="1"/>
          </p:cNvSpPr>
          <p:nvPr>
            <p:ph type="sldNum" sz="quarter" idx="12"/>
          </p:nvPr>
        </p:nvSpPr>
        <p:spPr>
          <a:ln/>
        </p:spPr>
        <p:txBody>
          <a:bodyPr/>
          <a:lstStyle>
            <a:lvl1pPr>
              <a:defRPr/>
            </a:lvl1pPr>
          </a:lstStyle>
          <a:p>
            <a:fld id="{1B53531B-4C99-43E9-A89A-CB9753E03F99}" type="slidenum">
              <a:rPr lang="en-GB" altLang="en-US"/>
              <a:pPr/>
              <a:t>‹#›</a:t>
            </a:fld>
            <a:endParaRPr lang="en-GB" altLang="en-US"/>
          </a:p>
        </p:txBody>
      </p:sp>
    </p:spTree>
    <p:extLst>
      <p:ext uri="{BB962C8B-B14F-4D97-AF65-F5344CB8AC3E}">
        <p14:creationId xmlns:p14="http://schemas.microsoft.com/office/powerpoint/2010/main" val="278367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7"/>
          <p:cNvSpPr>
            <a:spLocks noGrp="1" noChangeArrowheads="1"/>
          </p:cNvSpPr>
          <p:nvPr>
            <p:ph type="dt" sz="half" idx="10"/>
          </p:nvPr>
        </p:nvSpPr>
        <p:spPr>
          <a:ln/>
        </p:spPr>
        <p:txBody>
          <a:bodyPr/>
          <a:lstStyle>
            <a:lvl1pPr>
              <a:defRPr/>
            </a:lvl1pPr>
          </a:lstStyle>
          <a:p>
            <a:pPr>
              <a:defRPr/>
            </a:pPr>
            <a:endParaRPr lang="en-GB"/>
          </a:p>
        </p:txBody>
      </p:sp>
      <p:sp>
        <p:nvSpPr>
          <p:cNvPr id="8"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9" name="Rectangle 19"/>
          <p:cNvSpPr>
            <a:spLocks noGrp="1" noChangeArrowheads="1"/>
          </p:cNvSpPr>
          <p:nvPr>
            <p:ph type="sldNum" sz="quarter" idx="12"/>
          </p:nvPr>
        </p:nvSpPr>
        <p:spPr>
          <a:ln/>
        </p:spPr>
        <p:txBody>
          <a:bodyPr/>
          <a:lstStyle>
            <a:lvl1pPr>
              <a:defRPr/>
            </a:lvl1pPr>
          </a:lstStyle>
          <a:p>
            <a:fld id="{1228708C-9671-4A33-9B25-DB154777A63F}" type="slidenum">
              <a:rPr lang="en-GB" altLang="en-US"/>
              <a:pPr/>
              <a:t>‹#›</a:t>
            </a:fld>
            <a:endParaRPr lang="en-GB" altLang="en-US"/>
          </a:p>
        </p:txBody>
      </p:sp>
    </p:spTree>
    <p:extLst>
      <p:ext uri="{BB962C8B-B14F-4D97-AF65-F5344CB8AC3E}">
        <p14:creationId xmlns:p14="http://schemas.microsoft.com/office/powerpoint/2010/main" val="154661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810016"/>
          </a:xfrm>
        </p:spPr>
        <p:txBody>
          <a:bodyPr/>
          <a:lstStyle/>
          <a:p>
            <a:r>
              <a:rPr lang="en-US" dirty="0" smtClean="0"/>
              <a:t>Click to edit Master title style</a:t>
            </a:r>
            <a:endParaRPr lang="en-GB" dirty="0"/>
          </a:p>
        </p:txBody>
      </p:sp>
      <p:sp>
        <p:nvSpPr>
          <p:cNvPr id="3" name="Rectangle 17"/>
          <p:cNvSpPr>
            <a:spLocks noGrp="1" noChangeArrowheads="1"/>
          </p:cNvSpPr>
          <p:nvPr>
            <p:ph type="dt" sz="half" idx="10"/>
          </p:nvPr>
        </p:nvSpPr>
        <p:spPr>
          <a:ln/>
        </p:spPr>
        <p:txBody>
          <a:bodyPr/>
          <a:lstStyle>
            <a:lvl1pPr>
              <a:defRPr/>
            </a:lvl1pPr>
          </a:lstStyle>
          <a:p>
            <a:pPr>
              <a:defRPr/>
            </a:pPr>
            <a:endParaRPr lang="en-GB"/>
          </a:p>
        </p:txBody>
      </p:sp>
      <p:sp>
        <p:nvSpPr>
          <p:cNvPr id="4"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5" name="Rectangle 19"/>
          <p:cNvSpPr>
            <a:spLocks noGrp="1" noChangeArrowheads="1"/>
          </p:cNvSpPr>
          <p:nvPr>
            <p:ph type="sldNum" sz="quarter" idx="12"/>
          </p:nvPr>
        </p:nvSpPr>
        <p:spPr>
          <a:ln/>
        </p:spPr>
        <p:txBody>
          <a:bodyPr/>
          <a:lstStyle>
            <a:lvl1pPr>
              <a:defRPr/>
            </a:lvl1pPr>
          </a:lstStyle>
          <a:p>
            <a:fld id="{A5A1AC90-3D41-4CF0-BFFF-2AD0D640049A}" type="slidenum">
              <a:rPr lang="en-GB" altLang="en-US"/>
              <a:pPr/>
              <a:t>‹#›</a:t>
            </a:fld>
            <a:endParaRPr lang="en-GB" altLang="en-US"/>
          </a:p>
        </p:txBody>
      </p:sp>
    </p:spTree>
    <p:extLst>
      <p:ext uri="{BB962C8B-B14F-4D97-AF65-F5344CB8AC3E}">
        <p14:creationId xmlns:p14="http://schemas.microsoft.com/office/powerpoint/2010/main" val="238896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7" name="Rectangle 19"/>
          <p:cNvSpPr>
            <a:spLocks noGrp="1" noChangeArrowheads="1"/>
          </p:cNvSpPr>
          <p:nvPr>
            <p:ph type="sldNum" sz="quarter" idx="12"/>
          </p:nvPr>
        </p:nvSpPr>
        <p:spPr>
          <a:ln/>
        </p:spPr>
        <p:txBody>
          <a:bodyPr/>
          <a:lstStyle>
            <a:lvl1pPr>
              <a:defRPr/>
            </a:lvl1pPr>
          </a:lstStyle>
          <a:p>
            <a:fld id="{0454B603-2A83-4A15-8487-539AF2CE2299}" type="slidenum">
              <a:rPr lang="en-GB" altLang="en-US"/>
              <a:pPr/>
              <a:t>‹#›</a:t>
            </a:fld>
            <a:endParaRPr lang="en-GB" altLang="en-US"/>
          </a:p>
        </p:txBody>
      </p:sp>
    </p:spTree>
    <p:extLst>
      <p:ext uri="{BB962C8B-B14F-4D97-AF65-F5344CB8AC3E}">
        <p14:creationId xmlns:p14="http://schemas.microsoft.com/office/powerpoint/2010/main" val="179674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7" name="Rectangle 19"/>
          <p:cNvSpPr>
            <a:spLocks noGrp="1" noChangeArrowheads="1"/>
          </p:cNvSpPr>
          <p:nvPr>
            <p:ph type="sldNum" sz="quarter" idx="12"/>
          </p:nvPr>
        </p:nvSpPr>
        <p:spPr>
          <a:ln/>
        </p:spPr>
        <p:txBody>
          <a:bodyPr/>
          <a:lstStyle>
            <a:lvl1pPr>
              <a:defRPr/>
            </a:lvl1pPr>
          </a:lstStyle>
          <a:p>
            <a:fld id="{1613526C-E5FC-4E20-BDCF-11ADD9657FBF}" type="slidenum">
              <a:rPr lang="en-GB" altLang="en-US"/>
              <a:pPr/>
              <a:t>‹#›</a:t>
            </a:fld>
            <a:endParaRPr lang="en-GB" altLang="en-US"/>
          </a:p>
        </p:txBody>
      </p:sp>
    </p:spTree>
    <p:extLst>
      <p:ext uri="{BB962C8B-B14F-4D97-AF65-F5344CB8AC3E}">
        <p14:creationId xmlns:p14="http://schemas.microsoft.com/office/powerpoint/2010/main" val="86284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a:ln/>
        </p:spPr>
        <p:txBody>
          <a:bodyPr/>
          <a:lstStyle>
            <a:lvl1pPr>
              <a:defRPr/>
            </a:lvl1pPr>
          </a:lstStyle>
          <a:p>
            <a:fld id="{2ACE8E00-23E1-4E29-A1C9-3D1BEE5B9049}" type="slidenum">
              <a:rPr lang="en-GB" altLang="en-US"/>
              <a:pPr/>
              <a:t>‹#›</a:t>
            </a:fld>
            <a:endParaRPr lang="en-GB" altLang="en-US"/>
          </a:p>
        </p:txBody>
      </p:sp>
    </p:spTree>
    <p:extLst>
      <p:ext uri="{BB962C8B-B14F-4D97-AF65-F5344CB8AC3E}">
        <p14:creationId xmlns:p14="http://schemas.microsoft.com/office/powerpoint/2010/main" val="132699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6350"/>
            <a:ext cx="9140825" cy="6851650"/>
            <a:chOff x="0" y="4"/>
            <a:chExt cx="5758" cy="4316"/>
          </a:xfrm>
        </p:grpSpPr>
        <p:sp>
          <p:nvSpPr>
            <p:cNvPr id="2048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dirty="0"/>
            </a:p>
          </p:txBody>
        </p:sp>
        <p:sp>
          <p:nvSpPr>
            <p:cNvPr id="2048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grpSp>
          <p:nvGrpSpPr>
            <p:cNvPr id="46095" name="Group 5"/>
            <p:cNvGrpSpPr>
              <a:grpSpLocks/>
            </p:cNvGrpSpPr>
            <p:nvPr userDrawn="1"/>
          </p:nvGrpSpPr>
          <p:grpSpPr bwMode="auto">
            <a:xfrm>
              <a:off x="0" y="4"/>
              <a:ext cx="5758" cy="4316"/>
              <a:chOff x="0" y="4"/>
              <a:chExt cx="5758" cy="4316"/>
            </a:xfrm>
          </p:grpSpPr>
          <p:sp>
            <p:nvSpPr>
              <p:cNvPr id="2048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p>
            </p:txBody>
          </p:sp>
          <p:sp>
            <p:nvSpPr>
              <p:cNvPr id="2048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p>
            </p:txBody>
          </p:sp>
          <p:sp>
            <p:nvSpPr>
              <p:cNvPr id="2048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p>
            </p:txBody>
          </p:sp>
          <p:sp>
            <p:nvSpPr>
              <p:cNvPr id="2048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p>
            </p:txBody>
          </p:sp>
          <p:sp>
            <p:nvSpPr>
              <p:cNvPr id="2049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p>
            </p:txBody>
          </p:sp>
          <p:sp>
            <p:nvSpPr>
              <p:cNvPr id="204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p>
            </p:txBody>
          </p:sp>
          <p:sp>
            <p:nvSpPr>
              <p:cNvPr id="2049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p>
            </p:txBody>
          </p:sp>
          <p:sp>
            <p:nvSpPr>
              <p:cNvPr id="2049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p>
            </p:txBody>
          </p:sp>
          <p:sp>
            <p:nvSpPr>
              <p:cNvPr id="204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p>
            </p:txBody>
          </p:sp>
        </p:grpSp>
      </p:grpSp>
      <p:sp>
        <p:nvSpPr>
          <p:cNvPr id="2049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49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49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000">
                <a:solidFill>
                  <a:srgbClr val="FFFF00"/>
                </a:solidFill>
                <a:effectLst>
                  <a:outerShdw blurRad="38100" dist="38100" dir="2700000" algn="tl">
                    <a:srgbClr val="000000"/>
                  </a:outerShdw>
                </a:effectLst>
                <a:latin typeface="+mj-lt"/>
              </a:defRPr>
            </a:lvl1pPr>
          </a:lstStyle>
          <a:p>
            <a:pPr>
              <a:defRPr/>
            </a:pPr>
            <a:endParaRPr lang="en-GB"/>
          </a:p>
        </p:txBody>
      </p:sp>
      <p:sp>
        <p:nvSpPr>
          <p:cNvPr id="2049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FFFF00"/>
                </a:solidFill>
                <a:effectLst>
                  <a:outerShdw blurRad="38100" dist="38100" dir="2700000" algn="tl">
                    <a:srgbClr val="000000"/>
                  </a:outerShdw>
                </a:effectLst>
                <a:latin typeface="+mj-lt"/>
              </a:defRPr>
            </a:lvl1pPr>
          </a:lstStyle>
          <a:p>
            <a:pPr>
              <a:defRPr/>
            </a:pPr>
            <a:r>
              <a:rPr lang="en-GB"/>
              <a:t>www.mathsrevision.com</a:t>
            </a:r>
          </a:p>
        </p:txBody>
      </p:sp>
      <p:sp>
        <p:nvSpPr>
          <p:cNvPr id="2049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600">
                <a:solidFill>
                  <a:srgbClr val="FFFF00"/>
                </a:solidFill>
                <a:effectLst>
                  <a:outerShdw blurRad="38100" dist="38100" dir="2700000" algn="tl">
                    <a:srgbClr val="000000"/>
                  </a:outerShdw>
                </a:effectLst>
                <a:latin typeface="Comic Sans MS" panose="030F0702030302020204" pitchFamily="66" charset="0"/>
              </a:defRPr>
            </a:lvl1pPr>
          </a:lstStyle>
          <a:p>
            <a:fld id="{D34631CC-791F-43D7-B946-8CEBE599C480}" type="slidenum">
              <a:rPr lang="en-GB" altLang="en-US"/>
              <a:pPr/>
              <a:t>‹#›</a:t>
            </a:fld>
            <a:endParaRPr lang="en-GB" altLang="en-US"/>
          </a:p>
        </p:txBody>
      </p:sp>
      <p:sp>
        <p:nvSpPr>
          <p:cNvPr id="20500" name="Text Box 20"/>
          <p:cNvSpPr txBox="1">
            <a:spLocks noChangeArrowheads="1"/>
          </p:cNvSpPr>
          <p:nvPr userDrawn="1"/>
        </p:nvSpPr>
        <p:spPr bwMode="auto">
          <a:xfrm rot="16200000">
            <a:off x="-1589087" y="4030662"/>
            <a:ext cx="4027488" cy="519113"/>
          </a:xfrm>
          <a:prstGeom prst="rect">
            <a:avLst/>
          </a:prstGeom>
          <a:noFill/>
          <a:ln w="9525">
            <a:noFill/>
            <a:miter lim="800000"/>
            <a:headEnd/>
            <a:tailEnd/>
          </a:ln>
          <a:effectLst/>
        </p:spPr>
        <p:txBody>
          <a:bodyPr wrap="none">
            <a:spAutoFit/>
          </a:bodyPr>
          <a:lstStyle/>
          <a:p>
            <a:pPr algn="l">
              <a:spcBef>
                <a:spcPct val="0"/>
              </a:spcBef>
              <a:defRPr/>
            </a:pPr>
            <a:r>
              <a:rPr lang="en-GB" sz="2800" dirty="0">
                <a:solidFill>
                  <a:srgbClr val="EEF82A"/>
                </a:solidFill>
                <a:latin typeface="Comic Sans MS" pitchFamily="66" charset="0"/>
              </a:rPr>
              <a:t>www.mathsrevision.com</a:t>
            </a:r>
          </a:p>
        </p:txBody>
      </p:sp>
      <p:pic>
        <p:nvPicPr>
          <p:cNvPr id="46089" name="Picture 21" descr="scottishflag"/>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7651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2" descr="Office Objects 057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51725" y="260350"/>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userDrawn="1"/>
        </p:nvSpPr>
        <p:spPr>
          <a:xfrm>
            <a:off x="142875" y="1428750"/>
            <a:ext cx="755650" cy="307975"/>
          </a:xfrm>
          <a:prstGeom prst="rect">
            <a:avLst/>
          </a:prstGeom>
          <a:noFill/>
        </p:spPr>
        <p:txBody>
          <a:bodyPr wrap="none">
            <a:spAutoFit/>
          </a:bodyPr>
          <a:lstStyle/>
          <a:p>
            <a:pPr>
              <a:defRPr/>
            </a:pPr>
            <a:r>
              <a:rPr lang="en-GB" sz="1400" dirty="0">
                <a:solidFill>
                  <a:srgbClr val="FFFF00"/>
                </a:solidFill>
                <a:latin typeface="+mj-lt"/>
              </a:rPr>
              <a:t>Higher</a:t>
            </a:r>
          </a:p>
        </p:txBody>
      </p:sp>
      <p:sp>
        <p:nvSpPr>
          <p:cNvPr id="24" name="TextBox 23"/>
          <p:cNvSpPr txBox="1"/>
          <p:nvPr userDrawn="1"/>
        </p:nvSpPr>
        <p:spPr>
          <a:xfrm>
            <a:off x="2909888" y="1323975"/>
            <a:ext cx="3587750" cy="461963"/>
          </a:xfrm>
          <a:prstGeom prst="rect">
            <a:avLst/>
          </a:prstGeom>
          <a:noFill/>
        </p:spPr>
        <p:txBody>
          <a:bodyPr wrap="none">
            <a:spAutoFit/>
          </a:bodyPr>
          <a:lstStyle/>
          <a:p>
            <a:pPr>
              <a:defRPr/>
            </a:pPr>
            <a:r>
              <a:rPr lang="en-GB" dirty="0">
                <a:latin typeface="+mj-lt"/>
              </a:rPr>
              <a:t>Expressions &amp; Formulae</a:t>
            </a:r>
            <a:endParaRPr lang="en-GB" dirty="0">
              <a:latin typeface="+mj-lt"/>
            </a:endParaRPr>
          </a:p>
        </p:txBody>
      </p:sp>
    </p:spTree>
  </p:cSld>
  <p:clrMap bg1="dk2" tx1="lt1" bg2="dk1" tx2="lt2" accent1="accent1" accent2="accent2" accent3="accent3" accent4="accent4" accent5="accent5" accent6="accent6" hlink="hlink" folHlink="folHlink"/>
  <p:sldLayoutIdLst>
    <p:sldLayoutId id="2147484694"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5" r:id="rId12"/>
  </p:sldLayoutIdLst>
  <p:hf sldNum="0" hdr="0" dt="0"/>
  <p:txStyles>
    <p:titleStyle>
      <a:lvl1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C89480-CDD4-4447-B070-32C3EA1C48F3}"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692" r:id="rId1"/>
    <p:sldLayoutId id="2147484693" r:id="rId2"/>
    <p:sldLayoutId id="2147484696"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5.xml"/><Relationship Id="rId5"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40.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1.bin"/><Relationship Id="rId18" Type="http://schemas.openxmlformats.org/officeDocument/2006/relationships/image" Target="../media/image23.wmf"/><Relationship Id="rId26" Type="http://schemas.openxmlformats.org/officeDocument/2006/relationships/image" Target="../media/image27.w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20.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1.xml"/><Relationship Id="rId16" Type="http://schemas.openxmlformats.org/officeDocument/2006/relationships/image" Target="../media/image22.wmf"/><Relationship Id="rId20" Type="http://schemas.openxmlformats.org/officeDocument/2006/relationships/image" Target="../media/image24.wmf"/><Relationship Id="rId29"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20.bin"/><Relationship Id="rId24" Type="http://schemas.openxmlformats.org/officeDocument/2006/relationships/image" Target="../media/image26.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28.wmf"/><Relationship Id="rId10" Type="http://schemas.openxmlformats.org/officeDocument/2006/relationships/image" Target="../media/image19.wmf"/><Relationship Id="rId19" Type="http://schemas.openxmlformats.org/officeDocument/2006/relationships/oleObject" Target="../embeddings/oleObject24.bin"/><Relationship Id="rId4" Type="http://schemas.openxmlformats.org/officeDocument/2006/relationships/image" Target="../media/image16.wmf"/><Relationship Id="rId9" Type="http://schemas.openxmlformats.org/officeDocument/2006/relationships/oleObject" Target="../embeddings/oleObject19.bin"/><Relationship Id="rId14" Type="http://schemas.openxmlformats.org/officeDocument/2006/relationships/image" Target="../media/image21.wmf"/><Relationship Id="rId22" Type="http://schemas.openxmlformats.org/officeDocument/2006/relationships/image" Target="../media/image25.wmf"/><Relationship Id="rId27"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5.bin"/><Relationship Id="rId18" Type="http://schemas.openxmlformats.org/officeDocument/2006/relationships/image" Target="../media/image36.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3.wmf"/><Relationship Id="rId17" Type="http://schemas.openxmlformats.org/officeDocument/2006/relationships/oleObject" Target="../embeddings/oleObject37.bin"/><Relationship Id="rId2" Type="http://schemas.openxmlformats.org/officeDocument/2006/relationships/slideLayout" Target="../slideLayouts/slideLayout1.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32.wmf"/><Relationship Id="rId19" Type="http://schemas.openxmlformats.org/officeDocument/2006/relationships/oleObject" Target="../embeddings/oleObject38.bin"/><Relationship Id="rId4" Type="http://schemas.openxmlformats.org/officeDocument/2006/relationships/image" Target="../media/image29.wmf"/><Relationship Id="rId9" Type="http://schemas.openxmlformats.org/officeDocument/2006/relationships/oleObject" Target="../embeddings/oleObject33.bin"/><Relationship Id="rId14" Type="http://schemas.openxmlformats.org/officeDocument/2006/relationships/image" Target="../media/image3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9.wmf"/><Relationship Id="rId5" Type="http://schemas.openxmlformats.org/officeDocument/2006/relationships/oleObject" Target="../embeddings/oleObject40.bin"/><Relationship Id="rId4" Type="http://schemas.openxmlformats.org/officeDocument/2006/relationships/image" Target="../media/image3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1.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52.bin"/><Relationship Id="rId18" Type="http://schemas.openxmlformats.org/officeDocument/2006/relationships/image" Target="../media/image53.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0.wmf"/><Relationship Id="rId17" Type="http://schemas.openxmlformats.org/officeDocument/2006/relationships/oleObject" Target="../embeddings/oleObject54.bin"/><Relationship Id="rId2" Type="http://schemas.openxmlformats.org/officeDocument/2006/relationships/slideLayout" Target="../slideLayouts/slideLayout1.xml"/><Relationship Id="rId16"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image" Target="../media/image47.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50.bin"/><Relationship Id="rId14"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55.wmf"/><Relationship Id="rId5" Type="http://schemas.openxmlformats.org/officeDocument/2006/relationships/oleObject" Target="../embeddings/oleObject56.bin"/><Relationship Id="rId4" Type="http://schemas.openxmlformats.org/officeDocument/2006/relationships/image" Target="../media/image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63.bin"/><Relationship Id="rId18" Type="http://schemas.openxmlformats.org/officeDocument/2006/relationships/image" Target="../media/image61.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58.wmf"/><Relationship Id="rId17" Type="http://schemas.openxmlformats.org/officeDocument/2006/relationships/oleObject" Target="../embeddings/oleObject65.bin"/><Relationship Id="rId2" Type="http://schemas.openxmlformats.org/officeDocument/2006/relationships/slideLayout" Target="../slideLayouts/slideLayout1.xml"/><Relationship Id="rId16" Type="http://schemas.openxmlformats.org/officeDocument/2006/relationships/image" Target="../media/image60.wmf"/><Relationship Id="rId1" Type="http://schemas.openxmlformats.org/officeDocument/2006/relationships/vmlDrawing" Target="../drawings/vmlDrawing12.vml"/><Relationship Id="rId6" Type="http://schemas.openxmlformats.org/officeDocument/2006/relationships/image" Target="../media/image55.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61.bin"/><Relationship Id="rId14" Type="http://schemas.openxmlformats.org/officeDocument/2006/relationships/image" Target="../media/image59.wmf"/></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63.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69.bin"/><Relationship Id="rId14" Type="http://schemas.openxmlformats.org/officeDocument/2006/relationships/image" Target="../media/image67.wmf"/></Relationships>
</file>

<file path=ppt/slides/_rels/slide22.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7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69.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75.bin"/><Relationship Id="rId14" Type="http://schemas.openxmlformats.org/officeDocument/2006/relationships/image" Target="../media/image7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83.bin"/><Relationship Id="rId18" Type="http://schemas.openxmlformats.org/officeDocument/2006/relationships/image" Target="../media/image82.wmf"/><Relationship Id="rId26" Type="http://schemas.openxmlformats.org/officeDocument/2006/relationships/image" Target="../media/image86.wmf"/><Relationship Id="rId3" Type="http://schemas.openxmlformats.org/officeDocument/2006/relationships/oleObject" Target="../embeddings/oleObject78.bin"/><Relationship Id="rId21" Type="http://schemas.openxmlformats.org/officeDocument/2006/relationships/oleObject" Target="../embeddings/oleObject87.bin"/><Relationship Id="rId7" Type="http://schemas.openxmlformats.org/officeDocument/2006/relationships/oleObject" Target="../embeddings/oleObject80.bin"/><Relationship Id="rId12" Type="http://schemas.openxmlformats.org/officeDocument/2006/relationships/image" Target="../media/image79.wmf"/><Relationship Id="rId17" Type="http://schemas.openxmlformats.org/officeDocument/2006/relationships/oleObject" Target="../embeddings/oleObject85.bin"/><Relationship Id="rId25" Type="http://schemas.openxmlformats.org/officeDocument/2006/relationships/oleObject" Target="../embeddings/oleObject89.bin"/><Relationship Id="rId2" Type="http://schemas.openxmlformats.org/officeDocument/2006/relationships/slideLayout" Target="../slideLayouts/slideLayout1.xml"/><Relationship Id="rId16" Type="http://schemas.openxmlformats.org/officeDocument/2006/relationships/image" Target="../media/image81.wmf"/><Relationship Id="rId20" Type="http://schemas.openxmlformats.org/officeDocument/2006/relationships/image" Target="../media/image83.wmf"/><Relationship Id="rId29" Type="http://schemas.openxmlformats.org/officeDocument/2006/relationships/oleObject" Target="../embeddings/oleObject91.bin"/><Relationship Id="rId1" Type="http://schemas.openxmlformats.org/officeDocument/2006/relationships/vmlDrawing" Target="../drawings/vmlDrawing15.vml"/><Relationship Id="rId6" Type="http://schemas.openxmlformats.org/officeDocument/2006/relationships/image" Target="../media/image76.wmf"/><Relationship Id="rId11" Type="http://schemas.openxmlformats.org/officeDocument/2006/relationships/oleObject" Target="../embeddings/oleObject82.bin"/><Relationship Id="rId24" Type="http://schemas.openxmlformats.org/officeDocument/2006/relationships/image" Target="../media/image85.wmf"/><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oleObject" Target="../embeddings/oleObject88.bin"/><Relationship Id="rId28" Type="http://schemas.openxmlformats.org/officeDocument/2006/relationships/image" Target="../media/image87.wmf"/><Relationship Id="rId10" Type="http://schemas.openxmlformats.org/officeDocument/2006/relationships/image" Target="../media/image78.wmf"/><Relationship Id="rId19" Type="http://schemas.openxmlformats.org/officeDocument/2006/relationships/oleObject" Target="../embeddings/oleObject86.bin"/><Relationship Id="rId4" Type="http://schemas.openxmlformats.org/officeDocument/2006/relationships/image" Target="../media/image75.wmf"/><Relationship Id="rId9" Type="http://schemas.openxmlformats.org/officeDocument/2006/relationships/oleObject" Target="../embeddings/oleObject81.bin"/><Relationship Id="rId14" Type="http://schemas.openxmlformats.org/officeDocument/2006/relationships/image" Target="../media/image80.wmf"/><Relationship Id="rId22" Type="http://schemas.openxmlformats.org/officeDocument/2006/relationships/image" Target="../media/image84.wmf"/><Relationship Id="rId27" Type="http://schemas.openxmlformats.org/officeDocument/2006/relationships/oleObject" Target="../embeddings/oleObject90.bin"/><Relationship Id="rId30" Type="http://schemas.openxmlformats.org/officeDocument/2006/relationships/image" Target="../media/image8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86.wmf"/><Relationship Id="rId5" Type="http://schemas.openxmlformats.org/officeDocument/2006/relationships/oleObject" Target="../embeddings/oleObject93.bin"/><Relationship Id="rId4" Type="http://schemas.openxmlformats.org/officeDocument/2006/relationships/image" Target="../media/image7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3.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95.bin"/><Relationship Id="rId5" Type="http://schemas.openxmlformats.org/officeDocument/2006/relationships/image" Target="../media/image92.wmf"/><Relationship Id="rId4" Type="http://schemas.openxmlformats.org/officeDocument/2006/relationships/oleObject" Target="../embeddings/oleObject94.bin"/></Relationships>
</file>

<file path=ppt/slides/_rels/slide3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76.wmf"/><Relationship Id="rId5" Type="http://schemas.openxmlformats.org/officeDocument/2006/relationships/oleObject" Target="../embeddings/oleObject97.bin"/><Relationship Id="rId4" Type="http://schemas.openxmlformats.org/officeDocument/2006/relationships/image" Target="../media/image94.wmf"/></Relationships>
</file>

<file path=ppt/slides/_rels/slide36.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104.bin"/><Relationship Id="rId18" Type="http://schemas.openxmlformats.org/officeDocument/2006/relationships/image" Target="../media/image102.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99.wmf"/><Relationship Id="rId17" Type="http://schemas.openxmlformats.org/officeDocument/2006/relationships/oleObject" Target="../embeddings/oleObject106.bin"/><Relationship Id="rId2" Type="http://schemas.openxmlformats.org/officeDocument/2006/relationships/slideLayout" Target="../slideLayouts/slideLayout1.xml"/><Relationship Id="rId16" Type="http://schemas.openxmlformats.org/officeDocument/2006/relationships/image" Target="../media/image101.wmf"/><Relationship Id="rId20" Type="http://schemas.openxmlformats.org/officeDocument/2006/relationships/image" Target="../media/image103.wmf"/><Relationship Id="rId1" Type="http://schemas.openxmlformats.org/officeDocument/2006/relationships/vmlDrawing" Target="../drawings/vmlDrawing19.vml"/><Relationship Id="rId6" Type="http://schemas.openxmlformats.org/officeDocument/2006/relationships/image" Target="../media/image96.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98.wmf"/><Relationship Id="rId19" Type="http://schemas.openxmlformats.org/officeDocument/2006/relationships/oleObject" Target="../embeddings/oleObject107.bin"/><Relationship Id="rId4" Type="http://schemas.openxmlformats.org/officeDocument/2006/relationships/image" Target="../media/image95.wmf"/><Relationship Id="rId9" Type="http://schemas.openxmlformats.org/officeDocument/2006/relationships/oleObject" Target="../embeddings/oleObject102.bin"/><Relationship Id="rId14" Type="http://schemas.openxmlformats.org/officeDocument/2006/relationships/image" Target="../media/image100.wmf"/></Relationships>
</file>

<file path=ppt/slides/_rels/slide37.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113.bin"/><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08.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105.wmf"/><Relationship Id="rId11" Type="http://schemas.openxmlformats.org/officeDocument/2006/relationships/oleObject" Target="../embeddings/oleObject112.bin"/><Relationship Id="rId5" Type="http://schemas.openxmlformats.org/officeDocument/2006/relationships/oleObject" Target="../embeddings/oleObject109.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111.bin"/><Relationship Id="rId14" Type="http://schemas.openxmlformats.org/officeDocument/2006/relationships/image" Target="../media/image109.wmf"/></Relationships>
</file>

<file path=ppt/slides/_rels/slide38.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111.wmf"/><Relationship Id="rId5" Type="http://schemas.openxmlformats.org/officeDocument/2006/relationships/oleObject" Target="../embeddings/oleObject115.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1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9.png"/><Relationship Id="rId1" Type="http://schemas.openxmlformats.org/officeDocument/2006/relationships/slideLayout" Target="../slideLayouts/slideLayout13.xml"/><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3.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22.png"/><Relationship Id="rId5" Type="http://schemas.openxmlformats.org/officeDocument/2006/relationships/slide" Target="slide15.xml"/><Relationship Id="rId4" Type="http://schemas.openxmlformats.org/officeDocument/2006/relationships/image" Target="../media/image120.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26.wmf"/><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oleObject" Target="../embeddings/oleObject120.bin"/><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slide" Target="slide15.xml"/><Relationship Id="rId11" Type="http://schemas.openxmlformats.org/officeDocument/2006/relationships/image" Target="../media/image125.wmf"/><Relationship Id="rId5" Type="http://schemas.openxmlformats.org/officeDocument/2006/relationships/image" Target="../media/image120.png"/><Relationship Id="rId10" Type="http://schemas.openxmlformats.org/officeDocument/2006/relationships/oleObject" Target="../embeddings/oleObject119.bin"/><Relationship Id="rId4" Type="http://schemas.openxmlformats.org/officeDocument/2006/relationships/image" Target="../media/image121.png"/><Relationship Id="rId9" Type="http://schemas.openxmlformats.org/officeDocument/2006/relationships/image" Target="../media/image12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audio" Target="../media/audio1.wav"/><Relationship Id="rId7" Type="http://schemas.openxmlformats.org/officeDocument/2006/relationships/image" Target="../media/image122.png"/><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slide" Target="slide15.xml"/><Relationship Id="rId11" Type="http://schemas.openxmlformats.org/officeDocument/2006/relationships/image" Target="../media/image128.wmf"/><Relationship Id="rId5" Type="http://schemas.openxmlformats.org/officeDocument/2006/relationships/image" Target="../media/image120.png"/><Relationship Id="rId10" Type="http://schemas.openxmlformats.org/officeDocument/2006/relationships/oleObject" Target="../embeddings/oleObject122.bin"/><Relationship Id="rId4" Type="http://schemas.openxmlformats.org/officeDocument/2006/relationships/image" Target="../media/image121.png"/><Relationship Id="rId9" Type="http://schemas.openxmlformats.org/officeDocument/2006/relationships/image" Target="../media/image127.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audio" Target="../media/audio1.wav"/><Relationship Id="rId7" Type="http://schemas.openxmlformats.org/officeDocument/2006/relationships/image" Target="../media/image122.png"/><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slide" Target="slide15.xml"/><Relationship Id="rId5" Type="http://schemas.openxmlformats.org/officeDocument/2006/relationships/image" Target="../media/image120.png"/><Relationship Id="rId4" Type="http://schemas.openxmlformats.org/officeDocument/2006/relationships/image" Target="../media/image121.png"/><Relationship Id="rId9" Type="http://schemas.openxmlformats.org/officeDocument/2006/relationships/image" Target="../media/image129.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1.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30.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22.png"/><Relationship Id="rId5" Type="http://schemas.openxmlformats.org/officeDocument/2006/relationships/slide" Target="slide15.xml"/><Relationship Id="rId4" Type="http://schemas.openxmlformats.org/officeDocument/2006/relationships/image" Target="../media/image120.png"/></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31.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22.png"/><Relationship Id="rId5" Type="http://schemas.openxmlformats.org/officeDocument/2006/relationships/slide" Target="slide15.xml"/><Relationship Id="rId4" Type="http://schemas.openxmlformats.org/officeDocument/2006/relationships/image" Target="../media/image120.pn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image" Target="../media/image123.png"/><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slide" Target="slide15.xml"/><Relationship Id="rId11" Type="http://schemas.openxmlformats.org/officeDocument/2006/relationships/image" Target="../media/image133.wmf"/><Relationship Id="rId5" Type="http://schemas.openxmlformats.org/officeDocument/2006/relationships/image" Target="../media/image120.png"/><Relationship Id="rId10" Type="http://schemas.openxmlformats.org/officeDocument/2006/relationships/oleObject" Target="../embeddings/oleObject125.bin"/><Relationship Id="rId4" Type="http://schemas.openxmlformats.org/officeDocument/2006/relationships/image" Target="../media/image121.png"/><Relationship Id="rId9" Type="http://schemas.openxmlformats.org/officeDocument/2006/relationships/image" Target="../media/image132.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audio" Target="../media/audio1.wav"/><Relationship Id="rId7" Type="http://schemas.openxmlformats.org/officeDocument/2006/relationships/image" Target="../media/image122.png"/><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slide" Target="slide15.xml"/><Relationship Id="rId11" Type="http://schemas.openxmlformats.org/officeDocument/2006/relationships/image" Target="../media/image135.wmf"/><Relationship Id="rId5" Type="http://schemas.openxmlformats.org/officeDocument/2006/relationships/image" Target="../media/image120.png"/><Relationship Id="rId10" Type="http://schemas.openxmlformats.org/officeDocument/2006/relationships/oleObject" Target="../embeddings/oleObject127.bin"/><Relationship Id="rId4" Type="http://schemas.openxmlformats.org/officeDocument/2006/relationships/image" Target="../media/image121.png"/><Relationship Id="rId9" Type="http://schemas.openxmlformats.org/officeDocument/2006/relationships/image" Target="../media/image134.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image" Target="../media/image123.png"/><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slide" Target="slide15.xml"/><Relationship Id="rId11" Type="http://schemas.openxmlformats.org/officeDocument/2006/relationships/image" Target="../media/image137.wmf"/><Relationship Id="rId5" Type="http://schemas.openxmlformats.org/officeDocument/2006/relationships/image" Target="../media/image120.png"/><Relationship Id="rId10" Type="http://schemas.openxmlformats.org/officeDocument/2006/relationships/oleObject" Target="../embeddings/oleObject129.bin"/><Relationship Id="rId4" Type="http://schemas.openxmlformats.org/officeDocument/2006/relationships/image" Target="../media/image121.png"/><Relationship Id="rId9" Type="http://schemas.openxmlformats.org/officeDocument/2006/relationships/image" Target="../media/image136.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oleObject" Target="../embeddings/oleObject132.bin"/><Relationship Id="rId18" Type="http://schemas.openxmlformats.org/officeDocument/2006/relationships/image" Target="../media/image142.wmf"/><Relationship Id="rId3" Type="http://schemas.openxmlformats.org/officeDocument/2006/relationships/audio" Target="../media/audio1.wav"/><Relationship Id="rId21" Type="http://schemas.openxmlformats.org/officeDocument/2006/relationships/oleObject" Target="../embeddings/oleObject136.bin"/><Relationship Id="rId7" Type="http://schemas.openxmlformats.org/officeDocument/2006/relationships/image" Target="../media/image122.png"/><Relationship Id="rId12" Type="http://schemas.openxmlformats.org/officeDocument/2006/relationships/image" Target="../media/image139.wmf"/><Relationship Id="rId17" Type="http://schemas.openxmlformats.org/officeDocument/2006/relationships/oleObject" Target="../embeddings/oleObject134.bin"/><Relationship Id="rId2" Type="http://schemas.openxmlformats.org/officeDocument/2006/relationships/slideLayout" Target="../slideLayouts/slideLayout14.xml"/><Relationship Id="rId16" Type="http://schemas.openxmlformats.org/officeDocument/2006/relationships/image" Target="../media/image141.wmf"/><Relationship Id="rId20" Type="http://schemas.openxmlformats.org/officeDocument/2006/relationships/image" Target="../media/image143.wmf"/><Relationship Id="rId1" Type="http://schemas.openxmlformats.org/officeDocument/2006/relationships/vmlDrawing" Target="../drawings/vmlDrawing28.vml"/><Relationship Id="rId6" Type="http://schemas.openxmlformats.org/officeDocument/2006/relationships/slide" Target="slide15.xml"/><Relationship Id="rId11" Type="http://schemas.openxmlformats.org/officeDocument/2006/relationships/oleObject" Target="../embeddings/oleObject131.bin"/><Relationship Id="rId24" Type="http://schemas.openxmlformats.org/officeDocument/2006/relationships/image" Target="../media/image145.wmf"/><Relationship Id="rId5" Type="http://schemas.openxmlformats.org/officeDocument/2006/relationships/image" Target="../media/image120.png"/><Relationship Id="rId15" Type="http://schemas.openxmlformats.org/officeDocument/2006/relationships/oleObject" Target="../embeddings/oleObject133.bin"/><Relationship Id="rId23" Type="http://schemas.openxmlformats.org/officeDocument/2006/relationships/oleObject" Target="../embeddings/oleObject137.bin"/><Relationship Id="rId10" Type="http://schemas.openxmlformats.org/officeDocument/2006/relationships/image" Target="../media/image123.png"/><Relationship Id="rId19" Type="http://schemas.openxmlformats.org/officeDocument/2006/relationships/oleObject" Target="../embeddings/oleObject135.bin"/><Relationship Id="rId4" Type="http://schemas.openxmlformats.org/officeDocument/2006/relationships/image" Target="../media/image121.png"/><Relationship Id="rId9" Type="http://schemas.openxmlformats.org/officeDocument/2006/relationships/image" Target="../media/image138.wmf"/><Relationship Id="rId14" Type="http://schemas.openxmlformats.org/officeDocument/2006/relationships/image" Target="../media/image140.wmf"/><Relationship Id="rId22" Type="http://schemas.openxmlformats.org/officeDocument/2006/relationships/image" Target="../media/image144.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148.wmf"/><Relationship Id="rId18" Type="http://schemas.openxmlformats.org/officeDocument/2006/relationships/oleObject" Target="../embeddings/oleObject143.bin"/><Relationship Id="rId3" Type="http://schemas.openxmlformats.org/officeDocument/2006/relationships/audio" Target="../media/audio1.wav"/><Relationship Id="rId21" Type="http://schemas.openxmlformats.org/officeDocument/2006/relationships/image" Target="../media/image152.wmf"/><Relationship Id="rId7" Type="http://schemas.openxmlformats.org/officeDocument/2006/relationships/image" Target="../media/image122.png"/><Relationship Id="rId12" Type="http://schemas.openxmlformats.org/officeDocument/2006/relationships/oleObject" Target="../embeddings/oleObject140.bin"/><Relationship Id="rId17" Type="http://schemas.openxmlformats.org/officeDocument/2006/relationships/image" Target="../media/image150.wmf"/><Relationship Id="rId2" Type="http://schemas.openxmlformats.org/officeDocument/2006/relationships/slideLayout" Target="../slideLayouts/slideLayout14.xml"/><Relationship Id="rId16" Type="http://schemas.openxmlformats.org/officeDocument/2006/relationships/oleObject" Target="../embeddings/oleObject142.bin"/><Relationship Id="rId20" Type="http://schemas.openxmlformats.org/officeDocument/2006/relationships/oleObject" Target="../embeddings/oleObject144.bin"/><Relationship Id="rId1" Type="http://schemas.openxmlformats.org/officeDocument/2006/relationships/vmlDrawing" Target="../drawings/vmlDrawing29.vml"/><Relationship Id="rId6" Type="http://schemas.openxmlformats.org/officeDocument/2006/relationships/slide" Target="slide15.xml"/><Relationship Id="rId11" Type="http://schemas.openxmlformats.org/officeDocument/2006/relationships/image" Target="../media/image147.wmf"/><Relationship Id="rId24" Type="http://schemas.openxmlformats.org/officeDocument/2006/relationships/image" Target="../media/image123.png"/><Relationship Id="rId5" Type="http://schemas.openxmlformats.org/officeDocument/2006/relationships/image" Target="../media/image120.png"/><Relationship Id="rId15" Type="http://schemas.openxmlformats.org/officeDocument/2006/relationships/image" Target="../media/image149.wmf"/><Relationship Id="rId23" Type="http://schemas.openxmlformats.org/officeDocument/2006/relationships/image" Target="../media/image153.wmf"/><Relationship Id="rId10" Type="http://schemas.openxmlformats.org/officeDocument/2006/relationships/oleObject" Target="../embeddings/oleObject139.bin"/><Relationship Id="rId19" Type="http://schemas.openxmlformats.org/officeDocument/2006/relationships/image" Target="../media/image151.wmf"/><Relationship Id="rId4" Type="http://schemas.openxmlformats.org/officeDocument/2006/relationships/image" Target="../media/image121.png"/><Relationship Id="rId9" Type="http://schemas.openxmlformats.org/officeDocument/2006/relationships/image" Target="../media/image146.wmf"/><Relationship Id="rId14" Type="http://schemas.openxmlformats.org/officeDocument/2006/relationships/oleObject" Target="../embeddings/oleObject141.bin"/><Relationship Id="rId22" Type="http://schemas.openxmlformats.org/officeDocument/2006/relationships/oleObject" Target="../embeddings/oleObject145.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156.wmf"/><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oleObject" Target="../embeddings/oleObject148.bin"/><Relationship Id="rId2" Type="http://schemas.openxmlformats.org/officeDocument/2006/relationships/slideLayout" Target="../slideLayouts/slideLayout14.xml"/><Relationship Id="rId16" Type="http://schemas.openxmlformats.org/officeDocument/2006/relationships/image" Target="../media/image123.png"/><Relationship Id="rId1" Type="http://schemas.openxmlformats.org/officeDocument/2006/relationships/vmlDrawing" Target="../drawings/vmlDrawing30.vml"/><Relationship Id="rId6" Type="http://schemas.openxmlformats.org/officeDocument/2006/relationships/slide" Target="slide15.xml"/><Relationship Id="rId11" Type="http://schemas.openxmlformats.org/officeDocument/2006/relationships/image" Target="../media/image155.wmf"/><Relationship Id="rId5" Type="http://schemas.openxmlformats.org/officeDocument/2006/relationships/image" Target="../media/image120.png"/><Relationship Id="rId15" Type="http://schemas.openxmlformats.org/officeDocument/2006/relationships/image" Target="../media/image157.wmf"/><Relationship Id="rId10" Type="http://schemas.openxmlformats.org/officeDocument/2006/relationships/oleObject" Target="../embeddings/oleObject147.bin"/><Relationship Id="rId4" Type="http://schemas.openxmlformats.org/officeDocument/2006/relationships/image" Target="../media/image121.png"/><Relationship Id="rId9" Type="http://schemas.openxmlformats.org/officeDocument/2006/relationships/image" Target="../media/image154.wmf"/><Relationship Id="rId14" Type="http://schemas.openxmlformats.org/officeDocument/2006/relationships/oleObject" Target="../embeddings/oleObject149.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60.wmf"/><Relationship Id="rId18" Type="http://schemas.openxmlformats.org/officeDocument/2006/relationships/oleObject" Target="../embeddings/oleObject155.bin"/><Relationship Id="rId3" Type="http://schemas.openxmlformats.org/officeDocument/2006/relationships/audio" Target="../media/audio1.wav"/><Relationship Id="rId21" Type="http://schemas.openxmlformats.org/officeDocument/2006/relationships/image" Target="../media/image164.wmf"/><Relationship Id="rId7" Type="http://schemas.openxmlformats.org/officeDocument/2006/relationships/image" Target="../media/image122.png"/><Relationship Id="rId12" Type="http://schemas.openxmlformats.org/officeDocument/2006/relationships/oleObject" Target="../embeddings/oleObject152.bin"/><Relationship Id="rId17" Type="http://schemas.openxmlformats.org/officeDocument/2006/relationships/image" Target="../media/image162.wmf"/><Relationship Id="rId2" Type="http://schemas.openxmlformats.org/officeDocument/2006/relationships/slideLayout" Target="../slideLayouts/slideLayout14.xml"/><Relationship Id="rId16" Type="http://schemas.openxmlformats.org/officeDocument/2006/relationships/oleObject" Target="../embeddings/oleObject154.bin"/><Relationship Id="rId20" Type="http://schemas.openxmlformats.org/officeDocument/2006/relationships/oleObject" Target="../embeddings/oleObject156.bin"/><Relationship Id="rId1" Type="http://schemas.openxmlformats.org/officeDocument/2006/relationships/vmlDrawing" Target="../drawings/vmlDrawing31.vml"/><Relationship Id="rId6" Type="http://schemas.openxmlformats.org/officeDocument/2006/relationships/slide" Target="slide15.xml"/><Relationship Id="rId11" Type="http://schemas.openxmlformats.org/officeDocument/2006/relationships/image" Target="../media/image159.wmf"/><Relationship Id="rId24" Type="http://schemas.openxmlformats.org/officeDocument/2006/relationships/image" Target="../media/image123.png"/><Relationship Id="rId5" Type="http://schemas.openxmlformats.org/officeDocument/2006/relationships/image" Target="../media/image120.png"/><Relationship Id="rId15" Type="http://schemas.openxmlformats.org/officeDocument/2006/relationships/image" Target="../media/image161.wmf"/><Relationship Id="rId23" Type="http://schemas.openxmlformats.org/officeDocument/2006/relationships/image" Target="../media/image165.wmf"/><Relationship Id="rId10" Type="http://schemas.openxmlformats.org/officeDocument/2006/relationships/oleObject" Target="../embeddings/oleObject151.bin"/><Relationship Id="rId19" Type="http://schemas.openxmlformats.org/officeDocument/2006/relationships/image" Target="../media/image163.wmf"/><Relationship Id="rId4" Type="http://schemas.openxmlformats.org/officeDocument/2006/relationships/image" Target="../media/image121.png"/><Relationship Id="rId9" Type="http://schemas.openxmlformats.org/officeDocument/2006/relationships/image" Target="../media/image158.wmf"/><Relationship Id="rId14" Type="http://schemas.openxmlformats.org/officeDocument/2006/relationships/oleObject" Target="../embeddings/oleObject153.bin"/><Relationship Id="rId22" Type="http://schemas.openxmlformats.org/officeDocument/2006/relationships/oleObject" Target="../embeddings/oleObject157.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68.wmf"/><Relationship Id="rId18" Type="http://schemas.openxmlformats.org/officeDocument/2006/relationships/oleObject" Target="../embeddings/oleObject163.bin"/><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oleObject" Target="../embeddings/oleObject160.bin"/><Relationship Id="rId17" Type="http://schemas.openxmlformats.org/officeDocument/2006/relationships/image" Target="../media/image170.wmf"/><Relationship Id="rId2" Type="http://schemas.openxmlformats.org/officeDocument/2006/relationships/slideLayout" Target="../slideLayouts/slideLayout14.xml"/><Relationship Id="rId16" Type="http://schemas.openxmlformats.org/officeDocument/2006/relationships/oleObject" Target="../embeddings/oleObject162.bin"/><Relationship Id="rId20" Type="http://schemas.openxmlformats.org/officeDocument/2006/relationships/image" Target="../media/image123.png"/><Relationship Id="rId1" Type="http://schemas.openxmlformats.org/officeDocument/2006/relationships/vmlDrawing" Target="../drawings/vmlDrawing32.vml"/><Relationship Id="rId6" Type="http://schemas.openxmlformats.org/officeDocument/2006/relationships/slide" Target="slide15.xml"/><Relationship Id="rId11" Type="http://schemas.openxmlformats.org/officeDocument/2006/relationships/image" Target="../media/image167.wmf"/><Relationship Id="rId5" Type="http://schemas.openxmlformats.org/officeDocument/2006/relationships/image" Target="../media/image120.png"/><Relationship Id="rId15" Type="http://schemas.openxmlformats.org/officeDocument/2006/relationships/image" Target="../media/image169.wmf"/><Relationship Id="rId10" Type="http://schemas.openxmlformats.org/officeDocument/2006/relationships/oleObject" Target="../embeddings/oleObject159.bin"/><Relationship Id="rId19" Type="http://schemas.openxmlformats.org/officeDocument/2006/relationships/image" Target="../media/image171.wmf"/><Relationship Id="rId4" Type="http://schemas.openxmlformats.org/officeDocument/2006/relationships/image" Target="../media/image121.png"/><Relationship Id="rId9" Type="http://schemas.openxmlformats.org/officeDocument/2006/relationships/image" Target="../media/image166.wmf"/><Relationship Id="rId14" Type="http://schemas.openxmlformats.org/officeDocument/2006/relationships/oleObject" Target="../embeddings/oleObject16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174.wmf"/><Relationship Id="rId18" Type="http://schemas.openxmlformats.org/officeDocument/2006/relationships/oleObject" Target="../embeddings/oleObject169.bin"/><Relationship Id="rId3" Type="http://schemas.openxmlformats.org/officeDocument/2006/relationships/audio" Target="../media/audio1.wav"/><Relationship Id="rId21" Type="http://schemas.openxmlformats.org/officeDocument/2006/relationships/image" Target="../media/image178.wmf"/><Relationship Id="rId7" Type="http://schemas.openxmlformats.org/officeDocument/2006/relationships/image" Target="../media/image122.png"/><Relationship Id="rId12" Type="http://schemas.openxmlformats.org/officeDocument/2006/relationships/oleObject" Target="../embeddings/oleObject166.bin"/><Relationship Id="rId17" Type="http://schemas.openxmlformats.org/officeDocument/2006/relationships/image" Target="../media/image176.wmf"/><Relationship Id="rId2" Type="http://schemas.openxmlformats.org/officeDocument/2006/relationships/slideLayout" Target="../slideLayouts/slideLayout14.xml"/><Relationship Id="rId16" Type="http://schemas.openxmlformats.org/officeDocument/2006/relationships/oleObject" Target="../embeddings/oleObject168.bin"/><Relationship Id="rId20" Type="http://schemas.openxmlformats.org/officeDocument/2006/relationships/oleObject" Target="../embeddings/oleObject170.bin"/><Relationship Id="rId1" Type="http://schemas.openxmlformats.org/officeDocument/2006/relationships/vmlDrawing" Target="../drawings/vmlDrawing33.vml"/><Relationship Id="rId6" Type="http://schemas.openxmlformats.org/officeDocument/2006/relationships/slide" Target="slide15.xml"/><Relationship Id="rId11" Type="http://schemas.openxmlformats.org/officeDocument/2006/relationships/image" Target="../media/image173.wmf"/><Relationship Id="rId5" Type="http://schemas.openxmlformats.org/officeDocument/2006/relationships/image" Target="../media/image120.png"/><Relationship Id="rId15" Type="http://schemas.openxmlformats.org/officeDocument/2006/relationships/image" Target="../media/image175.wmf"/><Relationship Id="rId10" Type="http://schemas.openxmlformats.org/officeDocument/2006/relationships/oleObject" Target="../embeddings/oleObject165.bin"/><Relationship Id="rId19" Type="http://schemas.openxmlformats.org/officeDocument/2006/relationships/image" Target="../media/image177.wmf"/><Relationship Id="rId4" Type="http://schemas.openxmlformats.org/officeDocument/2006/relationships/image" Target="../media/image121.png"/><Relationship Id="rId9" Type="http://schemas.openxmlformats.org/officeDocument/2006/relationships/image" Target="../media/image172.wmf"/><Relationship Id="rId14" Type="http://schemas.openxmlformats.org/officeDocument/2006/relationships/oleObject" Target="../embeddings/oleObject167.bin"/><Relationship Id="rId22" Type="http://schemas.openxmlformats.org/officeDocument/2006/relationships/image" Target="../media/image123.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81.wmf"/><Relationship Id="rId18" Type="http://schemas.openxmlformats.org/officeDocument/2006/relationships/oleObject" Target="../embeddings/oleObject176.bin"/><Relationship Id="rId26" Type="http://schemas.openxmlformats.org/officeDocument/2006/relationships/image" Target="../media/image123.png"/><Relationship Id="rId3" Type="http://schemas.openxmlformats.org/officeDocument/2006/relationships/audio" Target="../media/audio1.wav"/><Relationship Id="rId21" Type="http://schemas.openxmlformats.org/officeDocument/2006/relationships/image" Target="../media/image185.wmf"/><Relationship Id="rId7" Type="http://schemas.openxmlformats.org/officeDocument/2006/relationships/image" Target="../media/image122.png"/><Relationship Id="rId12" Type="http://schemas.openxmlformats.org/officeDocument/2006/relationships/oleObject" Target="../embeddings/oleObject173.bin"/><Relationship Id="rId17" Type="http://schemas.openxmlformats.org/officeDocument/2006/relationships/image" Target="../media/image183.wmf"/><Relationship Id="rId25" Type="http://schemas.openxmlformats.org/officeDocument/2006/relationships/image" Target="../media/image187.wmf"/><Relationship Id="rId2" Type="http://schemas.openxmlformats.org/officeDocument/2006/relationships/slideLayout" Target="../slideLayouts/slideLayout14.xml"/><Relationship Id="rId16" Type="http://schemas.openxmlformats.org/officeDocument/2006/relationships/oleObject" Target="../embeddings/oleObject175.bin"/><Relationship Id="rId20" Type="http://schemas.openxmlformats.org/officeDocument/2006/relationships/oleObject" Target="../embeddings/oleObject177.bin"/><Relationship Id="rId1" Type="http://schemas.openxmlformats.org/officeDocument/2006/relationships/vmlDrawing" Target="../drawings/vmlDrawing34.vml"/><Relationship Id="rId6" Type="http://schemas.openxmlformats.org/officeDocument/2006/relationships/slide" Target="slide15.xml"/><Relationship Id="rId11" Type="http://schemas.openxmlformats.org/officeDocument/2006/relationships/image" Target="../media/image180.wmf"/><Relationship Id="rId24" Type="http://schemas.openxmlformats.org/officeDocument/2006/relationships/oleObject" Target="../embeddings/oleObject179.bin"/><Relationship Id="rId5" Type="http://schemas.openxmlformats.org/officeDocument/2006/relationships/image" Target="../media/image120.png"/><Relationship Id="rId15" Type="http://schemas.openxmlformats.org/officeDocument/2006/relationships/image" Target="../media/image182.wmf"/><Relationship Id="rId23" Type="http://schemas.openxmlformats.org/officeDocument/2006/relationships/image" Target="../media/image186.wmf"/><Relationship Id="rId10" Type="http://schemas.openxmlformats.org/officeDocument/2006/relationships/oleObject" Target="../embeddings/oleObject172.bin"/><Relationship Id="rId19" Type="http://schemas.openxmlformats.org/officeDocument/2006/relationships/image" Target="../media/image184.wmf"/><Relationship Id="rId4" Type="http://schemas.openxmlformats.org/officeDocument/2006/relationships/image" Target="../media/image121.png"/><Relationship Id="rId9" Type="http://schemas.openxmlformats.org/officeDocument/2006/relationships/image" Target="../media/image179.wmf"/><Relationship Id="rId14" Type="http://schemas.openxmlformats.org/officeDocument/2006/relationships/oleObject" Target="../embeddings/oleObject174.bin"/><Relationship Id="rId22" Type="http://schemas.openxmlformats.org/officeDocument/2006/relationships/oleObject" Target="../embeddings/oleObject178.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image" Target="../media/image190.wmf"/><Relationship Id="rId18" Type="http://schemas.openxmlformats.org/officeDocument/2006/relationships/oleObject" Target="../embeddings/oleObject185.bin"/><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oleObject" Target="../embeddings/oleObject182.bin"/><Relationship Id="rId17" Type="http://schemas.openxmlformats.org/officeDocument/2006/relationships/image" Target="../media/image192.wmf"/><Relationship Id="rId2" Type="http://schemas.openxmlformats.org/officeDocument/2006/relationships/slideLayout" Target="../slideLayouts/slideLayout14.xml"/><Relationship Id="rId16" Type="http://schemas.openxmlformats.org/officeDocument/2006/relationships/oleObject" Target="../embeddings/oleObject184.bin"/><Relationship Id="rId20" Type="http://schemas.openxmlformats.org/officeDocument/2006/relationships/image" Target="../media/image123.png"/><Relationship Id="rId1" Type="http://schemas.openxmlformats.org/officeDocument/2006/relationships/vmlDrawing" Target="../drawings/vmlDrawing35.vml"/><Relationship Id="rId6" Type="http://schemas.openxmlformats.org/officeDocument/2006/relationships/slide" Target="slide15.xml"/><Relationship Id="rId11" Type="http://schemas.openxmlformats.org/officeDocument/2006/relationships/image" Target="../media/image189.wmf"/><Relationship Id="rId5" Type="http://schemas.openxmlformats.org/officeDocument/2006/relationships/image" Target="../media/image120.png"/><Relationship Id="rId15" Type="http://schemas.openxmlformats.org/officeDocument/2006/relationships/image" Target="../media/image191.wmf"/><Relationship Id="rId10" Type="http://schemas.openxmlformats.org/officeDocument/2006/relationships/oleObject" Target="../embeddings/oleObject181.bin"/><Relationship Id="rId19" Type="http://schemas.openxmlformats.org/officeDocument/2006/relationships/image" Target="../media/image193.wmf"/><Relationship Id="rId4" Type="http://schemas.openxmlformats.org/officeDocument/2006/relationships/image" Target="../media/image121.png"/><Relationship Id="rId9" Type="http://schemas.openxmlformats.org/officeDocument/2006/relationships/image" Target="../media/image188.wmf"/><Relationship Id="rId14" Type="http://schemas.openxmlformats.org/officeDocument/2006/relationships/oleObject" Target="../embeddings/oleObject183.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oleObject" Target="../embeddings/oleObject188.bin"/><Relationship Id="rId18" Type="http://schemas.openxmlformats.org/officeDocument/2006/relationships/image" Target="../media/image198.wmf"/><Relationship Id="rId26" Type="http://schemas.openxmlformats.org/officeDocument/2006/relationships/image" Target="../media/image202.wmf"/><Relationship Id="rId3" Type="http://schemas.openxmlformats.org/officeDocument/2006/relationships/audio" Target="../media/audio1.wav"/><Relationship Id="rId21" Type="http://schemas.openxmlformats.org/officeDocument/2006/relationships/oleObject" Target="../embeddings/oleObject192.bin"/><Relationship Id="rId7" Type="http://schemas.openxmlformats.org/officeDocument/2006/relationships/image" Target="../media/image122.png"/><Relationship Id="rId12" Type="http://schemas.openxmlformats.org/officeDocument/2006/relationships/image" Target="../media/image195.wmf"/><Relationship Id="rId17" Type="http://schemas.openxmlformats.org/officeDocument/2006/relationships/oleObject" Target="../embeddings/oleObject190.bin"/><Relationship Id="rId25" Type="http://schemas.openxmlformats.org/officeDocument/2006/relationships/oleObject" Target="../embeddings/oleObject194.bin"/><Relationship Id="rId2" Type="http://schemas.openxmlformats.org/officeDocument/2006/relationships/slideLayout" Target="../slideLayouts/slideLayout14.xml"/><Relationship Id="rId16" Type="http://schemas.openxmlformats.org/officeDocument/2006/relationships/image" Target="../media/image197.wmf"/><Relationship Id="rId20" Type="http://schemas.openxmlformats.org/officeDocument/2006/relationships/image" Target="../media/image199.wmf"/><Relationship Id="rId1" Type="http://schemas.openxmlformats.org/officeDocument/2006/relationships/vmlDrawing" Target="../drawings/vmlDrawing36.vml"/><Relationship Id="rId6" Type="http://schemas.openxmlformats.org/officeDocument/2006/relationships/slide" Target="slide15.xml"/><Relationship Id="rId11" Type="http://schemas.openxmlformats.org/officeDocument/2006/relationships/oleObject" Target="../embeddings/oleObject187.bin"/><Relationship Id="rId24" Type="http://schemas.openxmlformats.org/officeDocument/2006/relationships/image" Target="../media/image201.wmf"/><Relationship Id="rId5" Type="http://schemas.openxmlformats.org/officeDocument/2006/relationships/image" Target="../media/image120.png"/><Relationship Id="rId15" Type="http://schemas.openxmlformats.org/officeDocument/2006/relationships/oleObject" Target="../embeddings/oleObject189.bin"/><Relationship Id="rId23" Type="http://schemas.openxmlformats.org/officeDocument/2006/relationships/oleObject" Target="../embeddings/oleObject193.bin"/><Relationship Id="rId10" Type="http://schemas.openxmlformats.org/officeDocument/2006/relationships/image" Target="../media/image203.png"/><Relationship Id="rId19" Type="http://schemas.openxmlformats.org/officeDocument/2006/relationships/oleObject" Target="../embeddings/oleObject191.bin"/><Relationship Id="rId4" Type="http://schemas.openxmlformats.org/officeDocument/2006/relationships/image" Target="../media/image121.png"/><Relationship Id="rId9" Type="http://schemas.openxmlformats.org/officeDocument/2006/relationships/image" Target="../media/image194.wmf"/><Relationship Id="rId14" Type="http://schemas.openxmlformats.org/officeDocument/2006/relationships/image" Target="../media/image196.wmf"/><Relationship Id="rId22" Type="http://schemas.openxmlformats.org/officeDocument/2006/relationships/image" Target="../media/image200.wmf"/><Relationship Id="rId27" Type="http://schemas.openxmlformats.org/officeDocument/2006/relationships/image" Target="../media/image123.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95.bin"/><Relationship Id="rId13" Type="http://schemas.openxmlformats.org/officeDocument/2006/relationships/image" Target="../media/image206.wmf"/><Relationship Id="rId18" Type="http://schemas.openxmlformats.org/officeDocument/2006/relationships/oleObject" Target="../embeddings/oleObject200.bin"/><Relationship Id="rId3" Type="http://schemas.openxmlformats.org/officeDocument/2006/relationships/audio" Target="../media/audio1.wav"/><Relationship Id="rId21" Type="http://schemas.openxmlformats.org/officeDocument/2006/relationships/image" Target="../media/image210.wmf"/><Relationship Id="rId7" Type="http://schemas.openxmlformats.org/officeDocument/2006/relationships/image" Target="../media/image122.png"/><Relationship Id="rId12" Type="http://schemas.openxmlformats.org/officeDocument/2006/relationships/oleObject" Target="../embeddings/oleObject197.bin"/><Relationship Id="rId17" Type="http://schemas.openxmlformats.org/officeDocument/2006/relationships/image" Target="../media/image208.wmf"/><Relationship Id="rId2" Type="http://schemas.openxmlformats.org/officeDocument/2006/relationships/slideLayout" Target="../slideLayouts/slideLayout14.xml"/><Relationship Id="rId16" Type="http://schemas.openxmlformats.org/officeDocument/2006/relationships/oleObject" Target="../embeddings/oleObject199.bin"/><Relationship Id="rId20" Type="http://schemas.openxmlformats.org/officeDocument/2006/relationships/oleObject" Target="../embeddings/oleObject201.bin"/><Relationship Id="rId1" Type="http://schemas.openxmlformats.org/officeDocument/2006/relationships/vmlDrawing" Target="../drawings/vmlDrawing37.vml"/><Relationship Id="rId6" Type="http://schemas.openxmlformats.org/officeDocument/2006/relationships/slide" Target="slide15.xml"/><Relationship Id="rId11" Type="http://schemas.openxmlformats.org/officeDocument/2006/relationships/image" Target="../media/image205.wmf"/><Relationship Id="rId24" Type="http://schemas.openxmlformats.org/officeDocument/2006/relationships/image" Target="../media/image123.png"/><Relationship Id="rId5" Type="http://schemas.openxmlformats.org/officeDocument/2006/relationships/image" Target="../media/image120.png"/><Relationship Id="rId15" Type="http://schemas.openxmlformats.org/officeDocument/2006/relationships/image" Target="../media/image207.wmf"/><Relationship Id="rId23" Type="http://schemas.openxmlformats.org/officeDocument/2006/relationships/image" Target="../media/image211.wmf"/><Relationship Id="rId10" Type="http://schemas.openxmlformats.org/officeDocument/2006/relationships/oleObject" Target="../embeddings/oleObject196.bin"/><Relationship Id="rId19" Type="http://schemas.openxmlformats.org/officeDocument/2006/relationships/image" Target="../media/image209.wmf"/><Relationship Id="rId4" Type="http://schemas.openxmlformats.org/officeDocument/2006/relationships/image" Target="../media/image121.png"/><Relationship Id="rId9" Type="http://schemas.openxmlformats.org/officeDocument/2006/relationships/image" Target="../media/image204.wmf"/><Relationship Id="rId14" Type="http://schemas.openxmlformats.org/officeDocument/2006/relationships/oleObject" Target="../embeddings/oleObject198.bin"/><Relationship Id="rId22" Type="http://schemas.openxmlformats.org/officeDocument/2006/relationships/oleObject" Target="../embeddings/oleObject202.bin"/></Relationships>
</file>

<file path=ppt/slides/_rels/slide65.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oleObject" Target="../embeddings/oleObject205.bin"/><Relationship Id="rId18" Type="http://schemas.openxmlformats.org/officeDocument/2006/relationships/image" Target="../media/image216.wmf"/><Relationship Id="rId26" Type="http://schemas.openxmlformats.org/officeDocument/2006/relationships/image" Target="../media/image220.wmf"/><Relationship Id="rId3" Type="http://schemas.openxmlformats.org/officeDocument/2006/relationships/image" Target="../media/image223.png"/><Relationship Id="rId21" Type="http://schemas.openxmlformats.org/officeDocument/2006/relationships/oleObject" Target="../embeddings/oleObject209.bin"/><Relationship Id="rId7" Type="http://schemas.openxmlformats.org/officeDocument/2006/relationships/slide" Target="slide15.xml"/><Relationship Id="rId12" Type="http://schemas.openxmlformats.org/officeDocument/2006/relationships/image" Target="../media/image213.wmf"/><Relationship Id="rId17" Type="http://schemas.openxmlformats.org/officeDocument/2006/relationships/oleObject" Target="../embeddings/oleObject207.bin"/><Relationship Id="rId25" Type="http://schemas.openxmlformats.org/officeDocument/2006/relationships/oleObject" Target="../embeddings/oleObject211.bin"/><Relationship Id="rId2" Type="http://schemas.openxmlformats.org/officeDocument/2006/relationships/slideLayout" Target="../slideLayouts/slideLayout14.xml"/><Relationship Id="rId16" Type="http://schemas.openxmlformats.org/officeDocument/2006/relationships/image" Target="../media/image215.wmf"/><Relationship Id="rId20" Type="http://schemas.openxmlformats.org/officeDocument/2006/relationships/image" Target="../media/image217.wmf"/><Relationship Id="rId29" Type="http://schemas.openxmlformats.org/officeDocument/2006/relationships/oleObject" Target="../embeddings/oleObject213.bin"/><Relationship Id="rId1" Type="http://schemas.openxmlformats.org/officeDocument/2006/relationships/vmlDrawing" Target="../drawings/vmlDrawing38.vml"/><Relationship Id="rId6" Type="http://schemas.openxmlformats.org/officeDocument/2006/relationships/image" Target="../media/image120.png"/><Relationship Id="rId11" Type="http://schemas.openxmlformats.org/officeDocument/2006/relationships/oleObject" Target="../embeddings/oleObject204.bin"/><Relationship Id="rId24" Type="http://schemas.openxmlformats.org/officeDocument/2006/relationships/image" Target="../media/image219.wmf"/><Relationship Id="rId5" Type="http://schemas.openxmlformats.org/officeDocument/2006/relationships/image" Target="../media/image121.png"/><Relationship Id="rId15" Type="http://schemas.openxmlformats.org/officeDocument/2006/relationships/oleObject" Target="../embeddings/oleObject206.bin"/><Relationship Id="rId23" Type="http://schemas.openxmlformats.org/officeDocument/2006/relationships/oleObject" Target="../embeddings/oleObject210.bin"/><Relationship Id="rId28" Type="http://schemas.openxmlformats.org/officeDocument/2006/relationships/image" Target="../media/image221.wmf"/><Relationship Id="rId10" Type="http://schemas.openxmlformats.org/officeDocument/2006/relationships/image" Target="../media/image212.wmf"/><Relationship Id="rId19" Type="http://schemas.openxmlformats.org/officeDocument/2006/relationships/oleObject" Target="../embeddings/oleObject208.bin"/><Relationship Id="rId31" Type="http://schemas.openxmlformats.org/officeDocument/2006/relationships/image" Target="../media/image123.png"/><Relationship Id="rId4" Type="http://schemas.openxmlformats.org/officeDocument/2006/relationships/audio" Target="../media/audio1.wav"/><Relationship Id="rId9" Type="http://schemas.openxmlformats.org/officeDocument/2006/relationships/oleObject" Target="../embeddings/oleObject203.bin"/><Relationship Id="rId14" Type="http://schemas.openxmlformats.org/officeDocument/2006/relationships/image" Target="../media/image214.wmf"/><Relationship Id="rId22" Type="http://schemas.openxmlformats.org/officeDocument/2006/relationships/image" Target="../media/image218.wmf"/><Relationship Id="rId27" Type="http://schemas.openxmlformats.org/officeDocument/2006/relationships/oleObject" Target="../embeddings/oleObject212.bin"/><Relationship Id="rId30" Type="http://schemas.openxmlformats.org/officeDocument/2006/relationships/image" Target="../media/image222.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oleObject" Target="../embeddings/oleObject216.bin"/><Relationship Id="rId18" Type="http://schemas.openxmlformats.org/officeDocument/2006/relationships/image" Target="../media/image228.wmf"/><Relationship Id="rId3" Type="http://schemas.openxmlformats.org/officeDocument/2006/relationships/audio" Target="../media/audio1.wav"/><Relationship Id="rId21" Type="http://schemas.openxmlformats.org/officeDocument/2006/relationships/oleObject" Target="../embeddings/oleObject220.bin"/><Relationship Id="rId7" Type="http://schemas.openxmlformats.org/officeDocument/2006/relationships/image" Target="../media/image122.png"/><Relationship Id="rId12" Type="http://schemas.openxmlformats.org/officeDocument/2006/relationships/image" Target="../media/image225.wmf"/><Relationship Id="rId17" Type="http://schemas.openxmlformats.org/officeDocument/2006/relationships/oleObject" Target="../embeddings/oleObject218.bin"/><Relationship Id="rId2" Type="http://schemas.openxmlformats.org/officeDocument/2006/relationships/slideLayout" Target="../slideLayouts/slideLayout14.xml"/><Relationship Id="rId16" Type="http://schemas.openxmlformats.org/officeDocument/2006/relationships/image" Target="../media/image227.wmf"/><Relationship Id="rId20" Type="http://schemas.openxmlformats.org/officeDocument/2006/relationships/image" Target="../media/image229.wmf"/><Relationship Id="rId1" Type="http://schemas.openxmlformats.org/officeDocument/2006/relationships/vmlDrawing" Target="../drawings/vmlDrawing39.vml"/><Relationship Id="rId6" Type="http://schemas.openxmlformats.org/officeDocument/2006/relationships/slide" Target="slide15.xml"/><Relationship Id="rId11" Type="http://schemas.openxmlformats.org/officeDocument/2006/relationships/oleObject" Target="../embeddings/oleObject215.bin"/><Relationship Id="rId5" Type="http://schemas.openxmlformats.org/officeDocument/2006/relationships/image" Target="../media/image120.png"/><Relationship Id="rId15" Type="http://schemas.openxmlformats.org/officeDocument/2006/relationships/oleObject" Target="../embeddings/oleObject217.bin"/><Relationship Id="rId23" Type="http://schemas.openxmlformats.org/officeDocument/2006/relationships/image" Target="../media/image123.png"/><Relationship Id="rId10" Type="http://schemas.openxmlformats.org/officeDocument/2006/relationships/image" Target="../media/image231.png"/><Relationship Id="rId19" Type="http://schemas.openxmlformats.org/officeDocument/2006/relationships/oleObject" Target="../embeddings/oleObject219.bin"/><Relationship Id="rId4" Type="http://schemas.openxmlformats.org/officeDocument/2006/relationships/image" Target="../media/image121.png"/><Relationship Id="rId9" Type="http://schemas.openxmlformats.org/officeDocument/2006/relationships/image" Target="../media/image224.wmf"/><Relationship Id="rId14" Type="http://schemas.openxmlformats.org/officeDocument/2006/relationships/image" Target="../media/image226.wmf"/><Relationship Id="rId22" Type="http://schemas.openxmlformats.org/officeDocument/2006/relationships/image" Target="../media/image230.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oleObject" Target="../embeddings/oleObject223.bin"/><Relationship Id="rId18" Type="http://schemas.openxmlformats.org/officeDocument/2006/relationships/image" Target="../media/image123.png"/><Relationship Id="rId3" Type="http://schemas.openxmlformats.org/officeDocument/2006/relationships/audio" Target="../media/audio1.wav"/><Relationship Id="rId7" Type="http://schemas.openxmlformats.org/officeDocument/2006/relationships/image" Target="../media/image122.png"/><Relationship Id="rId12" Type="http://schemas.openxmlformats.org/officeDocument/2006/relationships/image" Target="../media/image236.png"/><Relationship Id="rId17" Type="http://schemas.openxmlformats.org/officeDocument/2006/relationships/image" Target="../media/image237.png"/><Relationship Id="rId2" Type="http://schemas.openxmlformats.org/officeDocument/2006/relationships/slideLayout" Target="../slideLayouts/slideLayout14.xml"/><Relationship Id="rId16" Type="http://schemas.openxmlformats.org/officeDocument/2006/relationships/image" Target="../media/image235.wmf"/><Relationship Id="rId1" Type="http://schemas.openxmlformats.org/officeDocument/2006/relationships/vmlDrawing" Target="../drawings/vmlDrawing40.vml"/><Relationship Id="rId6" Type="http://schemas.openxmlformats.org/officeDocument/2006/relationships/slide" Target="slide15.xml"/><Relationship Id="rId11" Type="http://schemas.openxmlformats.org/officeDocument/2006/relationships/image" Target="../media/image233.wmf"/><Relationship Id="rId5" Type="http://schemas.openxmlformats.org/officeDocument/2006/relationships/image" Target="../media/image120.png"/><Relationship Id="rId15" Type="http://schemas.openxmlformats.org/officeDocument/2006/relationships/oleObject" Target="../embeddings/oleObject224.bin"/><Relationship Id="rId10" Type="http://schemas.openxmlformats.org/officeDocument/2006/relationships/oleObject" Target="../embeddings/oleObject222.bin"/><Relationship Id="rId4" Type="http://schemas.openxmlformats.org/officeDocument/2006/relationships/image" Target="../media/image121.png"/><Relationship Id="rId9" Type="http://schemas.openxmlformats.org/officeDocument/2006/relationships/image" Target="../media/image232.wmf"/><Relationship Id="rId14" Type="http://schemas.openxmlformats.org/officeDocument/2006/relationships/image" Target="../media/image234.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25.bin"/><Relationship Id="rId13" Type="http://schemas.openxmlformats.org/officeDocument/2006/relationships/image" Target="../media/image240.wmf"/><Relationship Id="rId18" Type="http://schemas.openxmlformats.org/officeDocument/2006/relationships/oleObject" Target="../embeddings/oleObject230.bin"/><Relationship Id="rId26" Type="http://schemas.openxmlformats.org/officeDocument/2006/relationships/oleObject" Target="../embeddings/oleObject234.bin"/><Relationship Id="rId3" Type="http://schemas.openxmlformats.org/officeDocument/2006/relationships/audio" Target="../media/audio1.wav"/><Relationship Id="rId21" Type="http://schemas.openxmlformats.org/officeDocument/2006/relationships/image" Target="../media/image244.wmf"/><Relationship Id="rId7" Type="http://schemas.openxmlformats.org/officeDocument/2006/relationships/image" Target="../media/image122.png"/><Relationship Id="rId12" Type="http://schemas.openxmlformats.org/officeDocument/2006/relationships/oleObject" Target="../embeddings/oleObject227.bin"/><Relationship Id="rId17" Type="http://schemas.openxmlformats.org/officeDocument/2006/relationships/image" Target="../media/image242.wmf"/><Relationship Id="rId25" Type="http://schemas.openxmlformats.org/officeDocument/2006/relationships/image" Target="../media/image246.wmf"/><Relationship Id="rId2" Type="http://schemas.openxmlformats.org/officeDocument/2006/relationships/slideLayout" Target="../slideLayouts/slideLayout14.xml"/><Relationship Id="rId16" Type="http://schemas.openxmlformats.org/officeDocument/2006/relationships/oleObject" Target="../embeddings/oleObject229.bin"/><Relationship Id="rId20" Type="http://schemas.openxmlformats.org/officeDocument/2006/relationships/oleObject" Target="../embeddings/oleObject231.bin"/><Relationship Id="rId29" Type="http://schemas.openxmlformats.org/officeDocument/2006/relationships/image" Target="../media/image248.wmf"/><Relationship Id="rId1" Type="http://schemas.openxmlformats.org/officeDocument/2006/relationships/vmlDrawing" Target="../drawings/vmlDrawing41.vml"/><Relationship Id="rId6" Type="http://schemas.openxmlformats.org/officeDocument/2006/relationships/slide" Target="slide15.xml"/><Relationship Id="rId11" Type="http://schemas.openxmlformats.org/officeDocument/2006/relationships/image" Target="../media/image239.wmf"/><Relationship Id="rId24" Type="http://schemas.openxmlformats.org/officeDocument/2006/relationships/oleObject" Target="../embeddings/oleObject233.bin"/><Relationship Id="rId5" Type="http://schemas.openxmlformats.org/officeDocument/2006/relationships/image" Target="../media/image120.png"/><Relationship Id="rId15" Type="http://schemas.openxmlformats.org/officeDocument/2006/relationships/image" Target="../media/image241.wmf"/><Relationship Id="rId23" Type="http://schemas.openxmlformats.org/officeDocument/2006/relationships/image" Target="../media/image245.wmf"/><Relationship Id="rId28" Type="http://schemas.openxmlformats.org/officeDocument/2006/relationships/oleObject" Target="../embeddings/oleObject235.bin"/><Relationship Id="rId10" Type="http://schemas.openxmlformats.org/officeDocument/2006/relationships/oleObject" Target="../embeddings/oleObject226.bin"/><Relationship Id="rId19" Type="http://schemas.openxmlformats.org/officeDocument/2006/relationships/image" Target="../media/image243.wmf"/><Relationship Id="rId31" Type="http://schemas.openxmlformats.org/officeDocument/2006/relationships/image" Target="../media/image123.png"/><Relationship Id="rId4" Type="http://schemas.openxmlformats.org/officeDocument/2006/relationships/image" Target="../media/image121.png"/><Relationship Id="rId9" Type="http://schemas.openxmlformats.org/officeDocument/2006/relationships/image" Target="../media/image238.wmf"/><Relationship Id="rId14" Type="http://schemas.openxmlformats.org/officeDocument/2006/relationships/oleObject" Target="../embeddings/oleObject228.bin"/><Relationship Id="rId22" Type="http://schemas.openxmlformats.org/officeDocument/2006/relationships/oleObject" Target="../embeddings/oleObject232.bin"/><Relationship Id="rId27" Type="http://schemas.openxmlformats.org/officeDocument/2006/relationships/image" Target="../media/image247.wmf"/><Relationship Id="rId30" Type="http://schemas.openxmlformats.org/officeDocument/2006/relationships/image" Target="../media/image249.png"/></Relationships>
</file>

<file path=ppt/slides/_rels/slide69.xml.rels><?xml version="1.0" encoding="UTF-8" standalone="yes"?>
<Relationships xmlns="http://schemas.openxmlformats.org/package/2006/relationships"><Relationship Id="rId13" Type="http://schemas.openxmlformats.org/officeDocument/2006/relationships/oleObject" Target="../embeddings/oleObject238.bin"/><Relationship Id="rId18" Type="http://schemas.openxmlformats.org/officeDocument/2006/relationships/image" Target="../media/image254.wmf"/><Relationship Id="rId26" Type="http://schemas.openxmlformats.org/officeDocument/2006/relationships/image" Target="../media/image258.wmf"/><Relationship Id="rId3" Type="http://schemas.openxmlformats.org/officeDocument/2006/relationships/audio" Target="../media/audio1.wav"/><Relationship Id="rId21" Type="http://schemas.openxmlformats.org/officeDocument/2006/relationships/oleObject" Target="../embeddings/oleObject242.bin"/><Relationship Id="rId34" Type="http://schemas.openxmlformats.org/officeDocument/2006/relationships/image" Target="../media/image262.wmf"/><Relationship Id="rId7" Type="http://schemas.openxmlformats.org/officeDocument/2006/relationships/image" Target="../media/image122.png"/><Relationship Id="rId12" Type="http://schemas.openxmlformats.org/officeDocument/2006/relationships/image" Target="../media/image263.png"/><Relationship Id="rId17" Type="http://schemas.openxmlformats.org/officeDocument/2006/relationships/oleObject" Target="../embeddings/oleObject240.bin"/><Relationship Id="rId25" Type="http://schemas.openxmlformats.org/officeDocument/2006/relationships/oleObject" Target="../embeddings/oleObject244.bin"/><Relationship Id="rId33" Type="http://schemas.openxmlformats.org/officeDocument/2006/relationships/oleObject" Target="../embeddings/oleObject248.bin"/><Relationship Id="rId2" Type="http://schemas.openxmlformats.org/officeDocument/2006/relationships/slideLayout" Target="../slideLayouts/slideLayout14.xml"/><Relationship Id="rId16" Type="http://schemas.openxmlformats.org/officeDocument/2006/relationships/image" Target="../media/image253.wmf"/><Relationship Id="rId20" Type="http://schemas.openxmlformats.org/officeDocument/2006/relationships/image" Target="../media/image255.wmf"/><Relationship Id="rId29" Type="http://schemas.openxmlformats.org/officeDocument/2006/relationships/oleObject" Target="../embeddings/oleObject246.bin"/><Relationship Id="rId1" Type="http://schemas.openxmlformats.org/officeDocument/2006/relationships/vmlDrawing" Target="../drawings/vmlDrawing42.vml"/><Relationship Id="rId6" Type="http://schemas.openxmlformats.org/officeDocument/2006/relationships/slide" Target="slide15.xml"/><Relationship Id="rId11" Type="http://schemas.openxmlformats.org/officeDocument/2006/relationships/image" Target="../media/image251.wmf"/><Relationship Id="rId24" Type="http://schemas.openxmlformats.org/officeDocument/2006/relationships/image" Target="../media/image257.wmf"/><Relationship Id="rId32" Type="http://schemas.openxmlformats.org/officeDocument/2006/relationships/image" Target="../media/image261.wmf"/><Relationship Id="rId5" Type="http://schemas.openxmlformats.org/officeDocument/2006/relationships/image" Target="../media/image120.png"/><Relationship Id="rId15" Type="http://schemas.openxmlformats.org/officeDocument/2006/relationships/oleObject" Target="../embeddings/oleObject239.bin"/><Relationship Id="rId23" Type="http://schemas.openxmlformats.org/officeDocument/2006/relationships/oleObject" Target="../embeddings/oleObject243.bin"/><Relationship Id="rId28" Type="http://schemas.openxmlformats.org/officeDocument/2006/relationships/image" Target="../media/image259.wmf"/><Relationship Id="rId10" Type="http://schemas.openxmlformats.org/officeDocument/2006/relationships/oleObject" Target="../embeddings/oleObject237.bin"/><Relationship Id="rId19" Type="http://schemas.openxmlformats.org/officeDocument/2006/relationships/oleObject" Target="../embeddings/oleObject241.bin"/><Relationship Id="rId31" Type="http://schemas.openxmlformats.org/officeDocument/2006/relationships/oleObject" Target="../embeddings/oleObject247.bin"/><Relationship Id="rId4" Type="http://schemas.openxmlformats.org/officeDocument/2006/relationships/image" Target="../media/image121.png"/><Relationship Id="rId9" Type="http://schemas.openxmlformats.org/officeDocument/2006/relationships/image" Target="../media/image250.wmf"/><Relationship Id="rId14" Type="http://schemas.openxmlformats.org/officeDocument/2006/relationships/image" Target="../media/image252.wmf"/><Relationship Id="rId22" Type="http://schemas.openxmlformats.org/officeDocument/2006/relationships/image" Target="../media/image256.wmf"/><Relationship Id="rId27" Type="http://schemas.openxmlformats.org/officeDocument/2006/relationships/oleObject" Target="../embeddings/oleObject245.bin"/><Relationship Id="rId30" Type="http://schemas.openxmlformats.org/officeDocument/2006/relationships/image" Target="../media/image260.wmf"/><Relationship Id="rId35" Type="http://schemas.openxmlformats.org/officeDocument/2006/relationships/image" Target="../media/image123.png"/><Relationship Id="rId8" Type="http://schemas.openxmlformats.org/officeDocument/2006/relationships/oleObject" Target="../embeddings/oleObject236.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emf"/><Relationship Id="rId9" Type="http://schemas.openxmlformats.org/officeDocument/2006/relationships/oleObject" Target="../embeddings/oleObject12.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49.bin"/><Relationship Id="rId13" Type="http://schemas.openxmlformats.org/officeDocument/2006/relationships/oleObject" Target="../embeddings/oleObject252.bin"/><Relationship Id="rId18" Type="http://schemas.openxmlformats.org/officeDocument/2006/relationships/oleObject" Target="../embeddings/oleObject254.bin"/><Relationship Id="rId26" Type="http://schemas.openxmlformats.org/officeDocument/2006/relationships/image" Target="../media/image271.wmf"/><Relationship Id="rId3" Type="http://schemas.openxmlformats.org/officeDocument/2006/relationships/audio" Target="../media/audio1.wav"/><Relationship Id="rId21" Type="http://schemas.openxmlformats.org/officeDocument/2006/relationships/oleObject" Target="../embeddings/oleObject255.bin"/><Relationship Id="rId7" Type="http://schemas.openxmlformats.org/officeDocument/2006/relationships/image" Target="../media/image122.png"/><Relationship Id="rId12" Type="http://schemas.openxmlformats.org/officeDocument/2006/relationships/oleObject" Target="../embeddings/oleObject251.bin"/><Relationship Id="rId17" Type="http://schemas.openxmlformats.org/officeDocument/2006/relationships/image" Target="../media/image267.wmf"/><Relationship Id="rId25" Type="http://schemas.openxmlformats.org/officeDocument/2006/relationships/oleObject" Target="../embeddings/oleObject257.bin"/><Relationship Id="rId2" Type="http://schemas.openxmlformats.org/officeDocument/2006/relationships/slideLayout" Target="../slideLayouts/slideLayout14.xml"/><Relationship Id="rId16" Type="http://schemas.openxmlformats.org/officeDocument/2006/relationships/oleObject" Target="../embeddings/oleObject253.bin"/><Relationship Id="rId20" Type="http://schemas.openxmlformats.org/officeDocument/2006/relationships/image" Target="../media/image273.png"/><Relationship Id="rId1" Type="http://schemas.openxmlformats.org/officeDocument/2006/relationships/vmlDrawing" Target="../drawings/vmlDrawing43.vml"/><Relationship Id="rId6" Type="http://schemas.openxmlformats.org/officeDocument/2006/relationships/slide" Target="slide15.xml"/><Relationship Id="rId11" Type="http://schemas.openxmlformats.org/officeDocument/2006/relationships/image" Target="../media/image265.wmf"/><Relationship Id="rId24" Type="http://schemas.openxmlformats.org/officeDocument/2006/relationships/image" Target="../media/image270.wmf"/><Relationship Id="rId5" Type="http://schemas.openxmlformats.org/officeDocument/2006/relationships/image" Target="../media/image120.png"/><Relationship Id="rId15" Type="http://schemas.openxmlformats.org/officeDocument/2006/relationships/image" Target="../media/image272.png"/><Relationship Id="rId23" Type="http://schemas.openxmlformats.org/officeDocument/2006/relationships/oleObject" Target="../embeddings/oleObject256.bin"/><Relationship Id="rId10" Type="http://schemas.openxmlformats.org/officeDocument/2006/relationships/oleObject" Target="../embeddings/oleObject250.bin"/><Relationship Id="rId19" Type="http://schemas.openxmlformats.org/officeDocument/2006/relationships/image" Target="../media/image268.wmf"/><Relationship Id="rId4" Type="http://schemas.openxmlformats.org/officeDocument/2006/relationships/image" Target="../media/image121.png"/><Relationship Id="rId9" Type="http://schemas.openxmlformats.org/officeDocument/2006/relationships/image" Target="../media/image264.wmf"/><Relationship Id="rId14" Type="http://schemas.openxmlformats.org/officeDocument/2006/relationships/image" Target="../media/image266.wmf"/><Relationship Id="rId22" Type="http://schemas.openxmlformats.org/officeDocument/2006/relationships/image" Target="../media/image269.wmf"/><Relationship Id="rId27" Type="http://schemas.openxmlformats.org/officeDocument/2006/relationships/image" Target="../media/image123.pn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58.bin"/><Relationship Id="rId13" Type="http://schemas.openxmlformats.org/officeDocument/2006/relationships/image" Target="../media/image276.wmf"/><Relationship Id="rId18" Type="http://schemas.openxmlformats.org/officeDocument/2006/relationships/image" Target="../media/image278.wmf"/><Relationship Id="rId3" Type="http://schemas.openxmlformats.org/officeDocument/2006/relationships/audio" Target="../media/audio1.wav"/><Relationship Id="rId21" Type="http://schemas.openxmlformats.org/officeDocument/2006/relationships/oleObject" Target="../embeddings/oleObject264.bin"/><Relationship Id="rId7" Type="http://schemas.openxmlformats.org/officeDocument/2006/relationships/image" Target="../media/image122.png"/><Relationship Id="rId12" Type="http://schemas.openxmlformats.org/officeDocument/2006/relationships/oleObject" Target="../embeddings/oleObject260.bin"/><Relationship Id="rId17" Type="http://schemas.openxmlformats.org/officeDocument/2006/relationships/oleObject" Target="../embeddings/oleObject262.bin"/><Relationship Id="rId25" Type="http://schemas.openxmlformats.org/officeDocument/2006/relationships/image" Target="../media/image123.png"/><Relationship Id="rId2" Type="http://schemas.openxmlformats.org/officeDocument/2006/relationships/slideLayout" Target="../slideLayouts/slideLayout14.xml"/><Relationship Id="rId16" Type="http://schemas.openxmlformats.org/officeDocument/2006/relationships/image" Target="../media/image277.wmf"/><Relationship Id="rId20" Type="http://schemas.openxmlformats.org/officeDocument/2006/relationships/image" Target="../media/image279.wmf"/><Relationship Id="rId1" Type="http://schemas.openxmlformats.org/officeDocument/2006/relationships/vmlDrawing" Target="../drawings/vmlDrawing44.vml"/><Relationship Id="rId6" Type="http://schemas.openxmlformats.org/officeDocument/2006/relationships/slide" Target="slide15.xml"/><Relationship Id="rId11" Type="http://schemas.openxmlformats.org/officeDocument/2006/relationships/image" Target="../media/image275.wmf"/><Relationship Id="rId24" Type="http://schemas.openxmlformats.org/officeDocument/2006/relationships/image" Target="../media/image281.wmf"/><Relationship Id="rId5" Type="http://schemas.openxmlformats.org/officeDocument/2006/relationships/image" Target="../media/image120.png"/><Relationship Id="rId15" Type="http://schemas.openxmlformats.org/officeDocument/2006/relationships/oleObject" Target="../embeddings/oleObject261.bin"/><Relationship Id="rId23" Type="http://schemas.openxmlformats.org/officeDocument/2006/relationships/oleObject" Target="../embeddings/oleObject265.bin"/><Relationship Id="rId10" Type="http://schemas.openxmlformats.org/officeDocument/2006/relationships/oleObject" Target="../embeddings/oleObject259.bin"/><Relationship Id="rId19" Type="http://schemas.openxmlformats.org/officeDocument/2006/relationships/oleObject" Target="../embeddings/oleObject263.bin"/><Relationship Id="rId4" Type="http://schemas.openxmlformats.org/officeDocument/2006/relationships/image" Target="../media/image121.png"/><Relationship Id="rId9" Type="http://schemas.openxmlformats.org/officeDocument/2006/relationships/image" Target="../media/image274.wmf"/><Relationship Id="rId14" Type="http://schemas.openxmlformats.org/officeDocument/2006/relationships/image" Target="../media/image282.png"/><Relationship Id="rId22" Type="http://schemas.openxmlformats.org/officeDocument/2006/relationships/image" Target="../media/image280.wmf"/></Relationships>
</file>

<file path=ppt/slides/_rels/slide72.xml.rels><?xml version="1.0" encoding="UTF-8" standalone="yes"?>
<Relationships xmlns="http://schemas.openxmlformats.org/package/2006/relationships"><Relationship Id="rId2" Type="http://schemas.openxmlformats.org/officeDocument/2006/relationships/hyperlink" Target="http://www.mathsrevision.com/index_files/Maths/Presentations/S5_Higher_Course/Logs_Exp_Past_Papers_Unit_3_Outcome_3.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sz="quarter"/>
          </p:nvPr>
        </p:nvSpPr>
        <p:spPr>
          <a:xfrm>
            <a:off x="1066800" y="442913"/>
            <a:ext cx="7086600" cy="904875"/>
          </a:xfrm>
        </p:spPr>
        <p:txBody>
          <a:bodyPr/>
          <a:lstStyle/>
          <a:p>
            <a:pPr algn="ctr" eaLnBrk="1" hangingPunct="1">
              <a:defRPr/>
            </a:pPr>
            <a:r>
              <a:rPr lang="en-GB" sz="4800" dirty="0" smtClean="0">
                <a:solidFill>
                  <a:srgbClr val="FFFF00"/>
                </a:solidFill>
              </a:rPr>
              <a:t>Higher Unit 2</a:t>
            </a:r>
          </a:p>
        </p:txBody>
      </p:sp>
      <p:sp>
        <p:nvSpPr>
          <p:cNvPr id="13" name="Rectangle 19"/>
          <p:cNvSpPr>
            <a:spLocks noGrp="1" noChangeArrowheads="1"/>
          </p:cNvSpPr>
          <p:nvPr>
            <p:ph type="ftr" sz="quarter" idx="4294967295"/>
          </p:nvPr>
        </p:nvSpPr>
        <p:spPr>
          <a:xfrm>
            <a:off x="3352800" y="6248400"/>
            <a:ext cx="2895600" cy="457200"/>
          </a:xfrm>
        </p:spPr>
        <p:txBody>
          <a:bodyPr/>
          <a:lstStyle/>
          <a:p>
            <a:pPr>
              <a:defRPr/>
            </a:pPr>
            <a:r>
              <a:rPr lang="en-GB"/>
              <a:t>www.mathsrevision.com</a:t>
            </a:r>
          </a:p>
        </p:txBody>
      </p:sp>
      <p:pic>
        <p:nvPicPr>
          <p:cNvPr id="51204" name="Picture 4" descr="Office Objects 05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2219325" y="2243138"/>
            <a:ext cx="692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Exponential &amp; Log Graphs</a:t>
            </a:r>
          </a:p>
        </p:txBody>
      </p:sp>
      <p:sp>
        <p:nvSpPr>
          <p:cNvPr id="51206" name="Text Box 6"/>
          <p:cNvSpPr txBox="1">
            <a:spLocks noChangeArrowheads="1"/>
          </p:cNvSpPr>
          <p:nvPr/>
        </p:nvSpPr>
        <p:spPr bwMode="auto">
          <a:xfrm>
            <a:off x="2219325" y="2786063"/>
            <a:ext cx="692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Special “e” and Links between Log and Exp</a:t>
            </a:r>
          </a:p>
        </p:txBody>
      </p:sp>
      <p:sp>
        <p:nvSpPr>
          <p:cNvPr id="51207" name="AutoShape 7">
            <a:hlinkClick r:id="rId3" action="ppaction://hlinksldjump" highlightClick="1"/>
          </p:cNvPr>
          <p:cNvSpPr>
            <a:spLocks noChangeArrowheads="1"/>
          </p:cNvSpPr>
          <p:nvPr/>
        </p:nvSpPr>
        <p:spPr bwMode="auto">
          <a:xfrm>
            <a:off x="1585913" y="2355850"/>
            <a:ext cx="531812" cy="268288"/>
          </a:xfrm>
          <a:prstGeom prst="actionButtonForwardNext">
            <a:avLst/>
          </a:prstGeom>
          <a:solidFill>
            <a:srgbClr val="666633"/>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sz="3200"/>
          </a:p>
        </p:txBody>
      </p:sp>
      <p:sp>
        <p:nvSpPr>
          <p:cNvPr id="51208" name="AutoShape 8">
            <a:hlinkClick r:id="rId4" action="ppaction://hlinksldjump" highlightClick="1"/>
          </p:cNvPr>
          <p:cNvSpPr>
            <a:spLocks noChangeArrowheads="1"/>
          </p:cNvSpPr>
          <p:nvPr/>
        </p:nvSpPr>
        <p:spPr bwMode="auto">
          <a:xfrm>
            <a:off x="1585913" y="2882900"/>
            <a:ext cx="531812" cy="268288"/>
          </a:xfrm>
          <a:prstGeom prst="actionButtonForwardNext">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sz="3200"/>
          </a:p>
        </p:txBody>
      </p:sp>
      <p:sp>
        <p:nvSpPr>
          <p:cNvPr id="51209" name="Text Box 10"/>
          <p:cNvSpPr txBox="1">
            <a:spLocks noChangeArrowheads="1"/>
          </p:cNvSpPr>
          <p:nvPr/>
        </p:nvSpPr>
        <p:spPr bwMode="auto">
          <a:xfrm>
            <a:off x="2219325" y="3328988"/>
            <a:ext cx="6605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Rules for Logs</a:t>
            </a:r>
          </a:p>
        </p:txBody>
      </p:sp>
      <p:sp>
        <p:nvSpPr>
          <p:cNvPr id="51210" name="AutoShape 11">
            <a:hlinkClick r:id="rId5" action="ppaction://hlinksldjump" highlightClick="1"/>
          </p:cNvPr>
          <p:cNvSpPr>
            <a:spLocks noChangeArrowheads="1"/>
          </p:cNvSpPr>
          <p:nvPr/>
        </p:nvSpPr>
        <p:spPr bwMode="auto">
          <a:xfrm>
            <a:off x="1585913" y="3409950"/>
            <a:ext cx="531812" cy="287338"/>
          </a:xfrm>
          <a:prstGeom prst="actionButtonForwardNext">
            <a:avLst/>
          </a:prstGeom>
          <a:solidFill>
            <a:srgbClr val="00FFFF"/>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sz="3200"/>
          </a:p>
        </p:txBody>
      </p:sp>
      <p:sp>
        <p:nvSpPr>
          <p:cNvPr id="51211" name="AutoShape 11">
            <a:hlinkClick r:id="rId6" action="ppaction://hlinksldjump" highlightClick="1"/>
          </p:cNvPr>
          <p:cNvSpPr>
            <a:spLocks noChangeArrowheads="1"/>
          </p:cNvSpPr>
          <p:nvPr/>
        </p:nvSpPr>
        <p:spPr bwMode="auto">
          <a:xfrm>
            <a:off x="1585913" y="5614988"/>
            <a:ext cx="542925" cy="436562"/>
          </a:xfrm>
          <a:prstGeom prst="actionButtonForwardNex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51212" name="Text Box 10"/>
          <p:cNvSpPr txBox="1">
            <a:spLocks noChangeArrowheads="1"/>
          </p:cNvSpPr>
          <p:nvPr/>
        </p:nvSpPr>
        <p:spPr bwMode="auto">
          <a:xfrm>
            <a:off x="2209800" y="5600700"/>
            <a:ext cx="349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Exam Type Questions</a:t>
            </a:r>
          </a:p>
        </p:txBody>
      </p:sp>
      <p:sp>
        <p:nvSpPr>
          <p:cNvPr id="51213" name="Text Box 10"/>
          <p:cNvSpPr txBox="1">
            <a:spLocks noChangeArrowheads="1"/>
          </p:cNvSpPr>
          <p:nvPr/>
        </p:nvSpPr>
        <p:spPr bwMode="auto">
          <a:xfrm>
            <a:off x="2219325" y="3873500"/>
            <a:ext cx="692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Solving Exponential Equations</a:t>
            </a:r>
          </a:p>
        </p:txBody>
      </p:sp>
      <p:sp>
        <p:nvSpPr>
          <p:cNvPr id="51214" name="AutoShape 11">
            <a:hlinkClick r:id="rId7" action="ppaction://hlinksldjump" highlightClick="1"/>
          </p:cNvPr>
          <p:cNvSpPr>
            <a:spLocks noChangeArrowheads="1"/>
          </p:cNvSpPr>
          <p:nvPr/>
        </p:nvSpPr>
        <p:spPr bwMode="auto">
          <a:xfrm>
            <a:off x="1585913" y="3957638"/>
            <a:ext cx="531812" cy="287337"/>
          </a:xfrm>
          <a:prstGeom prst="actionButtonForwardNex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sz="3200"/>
          </a:p>
        </p:txBody>
      </p:sp>
      <p:sp>
        <p:nvSpPr>
          <p:cNvPr id="51215" name="Text Box 10"/>
          <p:cNvSpPr txBox="1">
            <a:spLocks noChangeArrowheads="1"/>
          </p:cNvSpPr>
          <p:nvPr/>
        </p:nvSpPr>
        <p:spPr bwMode="auto">
          <a:xfrm>
            <a:off x="2219325" y="4416425"/>
            <a:ext cx="660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Experimental &amp; Theory</a:t>
            </a:r>
          </a:p>
        </p:txBody>
      </p:sp>
      <p:sp>
        <p:nvSpPr>
          <p:cNvPr id="51216" name="AutoShape 11">
            <a:hlinkClick r:id="rId8" action="ppaction://hlinksldjump" highlightClick="1"/>
          </p:cNvPr>
          <p:cNvSpPr>
            <a:spLocks noChangeArrowheads="1"/>
          </p:cNvSpPr>
          <p:nvPr/>
        </p:nvSpPr>
        <p:spPr bwMode="auto">
          <a:xfrm>
            <a:off x="1585913" y="4503738"/>
            <a:ext cx="531812" cy="287337"/>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sz="3200"/>
          </a:p>
        </p:txBody>
      </p:sp>
      <p:sp>
        <p:nvSpPr>
          <p:cNvPr id="51217" name="Text Box 10"/>
          <p:cNvSpPr txBox="1">
            <a:spLocks noChangeArrowheads="1"/>
          </p:cNvSpPr>
          <p:nvPr/>
        </p:nvSpPr>
        <p:spPr bwMode="auto">
          <a:xfrm>
            <a:off x="2219325" y="4959350"/>
            <a:ext cx="660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spcBef>
                <a:spcPct val="0"/>
              </a:spcBef>
            </a:pPr>
            <a:r>
              <a:rPr lang="en-GB" altLang="en-US" b="1">
                <a:solidFill>
                  <a:srgbClr val="F9F911"/>
                </a:solidFill>
                <a:latin typeface="Comic Sans MS" panose="030F0702030302020204" pitchFamily="66" charset="0"/>
                <a:cs typeface="Arial" panose="020B0604020202020204" pitchFamily="34" charset="0"/>
              </a:rPr>
              <a:t>Harder Exponential &amp; Log Graphs</a:t>
            </a:r>
          </a:p>
        </p:txBody>
      </p:sp>
      <p:sp>
        <p:nvSpPr>
          <p:cNvPr id="18" name="AutoShape 11">
            <a:hlinkClick r:id="rId9" action="ppaction://hlinksldjump" highlightClick="1"/>
          </p:cNvPr>
          <p:cNvSpPr>
            <a:spLocks noChangeArrowheads="1"/>
          </p:cNvSpPr>
          <p:nvPr/>
        </p:nvSpPr>
        <p:spPr bwMode="auto">
          <a:xfrm>
            <a:off x="1585913" y="5049838"/>
            <a:ext cx="531812" cy="287337"/>
          </a:xfrm>
          <a:prstGeom prst="actionButtonForwardNext">
            <a:avLst/>
          </a:prstGeom>
          <a:solidFill>
            <a:schemeClr val="bg1">
              <a:lumMod val="50000"/>
            </a:schemeClr>
          </a:solidFill>
          <a:ln w="9525">
            <a:solidFill>
              <a:schemeClr val="tx1"/>
            </a:solidFill>
            <a:miter lim="800000"/>
            <a:headEnd/>
            <a:tailEnd/>
          </a:ln>
        </p:spPr>
        <p:txBody>
          <a:bodyPr wrap="none" anchor="ctr"/>
          <a:lstStyle/>
          <a:p>
            <a:pPr>
              <a:defRPr/>
            </a:pPr>
            <a:endParaRPr lang="en-US" sz="3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862013" y="1490663"/>
            <a:ext cx="1447800"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Examples</a:t>
            </a:r>
          </a:p>
        </p:txBody>
      </p:sp>
      <p:sp>
        <p:nvSpPr>
          <p:cNvPr id="12291" name="Text Box 3"/>
          <p:cNvSpPr txBox="1">
            <a:spLocks noChangeArrowheads="1"/>
          </p:cNvSpPr>
          <p:nvPr/>
        </p:nvSpPr>
        <p:spPr bwMode="auto">
          <a:xfrm>
            <a:off x="838200" y="2071688"/>
            <a:ext cx="2362200" cy="457200"/>
          </a:xfrm>
          <a:prstGeom prst="rect">
            <a:avLst/>
          </a:prstGeom>
          <a:noFill/>
          <a:ln w="9525">
            <a:noFill/>
            <a:miter lim="800000"/>
            <a:headEnd/>
            <a:tailEnd/>
          </a:ln>
        </p:spPr>
        <p:txBody>
          <a:bodyPr>
            <a:spAutoFit/>
          </a:bodyPr>
          <a:lstStyle/>
          <a:p>
            <a:pPr>
              <a:defRPr/>
            </a:pPr>
            <a:r>
              <a:rPr lang="en-GB">
                <a:solidFill>
                  <a:srgbClr val="FFFF00"/>
                </a:solidFill>
                <a:latin typeface="+mj-lt"/>
              </a:rPr>
              <a:t>Simplify:</a:t>
            </a:r>
          </a:p>
        </p:txBody>
      </p:sp>
      <p:sp>
        <p:nvSpPr>
          <p:cNvPr id="12292" name="Text Box 4"/>
          <p:cNvSpPr txBox="1">
            <a:spLocks noChangeArrowheads="1"/>
          </p:cNvSpPr>
          <p:nvPr/>
        </p:nvSpPr>
        <p:spPr bwMode="auto">
          <a:xfrm>
            <a:off x="914400" y="2566988"/>
            <a:ext cx="3962400" cy="457200"/>
          </a:xfrm>
          <a:prstGeom prst="rect">
            <a:avLst/>
          </a:prstGeom>
          <a:noFill/>
          <a:ln w="9525">
            <a:noFill/>
            <a:miter lim="800000"/>
            <a:headEnd/>
            <a:tailEnd/>
          </a:ln>
        </p:spPr>
        <p:txBody>
          <a:bodyPr>
            <a:spAutoFit/>
          </a:bodyPr>
          <a:lstStyle/>
          <a:p>
            <a:pPr>
              <a:defRPr/>
            </a:pPr>
            <a:r>
              <a:rPr lang="en-GB" dirty="0">
                <a:solidFill>
                  <a:srgbClr val="FFFF00"/>
                </a:solidFill>
                <a:latin typeface="+mj-lt"/>
              </a:rPr>
              <a:t>a)	log</a:t>
            </a:r>
            <a:r>
              <a:rPr lang="en-GB" baseline="-25000" dirty="0">
                <a:solidFill>
                  <a:srgbClr val="FFFF00"/>
                </a:solidFill>
                <a:latin typeface="+mj-lt"/>
              </a:rPr>
              <a:t>10</a:t>
            </a:r>
            <a:r>
              <a:rPr lang="en-GB" dirty="0">
                <a:solidFill>
                  <a:srgbClr val="FFFF00"/>
                </a:solidFill>
                <a:latin typeface="+mj-lt"/>
              </a:rPr>
              <a:t>2 + log</a:t>
            </a:r>
            <a:r>
              <a:rPr lang="en-GB" baseline="-25000" dirty="0">
                <a:solidFill>
                  <a:srgbClr val="FFFF00"/>
                </a:solidFill>
                <a:latin typeface="+mj-lt"/>
              </a:rPr>
              <a:t>10</a:t>
            </a:r>
            <a:r>
              <a:rPr lang="en-GB" dirty="0">
                <a:solidFill>
                  <a:srgbClr val="FFFF00"/>
                </a:solidFill>
                <a:latin typeface="+mj-lt"/>
              </a:rPr>
              <a:t>500	</a:t>
            </a:r>
          </a:p>
        </p:txBody>
      </p:sp>
      <p:sp>
        <p:nvSpPr>
          <p:cNvPr id="12293" name="Text Box 5"/>
          <p:cNvSpPr txBox="1">
            <a:spLocks noChangeArrowheads="1"/>
          </p:cNvSpPr>
          <p:nvPr/>
        </p:nvSpPr>
        <p:spPr bwMode="auto">
          <a:xfrm>
            <a:off x="4953000" y="2566988"/>
            <a:ext cx="3657600" cy="457200"/>
          </a:xfrm>
          <a:prstGeom prst="rect">
            <a:avLst/>
          </a:prstGeom>
          <a:noFill/>
          <a:ln w="9525">
            <a:noFill/>
            <a:miter lim="800000"/>
            <a:headEnd/>
            <a:tailEnd/>
          </a:ln>
        </p:spPr>
        <p:txBody>
          <a:bodyPr>
            <a:spAutoFit/>
          </a:bodyPr>
          <a:lstStyle/>
          <a:p>
            <a:pPr lvl="1">
              <a:defRPr/>
            </a:pPr>
            <a:r>
              <a:rPr lang="en-GB" dirty="0">
                <a:solidFill>
                  <a:srgbClr val="FFFF00"/>
                </a:solidFill>
                <a:latin typeface="+mj-lt"/>
              </a:rPr>
              <a:t>b)	log</a:t>
            </a:r>
            <a:r>
              <a:rPr lang="en-GB" baseline="-25000" dirty="0">
                <a:solidFill>
                  <a:srgbClr val="FFFF00"/>
                </a:solidFill>
                <a:latin typeface="+mj-lt"/>
              </a:rPr>
              <a:t>3</a:t>
            </a:r>
            <a:r>
              <a:rPr lang="en-GB" dirty="0">
                <a:solidFill>
                  <a:srgbClr val="FFFF00"/>
                </a:solidFill>
                <a:latin typeface="+mj-lt"/>
              </a:rPr>
              <a:t>63 – log</a:t>
            </a:r>
            <a:r>
              <a:rPr lang="en-GB" baseline="-25000" dirty="0">
                <a:solidFill>
                  <a:srgbClr val="FFFF00"/>
                </a:solidFill>
                <a:latin typeface="+mj-lt"/>
              </a:rPr>
              <a:t>3</a:t>
            </a:r>
            <a:r>
              <a:rPr lang="en-GB" dirty="0">
                <a:solidFill>
                  <a:srgbClr val="FFFF00"/>
                </a:solidFill>
                <a:latin typeface="+mj-lt"/>
              </a:rPr>
              <a:t>7</a:t>
            </a:r>
          </a:p>
        </p:txBody>
      </p:sp>
      <p:graphicFrame>
        <p:nvGraphicFramePr>
          <p:cNvPr id="12294" name="Object 2"/>
          <p:cNvGraphicFramePr>
            <a:graphicFrameLocks noChangeAspect="1"/>
          </p:cNvGraphicFramePr>
          <p:nvPr/>
        </p:nvGraphicFramePr>
        <p:xfrm>
          <a:off x="2181225" y="3248025"/>
          <a:ext cx="2209800" cy="511175"/>
        </p:xfrm>
        <a:graphic>
          <a:graphicData uri="http://schemas.openxmlformats.org/presentationml/2006/ole">
            <mc:AlternateContent xmlns:mc="http://schemas.openxmlformats.org/markup-compatibility/2006">
              <mc:Choice xmlns:v="urn:schemas-microsoft-com:vml" Requires="v">
                <p:oleObj spid="_x0000_s5149" name="Equation" r:id="rId3" imgW="990360" imgH="228600" progId="Equation.DSMT4">
                  <p:embed/>
                </p:oleObj>
              </mc:Choice>
              <mc:Fallback>
                <p:oleObj name="Equation" r:id="rId3" imgW="99036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3248025"/>
                        <a:ext cx="2209800" cy="5111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3"/>
          <p:cNvGraphicFramePr>
            <a:graphicFrameLocks noChangeAspect="1"/>
          </p:cNvGraphicFramePr>
          <p:nvPr/>
        </p:nvGraphicFramePr>
        <p:xfrm>
          <a:off x="2181225" y="4024313"/>
          <a:ext cx="1700213" cy="511175"/>
        </p:xfrm>
        <a:graphic>
          <a:graphicData uri="http://schemas.openxmlformats.org/presentationml/2006/ole">
            <mc:AlternateContent xmlns:mc="http://schemas.openxmlformats.org/markup-compatibility/2006">
              <mc:Choice xmlns:v="urn:schemas-microsoft-com:vml" Requires="v">
                <p:oleObj spid="_x0000_s5150" name="Equation" r:id="rId5" imgW="761760" imgH="228600" progId="Equation.DSMT4">
                  <p:embed/>
                </p:oleObj>
              </mc:Choice>
              <mc:Fallback>
                <p:oleObj name="Equation" r:id="rId5" imgW="76176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4024313"/>
                        <a:ext cx="1700213" cy="5111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4"/>
          <p:cNvGraphicFramePr>
            <a:graphicFrameLocks noChangeAspect="1"/>
          </p:cNvGraphicFramePr>
          <p:nvPr/>
        </p:nvGraphicFramePr>
        <p:xfrm>
          <a:off x="2181225" y="6383338"/>
          <a:ext cx="509588" cy="393700"/>
        </p:xfrm>
        <a:graphic>
          <a:graphicData uri="http://schemas.openxmlformats.org/presentationml/2006/ole">
            <mc:AlternateContent xmlns:mc="http://schemas.openxmlformats.org/markup-compatibility/2006">
              <mc:Choice xmlns:v="urn:schemas-microsoft-com:vml" Requires="v">
                <p:oleObj spid="_x0000_s5151" name="Equation" r:id="rId7" imgW="228600" imgH="177480" progId="Equation.DSMT4">
                  <p:embed/>
                </p:oleObj>
              </mc:Choice>
              <mc:Fallback>
                <p:oleObj name="Equation" r:id="rId7" imgW="228600" imgH="177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1225" y="6383338"/>
                        <a:ext cx="509588" cy="3937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0" name="Object 5"/>
          <p:cNvGraphicFramePr>
            <a:graphicFrameLocks noChangeAspect="1"/>
          </p:cNvGraphicFramePr>
          <p:nvPr/>
        </p:nvGraphicFramePr>
        <p:xfrm>
          <a:off x="6200775" y="3190875"/>
          <a:ext cx="1700213" cy="962025"/>
        </p:xfrm>
        <a:graphic>
          <a:graphicData uri="http://schemas.openxmlformats.org/presentationml/2006/ole">
            <mc:AlternateContent xmlns:mc="http://schemas.openxmlformats.org/markup-compatibility/2006">
              <mc:Choice xmlns:v="urn:schemas-microsoft-com:vml" Requires="v">
                <p:oleObj spid="_x0000_s5152" name="Equation" r:id="rId9" imgW="761760" imgH="431640" progId="Equation.DSMT4">
                  <p:embed/>
                </p:oleObj>
              </mc:Choice>
              <mc:Fallback>
                <p:oleObj name="Equation" r:id="rId9" imgW="761760" imgH="4316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0775" y="3190875"/>
                        <a:ext cx="1700213" cy="9620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1" name="Object 6"/>
          <p:cNvGraphicFramePr>
            <a:graphicFrameLocks noChangeAspect="1"/>
          </p:cNvGraphicFramePr>
          <p:nvPr/>
        </p:nvGraphicFramePr>
        <p:xfrm>
          <a:off x="6200775" y="4327525"/>
          <a:ext cx="1133475" cy="511175"/>
        </p:xfrm>
        <a:graphic>
          <a:graphicData uri="http://schemas.openxmlformats.org/presentationml/2006/ole">
            <mc:AlternateContent xmlns:mc="http://schemas.openxmlformats.org/markup-compatibility/2006">
              <mc:Choice xmlns:v="urn:schemas-microsoft-com:vml" Requires="v">
                <p:oleObj spid="_x0000_s5153" name="Equation" r:id="rId11" imgW="507960" imgH="228600" progId="Equation.DSMT4">
                  <p:embed/>
                </p:oleObj>
              </mc:Choice>
              <mc:Fallback>
                <p:oleObj name="Equation" r:id="rId11" imgW="507960" imgH="2286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0775" y="4327525"/>
                        <a:ext cx="1133475" cy="5111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2" name="Object 7"/>
          <p:cNvGraphicFramePr>
            <a:graphicFrameLocks noChangeAspect="1"/>
          </p:cNvGraphicFramePr>
          <p:nvPr/>
        </p:nvGraphicFramePr>
        <p:xfrm>
          <a:off x="6200775" y="6411913"/>
          <a:ext cx="534988" cy="365125"/>
        </p:xfrm>
        <a:graphic>
          <a:graphicData uri="http://schemas.openxmlformats.org/presentationml/2006/ole">
            <mc:AlternateContent xmlns:mc="http://schemas.openxmlformats.org/markup-compatibility/2006">
              <mc:Choice xmlns:v="urn:schemas-microsoft-com:vml" Requires="v">
                <p:oleObj spid="_x0000_s5154" name="Equation" r:id="rId13" imgW="241200" imgH="164880" progId="Equation.DSMT4">
                  <p:embed/>
                </p:oleObj>
              </mc:Choice>
              <mc:Fallback>
                <p:oleObj name="Equation" r:id="rId13" imgW="241200" imgH="16488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0775" y="6411913"/>
                        <a:ext cx="534988" cy="3651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Rules of Logarithms</a:t>
            </a:r>
          </a:p>
        </p:txBody>
      </p:sp>
      <p:graphicFrame>
        <p:nvGraphicFramePr>
          <p:cNvPr id="4" name="Object 3"/>
          <p:cNvGraphicFramePr>
            <a:graphicFrameLocks noChangeAspect="1"/>
          </p:cNvGraphicFramePr>
          <p:nvPr/>
        </p:nvGraphicFramePr>
        <p:xfrm>
          <a:off x="2181225" y="4802188"/>
          <a:ext cx="1671638" cy="539750"/>
        </p:xfrm>
        <a:graphic>
          <a:graphicData uri="http://schemas.openxmlformats.org/presentationml/2006/ole">
            <mc:AlternateContent xmlns:mc="http://schemas.openxmlformats.org/markup-compatibility/2006">
              <mc:Choice xmlns:v="urn:schemas-microsoft-com:vml" Requires="v">
                <p:oleObj spid="_x0000_s5155" name="Equation" r:id="rId15" imgW="749160" imgH="241200" progId="Equation.DSMT4">
                  <p:embed/>
                </p:oleObj>
              </mc:Choice>
              <mc:Fallback>
                <p:oleObj name="Equation" r:id="rId15" imgW="749160" imgH="24120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81225" y="4802188"/>
                        <a:ext cx="1671638" cy="5397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2181225" y="5607050"/>
          <a:ext cx="1785938" cy="511175"/>
        </p:xfrm>
        <a:graphic>
          <a:graphicData uri="http://schemas.openxmlformats.org/presentationml/2006/ole">
            <mc:AlternateContent xmlns:mc="http://schemas.openxmlformats.org/markup-compatibility/2006">
              <mc:Choice xmlns:v="urn:schemas-microsoft-com:vml" Requires="v">
                <p:oleObj spid="_x0000_s5156" name="Equation" r:id="rId17" imgW="799920" imgH="228600" progId="Equation.DSMT4">
                  <p:embed/>
                </p:oleObj>
              </mc:Choice>
              <mc:Fallback>
                <p:oleObj name="Equation" r:id="rId17" imgW="799920" imgH="228600" progId="Equation.DSMT4">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1225" y="5607050"/>
                        <a:ext cx="1785938" cy="5111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3" name="Group 11"/>
          <p:cNvGrpSpPr>
            <a:grpSpLocks/>
          </p:cNvGrpSpPr>
          <p:nvPr/>
        </p:nvGrpSpPr>
        <p:grpSpPr bwMode="auto">
          <a:xfrm>
            <a:off x="12700" y="3971925"/>
            <a:ext cx="2012950" cy="1219200"/>
            <a:chOff x="0" y="1536"/>
            <a:chExt cx="1056" cy="768"/>
          </a:xfrm>
          <a:solidFill>
            <a:schemeClr val="tx1">
              <a:lumMod val="50000"/>
            </a:schemeClr>
          </a:solidFill>
        </p:grpSpPr>
        <p:sp>
          <p:nvSpPr>
            <p:cNvPr id="10258" name="AutoShape 9"/>
            <p:cNvSpPr>
              <a:spLocks noChangeArrowheads="1"/>
            </p:cNvSpPr>
            <p:nvPr/>
          </p:nvSpPr>
          <p:spPr bwMode="auto">
            <a:xfrm>
              <a:off x="0" y="1536"/>
              <a:ext cx="1056" cy="768"/>
            </a:xfrm>
            <a:prstGeom prst="cloudCallout">
              <a:avLst>
                <a:gd name="adj1" fmla="val 63542"/>
                <a:gd name="adj2" fmla="val 44662"/>
              </a:avLst>
            </a:prstGeom>
            <a:solidFill>
              <a:schemeClr val="tx1"/>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p>
          </p:txBody>
        </p:sp>
        <p:graphicFrame>
          <p:nvGraphicFramePr>
            <p:cNvPr id="5135" name="Object 9"/>
            <p:cNvGraphicFramePr>
              <a:graphicFrameLocks noChangeAspect="1"/>
            </p:cNvGraphicFramePr>
            <p:nvPr/>
          </p:nvGraphicFramePr>
          <p:xfrm>
            <a:off x="65" y="1821"/>
            <a:ext cx="873" cy="285"/>
          </p:xfrm>
          <a:graphic>
            <a:graphicData uri="http://schemas.openxmlformats.org/presentationml/2006/ole">
              <mc:AlternateContent xmlns:mc="http://schemas.openxmlformats.org/markup-compatibility/2006">
                <mc:Choice xmlns:v="urn:schemas-microsoft-com:vml" Requires="v">
                  <p:oleObj spid="_x0000_s5157" name="Equation" r:id="rId19" imgW="1091880" imgH="241200" progId="Equation.DSMT4">
                    <p:embed/>
                  </p:oleObj>
                </mc:Choice>
                <mc:Fallback>
                  <p:oleObj name="Equation" r:id="rId19" imgW="1091880" imgH="241200" progId="Equation.DSMT4">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 y="1821"/>
                          <a:ext cx="873" cy="28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 name="Object 6"/>
          <p:cNvGraphicFramePr>
            <a:graphicFrameLocks noChangeAspect="1"/>
          </p:cNvGraphicFramePr>
          <p:nvPr/>
        </p:nvGraphicFramePr>
        <p:xfrm>
          <a:off x="6200775" y="5726113"/>
          <a:ext cx="1558925" cy="511175"/>
        </p:xfrm>
        <a:graphic>
          <a:graphicData uri="http://schemas.openxmlformats.org/presentationml/2006/ole">
            <mc:AlternateContent xmlns:mc="http://schemas.openxmlformats.org/markup-compatibility/2006">
              <mc:Choice xmlns:v="urn:schemas-microsoft-com:vml" Requires="v">
                <p:oleObj spid="_x0000_s5158" name="Equation" r:id="rId21" imgW="698400" imgH="228600" progId="Equation.DSMT4">
                  <p:embed/>
                </p:oleObj>
              </mc:Choice>
              <mc:Fallback>
                <p:oleObj name="Equation" r:id="rId21" imgW="698400" imgH="228600" progId="Equation.DSMT4">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00775" y="5726113"/>
                        <a:ext cx="1558925" cy="5111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6200775" y="5013325"/>
          <a:ext cx="1444625" cy="539750"/>
        </p:xfrm>
        <a:graphic>
          <a:graphicData uri="http://schemas.openxmlformats.org/presentationml/2006/ole">
            <mc:AlternateContent xmlns:mc="http://schemas.openxmlformats.org/markup-compatibility/2006">
              <mc:Choice xmlns:v="urn:schemas-microsoft-com:vml" Requires="v">
                <p:oleObj spid="_x0000_s5159" name="Equation" r:id="rId23" imgW="647640" imgH="241200" progId="Equation.DSMT4">
                  <p:embed/>
                </p:oleObj>
              </mc:Choice>
              <mc:Fallback>
                <p:oleObj name="Equation" r:id="rId23" imgW="647640" imgH="241200" progId="Equation.DSMT4">
                  <p:embed/>
                  <p:pic>
                    <p:nvPicPr>
                      <p:cNvPr id="0" name="Object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00775" y="5013325"/>
                        <a:ext cx="1444625" cy="5397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11"/>
          <p:cNvGrpSpPr>
            <a:grpSpLocks/>
          </p:cNvGrpSpPr>
          <p:nvPr/>
        </p:nvGrpSpPr>
        <p:grpSpPr bwMode="auto">
          <a:xfrm>
            <a:off x="4119563" y="4124325"/>
            <a:ext cx="1900237" cy="1219200"/>
            <a:chOff x="0" y="1536"/>
            <a:chExt cx="1056" cy="768"/>
          </a:xfrm>
          <a:solidFill>
            <a:schemeClr val="tx1">
              <a:lumMod val="50000"/>
            </a:schemeClr>
          </a:solidFill>
        </p:grpSpPr>
        <p:sp>
          <p:nvSpPr>
            <p:cNvPr id="24" name="AutoShape 9"/>
            <p:cNvSpPr>
              <a:spLocks noChangeArrowheads="1"/>
            </p:cNvSpPr>
            <p:nvPr/>
          </p:nvSpPr>
          <p:spPr bwMode="auto">
            <a:xfrm>
              <a:off x="0" y="1536"/>
              <a:ext cx="1056" cy="768"/>
            </a:xfrm>
            <a:prstGeom prst="cloudCallout">
              <a:avLst>
                <a:gd name="adj1" fmla="val 63542"/>
                <a:gd name="adj2" fmla="val 44662"/>
              </a:avLst>
            </a:prstGeom>
            <a:solidFill>
              <a:schemeClr val="tx1"/>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p>
          </p:txBody>
        </p:sp>
        <p:graphicFrame>
          <p:nvGraphicFramePr>
            <p:cNvPr id="5134" name="Object 9"/>
            <p:cNvGraphicFramePr>
              <a:graphicFrameLocks noChangeAspect="1"/>
            </p:cNvGraphicFramePr>
            <p:nvPr/>
          </p:nvGraphicFramePr>
          <p:xfrm>
            <a:off x="101" y="1839"/>
            <a:ext cx="806" cy="285"/>
          </p:xfrm>
          <a:graphic>
            <a:graphicData uri="http://schemas.openxmlformats.org/presentationml/2006/ole">
              <mc:AlternateContent xmlns:mc="http://schemas.openxmlformats.org/markup-compatibility/2006">
                <mc:Choice xmlns:v="urn:schemas-microsoft-com:vml" Requires="v">
                  <p:oleObj spid="_x0000_s5160" name="Equation" r:id="rId25" imgW="1091880" imgH="241200" progId="Equation.DSMT4">
                    <p:embed/>
                  </p:oleObj>
                </mc:Choice>
                <mc:Fallback>
                  <p:oleObj name="Equation" r:id="rId25" imgW="1091880" imgH="241200" progId="Equation.DSMT4">
                    <p:embed/>
                    <p:pic>
                      <p:nvPicPr>
                        <p:cNvPr id="0" name="Object 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1" y="1839"/>
                          <a:ext cx="806" cy="28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1" name="Group 11"/>
          <p:cNvGrpSpPr>
            <a:grpSpLocks/>
          </p:cNvGrpSpPr>
          <p:nvPr/>
        </p:nvGrpSpPr>
        <p:grpSpPr bwMode="auto">
          <a:xfrm>
            <a:off x="7467600" y="4333875"/>
            <a:ext cx="1676400" cy="1219200"/>
            <a:chOff x="0" y="1536"/>
            <a:chExt cx="1056" cy="768"/>
          </a:xfrm>
          <a:solidFill>
            <a:schemeClr val="tx1">
              <a:lumMod val="50000"/>
            </a:schemeClr>
          </a:solidFill>
        </p:grpSpPr>
        <p:sp>
          <p:nvSpPr>
            <p:cNvPr id="27" name="AutoShape 9"/>
            <p:cNvSpPr>
              <a:spLocks noChangeArrowheads="1"/>
            </p:cNvSpPr>
            <p:nvPr/>
          </p:nvSpPr>
          <p:spPr bwMode="auto">
            <a:xfrm>
              <a:off x="0" y="1536"/>
              <a:ext cx="1056" cy="768"/>
            </a:xfrm>
            <a:prstGeom prst="cloudCallout">
              <a:avLst>
                <a:gd name="adj1" fmla="val -32822"/>
                <a:gd name="adj2" fmla="val 68412"/>
              </a:avLst>
            </a:prstGeom>
            <a:solidFill>
              <a:schemeClr val="tx1"/>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p>
          </p:txBody>
        </p:sp>
        <p:graphicFrame>
          <p:nvGraphicFramePr>
            <p:cNvPr id="5133" name="Object 9"/>
            <p:cNvGraphicFramePr>
              <a:graphicFrameLocks noChangeAspect="1"/>
            </p:cNvGraphicFramePr>
            <p:nvPr/>
          </p:nvGraphicFramePr>
          <p:xfrm>
            <a:off x="229" y="1908"/>
            <a:ext cx="598" cy="223"/>
          </p:xfrm>
          <a:graphic>
            <a:graphicData uri="http://schemas.openxmlformats.org/presentationml/2006/ole">
              <mc:AlternateContent xmlns:mc="http://schemas.openxmlformats.org/markup-compatibility/2006">
                <mc:Choice xmlns:v="urn:schemas-microsoft-com:vml" Requires="v">
                  <p:oleObj spid="_x0000_s5161" name="Equation" r:id="rId27" imgW="609480" imgH="228600" progId="Equation.DSMT4">
                    <p:embed/>
                  </p:oleObj>
                </mc:Choice>
                <mc:Fallback>
                  <p:oleObj name="Equation" r:id="rId27" imgW="609480" imgH="228600" progId="Equation.DSMT4">
                    <p:embed/>
                    <p:pic>
                      <p:nvPicPr>
                        <p:cNvPr id="0" name="Object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9" y="1908"/>
                          <a:ext cx="598" cy="22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9" name="Group 11"/>
          <p:cNvGrpSpPr>
            <a:grpSpLocks/>
          </p:cNvGrpSpPr>
          <p:nvPr/>
        </p:nvGrpSpPr>
        <p:grpSpPr bwMode="auto">
          <a:xfrm>
            <a:off x="352425" y="5419725"/>
            <a:ext cx="1676400" cy="1219200"/>
            <a:chOff x="0" y="1536"/>
            <a:chExt cx="1056" cy="768"/>
          </a:xfrm>
          <a:solidFill>
            <a:schemeClr val="tx1">
              <a:lumMod val="50000"/>
            </a:schemeClr>
          </a:solidFill>
        </p:grpSpPr>
        <p:sp>
          <p:nvSpPr>
            <p:cNvPr id="30" name="AutoShape 9"/>
            <p:cNvSpPr>
              <a:spLocks noChangeArrowheads="1"/>
            </p:cNvSpPr>
            <p:nvPr/>
          </p:nvSpPr>
          <p:spPr bwMode="auto">
            <a:xfrm>
              <a:off x="0" y="1536"/>
              <a:ext cx="1056" cy="768"/>
            </a:xfrm>
            <a:prstGeom prst="cloudCallout">
              <a:avLst>
                <a:gd name="adj1" fmla="val 105360"/>
                <a:gd name="adj2" fmla="val -1588"/>
              </a:avLst>
            </a:prstGeom>
            <a:solidFill>
              <a:schemeClr val="tx1"/>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p>
          </p:txBody>
        </p:sp>
        <p:graphicFrame>
          <p:nvGraphicFramePr>
            <p:cNvPr id="5132" name="Object 9"/>
            <p:cNvGraphicFramePr>
              <a:graphicFrameLocks noChangeAspect="1"/>
            </p:cNvGraphicFramePr>
            <p:nvPr/>
          </p:nvGraphicFramePr>
          <p:xfrm>
            <a:off x="229" y="1908"/>
            <a:ext cx="598" cy="223"/>
          </p:xfrm>
          <a:graphic>
            <a:graphicData uri="http://schemas.openxmlformats.org/presentationml/2006/ole">
              <mc:AlternateContent xmlns:mc="http://schemas.openxmlformats.org/markup-compatibility/2006">
                <mc:Choice xmlns:v="urn:schemas-microsoft-com:vml" Requires="v">
                  <p:oleObj spid="_x0000_s5162" name="Equation" r:id="rId29" imgW="609480" imgH="228600" progId="Equation.DSMT4">
                    <p:embed/>
                  </p:oleObj>
                </mc:Choice>
                <mc:Fallback>
                  <p:oleObj name="Equation" r:id="rId29" imgW="609480" imgH="228600" progId="Equation.DSMT4">
                    <p:embed/>
                    <p:pic>
                      <p:nvPicPr>
                        <p:cNvPr id="0" name="Object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9" y="1908"/>
                          <a:ext cx="598" cy="22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left)">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wipe(left)">
                                      <p:cBhvr>
                                        <p:cTn id="12" dur="500"/>
                                        <p:tgtEl>
                                          <p:spTgt spid="12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2296"/>
                                        </p:tgtEl>
                                        <p:attrNameLst>
                                          <p:attrName>style.visibility</p:attrName>
                                        </p:attrNameLst>
                                      </p:cBhvr>
                                      <p:to>
                                        <p:strVal val="visible"/>
                                      </p:to>
                                    </p:set>
                                    <p:animEffect transition="in" filter="wipe(left)">
                                      <p:cBhvr>
                                        <p:cTn id="39" dur="500"/>
                                        <p:tgtEl>
                                          <p:spTgt spid="122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293"/>
                                        </p:tgtEl>
                                        <p:attrNameLst>
                                          <p:attrName>style.visibility</p:attrName>
                                        </p:attrNameLst>
                                      </p:cBhvr>
                                      <p:to>
                                        <p:strVal val="visible"/>
                                      </p:to>
                                    </p:set>
                                    <p:animEffect transition="in" filter="wipe(left)">
                                      <p:cBhvr>
                                        <p:cTn id="44" dur="500"/>
                                        <p:tgtEl>
                                          <p:spTgt spid="122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2300"/>
                                        </p:tgtEl>
                                        <p:attrNameLst>
                                          <p:attrName>style.visibility</p:attrName>
                                        </p:attrNameLst>
                                      </p:cBhvr>
                                      <p:to>
                                        <p:strVal val="visible"/>
                                      </p:to>
                                    </p:set>
                                    <p:animEffect transition="in" filter="wipe(left)">
                                      <p:cBhvr>
                                        <p:cTn id="49" dur="500"/>
                                        <p:tgtEl>
                                          <p:spTgt spid="1230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2301"/>
                                        </p:tgtEl>
                                        <p:attrNameLst>
                                          <p:attrName>style.visibility</p:attrName>
                                        </p:attrNameLst>
                                      </p:cBhvr>
                                      <p:to>
                                        <p:strVal val="visible"/>
                                      </p:to>
                                    </p:set>
                                    <p:animEffect transition="in" filter="wipe(left)">
                                      <p:cBhvr>
                                        <p:cTn id="54" dur="500"/>
                                        <p:tgtEl>
                                          <p:spTgt spid="123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1+#ppt_w/2"/>
                                          </p:val>
                                        </p:tav>
                                        <p:tav tm="100000">
                                          <p:val>
                                            <p:strVal val="#ppt_x"/>
                                          </p:val>
                                        </p:tav>
                                      </p:tavLst>
                                    </p:anim>
                                    <p:anim calcmode="lin" valueType="num">
                                      <p:cBhvr additive="base">
                                        <p:cTn id="7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12302"/>
                                        </p:tgtEl>
                                        <p:attrNameLst>
                                          <p:attrName>style.visibility</p:attrName>
                                        </p:attrNameLst>
                                      </p:cBhvr>
                                      <p:to>
                                        <p:strVal val="visible"/>
                                      </p:to>
                                    </p:set>
                                    <p:animEffect transition="in" filter="wipe(left)">
                                      <p:cBhvr>
                                        <p:cTn id="80"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graphicFrame>
        <p:nvGraphicFramePr>
          <p:cNvPr id="29696" name="Object 2"/>
          <p:cNvGraphicFramePr>
            <a:graphicFrameLocks noChangeAspect="1"/>
          </p:cNvGraphicFramePr>
          <p:nvPr/>
        </p:nvGraphicFramePr>
        <p:xfrm>
          <a:off x="1766888" y="2055813"/>
          <a:ext cx="5338762" cy="981075"/>
        </p:xfrm>
        <a:graphic>
          <a:graphicData uri="http://schemas.openxmlformats.org/presentationml/2006/ole">
            <mc:AlternateContent xmlns:mc="http://schemas.openxmlformats.org/markup-compatibility/2006">
              <mc:Choice xmlns:v="urn:schemas-microsoft-com:vml" Requires="v">
                <p:oleObj spid="_x0000_s6163" name="Equation" r:id="rId3" imgW="2133360" imgH="393480" progId="Equation.DSMT4">
                  <p:embed/>
                </p:oleObj>
              </mc:Choice>
              <mc:Fallback>
                <p:oleObj name="Equation" r:id="rId3" imgW="213336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8" y="2055813"/>
                        <a:ext cx="5338762" cy="9810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9" name="Object 25"/>
          <p:cNvGraphicFramePr>
            <a:graphicFrameLocks noChangeAspect="1"/>
          </p:cNvGraphicFramePr>
          <p:nvPr/>
        </p:nvGraphicFramePr>
        <p:xfrm>
          <a:off x="1766888" y="3262313"/>
          <a:ext cx="4010025" cy="917575"/>
        </p:xfrm>
        <a:graphic>
          <a:graphicData uri="http://schemas.openxmlformats.org/presentationml/2006/ole">
            <mc:AlternateContent xmlns:mc="http://schemas.openxmlformats.org/markup-compatibility/2006">
              <mc:Choice xmlns:v="urn:schemas-microsoft-com:vml" Requires="v">
                <p:oleObj spid="_x0000_s6164" name="Equation" r:id="rId5" imgW="1485720" imgH="342720" progId="Equation.DSMT4">
                  <p:embed/>
                </p:oleObj>
              </mc:Choice>
              <mc:Fallback>
                <p:oleObj name="Equation" r:id="rId5" imgW="1485720" imgH="34272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6888" y="3262313"/>
                        <a:ext cx="4010025" cy="9175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0" name="Object 16"/>
          <p:cNvGraphicFramePr>
            <a:graphicFrameLocks noChangeAspect="1"/>
          </p:cNvGraphicFramePr>
          <p:nvPr/>
        </p:nvGraphicFramePr>
        <p:xfrm>
          <a:off x="1766888" y="4406900"/>
          <a:ext cx="3048000" cy="681038"/>
        </p:xfrm>
        <a:graphic>
          <a:graphicData uri="http://schemas.openxmlformats.org/presentationml/2006/ole">
            <mc:AlternateContent xmlns:mc="http://schemas.openxmlformats.org/markup-compatibility/2006">
              <mc:Choice xmlns:v="urn:schemas-microsoft-com:vml" Requires="v">
                <p:oleObj spid="_x0000_s6165" name="Equation" r:id="rId7" imgW="1015920" imgH="228600" progId="Equation.DSMT4">
                  <p:embed/>
                </p:oleObj>
              </mc:Choice>
              <mc:Fallback>
                <p:oleObj name="Equation" r:id="rId7" imgW="1015920" imgH="2286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4406900"/>
                        <a:ext cx="3048000" cy="68103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12" name="Object 18"/>
          <p:cNvGraphicFramePr>
            <a:graphicFrameLocks noChangeAspect="1"/>
          </p:cNvGraphicFramePr>
          <p:nvPr/>
        </p:nvGraphicFramePr>
        <p:xfrm>
          <a:off x="1766888" y="5313363"/>
          <a:ext cx="1800225" cy="1101725"/>
        </p:xfrm>
        <a:graphic>
          <a:graphicData uri="http://schemas.openxmlformats.org/presentationml/2006/ole">
            <mc:AlternateContent xmlns:mc="http://schemas.openxmlformats.org/markup-compatibility/2006">
              <mc:Choice xmlns:v="urn:schemas-microsoft-com:vml" Requires="v">
                <p:oleObj spid="_x0000_s6166" name="Equation" r:id="rId9" imgW="698400" imgH="431640" progId="Equation.DSMT4">
                  <p:embed/>
                </p:oleObj>
              </mc:Choice>
              <mc:Fallback>
                <p:oleObj name="Equation" r:id="rId9" imgW="698400" imgH="43164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6888" y="5313363"/>
                        <a:ext cx="1800225" cy="11017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16" name="Object 22"/>
          <p:cNvGraphicFramePr>
            <a:graphicFrameLocks noChangeAspect="1"/>
          </p:cNvGraphicFramePr>
          <p:nvPr/>
        </p:nvGraphicFramePr>
        <p:xfrm>
          <a:off x="5748338" y="5619750"/>
          <a:ext cx="636587" cy="488950"/>
        </p:xfrm>
        <a:graphic>
          <a:graphicData uri="http://schemas.openxmlformats.org/presentationml/2006/ole">
            <mc:AlternateContent xmlns:mc="http://schemas.openxmlformats.org/markup-compatibility/2006">
              <mc:Choice xmlns:v="urn:schemas-microsoft-com:vml" Requires="v">
                <p:oleObj spid="_x0000_s6167" name="Equation" r:id="rId11" imgW="215640" imgH="164880" progId="Equation.DSMT4">
                  <p:embed/>
                </p:oleObj>
              </mc:Choice>
              <mc:Fallback>
                <p:oleObj name="Equation" r:id="rId11" imgW="215640" imgH="164880" progId="Equation.DSMT4">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8338" y="5619750"/>
                        <a:ext cx="636587" cy="4889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4"/>
          <p:cNvGrpSpPr>
            <a:grpSpLocks/>
          </p:cNvGrpSpPr>
          <p:nvPr/>
        </p:nvGrpSpPr>
        <p:grpSpPr bwMode="auto">
          <a:xfrm>
            <a:off x="6562725" y="3971925"/>
            <a:ext cx="1676400" cy="1219200"/>
            <a:chOff x="576" y="2064"/>
            <a:chExt cx="1056" cy="768"/>
          </a:xfrm>
        </p:grpSpPr>
        <p:sp>
          <p:nvSpPr>
            <p:cNvPr id="11300" name="AutoShape 38"/>
            <p:cNvSpPr>
              <a:spLocks noChangeArrowheads="1"/>
            </p:cNvSpPr>
            <p:nvPr/>
          </p:nvSpPr>
          <p:spPr bwMode="auto">
            <a:xfrm>
              <a:off x="576" y="2064"/>
              <a:ext cx="1056" cy="768"/>
            </a:xfrm>
            <a:prstGeom prst="cloudCallout">
              <a:avLst>
                <a:gd name="adj1" fmla="val -132427"/>
                <a:gd name="adj2" fmla="val 61301"/>
              </a:avLst>
            </a:prstGeom>
            <a:solidFill>
              <a:srgbClr val="FFFFCC"/>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solidFill>
                  <a:srgbClr val="000000"/>
                </a:solidFill>
                <a:latin typeface="+mj-lt"/>
              </a:endParaRPr>
            </a:p>
          </p:txBody>
        </p:sp>
        <p:graphicFrame>
          <p:nvGraphicFramePr>
            <p:cNvPr id="6154" name="Object 24"/>
            <p:cNvGraphicFramePr>
              <a:graphicFrameLocks noChangeAspect="1"/>
            </p:cNvGraphicFramePr>
            <p:nvPr/>
          </p:nvGraphicFramePr>
          <p:xfrm>
            <a:off x="805" y="2436"/>
            <a:ext cx="596" cy="224"/>
          </p:xfrm>
          <a:graphic>
            <a:graphicData uri="http://schemas.openxmlformats.org/presentationml/2006/ole">
              <mc:AlternateContent xmlns:mc="http://schemas.openxmlformats.org/markup-compatibility/2006">
                <mc:Choice xmlns:v="urn:schemas-microsoft-com:vml" Requires="v">
                  <p:oleObj spid="_x0000_s6168" name="Equation" r:id="rId13" imgW="609480" imgH="228600" progId="Equation.DSMT4">
                    <p:embed/>
                  </p:oleObj>
                </mc:Choice>
                <mc:Fallback>
                  <p:oleObj name="Equation" r:id="rId13" imgW="609480" imgH="228600" progId="Equation.DSMT4">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 y="2436"/>
                          <a:ext cx="596" cy="224"/>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7"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Rules of Logarithms</a:t>
            </a:r>
          </a:p>
        </p:txBody>
      </p:sp>
      <p:graphicFrame>
        <p:nvGraphicFramePr>
          <p:cNvPr id="5" name="Object 18"/>
          <p:cNvGraphicFramePr>
            <a:graphicFrameLocks noChangeAspect="1"/>
          </p:cNvGraphicFramePr>
          <p:nvPr/>
        </p:nvGraphicFramePr>
        <p:xfrm>
          <a:off x="3848100" y="5526088"/>
          <a:ext cx="1562100" cy="677862"/>
        </p:xfrm>
        <a:graphic>
          <a:graphicData uri="http://schemas.openxmlformats.org/presentationml/2006/ole">
            <mc:AlternateContent xmlns:mc="http://schemas.openxmlformats.org/markup-compatibility/2006">
              <mc:Choice xmlns:v="urn:schemas-microsoft-com:vml" Requires="v">
                <p:oleObj spid="_x0000_s6169" name="Equation" r:id="rId15" imgW="520560" imgH="228600" progId="Equation.DSMT4">
                  <p:embed/>
                </p:oleObj>
              </mc:Choice>
              <mc:Fallback>
                <p:oleObj name="Equation" r:id="rId15" imgW="520560" imgH="22860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8100" y="5526088"/>
                        <a:ext cx="1562100" cy="67786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11"/>
          <p:cNvGrpSpPr>
            <a:grpSpLocks/>
          </p:cNvGrpSpPr>
          <p:nvPr/>
        </p:nvGrpSpPr>
        <p:grpSpPr bwMode="auto">
          <a:xfrm>
            <a:off x="319088" y="0"/>
            <a:ext cx="2895600" cy="1662113"/>
            <a:chOff x="165" y="1593"/>
            <a:chExt cx="1223" cy="768"/>
          </a:xfrm>
          <a:solidFill>
            <a:schemeClr val="tx1">
              <a:lumMod val="50000"/>
            </a:schemeClr>
          </a:solidFill>
        </p:grpSpPr>
        <p:sp>
          <p:nvSpPr>
            <p:cNvPr id="40" name="AutoShape 9"/>
            <p:cNvSpPr>
              <a:spLocks noChangeArrowheads="1"/>
            </p:cNvSpPr>
            <p:nvPr/>
          </p:nvSpPr>
          <p:spPr bwMode="auto">
            <a:xfrm>
              <a:off x="165" y="1593"/>
              <a:ext cx="1223" cy="768"/>
            </a:xfrm>
            <a:prstGeom prst="cloudCallout">
              <a:avLst>
                <a:gd name="adj1" fmla="val 79543"/>
                <a:gd name="adj2" fmla="val 68741"/>
              </a:avLst>
            </a:prstGeom>
            <a:solidFill>
              <a:schemeClr val="tx1"/>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p>
          </p:txBody>
        </p:sp>
        <p:graphicFrame>
          <p:nvGraphicFramePr>
            <p:cNvPr id="6153" name="Object 9"/>
            <p:cNvGraphicFramePr>
              <a:graphicFrameLocks noChangeAspect="1"/>
            </p:cNvGraphicFramePr>
            <p:nvPr/>
          </p:nvGraphicFramePr>
          <p:xfrm>
            <a:off x="285" y="1930"/>
            <a:ext cx="905" cy="244"/>
          </p:xfrm>
          <a:graphic>
            <a:graphicData uri="http://schemas.openxmlformats.org/presentationml/2006/ole">
              <mc:AlternateContent xmlns:mc="http://schemas.openxmlformats.org/markup-compatibility/2006">
                <mc:Choice xmlns:v="urn:schemas-microsoft-com:vml" Requires="v">
                  <p:oleObj spid="_x0000_s6170" name="Equation" r:id="rId17" imgW="1066680" imgH="241200" progId="Equation.DSMT4">
                    <p:embed/>
                  </p:oleObj>
                </mc:Choice>
                <mc:Fallback>
                  <p:oleObj name="Equation" r:id="rId17" imgW="1066680" imgH="2412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5" y="1930"/>
                          <a:ext cx="905" cy="244"/>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43"/>
          <p:cNvGrpSpPr>
            <a:grpSpLocks/>
          </p:cNvGrpSpPr>
          <p:nvPr/>
        </p:nvGrpSpPr>
        <p:grpSpPr bwMode="auto">
          <a:xfrm>
            <a:off x="5476875" y="3067050"/>
            <a:ext cx="3576638" cy="1628775"/>
            <a:chOff x="3216" y="2502"/>
            <a:chExt cx="2253" cy="1026"/>
          </a:xfrm>
        </p:grpSpPr>
        <p:sp>
          <p:nvSpPr>
            <p:cNvPr id="11299" name="AutoShape 41"/>
            <p:cNvSpPr>
              <a:spLocks noChangeArrowheads="1"/>
            </p:cNvSpPr>
            <p:nvPr/>
          </p:nvSpPr>
          <p:spPr bwMode="auto">
            <a:xfrm>
              <a:off x="3216" y="2502"/>
              <a:ext cx="2253" cy="1026"/>
            </a:xfrm>
            <a:prstGeom prst="cloudCallout">
              <a:avLst>
                <a:gd name="adj1" fmla="val -65584"/>
                <a:gd name="adj2" fmla="val 50371"/>
              </a:avLst>
            </a:prstGeom>
            <a:solidFill>
              <a:srgbClr val="FFFFCC"/>
            </a:solidFill>
            <a:ln w="28575">
              <a:solidFill>
                <a:srgbClr val="000000"/>
              </a:solidFill>
              <a:round/>
              <a:headEnd/>
              <a:tailEnd/>
            </a:ln>
          </p:spPr>
          <p:txBody>
            <a:bodyPr wrap="none" anchor="ctr"/>
            <a:lstStyle/>
            <a:p>
              <a:pPr>
                <a:defRPr/>
              </a:pPr>
              <a:endParaRPr lang="en-GB" dirty="0">
                <a:solidFill>
                  <a:srgbClr val="000000"/>
                </a:solidFill>
                <a:latin typeface="+mj-lt"/>
              </a:endParaRPr>
            </a:p>
          </p:txBody>
        </p:sp>
        <p:graphicFrame>
          <p:nvGraphicFramePr>
            <p:cNvPr id="6152" name="Object 23"/>
            <p:cNvGraphicFramePr>
              <a:graphicFrameLocks noChangeAspect="1"/>
            </p:cNvGraphicFramePr>
            <p:nvPr/>
          </p:nvGraphicFramePr>
          <p:xfrm>
            <a:off x="3444" y="2730"/>
            <a:ext cx="1710" cy="539"/>
          </p:xfrm>
          <a:graphic>
            <a:graphicData uri="http://schemas.openxmlformats.org/presentationml/2006/ole">
              <mc:AlternateContent xmlns:mc="http://schemas.openxmlformats.org/markup-compatibility/2006">
                <mc:Choice xmlns:v="urn:schemas-microsoft-com:vml" Requires="v">
                  <p:oleObj spid="_x0000_s6171" name="Equation" r:id="rId19" imgW="1600200" imgH="457200" progId="Equation.DSMT4">
                    <p:embed/>
                  </p:oleObj>
                </mc:Choice>
                <mc:Fallback>
                  <p:oleObj name="Equation" r:id="rId19" imgW="1600200" imgH="457200"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44" y="2730"/>
                          <a:ext cx="1710" cy="53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1289"/>
                                        </p:tgtEl>
                                        <p:attrNameLst>
                                          <p:attrName>style.visibility</p:attrName>
                                        </p:attrNameLst>
                                      </p:cBhvr>
                                      <p:to>
                                        <p:strVal val="visible"/>
                                      </p:to>
                                    </p:set>
                                    <p:animEffect transition="in" filter="wipe(left)">
                                      <p:cBhvr>
                                        <p:cTn id="13" dur="500"/>
                                        <p:tgtEl>
                                          <p:spTgt spid="112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1" fill="hold" nodeType="clickEffect">
                                  <p:stCondLst>
                                    <p:cond delay="0"/>
                                  </p:stCondLst>
                                  <p:childTnLst>
                                    <p:anim calcmode="lin" valueType="num">
                                      <p:cBhvr additive="base">
                                        <p:cTn id="17" dur="500"/>
                                        <p:tgtEl>
                                          <p:spTgt spid="19"/>
                                        </p:tgtEl>
                                        <p:attrNameLst>
                                          <p:attrName>ppt_x</p:attrName>
                                        </p:attrNameLst>
                                      </p:cBhvr>
                                      <p:tavLst>
                                        <p:tav tm="0">
                                          <p:val>
                                            <p:strVal val="ppt_x"/>
                                          </p:val>
                                        </p:tav>
                                        <p:tav tm="100000">
                                          <p:val>
                                            <p:strVal val="ppt_x"/>
                                          </p:val>
                                        </p:tav>
                                      </p:tavLst>
                                    </p:anim>
                                    <p:anim calcmode="lin" valueType="num">
                                      <p:cBhvr additive="base">
                                        <p:cTn id="18" dur="500"/>
                                        <p:tgtEl>
                                          <p:spTgt spid="19"/>
                                        </p:tgtEl>
                                        <p:attrNameLst>
                                          <p:attrName>ppt_y</p:attrName>
                                        </p:attrNameLst>
                                      </p:cBhvr>
                                      <p:tavLst>
                                        <p:tav tm="0">
                                          <p:val>
                                            <p:strVal val="ppt_y"/>
                                          </p:val>
                                        </p:tav>
                                        <p:tav tm="100000">
                                          <p:val>
                                            <p:strVal val="0-ppt_h/2"/>
                                          </p:val>
                                        </p:tav>
                                      </p:tavLst>
                                    </p:anim>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9710"/>
                                        </p:tgtEl>
                                        <p:attrNameLst>
                                          <p:attrName>style.visibility</p:attrName>
                                        </p:attrNameLst>
                                      </p:cBhvr>
                                      <p:to>
                                        <p:strVal val="visible"/>
                                      </p:to>
                                    </p:set>
                                    <p:animEffect transition="in" filter="wipe(left)">
                                      <p:cBhvr>
                                        <p:cTn id="24" dur="500"/>
                                        <p:tgtEl>
                                          <p:spTgt spid="297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9712"/>
                                        </p:tgtEl>
                                        <p:attrNameLst>
                                          <p:attrName>style.visibility</p:attrName>
                                        </p:attrNameLst>
                                      </p:cBhvr>
                                      <p:to>
                                        <p:strVal val="visible"/>
                                      </p:to>
                                    </p:set>
                                    <p:animEffect transition="in" filter="wipe(left)">
                                      <p:cBhvr>
                                        <p:cTn id="35" dur="500"/>
                                        <p:tgtEl>
                                          <p:spTgt spid="297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xit" presetSubtype="2" fill="hold" nodeType="clickEffect">
                                  <p:stCondLst>
                                    <p:cond delay="0"/>
                                  </p:stCondLst>
                                  <p:childTnLst>
                                    <p:anim calcmode="lin" valueType="num">
                                      <p:cBhvr additive="base">
                                        <p:cTn id="39" dur="500"/>
                                        <p:tgtEl>
                                          <p:spTgt spid="4"/>
                                        </p:tgtEl>
                                        <p:attrNameLst>
                                          <p:attrName>ppt_x</p:attrName>
                                        </p:attrNameLst>
                                      </p:cBhvr>
                                      <p:tavLst>
                                        <p:tav tm="0">
                                          <p:val>
                                            <p:strVal val="ppt_x"/>
                                          </p:val>
                                        </p:tav>
                                        <p:tav tm="100000">
                                          <p:val>
                                            <p:strVal val="1+ppt_w/2"/>
                                          </p:val>
                                        </p:tav>
                                      </p:tavLst>
                                    </p:anim>
                                    <p:anim calcmode="lin" valueType="num">
                                      <p:cBhvr additive="base">
                                        <p:cTn id="40" dur="500"/>
                                        <p:tgtEl>
                                          <p:spTgt spid="4"/>
                                        </p:tgtEl>
                                        <p:attrNameLst>
                                          <p:attrName>ppt_y</p:attrName>
                                        </p:attrNameLst>
                                      </p:cBhvr>
                                      <p:tavLst>
                                        <p:tav tm="0">
                                          <p:val>
                                            <p:strVal val="ppt_y"/>
                                          </p:val>
                                        </p:tav>
                                        <p:tav tm="100000">
                                          <p:val>
                                            <p:strVal val="ppt_y"/>
                                          </p:val>
                                        </p:tav>
                                      </p:tavLst>
                                    </p:anim>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1+#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9716"/>
                                        </p:tgtEl>
                                        <p:attrNameLst>
                                          <p:attrName>style.visibility</p:attrName>
                                        </p:attrNameLst>
                                      </p:cBhvr>
                                      <p:to>
                                        <p:strVal val="visible"/>
                                      </p:to>
                                    </p:set>
                                    <p:animEffect transition="in" filter="wipe(left)">
                                      <p:cBhvr>
                                        <p:cTn id="57" dur="500"/>
                                        <p:tgtEl>
                                          <p:spTgt spid="2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Extra Practice</a:t>
            </a:r>
            <a:endParaRPr lang="en-GB" sz="4000" kern="0" dirty="0">
              <a:solidFill>
                <a:srgbClr val="EEF82A"/>
              </a:solidFill>
              <a:latin typeface="+mj-lt"/>
              <a:ea typeface="+mj-ea"/>
              <a:cs typeface="+mj-cs"/>
            </a:endParaRPr>
          </a:p>
        </p:txBody>
      </p:sp>
      <p:sp>
        <p:nvSpPr>
          <p:cNvPr id="19" name="TextBox 18"/>
          <p:cNvSpPr txBox="1"/>
          <p:nvPr/>
        </p:nvSpPr>
        <p:spPr>
          <a:xfrm>
            <a:off x="2584450" y="3413125"/>
            <a:ext cx="4586288" cy="708025"/>
          </a:xfrm>
          <a:prstGeom prst="rect">
            <a:avLst/>
          </a:prstGeom>
          <a:noFill/>
        </p:spPr>
        <p:txBody>
          <a:bodyPr wrap="none">
            <a:spAutoFit/>
          </a:bodyPr>
          <a:lstStyle/>
          <a:p>
            <a:pPr>
              <a:defRPr/>
            </a:pPr>
            <a:r>
              <a:rPr lang="en-GB" sz="4000" dirty="0">
                <a:solidFill>
                  <a:srgbClr val="FFFF00"/>
                </a:solidFill>
                <a:latin typeface="+mj-lt"/>
              </a:rPr>
              <a:t>HMM		Ex15F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885825" y="2162175"/>
            <a:ext cx="7315200" cy="457200"/>
          </a:xfrm>
          <a:prstGeom prst="rect">
            <a:avLst/>
          </a:prstGeom>
          <a:noFill/>
          <a:ln w="9525">
            <a:noFill/>
            <a:miter lim="800000"/>
            <a:headEnd/>
            <a:tailEnd/>
          </a:ln>
        </p:spPr>
        <p:txBody>
          <a:bodyPr>
            <a:spAutoFit/>
          </a:bodyPr>
          <a:lstStyle/>
          <a:p>
            <a:pPr>
              <a:defRPr/>
            </a:pPr>
            <a:r>
              <a:rPr lang="en-GB" dirty="0">
                <a:solidFill>
                  <a:srgbClr val="FFFF00"/>
                </a:solidFill>
                <a:latin typeface="+mj-lt"/>
              </a:rPr>
              <a:t>You have 2 logarithm  buttons on your calculator:</a:t>
            </a:r>
          </a:p>
        </p:txBody>
      </p:sp>
      <p:sp>
        <p:nvSpPr>
          <p:cNvPr id="14341" name="Text Box 5"/>
          <p:cNvSpPr txBox="1">
            <a:spLocks noChangeArrowheads="1"/>
          </p:cNvSpPr>
          <p:nvPr/>
        </p:nvSpPr>
        <p:spPr bwMode="auto">
          <a:xfrm>
            <a:off x="1857375" y="3309938"/>
            <a:ext cx="3438525" cy="4619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which stands for log</a:t>
            </a:r>
            <a:r>
              <a:rPr lang="en-GB" baseline="-25000" dirty="0">
                <a:solidFill>
                  <a:srgbClr val="FFFF00"/>
                </a:solidFill>
                <a:latin typeface="+mj-lt"/>
              </a:rPr>
              <a:t>10</a:t>
            </a:r>
            <a:endParaRPr lang="en-GB" dirty="0">
              <a:solidFill>
                <a:srgbClr val="FFFF00"/>
              </a:solidFill>
              <a:latin typeface="+mj-lt"/>
            </a:endParaRPr>
          </a:p>
        </p:txBody>
      </p:sp>
      <p:sp>
        <p:nvSpPr>
          <p:cNvPr id="14342" name="Text Box 6"/>
          <p:cNvSpPr txBox="1">
            <a:spLocks noChangeArrowheads="1"/>
          </p:cNvSpPr>
          <p:nvPr/>
        </p:nvSpPr>
        <p:spPr bwMode="auto">
          <a:xfrm>
            <a:off x="1857375" y="4605338"/>
            <a:ext cx="3348038" cy="4619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which stands for log</a:t>
            </a:r>
            <a:r>
              <a:rPr lang="en-GB" baseline="-25000" dirty="0">
                <a:solidFill>
                  <a:srgbClr val="FFFF00"/>
                </a:solidFill>
                <a:latin typeface="+mj-lt"/>
              </a:rPr>
              <a:t>e</a:t>
            </a:r>
            <a:endParaRPr lang="en-GB" dirty="0">
              <a:solidFill>
                <a:srgbClr val="FFFF00"/>
              </a:solidFill>
              <a:latin typeface="+mj-lt"/>
            </a:endParaRPr>
          </a:p>
        </p:txBody>
      </p:sp>
      <p:sp>
        <p:nvSpPr>
          <p:cNvPr id="14344" name="AutoShape 8"/>
          <p:cNvSpPr>
            <a:spLocks noChangeArrowheads="1"/>
          </p:cNvSpPr>
          <p:nvPr/>
        </p:nvSpPr>
        <p:spPr bwMode="auto">
          <a:xfrm>
            <a:off x="1038225" y="3309938"/>
            <a:ext cx="609600" cy="457200"/>
          </a:xfrm>
          <a:prstGeom prst="flowChartAlternateProcess">
            <a:avLst/>
          </a:prstGeom>
          <a:solidFill>
            <a:schemeClr val="tx1"/>
          </a:solidFill>
          <a:ln w="28575">
            <a:solidFill>
              <a:srgbClr val="000000"/>
            </a:solidFill>
            <a:miter lim="800000"/>
            <a:headEnd/>
            <a:tailEnd/>
          </a:ln>
        </p:spPr>
        <p:txBody>
          <a:bodyPr wrap="none" anchor="ctr"/>
          <a:lstStyle/>
          <a:p>
            <a:pPr>
              <a:defRPr/>
            </a:pPr>
            <a:r>
              <a:rPr lang="en-GB">
                <a:solidFill>
                  <a:schemeClr val="bg1"/>
                </a:solidFill>
                <a:latin typeface="+mj-lt"/>
              </a:rPr>
              <a:t>log</a:t>
            </a:r>
            <a:endParaRPr lang="en-GB">
              <a:latin typeface="+mj-lt"/>
            </a:endParaRPr>
          </a:p>
        </p:txBody>
      </p:sp>
      <p:grpSp>
        <p:nvGrpSpPr>
          <p:cNvPr id="2" name="Group 16"/>
          <p:cNvGrpSpPr>
            <a:grpSpLocks/>
          </p:cNvGrpSpPr>
          <p:nvPr/>
        </p:nvGrpSpPr>
        <p:grpSpPr bwMode="auto">
          <a:xfrm>
            <a:off x="7672388" y="3067050"/>
            <a:ext cx="609600" cy="838200"/>
            <a:chOff x="4224" y="1152"/>
            <a:chExt cx="384" cy="528"/>
          </a:xfrm>
        </p:grpSpPr>
        <p:sp>
          <p:nvSpPr>
            <p:cNvPr id="12304" name="AutoShape 9"/>
            <p:cNvSpPr>
              <a:spLocks noChangeArrowheads="1"/>
            </p:cNvSpPr>
            <p:nvPr/>
          </p:nvSpPr>
          <p:spPr bwMode="auto">
            <a:xfrm>
              <a:off x="4224" y="1392"/>
              <a:ext cx="384" cy="288"/>
            </a:xfrm>
            <a:prstGeom prst="flowChartAlternateProcess">
              <a:avLst/>
            </a:prstGeom>
            <a:solidFill>
              <a:schemeClr val="tx1"/>
            </a:solidFill>
            <a:ln w="28575">
              <a:solidFill>
                <a:srgbClr val="000000"/>
              </a:solidFill>
              <a:miter lim="800000"/>
              <a:headEnd/>
              <a:tailEnd/>
            </a:ln>
          </p:spPr>
          <p:txBody>
            <a:bodyPr wrap="none" anchor="ctr"/>
            <a:lstStyle/>
            <a:p>
              <a:pPr>
                <a:defRPr/>
              </a:pPr>
              <a:r>
                <a:rPr lang="en-GB" dirty="0">
                  <a:solidFill>
                    <a:schemeClr val="bg1"/>
                  </a:solidFill>
                  <a:latin typeface="+mj-lt"/>
                </a:rPr>
                <a:t>log</a:t>
              </a:r>
              <a:endParaRPr lang="en-GB" dirty="0">
                <a:latin typeface="+mj-lt"/>
              </a:endParaRPr>
            </a:p>
          </p:txBody>
        </p:sp>
        <p:graphicFrame>
          <p:nvGraphicFramePr>
            <p:cNvPr id="7171" name="Object 3"/>
            <p:cNvGraphicFramePr>
              <a:graphicFrameLocks noChangeAspect="1"/>
            </p:cNvGraphicFramePr>
            <p:nvPr/>
          </p:nvGraphicFramePr>
          <p:xfrm>
            <a:off x="4273" y="1152"/>
            <a:ext cx="286" cy="240"/>
          </p:xfrm>
          <a:graphic>
            <a:graphicData uri="http://schemas.openxmlformats.org/presentationml/2006/ole">
              <mc:AlternateContent xmlns:mc="http://schemas.openxmlformats.org/markup-compatibility/2006">
                <mc:Choice xmlns:v="urn:schemas-microsoft-com:vml" Requires="v">
                  <p:oleObj spid="_x0000_s7186" name="Equation" r:id="rId3" imgW="241200" imgH="203040" progId="Equation.DSMT4">
                    <p:embed/>
                  </p:oleObj>
                </mc:Choice>
                <mc:Fallback>
                  <p:oleObj name="Equation" r:id="rId3" imgW="241200" imgH="2030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 y="1152"/>
                          <a:ext cx="286" cy="240"/>
                        </a:xfrm>
                        <a:prstGeom prst="rect">
                          <a:avLst/>
                        </a:prstGeom>
                        <a:solidFill>
                          <a:srgbClr val="80808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349" name="AutoShape 13"/>
          <p:cNvSpPr>
            <a:spLocks noChangeArrowheads="1"/>
          </p:cNvSpPr>
          <p:nvPr/>
        </p:nvSpPr>
        <p:spPr bwMode="auto">
          <a:xfrm>
            <a:off x="1038225" y="4600575"/>
            <a:ext cx="609600" cy="457200"/>
          </a:xfrm>
          <a:prstGeom prst="flowChartAlternateProcess">
            <a:avLst/>
          </a:prstGeom>
          <a:solidFill>
            <a:schemeClr val="tx1"/>
          </a:solidFill>
          <a:ln w="28575">
            <a:solidFill>
              <a:srgbClr val="000000"/>
            </a:solidFill>
            <a:miter lim="800000"/>
            <a:headEnd/>
            <a:tailEnd/>
          </a:ln>
        </p:spPr>
        <p:txBody>
          <a:bodyPr wrap="none" anchor="ctr"/>
          <a:lstStyle/>
          <a:p>
            <a:pPr>
              <a:defRPr/>
            </a:pPr>
            <a:r>
              <a:rPr lang="en-GB">
                <a:solidFill>
                  <a:schemeClr val="bg1"/>
                </a:solidFill>
                <a:latin typeface="+mj-lt"/>
              </a:rPr>
              <a:t>ln</a:t>
            </a:r>
            <a:endParaRPr lang="en-GB">
              <a:latin typeface="+mj-lt"/>
            </a:endParaRPr>
          </a:p>
        </p:txBody>
      </p:sp>
      <p:grpSp>
        <p:nvGrpSpPr>
          <p:cNvPr id="3" name="Group 15"/>
          <p:cNvGrpSpPr>
            <a:grpSpLocks/>
          </p:cNvGrpSpPr>
          <p:nvPr/>
        </p:nvGrpSpPr>
        <p:grpSpPr bwMode="auto">
          <a:xfrm>
            <a:off x="7739063" y="4424363"/>
            <a:ext cx="609600" cy="838200"/>
            <a:chOff x="4224" y="1824"/>
            <a:chExt cx="384" cy="528"/>
          </a:xfrm>
        </p:grpSpPr>
        <p:graphicFrame>
          <p:nvGraphicFramePr>
            <p:cNvPr id="7170" name="Object 2"/>
            <p:cNvGraphicFramePr>
              <a:graphicFrameLocks noChangeAspect="1"/>
            </p:cNvGraphicFramePr>
            <p:nvPr/>
          </p:nvGraphicFramePr>
          <p:xfrm>
            <a:off x="4319" y="1824"/>
            <a:ext cx="195" cy="240"/>
          </p:xfrm>
          <a:graphic>
            <a:graphicData uri="http://schemas.openxmlformats.org/presentationml/2006/ole">
              <mc:AlternateContent xmlns:mc="http://schemas.openxmlformats.org/markup-compatibility/2006">
                <mc:Choice xmlns:v="urn:schemas-microsoft-com:vml" Requires="v">
                  <p:oleObj spid="_x0000_s7187" name="Equation" r:id="rId5" imgW="164880" imgH="203040" progId="Equation.DSMT4">
                    <p:embed/>
                  </p:oleObj>
                </mc:Choice>
                <mc:Fallback>
                  <p:oleObj name="Equation" r:id="rId5" imgW="164880" imgH="2030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9" y="1824"/>
                          <a:ext cx="195" cy="240"/>
                        </a:xfrm>
                        <a:prstGeom prst="rect">
                          <a:avLst/>
                        </a:prstGeom>
                        <a:solidFill>
                          <a:srgbClr val="80808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3" name="AutoShape 14"/>
            <p:cNvSpPr>
              <a:spLocks noChangeArrowheads="1"/>
            </p:cNvSpPr>
            <p:nvPr/>
          </p:nvSpPr>
          <p:spPr bwMode="auto">
            <a:xfrm>
              <a:off x="4224" y="2064"/>
              <a:ext cx="384" cy="288"/>
            </a:xfrm>
            <a:prstGeom prst="flowChartAlternateProcess">
              <a:avLst/>
            </a:prstGeom>
            <a:solidFill>
              <a:schemeClr val="tx1"/>
            </a:solidFill>
            <a:ln w="28575">
              <a:solidFill>
                <a:srgbClr val="000000"/>
              </a:solidFill>
              <a:miter lim="800000"/>
              <a:headEnd/>
              <a:tailEnd/>
            </a:ln>
          </p:spPr>
          <p:txBody>
            <a:bodyPr wrap="none" anchor="ctr"/>
            <a:lstStyle/>
            <a:p>
              <a:pPr>
                <a:defRPr/>
              </a:pPr>
              <a:r>
                <a:rPr lang="en-GB">
                  <a:solidFill>
                    <a:schemeClr val="bg1"/>
                  </a:solidFill>
                  <a:latin typeface="+mj-lt"/>
                </a:rPr>
                <a:t>ln</a:t>
              </a:r>
              <a:endParaRPr lang="en-GB">
                <a:latin typeface="+mj-lt"/>
              </a:endParaRPr>
            </a:p>
          </p:txBody>
        </p:sp>
      </p:grpSp>
      <p:sp>
        <p:nvSpPr>
          <p:cNvPr id="14353" name="Text Box 17"/>
          <p:cNvSpPr txBox="1">
            <a:spLocks noChangeArrowheads="1"/>
          </p:cNvSpPr>
          <p:nvPr/>
        </p:nvSpPr>
        <p:spPr bwMode="auto">
          <a:xfrm>
            <a:off x="1038225" y="5867400"/>
            <a:ext cx="7696200" cy="457200"/>
          </a:xfrm>
          <a:prstGeom prst="rect">
            <a:avLst/>
          </a:prstGeom>
          <a:noFill/>
          <a:ln w="9525">
            <a:noFill/>
            <a:miter lim="800000"/>
            <a:headEnd/>
            <a:tailEnd/>
          </a:ln>
        </p:spPr>
        <p:txBody>
          <a:bodyPr>
            <a:spAutoFit/>
          </a:bodyPr>
          <a:lstStyle/>
          <a:p>
            <a:pPr>
              <a:defRPr/>
            </a:pPr>
            <a:r>
              <a:rPr lang="en-GB" dirty="0">
                <a:latin typeface="+mj-lt"/>
              </a:rPr>
              <a:t>Try finding  log</a:t>
            </a:r>
            <a:r>
              <a:rPr lang="en-GB" baseline="-25000" dirty="0">
                <a:latin typeface="+mj-lt"/>
              </a:rPr>
              <a:t>10</a:t>
            </a:r>
            <a:r>
              <a:rPr lang="en-GB" dirty="0">
                <a:latin typeface="+mj-lt"/>
              </a:rPr>
              <a:t>100 on your calculator</a:t>
            </a:r>
            <a:endParaRPr lang="en-GB" b="1" dirty="0">
              <a:latin typeface="+mj-lt"/>
            </a:endParaRPr>
          </a:p>
        </p:txBody>
      </p:sp>
      <p:sp>
        <p:nvSpPr>
          <p:cNvPr id="14354" name="Text Box 18"/>
          <p:cNvSpPr txBox="1">
            <a:spLocks noChangeArrowheads="1"/>
          </p:cNvSpPr>
          <p:nvPr/>
        </p:nvSpPr>
        <p:spPr bwMode="auto">
          <a:xfrm>
            <a:off x="7920038" y="5768975"/>
            <a:ext cx="228600" cy="646113"/>
          </a:xfrm>
          <a:prstGeom prst="rect">
            <a:avLst/>
          </a:prstGeom>
          <a:noFill/>
          <a:ln w="9525">
            <a:noFill/>
            <a:miter lim="800000"/>
            <a:headEnd/>
            <a:tailEnd/>
          </a:ln>
        </p:spPr>
        <p:txBody>
          <a:bodyPr>
            <a:spAutoFit/>
          </a:bodyPr>
          <a:lstStyle/>
          <a:p>
            <a:pPr>
              <a:defRPr/>
            </a:pPr>
            <a:r>
              <a:rPr lang="en-GB" sz="3600" dirty="0">
                <a:solidFill>
                  <a:srgbClr val="FFFF00"/>
                </a:solidFill>
                <a:latin typeface="+mj-lt"/>
              </a:rPr>
              <a:t>2</a:t>
            </a:r>
          </a:p>
        </p:txBody>
      </p:sp>
      <p:sp>
        <p:nvSpPr>
          <p:cNvPr id="7181" name="Title 15"/>
          <p:cNvSpPr>
            <a:spLocks noGrp="1"/>
          </p:cNvSpPr>
          <p:nvPr>
            <p:ph type="ctrTitle" sz="quarter"/>
          </p:nvPr>
        </p:nvSpPr>
        <p:spPr>
          <a:xfrm>
            <a:off x="1766888" y="458788"/>
            <a:ext cx="5429250" cy="798512"/>
          </a:xfrm>
        </p:spPr>
        <p:txBody>
          <a:bodyPr/>
          <a:lstStyle/>
          <a:p>
            <a:pPr algn="ctr"/>
            <a:r>
              <a:rPr lang="en-GB" altLang="en-US" sz="4000" b="0" smtClean="0">
                <a:effectLst/>
              </a:rPr>
              <a:t>Using your Calculator</a:t>
            </a:r>
          </a:p>
        </p:txBody>
      </p:sp>
      <p:sp>
        <p:nvSpPr>
          <p:cNvPr id="17" name="Text Box 5"/>
          <p:cNvSpPr txBox="1">
            <a:spLocks noChangeArrowheads="1"/>
          </p:cNvSpPr>
          <p:nvPr/>
        </p:nvSpPr>
        <p:spPr bwMode="auto">
          <a:xfrm>
            <a:off x="5205413" y="3309938"/>
            <a:ext cx="2466975" cy="4572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and its inverse</a:t>
            </a:r>
          </a:p>
        </p:txBody>
      </p:sp>
      <p:sp>
        <p:nvSpPr>
          <p:cNvPr id="18" name="Text Box 5"/>
          <p:cNvSpPr txBox="1">
            <a:spLocks noChangeArrowheads="1"/>
          </p:cNvSpPr>
          <p:nvPr/>
        </p:nvSpPr>
        <p:spPr bwMode="auto">
          <a:xfrm>
            <a:off x="5181600" y="4605338"/>
            <a:ext cx="2466975" cy="4572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and its inverse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500" fill="hold"/>
                                        <p:tgtEl>
                                          <p:spTgt spid="14344"/>
                                        </p:tgtEl>
                                        <p:attrNameLst>
                                          <p:attrName>ppt_x</p:attrName>
                                        </p:attrNameLst>
                                      </p:cBhvr>
                                      <p:tavLst>
                                        <p:tav tm="0">
                                          <p:val>
                                            <p:strVal val="0-#ppt_w/2"/>
                                          </p:val>
                                        </p:tav>
                                        <p:tav tm="100000">
                                          <p:val>
                                            <p:strVal val="#ppt_x"/>
                                          </p:val>
                                        </p:tav>
                                      </p:tavLst>
                                    </p:anim>
                                    <p:anim calcmode="lin" valueType="num">
                                      <p:cBhvr additive="base">
                                        <p:cTn id="8"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341"/>
                                        </p:tgtEl>
                                        <p:attrNameLst>
                                          <p:attrName>style.visibility</p:attrName>
                                        </p:attrNameLst>
                                      </p:cBhvr>
                                      <p:to>
                                        <p:strVal val="visible"/>
                                      </p:to>
                                    </p:set>
                                    <p:anim calcmode="discrete" valueType="clr">
                                      <p:cBhvr override="childStyle">
                                        <p:cTn id="13"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41"/>
                                        </p:tgtEl>
                                        <p:attrNameLst>
                                          <p:attrName>fillcolor</p:attrName>
                                        </p:attrNameLst>
                                      </p:cBhvr>
                                      <p:tavLst>
                                        <p:tav tm="0">
                                          <p:val>
                                            <p:clrVal>
                                              <a:schemeClr val="accent2"/>
                                            </p:clrVal>
                                          </p:val>
                                        </p:tav>
                                        <p:tav tm="50000">
                                          <p:val>
                                            <p:clrVal>
                                              <a:schemeClr val="hlink"/>
                                            </p:clrVal>
                                          </p:val>
                                        </p:tav>
                                      </p:tavLst>
                                    </p:anim>
                                    <p:set>
                                      <p:cBhvr>
                                        <p:cTn id="15" dur="80"/>
                                        <p:tgtEl>
                                          <p:spTgt spid="14341"/>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
                                        </p:tgtEl>
                                        <p:attrNameLst>
                                          <p:attrName>style.visibility</p:attrName>
                                        </p:attrNameLst>
                                      </p:cBhvr>
                                      <p:to>
                                        <p:strVal val="visible"/>
                                      </p:to>
                                    </p:set>
                                    <p:anim calcmode="discrete" valueType="clr">
                                      <p:cBhvr override="childStyle">
                                        <p:cTn id="2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
                                        </p:tgtEl>
                                        <p:attrNameLst>
                                          <p:attrName>fillcolor</p:attrName>
                                        </p:attrNameLst>
                                      </p:cBhvr>
                                      <p:tavLst>
                                        <p:tav tm="0">
                                          <p:val>
                                            <p:clrVal>
                                              <a:schemeClr val="accent2"/>
                                            </p:clrVal>
                                          </p:val>
                                        </p:tav>
                                        <p:tav tm="50000">
                                          <p:val>
                                            <p:clrVal>
                                              <a:schemeClr val="hlink"/>
                                            </p:clrVal>
                                          </p:val>
                                        </p:tav>
                                      </p:tavLst>
                                    </p:anim>
                                    <p:set>
                                      <p:cBhvr>
                                        <p:cTn id="22" dur="80"/>
                                        <p:tgtEl>
                                          <p:spTgt spid="17"/>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349"/>
                                        </p:tgtEl>
                                        <p:attrNameLst>
                                          <p:attrName>style.visibility</p:attrName>
                                        </p:attrNameLst>
                                      </p:cBhvr>
                                      <p:to>
                                        <p:strVal val="visible"/>
                                      </p:to>
                                    </p:set>
                                    <p:anim calcmode="lin" valueType="num">
                                      <p:cBhvr additive="base">
                                        <p:cTn id="33" dur="500" fill="hold"/>
                                        <p:tgtEl>
                                          <p:spTgt spid="14349"/>
                                        </p:tgtEl>
                                        <p:attrNameLst>
                                          <p:attrName>ppt_x</p:attrName>
                                        </p:attrNameLst>
                                      </p:cBhvr>
                                      <p:tavLst>
                                        <p:tav tm="0">
                                          <p:val>
                                            <p:strVal val="0-#ppt_w/2"/>
                                          </p:val>
                                        </p:tav>
                                        <p:tav tm="100000">
                                          <p:val>
                                            <p:strVal val="#ppt_x"/>
                                          </p:val>
                                        </p:tav>
                                      </p:tavLst>
                                    </p:anim>
                                    <p:anim calcmode="lin" valueType="num">
                                      <p:cBhvr additive="base">
                                        <p:cTn id="34" dur="500" fill="hold"/>
                                        <p:tgtEl>
                                          <p:spTgt spid="1434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4342"/>
                                        </p:tgtEl>
                                        <p:attrNameLst>
                                          <p:attrName>style.visibility</p:attrName>
                                        </p:attrNameLst>
                                      </p:cBhvr>
                                      <p:to>
                                        <p:strVal val="visible"/>
                                      </p:to>
                                    </p:set>
                                    <p:anim calcmode="discrete" valueType="clr">
                                      <p:cBhvr override="childStyle">
                                        <p:cTn id="39" dur="80"/>
                                        <p:tgtEl>
                                          <p:spTgt spid="1434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4342"/>
                                        </p:tgtEl>
                                        <p:attrNameLst>
                                          <p:attrName>fillcolor</p:attrName>
                                        </p:attrNameLst>
                                      </p:cBhvr>
                                      <p:tavLst>
                                        <p:tav tm="0">
                                          <p:val>
                                            <p:clrVal>
                                              <a:schemeClr val="accent2"/>
                                            </p:clrVal>
                                          </p:val>
                                        </p:tav>
                                        <p:tav tm="50000">
                                          <p:val>
                                            <p:clrVal>
                                              <a:schemeClr val="hlink"/>
                                            </p:clrVal>
                                          </p:val>
                                        </p:tav>
                                      </p:tavLst>
                                    </p:anim>
                                    <p:set>
                                      <p:cBhvr>
                                        <p:cTn id="41" dur="80"/>
                                        <p:tgtEl>
                                          <p:spTgt spid="14342"/>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8"/>
                                        </p:tgtEl>
                                        <p:attrNameLst>
                                          <p:attrName>style.visibility</p:attrName>
                                        </p:attrNameLst>
                                      </p:cBhvr>
                                      <p:to>
                                        <p:strVal val="visible"/>
                                      </p:to>
                                    </p:set>
                                    <p:anim calcmode="discrete" valueType="clr">
                                      <p:cBhvr override="childStyle">
                                        <p:cTn id="4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8"/>
                                        </p:tgtEl>
                                        <p:attrNameLst>
                                          <p:attrName>fillcolor</p:attrName>
                                        </p:attrNameLst>
                                      </p:cBhvr>
                                      <p:tavLst>
                                        <p:tav tm="0">
                                          <p:val>
                                            <p:clrVal>
                                              <a:schemeClr val="accent2"/>
                                            </p:clrVal>
                                          </p:val>
                                        </p:tav>
                                        <p:tav tm="50000">
                                          <p:val>
                                            <p:clrVal>
                                              <a:schemeClr val="hlink"/>
                                            </p:clrVal>
                                          </p:val>
                                        </p:tav>
                                      </p:tavLst>
                                    </p:anim>
                                    <p:set>
                                      <p:cBhvr>
                                        <p:cTn id="48" dur="80"/>
                                        <p:tgtEl>
                                          <p:spTgt spid="18"/>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4353"/>
                                        </p:tgtEl>
                                        <p:attrNameLst>
                                          <p:attrName>style.visibility</p:attrName>
                                        </p:attrNameLst>
                                      </p:cBhvr>
                                      <p:to>
                                        <p:strVal val="visible"/>
                                      </p:to>
                                    </p:set>
                                    <p:anim calcmode="discrete" valueType="clr">
                                      <p:cBhvr override="childStyle">
                                        <p:cTn id="59" dur="80"/>
                                        <p:tgtEl>
                                          <p:spTgt spid="1435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4353"/>
                                        </p:tgtEl>
                                        <p:attrNameLst>
                                          <p:attrName>fillcolor</p:attrName>
                                        </p:attrNameLst>
                                      </p:cBhvr>
                                      <p:tavLst>
                                        <p:tav tm="0">
                                          <p:val>
                                            <p:clrVal>
                                              <a:schemeClr val="accent2"/>
                                            </p:clrVal>
                                          </p:val>
                                        </p:tav>
                                        <p:tav tm="50000">
                                          <p:val>
                                            <p:clrVal>
                                              <a:schemeClr val="hlink"/>
                                            </p:clrVal>
                                          </p:val>
                                        </p:tav>
                                      </p:tavLst>
                                    </p:anim>
                                    <p:set>
                                      <p:cBhvr>
                                        <p:cTn id="61" dur="80"/>
                                        <p:tgtEl>
                                          <p:spTgt spid="14353"/>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4354"/>
                                        </p:tgtEl>
                                        <p:attrNameLst>
                                          <p:attrName>style.visibility</p:attrName>
                                        </p:attrNameLst>
                                      </p:cBhvr>
                                      <p:to>
                                        <p:strVal val="visible"/>
                                      </p:to>
                                    </p:set>
                                    <p:anim calcmode="discrete" valueType="clr">
                                      <p:cBhvr override="childStyle">
                                        <p:cTn id="66" dur="80"/>
                                        <p:tgtEl>
                                          <p:spTgt spid="14354"/>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4354"/>
                                        </p:tgtEl>
                                        <p:attrNameLst>
                                          <p:attrName>fillcolor</p:attrName>
                                        </p:attrNameLst>
                                      </p:cBhvr>
                                      <p:tavLst>
                                        <p:tav tm="0">
                                          <p:val>
                                            <p:clrVal>
                                              <a:schemeClr val="accent2"/>
                                            </p:clrVal>
                                          </p:val>
                                        </p:tav>
                                        <p:tav tm="50000">
                                          <p:val>
                                            <p:clrVal>
                                              <a:schemeClr val="hlink"/>
                                            </p:clrVal>
                                          </p:val>
                                        </p:tav>
                                      </p:tavLst>
                                    </p:anim>
                                    <p:set>
                                      <p:cBhvr>
                                        <p:cTn id="68" dur="80"/>
                                        <p:tgtEl>
                                          <p:spTgt spid="143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autoUpdateAnimBg="0"/>
      <p:bldP spid="14344" grpId="0" animBg="1" autoUpdateAnimBg="0"/>
      <p:bldP spid="14349" grpId="0" animBg="1" autoUpdateAnimBg="0"/>
      <p:bldP spid="14353" grpId="0" autoUpdateAnimBg="0"/>
      <p:bldP spid="14354" grpId="0" autoUpdateAnimBg="0"/>
      <p:bldP spid="17" grpId="0" autoUpdateAnimBg="0"/>
      <p:bldP spid="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971550" y="638175"/>
            <a:ext cx="639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solidFill>
                  <a:srgbClr val="FFFF00"/>
                </a:solidFill>
                <a:latin typeface="Comic Sans MS" panose="030F0702030302020204" pitchFamily="66" charset="0"/>
              </a:rPr>
              <a:t>Logarithms &amp; Exponentials</a:t>
            </a:r>
          </a:p>
        </p:txBody>
      </p:sp>
      <p:sp>
        <p:nvSpPr>
          <p:cNvPr id="57347" name="Text Box 3"/>
          <p:cNvSpPr txBox="1">
            <a:spLocks noChangeArrowheads="1"/>
          </p:cNvSpPr>
          <p:nvPr/>
        </p:nvSpPr>
        <p:spPr bwMode="auto">
          <a:xfrm>
            <a:off x="971550" y="18542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latin typeface="Comic Sans MS" panose="030F0702030302020204" pitchFamily="66" charset="0"/>
              </a:rPr>
              <a:t>We have now reached a stage where trial and error is no longer required!</a:t>
            </a:r>
          </a:p>
        </p:txBody>
      </p:sp>
      <p:sp>
        <p:nvSpPr>
          <p:cNvPr id="57348" name="Text Box 5"/>
          <p:cNvSpPr txBox="1">
            <a:spLocks noChangeArrowheads="1"/>
          </p:cNvSpPr>
          <p:nvPr/>
        </p:nvSpPr>
        <p:spPr bwMode="auto">
          <a:xfrm>
            <a:off x="927100" y="2708275"/>
            <a:ext cx="364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FF00"/>
                </a:solidFill>
                <a:latin typeface="Comic Sans MS" panose="030F0702030302020204" pitchFamily="66" charset="0"/>
              </a:rPr>
              <a:t>Solve	e</a:t>
            </a:r>
            <a:r>
              <a:rPr lang="en-GB" altLang="en-US" baseline="30000">
                <a:solidFill>
                  <a:srgbClr val="FFFF00"/>
                </a:solidFill>
                <a:latin typeface="Comic Sans MS" panose="030F0702030302020204" pitchFamily="66" charset="0"/>
              </a:rPr>
              <a:t>x</a:t>
            </a:r>
            <a:r>
              <a:rPr lang="en-GB" altLang="en-US">
                <a:solidFill>
                  <a:srgbClr val="FFFF00"/>
                </a:solidFill>
                <a:latin typeface="Comic Sans MS" panose="030F0702030302020204" pitchFamily="66" charset="0"/>
              </a:rPr>
              <a:t> = 14  </a:t>
            </a:r>
            <a:r>
              <a:rPr lang="en-GB" altLang="en-US" sz="1800">
                <a:solidFill>
                  <a:srgbClr val="FFFF00"/>
                </a:solidFill>
                <a:latin typeface="Comic Sans MS" panose="030F0702030302020204" pitchFamily="66" charset="0"/>
              </a:rPr>
              <a:t>(to 2 dp)</a:t>
            </a:r>
            <a:endParaRPr lang="en-GB" altLang="en-US">
              <a:solidFill>
                <a:srgbClr val="FFFF00"/>
              </a:solidFill>
              <a:latin typeface="Comic Sans MS" panose="030F0702030302020204" pitchFamily="66" charset="0"/>
            </a:endParaRPr>
          </a:p>
        </p:txBody>
      </p:sp>
      <p:sp>
        <p:nvSpPr>
          <p:cNvPr id="13321" name="Text Box 9"/>
          <p:cNvSpPr txBox="1">
            <a:spLocks noChangeArrowheads="1"/>
          </p:cNvSpPr>
          <p:nvPr/>
        </p:nvSpPr>
        <p:spPr bwMode="auto">
          <a:xfrm>
            <a:off x="1106488" y="3475038"/>
            <a:ext cx="2825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ln(e</a:t>
            </a:r>
            <a:r>
              <a:rPr lang="en-GB" altLang="en-US" sz="2800" baseline="30000">
                <a:latin typeface="Comic Sans MS" panose="030F0702030302020204" pitchFamily="66" charset="0"/>
              </a:rPr>
              <a:t>x</a:t>
            </a:r>
            <a:r>
              <a:rPr lang="en-GB" altLang="en-US" sz="2800">
                <a:latin typeface="Comic Sans MS" panose="030F0702030302020204" pitchFamily="66" charset="0"/>
              </a:rPr>
              <a:t>)  =  ln(14)</a:t>
            </a:r>
          </a:p>
        </p:txBody>
      </p:sp>
      <p:sp>
        <p:nvSpPr>
          <p:cNvPr id="13323" name="Text Box 11"/>
          <p:cNvSpPr txBox="1">
            <a:spLocks noChangeArrowheads="1"/>
          </p:cNvSpPr>
          <p:nvPr/>
        </p:nvSpPr>
        <p:spPr bwMode="auto">
          <a:xfrm>
            <a:off x="1781175" y="4121150"/>
            <a:ext cx="184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x  = ln(14)</a:t>
            </a:r>
          </a:p>
        </p:txBody>
      </p:sp>
      <p:sp>
        <p:nvSpPr>
          <p:cNvPr id="13324" name="Text Box 12"/>
          <p:cNvSpPr txBox="1">
            <a:spLocks noChangeArrowheads="1"/>
          </p:cNvSpPr>
          <p:nvPr/>
        </p:nvSpPr>
        <p:spPr bwMode="auto">
          <a:xfrm>
            <a:off x="1781175" y="46609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solidFill>
                  <a:srgbClr val="FFFF00"/>
                </a:solidFill>
                <a:latin typeface="Comic Sans MS" panose="030F0702030302020204" pitchFamily="66" charset="0"/>
              </a:rPr>
              <a:t>x  =  2.64</a:t>
            </a:r>
          </a:p>
        </p:txBody>
      </p:sp>
      <p:sp>
        <p:nvSpPr>
          <p:cNvPr id="13325" name="Text Box 13"/>
          <p:cNvSpPr txBox="1">
            <a:spLocks noChangeArrowheads="1"/>
          </p:cNvSpPr>
          <p:nvPr/>
        </p:nvSpPr>
        <p:spPr bwMode="auto">
          <a:xfrm>
            <a:off x="949325" y="5419725"/>
            <a:ext cx="3217863" cy="461963"/>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dirty="0">
                <a:solidFill>
                  <a:srgbClr val="FFFF00"/>
                </a:solidFill>
                <a:latin typeface="Comic Sans MS" pitchFamily="66" charset="0"/>
              </a:rPr>
              <a:t>Check   e</a:t>
            </a:r>
            <a:r>
              <a:rPr lang="en-GB" baseline="30000" dirty="0">
                <a:solidFill>
                  <a:srgbClr val="FFFF00"/>
                </a:solidFill>
                <a:latin typeface="Comic Sans MS" pitchFamily="66" charset="0"/>
              </a:rPr>
              <a:t>2.64</a:t>
            </a:r>
            <a:r>
              <a:rPr lang="en-GB" dirty="0">
                <a:solidFill>
                  <a:srgbClr val="FFFF00"/>
                </a:solidFill>
                <a:latin typeface="Comic Sans MS" pitchFamily="66" charset="0"/>
              </a:rPr>
              <a:t> = 14.013</a:t>
            </a:r>
          </a:p>
        </p:txBody>
      </p:sp>
      <p:sp>
        <p:nvSpPr>
          <p:cNvPr id="57353" name="Line 14"/>
          <p:cNvSpPr>
            <a:spLocks noChangeShapeType="1"/>
          </p:cNvSpPr>
          <p:nvPr/>
        </p:nvSpPr>
        <p:spPr bwMode="auto">
          <a:xfrm>
            <a:off x="4572000" y="2590800"/>
            <a:ext cx="0" cy="3581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Text Box 16"/>
          <p:cNvSpPr txBox="1">
            <a:spLocks noChangeArrowheads="1"/>
          </p:cNvSpPr>
          <p:nvPr/>
        </p:nvSpPr>
        <p:spPr bwMode="auto">
          <a:xfrm>
            <a:off x="4800600" y="2708275"/>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FF00"/>
                </a:solidFill>
                <a:latin typeface="Comic Sans MS" panose="030F0702030302020204" pitchFamily="66" charset="0"/>
              </a:rPr>
              <a:t>Solve	ln(x) = 3.5 </a:t>
            </a:r>
            <a:r>
              <a:rPr lang="en-GB" altLang="en-US" sz="1800">
                <a:solidFill>
                  <a:srgbClr val="FFFF00"/>
                </a:solidFill>
                <a:latin typeface="Comic Sans MS" panose="030F0702030302020204" pitchFamily="66" charset="0"/>
              </a:rPr>
              <a:t>(to 3 dp) </a:t>
            </a:r>
            <a:endParaRPr lang="en-GB" altLang="en-US">
              <a:solidFill>
                <a:srgbClr val="FFFF00"/>
              </a:solidFill>
              <a:latin typeface="Comic Sans MS" panose="030F0702030302020204" pitchFamily="66" charset="0"/>
            </a:endParaRPr>
          </a:p>
        </p:txBody>
      </p:sp>
      <p:sp>
        <p:nvSpPr>
          <p:cNvPr id="13331" name="Text Box 19"/>
          <p:cNvSpPr txBox="1">
            <a:spLocks noChangeArrowheads="1"/>
          </p:cNvSpPr>
          <p:nvPr/>
        </p:nvSpPr>
        <p:spPr bwMode="auto">
          <a:xfrm>
            <a:off x="5832475" y="3475038"/>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e</a:t>
            </a:r>
            <a:r>
              <a:rPr lang="en-GB" altLang="en-US" sz="2800" baseline="30000">
                <a:latin typeface="Comic Sans MS" panose="030F0702030302020204" pitchFamily="66" charset="0"/>
              </a:rPr>
              <a:t>lnx</a:t>
            </a:r>
            <a:r>
              <a:rPr lang="en-GB" altLang="en-US" sz="2800">
                <a:latin typeface="Comic Sans MS" panose="030F0702030302020204" pitchFamily="66" charset="0"/>
              </a:rPr>
              <a:t> = e</a:t>
            </a:r>
            <a:r>
              <a:rPr lang="en-GB" altLang="en-US" sz="2800" baseline="30000">
                <a:latin typeface="Comic Sans MS" panose="030F0702030302020204" pitchFamily="66" charset="0"/>
              </a:rPr>
              <a:t>3.5</a:t>
            </a:r>
          </a:p>
        </p:txBody>
      </p:sp>
      <p:sp>
        <p:nvSpPr>
          <p:cNvPr id="13332" name="Text Box 20"/>
          <p:cNvSpPr txBox="1">
            <a:spLocks noChangeArrowheads="1"/>
          </p:cNvSpPr>
          <p:nvPr/>
        </p:nvSpPr>
        <p:spPr bwMode="auto">
          <a:xfrm>
            <a:off x="6146800" y="4121150"/>
            <a:ext cx="2209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x = e</a:t>
            </a:r>
            <a:r>
              <a:rPr lang="en-GB" altLang="en-US" sz="2800" baseline="30000">
                <a:latin typeface="Comic Sans MS" panose="030F0702030302020204" pitchFamily="66" charset="0"/>
              </a:rPr>
              <a:t>3.5</a:t>
            </a:r>
            <a:endParaRPr lang="en-GB" altLang="en-US" sz="2800">
              <a:latin typeface="Comic Sans MS" panose="030F0702030302020204" pitchFamily="66" charset="0"/>
            </a:endParaRPr>
          </a:p>
        </p:txBody>
      </p:sp>
      <p:sp>
        <p:nvSpPr>
          <p:cNvPr id="13333" name="Text Box 21"/>
          <p:cNvSpPr txBox="1">
            <a:spLocks noChangeArrowheads="1"/>
          </p:cNvSpPr>
          <p:nvPr/>
        </p:nvSpPr>
        <p:spPr bwMode="auto">
          <a:xfrm>
            <a:off x="6057900" y="4660900"/>
            <a:ext cx="221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solidFill>
                  <a:srgbClr val="FFFF00"/>
                </a:solidFill>
                <a:latin typeface="Comic Sans MS" panose="030F0702030302020204" pitchFamily="66" charset="0"/>
              </a:rPr>
              <a:t>x  =  33.115</a:t>
            </a:r>
          </a:p>
        </p:txBody>
      </p:sp>
      <p:sp>
        <p:nvSpPr>
          <p:cNvPr id="13334" name="Text Box 22"/>
          <p:cNvSpPr txBox="1">
            <a:spLocks noChangeArrowheads="1"/>
          </p:cNvSpPr>
          <p:nvPr/>
        </p:nvSpPr>
        <p:spPr bwMode="auto">
          <a:xfrm>
            <a:off x="4797425" y="5408613"/>
            <a:ext cx="4095750" cy="461962"/>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dirty="0">
                <a:solidFill>
                  <a:srgbClr val="FFFF00"/>
                </a:solidFill>
                <a:latin typeface="Comic Sans MS" pitchFamily="66" charset="0"/>
              </a:rPr>
              <a:t>Check   ln33.115 = 3.499</a:t>
            </a:r>
          </a:p>
        </p:txBody>
      </p:sp>
      <p:sp>
        <p:nvSpPr>
          <p:cNvPr id="23" name="Date Placeholder 22"/>
          <p:cNvSpPr>
            <a:spLocks noGrp="1"/>
          </p:cNvSpPr>
          <p:nvPr>
            <p:ph type="dt" sz="quarter" idx="10"/>
          </p:nvPr>
        </p:nvSpPr>
        <p:spPr/>
        <p:txBody>
          <a:bodyPr/>
          <a:lstStyle/>
          <a:p>
            <a:pPr>
              <a:defRPr/>
            </a:pPr>
            <a:fld id="{186D5A02-8CAC-44F2-9ED4-CD3E1946A441}" type="datetime3">
              <a:rPr lang="en-US"/>
              <a:pPr>
                <a:defRPr/>
              </a:pPr>
              <a:t>11 July 2026</a:t>
            </a:fld>
            <a:endParaRPr lang="en-GB"/>
          </a:p>
        </p:txBody>
      </p:sp>
      <p:sp>
        <p:nvSpPr>
          <p:cNvPr id="24" name="Footer Placeholder 23"/>
          <p:cNvSpPr>
            <a:spLocks noGrp="1"/>
          </p:cNvSpPr>
          <p:nvPr>
            <p:ph type="ftr" sz="quarter" idx="12"/>
          </p:nvPr>
        </p:nvSpPr>
        <p:spPr/>
        <p:txBody>
          <a:bodyPr/>
          <a:lstStyle/>
          <a:p>
            <a:pPr>
              <a:defRPr/>
            </a:pPr>
            <a:r>
              <a:rPr lang="en-GB"/>
              <a:t>www.mathsrevision.com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1"/>
                                        </p:tgtEl>
                                        <p:attrNameLst>
                                          <p:attrName>style.visibility</p:attrName>
                                        </p:attrNameLst>
                                      </p:cBhvr>
                                      <p:to>
                                        <p:strVal val="visible"/>
                                      </p:to>
                                    </p:set>
                                    <p:anim calcmode="discrete" valueType="clr">
                                      <p:cBhvr override="childStyle">
                                        <p:cTn id="7" dur="80"/>
                                        <p:tgtEl>
                                          <p:spTgt spid="133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1"/>
                                        </p:tgtEl>
                                        <p:attrNameLst>
                                          <p:attrName>fillcolor</p:attrName>
                                        </p:attrNameLst>
                                      </p:cBhvr>
                                      <p:tavLst>
                                        <p:tav tm="0">
                                          <p:val>
                                            <p:clrVal>
                                              <a:schemeClr val="accent2"/>
                                            </p:clrVal>
                                          </p:val>
                                        </p:tav>
                                        <p:tav tm="50000">
                                          <p:val>
                                            <p:clrVal>
                                              <a:schemeClr val="hlink"/>
                                            </p:clrVal>
                                          </p:val>
                                        </p:tav>
                                      </p:tavLst>
                                    </p:anim>
                                    <p:set>
                                      <p:cBhvr>
                                        <p:cTn id="9" dur="80"/>
                                        <p:tgtEl>
                                          <p:spTgt spid="133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23"/>
                                        </p:tgtEl>
                                        <p:attrNameLst>
                                          <p:attrName>style.visibility</p:attrName>
                                        </p:attrNameLst>
                                      </p:cBhvr>
                                      <p:to>
                                        <p:strVal val="visible"/>
                                      </p:to>
                                    </p:set>
                                    <p:anim calcmode="discrete" valueType="clr">
                                      <p:cBhvr override="childStyle">
                                        <p:cTn id="14" dur="80"/>
                                        <p:tgtEl>
                                          <p:spTgt spid="133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3"/>
                                        </p:tgtEl>
                                        <p:attrNameLst>
                                          <p:attrName>fillcolor</p:attrName>
                                        </p:attrNameLst>
                                      </p:cBhvr>
                                      <p:tavLst>
                                        <p:tav tm="0">
                                          <p:val>
                                            <p:clrVal>
                                              <a:schemeClr val="accent2"/>
                                            </p:clrVal>
                                          </p:val>
                                        </p:tav>
                                        <p:tav tm="50000">
                                          <p:val>
                                            <p:clrVal>
                                              <a:schemeClr val="hlink"/>
                                            </p:clrVal>
                                          </p:val>
                                        </p:tav>
                                      </p:tavLst>
                                    </p:anim>
                                    <p:set>
                                      <p:cBhvr>
                                        <p:cTn id="16" dur="80"/>
                                        <p:tgtEl>
                                          <p:spTgt spid="1332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24"/>
                                        </p:tgtEl>
                                        <p:attrNameLst>
                                          <p:attrName>style.visibility</p:attrName>
                                        </p:attrNameLst>
                                      </p:cBhvr>
                                      <p:to>
                                        <p:strVal val="visible"/>
                                      </p:to>
                                    </p:set>
                                    <p:anim calcmode="discrete" valueType="clr">
                                      <p:cBhvr override="childStyle">
                                        <p:cTn id="21" dur="80"/>
                                        <p:tgtEl>
                                          <p:spTgt spid="133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24"/>
                                        </p:tgtEl>
                                        <p:attrNameLst>
                                          <p:attrName>fillcolor</p:attrName>
                                        </p:attrNameLst>
                                      </p:cBhvr>
                                      <p:tavLst>
                                        <p:tav tm="0">
                                          <p:val>
                                            <p:clrVal>
                                              <a:schemeClr val="accent2"/>
                                            </p:clrVal>
                                          </p:val>
                                        </p:tav>
                                        <p:tav tm="50000">
                                          <p:val>
                                            <p:clrVal>
                                              <a:schemeClr val="hlink"/>
                                            </p:clrVal>
                                          </p:val>
                                        </p:tav>
                                      </p:tavLst>
                                    </p:anim>
                                    <p:set>
                                      <p:cBhvr>
                                        <p:cTn id="23" dur="80"/>
                                        <p:tgtEl>
                                          <p:spTgt spid="1332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325"/>
                                        </p:tgtEl>
                                        <p:attrNameLst>
                                          <p:attrName>style.visibility</p:attrName>
                                        </p:attrNameLst>
                                      </p:cBhvr>
                                      <p:to>
                                        <p:strVal val="visible"/>
                                      </p:to>
                                    </p:set>
                                    <p:anim calcmode="discrete" valueType="clr">
                                      <p:cBhvr override="childStyle">
                                        <p:cTn id="28" dur="80"/>
                                        <p:tgtEl>
                                          <p:spTgt spid="133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25"/>
                                        </p:tgtEl>
                                        <p:attrNameLst>
                                          <p:attrName>fillcolor</p:attrName>
                                        </p:attrNameLst>
                                      </p:cBhvr>
                                      <p:tavLst>
                                        <p:tav tm="0">
                                          <p:val>
                                            <p:clrVal>
                                              <a:schemeClr val="accent2"/>
                                            </p:clrVal>
                                          </p:val>
                                        </p:tav>
                                        <p:tav tm="50000">
                                          <p:val>
                                            <p:clrVal>
                                              <a:schemeClr val="hlink"/>
                                            </p:clrVal>
                                          </p:val>
                                        </p:tav>
                                      </p:tavLst>
                                    </p:anim>
                                    <p:set>
                                      <p:cBhvr>
                                        <p:cTn id="30" dur="80"/>
                                        <p:tgtEl>
                                          <p:spTgt spid="1332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331"/>
                                        </p:tgtEl>
                                        <p:attrNameLst>
                                          <p:attrName>style.visibility</p:attrName>
                                        </p:attrNameLst>
                                      </p:cBhvr>
                                      <p:to>
                                        <p:strVal val="visible"/>
                                      </p:to>
                                    </p:set>
                                    <p:anim calcmode="discrete" valueType="clr">
                                      <p:cBhvr override="childStyle">
                                        <p:cTn id="35" dur="80"/>
                                        <p:tgtEl>
                                          <p:spTgt spid="1333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331"/>
                                        </p:tgtEl>
                                        <p:attrNameLst>
                                          <p:attrName>fillcolor</p:attrName>
                                        </p:attrNameLst>
                                      </p:cBhvr>
                                      <p:tavLst>
                                        <p:tav tm="0">
                                          <p:val>
                                            <p:clrVal>
                                              <a:schemeClr val="accent2"/>
                                            </p:clrVal>
                                          </p:val>
                                        </p:tav>
                                        <p:tav tm="50000">
                                          <p:val>
                                            <p:clrVal>
                                              <a:schemeClr val="hlink"/>
                                            </p:clrVal>
                                          </p:val>
                                        </p:tav>
                                      </p:tavLst>
                                    </p:anim>
                                    <p:set>
                                      <p:cBhvr>
                                        <p:cTn id="37" dur="80"/>
                                        <p:tgtEl>
                                          <p:spTgt spid="13331"/>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332"/>
                                        </p:tgtEl>
                                        <p:attrNameLst>
                                          <p:attrName>style.visibility</p:attrName>
                                        </p:attrNameLst>
                                      </p:cBhvr>
                                      <p:to>
                                        <p:strVal val="visible"/>
                                      </p:to>
                                    </p:set>
                                    <p:anim calcmode="discrete" valueType="clr">
                                      <p:cBhvr override="childStyle">
                                        <p:cTn id="42" dur="80"/>
                                        <p:tgtEl>
                                          <p:spTgt spid="1333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332"/>
                                        </p:tgtEl>
                                        <p:attrNameLst>
                                          <p:attrName>fillcolor</p:attrName>
                                        </p:attrNameLst>
                                      </p:cBhvr>
                                      <p:tavLst>
                                        <p:tav tm="0">
                                          <p:val>
                                            <p:clrVal>
                                              <a:schemeClr val="accent2"/>
                                            </p:clrVal>
                                          </p:val>
                                        </p:tav>
                                        <p:tav tm="50000">
                                          <p:val>
                                            <p:clrVal>
                                              <a:schemeClr val="hlink"/>
                                            </p:clrVal>
                                          </p:val>
                                        </p:tav>
                                      </p:tavLst>
                                    </p:anim>
                                    <p:set>
                                      <p:cBhvr>
                                        <p:cTn id="44" dur="80"/>
                                        <p:tgtEl>
                                          <p:spTgt spid="13332"/>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3333"/>
                                        </p:tgtEl>
                                        <p:attrNameLst>
                                          <p:attrName>style.visibility</p:attrName>
                                        </p:attrNameLst>
                                      </p:cBhvr>
                                      <p:to>
                                        <p:strVal val="visible"/>
                                      </p:to>
                                    </p:set>
                                    <p:anim calcmode="discrete" valueType="clr">
                                      <p:cBhvr override="childStyle">
                                        <p:cTn id="49" dur="80"/>
                                        <p:tgtEl>
                                          <p:spTgt spid="1333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33"/>
                                        </p:tgtEl>
                                        <p:attrNameLst>
                                          <p:attrName>fillcolor</p:attrName>
                                        </p:attrNameLst>
                                      </p:cBhvr>
                                      <p:tavLst>
                                        <p:tav tm="0">
                                          <p:val>
                                            <p:clrVal>
                                              <a:schemeClr val="accent2"/>
                                            </p:clrVal>
                                          </p:val>
                                        </p:tav>
                                        <p:tav tm="50000">
                                          <p:val>
                                            <p:clrVal>
                                              <a:schemeClr val="hlink"/>
                                            </p:clrVal>
                                          </p:val>
                                        </p:tav>
                                      </p:tavLst>
                                    </p:anim>
                                    <p:set>
                                      <p:cBhvr>
                                        <p:cTn id="51" dur="80"/>
                                        <p:tgtEl>
                                          <p:spTgt spid="13333"/>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3334"/>
                                        </p:tgtEl>
                                        <p:attrNameLst>
                                          <p:attrName>style.visibility</p:attrName>
                                        </p:attrNameLst>
                                      </p:cBhvr>
                                      <p:to>
                                        <p:strVal val="visible"/>
                                      </p:to>
                                    </p:set>
                                    <p:anim calcmode="discrete" valueType="clr">
                                      <p:cBhvr override="childStyle">
                                        <p:cTn id="56" dur="80"/>
                                        <p:tgtEl>
                                          <p:spTgt spid="1333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3334"/>
                                        </p:tgtEl>
                                        <p:attrNameLst>
                                          <p:attrName>fillcolor</p:attrName>
                                        </p:attrNameLst>
                                      </p:cBhvr>
                                      <p:tavLst>
                                        <p:tav tm="0">
                                          <p:val>
                                            <p:clrVal>
                                              <a:schemeClr val="accent2"/>
                                            </p:clrVal>
                                          </p:val>
                                        </p:tav>
                                        <p:tav tm="50000">
                                          <p:val>
                                            <p:clrVal>
                                              <a:schemeClr val="hlink"/>
                                            </p:clrVal>
                                          </p:val>
                                        </p:tav>
                                      </p:tavLst>
                                    </p:anim>
                                    <p:set>
                                      <p:cBhvr>
                                        <p:cTn id="58" dur="80"/>
                                        <p:tgtEl>
                                          <p:spTgt spid="133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P spid="13323" grpId="0" autoUpdateAnimBg="0"/>
      <p:bldP spid="13324" grpId="0" autoUpdateAnimBg="0"/>
      <p:bldP spid="13325" grpId="0" animBg="1" autoUpdateAnimBg="0"/>
      <p:bldP spid="13331" grpId="0" autoUpdateAnimBg="0"/>
      <p:bldP spid="13332" grpId="0" autoUpdateAnimBg="0"/>
      <p:bldP spid="13333" grpId="0" autoUpdateAnimBg="0"/>
      <p:bldP spid="1333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854200" y="20701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200">
                <a:solidFill>
                  <a:srgbClr val="FFFF00"/>
                </a:solidFill>
                <a:latin typeface="Comic Sans MS" panose="030F0702030302020204" pitchFamily="66" charset="0"/>
              </a:rPr>
              <a:t>Solve    3</a:t>
            </a:r>
            <a:r>
              <a:rPr lang="en-GB" altLang="en-US" sz="3200" baseline="30000">
                <a:solidFill>
                  <a:srgbClr val="FFFF00"/>
                </a:solidFill>
                <a:latin typeface="Comic Sans MS" panose="030F0702030302020204" pitchFamily="66" charset="0"/>
              </a:rPr>
              <a:t>x</a:t>
            </a:r>
            <a:r>
              <a:rPr lang="en-GB" altLang="en-US" sz="3200">
                <a:solidFill>
                  <a:srgbClr val="FFFF00"/>
                </a:solidFill>
                <a:latin typeface="Comic Sans MS" panose="030F0702030302020204" pitchFamily="66" charset="0"/>
              </a:rPr>
              <a:t>  =  52            ( to 5 dp )</a:t>
            </a:r>
          </a:p>
        </p:txBody>
      </p:sp>
      <p:sp>
        <p:nvSpPr>
          <p:cNvPr id="14342" name="Text Box 6"/>
          <p:cNvSpPr txBox="1">
            <a:spLocks noChangeArrowheads="1"/>
          </p:cNvSpPr>
          <p:nvPr/>
        </p:nvSpPr>
        <p:spPr bwMode="auto">
          <a:xfrm>
            <a:off x="3176588" y="2798763"/>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ln3</a:t>
            </a:r>
            <a:r>
              <a:rPr lang="en-GB" altLang="en-US" sz="2800" baseline="30000">
                <a:latin typeface="Comic Sans MS" panose="030F0702030302020204" pitchFamily="66" charset="0"/>
              </a:rPr>
              <a:t>x</a:t>
            </a:r>
            <a:r>
              <a:rPr lang="en-GB" altLang="en-US" sz="2800">
                <a:latin typeface="Comic Sans MS" panose="030F0702030302020204" pitchFamily="66" charset="0"/>
              </a:rPr>
              <a:t>  =  ln(52)</a:t>
            </a:r>
          </a:p>
        </p:txBody>
      </p:sp>
      <p:sp>
        <p:nvSpPr>
          <p:cNvPr id="14344" name="Text Box 8"/>
          <p:cNvSpPr txBox="1">
            <a:spLocks noChangeArrowheads="1"/>
          </p:cNvSpPr>
          <p:nvPr/>
        </p:nvSpPr>
        <p:spPr bwMode="auto">
          <a:xfrm>
            <a:off x="3086100" y="3489325"/>
            <a:ext cx="5772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xln3  =  ln(52)		(Rule 3)</a:t>
            </a:r>
          </a:p>
        </p:txBody>
      </p:sp>
      <p:sp>
        <p:nvSpPr>
          <p:cNvPr id="14345" name="Text Box 9"/>
          <p:cNvSpPr txBox="1">
            <a:spLocks noChangeArrowheads="1"/>
          </p:cNvSpPr>
          <p:nvPr/>
        </p:nvSpPr>
        <p:spPr bwMode="auto">
          <a:xfrm>
            <a:off x="3500438" y="41783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x   =  ln(52) </a:t>
            </a:r>
            <a:r>
              <a:rPr lang="en-GB" altLang="en-US" sz="2800">
                <a:latin typeface="Comic Sans MS" panose="030F0702030302020204" pitchFamily="66" charset="0"/>
                <a:sym typeface="Symbol" panose="05050102010706020507" pitchFamily="18" charset="2"/>
              </a:rPr>
              <a:t> ln(3)</a:t>
            </a:r>
            <a:endParaRPr lang="en-GB" altLang="en-US" sz="2800">
              <a:latin typeface="Comic Sans MS" panose="030F0702030302020204" pitchFamily="66" charset="0"/>
            </a:endParaRPr>
          </a:p>
        </p:txBody>
      </p:sp>
      <p:sp>
        <p:nvSpPr>
          <p:cNvPr id="14346" name="Text Box 10"/>
          <p:cNvSpPr txBox="1">
            <a:spLocks noChangeArrowheads="1"/>
          </p:cNvSpPr>
          <p:nvPr/>
        </p:nvSpPr>
        <p:spPr bwMode="auto">
          <a:xfrm>
            <a:off x="3508375" y="4868863"/>
            <a:ext cx="2819400" cy="523875"/>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sz="2800" dirty="0">
                <a:solidFill>
                  <a:srgbClr val="FFFF00"/>
                </a:solidFill>
                <a:latin typeface="Comic Sans MS" pitchFamily="66" charset="0"/>
              </a:rPr>
              <a:t>x   =   3.59658</a:t>
            </a:r>
          </a:p>
        </p:txBody>
      </p:sp>
      <p:sp>
        <p:nvSpPr>
          <p:cNvPr id="14347" name="Text Box 11"/>
          <p:cNvSpPr txBox="1">
            <a:spLocks noChangeArrowheads="1"/>
          </p:cNvSpPr>
          <p:nvPr/>
        </p:nvSpPr>
        <p:spPr bwMode="auto">
          <a:xfrm>
            <a:off x="1219200" y="5651500"/>
            <a:ext cx="7467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latin typeface="Comic Sans MS" panose="030F0702030302020204" pitchFamily="66" charset="0"/>
              </a:rPr>
              <a:t>Check:	3</a:t>
            </a:r>
            <a:r>
              <a:rPr lang="en-GB" altLang="en-US" sz="2800" baseline="30000">
                <a:latin typeface="Comic Sans MS" panose="030F0702030302020204" pitchFamily="66" charset="0"/>
              </a:rPr>
              <a:t>3.59658</a:t>
            </a:r>
            <a:r>
              <a:rPr lang="en-GB" altLang="en-US" sz="2800">
                <a:latin typeface="Comic Sans MS" panose="030F0702030302020204" pitchFamily="66" charset="0"/>
              </a:rPr>
              <a:t>   =   52.0001….  </a:t>
            </a:r>
          </a:p>
        </p:txBody>
      </p:sp>
      <p:sp>
        <p:nvSpPr>
          <p:cNvPr id="13" name="Date Placeholder 12"/>
          <p:cNvSpPr>
            <a:spLocks noGrp="1"/>
          </p:cNvSpPr>
          <p:nvPr>
            <p:ph type="dt" sz="quarter" idx="10"/>
          </p:nvPr>
        </p:nvSpPr>
        <p:spPr/>
        <p:txBody>
          <a:bodyPr/>
          <a:lstStyle/>
          <a:p>
            <a:pPr>
              <a:defRPr/>
            </a:pPr>
            <a:fld id="{0FDC6B73-1CE8-4A1A-92C1-B4EFEB65C378}" type="datetime3">
              <a:rPr lang="en-US"/>
              <a:pPr>
                <a:defRPr/>
              </a:pPr>
              <a:t>11 July 2026</a:t>
            </a:fld>
            <a:endParaRPr lang="en-GB"/>
          </a:p>
        </p:txBody>
      </p:sp>
      <p:sp>
        <p:nvSpPr>
          <p:cNvPr id="14" name="Footer Placeholder 13"/>
          <p:cNvSpPr>
            <a:spLocks noGrp="1"/>
          </p:cNvSpPr>
          <p:nvPr>
            <p:ph type="ftr" sz="quarter" idx="12"/>
          </p:nvPr>
        </p:nvSpPr>
        <p:spPr/>
        <p:txBody>
          <a:bodyPr/>
          <a:lstStyle/>
          <a:p>
            <a:pPr>
              <a:defRPr/>
            </a:pPr>
            <a:r>
              <a:rPr lang="en-GB"/>
              <a:t>www.mathsrevision.com</a:t>
            </a:r>
            <a:endParaRPr lang="en-GB" dirty="0"/>
          </a:p>
        </p:txBody>
      </p:sp>
      <p:sp>
        <p:nvSpPr>
          <p:cNvPr id="58378" name="Text Box 2"/>
          <p:cNvSpPr txBox="1">
            <a:spLocks noChangeArrowheads="1"/>
          </p:cNvSpPr>
          <p:nvPr/>
        </p:nvSpPr>
        <p:spPr bwMode="auto">
          <a:xfrm>
            <a:off x="971550" y="638175"/>
            <a:ext cx="639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solidFill>
                  <a:srgbClr val="FFFF00"/>
                </a:solidFill>
                <a:latin typeface="Comic Sans MS" panose="030F0702030302020204" pitchFamily="66" charset="0"/>
              </a:rPr>
              <a:t>Logarithms &amp; Exponentials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2"/>
                                        </p:tgtEl>
                                        <p:attrNameLst>
                                          <p:attrName>style.visibility</p:attrName>
                                        </p:attrNameLst>
                                      </p:cBhvr>
                                      <p:to>
                                        <p:strVal val="visible"/>
                                      </p:to>
                                    </p:set>
                                    <p:anim calcmode="discrete" valueType="clr">
                                      <p:cBhvr override="childStyle">
                                        <p:cTn id="7" dur="80"/>
                                        <p:tgtEl>
                                          <p:spTgt spid="143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2"/>
                                        </p:tgtEl>
                                        <p:attrNameLst>
                                          <p:attrName>fillcolor</p:attrName>
                                        </p:attrNameLst>
                                      </p:cBhvr>
                                      <p:tavLst>
                                        <p:tav tm="0">
                                          <p:val>
                                            <p:clrVal>
                                              <a:schemeClr val="accent2"/>
                                            </p:clrVal>
                                          </p:val>
                                        </p:tav>
                                        <p:tav tm="50000">
                                          <p:val>
                                            <p:clrVal>
                                              <a:schemeClr val="hlink"/>
                                            </p:clrVal>
                                          </p:val>
                                        </p:tav>
                                      </p:tavLst>
                                    </p:anim>
                                    <p:set>
                                      <p:cBhvr>
                                        <p:cTn id="9" dur="80"/>
                                        <p:tgtEl>
                                          <p:spTgt spid="143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44"/>
                                        </p:tgtEl>
                                        <p:attrNameLst>
                                          <p:attrName>style.visibility</p:attrName>
                                        </p:attrNameLst>
                                      </p:cBhvr>
                                      <p:to>
                                        <p:strVal val="visible"/>
                                      </p:to>
                                    </p:set>
                                    <p:anim calcmode="discrete" valueType="clr">
                                      <p:cBhvr override="childStyle">
                                        <p:cTn id="14" dur="80"/>
                                        <p:tgtEl>
                                          <p:spTgt spid="1434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44"/>
                                        </p:tgtEl>
                                        <p:attrNameLst>
                                          <p:attrName>fillcolor</p:attrName>
                                        </p:attrNameLst>
                                      </p:cBhvr>
                                      <p:tavLst>
                                        <p:tav tm="0">
                                          <p:val>
                                            <p:clrVal>
                                              <a:schemeClr val="accent2"/>
                                            </p:clrVal>
                                          </p:val>
                                        </p:tav>
                                        <p:tav tm="50000">
                                          <p:val>
                                            <p:clrVal>
                                              <a:schemeClr val="hlink"/>
                                            </p:clrVal>
                                          </p:val>
                                        </p:tav>
                                      </p:tavLst>
                                    </p:anim>
                                    <p:set>
                                      <p:cBhvr>
                                        <p:cTn id="16" dur="80"/>
                                        <p:tgtEl>
                                          <p:spTgt spid="1434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345"/>
                                        </p:tgtEl>
                                        <p:attrNameLst>
                                          <p:attrName>style.visibility</p:attrName>
                                        </p:attrNameLst>
                                      </p:cBhvr>
                                      <p:to>
                                        <p:strVal val="visible"/>
                                      </p:to>
                                    </p:set>
                                    <p:anim calcmode="discrete" valueType="clr">
                                      <p:cBhvr override="childStyle">
                                        <p:cTn id="21"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45"/>
                                        </p:tgtEl>
                                        <p:attrNameLst>
                                          <p:attrName>fillcolor</p:attrName>
                                        </p:attrNameLst>
                                      </p:cBhvr>
                                      <p:tavLst>
                                        <p:tav tm="0">
                                          <p:val>
                                            <p:clrVal>
                                              <a:schemeClr val="accent2"/>
                                            </p:clrVal>
                                          </p:val>
                                        </p:tav>
                                        <p:tav tm="50000">
                                          <p:val>
                                            <p:clrVal>
                                              <a:schemeClr val="hlink"/>
                                            </p:clrVal>
                                          </p:val>
                                        </p:tav>
                                      </p:tavLst>
                                    </p:anim>
                                    <p:set>
                                      <p:cBhvr>
                                        <p:cTn id="23" dur="80"/>
                                        <p:tgtEl>
                                          <p:spTgt spid="1434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4346"/>
                                        </p:tgtEl>
                                        <p:attrNameLst>
                                          <p:attrName>style.visibility</p:attrName>
                                        </p:attrNameLst>
                                      </p:cBhvr>
                                      <p:to>
                                        <p:strVal val="visible"/>
                                      </p:to>
                                    </p:set>
                                    <p:anim calcmode="discrete" valueType="clr">
                                      <p:cBhvr override="childStyle">
                                        <p:cTn id="28" dur="80"/>
                                        <p:tgtEl>
                                          <p:spTgt spid="1434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346"/>
                                        </p:tgtEl>
                                        <p:attrNameLst>
                                          <p:attrName>fillcolor</p:attrName>
                                        </p:attrNameLst>
                                      </p:cBhvr>
                                      <p:tavLst>
                                        <p:tav tm="0">
                                          <p:val>
                                            <p:clrVal>
                                              <a:schemeClr val="accent2"/>
                                            </p:clrVal>
                                          </p:val>
                                        </p:tav>
                                        <p:tav tm="50000">
                                          <p:val>
                                            <p:clrVal>
                                              <a:schemeClr val="hlink"/>
                                            </p:clrVal>
                                          </p:val>
                                        </p:tav>
                                      </p:tavLst>
                                    </p:anim>
                                    <p:set>
                                      <p:cBhvr>
                                        <p:cTn id="30" dur="80"/>
                                        <p:tgtEl>
                                          <p:spTgt spid="1434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347"/>
                                        </p:tgtEl>
                                        <p:attrNameLst>
                                          <p:attrName>style.visibility</p:attrName>
                                        </p:attrNameLst>
                                      </p:cBhvr>
                                      <p:to>
                                        <p:strVal val="visible"/>
                                      </p:to>
                                    </p:set>
                                    <p:anim calcmode="discrete" valueType="clr">
                                      <p:cBhvr override="childStyle">
                                        <p:cTn id="35"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47"/>
                                        </p:tgtEl>
                                        <p:attrNameLst>
                                          <p:attrName>fillcolor</p:attrName>
                                        </p:attrNameLst>
                                      </p:cBhvr>
                                      <p:tavLst>
                                        <p:tav tm="0">
                                          <p:val>
                                            <p:clrVal>
                                              <a:schemeClr val="accent2"/>
                                            </p:clrVal>
                                          </p:val>
                                        </p:tav>
                                        <p:tav tm="50000">
                                          <p:val>
                                            <p:clrVal>
                                              <a:schemeClr val="hlink"/>
                                            </p:clrVal>
                                          </p:val>
                                        </p:tav>
                                      </p:tavLst>
                                    </p:anim>
                                    <p:set>
                                      <p:cBhvr>
                                        <p:cTn id="37" dur="80"/>
                                        <p:tgtEl>
                                          <p:spTgt spid="14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P spid="14344" grpId="0" autoUpdateAnimBg="0"/>
      <p:bldP spid="14345" grpId="0" autoUpdateAnimBg="0"/>
      <p:bldP spid="14346" grpId="0" animBg="1" autoUpdateAnimBg="0"/>
      <p:bldP spid="1434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9" name="Group 11"/>
          <p:cNvGrpSpPr>
            <a:grpSpLocks/>
          </p:cNvGrpSpPr>
          <p:nvPr/>
        </p:nvGrpSpPr>
        <p:grpSpPr bwMode="auto">
          <a:xfrm>
            <a:off x="3014663" y="2012950"/>
            <a:ext cx="2643187" cy="595313"/>
            <a:chOff x="816" y="823"/>
            <a:chExt cx="1665" cy="375"/>
          </a:xfrm>
        </p:grpSpPr>
        <p:sp>
          <p:nvSpPr>
            <p:cNvPr id="13324" name="Text Box 3"/>
            <p:cNvSpPr txBox="1">
              <a:spLocks noChangeArrowheads="1"/>
            </p:cNvSpPr>
            <p:nvPr/>
          </p:nvSpPr>
          <p:spPr bwMode="auto">
            <a:xfrm>
              <a:off x="816" y="864"/>
              <a:ext cx="864" cy="291"/>
            </a:xfrm>
            <a:prstGeom prst="rect">
              <a:avLst/>
            </a:prstGeom>
            <a:noFill/>
            <a:ln w="9525">
              <a:noFill/>
              <a:miter lim="800000"/>
              <a:headEnd/>
              <a:tailEnd/>
            </a:ln>
          </p:spPr>
          <p:txBody>
            <a:bodyPr>
              <a:spAutoFit/>
            </a:bodyPr>
            <a:lstStyle/>
            <a:p>
              <a:pPr>
                <a:defRPr/>
              </a:pPr>
              <a:r>
                <a:rPr lang="en-GB" dirty="0">
                  <a:solidFill>
                    <a:srgbClr val="FFFF00"/>
                  </a:solidFill>
                  <a:latin typeface="+mj-lt"/>
                </a:rPr>
                <a:t>Solve</a:t>
              </a:r>
              <a:endParaRPr lang="en-GB" sz="1800" dirty="0">
                <a:solidFill>
                  <a:srgbClr val="FFFF00"/>
                </a:solidFill>
                <a:latin typeface="+mj-lt"/>
              </a:endParaRPr>
            </a:p>
          </p:txBody>
        </p:sp>
        <p:graphicFrame>
          <p:nvGraphicFramePr>
            <p:cNvPr id="8198" name="Object 13"/>
            <p:cNvGraphicFramePr>
              <a:graphicFrameLocks noChangeAspect="1"/>
            </p:cNvGraphicFramePr>
            <p:nvPr/>
          </p:nvGraphicFramePr>
          <p:xfrm>
            <a:off x="1632" y="823"/>
            <a:ext cx="849" cy="375"/>
          </p:xfrm>
          <a:graphic>
            <a:graphicData uri="http://schemas.openxmlformats.org/presentationml/2006/ole">
              <mc:AlternateContent xmlns:mc="http://schemas.openxmlformats.org/markup-compatibility/2006">
                <mc:Choice xmlns:v="urn:schemas-microsoft-com:vml" Requires="v">
                  <p:oleObj spid="_x0000_s8207" name="Equation" r:id="rId3" imgW="457200" imgH="203040" progId="Equation.DSMT4">
                    <p:embed/>
                  </p:oleObj>
                </mc:Choice>
                <mc:Fallback>
                  <p:oleObj name="Equation" r:id="rId3" imgW="457200" imgH="20304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823"/>
                          <a:ext cx="849" cy="3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365" name="Text Box 5"/>
          <p:cNvSpPr txBox="1">
            <a:spLocks noChangeArrowheads="1"/>
          </p:cNvSpPr>
          <p:nvPr/>
        </p:nvSpPr>
        <p:spPr bwMode="auto">
          <a:xfrm>
            <a:off x="2671763" y="2774950"/>
            <a:ext cx="6243637" cy="1016000"/>
          </a:xfrm>
          <a:prstGeom prst="rect">
            <a:avLst/>
          </a:prstGeom>
          <a:noFill/>
          <a:ln w="9525">
            <a:noFill/>
            <a:miter lim="800000"/>
            <a:headEnd/>
            <a:tailEnd/>
          </a:ln>
        </p:spPr>
        <p:txBody>
          <a:bodyPr>
            <a:spAutoFit/>
          </a:bodyPr>
          <a:lstStyle/>
          <a:p>
            <a:pPr>
              <a:defRPr/>
            </a:pPr>
            <a:r>
              <a:rPr lang="en-GB" dirty="0">
                <a:solidFill>
                  <a:srgbClr val="FFFF00"/>
                </a:solidFill>
                <a:latin typeface="+mj-lt"/>
              </a:rPr>
              <a:t>5</a:t>
            </a:r>
            <a:r>
              <a:rPr lang="en-GB" baseline="30000" dirty="0">
                <a:solidFill>
                  <a:srgbClr val="FFFF00"/>
                </a:solidFill>
                <a:latin typeface="+mj-lt"/>
              </a:rPr>
              <a:t>1</a:t>
            </a:r>
            <a:r>
              <a:rPr lang="en-GB" dirty="0">
                <a:solidFill>
                  <a:srgbClr val="FFFF00"/>
                </a:solidFill>
                <a:latin typeface="+mj-lt"/>
              </a:rPr>
              <a:t> = 5   and   5</a:t>
            </a:r>
            <a:r>
              <a:rPr lang="en-GB" baseline="30000" dirty="0">
                <a:solidFill>
                  <a:srgbClr val="FFFF00"/>
                </a:solidFill>
                <a:latin typeface="+mj-lt"/>
              </a:rPr>
              <a:t>2</a:t>
            </a:r>
            <a:r>
              <a:rPr lang="en-GB" dirty="0">
                <a:solidFill>
                  <a:srgbClr val="FFFF00"/>
                </a:solidFill>
                <a:latin typeface="+mj-lt"/>
              </a:rPr>
              <a:t> = 25   </a:t>
            </a:r>
          </a:p>
          <a:p>
            <a:pPr>
              <a:defRPr/>
            </a:pPr>
            <a:r>
              <a:rPr lang="en-GB" dirty="0">
                <a:solidFill>
                  <a:srgbClr val="FFFFCC"/>
                </a:solidFill>
                <a:latin typeface="+mj-lt"/>
              </a:rPr>
              <a:t>so we can see that x lies	between 1 and 2</a:t>
            </a:r>
          </a:p>
        </p:txBody>
      </p:sp>
      <p:sp>
        <p:nvSpPr>
          <p:cNvPr id="15368" name="Text Box 8"/>
          <p:cNvSpPr txBox="1">
            <a:spLocks noChangeArrowheads="1"/>
          </p:cNvSpPr>
          <p:nvPr/>
        </p:nvSpPr>
        <p:spPr bwMode="auto">
          <a:xfrm>
            <a:off x="1066800" y="3871913"/>
            <a:ext cx="7758113" cy="4619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Taking logs of both sides and applying the rules</a:t>
            </a:r>
          </a:p>
        </p:txBody>
      </p:sp>
      <p:graphicFrame>
        <p:nvGraphicFramePr>
          <p:cNvPr id="15369" name="Object 2"/>
          <p:cNvGraphicFramePr>
            <a:graphicFrameLocks noChangeAspect="1"/>
          </p:cNvGraphicFramePr>
          <p:nvPr/>
        </p:nvGraphicFramePr>
        <p:xfrm>
          <a:off x="1223963" y="4637088"/>
          <a:ext cx="2847975" cy="633412"/>
        </p:xfrm>
        <a:graphic>
          <a:graphicData uri="http://schemas.openxmlformats.org/presentationml/2006/ole">
            <mc:AlternateContent xmlns:mc="http://schemas.openxmlformats.org/markup-compatibility/2006">
              <mc:Choice xmlns:v="urn:schemas-microsoft-com:vml" Requires="v">
                <p:oleObj spid="_x0000_s8208" name="Equation" r:id="rId5" imgW="1079280" imgH="241200" progId="Equation.DSMT4">
                  <p:embed/>
                </p:oleObj>
              </mc:Choice>
              <mc:Fallback>
                <p:oleObj name="Equation" r:id="rId5" imgW="1079280" imgH="241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4637088"/>
                        <a:ext cx="2847975" cy="63341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1"/>
          <p:cNvGraphicFramePr>
            <a:graphicFrameLocks noChangeAspect="1"/>
          </p:cNvGraphicFramePr>
          <p:nvPr/>
        </p:nvGraphicFramePr>
        <p:xfrm>
          <a:off x="1223963" y="5835650"/>
          <a:ext cx="3167062" cy="647700"/>
        </p:xfrm>
        <a:graphic>
          <a:graphicData uri="http://schemas.openxmlformats.org/presentationml/2006/ole">
            <mc:AlternateContent xmlns:mc="http://schemas.openxmlformats.org/markup-compatibility/2006">
              <mc:Choice xmlns:v="urn:schemas-microsoft-com:vml" Requires="v">
                <p:oleObj spid="_x0000_s8209" name="Equation" r:id="rId7" imgW="1117440" imgH="228600" progId="Equation.DSMT4">
                  <p:embed/>
                </p:oleObj>
              </mc:Choice>
              <mc:Fallback>
                <p:oleObj name="Equation" r:id="rId7" imgW="1117440" imgH="2286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963" y="5835650"/>
                        <a:ext cx="3167062" cy="6477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3" name="Object 12"/>
          <p:cNvGraphicFramePr>
            <a:graphicFrameLocks noChangeAspect="1"/>
          </p:cNvGraphicFramePr>
          <p:nvPr/>
        </p:nvGraphicFramePr>
        <p:xfrm>
          <a:off x="5295900" y="5632450"/>
          <a:ext cx="2986088" cy="1054100"/>
        </p:xfrm>
        <a:graphic>
          <a:graphicData uri="http://schemas.openxmlformats.org/presentationml/2006/ole">
            <mc:AlternateContent xmlns:mc="http://schemas.openxmlformats.org/markup-compatibility/2006">
              <mc:Choice xmlns:v="urn:schemas-microsoft-com:vml" Requires="v">
                <p:oleObj spid="_x0000_s8210" name="Equation" r:id="rId9" imgW="1218960" imgH="431640" progId="Equation.DSMT4">
                  <p:embed/>
                </p:oleObj>
              </mc:Choice>
              <mc:Fallback>
                <p:oleObj name="Equation" r:id="rId9" imgW="1218960" imgH="43164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5900" y="5632450"/>
                        <a:ext cx="2986088" cy="10541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2" name="Title 21"/>
          <p:cNvSpPr>
            <a:spLocks noGrp="1"/>
          </p:cNvSpPr>
          <p:nvPr>
            <p:ph type="ctrTitle" sz="quarter"/>
          </p:nvPr>
        </p:nvSpPr>
        <p:spPr>
          <a:xfrm>
            <a:off x="1857375" y="623888"/>
            <a:ext cx="5429250" cy="617537"/>
          </a:xfrm>
        </p:spPr>
        <p:txBody>
          <a:bodyPr/>
          <a:lstStyle/>
          <a:p>
            <a:pPr algn="ctr"/>
            <a:r>
              <a:rPr lang="en-GB" altLang="en-US" sz="2800" b="0" smtClean="0">
                <a:effectLst/>
              </a:rPr>
              <a:t>Solving Exponential Equations</a:t>
            </a:r>
          </a:p>
        </p:txBody>
      </p:sp>
      <p:grpSp>
        <p:nvGrpSpPr>
          <p:cNvPr id="15" name="Group 11"/>
          <p:cNvGrpSpPr>
            <a:grpSpLocks/>
          </p:cNvGrpSpPr>
          <p:nvPr/>
        </p:nvGrpSpPr>
        <p:grpSpPr bwMode="auto">
          <a:xfrm>
            <a:off x="0" y="2309813"/>
            <a:ext cx="2895600" cy="1662112"/>
            <a:chOff x="165" y="1593"/>
            <a:chExt cx="1223" cy="768"/>
          </a:xfrm>
          <a:solidFill>
            <a:schemeClr val="tx1">
              <a:lumMod val="50000"/>
            </a:schemeClr>
          </a:solidFill>
        </p:grpSpPr>
        <p:sp>
          <p:nvSpPr>
            <p:cNvPr id="14" name="AutoShape 9"/>
            <p:cNvSpPr>
              <a:spLocks noChangeArrowheads="1"/>
            </p:cNvSpPr>
            <p:nvPr/>
          </p:nvSpPr>
          <p:spPr bwMode="auto">
            <a:xfrm>
              <a:off x="165" y="1593"/>
              <a:ext cx="1223" cy="768"/>
            </a:xfrm>
            <a:prstGeom prst="cloudCallout">
              <a:avLst>
                <a:gd name="adj1" fmla="val 20070"/>
                <a:gd name="adj2" fmla="val 84329"/>
              </a:avLst>
            </a:prstGeom>
            <a:solidFill>
              <a:schemeClr val="tx1"/>
            </a:solidFill>
            <a:ln w="28575">
              <a:solidFill>
                <a:srgbClr val="000000"/>
              </a:solidFill>
              <a:round/>
              <a:headEnd/>
              <a:tailEnd/>
            </a:ln>
          </p:spPr>
          <p:txBody>
            <a:bodyPr wrap="none" anchor="ctr"/>
            <a:lstStyle/>
            <a:p>
              <a:pPr>
                <a:defRPr/>
              </a:pPr>
              <a:r>
                <a:rPr lang="en-GB" dirty="0">
                  <a:solidFill>
                    <a:srgbClr val="000000"/>
                  </a:solidFill>
                  <a:latin typeface="+mj-lt"/>
                </a:rPr>
                <a:t>Since</a:t>
              </a:r>
            </a:p>
            <a:p>
              <a:pPr>
                <a:defRPr/>
              </a:pPr>
              <a:endParaRPr lang="en-GB" dirty="0"/>
            </a:p>
          </p:txBody>
        </p:sp>
        <p:graphicFrame>
          <p:nvGraphicFramePr>
            <p:cNvPr id="8197" name="Object 9"/>
            <p:cNvGraphicFramePr>
              <a:graphicFrameLocks noChangeAspect="1"/>
            </p:cNvGraphicFramePr>
            <p:nvPr/>
          </p:nvGraphicFramePr>
          <p:xfrm>
            <a:off x="280" y="1930"/>
            <a:ext cx="916" cy="244"/>
          </p:xfrm>
          <a:graphic>
            <a:graphicData uri="http://schemas.openxmlformats.org/presentationml/2006/ole">
              <mc:AlternateContent xmlns:mc="http://schemas.openxmlformats.org/markup-compatibility/2006">
                <mc:Choice xmlns:v="urn:schemas-microsoft-com:vml" Requires="v">
                  <p:oleObj spid="_x0000_s8211" name="Equation" r:id="rId11" imgW="1079280" imgH="241200" progId="Equation.DSMT4">
                    <p:embed/>
                  </p:oleObj>
                </mc:Choice>
                <mc:Fallback>
                  <p:oleObj name="Equation" r:id="rId11" imgW="1079280" imgH="2412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 y="1930"/>
                          <a:ext cx="916" cy="244"/>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5">
                                            <p:txEl>
                                              <p:pRg st="0" end="0"/>
                                            </p:txEl>
                                          </p:spTgt>
                                        </p:tgtEl>
                                        <p:attrNameLst>
                                          <p:attrName>style.visibility</p:attrName>
                                        </p:attrNameLst>
                                      </p:cBhvr>
                                      <p:to>
                                        <p:strVal val="visible"/>
                                      </p:to>
                                    </p:set>
                                    <p:anim calcmode="discrete" valueType="clr">
                                      <p:cBhvr override="childStyle">
                                        <p:cTn id="7" dur="80"/>
                                        <p:tgtEl>
                                          <p:spTgt spid="153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6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5">
                                            <p:txEl>
                                              <p:pRg st="1" end="1"/>
                                            </p:txEl>
                                          </p:spTgt>
                                        </p:tgtEl>
                                        <p:attrNameLst>
                                          <p:attrName>style.visibility</p:attrName>
                                        </p:attrNameLst>
                                      </p:cBhvr>
                                      <p:to>
                                        <p:strVal val="visible"/>
                                      </p:to>
                                    </p:set>
                                    <p:anim calcmode="discrete" valueType="clr">
                                      <p:cBhvr override="childStyle">
                                        <p:cTn id="14" dur="80"/>
                                        <p:tgtEl>
                                          <p:spTgt spid="1536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536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368"/>
                                        </p:tgtEl>
                                        <p:attrNameLst>
                                          <p:attrName>style.visibility</p:attrName>
                                        </p:attrNameLst>
                                      </p:cBhvr>
                                      <p:to>
                                        <p:strVal val="visible"/>
                                      </p:to>
                                    </p:set>
                                    <p:anim calcmode="discrete" valueType="clr">
                                      <p:cBhvr override="childStyle">
                                        <p:cTn id="21" dur="8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368"/>
                                        </p:tgtEl>
                                        <p:attrNameLst>
                                          <p:attrName>fillcolor</p:attrName>
                                        </p:attrNameLst>
                                      </p:cBhvr>
                                      <p:tavLst>
                                        <p:tav tm="0">
                                          <p:val>
                                            <p:clrVal>
                                              <a:schemeClr val="accent2"/>
                                            </p:clrVal>
                                          </p:val>
                                        </p:tav>
                                        <p:tav tm="50000">
                                          <p:val>
                                            <p:clrVal>
                                              <a:schemeClr val="hlink"/>
                                            </p:clrVal>
                                          </p:val>
                                        </p:tav>
                                      </p:tavLst>
                                    </p:anim>
                                    <p:set>
                                      <p:cBhvr>
                                        <p:cTn id="23" dur="80"/>
                                        <p:tgtEl>
                                          <p:spTgt spid="1536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5369"/>
                                        </p:tgtEl>
                                        <p:attrNameLst>
                                          <p:attrName>style.visibility</p:attrName>
                                        </p:attrNameLst>
                                      </p:cBhvr>
                                      <p:to>
                                        <p:strVal val="visible"/>
                                      </p:to>
                                    </p:set>
                                    <p:animEffect transition="in" filter="wipe(left)">
                                      <p:cBhvr>
                                        <p:cTn id="28" dur="500"/>
                                        <p:tgtEl>
                                          <p:spTgt spid="1536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5370"/>
                                        </p:tgtEl>
                                        <p:attrNameLst>
                                          <p:attrName>style.visibility</p:attrName>
                                        </p:attrNameLst>
                                      </p:cBhvr>
                                      <p:to>
                                        <p:strVal val="visible"/>
                                      </p:to>
                                    </p:set>
                                    <p:animEffect transition="in" filter="wipe(left)">
                                      <p:cBhvr>
                                        <p:cTn id="39" dur="500"/>
                                        <p:tgtEl>
                                          <p:spTgt spid="1537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5383"/>
                                        </p:tgtEl>
                                        <p:attrNameLst>
                                          <p:attrName>style.visibility</p:attrName>
                                        </p:attrNameLst>
                                      </p:cBhvr>
                                      <p:to>
                                        <p:strVal val="visible"/>
                                      </p:to>
                                    </p:set>
                                    <p:animEffect transition="in" filter="wipe(left)">
                                      <p:cBhvr>
                                        <p:cTn id="44"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P spid="1536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862013" y="1890713"/>
            <a:ext cx="7915275" cy="1570037"/>
          </a:xfrm>
          <a:prstGeom prst="rect">
            <a:avLst/>
          </a:prstGeom>
          <a:noFill/>
          <a:ln w="9525">
            <a:noFill/>
            <a:miter lim="800000"/>
            <a:headEnd/>
            <a:tailEnd/>
          </a:ln>
        </p:spPr>
        <p:txBody>
          <a:bodyPr>
            <a:spAutoFit/>
          </a:bodyPr>
          <a:lstStyle/>
          <a:p>
            <a:pPr algn="l">
              <a:defRPr/>
            </a:pPr>
            <a:r>
              <a:rPr lang="en-GB" dirty="0">
                <a:solidFill>
                  <a:srgbClr val="FFFF00"/>
                </a:solidFill>
                <a:latin typeface="+mj-lt"/>
              </a:rPr>
              <a:t>For the formula P(t) = 50e</a:t>
            </a:r>
            <a:r>
              <a:rPr lang="en-GB" baseline="30000" dirty="0">
                <a:solidFill>
                  <a:srgbClr val="FFFF00"/>
                </a:solidFill>
                <a:latin typeface="+mj-lt"/>
              </a:rPr>
              <a:t>-2t</a:t>
            </a:r>
            <a:r>
              <a:rPr lang="en-GB" dirty="0">
                <a:solidFill>
                  <a:srgbClr val="FFFF00"/>
                </a:solidFill>
                <a:latin typeface="+mj-lt"/>
              </a:rPr>
              <a:t>:	</a:t>
            </a:r>
          </a:p>
          <a:p>
            <a:pPr algn="l">
              <a:defRPr/>
            </a:pPr>
            <a:r>
              <a:rPr lang="en-GB" dirty="0">
                <a:solidFill>
                  <a:srgbClr val="FFFF00"/>
                </a:solidFill>
                <a:latin typeface="+mj-lt"/>
              </a:rPr>
              <a:t>a)	Evaluate P(0)</a:t>
            </a:r>
          </a:p>
          <a:p>
            <a:pPr algn="l">
              <a:defRPr/>
            </a:pPr>
            <a:r>
              <a:rPr lang="en-GB" dirty="0">
                <a:solidFill>
                  <a:srgbClr val="FFFF00"/>
                </a:solidFill>
                <a:latin typeface="+mj-lt"/>
              </a:rPr>
              <a:t>b)	For what value of t is P(t) = ½P(0)?</a:t>
            </a:r>
          </a:p>
        </p:txBody>
      </p:sp>
      <p:graphicFrame>
        <p:nvGraphicFramePr>
          <p:cNvPr id="16388" name="Object 2"/>
          <p:cNvGraphicFramePr>
            <a:graphicFrameLocks noChangeAspect="1"/>
          </p:cNvGraphicFramePr>
          <p:nvPr/>
        </p:nvGraphicFramePr>
        <p:xfrm>
          <a:off x="1966913" y="3971925"/>
          <a:ext cx="3148012" cy="595313"/>
        </p:xfrm>
        <a:graphic>
          <a:graphicData uri="http://schemas.openxmlformats.org/presentationml/2006/ole">
            <mc:AlternateContent xmlns:mc="http://schemas.openxmlformats.org/markup-compatibility/2006">
              <mc:Choice xmlns:v="urn:schemas-microsoft-com:vml" Requires="v">
                <p:oleObj spid="_x0000_s9224" name="Equation" r:id="rId3" imgW="1206360" imgH="228600" progId="Equation.DSMT4">
                  <p:embed/>
                </p:oleObj>
              </mc:Choice>
              <mc:Fallback>
                <p:oleObj name="Equation" r:id="rId3" imgW="120636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3971925"/>
                        <a:ext cx="3148012" cy="59531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itle 21"/>
          <p:cNvSpPr txBox="1">
            <a:spLocks/>
          </p:cNvSpPr>
          <p:nvPr/>
        </p:nvSpPr>
        <p:spPr bwMode="auto">
          <a:xfrm>
            <a:off x="1857375" y="623888"/>
            <a:ext cx="5429250" cy="617537"/>
          </a:xfrm>
          <a:prstGeom prst="rect">
            <a:avLst/>
          </a:prstGeom>
          <a:noFill/>
          <a:ln w="9525">
            <a:noFill/>
            <a:miter lim="800000"/>
            <a:headEnd/>
            <a:tailEnd/>
          </a:ln>
          <a:effectLst/>
        </p:spPr>
        <p:txBody>
          <a:bodyPr anchor="b"/>
          <a:lstStyle/>
          <a:p>
            <a:pPr eaLnBrk="0" hangingPunct="0">
              <a:spcBef>
                <a:spcPct val="0"/>
              </a:spcBef>
              <a:defRPr/>
            </a:pPr>
            <a:r>
              <a:rPr lang="en-GB" sz="2800" kern="0" dirty="0">
                <a:solidFill>
                  <a:srgbClr val="EEF82A"/>
                </a:solidFill>
                <a:latin typeface="+mj-lt"/>
                <a:ea typeface="+mj-ea"/>
                <a:cs typeface="+mj-cs"/>
              </a:rPr>
              <a:t>Solving Exponential Equations</a:t>
            </a:r>
          </a:p>
        </p:txBody>
      </p:sp>
      <p:sp>
        <p:nvSpPr>
          <p:cNvPr id="13" name="TextBox 12"/>
          <p:cNvSpPr txBox="1"/>
          <p:nvPr/>
        </p:nvSpPr>
        <p:spPr>
          <a:xfrm>
            <a:off x="862013" y="4052888"/>
            <a:ext cx="566737" cy="461962"/>
          </a:xfrm>
          <a:prstGeom prst="rect">
            <a:avLst/>
          </a:prstGeom>
          <a:noFill/>
        </p:spPr>
        <p:txBody>
          <a:bodyPr wrap="none">
            <a:spAutoFit/>
          </a:bodyPr>
          <a:lstStyle/>
          <a:p>
            <a:pPr>
              <a:defRPr/>
            </a:pPr>
            <a:r>
              <a:rPr lang="en-GB" dirty="0">
                <a:latin typeface="+mj-lt"/>
              </a:rPr>
              <a:t>(a)</a:t>
            </a:r>
          </a:p>
        </p:txBody>
      </p:sp>
      <p:sp>
        <p:nvSpPr>
          <p:cNvPr id="10" name="Cloud Callout 9"/>
          <p:cNvSpPr/>
          <p:nvPr/>
        </p:nvSpPr>
        <p:spPr bwMode="auto">
          <a:xfrm>
            <a:off x="5386388" y="4749800"/>
            <a:ext cx="2714625" cy="2108200"/>
          </a:xfrm>
          <a:prstGeom prst="cloudCallout">
            <a:avLst>
              <a:gd name="adj1" fmla="val -92350"/>
              <a:gd name="adj2" fmla="val -70755"/>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defRPr/>
            </a:pPr>
            <a:r>
              <a:rPr lang="en-GB" dirty="0">
                <a:solidFill>
                  <a:srgbClr val="FFFF00"/>
                </a:solidFill>
                <a:latin typeface="+mj-lt"/>
              </a:rPr>
              <a:t>Remember</a:t>
            </a:r>
          </a:p>
          <a:p>
            <a:pPr>
              <a:defRPr/>
            </a:pPr>
            <a:r>
              <a:rPr lang="en-GB" dirty="0">
                <a:solidFill>
                  <a:srgbClr val="FFFF00"/>
                </a:solidFill>
                <a:latin typeface="+mj-lt"/>
              </a:rPr>
              <a:t>a</a:t>
            </a:r>
            <a:r>
              <a:rPr lang="en-GB" baseline="30000" dirty="0">
                <a:solidFill>
                  <a:srgbClr val="FFFF00"/>
                </a:solidFill>
                <a:latin typeface="+mj-lt"/>
              </a:rPr>
              <a:t>0</a:t>
            </a:r>
            <a:r>
              <a:rPr lang="en-GB" dirty="0">
                <a:solidFill>
                  <a:srgbClr val="FFFF00"/>
                </a:solidFill>
                <a:latin typeface="+mj-lt"/>
              </a:rPr>
              <a:t> always equals 1</a:t>
            </a:r>
          </a:p>
        </p:txBody>
      </p:sp>
      <p:sp>
        <p:nvSpPr>
          <p:cNvPr id="11"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6388"/>
                                        </p:tgtEl>
                                        <p:attrNameLst>
                                          <p:attrName>style.visibility</p:attrName>
                                        </p:attrNameLst>
                                      </p:cBhvr>
                                      <p:to>
                                        <p:strVal val="visible"/>
                                      </p:to>
                                    </p:set>
                                    <p:animEffect transition="in" filter="wipe(left)">
                                      <p:cBhvr>
                                        <p:cTn id="14" dur="500"/>
                                        <p:tgtEl>
                                          <p:spTgt spid="163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862013" y="1890713"/>
            <a:ext cx="7915275" cy="10160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For the formula P(t) = 50e</a:t>
            </a:r>
            <a:r>
              <a:rPr lang="en-GB" baseline="30000" dirty="0">
                <a:solidFill>
                  <a:srgbClr val="FFFF00"/>
                </a:solidFill>
                <a:latin typeface="+mj-lt"/>
              </a:rPr>
              <a:t>-2t</a:t>
            </a:r>
            <a:r>
              <a:rPr lang="en-GB" dirty="0">
                <a:solidFill>
                  <a:srgbClr val="FFFF00"/>
                </a:solidFill>
                <a:latin typeface="+mj-lt"/>
              </a:rPr>
              <a:t>:	</a:t>
            </a:r>
          </a:p>
          <a:p>
            <a:pPr algn="l">
              <a:defRPr/>
            </a:pPr>
            <a:r>
              <a:rPr lang="en-GB" dirty="0">
                <a:solidFill>
                  <a:srgbClr val="FFFF00"/>
                </a:solidFill>
                <a:latin typeface="+mj-lt"/>
              </a:rPr>
              <a:t>b)	For what value of t is P(t) = ½P(0)?</a:t>
            </a:r>
          </a:p>
        </p:txBody>
      </p:sp>
      <p:graphicFrame>
        <p:nvGraphicFramePr>
          <p:cNvPr id="16391" name="Object 3"/>
          <p:cNvGraphicFramePr>
            <a:graphicFrameLocks noChangeAspect="1"/>
          </p:cNvGraphicFramePr>
          <p:nvPr/>
        </p:nvGraphicFramePr>
        <p:xfrm>
          <a:off x="1133475" y="2976563"/>
          <a:ext cx="2560638" cy="788987"/>
        </p:xfrm>
        <a:graphic>
          <a:graphicData uri="http://schemas.openxmlformats.org/presentationml/2006/ole">
            <mc:AlternateContent xmlns:mc="http://schemas.openxmlformats.org/markup-compatibility/2006">
              <mc:Choice xmlns:v="urn:schemas-microsoft-com:vml" Requires="v">
                <p:oleObj spid="_x0000_s10254" name="Equation" r:id="rId3" imgW="1269720" imgH="393480" progId="Equation.DSMT4">
                  <p:embed/>
                </p:oleObj>
              </mc:Choice>
              <mc:Fallback>
                <p:oleObj name="Equation" r:id="rId3" imgW="126972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2976563"/>
                        <a:ext cx="2560638" cy="7889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2" name="Object 4"/>
          <p:cNvGraphicFramePr>
            <a:graphicFrameLocks noChangeAspect="1"/>
          </p:cNvGraphicFramePr>
          <p:nvPr/>
        </p:nvGraphicFramePr>
        <p:xfrm>
          <a:off x="1133475" y="3938588"/>
          <a:ext cx="2073275" cy="596900"/>
        </p:xfrm>
        <a:graphic>
          <a:graphicData uri="http://schemas.openxmlformats.org/presentationml/2006/ole">
            <mc:AlternateContent xmlns:mc="http://schemas.openxmlformats.org/markup-compatibility/2006">
              <mc:Choice xmlns:v="urn:schemas-microsoft-com:vml" Requires="v">
                <p:oleObj spid="_x0000_s10255" name="Equation" r:id="rId5" imgW="698400" imgH="203040" progId="Equation.DSMT4">
                  <p:embed/>
                </p:oleObj>
              </mc:Choice>
              <mc:Fallback>
                <p:oleObj name="Equation" r:id="rId5" imgW="698400" imgH="2030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475" y="3938588"/>
                        <a:ext cx="2073275" cy="5969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3" name="Object 5"/>
          <p:cNvGraphicFramePr>
            <a:graphicFrameLocks noChangeAspect="1"/>
          </p:cNvGraphicFramePr>
          <p:nvPr/>
        </p:nvGraphicFramePr>
        <p:xfrm>
          <a:off x="1133475" y="4708525"/>
          <a:ext cx="1162050" cy="920750"/>
        </p:xfrm>
        <a:graphic>
          <a:graphicData uri="http://schemas.openxmlformats.org/presentationml/2006/ole">
            <mc:AlternateContent xmlns:mc="http://schemas.openxmlformats.org/markup-compatibility/2006">
              <mc:Choice xmlns:v="urn:schemas-microsoft-com:vml" Requires="v">
                <p:oleObj spid="_x0000_s10256" name="Equation" r:id="rId7" imgW="495000" imgH="393480" progId="Equation.DSMT4">
                  <p:embed/>
                </p:oleObj>
              </mc:Choice>
              <mc:Fallback>
                <p:oleObj name="Equation" r:id="rId7" imgW="495000" imgH="393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3475" y="4708525"/>
                        <a:ext cx="1162050" cy="9207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5" name="Object 6"/>
          <p:cNvGraphicFramePr>
            <a:graphicFrameLocks noChangeAspect="1"/>
          </p:cNvGraphicFramePr>
          <p:nvPr/>
        </p:nvGraphicFramePr>
        <p:xfrm>
          <a:off x="1133475" y="5802313"/>
          <a:ext cx="2441575" cy="995362"/>
        </p:xfrm>
        <a:graphic>
          <a:graphicData uri="http://schemas.openxmlformats.org/presentationml/2006/ole">
            <mc:AlternateContent xmlns:mc="http://schemas.openxmlformats.org/markup-compatibility/2006">
              <mc:Choice xmlns:v="urn:schemas-microsoft-com:vml" Requires="v">
                <p:oleObj spid="_x0000_s10257" name="Equation" r:id="rId9" imgW="1054080" imgH="431640" progId="Equation.DSMT4">
                  <p:embed/>
                </p:oleObj>
              </mc:Choice>
              <mc:Fallback>
                <p:oleObj name="Equation" r:id="rId9" imgW="1054080" imgH="43164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3475" y="5802313"/>
                        <a:ext cx="2441575" cy="99536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itle 21"/>
          <p:cNvSpPr txBox="1">
            <a:spLocks/>
          </p:cNvSpPr>
          <p:nvPr/>
        </p:nvSpPr>
        <p:spPr bwMode="auto">
          <a:xfrm>
            <a:off x="1857375" y="623888"/>
            <a:ext cx="5429250" cy="617537"/>
          </a:xfrm>
          <a:prstGeom prst="rect">
            <a:avLst/>
          </a:prstGeom>
          <a:noFill/>
          <a:ln w="9525">
            <a:noFill/>
            <a:miter lim="800000"/>
            <a:headEnd/>
            <a:tailEnd/>
          </a:ln>
          <a:effectLst/>
        </p:spPr>
        <p:txBody>
          <a:bodyPr anchor="b"/>
          <a:lstStyle/>
          <a:p>
            <a:pPr eaLnBrk="0" hangingPunct="0">
              <a:spcBef>
                <a:spcPct val="0"/>
              </a:spcBef>
              <a:defRPr/>
            </a:pPr>
            <a:r>
              <a:rPr lang="en-GB" sz="2800" kern="0" dirty="0">
                <a:solidFill>
                  <a:srgbClr val="EEF82A"/>
                </a:solidFill>
                <a:latin typeface="+mj-lt"/>
                <a:ea typeface="+mj-ea"/>
                <a:cs typeface="+mj-cs"/>
              </a:rPr>
              <a:t>Solving Exponential Equations</a:t>
            </a:r>
          </a:p>
        </p:txBody>
      </p:sp>
      <p:graphicFrame>
        <p:nvGraphicFramePr>
          <p:cNvPr id="15" name="Object 3"/>
          <p:cNvGraphicFramePr>
            <a:graphicFrameLocks noChangeAspect="1"/>
          </p:cNvGraphicFramePr>
          <p:nvPr/>
        </p:nvGraphicFramePr>
        <p:xfrm>
          <a:off x="4725988" y="3290888"/>
          <a:ext cx="3013075" cy="649287"/>
        </p:xfrm>
        <a:graphic>
          <a:graphicData uri="http://schemas.openxmlformats.org/presentationml/2006/ole">
            <mc:AlternateContent xmlns:mc="http://schemas.openxmlformats.org/markup-compatibility/2006">
              <mc:Choice xmlns:v="urn:schemas-microsoft-com:vml" Requires="v">
                <p:oleObj spid="_x0000_s10258" name="Equation" r:id="rId11" imgW="1168200" imgH="253800" progId="Equation.DSMT4">
                  <p:embed/>
                </p:oleObj>
              </mc:Choice>
              <mc:Fallback>
                <p:oleObj name="Equation" r:id="rId11" imgW="1168200" imgH="2538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988" y="3290888"/>
                        <a:ext cx="3013075" cy="6492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
          <p:cNvGraphicFramePr>
            <a:graphicFrameLocks noChangeAspect="1"/>
          </p:cNvGraphicFramePr>
          <p:nvPr/>
        </p:nvGraphicFramePr>
        <p:xfrm>
          <a:off x="4725988" y="4164013"/>
          <a:ext cx="2505075" cy="439737"/>
        </p:xfrm>
        <a:graphic>
          <a:graphicData uri="http://schemas.openxmlformats.org/presentationml/2006/ole">
            <mc:AlternateContent xmlns:mc="http://schemas.openxmlformats.org/markup-compatibility/2006">
              <mc:Choice xmlns:v="urn:schemas-microsoft-com:vml" Requires="v">
                <p:oleObj spid="_x0000_s10259" name="Equation" r:id="rId13" imgW="1002960" imgH="177480" progId="Equation.DSMT4">
                  <p:embed/>
                </p:oleObj>
              </mc:Choice>
              <mc:Fallback>
                <p:oleObj name="Equation" r:id="rId13" imgW="1002960" imgH="17748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5988" y="4164013"/>
                        <a:ext cx="2505075" cy="43973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5"/>
          <p:cNvGraphicFramePr>
            <a:graphicFrameLocks noChangeAspect="1"/>
          </p:cNvGraphicFramePr>
          <p:nvPr/>
        </p:nvGraphicFramePr>
        <p:xfrm>
          <a:off x="4725988" y="4826000"/>
          <a:ext cx="1665287" cy="933450"/>
        </p:xfrm>
        <a:graphic>
          <a:graphicData uri="http://schemas.openxmlformats.org/presentationml/2006/ole">
            <mc:AlternateContent xmlns:mc="http://schemas.openxmlformats.org/markup-compatibility/2006">
              <mc:Choice xmlns:v="urn:schemas-microsoft-com:vml" Requires="v">
                <p:oleObj spid="_x0000_s10260" name="Equation" r:id="rId15" imgW="698400" imgH="393480" progId="Equation.DSMT4">
                  <p:embed/>
                </p:oleObj>
              </mc:Choice>
              <mc:Fallback>
                <p:oleObj name="Equation" r:id="rId15" imgW="698400" imgH="393480"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5988" y="4826000"/>
                        <a:ext cx="1665287" cy="9334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6"/>
          <p:cNvGraphicFramePr>
            <a:graphicFrameLocks noChangeAspect="1"/>
          </p:cNvGraphicFramePr>
          <p:nvPr/>
        </p:nvGraphicFramePr>
        <p:xfrm>
          <a:off x="4725988" y="5983288"/>
          <a:ext cx="1466850" cy="442912"/>
        </p:xfrm>
        <a:graphic>
          <a:graphicData uri="http://schemas.openxmlformats.org/presentationml/2006/ole">
            <mc:AlternateContent xmlns:mc="http://schemas.openxmlformats.org/markup-compatibility/2006">
              <mc:Choice xmlns:v="urn:schemas-microsoft-com:vml" Requires="v">
                <p:oleObj spid="_x0000_s10261" name="Equation" r:id="rId17" imgW="583920" imgH="177480" progId="Equation.DSMT4">
                  <p:embed/>
                </p:oleObj>
              </mc:Choice>
              <mc:Fallback>
                <p:oleObj name="Equation" r:id="rId17" imgW="583920" imgH="177480" progId="Equation.DSMT4">
                  <p:embed/>
                  <p:pic>
                    <p:nvPicPr>
                      <p:cNvPr id="0"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5988" y="5983288"/>
                        <a:ext cx="1466850" cy="44291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Cloud Callout 19"/>
          <p:cNvSpPr/>
          <p:nvPr/>
        </p:nvSpPr>
        <p:spPr bwMode="auto">
          <a:xfrm>
            <a:off x="6562725" y="0"/>
            <a:ext cx="2581275" cy="2295525"/>
          </a:xfrm>
          <a:prstGeom prst="cloudCallout">
            <a:avLst>
              <a:gd name="adj1" fmla="val -23121"/>
              <a:gd name="adj2" fmla="val 88594"/>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defRPr/>
            </a:pPr>
            <a:endParaRPr lang="en-GB" sz="500" dirty="0">
              <a:solidFill>
                <a:srgbClr val="FFFF00"/>
              </a:solidFill>
              <a:latin typeface="+mj-lt"/>
            </a:endParaRPr>
          </a:p>
          <a:p>
            <a:pPr>
              <a:defRPr/>
            </a:pPr>
            <a:r>
              <a:rPr lang="en-GB" dirty="0" err="1">
                <a:solidFill>
                  <a:srgbClr val="FFFF00"/>
                </a:solidFill>
                <a:latin typeface="+mj-lt"/>
              </a:rPr>
              <a:t>ln</a:t>
            </a:r>
            <a:r>
              <a:rPr lang="en-GB" dirty="0">
                <a:solidFill>
                  <a:srgbClr val="FFFF00"/>
                </a:solidFill>
                <a:latin typeface="+mj-lt"/>
              </a:rPr>
              <a:t> = log</a:t>
            </a:r>
            <a:r>
              <a:rPr lang="en-GB" baseline="-25000" dirty="0">
                <a:solidFill>
                  <a:srgbClr val="FFFF00"/>
                </a:solidFill>
                <a:latin typeface="+mj-lt"/>
              </a:rPr>
              <a:t>e</a:t>
            </a:r>
            <a:r>
              <a:rPr lang="en-GB" dirty="0">
                <a:solidFill>
                  <a:srgbClr val="FFFF00"/>
                </a:solidFill>
                <a:latin typeface="+mj-lt"/>
              </a:rPr>
              <a:t> e</a:t>
            </a:r>
          </a:p>
          <a:p>
            <a:pPr>
              <a:defRPr/>
            </a:pPr>
            <a:r>
              <a:rPr lang="en-GB" dirty="0" err="1">
                <a:solidFill>
                  <a:srgbClr val="FFFF00"/>
                </a:solidFill>
                <a:latin typeface="+mj-lt"/>
              </a:rPr>
              <a:t>log</a:t>
            </a:r>
            <a:r>
              <a:rPr lang="en-GB" baseline="-25000" dirty="0" err="1">
                <a:solidFill>
                  <a:srgbClr val="FFFF00"/>
                </a:solidFill>
                <a:latin typeface="+mj-lt"/>
              </a:rPr>
              <a:t>e</a:t>
            </a:r>
            <a:r>
              <a:rPr lang="en-GB" dirty="0" err="1">
                <a:solidFill>
                  <a:srgbClr val="FFFF00"/>
                </a:solidFill>
                <a:latin typeface="+mj-lt"/>
              </a:rPr>
              <a:t>e</a:t>
            </a:r>
            <a:r>
              <a:rPr lang="en-GB" dirty="0">
                <a:solidFill>
                  <a:srgbClr val="FFFF00"/>
                </a:solidFill>
                <a:latin typeface="+mj-lt"/>
              </a:rPr>
              <a:t> = 1</a:t>
            </a:r>
          </a:p>
          <a:p>
            <a:pPr>
              <a:defRPr/>
            </a:pPr>
            <a:endParaRPr lang="en-GB" sz="1000" dirty="0">
              <a:solidFill>
                <a:srgbClr val="FFFF00"/>
              </a:solidFill>
              <a:latin typeface="+mj-lt"/>
            </a:endParaRPr>
          </a:p>
        </p:txBody>
      </p:sp>
      <p:sp>
        <p:nvSpPr>
          <p:cNvPr id="21"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5"/>
                                        </p:tgtEl>
                                        <p:attrNameLst>
                                          <p:attrName>style.visibility</p:attrName>
                                        </p:attrNameLst>
                                      </p:cBhvr>
                                      <p:to>
                                        <p:strVal val="visible"/>
                                      </p:to>
                                    </p:set>
                                    <p:animEffect transition="in" filter="wipe(left)">
                                      <p:cBhvr>
                                        <p:cTn id="22" dur="500"/>
                                        <p:tgtEl>
                                          <p:spTgt spid="163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0">
                                            <p:bg/>
                                          </p:spTgt>
                                        </p:tgtEl>
                                        <p:attrNameLst>
                                          <p:attrName>style.visibility</p:attrName>
                                        </p:attrNameLst>
                                      </p:cBhvr>
                                      <p:to>
                                        <p:strVal val="visible"/>
                                      </p:to>
                                    </p:set>
                                    <p:anim calcmode="discrete" valueType="clr">
                                      <p:cBhvr override="childStyle">
                                        <p:cTn id="32" dur="80"/>
                                        <p:tgtEl>
                                          <p:spTgt spid="20">
                                            <p:bg/>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0">
                                            <p:bg/>
                                          </p:spTgt>
                                        </p:tgtEl>
                                        <p:attrNameLst>
                                          <p:attrName>fillcolor</p:attrName>
                                        </p:attrNameLst>
                                      </p:cBhvr>
                                      <p:tavLst>
                                        <p:tav tm="0">
                                          <p:val>
                                            <p:clrVal>
                                              <a:schemeClr val="accent2"/>
                                            </p:clrVal>
                                          </p:val>
                                        </p:tav>
                                        <p:tav tm="50000">
                                          <p:val>
                                            <p:clrVal>
                                              <a:schemeClr val="hlink"/>
                                            </p:clrVal>
                                          </p:val>
                                        </p:tav>
                                      </p:tavLst>
                                    </p:anim>
                                    <p:set>
                                      <p:cBhvr>
                                        <p:cTn id="34" dur="80"/>
                                        <p:tgtEl>
                                          <p:spTgt spid="20">
                                            <p:bg/>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0">
                                            <p:txEl>
                                              <p:pRg st="1" end="1"/>
                                            </p:txEl>
                                          </p:spTgt>
                                        </p:tgtEl>
                                        <p:attrNameLst>
                                          <p:attrName>style.visibility</p:attrName>
                                        </p:attrNameLst>
                                      </p:cBhvr>
                                      <p:to>
                                        <p:strVal val="visible"/>
                                      </p:to>
                                    </p:set>
                                    <p:anim calcmode="discrete" valueType="clr">
                                      <p:cBhvr override="childStyle">
                                        <p:cTn id="39" dur="80"/>
                                        <p:tgtEl>
                                          <p:spTgt spid="2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0">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20">
                                            <p:txEl>
                                              <p:pRg st="1" end="1"/>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0">
                                            <p:txEl>
                                              <p:pRg st="2" end="2"/>
                                            </p:txEl>
                                          </p:spTgt>
                                        </p:tgtEl>
                                        <p:attrNameLst>
                                          <p:attrName>style.visibility</p:attrName>
                                        </p:attrNameLst>
                                      </p:cBhvr>
                                      <p:to>
                                        <p:strVal val="visible"/>
                                      </p:to>
                                    </p:set>
                                    <p:anim calcmode="discrete" valueType="clr">
                                      <p:cBhvr override="childStyle">
                                        <p:cTn id="46" dur="80"/>
                                        <p:tgtEl>
                                          <p:spTgt spid="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0">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20">
                                            <p:txEl>
                                              <p:pRg st="2" end="2"/>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1997075"/>
            <a:ext cx="7696200" cy="2862263"/>
          </a:xfrm>
          <a:prstGeom prst="rect">
            <a:avLst/>
          </a:prstGeom>
          <a:noFill/>
          <a:ln w="9525">
            <a:noFill/>
            <a:miter lim="800000"/>
            <a:headEnd/>
            <a:tailEnd/>
          </a:ln>
        </p:spPr>
        <p:txBody>
          <a:bodyPr>
            <a:spAutoFit/>
          </a:bodyPr>
          <a:lstStyle/>
          <a:p>
            <a:pPr lvl="1" algn="l">
              <a:defRPr/>
            </a:pPr>
            <a:r>
              <a:rPr lang="en-GB" dirty="0">
                <a:solidFill>
                  <a:srgbClr val="FFFF00"/>
                </a:solidFill>
                <a:latin typeface="+mj-lt"/>
              </a:rPr>
              <a:t>The formula    </a:t>
            </a:r>
            <a:r>
              <a:rPr lang="en-GB" dirty="0">
                <a:latin typeface="+mj-lt"/>
              </a:rPr>
              <a:t>A = A</a:t>
            </a:r>
            <a:r>
              <a:rPr lang="en-GB" baseline="-25000" dirty="0">
                <a:latin typeface="+mj-lt"/>
              </a:rPr>
              <a:t>0</a:t>
            </a:r>
            <a:r>
              <a:rPr lang="en-GB" dirty="0">
                <a:latin typeface="+mj-lt"/>
              </a:rPr>
              <a:t>e</a:t>
            </a:r>
            <a:r>
              <a:rPr lang="en-GB" baseline="30000" dirty="0">
                <a:latin typeface="+mj-lt"/>
              </a:rPr>
              <a:t>-kt</a:t>
            </a:r>
            <a:r>
              <a:rPr lang="en-GB" dirty="0">
                <a:latin typeface="+mj-lt"/>
              </a:rPr>
              <a:t> </a:t>
            </a:r>
            <a:r>
              <a:rPr lang="en-GB" dirty="0">
                <a:solidFill>
                  <a:srgbClr val="FFFF00"/>
                </a:solidFill>
                <a:latin typeface="+mj-lt"/>
              </a:rPr>
              <a:t>gives the amount of a radioactive substance after time </a:t>
            </a:r>
            <a:r>
              <a:rPr lang="en-GB" dirty="0">
                <a:latin typeface="+mj-lt"/>
              </a:rPr>
              <a:t>t</a:t>
            </a:r>
            <a:r>
              <a:rPr lang="en-GB" dirty="0">
                <a:solidFill>
                  <a:srgbClr val="FFFF00"/>
                </a:solidFill>
                <a:latin typeface="+mj-lt"/>
              </a:rPr>
              <a:t> minutes.  After </a:t>
            </a:r>
            <a:r>
              <a:rPr lang="en-GB" dirty="0">
                <a:latin typeface="+mj-lt"/>
              </a:rPr>
              <a:t>4</a:t>
            </a:r>
            <a:r>
              <a:rPr lang="en-GB" dirty="0">
                <a:solidFill>
                  <a:srgbClr val="FFFF00"/>
                </a:solidFill>
                <a:latin typeface="+mj-lt"/>
              </a:rPr>
              <a:t> minutes </a:t>
            </a:r>
            <a:r>
              <a:rPr lang="en-GB" dirty="0">
                <a:latin typeface="+mj-lt"/>
              </a:rPr>
              <a:t>50g</a:t>
            </a:r>
            <a:r>
              <a:rPr lang="en-GB" dirty="0">
                <a:solidFill>
                  <a:srgbClr val="FFFF00"/>
                </a:solidFill>
                <a:latin typeface="+mj-lt"/>
              </a:rPr>
              <a:t> is reduced to </a:t>
            </a:r>
            <a:r>
              <a:rPr lang="en-GB" dirty="0">
                <a:latin typeface="+mj-lt"/>
              </a:rPr>
              <a:t>45g</a:t>
            </a:r>
            <a:r>
              <a:rPr lang="en-GB" dirty="0">
                <a:solidFill>
                  <a:srgbClr val="FFFF00"/>
                </a:solidFill>
                <a:latin typeface="+mj-lt"/>
              </a:rPr>
              <a:t>.</a:t>
            </a:r>
          </a:p>
          <a:p>
            <a:pPr lvl="1" algn="l">
              <a:defRPr/>
            </a:pPr>
            <a:r>
              <a:rPr lang="en-GB" dirty="0">
                <a:solidFill>
                  <a:srgbClr val="FFFF00"/>
                </a:solidFill>
                <a:latin typeface="+mj-lt"/>
              </a:rPr>
              <a:t>(a) Find the value of k to two significant figures.</a:t>
            </a:r>
          </a:p>
          <a:p>
            <a:pPr algn="l">
              <a:defRPr/>
            </a:pPr>
            <a:r>
              <a:rPr lang="en-GB" dirty="0">
                <a:solidFill>
                  <a:srgbClr val="FFFF00"/>
                </a:solidFill>
                <a:latin typeface="+mj-lt"/>
              </a:rPr>
              <a:t>     (b) How long does it take for the substance to   </a:t>
            </a:r>
          </a:p>
          <a:p>
            <a:pPr algn="l">
              <a:defRPr/>
            </a:pPr>
            <a:r>
              <a:rPr lang="en-GB" dirty="0">
                <a:solidFill>
                  <a:srgbClr val="FFFF00"/>
                </a:solidFill>
                <a:latin typeface="+mj-lt"/>
              </a:rPr>
              <a:t>          reduce to half it original weight?</a:t>
            </a:r>
          </a:p>
        </p:txBody>
      </p:sp>
      <p:sp>
        <p:nvSpPr>
          <p:cNvPr id="18435"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sp>
        <p:nvSpPr>
          <p:cNvPr id="18436" name="Text Box 4"/>
          <p:cNvSpPr txBox="1">
            <a:spLocks noChangeArrowheads="1"/>
          </p:cNvSpPr>
          <p:nvPr/>
        </p:nvSpPr>
        <p:spPr bwMode="auto">
          <a:xfrm>
            <a:off x="1295400" y="5132388"/>
            <a:ext cx="652463" cy="460375"/>
          </a:xfrm>
          <a:prstGeom prst="rect">
            <a:avLst/>
          </a:prstGeom>
          <a:noFill/>
          <a:ln w="9525">
            <a:noFill/>
            <a:miter lim="800000"/>
            <a:headEnd/>
            <a:tailEnd/>
          </a:ln>
        </p:spPr>
        <p:txBody>
          <a:bodyPr>
            <a:spAutoFit/>
          </a:bodyPr>
          <a:lstStyle/>
          <a:p>
            <a:pPr>
              <a:defRPr/>
            </a:pPr>
            <a:r>
              <a:rPr lang="en-GB">
                <a:latin typeface="+mj-lt"/>
              </a:rPr>
              <a:t>(a)</a:t>
            </a:r>
          </a:p>
        </p:txBody>
      </p:sp>
      <p:graphicFrame>
        <p:nvGraphicFramePr>
          <p:cNvPr id="18437" name="Object 2"/>
          <p:cNvGraphicFramePr>
            <a:graphicFrameLocks noChangeAspect="1"/>
          </p:cNvGraphicFramePr>
          <p:nvPr/>
        </p:nvGraphicFramePr>
        <p:xfrm>
          <a:off x="2133600" y="5583238"/>
          <a:ext cx="936625" cy="522287"/>
        </p:xfrm>
        <a:graphic>
          <a:graphicData uri="http://schemas.openxmlformats.org/presentationml/2006/ole">
            <mc:AlternateContent xmlns:mc="http://schemas.openxmlformats.org/markup-compatibility/2006">
              <mc:Choice xmlns:v="urn:schemas-microsoft-com:vml" Requires="v">
                <p:oleObj spid="_x0000_s11273" name="Equation" r:id="rId3" imgW="317160" imgH="177480" progId="Equation.DSMT4">
                  <p:embed/>
                </p:oleObj>
              </mc:Choice>
              <mc:Fallback>
                <p:oleObj name="Equation" r:id="rId3" imgW="317160" imgH="177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583238"/>
                        <a:ext cx="936625" cy="5222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3"/>
          <p:cNvGraphicFramePr>
            <a:graphicFrameLocks noChangeAspect="1"/>
          </p:cNvGraphicFramePr>
          <p:nvPr/>
        </p:nvGraphicFramePr>
        <p:xfrm>
          <a:off x="3452813" y="5545138"/>
          <a:ext cx="1878012" cy="598487"/>
        </p:xfrm>
        <a:graphic>
          <a:graphicData uri="http://schemas.openxmlformats.org/presentationml/2006/ole">
            <mc:AlternateContent xmlns:mc="http://schemas.openxmlformats.org/markup-compatibility/2006">
              <mc:Choice xmlns:v="urn:schemas-microsoft-com:vml" Requires="v">
                <p:oleObj spid="_x0000_s11274" name="Equation" r:id="rId5" imgW="634680" imgH="203040" progId="Equation.DSMT4">
                  <p:embed/>
                </p:oleObj>
              </mc:Choice>
              <mc:Fallback>
                <p:oleObj name="Equation" r:id="rId5" imgW="634680" imgH="203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813" y="5545138"/>
                        <a:ext cx="1878012" cy="5984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4"/>
          <p:cNvGraphicFramePr>
            <a:graphicFrameLocks noChangeAspect="1"/>
          </p:cNvGraphicFramePr>
          <p:nvPr/>
        </p:nvGraphicFramePr>
        <p:xfrm>
          <a:off x="5715000" y="5545138"/>
          <a:ext cx="1878013" cy="598487"/>
        </p:xfrm>
        <a:graphic>
          <a:graphicData uri="http://schemas.openxmlformats.org/presentationml/2006/ole">
            <mc:AlternateContent xmlns:mc="http://schemas.openxmlformats.org/markup-compatibility/2006">
              <mc:Choice xmlns:v="urn:schemas-microsoft-com:vml" Requires="v">
                <p:oleObj spid="_x0000_s11275" name="Equation" r:id="rId7" imgW="634680" imgH="203040" progId="Equation.DSMT4">
                  <p:embed/>
                </p:oleObj>
              </mc:Choice>
              <mc:Fallback>
                <p:oleObj name="Equation" r:id="rId7" imgW="634680" imgH="2030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5545138"/>
                        <a:ext cx="1878013" cy="5984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itle 21"/>
          <p:cNvSpPr txBox="1">
            <a:spLocks/>
          </p:cNvSpPr>
          <p:nvPr/>
        </p:nvSpPr>
        <p:spPr bwMode="auto">
          <a:xfrm>
            <a:off x="1857375" y="623888"/>
            <a:ext cx="5429250" cy="617537"/>
          </a:xfrm>
          <a:prstGeom prst="rect">
            <a:avLst/>
          </a:prstGeom>
          <a:noFill/>
          <a:ln w="9525">
            <a:noFill/>
            <a:miter lim="800000"/>
            <a:headEnd/>
            <a:tailEnd/>
          </a:ln>
          <a:effectLst/>
        </p:spPr>
        <p:txBody>
          <a:bodyPr anchor="b"/>
          <a:lstStyle/>
          <a:p>
            <a:pPr eaLnBrk="0" hangingPunct="0">
              <a:spcBef>
                <a:spcPct val="0"/>
              </a:spcBef>
              <a:defRPr/>
            </a:pPr>
            <a:r>
              <a:rPr lang="en-GB" sz="2800" kern="0" dirty="0">
                <a:solidFill>
                  <a:srgbClr val="EEF82A"/>
                </a:solidFill>
                <a:latin typeface="+mj-lt"/>
                <a:ea typeface="+mj-ea"/>
                <a:cs typeface="+mj-cs"/>
              </a:rPr>
              <a:t>Solving Exponential Equations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6"/>
                                        </p:tgtEl>
                                        <p:attrNameLst>
                                          <p:attrName>style.visibility</p:attrName>
                                        </p:attrNameLst>
                                      </p:cBhvr>
                                      <p:to>
                                        <p:strVal val="visible"/>
                                      </p:to>
                                    </p:set>
                                    <p:anim calcmode="discrete" valueType="clr">
                                      <p:cBhvr override="childStyle">
                                        <p:cTn id="7"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6"/>
                                        </p:tgtEl>
                                        <p:attrNameLst>
                                          <p:attrName>fillcolor</p:attrName>
                                        </p:attrNameLst>
                                      </p:cBhvr>
                                      <p:tavLst>
                                        <p:tav tm="0">
                                          <p:val>
                                            <p:clrVal>
                                              <a:schemeClr val="accent2"/>
                                            </p:clrVal>
                                          </p:val>
                                        </p:tav>
                                        <p:tav tm="50000">
                                          <p:val>
                                            <p:clrVal>
                                              <a:schemeClr val="hlink"/>
                                            </p:clrVal>
                                          </p:val>
                                        </p:tav>
                                      </p:tavLst>
                                    </p:anim>
                                    <p:set>
                                      <p:cBhvr>
                                        <p:cTn id="9" dur="80"/>
                                        <p:tgtEl>
                                          <p:spTgt spid="184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wipe(left)">
                                      <p:cBhvr>
                                        <p:cTn id="14" dur="500"/>
                                        <p:tgtEl>
                                          <p:spTgt spid="184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wipe(left)">
                                      <p:cBhvr>
                                        <p:cTn id="19" dur="500"/>
                                        <p:tgtEl>
                                          <p:spTgt spid="184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8440"/>
                                        </p:tgtEl>
                                        <p:attrNameLst>
                                          <p:attrName>style.visibility</p:attrName>
                                        </p:attrNameLst>
                                      </p:cBhvr>
                                      <p:to>
                                        <p:strVal val="visible"/>
                                      </p:to>
                                    </p:set>
                                    <p:animEffect transition="in" filter="wipe(left)">
                                      <p:cBhvr>
                                        <p:cTn id="24"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Straight Arrow Connector 18"/>
          <p:cNvCxnSpPr>
            <a:cxnSpLocks noChangeShapeType="1"/>
          </p:cNvCxnSpPr>
          <p:nvPr/>
        </p:nvCxnSpPr>
        <p:spPr bwMode="auto">
          <a:xfrm>
            <a:off x="5784850" y="4686300"/>
            <a:ext cx="2505075" cy="1588"/>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cxnSp>
        <p:nvCxnSpPr>
          <p:cNvPr id="52227" name="Straight Arrow Connector 5"/>
          <p:cNvCxnSpPr>
            <a:cxnSpLocks noChangeShapeType="1"/>
          </p:cNvCxnSpPr>
          <p:nvPr/>
        </p:nvCxnSpPr>
        <p:spPr bwMode="auto">
          <a:xfrm rot="5400000" flipH="1" flipV="1">
            <a:off x="1441450" y="4351338"/>
            <a:ext cx="1798637" cy="1588"/>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sp>
        <p:nvSpPr>
          <p:cNvPr id="30" name="Freeform 29"/>
          <p:cNvSpPr>
            <a:spLocks noChangeArrowheads="1"/>
          </p:cNvSpPr>
          <p:nvPr/>
        </p:nvSpPr>
        <p:spPr bwMode="auto">
          <a:xfrm>
            <a:off x="6446838" y="4130675"/>
            <a:ext cx="1646237" cy="1492250"/>
          </a:xfrm>
          <a:custGeom>
            <a:avLst/>
            <a:gdLst>
              <a:gd name="T0" fmla="*/ 0 w 1645920"/>
              <a:gd name="T1" fmla="*/ 1483389 h 1493520"/>
              <a:gd name="T2" fmla="*/ 122106 w 1645920"/>
              <a:gd name="T3" fmla="*/ 938471 h 1493520"/>
              <a:gd name="T4" fmla="*/ 457904 w 1645920"/>
              <a:gd name="T5" fmla="*/ 499508 h 1493520"/>
              <a:gd name="T6" fmla="*/ 1053184 w 1645920"/>
              <a:gd name="T7" fmla="*/ 166503 h 1493520"/>
              <a:gd name="T8" fmla="*/ 1648456 w 1645920"/>
              <a:gd name="T9" fmla="*/ 0 h 1493520"/>
              <a:gd name="T10" fmla="*/ 0 60000 65536"/>
              <a:gd name="T11" fmla="*/ 0 60000 65536"/>
              <a:gd name="T12" fmla="*/ 0 60000 65536"/>
              <a:gd name="T13" fmla="*/ 0 60000 65536"/>
              <a:gd name="T14" fmla="*/ 0 60000 65536"/>
              <a:gd name="T15" fmla="*/ 0 w 1645920"/>
              <a:gd name="T16" fmla="*/ 0 h 1493520"/>
              <a:gd name="T17" fmla="*/ 1645920 w 1645920"/>
              <a:gd name="T18" fmla="*/ 1493520 h 1493520"/>
            </a:gdLst>
            <a:ahLst/>
            <a:cxnLst>
              <a:cxn ang="T10">
                <a:pos x="T0" y="T1"/>
              </a:cxn>
              <a:cxn ang="T11">
                <a:pos x="T2" y="T3"/>
              </a:cxn>
              <a:cxn ang="T12">
                <a:pos x="T4" y="T5"/>
              </a:cxn>
              <a:cxn ang="T13">
                <a:pos x="T6" y="T7"/>
              </a:cxn>
              <a:cxn ang="T14">
                <a:pos x="T8" y="T9"/>
              </a:cxn>
            </a:cxnLst>
            <a:rect l="T15" t="T16" r="T17" b="T18"/>
            <a:pathLst>
              <a:path w="1645920" h="1493520">
                <a:moveTo>
                  <a:pt x="0" y="1493520"/>
                </a:moveTo>
                <a:cubicBezTo>
                  <a:pt x="22860" y="1301750"/>
                  <a:pt x="45720" y="1109980"/>
                  <a:pt x="121920" y="944880"/>
                </a:cubicBezTo>
                <a:cubicBezTo>
                  <a:pt x="198120" y="779780"/>
                  <a:pt x="302260" y="632460"/>
                  <a:pt x="457200" y="502920"/>
                </a:cubicBezTo>
                <a:cubicBezTo>
                  <a:pt x="612140" y="373380"/>
                  <a:pt x="853440" y="251460"/>
                  <a:pt x="1051560" y="167640"/>
                </a:cubicBezTo>
                <a:cubicBezTo>
                  <a:pt x="1249680" y="83820"/>
                  <a:pt x="1447800" y="41910"/>
                  <a:pt x="1645920" y="0"/>
                </a:cubicBezTo>
              </a:path>
            </a:pathLst>
          </a:cu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 name="Freeform 28"/>
          <p:cNvSpPr>
            <a:spLocks noChangeArrowheads="1"/>
          </p:cNvSpPr>
          <p:nvPr/>
        </p:nvSpPr>
        <p:spPr bwMode="auto">
          <a:xfrm>
            <a:off x="1447800" y="3673475"/>
            <a:ext cx="1692275" cy="1143000"/>
          </a:xfrm>
          <a:custGeom>
            <a:avLst/>
            <a:gdLst>
              <a:gd name="T0" fmla="*/ 0 w 1691640"/>
              <a:gd name="T1" fmla="*/ 1143000 h 1143000"/>
              <a:gd name="T2" fmla="*/ 412719 w 1691640"/>
              <a:gd name="T3" fmla="*/ 1066800 h 1143000"/>
              <a:gd name="T4" fmla="*/ 901864 w 1691640"/>
              <a:gd name="T5" fmla="*/ 868680 h 1143000"/>
              <a:gd name="T6" fmla="*/ 901864 w 1691640"/>
              <a:gd name="T7" fmla="*/ 868680 h 1143000"/>
              <a:gd name="T8" fmla="*/ 1207581 w 1691640"/>
              <a:gd name="T9" fmla="*/ 640080 h 1143000"/>
              <a:gd name="T10" fmla="*/ 1528583 w 1691640"/>
              <a:gd name="T11" fmla="*/ 304800 h 1143000"/>
              <a:gd name="T12" fmla="*/ 1696726 w 1691640"/>
              <a:gd name="T13" fmla="*/ 0 h 1143000"/>
              <a:gd name="T14" fmla="*/ 0 60000 65536"/>
              <a:gd name="T15" fmla="*/ 0 60000 65536"/>
              <a:gd name="T16" fmla="*/ 0 60000 65536"/>
              <a:gd name="T17" fmla="*/ 0 60000 65536"/>
              <a:gd name="T18" fmla="*/ 0 60000 65536"/>
              <a:gd name="T19" fmla="*/ 0 60000 65536"/>
              <a:gd name="T20" fmla="*/ 0 60000 65536"/>
              <a:gd name="T21" fmla="*/ 0 w 1691640"/>
              <a:gd name="T22" fmla="*/ 0 h 1143000"/>
              <a:gd name="T23" fmla="*/ 1691640 w 1691640"/>
              <a:gd name="T24" fmla="*/ 1143000 h 1143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1640" h="1143000">
                <a:moveTo>
                  <a:pt x="0" y="1143000"/>
                </a:moveTo>
                <a:cubicBezTo>
                  <a:pt x="130810" y="1127760"/>
                  <a:pt x="261620" y="1112520"/>
                  <a:pt x="411480" y="1066800"/>
                </a:cubicBezTo>
                <a:cubicBezTo>
                  <a:pt x="561340" y="1021080"/>
                  <a:pt x="899160" y="868680"/>
                  <a:pt x="899160" y="868680"/>
                </a:cubicBezTo>
                <a:cubicBezTo>
                  <a:pt x="949960" y="830580"/>
                  <a:pt x="1099820" y="734060"/>
                  <a:pt x="1203960" y="640080"/>
                </a:cubicBezTo>
                <a:cubicBezTo>
                  <a:pt x="1308100" y="546100"/>
                  <a:pt x="1442720" y="411480"/>
                  <a:pt x="1524000" y="304800"/>
                </a:cubicBezTo>
                <a:cubicBezTo>
                  <a:pt x="1605280" y="198120"/>
                  <a:pt x="1648460" y="99060"/>
                  <a:pt x="1691640" y="0"/>
                </a:cubicBezTo>
              </a:path>
            </a:pathLst>
          </a:cu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52230" name="Title 12"/>
          <p:cNvSpPr>
            <a:spLocks noGrp="1"/>
          </p:cNvSpPr>
          <p:nvPr>
            <p:ph type="ctrTitle" sz="quarter"/>
          </p:nvPr>
        </p:nvSpPr>
        <p:spPr>
          <a:xfrm>
            <a:off x="1857375" y="171450"/>
            <a:ext cx="5429250" cy="1431925"/>
          </a:xfrm>
        </p:spPr>
        <p:txBody>
          <a:bodyPr/>
          <a:lstStyle/>
          <a:p>
            <a:pPr algn="ctr">
              <a:spcBef>
                <a:spcPct val="50000"/>
              </a:spcBef>
            </a:pPr>
            <a:r>
              <a:rPr lang="en-GB" altLang="en-US" sz="3200" b="0" smtClean="0">
                <a:effectLst/>
              </a:rPr>
              <a:t>The Exponential &amp; Logarithmic Functions</a:t>
            </a:r>
          </a:p>
        </p:txBody>
      </p:sp>
      <p:sp>
        <p:nvSpPr>
          <p:cNvPr id="14" name="Title 12"/>
          <p:cNvSpPr txBox="1">
            <a:spLocks/>
          </p:cNvSpPr>
          <p:nvPr/>
        </p:nvSpPr>
        <p:spPr bwMode="auto">
          <a:xfrm>
            <a:off x="952500" y="2162175"/>
            <a:ext cx="3257550" cy="474663"/>
          </a:xfrm>
          <a:prstGeom prst="rect">
            <a:avLst/>
          </a:prstGeom>
          <a:noFill/>
          <a:ln w="9525">
            <a:noFill/>
            <a:miter lim="800000"/>
            <a:headEnd/>
            <a:tailEnd/>
          </a:ln>
          <a:effectLst/>
        </p:spPr>
        <p:txBody>
          <a:bodyPr anchor="b"/>
          <a:lstStyle/>
          <a:p>
            <a:pPr eaLnBrk="0" hangingPunct="0">
              <a:defRPr/>
            </a:pPr>
            <a:r>
              <a:rPr lang="en-GB" kern="0" dirty="0">
                <a:solidFill>
                  <a:srgbClr val="EEF82A"/>
                </a:solidFill>
                <a:latin typeface="+mj-lt"/>
                <a:ea typeface="+mj-ea"/>
                <a:cs typeface="+mj-cs"/>
              </a:rPr>
              <a:t>Exponential Graph</a:t>
            </a:r>
          </a:p>
        </p:txBody>
      </p:sp>
      <p:sp>
        <p:nvSpPr>
          <p:cNvPr id="15" name="Title 12"/>
          <p:cNvSpPr txBox="1">
            <a:spLocks/>
          </p:cNvSpPr>
          <p:nvPr/>
        </p:nvSpPr>
        <p:spPr bwMode="auto">
          <a:xfrm>
            <a:off x="5567363" y="2162175"/>
            <a:ext cx="3257550" cy="452438"/>
          </a:xfrm>
          <a:prstGeom prst="rect">
            <a:avLst/>
          </a:prstGeom>
          <a:noFill/>
          <a:ln w="9525">
            <a:noFill/>
            <a:miter lim="800000"/>
            <a:headEnd/>
            <a:tailEnd/>
          </a:ln>
          <a:effectLst/>
        </p:spPr>
        <p:txBody>
          <a:bodyPr anchor="b"/>
          <a:lstStyle/>
          <a:p>
            <a:pPr eaLnBrk="0" hangingPunct="0">
              <a:defRPr/>
            </a:pPr>
            <a:r>
              <a:rPr lang="en-GB" kern="0" dirty="0">
                <a:solidFill>
                  <a:srgbClr val="EEF82A"/>
                </a:solidFill>
                <a:latin typeface="+mj-lt"/>
                <a:ea typeface="+mj-ea"/>
                <a:cs typeface="+mj-cs"/>
              </a:rPr>
              <a:t>Logarithmic Graph</a:t>
            </a:r>
          </a:p>
        </p:txBody>
      </p:sp>
      <p:cxnSp>
        <p:nvCxnSpPr>
          <p:cNvPr id="52233" name="Straight Connector 18"/>
          <p:cNvCxnSpPr>
            <a:cxnSpLocks noChangeShapeType="1"/>
          </p:cNvCxnSpPr>
          <p:nvPr/>
        </p:nvCxnSpPr>
        <p:spPr bwMode="auto">
          <a:xfrm rot="5400000">
            <a:off x="3063875" y="4243388"/>
            <a:ext cx="3621087" cy="1588"/>
          </a:xfrm>
          <a:prstGeom prst="line">
            <a:avLst/>
          </a:prstGeom>
          <a:noFill/>
          <a:ln w="76200" algn="ctr">
            <a:solidFill>
              <a:srgbClr val="FFFF00"/>
            </a:solidFill>
            <a:round/>
            <a:headEnd/>
            <a:tailEnd/>
          </a:ln>
          <a:extLst>
            <a:ext uri="{909E8E84-426E-40DD-AFC4-6F175D3DCCD1}">
              <a14:hiddenFill xmlns:a14="http://schemas.microsoft.com/office/drawing/2010/main">
                <a:noFill/>
              </a14:hiddenFill>
            </a:ext>
          </a:extLst>
        </p:spPr>
      </p:cxnSp>
      <p:cxnSp>
        <p:nvCxnSpPr>
          <p:cNvPr id="52234" name="Straight Arrow Connector 6"/>
          <p:cNvCxnSpPr>
            <a:cxnSpLocks noChangeShapeType="1"/>
          </p:cNvCxnSpPr>
          <p:nvPr/>
        </p:nvCxnSpPr>
        <p:spPr bwMode="auto">
          <a:xfrm>
            <a:off x="1806575" y="4884738"/>
            <a:ext cx="2505075" cy="1587"/>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sp>
        <p:nvSpPr>
          <p:cNvPr id="9" name="TextBox 8"/>
          <p:cNvSpPr txBox="1"/>
          <p:nvPr/>
        </p:nvSpPr>
        <p:spPr>
          <a:xfrm>
            <a:off x="1884363" y="3125788"/>
            <a:ext cx="344487" cy="461962"/>
          </a:xfrm>
          <a:prstGeom prst="rect">
            <a:avLst/>
          </a:prstGeom>
          <a:noFill/>
        </p:spPr>
        <p:txBody>
          <a:bodyPr wrap="none">
            <a:spAutoFit/>
          </a:bodyPr>
          <a:lstStyle/>
          <a:p>
            <a:pPr>
              <a:defRPr/>
            </a:pPr>
            <a:r>
              <a:rPr lang="en-GB" dirty="0">
                <a:solidFill>
                  <a:schemeClr val="tx1">
                    <a:lumMod val="95000"/>
                  </a:schemeClr>
                </a:solidFill>
                <a:latin typeface="+mj-lt"/>
              </a:rPr>
              <a:t>y</a:t>
            </a:r>
          </a:p>
        </p:txBody>
      </p:sp>
      <p:sp>
        <p:nvSpPr>
          <p:cNvPr id="10" name="TextBox 9"/>
          <p:cNvSpPr txBox="1"/>
          <p:nvPr/>
        </p:nvSpPr>
        <p:spPr>
          <a:xfrm>
            <a:off x="4033838" y="4987925"/>
            <a:ext cx="365125" cy="460375"/>
          </a:xfrm>
          <a:prstGeom prst="rect">
            <a:avLst/>
          </a:prstGeom>
          <a:noFill/>
        </p:spPr>
        <p:txBody>
          <a:bodyPr wrap="none">
            <a:spAutoFit/>
          </a:bodyPr>
          <a:lstStyle/>
          <a:p>
            <a:pPr>
              <a:defRPr/>
            </a:pPr>
            <a:r>
              <a:rPr lang="en-GB" dirty="0">
                <a:latin typeface="+mj-lt"/>
              </a:rPr>
              <a:t>x</a:t>
            </a:r>
          </a:p>
        </p:txBody>
      </p:sp>
      <p:cxnSp>
        <p:nvCxnSpPr>
          <p:cNvPr id="52237" name="Straight Arrow Connector 17"/>
          <p:cNvCxnSpPr>
            <a:cxnSpLocks noChangeShapeType="1"/>
          </p:cNvCxnSpPr>
          <p:nvPr/>
        </p:nvCxnSpPr>
        <p:spPr bwMode="auto">
          <a:xfrm rot="5400000" flipH="1" flipV="1">
            <a:off x="5007769" y="4555331"/>
            <a:ext cx="2613025" cy="11113"/>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sp>
        <p:nvSpPr>
          <p:cNvPr id="20" name="TextBox 19"/>
          <p:cNvSpPr txBox="1"/>
          <p:nvPr/>
        </p:nvSpPr>
        <p:spPr>
          <a:xfrm>
            <a:off x="5861050" y="2927350"/>
            <a:ext cx="346075" cy="461963"/>
          </a:xfrm>
          <a:prstGeom prst="rect">
            <a:avLst/>
          </a:prstGeom>
          <a:noFill/>
        </p:spPr>
        <p:txBody>
          <a:bodyPr wrap="none">
            <a:spAutoFit/>
          </a:bodyPr>
          <a:lstStyle/>
          <a:p>
            <a:pPr>
              <a:defRPr/>
            </a:pPr>
            <a:r>
              <a:rPr lang="en-GB" dirty="0">
                <a:solidFill>
                  <a:schemeClr val="tx1">
                    <a:lumMod val="95000"/>
                  </a:schemeClr>
                </a:solidFill>
                <a:latin typeface="+mj-lt"/>
              </a:rPr>
              <a:t>y</a:t>
            </a:r>
          </a:p>
        </p:txBody>
      </p:sp>
      <p:sp>
        <p:nvSpPr>
          <p:cNvPr id="21" name="TextBox 20"/>
          <p:cNvSpPr txBox="1"/>
          <p:nvPr/>
        </p:nvSpPr>
        <p:spPr>
          <a:xfrm>
            <a:off x="8012113" y="4789488"/>
            <a:ext cx="365125" cy="461962"/>
          </a:xfrm>
          <a:prstGeom prst="rect">
            <a:avLst/>
          </a:prstGeom>
          <a:noFill/>
        </p:spPr>
        <p:txBody>
          <a:bodyPr wrap="none">
            <a:spAutoFit/>
          </a:bodyPr>
          <a:lstStyle/>
          <a:p>
            <a:pPr>
              <a:defRPr/>
            </a:pPr>
            <a:r>
              <a:rPr lang="en-GB" dirty="0">
                <a:latin typeface="+mj-lt"/>
              </a:rPr>
              <a:t>x</a:t>
            </a:r>
          </a:p>
        </p:txBody>
      </p:sp>
      <p:sp>
        <p:nvSpPr>
          <p:cNvPr id="24" name="TextBox 23"/>
          <p:cNvSpPr txBox="1"/>
          <p:nvPr/>
        </p:nvSpPr>
        <p:spPr>
          <a:xfrm>
            <a:off x="1493838" y="4114800"/>
            <a:ext cx="819150" cy="461963"/>
          </a:xfrm>
          <a:prstGeom prst="rect">
            <a:avLst/>
          </a:prstGeom>
          <a:noFill/>
        </p:spPr>
        <p:txBody>
          <a:bodyPr wrap="none">
            <a:spAutoFit/>
          </a:bodyPr>
          <a:lstStyle/>
          <a:p>
            <a:pPr>
              <a:defRPr/>
            </a:pPr>
            <a:r>
              <a:rPr lang="en-GB" dirty="0">
                <a:solidFill>
                  <a:srgbClr val="FFFF00"/>
                </a:solidFill>
                <a:latin typeface="+mj-lt"/>
              </a:rPr>
              <a:t>(0,1)</a:t>
            </a:r>
          </a:p>
        </p:txBody>
      </p:sp>
      <p:sp>
        <p:nvSpPr>
          <p:cNvPr id="25" name="Oval 24"/>
          <p:cNvSpPr>
            <a:spLocks noChangeArrowheads="1"/>
          </p:cNvSpPr>
          <p:nvPr/>
        </p:nvSpPr>
        <p:spPr bwMode="auto">
          <a:xfrm>
            <a:off x="2270125" y="4465638"/>
            <a:ext cx="138113" cy="152400"/>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6" name="TextBox 25"/>
          <p:cNvSpPr txBox="1"/>
          <p:nvPr/>
        </p:nvSpPr>
        <p:spPr>
          <a:xfrm>
            <a:off x="6765925" y="4770438"/>
            <a:ext cx="820738" cy="461962"/>
          </a:xfrm>
          <a:prstGeom prst="rect">
            <a:avLst/>
          </a:prstGeom>
          <a:noFill/>
        </p:spPr>
        <p:txBody>
          <a:bodyPr wrap="none">
            <a:spAutoFit/>
          </a:bodyPr>
          <a:lstStyle/>
          <a:p>
            <a:pPr>
              <a:defRPr/>
            </a:pPr>
            <a:r>
              <a:rPr lang="en-GB" dirty="0">
                <a:solidFill>
                  <a:srgbClr val="FFFF00"/>
                </a:solidFill>
                <a:latin typeface="+mj-lt"/>
              </a:rPr>
              <a:t>(1,0)</a:t>
            </a:r>
          </a:p>
        </p:txBody>
      </p:sp>
      <p:sp>
        <p:nvSpPr>
          <p:cNvPr id="27" name="Oval 26"/>
          <p:cNvSpPr>
            <a:spLocks noChangeArrowheads="1"/>
          </p:cNvSpPr>
          <p:nvPr/>
        </p:nvSpPr>
        <p:spPr bwMode="auto">
          <a:xfrm>
            <a:off x="6765925" y="4618038"/>
            <a:ext cx="138113" cy="152400"/>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
                                        </p:tgtEl>
                                        <p:attrNameLst>
                                          <p:attrName>style.visibility</p:attrName>
                                        </p:attrNameLst>
                                      </p:cBhvr>
                                      <p:to>
                                        <p:strVal val="visible"/>
                                      </p:to>
                                    </p:set>
                                    <p:anim calcmode="discrete" valueType="clr">
                                      <p:cBhvr override="childStyle">
                                        <p:cTn id="1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
                                        </p:tgtEl>
                                        <p:attrNameLst>
                                          <p:attrName>fillcolor</p:attrName>
                                        </p:attrNameLst>
                                      </p:cBhvr>
                                      <p:tavLst>
                                        <p:tav tm="0">
                                          <p:val>
                                            <p:clrVal>
                                              <a:schemeClr val="accent2"/>
                                            </p:clrVal>
                                          </p:val>
                                        </p:tav>
                                        <p:tav tm="50000">
                                          <p:val>
                                            <p:clrVal>
                                              <a:schemeClr val="hlink"/>
                                            </p:clrVal>
                                          </p:val>
                                        </p:tav>
                                      </p:tavLst>
                                    </p:anim>
                                    <p:set>
                                      <p:cBhvr>
                                        <p:cTn id="20" dur="80"/>
                                        <p:tgtEl>
                                          <p:spTgt spid="2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26"/>
                                        </p:tgtEl>
                                        <p:attrNameLst>
                                          <p:attrName>style.visibility</p:attrName>
                                        </p:attrNameLst>
                                      </p:cBhvr>
                                      <p:to>
                                        <p:strVal val="visible"/>
                                      </p:to>
                                    </p:set>
                                    <p:anim calcmode="discrete" valueType="clr">
                                      <p:cBhvr override="childStyle">
                                        <p:cTn id="36"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6"/>
                                        </p:tgtEl>
                                        <p:attrNameLst>
                                          <p:attrName>fillcolor</p:attrName>
                                        </p:attrNameLst>
                                      </p:cBhvr>
                                      <p:tavLst>
                                        <p:tav tm="0">
                                          <p:val>
                                            <p:clrVal>
                                              <a:schemeClr val="accent2"/>
                                            </p:clrVal>
                                          </p:val>
                                        </p:tav>
                                        <p:tav tm="50000">
                                          <p:val>
                                            <p:clrVal>
                                              <a:schemeClr val="hlink"/>
                                            </p:clrVal>
                                          </p:val>
                                        </p:tav>
                                      </p:tavLst>
                                    </p:anim>
                                    <p:set>
                                      <p:cBhvr>
                                        <p:cTn id="38"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827088" y="2413000"/>
            <a:ext cx="604837" cy="461963"/>
          </a:xfrm>
          <a:prstGeom prst="rect">
            <a:avLst/>
          </a:prstGeom>
          <a:noFill/>
          <a:ln w="9525">
            <a:noFill/>
            <a:miter lim="800000"/>
            <a:headEnd/>
            <a:tailEnd/>
          </a:ln>
        </p:spPr>
        <p:txBody>
          <a:bodyPr>
            <a:spAutoFit/>
          </a:bodyPr>
          <a:lstStyle/>
          <a:p>
            <a:pPr>
              <a:defRPr/>
            </a:pPr>
            <a:r>
              <a:rPr lang="en-GB" dirty="0">
                <a:latin typeface="+mj-lt"/>
              </a:rPr>
              <a:t>(a)</a:t>
            </a:r>
          </a:p>
        </p:txBody>
      </p:sp>
      <p:graphicFrame>
        <p:nvGraphicFramePr>
          <p:cNvPr id="18437" name="Object 2"/>
          <p:cNvGraphicFramePr>
            <a:graphicFrameLocks noChangeAspect="1"/>
          </p:cNvGraphicFramePr>
          <p:nvPr/>
        </p:nvGraphicFramePr>
        <p:xfrm>
          <a:off x="1736725" y="2381250"/>
          <a:ext cx="936625" cy="522288"/>
        </p:xfrm>
        <a:graphic>
          <a:graphicData uri="http://schemas.openxmlformats.org/presentationml/2006/ole">
            <mc:AlternateContent xmlns:mc="http://schemas.openxmlformats.org/markup-compatibility/2006">
              <mc:Choice xmlns:v="urn:schemas-microsoft-com:vml" Requires="v">
                <p:oleObj spid="_x0000_s12303" name="Equation" r:id="rId3" imgW="317160" imgH="177480" progId="Equation.DSMT4">
                  <p:embed/>
                </p:oleObj>
              </mc:Choice>
              <mc:Fallback>
                <p:oleObj name="Equation" r:id="rId3" imgW="317160" imgH="177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2381250"/>
                        <a:ext cx="936625" cy="5222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3"/>
          <p:cNvGraphicFramePr>
            <a:graphicFrameLocks noChangeAspect="1"/>
          </p:cNvGraphicFramePr>
          <p:nvPr/>
        </p:nvGraphicFramePr>
        <p:xfrm>
          <a:off x="3055938" y="2343150"/>
          <a:ext cx="1878012" cy="598488"/>
        </p:xfrm>
        <a:graphic>
          <a:graphicData uri="http://schemas.openxmlformats.org/presentationml/2006/ole">
            <mc:AlternateContent xmlns:mc="http://schemas.openxmlformats.org/markup-compatibility/2006">
              <mc:Choice xmlns:v="urn:schemas-microsoft-com:vml" Requires="v">
                <p:oleObj spid="_x0000_s12304" name="Equation" r:id="rId5" imgW="634680" imgH="203040" progId="Equation.DSMT4">
                  <p:embed/>
                </p:oleObj>
              </mc:Choice>
              <mc:Fallback>
                <p:oleObj name="Equation" r:id="rId5" imgW="634680" imgH="203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5938" y="2343150"/>
                        <a:ext cx="1878012" cy="5984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4"/>
          <p:cNvGraphicFramePr>
            <a:graphicFrameLocks noChangeAspect="1"/>
          </p:cNvGraphicFramePr>
          <p:nvPr/>
        </p:nvGraphicFramePr>
        <p:xfrm>
          <a:off x="5318125" y="2343150"/>
          <a:ext cx="1878013" cy="598488"/>
        </p:xfrm>
        <a:graphic>
          <a:graphicData uri="http://schemas.openxmlformats.org/presentationml/2006/ole">
            <mc:AlternateContent xmlns:mc="http://schemas.openxmlformats.org/markup-compatibility/2006">
              <mc:Choice xmlns:v="urn:schemas-microsoft-com:vml" Requires="v">
                <p:oleObj spid="_x0000_s12305" name="Equation" r:id="rId7" imgW="634680" imgH="203040" progId="Equation.DSMT4">
                  <p:embed/>
                </p:oleObj>
              </mc:Choice>
              <mc:Fallback>
                <p:oleObj name="Equation" r:id="rId7" imgW="634680" imgH="2030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125" y="2343150"/>
                        <a:ext cx="1878013" cy="5984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2" name="Object 6"/>
          <p:cNvGraphicFramePr>
            <a:graphicFrameLocks noChangeAspect="1"/>
          </p:cNvGraphicFramePr>
          <p:nvPr/>
        </p:nvGraphicFramePr>
        <p:xfrm>
          <a:off x="1042988" y="3268663"/>
          <a:ext cx="2668587" cy="598487"/>
        </p:xfrm>
        <a:graphic>
          <a:graphicData uri="http://schemas.openxmlformats.org/presentationml/2006/ole">
            <mc:AlternateContent xmlns:mc="http://schemas.openxmlformats.org/markup-compatibility/2006">
              <mc:Choice xmlns:v="urn:schemas-microsoft-com:vml" Requires="v">
                <p:oleObj spid="_x0000_s12306" name="Equation" r:id="rId9" imgW="901440" imgH="203040" progId="Equation.DSMT4">
                  <p:embed/>
                </p:oleObj>
              </mc:Choice>
              <mc:Fallback>
                <p:oleObj name="Equation" r:id="rId9" imgW="901440" imgH="20304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3268663"/>
                        <a:ext cx="2668587" cy="5984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5" name="Object 8"/>
          <p:cNvGraphicFramePr>
            <a:graphicFrameLocks noChangeAspect="1"/>
          </p:cNvGraphicFramePr>
          <p:nvPr/>
        </p:nvGraphicFramePr>
        <p:xfrm>
          <a:off x="1042988" y="4013200"/>
          <a:ext cx="4141787" cy="830263"/>
        </p:xfrm>
        <a:graphic>
          <a:graphicData uri="http://schemas.openxmlformats.org/presentationml/2006/ole">
            <mc:AlternateContent xmlns:mc="http://schemas.openxmlformats.org/markup-compatibility/2006">
              <mc:Choice xmlns:v="urn:schemas-microsoft-com:vml" Requires="v">
                <p:oleObj spid="_x0000_s12307" name="Equation" r:id="rId11" imgW="1396800" imgH="279360" progId="Equation.DSMT4">
                  <p:embed/>
                </p:oleObj>
              </mc:Choice>
              <mc:Fallback>
                <p:oleObj name="Equation" r:id="rId11" imgW="1396800" imgH="27936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4013200"/>
                        <a:ext cx="4141787" cy="83026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7" name="Object 10"/>
          <p:cNvGraphicFramePr>
            <a:graphicFrameLocks noChangeAspect="1"/>
          </p:cNvGraphicFramePr>
          <p:nvPr/>
        </p:nvGraphicFramePr>
        <p:xfrm>
          <a:off x="1042988" y="4991100"/>
          <a:ext cx="4556125" cy="679450"/>
        </p:xfrm>
        <a:graphic>
          <a:graphicData uri="http://schemas.openxmlformats.org/presentationml/2006/ole">
            <mc:AlternateContent xmlns:mc="http://schemas.openxmlformats.org/markup-compatibility/2006">
              <mc:Choice xmlns:v="urn:schemas-microsoft-com:vml" Requires="v">
                <p:oleObj spid="_x0000_s12308" name="Equation" r:id="rId13" imgW="1536480" imgH="228600" progId="Equation.DSMT4">
                  <p:embed/>
                </p:oleObj>
              </mc:Choice>
              <mc:Fallback>
                <p:oleObj name="Equation" r:id="rId13" imgW="1536480" imgH="228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988" y="4991100"/>
                        <a:ext cx="4556125" cy="6794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9" name="Object 12"/>
          <p:cNvGraphicFramePr>
            <a:graphicFrameLocks noChangeAspect="1"/>
          </p:cNvGraphicFramePr>
          <p:nvPr/>
        </p:nvGraphicFramePr>
        <p:xfrm>
          <a:off x="1042988" y="5816600"/>
          <a:ext cx="4292600" cy="598488"/>
        </p:xfrm>
        <a:graphic>
          <a:graphicData uri="http://schemas.openxmlformats.org/presentationml/2006/ole">
            <mc:AlternateContent xmlns:mc="http://schemas.openxmlformats.org/markup-compatibility/2006">
              <mc:Choice xmlns:v="urn:schemas-microsoft-com:vml" Requires="v">
                <p:oleObj spid="_x0000_s12309" name="Equation" r:id="rId15" imgW="1447560" imgH="203040" progId="Equation.DSMT4">
                  <p:embed/>
                </p:oleObj>
              </mc:Choice>
              <mc:Fallback>
                <p:oleObj name="Equation" r:id="rId15" imgW="1447560" imgH="20304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2988" y="5816600"/>
                        <a:ext cx="4292600" cy="5984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itle 21"/>
          <p:cNvSpPr txBox="1">
            <a:spLocks/>
          </p:cNvSpPr>
          <p:nvPr/>
        </p:nvSpPr>
        <p:spPr bwMode="auto">
          <a:xfrm>
            <a:off x="1857375" y="623888"/>
            <a:ext cx="5429250" cy="617537"/>
          </a:xfrm>
          <a:prstGeom prst="rect">
            <a:avLst/>
          </a:prstGeom>
          <a:noFill/>
          <a:ln w="9525">
            <a:noFill/>
            <a:miter lim="800000"/>
            <a:headEnd/>
            <a:tailEnd/>
          </a:ln>
          <a:effectLst/>
        </p:spPr>
        <p:txBody>
          <a:bodyPr anchor="b"/>
          <a:lstStyle/>
          <a:p>
            <a:pPr eaLnBrk="0" hangingPunct="0">
              <a:spcBef>
                <a:spcPct val="0"/>
              </a:spcBef>
              <a:defRPr/>
            </a:pPr>
            <a:r>
              <a:rPr lang="en-GB" sz="2800" kern="0" dirty="0">
                <a:solidFill>
                  <a:srgbClr val="EEF82A"/>
                </a:solidFill>
                <a:latin typeface="+mj-lt"/>
                <a:ea typeface="+mj-ea"/>
                <a:cs typeface="+mj-cs"/>
              </a:rPr>
              <a:t>Solving Exponential Equations</a:t>
            </a:r>
          </a:p>
        </p:txBody>
      </p:sp>
      <p:sp>
        <p:nvSpPr>
          <p:cNvPr id="19"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grpSp>
        <p:nvGrpSpPr>
          <p:cNvPr id="2" name="Group 43"/>
          <p:cNvGrpSpPr>
            <a:grpSpLocks/>
          </p:cNvGrpSpPr>
          <p:nvPr/>
        </p:nvGrpSpPr>
        <p:grpSpPr bwMode="auto">
          <a:xfrm>
            <a:off x="5567363" y="895350"/>
            <a:ext cx="3576637" cy="1628775"/>
            <a:chOff x="3216" y="2502"/>
            <a:chExt cx="2253" cy="1026"/>
          </a:xfrm>
        </p:grpSpPr>
        <p:sp>
          <p:nvSpPr>
            <p:cNvPr id="21" name="AutoShape 41"/>
            <p:cNvSpPr>
              <a:spLocks noChangeArrowheads="1"/>
            </p:cNvSpPr>
            <p:nvPr/>
          </p:nvSpPr>
          <p:spPr bwMode="auto">
            <a:xfrm>
              <a:off x="3216" y="2502"/>
              <a:ext cx="2253" cy="1026"/>
            </a:xfrm>
            <a:prstGeom prst="cloudCallout">
              <a:avLst>
                <a:gd name="adj1" fmla="val -48540"/>
                <a:gd name="adj2" fmla="val 128968"/>
              </a:avLst>
            </a:prstGeom>
            <a:solidFill>
              <a:srgbClr val="FFFFCC"/>
            </a:solidFill>
            <a:ln w="28575">
              <a:solidFill>
                <a:srgbClr val="000000"/>
              </a:solidFill>
              <a:round/>
              <a:headEnd/>
              <a:tailEnd/>
            </a:ln>
          </p:spPr>
          <p:txBody>
            <a:bodyPr wrap="none" anchor="ctr"/>
            <a:lstStyle/>
            <a:p>
              <a:pPr>
                <a:defRPr/>
              </a:pPr>
              <a:endParaRPr lang="en-GB" dirty="0">
                <a:solidFill>
                  <a:srgbClr val="000000"/>
                </a:solidFill>
                <a:latin typeface="+mj-lt"/>
              </a:endParaRPr>
            </a:p>
          </p:txBody>
        </p:sp>
        <p:graphicFrame>
          <p:nvGraphicFramePr>
            <p:cNvPr id="12297" name="Object 23"/>
            <p:cNvGraphicFramePr>
              <a:graphicFrameLocks noChangeAspect="1"/>
            </p:cNvGraphicFramePr>
            <p:nvPr/>
          </p:nvGraphicFramePr>
          <p:xfrm>
            <a:off x="3437" y="2850"/>
            <a:ext cx="1724" cy="299"/>
          </p:xfrm>
          <a:graphic>
            <a:graphicData uri="http://schemas.openxmlformats.org/presentationml/2006/ole">
              <mc:AlternateContent xmlns:mc="http://schemas.openxmlformats.org/markup-compatibility/2006">
                <mc:Choice xmlns:v="urn:schemas-microsoft-com:vml" Requires="v">
                  <p:oleObj spid="_x0000_s12310" name="Equation" r:id="rId17" imgW="1612800" imgH="253800" progId="Equation.DSMT4">
                    <p:embed/>
                  </p:oleObj>
                </mc:Choice>
                <mc:Fallback>
                  <p:oleObj name="Equation" r:id="rId17" imgW="1612800" imgH="253800" progId="Equation.DSMT4">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37" y="2850"/>
                          <a:ext cx="1724" cy="29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left)">
                                      <p:cBhvr>
                                        <p:cTn id="7" dur="5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45"/>
                                        </p:tgtEl>
                                        <p:attrNameLst>
                                          <p:attrName>style.visibility</p:attrName>
                                        </p:attrNameLst>
                                      </p:cBhvr>
                                      <p:to>
                                        <p:strVal val="visible"/>
                                      </p:to>
                                    </p:set>
                                    <p:animEffect transition="in" filter="wipe(left)">
                                      <p:cBhvr>
                                        <p:cTn id="12" dur="500"/>
                                        <p:tgtEl>
                                          <p:spTgt spid="18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47"/>
                                        </p:tgtEl>
                                        <p:attrNameLst>
                                          <p:attrName>style.visibility</p:attrName>
                                        </p:attrNameLst>
                                      </p:cBhvr>
                                      <p:to>
                                        <p:strVal val="visible"/>
                                      </p:to>
                                    </p:set>
                                    <p:animEffect transition="in" filter="wipe(left)">
                                      <p:cBhvr>
                                        <p:cTn id="17" dur="500"/>
                                        <p:tgtEl>
                                          <p:spTgt spid="184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wipe(left)">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2" fill="hold" nodeType="click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1+ppt_w/2"/>
                                          </p:val>
                                        </p:tav>
                                      </p:tavLst>
                                    </p:anim>
                                    <p:anim calcmode="lin" valueType="num">
                                      <p:cBhvr additive="base">
                                        <p:cTn id="33" dur="500"/>
                                        <p:tgtEl>
                                          <p:spTgt spid="2"/>
                                        </p:tgtEl>
                                        <p:attrNameLst>
                                          <p:attrName>ppt_y</p:attrName>
                                        </p:attrNameLst>
                                      </p:cBhvr>
                                      <p:tavLst>
                                        <p:tav tm="0">
                                          <p:val>
                                            <p:strVal val="ppt_y"/>
                                          </p:val>
                                        </p:tav>
                                        <p:tav tm="100000">
                                          <p:val>
                                            <p:strVal val="ppt_y"/>
                                          </p:val>
                                        </p:tav>
                                      </p:tavLst>
                                    </p:anim>
                                    <p:set>
                                      <p:cBhvr>
                                        <p:cTn id="3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905000" y="2016125"/>
          <a:ext cx="3765550" cy="598488"/>
        </p:xfrm>
        <a:graphic>
          <a:graphicData uri="http://schemas.openxmlformats.org/presentationml/2006/ole">
            <mc:AlternateContent xmlns:mc="http://schemas.openxmlformats.org/markup-compatibility/2006">
              <mc:Choice xmlns:v="urn:schemas-microsoft-com:vml" Requires="v">
                <p:oleObj spid="_x0000_s13325" name="Equation" r:id="rId3" imgW="1269720" imgH="203040" progId="Equation.DSMT4">
                  <p:embed/>
                </p:oleObj>
              </mc:Choice>
              <mc:Fallback>
                <p:oleObj name="Equation" r:id="rId3" imgW="1269720" imgH="203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016125"/>
                        <a:ext cx="3765550" cy="5984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1905000" y="2819400"/>
          <a:ext cx="2786063" cy="1062038"/>
        </p:xfrm>
        <a:graphic>
          <a:graphicData uri="http://schemas.openxmlformats.org/presentationml/2006/ole">
            <mc:AlternateContent xmlns:mc="http://schemas.openxmlformats.org/markup-compatibility/2006">
              <mc:Choice xmlns:v="urn:schemas-microsoft-com:vml" Requires="v">
                <p:oleObj spid="_x0000_s13326" name="Equation" r:id="rId5" imgW="1130040" imgH="431640" progId="Equation.DSMT4">
                  <p:embed/>
                </p:oleObj>
              </mc:Choice>
              <mc:Fallback>
                <p:oleObj name="Equation" r:id="rId5" imgW="113004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819400"/>
                        <a:ext cx="2786063" cy="106203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1905000" y="4081463"/>
          <a:ext cx="2787650" cy="523875"/>
        </p:xfrm>
        <a:graphic>
          <a:graphicData uri="http://schemas.openxmlformats.org/presentationml/2006/ole">
            <mc:AlternateContent xmlns:mc="http://schemas.openxmlformats.org/markup-compatibility/2006">
              <mc:Choice xmlns:v="urn:schemas-microsoft-com:vml" Requires="v">
                <p:oleObj spid="_x0000_s13327" name="Equation" r:id="rId7" imgW="939600" imgH="177480" progId="Equation.DSMT4">
                  <p:embed/>
                </p:oleObj>
              </mc:Choice>
              <mc:Fallback>
                <p:oleObj name="Equation" r:id="rId7" imgW="939600" imgH="177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081463"/>
                        <a:ext cx="2787650"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7"/>
          <p:cNvGraphicFramePr>
            <a:graphicFrameLocks noChangeAspect="1"/>
          </p:cNvGraphicFramePr>
          <p:nvPr/>
        </p:nvGraphicFramePr>
        <p:xfrm>
          <a:off x="1905000" y="4813300"/>
          <a:ext cx="2062163" cy="1000125"/>
        </p:xfrm>
        <a:graphic>
          <a:graphicData uri="http://schemas.openxmlformats.org/presentationml/2006/ole">
            <mc:AlternateContent xmlns:mc="http://schemas.openxmlformats.org/markup-compatibility/2006">
              <mc:Choice xmlns:v="urn:schemas-microsoft-com:vml" Requires="v">
                <p:oleObj spid="_x0000_s13328" name="Equation" r:id="rId9" imgW="812520" imgH="393480" progId="Equation.DSMT4">
                  <p:embed/>
                </p:oleObj>
              </mc:Choice>
              <mc:Fallback>
                <p:oleObj name="Equation" r:id="rId9" imgW="812520" imgH="39348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813300"/>
                        <a:ext cx="2062163" cy="10001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0"/>
          <p:cNvGraphicFramePr>
            <a:graphicFrameLocks noChangeAspect="1"/>
          </p:cNvGraphicFramePr>
          <p:nvPr/>
        </p:nvGraphicFramePr>
        <p:xfrm>
          <a:off x="1905000" y="6048375"/>
          <a:ext cx="2073275" cy="523875"/>
        </p:xfrm>
        <a:graphic>
          <a:graphicData uri="http://schemas.openxmlformats.org/presentationml/2006/ole">
            <mc:AlternateContent xmlns:mc="http://schemas.openxmlformats.org/markup-compatibility/2006">
              <mc:Choice xmlns:v="urn:schemas-microsoft-com:vml" Requires="v">
                <p:oleObj spid="_x0000_s13329" name="Equation" r:id="rId11" imgW="698400" imgH="177480" progId="Equation.DSMT4">
                  <p:embed/>
                </p:oleObj>
              </mc:Choice>
              <mc:Fallback>
                <p:oleObj name="Equation" r:id="rId11" imgW="698400" imgH="17748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6048375"/>
                        <a:ext cx="2073275"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itle 21"/>
          <p:cNvSpPr txBox="1">
            <a:spLocks/>
          </p:cNvSpPr>
          <p:nvPr/>
        </p:nvSpPr>
        <p:spPr bwMode="auto">
          <a:xfrm>
            <a:off x="1857375" y="623888"/>
            <a:ext cx="5429250" cy="617537"/>
          </a:xfrm>
          <a:prstGeom prst="rect">
            <a:avLst/>
          </a:prstGeom>
          <a:noFill/>
          <a:ln w="9525">
            <a:noFill/>
            <a:miter lim="800000"/>
            <a:headEnd/>
            <a:tailEnd/>
          </a:ln>
          <a:effectLst/>
        </p:spPr>
        <p:txBody>
          <a:bodyPr anchor="b"/>
          <a:lstStyle/>
          <a:p>
            <a:pPr eaLnBrk="0" hangingPunct="0">
              <a:spcBef>
                <a:spcPct val="0"/>
              </a:spcBef>
              <a:defRPr/>
            </a:pPr>
            <a:r>
              <a:rPr lang="en-GB" sz="2800" kern="0" dirty="0">
                <a:solidFill>
                  <a:srgbClr val="EEF82A"/>
                </a:solidFill>
                <a:latin typeface="+mj-lt"/>
                <a:ea typeface="+mj-ea"/>
                <a:cs typeface="+mj-cs"/>
              </a:rPr>
              <a:t>Solving Exponential Equations</a:t>
            </a:r>
          </a:p>
        </p:txBody>
      </p:sp>
      <p:grpSp>
        <p:nvGrpSpPr>
          <p:cNvPr id="2" name="Group 43"/>
          <p:cNvGrpSpPr>
            <a:grpSpLocks/>
          </p:cNvGrpSpPr>
          <p:nvPr/>
        </p:nvGrpSpPr>
        <p:grpSpPr bwMode="auto">
          <a:xfrm>
            <a:off x="5295900" y="0"/>
            <a:ext cx="3576638" cy="1628775"/>
            <a:chOff x="3216" y="2502"/>
            <a:chExt cx="2253" cy="1026"/>
          </a:xfrm>
        </p:grpSpPr>
        <p:sp>
          <p:nvSpPr>
            <p:cNvPr id="17" name="AutoShape 41"/>
            <p:cNvSpPr>
              <a:spLocks noChangeArrowheads="1"/>
            </p:cNvSpPr>
            <p:nvPr/>
          </p:nvSpPr>
          <p:spPr bwMode="auto">
            <a:xfrm>
              <a:off x="3216" y="2502"/>
              <a:ext cx="2253" cy="1026"/>
            </a:xfrm>
            <a:prstGeom prst="cloudCallout">
              <a:avLst>
                <a:gd name="adj1" fmla="val -105211"/>
                <a:gd name="adj2" fmla="val 58793"/>
              </a:avLst>
            </a:prstGeom>
            <a:solidFill>
              <a:srgbClr val="FFFFCC"/>
            </a:solidFill>
            <a:ln w="28575">
              <a:solidFill>
                <a:srgbClr val="000000"/>
              </a:solidFill>
              <a:round/>
              <a:headEnd/>
              <a:tailEnd/>
            </a:ln>
          </p:spPr>
          <p:txBody>
            <a:bodyPr wrap="none" anchor="ctr"/>
            <a:lstStyle/>
            <a:p>
              <a:pPr>
                <a:defRPr/>
              </a:pPr>
              <a:endParaRPr lang="en-GB" dirty="0">
                <a:solidFill>
                  <a:srgbClr val="000000"/>
                </a:solidFill>
                <a:latin typeface="+mj-lt"/>
              </a:endParaRPr>
            </a:p>
          </p:txBody>
        </p:sp>
        <p:graphicFrame>
          <p:nvGraphicFramePr>
            <p:cNvPr id="13319" name="Object 23"/>
            <p:cNvGraphicFramePr>
              <a:graphicFrameLocks noChangeAspect="1"/>
            </p:cNvGraphicFramePr>
            <p:nvPr/>
          </p:nvGraphicFramePr>
          <p:xfrm>
            <a:off x="3444" y="2731"/>
            <a:ext cx="1710" cy="538"/>
          </p:xfrm>
          <a:graphic>
            <a:graphicData uri="http://schemas.openxmlformats.org/presentationml/2006/ole">
              <mc:AlternateContent xmlns:mc="http://schemas.openxmlformats.org/markup-compatibility/2006">
                <mc:Choice xmlns:v="urn:schemas-microsoft-com:vml" Requires="v">
                  <p:oleObj spid="_x0000_s13330" name="Equation" r:id="rId13" imgW="1600200" imgH="457200" progId="Equation.DSMT4">
                    <p:embed/>
                  </p:oleObj>
                </mc:Choice>
                <mc:Fallback>
                  <p:oleObj name="Equation" r:id="rId13" imgW="1600200" imgH="457200" progId="Equation.DSMT4">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4" y="2731"/>
                          <a:ext cx="1710" cy="538"/>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 name="Cloud Callout 18"/>
          <p:cNvSpPr/>
          <p:nvPr/>
        </p:nvSpPr>
        <p:spPr bwMode="auto">
          <a:xfrm>
            <a:off x="6291263" y="1709738"/>
            <a:ext cx="2581275" cy="2295525"/>
          </a:xfrm>
          <a:prstGeom prst="cloudCallout">
            <a:avLst>
              <a:gd name="adj1" fmla="val -106369"/>
              <a:gd name="adj2" fmla="val 18226"/>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defRPr/>
            </a:pPr>
            <a:endParaRPr lang="en-GB" sz="500" dirty="0">
              <a:solidFill>
                <a:srgbClr val="FFFF00"/>
              </a:solidFill>
              <a:latin typeface="+mj-lt"/>
            </a:endParaRPr>
          </a:p>
          <a:p>
            <a:pPr>
              <a:defRPr/>
            </a:pPr>
            <a:r>
              <a:rPr lang="en-GB" dirty="0" err="1">
                <a:solidFill>
                  <a:srgbClr val="FFFF00"/>
                </a:solidFill>
                <a:latin typeface="+mj-lt"/>
              </a:rPr>
              <a:t>ln</a:t>
            </a:r>
            <a:r>
              <a:rPr lang="en-GB" dirty="0">
                <a:solidFill>
                  <a:srgbClr val="FFFF00"/>
                </a:solidFill>
                <a:latin typeface="+mj-lt"/>
              </a:rPr>
              <a:t> = log</a:t>
            </a:r>
            <a:r>
              <a:rPr lang="en-GB" baseline="-25000" dirty="0">
                <a:solidFill>
                  <a:srgbClr val="FFFF00"/>
                </a:solidFill>
                <a:latin typeface="+mj-lt"/>
              </a:rPr>
              <a:t>e</a:t>
            </a:r>
            <a:r>
              <a:rPr lang="en-GB" dirty="0">
                <a:solidFill>
                  <a:srgbClr val="FFFF00"/>
                </a:solidFill>
                <a:latin typeface="+mj-lt"/>
              </a:rPr>
              <a:t> e</a:t>
            </a:r>
          </a:p>
          <a:p>
            <a:pPr>
              <a:defRPr/>
            </a:pPr>
            <a:r>
              <a:rPr lang="en-GB" dirty="0" err="1">
                <a:solidFill>
                  <a:srgbClr val="FFFF00"/>
                </a:solidFill>
                <a:latin typeface="+mj-lt"/>
              </a:rPr>
              <a:t>log</a:t>
            </a:r>
            <a:r>
              <a:rPr lang="en-GB" baseline="-25000" dirty="0" err="1">
                <a:solidFill>
                  <a:srgbClr val="FFFF00"/>
                </a:solidFill>
                <a:latin typeface="+mj-lt"/>
              </a:rPr>
              <a:t>e</a:t>
            </a:r>
            <a:r>
              <a:rPr lang="en-GB" dirty="0" err="1">
                <a:solidFill>
                  <a:srgbClr val="FFFF00"/>
                </a:solidFill>
                <a:latin typeface="+mj-lt"/>
              </a:rPr>
              <a:t>e</a:t>
            </a:r>
            <a:r>
              <a:rPr lang="en-GB" dirty="0">
                <a:solidFill>
                  <a:srgbClr val="FFFF00"/>
                </a:solidFill>
                <a:latin typeface="+mj-lt"/>
              </a:rPr>
              <a:t> = 1</a:t>
            </a:r>
          </a:p>
          <a:p>
            <a:pPr>
              <a:defRPr/>
            </a:pPr>
            <a:endParaRPr lang="en-GB" sz="1000" dirty="0">
              <a:solidFill>
                <a:srgbClr val="FFFF00"/>
              </a:solidFill>
              <a:latin typeface="+mj-lt"/>
            </a:endParaRPr>
          </a:p>
        </p:txBody>
      </p:sp>
      <p:sp>
        <p:nvSpPr>
          <p:cNvPr id="12"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left)">
                                      <p:cBhvr>
                                        <p:cTn id="12" dur="5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9">
                                            <p:bg/>
                                          </p:spTgt>
                                        </p:tgtEl>
                                        <p:attrNameLst>
                                          <p:attrName>style.visibility</p:attrName>
                                        </p:attrNameLst>
                                      </p:cBhvr>
                                      <p:to>
                                        <p:strVal val="visible"/>
                                      </p:to>
                                    </p:set>
                                    <p:anim calcmode="discrete" valueType="clr">
                                      <p:cBhvr override="childStyle">
                                        <p:cTn id="17" dur="80"/>
                                        <p:tgtEl>
                                          <p:spTgt spid="1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9">
                                            <p:bg/>
                                          </p:spTgt>
                                        </p:tgtEl>
                                        <p:attrNameLst>
                                          <p:attrName>fillcolor</p:attrName>
                                        </p:attrNameLst>
                                      </p:cBhvr>
                                      <p:tavLst>
                                        <p:tav tm="0">
                                          <p:val>
                                            <p:clrVal>
                                              <a:schemeClr val="accent2"/>
                                            </p:clrVal>
                                          </p:val>
                                        </p:tav>
                                        <p:tav tm="50000">
                                          <p:val>
                                            <p:clrVal>
                                              <a:schemeClr val="hlink"/>
                                            </p:clrVal>
                                          </p:val>
                                        </p:tav>
                                      </p:tavLst>
                                    </p:anim>
                                    <p:set>
                                      <p:cBhvr>
                                        <p:cTn id="19" dur="80"/>
                                        <p:tgtEl>
                                          <p:spTgt spid="19">
                                            <p:bg/>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24"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19">
                                            <p:txEl>
                                              <p:pRg st="1" end="1"/>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31"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19">
                                            <p:txEl>
                                              <p:pRg st="2" end="2"/>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9461"/>
                                        </p:tgtEl>
                                        <p:attrNameLst>
                                          <p:attrName>style.visibility</p:attrName>
                                        </p:attrNameLst>
                                      </p:cBhvr>
                                      <p:to>
                                        <p:strVal val="visible"/>
                                      </p:to>
                                    </p:set>
                                    <p:animEffect transition="in" filter="wipe(left)">
                                      <p:cBhvr>
                                        <p:cTn id="38" dur="500"/>
                                        <p:tgtEl>
                                          <p:spTgt spid="1946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9466"/>
                                        </p:tgtEl>
                                        <p:attrNameLst>
                                          <p:attrName>style.visibility</p:attrName>
                                        </p:attrNameLst>
                                      </p:cBhvr>
                                      <p:to>
                                        <p:strVal val="visible"/>
                                      </p:to>
                                    </p:set>
                                    <p:animEffect transition="in" filter="wipe(left)">
                                      <p:cBhvr>
                                        <p:cTn id="43" dur="500"/>
                                        <p:tgtEl>
                                          <p:spTgt spid="1946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9469"/>
                                        </p:tgtEl>
                                        <p:attrNameLst>
                                          <p:attrName>style.visibility</p:attrName>
                                        </p:attrNameLst>
                                      </p:cBhvr>
                                      <p:to>
                                        <p:strVal val="visible"/>
                                      </p:to>
                                    </p:set>
                                    <p:animEffect transition="in" filter="wipe(left)">
                                      <p:cBhvr>
                                        <p:cTn id="48" dur="500"/>
                                        <p:tgtEl>
                                          <p:spTgt spid="1946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1+#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2" fill="hold" nodeType="clickEffect">
                                  <p:stCondLst>
                                    <p:cond delay="0"/>
                                  </p:stCondLst>
                                  <p:childTnLst>
                                    <p:anim calcmode="lin" valueType="num">
                                      <p:cBhvr additive="base">
                                        <p:cTn id="58" dur="500"/>
                                        <p:tgtEl>
                                          <p:spTgt spid="2"/>
                                        </p:tgtEl>
                                        <p:attrNameLst>
                                          <p:attrName>ppt_x</p:attrName>
                                        </p:attrNameLst>
                                      </p:cBhvr>
                                      <p:tavLst>
                                        <p:tav tm="0">
                                          <p:val>
                                            <p:strVal val="ppt_x"/>
                                          </p:val>
                                        </p:tav>
                                        <p:tav tm="100000">
                                          <p:val>
                                            <p:strVal val="1+ppt_w/2"/>
                                          </p:val>
                                        </p:tav>
                                      </p:tavLst>
                                    </p:anim>
                                    <p:anim calcmode="lin" valueType="num">
                                      <p:cBhvr additive="base">
                                        <p:cTn id="59" dur="500"/>
                                        <p:tgtEl>
                                          <p:spTgt spid="2"/>
                                        </p:tgtEl>
                                        <p:attrNameLst>
                                          <p:attrName>ppt_y</p:attrName>
                                        </p:attrNameLst>
                                      </p:cBhvr>
                                      <p:tavLst>
                                        <p:tav tm="0">
                                          <p:val>
                                            <p:strVal val="ppt_y"/>
                                          </p:val>
                                        </p:tav>
                                        <p:tav tm="100000">
                                          <p:val>
                                            <p:strVal val="ppt_y"/>
                                          </p:val>
                                        </p:tav>
                                      </p:tavLst>
                                    </p:anim>
                                    <p:set>
                                      <p:cBhvr>
                                        <p:cTn id="6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52500" y="1890713"/>
            <a:ext cx="6858000" cy="10160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(b) How long does it take for the substance to   </a:t>
            </a:r>
          </a:p>
          <a:p>
            <a:pPr algn="l">
              <a:defRPr/>
            </a:pPr>
            <a:r>
              <a:rPr lang="en-GB" dirty="0">
                <a:solidFill>
                  <a:srgbClr val="FFFF00"/>
                </a:solidFill>
                <a:latin typeface="+mj-lt"/>
              </a:rPr>
              <a:t>      reduce to half it original weight?</a:t>
            </a:r>
          </a:p>
        </p:txBody>
      </p:sp>
      <p:graphicFrame>
        <p:nvGraphicFramePr>
          <p:cNvPr id="20483" name="Object 2"/>
          <p:cNvGraphicFramePr>
            <a:graphicFrameLocks noChangeAspect="1"/>
          </p:cNvGraphicFramePr>
          <p:nvPr/>
        </p:nvGraphicFramePr>
        <p:xfrm>
          <a:off x="1042988" y="3067050"/>
          <a:ext cx="3090862" cy="827088"/>
        </p:xfrm>
        <a:graphic>
          <a:graphicData uri="http://schemas.openxmlformats.org/presentationml/2006/ole">
            <mc:AlternateContent xmlns:mc="http://schemas.openxmlformats.org/markup-compatibility/2006">
              <mc:Choice xmlns:v="urn:schemas-microsoft-com:vml" Requires="v">
                <p:oleObj spid="_x0000_s14348" name="Equation" r:id="rId3" imgW="1460160" imgH="393480" progId="Equation.DSMT4">
                  <p:embed/>
                </p:oleObj>
              </mc:Choice>
              <mc:Fallback>
                <p:oleObj name="Equation" r:id="rId3" imgW="146016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067050"/>
                        <a:ext cx="3090862" cy="8270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3"/>
          <p:cNvGraphicFramePr>
            <a:graphicFrameLocks noChangeAspect="1"/>
          </p:cNvGraphicFramePr>
          <p:nvPr/>
        </p:nvGraphicFramePr>
        <p:xfrm>
          <a:off x="4602163" y="3052763"/>
          <a:ext cx="1987550" cy="887412"/>
        </p:xfrm>
        <a:graphic>
          <a:graphicData uri="http://schemas.openxmlformats.org/presentationml/2006/ole">
            <mc:AlternateContent xmlns:mc="http://schemas.openxmlformats.org/markup-compatibility/2006">
              <mc:Choice xmlns:v="urn:schemas-microsoft-com:vml" Requires="v">
                <p:oleObj spid="_x0000_s14349" name="Equation" r:id="rId5" imgW="876240" imgH="393480" progId="Equation.DSMT4">
                  <p:embed/>
                </p:oleObj>
              </mc:Choice>
              <mc:Fallback>
                <p:oleObj name="Equation" r:id="rId5" imgW="876240" imgH="3934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163" y="3052763"/>
                        <a:ext cx="1987550" cy="88741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4"/>
          <p:cNvGraphicFramePr>
            <a:graphicFrameLocks noChangeAspect="1"/>
          </p:cNvGraphicFramePr>
          <p:nvPr/>
        </p:nvGraphicFramePr>
        <p:xfrm>
          <a:off x="1042988" y="4146550"/>
          <a:ext cx="3046412" cy="912813"/>
        </p:xfrm>
        <a:graphic>
          <a:graphicData uri="http://schemas.openxmlformats.org/presentationml/2006/ole">
            <mc:AlternateContent xmlns:mc="http://schemas.openxmlformats.org/markup-compatibility/2006">
              <mc:Choice xmlns:v="urn:schemas-microsoft-com:vml" Requires="v">
                <p:oleObj spid="_x0000_s14350" name="Equation" r:id="rId7" imgW="1434960" imgH="431640" progId="Equation.DSMT4">
                  <p:embed/>
                </p:oleObj>
              </mc:Choice>
              <mc:Fallback>
                <p:oleObj name="Equation" r:id="rId7" imgW="1434960" imgH="4316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146550"/>
                        <a:ext cx="3046412" cy="91281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6"/>
          <p:cNvGraphicFramePr>
            <a:graphicFrameLocks noChangeAspect="1"/>
          </p:cNvGraphicFramePr>
          <p:nvPr/>
        </p:nvGraphicFramePr>
        <p:xfrm>
          <a:off x="1042988" y="5310188"/>
          <a:ext cx="3484562" cy="581025"/>
        </p:xfrm>
        <a:graphic>
          <a:graphicData uri="http://schemas.openxmlformats.org/presentationml/2006/ole">
            <mc:AlternateContent xmlns:mc="http://schemas.openxmlformats.org/markup-compatibility/2006">
              <mc:Choice xmlns:v="urn:schemas-microsoft-com:vml" Requires="v">
                <p:oleObj spid="_x0000_s14351" name="Equation" r:id="rId9" imgW="1511280" imgH="253800" progId="Equation.DSMT4">
                  <p:embed/>
                </p:oleObj>
              </mc:Choice>
              <mc:Fallback>
                <p:oleObj name="Equation" r:id="rId9" imgW="1511280" imgH="2538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5310188"/>
                        <a:ext cx="3484562" cy="5810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8" name="Object 7"/>
          <p:cNvGraphicFramePr>
            <a:graphicFrameLocks noChangeAspect="1"/>
          </p:cNvGraphicFramePr>
          <p:nvPr/>
        </p:nvGraphicFramePr>
        <p:xfrm>
          <a:off x="1042988" y="6143625"/>
          <a:ext cx="3005137" cy="452438"/>
        </p:xfrm>
        <a:graphic>
          <a:graphicData uri="http://schemas.openxmlformats.org/presentationml/2006/ole">
            <mc:AlternateContent xmlns:mc="http://schemas.openxmlformats.org/markup-compatibility/2006">
              <mc:Choice xmlns:v="urn:schemas-microsoft-com:vml" Requires="v">
                <p:oleObj spid="_x0000_s14352" name="Equation" r:id="rId11" imgW="1168200" imgH="177480" progId="Equation.DSMT4">
                  <p:embed/>
                </p:oleObj>
              </mc:Choice>
              <mc:Fallback>
                <p:oleObj name="Equation" r:id="rId11" imgW="1168200" imgH="17748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6143625"/>
                        <a:ext cx="3005137" cy="45243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itle 21"/>
          <p:cNvSpPr txBox="1">
            <a:spLocks/>
          </p:cNvSpPr>
          <p:nvPr/>
        </p:nvSpPr>
        <p:spPr bwMode="auto">
          <a:xfrm>
            <a:off x="1857375" y="623888"/>
            <a:ext cx="5429250" cy="617537"/>
          </a:xfrm>
          <a:prstGeom prst="rect">
            <a:avLst/>
          </a:prstGeom>
          <a:noFill/>
          <a:ln w="9525">
            <a:noFill/>
            <a:miter lim="800000"/>
            <a:headEnd/>
            <a:tailEnd/>
          </a:ln>
          <a:effectLst/>
        </p:spPr>
        <p:txBody>
          <a:bodyPr anchor="b"/>
          <a:lstStyle/>
          <a:p>
            <a:pPr eaLnBrk="0" hangingPunct="0">
              <a:spcBef>
                <a:spcPct val="0"/>
              </a:spcBef>
              <a:defRPr/>
            </a:pPr>
            <a:r>
              <a:rPr lang="en-GB" sz="2800" kern="0" dirty="0">
                <a:solidFill>
                  <a:srgbClr val="EEF82A"/>
                </a:solidFill>
                <a:latin typeface="+mj-lt"/>
                <a:ea typeface="+mj-ea"/>
                <a:cs typeface="+mj-cs"/>
              </a:rPr>
              <a:t>Solving Exponential Equations</a:t>
            </a:r>
          </a:p>
        </p:txBody>
      </p:sp>
      <p:sp>
        <p:nvSpPr>
          <p:cNvPr id="14" name="Cloud Callout 13"/>
          <p:cNvSpPr/>
          <p:nvPr/>
        </p:nvSpPr>
        <p:spPr bwMode="auto">
          <a:xfrm>
            <a:off x="6200775" y="3700463"/>
            <a:ext cx="2581275" cy="2295525"/>
          </a:xfrm>
          <a:prstGeom prst="cloudCallout">
            <a:avLst>
              <a:gd name="adj1" fmla="val -106369"/>
              <a:gd name="adj2" fmla="val 18226"/>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defRPr/>
            </a:pPr>
            <a:endParaRPr lang="en-GB" sz="500" dirty="0">
              <a:solidFill>
                <a:srgbClr val="FFFF00"/>
              </a:solidFill>
              <a:latin typeface="+mj-lt"/>
            </a:endParaRPr>
          </a:p>
          <a:p>
            <a:pPr>
              <a:defRPr/>
            </a:pPr>
            <a:r>
              <a:rPr lang="en-GB" dirty="0" err="1">
                <a:solidFill>
                  <a:srgbClr val="FFFF00"/>
                </a:solidFill>
                <a:latin typeface="+mj-lt"/>
              </a:rPr>
              <a:t>ln</a:t>
            </a:r>
            <a:r>
              <a:rPr lang="en-GB" dirty="0">
                <a:solidFill>
                  <a:srgbClr val="FFFF00"/>
                </a:solidFill>
                <a:latin typeface="+mj-lt"/>
              </a:rPr>
              <a:t> = log</a:t>
            </a:r>
            <a:r>
              <a:rPr lang="en-GB" baseline="-25000" dirty="0">
                <a:solidFill>
                  <a:srgbClr val="FFFF00"/>
                </a:solidFill>
                <a:latin typeface="+mj-lt"/>
              </a:rPr>
              <a:t>e</a:t>
            </a:r>
            <a:r>
              <a:rPr lang="en-GB" dirty="0">
                <a:solidFill>
                  <a:srgbClr val="FFFF00"/>
                </a:solidFill>
                <a:latin typeface="+mj-lt"/>
              </a:rPr>
              <a:t> e</a:t>
            </a:r>
          </a:p>
          <a:p>
            <a:pPr>
              <a:defRPr/>
            </a:pPr>
            <a:r>
              <a:rPr lang="en-GB" dirty="0" err="1">
                <a:solidFill>
                  <a:srgbClr val="FFFF00"/>
                </a:solidFill>
                <a:latin typeface="+mj-lt"/>
              </a:rPr>
              <a:t>log</a:t>
            </a:r>
            <a:r>
              <a:rPr lang="en-GB" baseline="-25000" dirty="0" err="1">
                <a:solidFill>
                  <a:srgbClr val="FFFF00"/>
                </a:solidFill>
                <a:latin typeface="+mj-lt"/>
              </a:rPr>
              <a:t>e</a:t>
            </a:r>
            <a:r>
              <a:rPr lang="en-GB" dirty="0" err="1">
                <a:solidFill>
                  <a:srgbClr val="FFFF00"/>
                </a:solidFill>
                <a:latin typeface="+mj-lt"/>
              </a:rPr>
              <a:t>e</a:t>
            </a:r>
            <a:r>
              <a:rPr lang="en-GB" dirty="0">
                <a:solidFill>
                  <a:srgbClr val="FFFF00"/>
                </a:solidFill>
                <a:latin typeface="+mj-lt"/>
              </a:rPr>
              <a:t> = 1</a:t>
            </a:r>
          </a:p>
          <a:p>
            <a:pPr>
              <a:defRPr/>
            </a:pPr>
            <a:endParaRPr lang="en-GB" sz="1000" dirty="0">
              <a:solidFill>
                <a:srgbClr val="FFFF00"/>
              </a:solidFill>
              <a:latin typeface="+mj-lt"/>
            </a:endParaRPr>
          </a:p>
        </p:txBody>
      </p:sp>
      <p:sp>
        <p:nvSpPr>
          <p:cNvPr id="15" name="Text Box 3"/>
          <p:cNvSpPr txBox="1">
            <a:spLocks noChangeArrowheads="1"/>
          </p:cNvSpPr>
          <p:nvPr/>
        </p:nvSpPr>
        <p:spPr bwMode="auto">
          <a:xfrm>
            <a:off x="914400" y="1490663"/>
            <a:ext cx="1304925"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graphicFrame>
        <p:nvGraphicFramePr>
          <p:cNvPr id="2" name="Object 7"/>
          <p:cNvGraphicFramePr>
            <a:graphicFrameLocks noChangeAspect="1"/>
          </p:cNvGraphicFramePr>
          <p:nvPr/>
        </p:nvGraphicFramePr>
        <p:xfrm>
          <a:off x="4678363" y="6143625"/>
          <a:ext cx="3332162" cy="452438"/>
        </p:xfrm>
        <a:graphic>
          <a:graphicData uri="http://schemas.openxmlformats.org/presentationml/2006/ole">
            <mc:AlternateContent xmlns:mc="http://schemas.openxmlformats.org/markup-compatibility/2006">
              <mc:Choice xmlns:v="urn:schemas-microsoft-com:vml" Requires="v">
                <p:oleObj spid="_x0000_s14353" name="Equation" r:id="rId13" imgW="1295280" imgH="177480" progId="Equation.DSMT4">
                  <p:embed/>
                </p:oleObj>
              </mc:Choice>
              <mc:Fallback>
                <p:oleObj name="Equation" r:id="rId13" imgW="1295280" imgH="17748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8363" y="6143625"/>
                        <a:ext cx="3332162" cy="45243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2"/>
                                        </p:tgtEl>
                                        <p:attrNameLst>
                                          <p:attrName>fillcolor</p:attrName>
                                        </p:attrNameLst>
                                      </p:cBhvr>
                                      <p:tavLst>
                                        <p:tav tm="0">
                                          <p:val>
                                            <p:clrVal>
                                              <a:schemeClr val="accent2"/>
                                            </p:clrVal>
                                          </p:val>
                                        </p:tav>
                                        <p:tav tm="50000">
                                          <p:val>
                                            <p:clrVal>
                                              <a:schemeClr val="hlink"/>
                                            </p:clrVal>
                                          </p:val>
                                        </p:tav>
                                      </p:tavLst>
                                    </p:anim>
                                    <p:set>
                                      <p:cBhvr>
                                        <p:cTn id="9" dur="80"/>
                                        <p:tgtEl>
                                          <p:spTgt spid="204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wipe(left)">
                                      <p:cBhvr>
                                        <p:cTn id="14" dur="500"/>
                                        <p:tgtEl>
                                          <p:spTgt spid="2048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wipe(left)">
                                      <p:cBhvr>
                                        <p:cTn id="19" dur="500"/>
                                        <p:tgtEl>
                                          <p:spTgt spid="2048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0485"/>
                                        </p:tgtEl>
                                        <p:attrNameLst>
                                          <p:attrName>style.visibility</p:attrName>
                                        </p:attrNameLst>
                                      </p:cBhvr>
                                      <p:to>
                                        <p:strVal val="visible"/>
                                      </p:to>
                                    </p:set>
                                    <p:animEffect transition="in" filter="wipe(left)">
                                      <p:cBhvr>
                                        <p:cTn id="24" dur="500"/>
                                        <p:tgtEl>
                                          <p:spTgt spid="204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0487"/>
                                        </p:tgtEl>
                                        <p:attrNameLst>
                                          <p:attrName>style.visibility</p:attrName>
                                        </p:attrNameLst>
                                      </p:cBhvr>
                                      <p:to>
                                        <p:strVal val="visible"/>
                                      </p:to>
                                    </p:set>
                                    <p:animEffect transition="in" filter="wipe(left)">
                                      <p:cBhvr>
                                        <p:cTn id="29" dur="500"/>
                                        <p:tgtEl>
                                          <p:spTgt spid="204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4">
                                            <p:bg/>
                                          </p:spTgt>
                                        </p:tgtEl>
                                        <p:attrNameLst>
                                          <p:attrName>style.visibility</p:attrName>
                                        </p:attrNameLst>
                                      </p:cBhvr>
                                      <p:to>
                                        <p:strVal val="visible"/>
                                      </p:to>
                                    </p:set>
                                    <p:anim calcmode="discrete" valueType="clr">
                                      <p:cBhvr override="childStyle">
                                        <p:cTn id="34" dur="80"/>
                                        <p:tgtEl>
                                          <p:spTgt spid="14">
                                            <p:bg/>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bg/>
                                          </p:spTgt>
                                        </p:tgtEl>
                                        <p:attrNameLst>
                                          <p:attrName>fillcolor</p:attrName>
                                        </p:attrNameLst>
                                      </p:cBhvr>
                                      <p:tavLst>
                                        <p:tav tm="0">
                                          <p:val>
                                            <p:clrVal>
                                              <a:schemeClr val="accent2"/>
                                            </p:clrVal>
                                          </p:val>
                                        </p:tav>
                                        <p:tav tm="50000">
                                          <p:val>
                                            <p:clrVal>
                                              <a:schemeClr val="hlink"/>
                                            </p:clrVal>
                                          </p:val>
                                        </p:tav>
                                      </p:tavLst>
                                    </p:anim>
                                    <p:set>
                                      <p:cBhvr>
                                        <p:cTn id="36" dur="80"/>
                                        <p:tgtEl>
                                          <p:spTgt spid="14">
                                            <p:bg/>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41"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43" dur="80"/>
                                        <p:tgtEl>
                                          <p:spTgt spid="14">
                                            <p:txEl>
                                              <p:pRg st="1" end="1"/>
                                            </p:txEl>
                                          </p:spTgt>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48"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2" end="2"/>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0488"/>
                                        </p:tgtEl>
                                        <p:attrNameLst>
                                          <p:attrName>style.visibility</p:attrName>
                                        </p:attrNameLst>
                                      </p:cBhvr>
                                      <p:to>
                                        <p:strVal val="visible"/>
                                      </p:to>
                                    </p:set>
                                    <p:animEffect transition="in" filter="wipe(left)">
                                      <p:cBhvr>
                                        <p:cTn id="55" dur="500"/>
                                        <p:tgtEl>
                                          <p:spTgt spid="2048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1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Extra Practice</a:t>
            </a:r>
            <a:endParaRPr lang="en-GB" sz="4000" kern="0" dirty="0">
              <a:solidFill>
                <a:srgbClr val="EEF82A"/>
              </a:solidFill>
              <a:latin typeface="+mj-lt"/>
              <a:ea typeface="+mj-ea"/>
              <a:cs typeface="+mj-cs"/>
            </a:endParaRPr>
          </a:p>
        </p:txBody>
      </p:sp>
      <p:sp>
        <p:nvSpPr>
          <p:cNvPr id="19" name="TextBox 18"/>
          <p:cNvSpPr txBox="1"/>
          <p:nvPr/>
        </p:nvSpPr>
        <p:spPr>
          <a:xfrm>
            <a:off x="1663700" y="3413125"/>
            <a:ext cx="6427788" cy="708025"/>
          </a:xfrm>
          <a:prstGeom prst="rect">
            <a:avLst/>
          </a:prstGeom>
          <a:noFill/>
        </p:spPr>
        <p:txBody>
          <a:bodyPr wrap="none">
            <a:spAutoFit/>
          </a:bodyPr>
          <a:lstStyle/>
          <a:p>
            <a:pPr>
              <a:defRPr/>
            </a:pPr>
            <a:r>
              <a:rPr lang="en-GB" sz="4000" dirty="0">
                <a:solidFill>
                  <a:srgbClr val="FFFF00"/>
                </a:solidFill>
                <a:latin typeface="+mj-lt"/>
              </a:rPr>
              <a:t>HMM		Ex15G and Ex15H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409575" y="1851025"/>
            <a:ext cx="4795838" cy="4770438"/>
          </a:xfrm>
          <a:prstGeom prst="rect">
            <a:avLst/>
          </a:prstGeom>
          <a:noFill/>
          <a:ln w="9525">
            <a:noFill/>
            <a:miter lim="800000"/>
            <a:headEnd/>
            <a:tailEnd/>
          </a:ln>
        </p:spPr>
        <p:txBody>
          <a:bodyPr>
            <a:spAutoFit/>
          </a:bodyPr>
          <a:lstStyle/>
          <a:p>
            <a:pPr lvl="1">
              <a:defRPr/>
            </a:pPr>
            <a:r>
              <a:rPr lang="en-GB" dirty="0">
                <a:solidFill>
                  <a:srgbClr val="FFFF00"/>
                </a:solidFill>
                <a:latin typeface="+mj-lt"/>
              </a:rPr>
              <a:t>When conducting an experiment scientists may analyse the data to find if a formula connecting the variables exists.  </a:t>
            </a:r>
          </a:p>
          <a:p>
            <a:pPr lvl="1">
              <a:defRPr/>
            </a:pPr>
            <a:r>
              <a:rPr lang="en-GB" dirty="0">
                <a:solidFill>
                  <a:srgbClr val="FFFF00"/>
                </a:solidFill>
                <a:latin typeface="+mj-lt"/>
              </a:rPr>
              <a:t>Data from an experiment may result in a graph of the form shown in the diagram, indicating exponential growth.  A graph such as this implies a formula of the type </a:t>
            </a:r>
            <a:r>
              <a:rPr lang="en-GB" sz="2800" i="1" dirty="0">
                <a:latin typeface="+mj-lt"/>
              </a:rPr>
              <a:t>y</a:t>
            </a:r>
            <a:r>
              <a:rPr lang="en-GB" sz="2800" dirty="0">
                <a:latin typeface="+mj-lt"/>
              </a:rPr>
              <a:t> = </a:t>
            </a:r>
            <a:r>
              <a:rPr lang="en-GB" sz="2800" dirty="0" err="1">
                <a:latin typeface="+mj-lt"/>
              </a:rPr>
              <a:t>k</a:t>
            </a:r>
            <a:r>
              <a:rPr lang="en-GB" sz="2800" i="1" dirty="0" err="1">
                <a:latin typeface="+mj-lt"/>
              </a:rPr>
              <a:t>x</a:t>
            </a:r>
            <a:r>
              <a:rPr lang="en-GB" sz="2800" baseline="30000" dirty="0" err="1">
                <a:latin typeface="+mj-lt"/>
              </a:rPr>
              <a:t>n</a:t>
            </a:r>
            <a:endParaRPr lang="en-GB" baseline="30000" dirty="0">
              <a:latin typeface="+mj-lt"/>
            </a:endParaRPr>
          </a:p>
        </p:txBody>
      </p:sp>
      <p:sp>
        <p:nvSpPr>
          <p:cNvPr id="5" name="Title 4"/>
          <p:cNvSpPr>
            <a:spLocks noGrp="1"/>
          </p:cNvSpPr>
          <p:nvPr>
            <p:ph type="ctrTitle" sz="quarter"/>
          </p:nvPr>
        </p:nvSpPr>
        <p:spPr>
          <a:xfrm>
            <a:off x="1857375" y="442913"/>
            <a:ext cx="5429250" cy="814387"/>
          </a:xfrm>
        </p:spPr>
        <p:txBody>
          <a:bodyPr/>
          <a:lstStyle/>
          <a:p>
            <a:pPr>
              <a:defRPr/>
            </a:pPr>
            <a:r>
              <a:rPr lang="en-GB" sz="3600" b="0" dirty="0" smtClean="0">
                <a:effectLst/>
              </a:rPr>
              <a:t>Experiment and Theory</a:t>
            </a:r>
            <a:endParaRPr lang="en-GB" dirty="0"/>
          </a:p>
        </p:txBody>
      </p:sp>
      <p:grpSp>
        <p:nvGrpSpPr>
          <p:cNvPr id="60420" name="Group 12"/>
          <p:cNvGrpSpPr>
            <a:grpSpLocks/>
          </p:cNvGrpSpPr>
          <p:nvPr/>
        </p:nvGrpSpPr>
        <p:grpSpPr bwMode="auto">
          <a:xfrm>
            <a:off x="5249863" y="2243138"/>
            <a:ext cx="3890962" cy="3900487"/>
            <a:chOff x="5114928" y="2243431"/>
            <a:chExt cx="3890984" cy="3900209"/>
          </a:xfrm>
        </p:grpSpPr>
        <p:pic>
          <p:nvPicPr>
            <p:cNvPr id="20488" name="Picture 8"/>
            <p:cNvPicPr>
              <a:picLocks noChangeAspect="1" noChangeArrowheads="1"/>
            </p:cNvPicPr>
            <p:nvPr/>
          </p:nvPicPr>
          <p:blipFill>
            <a:blip r:embed="rId2"/>
            <a:srcRect l="6953" t="22786" r="75977" b="30208"/>
            <a:stretch>
              <a:fillRect/>
            </a:stretch>
          </p:blipFill>
          <p:spPr bwMode="auto">
            <a:xfrm>
              <a:off x="5114928" y="2343436"/>
              <a:ext cx="3800496" cy="3800204"/>
            </a:xfrm>
            <a:prstGeom prst="rect">
              <a:avLst/>
            </a:prstGeom>
            <a:noFill/>
            <a:ln w="38100" cap="flat" cmpd="sng" algn="ctr">
              <a:solidFill>
                <a:schemeClr val="tx2">
                  <a:lumMod val="50000"/>
                </a:schemeClr>
              </a:solidFill>
              <a:prstDash val="solid"/>
              <a:miter lim="800000"/>
              <a:headEnd/>
              <a:tailEnd/>
            </a:ln>
            <a:effectLst/>
          </p:spPr>
        </p:pic>
        <p:sp>
          <p:nvSpPr>
            <p:cNvPr id="9" name="TextBox 8"/>
            <p:cNvSpPr txBox="1"/>
            <p:nvPr/>
          </p:nvSpPr>
          <p:spPr>
            <a:xfrm>
              <a:off x="5205416" y="2243431"/>
              <a:ext cx="439740" cy="461929"/>
            </a:xfrm>
            <a:prstGeom prst="rect">
              <a:avLst/>
            </a:prstGeom>
            <a:noFill/>
          </p:spPr>
          <p:txBody>
            <a:bodyPr wrap="none">
              <a:spAutoFit/>
            </a:bodyPr>
            <a:lstStyle/>
            <a:p>
              <a:pPr>
                <a:defRPr/>
              </a:pPr>
              <a:r>
                <a:rPr lang="en-GB" dirty="0">
                  <a:solidFill>
                    <a:srgbClr val="000000"/>
                  </a:solidFill>
                  <a:latin typeface="+mj-lt"/>
                </a:rPr>
                <a:t>y</a:t>
              </a:r>
            </a:p>
          </p:txBody>
        </p:sp>
        <p:sp>
          <p:nvSpPr>
            <p:cNvPr id="10" name="TextBox 9"/>
            <p:cNvSpPr txBox="1"/>
            <p:nvPr/>
          </p:nvSpPr>
          <p:spPr>
            <a:xfrm>
              <a:off x="8539184" y="5600754"/>
              <a:ext cx="466728" cy="461930"/>
            </a:xfrm>
            <a:prstGeom prst="rect">
              <a:avLst/>
            </a:prstGeom>
            <a:noFill/>
          </p:spPr>
          <p:txBody>
            <a:bodyPr wrap="none">
              <a:spAutoFit/>
            </a:bodyPr>
            <a:lstStyle/>
            <a:p>
              <a:pPr>
                <a:defRPr/>
              </a:pPr>
              <a:r>
                <a:rPr lang="en-GB" dirty="0">
                  <a:solidFill>
                    <a:srgbClr val="000000"/>
                  </a:solidFill>
                  <a:latin typeface="+mj-lt"/>
                </a:rPr>
                <a:t>x</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7">
                                            <p:txEl>
                                              <p:pRg st="0" end="0"/>
                                            </p:txEl>
                                          </p:spTgt>
                                        </p:tgtEl>
                                        <p:attrNameLst>
                                          <p:attrName>style.visibility</p:attrName>
                                        </p:attrNameLst>
                                      </p:cBhvr>
                                      <p:to>
                                        <p:strVal val="visible"/>
                                      </p:to>
                                    </p:set>
                                    <p:anim calcmode="discrete" valueType="clr">
                                      <p:cBhvr override="childStyle">
                                        <p:cTn id="7" dur="80"/>
                                        <p:tgtEl>
                                          <p:spTgt spid="215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50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507">
                                            <p:txEl>
                                              <p:pRg st="1" end="1"/>
                                            </p:txEl>
                                          </p:spTgt>
                                        </p:tgtEl>
                                        <p:attrNameLst>
                                          <p:attrName>style.visibility</p:attrName>
                                        </p:attrNameLst>
                                      </p:cBhvr>
                                      <p:to>
                                        <p:strVal val="visible"/>
                                      </p:to>
                                    </p:set>
                                    <p:anim calcmode="discrete" valueType="clr">
                                      <p:cBhvr override="childStyle">
                                        <p:cTn id="14" dur="80"/>
                                        <p:tgtEl>
                                          <p:spTgt spid="215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15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46" name="Object 6"/>
          <p:cNvGraphicFramePr>
            <a:graphicFrameLocks noChangeAspect="1"/>
          </p:cNvGraphicFramePr>
          <p:nvPr/>
        </p:nvGraphicFramePr>
        <p:xfrm>
          <a:off x="5168900" y="4432300"/>
          <a:ext cx="906463" cy="534988"/>
        </p:xfrm>
        <a:graphic>
          <a:graphicData uri="http://schemas.openxmlformats.org/presentationml/2006/ole">
            <mc:AlternateContent xmlns:mc="http://schemas.openxmlformats.org/markup-compatibility/2006">
              <mc:Choice xmlns:v="urn:schemas-microsoft-com:vml" Requires="v">
                <p:oleObj spid="_x0000_s15394" name="Equation" r:id="rId3" imgW="342720" imgH="203040" progId="Equation.DSMT4">
                  <p:embed/>
                </p:oleObj>
              </mc:Choice>
              <mc:Fallback>
                <p:oleObj name="Equation" r:id="rId3" imgW="342720" imgH="203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4432300"/>
                        <a:ext cx="906463" cy="5349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Text Box 4"/>
          <p:cNvSpPr txBox="1">
            <a:spLocks noChangeArrowheads="1"/>
          </p:cNvSpPr>
          <p:nvPr/>
        </p:nvSpPr>
        <p:spPr bwMode="auto">
          <a:xfrm>
            <a:off x="838200" y="1795463"/>
            <a:ext cx="6719888" cy="4619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We can find this formula by using logarithms:</a:t>
            </a:r>
          </a:p>
        </p:txBody>
      </p:sp>
      <p:graphicFrame>
        <p:nvGraphicFramePr>
          <p:cNvPr id="22533" name="Object 2"/>
          <p:cNvGraphicFramePr>
            <a:graphicFrameLocks noChangeAspect="1"/>
          </p:cNvGraphicFramePr>
          <p:nvPr/>
        </p:nvGraphicFramePr>
        <p:xfrm>
          <a:off x="3275013" y="2252663"/>
          <a:ext cx="1282700" cy="611187"/>
        </p:xfrm>
        <a:graphic>
          <a:graphicData uri="http://schemas.openxmlformats.org/presentationml/2006/ole">
            <mc:AlternateContent xmlns:mc="http://schemas.openxmlformats.org/markup-compatibility/2006">
              <mc:Choice xmlns:v="urn:schemas-microsoft-com:vml" Requires="v">
                <p:oleObj spid="_x0000_s15395" name="Equation" r:id="rId5" imgW="482400" imgH="228600" progId="Equation.DSMT4">
                  <p:embed/>
                </p:oleObj>
              </mc:Choice>
              <mc:Fallback>
                <p:oleObj name="Equation" r:id="rId5" imgW="4824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013" y="2252663"/>
                        <a:ext cx="1282700" cy="6111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6"/>
          <p:cNvSpPr txBox="1">
            <a:spLocks noChangeArrowheads="1"/>
          </p:cNvSpPr>
          <p:nvPr/>
        </p:nvSpPr>
        <p:spPr bwMode="auto">
          <a:xfrm>
            <a:off x="854075" y="2338388"/>
            <a:ext cx="533400" cy="457200"/>
          </a:xfrm>
          <a:prstGeom prst="rect">
            <a:avLst/>
          </a:prstGeom>
          <a:noFill/>
          <a:ln w="9525">
            <a:noFill/>
            <a:miter lim="800000"/>
            <a:headEnd/>
            <a:tailEnd/>
          </a:ln>
        </p:spPr>
        <p:txBody>
          <a:bodyPr>
            <a:spAutoFit/>
          </a:bodyPr>
          <a:lstStyle/>
          <a:p>
            <a:pPr algn="l">
              <a:defRPr/>
            </a:pPr>
            <a:r>
              <a:rPr lang="en-GB">
                <a:solidFill>
                  <a:srgbClr val="FFFF00"/>
                </a:solidFill>
                <a:latin typeface="+mj-lt"/>
              </a:rPr>
              <a:t>If</a:t>
            </a:r>
          </a:p>
        </p:txBody>
      </p:sp>
      <p:sp>
        <p:nvSpPr>
          <p:cNvPr id="22535" name="Text Box 7"/>
          <p:cNvSpPr txBox="1">
            <a:spLocks noChangeArrowheads="1"/>
          </p:cNvSpPr>
          <p:nvPr/>
        </p:nvSpPr>
        <p:spPr bwMode="auto">
          <a:xfrm>
            <a:off x="854075" y="3152775"/>
            <a:ext cx="914400" cy="457200"/>
          </a:xfrm>
          <a:prstGeom prst="rect">
            <a:avLst/>
          </a:prstGeom>
          <a:noFill/>
          <a:ln w="9525">
            <a:noFill/>
            <a:miter lim="800000"/>
            <a:headEnd/>
            <a:tailEnd/>
          </a:ln>
        </p:spPr>
        <p:txBody>
          <a:bodyPr>
            <a:spAutoFit/>
          </a:bodyPr>
          <a:lstStyle/>
          <a:p>
            <a:pPr algn="l">
              <a:defRPr/>
            </a:pPr>
            <a:r>
              <a:rPr lang="en-GB">
                <a:solidFill>
                  <a:srgbClr val="FFFF00"/>
                </a:solidFill>
                <a:latin typeface="+mj-lt"/>
              </a:rPr>
              <a:t>Then</a:t>
            </a:r>
          </a:p>
        </p:txBody>
      </p:sp>
      <p:graphicFrame>
        <p:nvGraphicFramePr>
          <p:cNvPr id="22536" name="Object 3"/>
          <p:cNvGraphicFramePr>
            <a:graphicFrameLocks noChangeAspect="1"/>
          </p:cNvGraphicFramePr>
          <p:nvPr/>
        </p:nvGraphicFramePr>
        <p:xfrm>
          <a:off x="2490788" y="3000375"/>
          <a:ext cx="2081212" cy="528638"/>
        </p:xfrm>
        <a:graphic>
          <a:graphicData uri="http://schemas.openxmlformats.org/presentationml/2006/ole">
            <mc:AlternateContent xmlns:mc="http://schemas.openxmlformats.org/markup-compatibility/2006">
              <mc:Choice xmlns:v="urn:schemas-microsoft-com:vml" Requires="v">
                <p:oleObj spid="_x0000_s15396" name="Equation" r:id="rId7" imgW="901440" imgH="228600" progId="Equation.DSMT4">
                  <p:embed/>
                </p:oleObj>
              </mc:Choice>
              <mc:Fallback>
                <p:oleObj name="Equation" r:id="rId7" imgW="901440" imgH="228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0788" y="3000375"/>
                        <a:ext cx="2081212" cy="52863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7" name="Text Box 9"/>
          <p:cNvSpPr txBox="1">
            <a:spLocks noChangeArrowheads="1"/>
          </p:cNvSpPr>
          <p:nvPr/>
        </p:nvSpPr>
        <p:spPr bwMode="auto">
          <a:xfrm>
            <a:off x="854075" y="3681413"/>
            <a:ext cx="914400" cy="457200"/>
          </a:xfrm>
          <a:prstGeom prst="rect">
            <a:avLst/>
          </a:prstGeom>
          <a:noFill/>
          <a:ln w="9525">
            <a:noFill/>
            <a:miter lim="800000"/>
            <a:headEnd/>
            <a:tailEnd/>
          </a:ln>
        </p:spPr>
        <p:txBody>
          <a:bodyPr>
            <a:spAutoFit/>
          </a:bodyPr>
          <a:lstStyle/>
          <a:p>
            <a:pPr algn="l">
              <a:defRPr/>
            </a:pPr>
            <a:r>
              <a:rPr lang="en-GB">
                <a:solidFill>
                  <a:srgbClr val="FFFF00"/>
                </a:solidFill>
                <a:latin typeface="+mj-lt"/>
              </a:rPr>
              <a:t>So</a:t>
            </a:r>
          </a:p>
        </p:txBody>
      </p:sp>
      <p:graphicFrame>
        <p:nvGraphicFramePr>
          <p:cNvPr id="22541" name="Object 4"/>
          <p:cNvGraphicFramePr>
            <a:graphicFrameLocks noChangeAspect="1"/>
          </p:cNvGraphicFramePr>
          <p:nvPr/>
        </p:nvGraphicFramePr>
        <p:xfrm>
          <a:off x="4973638" y="3709988"/>
          <a:ext cx="885825" cy="533400"/>
        </p:xfrm>
        <a:graphic>
          <a:graphicData uri="http://schemas.openxmlformats.org/presentationml/2006/ole">
            <mc:AlternateContent xmlns:mc="http://schemas.openxmlformats.org/markup-compatibility/2006">
              <mc:Choice xmlns:v="urn:schemas-microsoft-com:vml" Requires="v">
                <p:oleObj spid="_x0000_s15397" name="Equation" r:id="rId9" imgW="342720" imgH="203040" progId="Equation.DSMT4">
                  <p:embed/>
                </p:oleObj>
              </mc:Choice>
              <mc:Fallback>
                <p:oleObj name="Equation" r:id="rId9" imgW="342720" imgH="20304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3638" y="3709988"/>
                        <a:ext cx="885825" cy="5334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2" name="Object 5"/>
          <p:cNvGraphicFramePr>
            <a:graphicFrameLocks noChangeAspect="1"/>
          </p:cNvGraphicFramePr>
          <p:nvPr/>
        </p:nvGraphicFramePr>
        <p:xfrm>
          <a:off x="3649663" y="3709988"/>
          <a:ext cx="1317625" cy="533400"/>
        </p:xfrm>
        <a:graphic>
          <a:graphicData uri="http://schemas.openxmlformats.org/presentationml/2006/ole">
            <mc:AlternateContent xmlns:mc="http://schemas.openxmlformats.org/markup-compatibility/2006">
              <mc:Choice xmlns:v="urn:schemas-microsoft-com:vml" Requires="v">
                <p:oleObj spid="_x0000_s15398" name="Equation" r:id="rId11" imgW="520560" imgH="228600" progId="Equation.DSMT4">
                  <p:embed/>
                </p:oleObj>
              </mc:Choice>
              <mc:Fallback>
                <p:oleObj name="Equation" r:id="rId11" imgW="52056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9663" y="3709988"/>
                        <a:ext cx="1317625" cy="5334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6" name="Object 16"/>
          <p:cNvGraphicFramePr>
            <a:graphicFrameLocks noChangeAspect="1"/>
          </p:cNvGraphicFramePr>
          <p:nvPr/>
        </p:nvGraphicFramePr>
        <p:xfrm>
          <a:off x="2454275" y="4432300"/>
          <a:ext cx="1266825" cy="534988"/>
        </p:xfrm>
        <a:graphic>
          <a:graphicData uri="http://schemas.openxmlformats.org/presentationml/2006/ole">
            <mc:AlternateContent xmlns:mc="http://schemas.openxmlformats.org/markup-compatibility/2006">
              <mc:Choice xmlns:v="urn:schemas-microsoft-com:vml" Requires="v">
                <p:oleObj spid="_x0000_s15399" name="Equation" r:id="rId13" imgW="469800" imgH="203040" progId="Equation.DSMT4">
                  <p:embed/>
                </p:oleObj>
              </mc:Choice>
              <mc:Fallback>
                <p:oleObj name="Equation" r:id="rId13" imgW="469800" imgH="20304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4275" y="4432300"/>
                        <a:ext cx="1266825" cy="5349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7" name="Object 7"/>
          <p:cNvGraphicFramePr>
            <a:graphicFrameLocks noChangeAspect="1"/>
          </p:cNvGraphicFramePr>
          <p:nvPr/>
        </p:nvGraphicFramePr>
        <p:xfrm>
          <a:off x="3721100" y="4432300"/>
          <a:ext cx="1447800" cy="536575"/>
        </p:xfrm>
        <a:graphic>
          <a:graphicData uri="http://schemas.openxmlformats.org/presentationml/2006/ole">
            <mc:AlternateContent xmlns:mc="http://schemas.openxmlformats.org/markup-compatibility/2006">
              <mc:Choice xmlns:v="urn:schemas-microsoft-com:vml" Requires="v">
                <p:oleObj spid="_x0000_s15400" name="Equation" r:id="rId15" imgW="545760" imgH="203040" progId="Equation.DSMT4">
                  <p:embed/>
                </p:oleObj>
              </mc:Choice>
              <mc:Fallback>
                <p:oleObj name="Equation" r:id="rId15" imgW="545760" imgH="20304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21100" y="4432300"/>
                        <a:ext cx="1447800" cy="5365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8" name="Text Box 20"/>
          <p:cNvSpPr txBox="1">
            <a:spLocks noChangeArrowheads="1"/>
          </p:cNvSpPr>
          <p:nvPr/>
        </p:nvSpPr>
        <p:spPr bwMode="auto">
          <a:xfrm>
            <a:off x="854075" y="5102225"/>
            <a:ext cx="2590800" cy="4572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Compare this to </a:t>
            </a:r>
          </a:p>
        </p:txBody>
      </p:sp>
      <p:graphicFrame>
        <p:nvGraphicFramePr>
          <p:cNvPr id="22550" name="Object 8"/>
          <p:cNvGraphicFramePr>
            <a:graphicFrameLocks noChangeAspect="1"/>
          </p:cNvGraphicFramePr>
          <p:nvPr/>
        </p:nvGraphicFramePr>
        <p:xfrm>
          <a:off x="3505200" y="5146675"/>
          <a:ext cx="1881188" cy="460375"/>
        </p:xfrm>
        <a:graphic>
          <a:graphicData uri="http://schemas.openxmlformats.org/presentationml/2006/ole">
            <mc:AlternateContent xmlns:mc="http://schemas.openxmlformats.org/markup-compatibility/2006">
              <mc:Choice xmlns:v="urn:schemas-microsoft-com:vml" Requires="v">
                <p:oleObj spid="_x0000_s15401" name="Equation" r:id="rId17" imgW="723600" imgH="177480" progId="Equation.DSMT4">
                  <p:embed/>
                </p:oleObj>
              </mc:Choice>
              <mc:Fallback>
                <p:oleObj name="Equation" r:id="rId17" imgW="723600" imgH="177480" progId="Equation.DSMT4">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5146675"/>
                        <a:ext cx="1881188" cy="4603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2" name="Object 9"/>
          <p:cNvGraphicFramePr>
            <a:graphicFrameLocks noChangeAspect="1"/>
          </p:cNvGraphicFramePr>
          <p:nvPr/>
        </p:nvGraphicFramePr>
        <p:xfrm>
          <a:off x="7591425" y="4137025"/>
          <a:ext cx="1196975" cy="404813"/>
        </p:xfrm>
        <a:graphic>
          <a:graphicData uri="http://schemas.openxmlformats.org/presentationml/2006/ole">
            <mc:AlternateContent xmlns:mc="http://schemas.openxmlformats.org/markup-compatibility/2006">
              <mc:Choice xmlns:v="urn:schemas-microsoft-com:vml" Requires="v">
                <p:oleObj spid="_x0000_s15402" name="Equation" r:id="rId19" imgW="596880" imgH="203040" progId="Equation.DSMT4">
                  <p:embed/>
                </p:oleObj>
              </mc:Choice>
              <mc:Fallback>
                <p:oleObj name="Equation" r:id="rId19" imgW="596880" imgH="203040" progId="Equation.DSMT4">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91425" y="4137025"/>
                        <a:ext cx="1196975" cy="40481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3" name="Object 10"/>
          <p:cNvGraphicFramePr>
            <a:graphicFrameLocks noChangeAspect="1"/>
          </p:cNvGraphicFramePr>
          <p:nvPr/>
        </p:nvGraphicFramePr>
        <p:xfrm>
          <a:off x="7591425" y="4624388"/>
          <a:ext cx="958850" cy="341312"/>
        </p:xfrm>
        <a:graphic>
          <a:graphicData uri="http://schemas.openxmlformats.org/presentationml/2006/ole">
            <mc:AlternateContent xmlns:mc="http://schemas.openxmlformats.org/markup-compatibility/2006">
              <mc:Choice xmlns:v="urn:schemas-microsoft-com:vml" Requires="v">
                <p:oleObj spid="_x0000_s15403" name="Equation" r:id="rId21" imgW="393480" imgH="139680" progId="Equation.DSMT4">
                  <p:embed/>
                </p:oleObj>
              </mc:Choice>
              <mc:Fallback>
                <p:oleObj name="Equation" r:id="rId21" imgW="393480" imgH="139680" progId="Equation.DSMT4">
                  <p:embed/>
                  <p:pic>
                    <p:nvPicPr>
                      <p:cNvPr id="0"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91425" y="4624388"/>
                        <a:ext cx="958850" cy="34131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4" name="Object 11"/>
          <p:cNvGraphicFramePr>
            <a:graphicFrameLocks noChangeAspect="1"/>
          </p:cNvGraphicFramePr>
          <p:nvPr/>
        </p:nvGraphicFramePr>
        <p:xfrm>
          <a:off x="7591425" y="5535613"/>
          <a:ext cx="1111250" cy="403225"/>
        </p:xfrm>
        <a:graphic>
          <a:graphicData uri="http://schemas.openxmlformats.org/presentationml/2006/ole">
            <mc:AlternateContent xmlns:mc="http://schemas.openxmlformats.org/markup-compatibility/2006">
              <mc:Choice xmlns:v="urn:schemas-microsoft-com:vml" Requires="v">
                <p:oleObj spid="_x0000_s15404" name="Equation" r:id="rId23" imgW="558720" imgH="203040" progId="Equation.DSMT4">
                  <p:embed/>
                </p:oleObj>
              </mc:Choice>
              <mc:Fallback>
                <p:oleObj name="Equation" r:id="rId23" imgW="558720" imgH="203040" progId="Equation.DSMT4">
                  <p:embed/>
                  <p:pic>
                    <p:nvPicPr>
                      <p:cNvPr id="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91425" y="5535613"/>
                        <a:ext cx="1111250" cy="4032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9" name="Text Box 27"/>
          <p:cNvSpPr txBox="1">
            <a:spLocks noChangeArrowheads="1"/>
          </p:cNvSpPr>
          <p:nvPr/>
        </p:nvSpPr>
        <p:spPr bwMode="auto">
          <a:xfrm>
            <a:off x="854075" y="6132513"/>
            <a:ext cx="914400" cy="4572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So</a:t>
            </a:r>
          </a:p>
        </p:txBody>
      </p:sp>
      <p:sp>
        <p:nvSpPr>
          <p:cNvPr id="35"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graphicFrame>
        <p:nvGraphicFramePr>
          <p:cNvPr id="20515" name="Object 16"/>
          <p:cNvGraphicFramePr>
            <a:graphicFrameLocks noChangeAspect="1"/>
          </p:cNvGraphicFramePr>
          <p:nvPr/>
        </p:nvGraphicFramePr>
        <p:xfrm>
          <a:off x="2011363" y="6059488"/>
          <a:ext cx="3917950" cy="604837"/>
        </p:xfrm>
        <a:graphic>
          <a:graphicData uri="http://schemas.openxmlformats.org/presentationml/2006/ole">
            <mc:AlternateContent xmlns:mc="http://schemas.openxmlformats.org/markup-compatibility/2006">
              <mc:Choice xmlns:v="urn:schemas-microsoft-com:vml" Requires="v">
                <p:oleObj spid="_x0000_s15405" name="Equation" r:id="rId25" imgW="1320480" imgH="203040" progId="Equation.DSMT4">
                  <p:embed/>
                </p:oleObj>
              </mc:Choice>
              <mc:Fallback>
                <p:oleObj name="Equation" r:id="rId25" imgW="1320480" imgH="203040" progId="Equation.DSMT4">
                  <p:embed/>
                  <p:pic>
                    <p:nvPicPr>
                      <p:cNvPr id="0"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11363" y="6059488"/>
                        <a:ext cx="3917950" cy="60483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2447925" y="3709988"/>
          <a:ext cx="1176338" cy="533400"/>
        </p:xfrm>
        <a:graphic>
          <a:graphicData uri="http://schemas.openxmlformats.org/presentationml/2006/ole">
            <mc:AlternateContent xmlns:mc="http://schemas.openxmlformats.org/markup-compatibility/2006">
              <mc:Choice xmlns:v="urn:schemas-microsoft-com:vml" Requires="v">
                <p:oleObj spid="_x0000_s15406" name="Equation" r:id="rId27" imgW="469800" imgH="203040" progId="Equation.DSMT4">
                  <p:embed/>
                </p:oleObj>
              </mc:Choice>
              <mc:Fallback>
                <p:oleObj name="Equation" r:id="rId27" imgW="469800" imgH="203040" progId="Equation.DSMT4">
                  <p:embed/>
                  <p:pic>
                    <p:nvPicPr>
                      <p:cNvPr id="0" name="Object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47925" y="3709988"/>
                        <a:ext cx="1176338" cy="5334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9" name="Straight Arrow Connector 38"/>
          <p:cNvCxnSpPr>
            <a:cxnSpLocks noChangeShapeType="1"/>
          </p:cNvCxnSpPr>
          <p:nvPr/>
        </p:nvCxnSpPr>
        <p:spPr bwMode="auto">
          <a:xfrm rot="5400000" flipH="1" flipV="1">
            <a:off x="5754688" y="3238500"/>
            <a:ext cx="1798638" cy="1587"/>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a:off x="6119813" y="3771900"/>
            <a:ext cx="2505075" cy="1588"/>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flipV="1">
            <a:off x="6119813" y="2338388"/>
            <a:ext cx="2414587" cy="11906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7" name="TextBox 46"/>
          <p:cNvSpPr txBox="1"/>
          <p:nvPr/>
        </p:nvSpPr>
        <p:spPr>
          <a:xfrm>
            <a:off x="6669088" y="2257425"/>
            <a:ext cx="846137" cy="461963"/>
          </a:xfrm>
          <a:prstGeom prst="rect">
            <a:avLst/>
          </a:prstGeom>
          <a:noFill/>
        </p:spPr>
        <p:txBody>
          <a:bodyPr wrap="none">
            <a:spAutoFit/>
          </a:bodyPr>
          <a:lstStyle/>
          <a:p>
            <a:pPr>
              <a:defRPr/>
            </a:pPr>
            <a:r>
              <a:rPr lang="en-GB" dirty="0">
                <a:solidFill>
                  <a:schemeClr val="tx1">
                    <a:lumMod val="95000"/>
                  </a:schemeClr>
                </a:solidFill>
                <a:latin typeface="+mj-lt"/>
              </a:rPr>
              <a:t>log y</a:t>
            </a:r>
          </a:p>
        </p:txBody>
      </p:sp>
      <p:sp>
        <p:nvSpPr>
          <p:cNvPr id="48" name="TextBox 47"/>
          <p:cNvSpPr txBox="1"/>
          <p:nvPr/>
        </p:nvSpPr>
        <p:spPr>
          <a:xfrm>
            <a:off x="7996238" y="3219450"/>
            <a:ext cx="868362" cy="461963"/>
          </a:xfrm>
          <a:prstGeom prst="rect">
            <a:avLst/>
          </a:prstGeom>
          <a:noFill/>
        </p:spPr>
        <p:txBody>
          <a:bodyPr wrap="none">
            <a:spAutoFit/>
          </a:bodyPr>
          <a:lstStyle/>
          <a:p>
            <a:pPr>
              <a:defRPr/>
            </a:pPr>
            <a:r>
              <a:rPr lang="en-GB" dirty="0">
                <a:latin typeface="+mj-lt"/>
              </a:rPr>
              <a:t>log x</a:t>
            </a:r>
          </a:p>
        </p:txBody>
      </p:sp>
      <p:cxnSp>
        <p:nvCxnSpPr>
          <p:cNvPr id="50" name="Straight Arrow Connector 49"/>
          <p:cNvCxnSpPr>
            <a:cxnSpLocks noChangeShapeType="1"/>
          </p:cNvCxnSpPr>
          <p:nvPr/>
        </p:nvCxnSpPr>
        <p:spPr bwMode="auto">
          <a:xfrm rot="16200000" flipH="1">
            <a:off x="3185319" y="4891881"/>
            <a:ext cx="393700" cy="3317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rot="16200000" flipH="1">
            <a:off x="3832225" y="4914900"/>
            <a:ext cx="488950" cy="3810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rot="5400000">
            <a:off x="5175251" y="4919662"/>
            <a:ext cx="400050" cy="2825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rot="16200000" flipH="1">
            <a:off x="4365625" y="5021263"/>
            <a:ext cx="427038" cy="10636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9" name="Oval 68"/>
          <p:cNvSpPr>
            <a:spLocks noChangeArrowheads="1"/>
          </p:cNvSpPr>
          <p:nvPr/>
        </p:nvSpPr>
        <p:spPr bwMode="auto">
          <a:xfrm>
            <a:off x="6583363" y="3170238"/>
            <a:ext cx="182562" cy="166687"/>
          </a:xfrm>
          <a:prstGeom prst="ellipse">
            <a:avLst/>
          </a:prstGeom>
          <a:solidFill>
            <a:srgbClr val="4D4D4D"/>
          </a:solidFill>
          <a:ln w="28575" algn="ctr">
            <a:solidFill>
              <a:schemeClr val="tx1"/>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0" name="TextBox 69"/>
          <p:cNvSpPr txBox="1"/>
          <p:nvPr/>
        </p:nvSpPr>
        <p:spPr>
          <a:xfrm>
            <a:off x="5665788" y="2900363"/>
            <a:ext cx="1058862" cy="368300"/>
          </a:xfrm>
          <a:prstGeom prst="rect">
            <a:avLst/>
          </a:prstGeom>
          <a:noFill/>
        </p:spPr>
        <p:txBody>
          <a:bodyPr wrap="none">
            <a:spAutoFit/>
          </a:bodyPr>
          <a:lstStyle/>
          <a:p>
            <a:pPr>
              <a:defRPr/>
            </a:pPr>
            <a:r>
              <a:rPr lang="en-GB" sz="1800" dirty="0">
                <a:latin typeface="+mj-lt"/>
              </a:rPr>
              <a:t>(0,log k)</a:t>
            </a:r>
          </a:p>
        </p:txBody>
      </p:sp>
      <p:graphicFrame>
        <p:nvGraphicFramePr>
          <p:cNvPr id="6" name="Object 9"/>
          <p:cNvGraphicFramePr>
            <a:graphicFrameLocks noChangeAspect="1"/>
          </p:cNvGraphicFramePr>
          <p:nvPr/>
        </p:nvGraphicFramePr>
        <p:xfrm>
          <a:off x="7591425" y="5048250"/>
          <a:ext cx="1247775" cy="404813"/>
        </p:xfrm>
        <a:graphic>
          <a:graphicData uri="http://schemas.openxmlformats.org/presentationml/2006/ole">
            <mc:AlternateContent xmlns:mc="http://schemas.openxmlformats.org/markup-compatibility/2006">
              <mc:Choice xmlns:v="urn:schemas-microsoft-com:vml" Requires="v">
                <p:oleObj spid="_x0000_s15407" name="Equation" r:id="rId29" imgW="622080" imgH="203040" progId="Equation.DSMT4">
                  <p:embed/>
                </p:oleObj>
              </mc:Choice>
              <mc:Fallback>
                <p:oleObj name="Equation" r:id="rId29" imgW="622080" imgH="203040" progId="Equation.DSMT4">
                  <p:embed/>
                  <p:pic>
                    <p:nvPicPr>
                      <p:cNvPr id="0" name="Object 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91425" y="5048250"/>
                        <a:ext cx="1247775" cy="40481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5"/>
                                        </p:tgtEl>
                                        <p:attrNameLst>
                                          <p:attrName>style.visibility</p:attrName>
                                        </p:attrNameLst>
                                      </p:cBhvr>
                                      <p:to>
                                        <p:strVal val="visible"/>
                                      </p:to>
                                    </p:set>
                                    <p:anim calcmode="discrete" valueType="clr">
                                      <p:cBhvr override="childStyle">
                                        <p:cTn id="7" dur="80"/>
                                        <p:tgtEl>
                                          <p:spTgt spid="225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5"/>
                                        </p:tgtEl>
                                        <p:attrNameLst>
                                          <p:attrName>fillcolor</p:attrName>
                                        </p:attrNameLst>
                                      </p:cBhvr>
                                      <p:tavLst>
                                        <p:tav tm="0">
                                          <p:val>
                                            <p:clrVal>
                                              <a:schemeClr val="accent2"/>
                                            </p:clrVal>
                                          </p:val>
                                        </p:tav>
                                        <p:tav tm="50000">
                                          <p:val>
                                            <p:clrVal>
                                              <a:schemeClr val="hlink"/>
                                            </p:clrVal>
                                          </p:val>
                                        </p:tav>
                                      </p:tavLst>
                                    </p:anim>
                                    <p:set>
                                      <p:cBhvr>
                                        <p:cTn id="9" dur="80"/>
                                        <p:tgtEl>
                                          <p:spTgt spid="2253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2536"/>
                                        </p:tgtEl>
                                        <p:attrNameLst>
                                          <p:attrName>style.visibility</p:attrName>
                                        </p:attrNameLst>
                                      </p:cBhvr>
                                      <p:to>
                                        <p:strVal val="visible"/>
                                      </p:to>
                                    </p:set>
                                    <p:animEffect transition="in" filter="wipe(left)">
                                      <p:cBhvr>
                                        <p:cTn id="14" dur="500"/>
                                        <p:tgtEl>
                                          <p:spTgt spid="225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2537"/>
                                        </p:tgtEl>
                                        <p:attrNameLst>
                                          <p:attrName>style.visibility</p:attrName>
                                        </p:attrNameLst>
                                      </p:cBhvr>
                                      <p:to>
                                        <p:strVal val="visible"/>
                                      </p:to>
                                    </p:set>
                                    <p:anim calcmode="discrete" valueType="clr">
                                      <p:cBhvr override="childStyle">
                                        <p:cTn id="19" dur="80"/>
                                        <p:tgtEl>
                                          <p:spTgt spid="225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537"/>
                                        </p:tgtEl>
                                        <p:attrNameLst>
                                          <p:attrName>fillcolor</p:attrName>
                                        </p:attrNameLst>
                                      </p:cBhvr>
                                      <p:tavLst>
                                        <p:tav tm="0">
                                          <p:val>
                                            <p:clrVal>
                                              <a:schemeClr val="accent2"/>
                                            </p:clrVal>
                                          </p:val>
                                        </p:tav>
                                        <p:tav tm="50000">
                                          <p:val>
                                            <p:clrVal>
                                              <a:schemeClr val="hlink"/>
                                            </p:clrVal>
                                          </p:val>
                                        </p:tav>
                                      </p:tavLst>
                                    </p:anim>
                                    <p:set>
                                      <p:cBhvr>
                                        <p:cTn id="21" dur="80"/>
                                        <p:tgtEl>
                                          <p:spTgt spid="22537"/>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2542"/>
                                        </p:tgtEl>
                                        <p:attrNameLst>
                                          <p:attrName>style.visibility</p:attrName>
                                        </p:attrNameLst>
                                      </p:cBhvr>
                                      <p:to>
                                        <p:strVal val="visible"/>
                                      </p:to>
                                    </p:set>
                                    <p:animEffect transition="in" filter="wipe(left)">
                                      <p:cBhvr>
                                        <p:cTn id="31" dur="500"/>
                                        <p:tgtEl>
                                          <p:spTgt spid="225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2541"/>
                                        </p:tgtEl>
                                        <p:attrNameLst>
                                          <p:attrName>style.visibility</p:attrName>
                                        </p:attrNameLst>
                                      </p:cBhvr>
                                      <p:to>
                                        <p:strVal val="visible"/>
                                      </p:to>
                                    </p:set>
                                    <p:animEffect transition="in" filter="wipe(left)">
                                      <p:cBhvr>
                                        <p:cTn id="36" dur="500"/>
                                        <p:tgtEl>
                                          <p:spTgt spid="2254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496"/>
                                        </p:tgtEl>
                                        <p:attrNameLst>
                                          <p:attrName>style.visibility</p:attrName>
                                        </p:attrNameLst>
                                      </p:cBhvr>
                                      <p:to>
                                        <p:strVal val="visible"/>
                                      </p:to>
                                    </p:set>
                                    <p:animEffect transition="in" filter="wipe(left)">
                                      <p:cBhvr>
                                        <p:cTn id="41" dur="500"/>
                                        <p:tgtEl>
                                          <p:spTgt spid="204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2547"/>
                                        </p:tgtEl>
                                        <p:attrNameLst>
                                          <p:attrName>style.visibility</p:attrName>
                                        </p:attrNameLst>
                                      </p:cBhvr>
                                      <p:to>
                                        <p:strVal val="visible"/>
                                      </p:to>
                                    </p:set>
                                    <p:animEffect transition="in" filter="wipe(left)">
                                      <p:cBhvr>
                                        <p:cTn id="46" dur="500"/>
                                        <p:tgtEl>
                                          <p:spTgt spid="225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2546"/>
                                        </p:tgtEl>
                                        <p:attrNameLst>
                                          <p:attrName>style.visibility</p:attrName>
                                        </p:attrNameLst>
                                      </p:cBhvr>
                                      <p:to>
                                        <p:strVal val="visible"/>
                                      </p:to>
                                    </p:set>
                                    <p:animEffect transition="in" filter="wipe(left)">
                                      <p:cBhvr>
                                        <p:cTn id="51" dur="500"/>
                                        <p:tgtEl>
                                          <p:spTgt spid="2254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22548"/>
                                        </p:tgtEl>
                                        <p:attrNameLst>
                                          <p:attrName>style.visibility</p:attrName>
                                        </p:attrNameLst>
                                      </p:cBhvr>
                                      <p:to>
                                        <p:strVal val="visible"/>
                                      </p:to>
                                    </p:set>
                                    <p:anim calcmode="discrete" valueType="clr">
                                      <p:cBhvr override="childStyle">
                                        <p:cTn id="56" dur="80"/>
                                        <p:tgtEl>
                                          <p:spTgt spid="22548"/>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2548"/>
                                        </p:tgtEl>
                                        <p:attrNameLst>
                                          <p:attrName>fillcolor</p:attrName>
                                        </p:attrNameLst>
                                      </p:cBhvr>
                                      <p:tavLst>
                                        <p:tav tm="0">
                                          <p:val>
                                            <p:clrVal>
                                              <a:schemeClr val="accent2"/>
                                            </p:clrVal>
                                          </p:val>
                                        </p:tav>
                                        <p:tav tm="50000">
                                          <p:val>
                                            <p:clrVal>
                                              <a:schemeClr val="hlink"/>
                                            </p:clrVal>
                                          </p:val>
                                        </p:tav>
                                      </p:tavLst>
                                    </p:anim>
                                    <p:set>
                                      <p:cBhvr>
                                        <p:cTn id="58" dur="80"/>
                                        <p:tgtEl>
                                          <p:spTgt spid="22548"/>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2550"/>
                                        </p:tgtEl>
                                        <p:attrNameLst>
                                          <p:attrName>style.visibility</p:attrName>
                                        </p:attrNameLst>
                                      </p:cBhvr>
                                      <p:to>
                                        <p:strVal val="visible"/>
                                      </p:to>
                                    </p:set>
                                    <p:animEffect transition="in" filter="wipe(left)">
                                      <p:cBhvr>
                                        <p:cTn id="63" dur="500"/>
                                        <p:tgtEl>
                                          <p:spTgt spid="2255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22552"/>
                                        </p:tgtEl>
                                        <p:attrNameLst>
                                          <p:attrName>style.visibility</p:attrName>
                                        </p:attrNameLst>
                                      </p:cBhvr>
                                      <p:to>
                                        <p:strVal val="visible"/>
                                      </p:to>
                                    </p:set>
                                    <p:anim calcmode="lin" valueType="num">
                                      <p:cBhvr additive="base">
                                        <p:cTn id="73" dur="500" fill="hold"/>
                                        <p:tgtEl>
                                          <p:spTgt spid="22552"/>
                                        </p:tgtEl>
                                        <p:attrNameLst>
                                          <p:attrName>ppt_x</p:attrName>
                                        </p:attrNameLst>
                                      </p:cBhvr>
                                      <p:tavLst>
                                        <p:tav tm="0">
                                          <p:val>
                                            <p:strVal val="1+#ppt_w/2"/>
                                          </p:val>
                                        </p:tav>
                                        <p:tav tm="100000">
                                          <p:val>
                                            <p:strVal val="#ppt_x"/>
                                          </p:val>
                                        </p:tav>
                                      </p:tavLst>
                                    </p:anim>
                                    <p:anim calcmode="lin" valueType="num">
                                      <p:cBhvr additive="base">
                                        <p:cTn id="74" dur="500" fill="hold"/>
                                        <p:tgtEl>
                                          <p:spTgt spid="2255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up)">
                                      <p:cBhvr>
                                        <p:cTn id="79" dur="500"/>
                                        <p:tgtEl>
                                          <p:spTgt spid="5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nodeType="clickEffect">
                                  <p:stCondLst>
                                    <p:cond delay="0"/>
                                  </p:stCondLst>
                                  <p:childTnLst>
                                    <p:set>
                                      <p:cBhvr>
                                        <p:cTn id="83" dur="1" fill="hold">
                                          <p:stCondLst>
                                            <p:cond delay="0"/>
                                          </p:stCondLst>
                                        </p:cTn>
                                        <p:tgtEl>
                                          <p:spTgt spid="22553"/>
                                        </p:tgtEl>
                                        <p:attrNameLst>
                                          <p:attrName>style.visibility</p:attrName>
                                        </p:attrNameLst>
                                      </p:cBhvr>
                                      <p:to>
                                        <p:strVal val="visible"/>
                                      </p:to>
                                    </p:set>
                                    <p:anim calcmode="lin" valueType="num">
                                      <p:cBhvr additive="base">
                                        <p:cTn id="84" dur="500" fill="hold"/>
                                        <p:tgtEl>
                                          <p:spTgt spid="22553"/>
                                        </p:tgtEl>
                                        <p:attrNameLst>
                                          <p:attrName>ppt_x</p:attrName>
                                        </p:attrNameLst>
                                      </p:cBhvr>
                                      <p:tavLst>
                                        <p:tav tm="0">
                                          <p:val>
                                            <p:strVal val="1+#ppt_w/2"/>
                                          </p:val>
                                        </p:tav>
                                        <p:tav tm="100000">
                                          <p:val>
                                            <p:strVal val="#ppt_x"/>
                                          </p:val>
                                        </p:tav>
                                      </p:tavLst>
                                    </p:anim>
                                    <p:anim calcmode="lin" valueType="num">
                                      <p:cBhvr additive="base">
                                        <p:cTn id="85" dur="500" fill="hold"/>
                                        <p:tgtEl>
                                          <p:spTgt spid="22553"/>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up)">
                                      <p:cBhvr>
                                        <p:cTn id="90" dur="500"/>
                                        <p:tgtEl>
                                          <p:spTgt spid="5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500" fill="hold"/>
                                        <p:tgtEl>
                                          <p:spTgt spid="6"/>
                                        </p:tgtEl>
                                        <p:attrNameLst>
                                          <p:attrName>ppt_x</p:attrName>
                                        </p:attrNameLst>
                                      </p:cBhvr>
                                      <p:tavLst>
                                        <p:tav tm="0">
                                          <p:val>
                                            <p:strVal val="1+#ppt_w/2"/>
                                          </p:val>
                                        </p:tav>
                                        <p:tav tm="100000">
                                          <p:val>
                                            <p:strVal val="#ppt_x"/>
                                          </p:val>
                                        </p:tav>
                                      </p:tavLst>
                                    </p:anim>
                                    <p:anim calcmode="lin" valueType="num">
                                      <p:cBhvr additive="base">
                                        <p:cTn id="9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500"/>
                                        <p:tgtEl>
                                          <p:spTgt spid="5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nodeType="clickEffect">
                                  <p:stCondLst>
                                    <p:cond delay="0"/>
                                  </p:stCondLst>
                                  <p:childTnLst>
                                    <p:set>
                                      <p:cBhvr>
                                        <p:cTn id="105" dur="1" fill="hold">
                                          <p:stCondLst>
                                            <p:cond delay="0"/>
                                          </p:stCondLst>
                                        </p:cTn>
                                        <p:tgtEl>
                                          <p:spTgt spid="22554"/>
                                        </p:tgtEl>
                                        <p:attrNameLst>
                                          <p:attrName>style.visibility</p:attrName>
                                        </p:attrNameLst>
                                      </p:cBhvr>
                                      <p:to>
                                        <p:strVal val="visible"/>
                                      </p:to>
                                    </p:set>
                                    <p:anim calcmode="lin" valueType="num">
                                      <p:cBhvr additive="base">
                                        <p:cTn id="106" dur="500" fill="hold"/>
                                        <p:tgtEl>
                                          <p:spTgt spid="22554"/>
                                        </p:tgtEl>
                                        <p:attrNameLst>
                                          <p:attrName>ppt_x</p:attrName>
                                        </p:attrNameLst>
                                      </p:cBhvr>
                                      <p:tavLst>
                                        <p:tav tm="0">
                                          <p:val>
                                            <p:strVal val="1+#ppt_w/2"/>
                                          </p:val>
                                        </p:tav>
                                        <p:tav tm="100000">
                                          <p:val>
                                            <p:strVal val="#ppt_x"/>
                                          </p:val>
                                        </p:tav>
                                      </p:tavLst>
                                    </p:anim>
                                    <p:anim calcmode="lin" valueType="num">
                                      <p:cBhvr additive="base">
                                        <p:cTn id="107" dur="500" fill="hold"/>
                                        <p:tgtEl>
                                          <p:spTgt spid="22554"/>
                                        </p:tgtEl>
                                        <p:attrNameLst>
                                          <p:attrName>ppt_y</p:attrName>
                                        </p:attrNameLst>
                                      </p:cBhvr>
                                      <p:tavLst>
                                        <p:tav tm="0">
                                          <p:val>
                                            <p:strVal val="#ppt_y"/>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20509"/>
                                        </p:tgtEl>
                                        <p:attrNameLst>
                                          <p:attrName>style.visibility</p:attrName>
                                        </p:attrNameLst>
                                      </p:cBhvr>
                                      <p:to>
                                        <p:strVal val="visible"/>
                                      </p:to>
                                    </p:set>
                                    <p:anim calcmode="discrete" valueType="clr">
                                      <p:cBhvr override="childStyle">
                                        <p:cTn id="112" dur="80"/>
                                        <p:tgtEl>
                                          <p:spTgt spid="20509"/>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20509"/>
                                        </p:tgtEl>
                                        <p:attrNameLst>
                                          <p:attrName>fillcolor</p:attrName>
                                        </p:attrNameLst>
                                      </p:cBhvr>
                                      <p:tavLst>
                                        <p:tav tm="0">
                                          <p:val>
                                            <p:clrVal>
                                              <a:schemeClr val="accent2"/>
                                            </p:clrVal>
                                          </p:val>
                                        </p:tav>
                                        <p:tav tm="50000">
                                          <p:val>
                                            <p:clrVal>
                                              <a:schemeClr val="hlink"/>
                                            </p:clrVal>
                                          </p:val>
                                        </p:tav>
                                      </p:tavLst>
                                    </p:anim>
                                    <p:set>
                                      <p:cBhvr>
                                        <p:cTn id="114" dur="80"/>
                                        <p:tgtEl>
                                          <p:spTgt spid="20509"/>
                                        </p:tgtEl>
                                        <p:attrNameLst>
                                          <p:attrName>fill.type</p:attrName>
                                        </p:attrNameLst>
                                      </p:cBhvr>
                                      <p:to>
                                        <p:strVal val="solid"/>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20515"/>
                                        </p:tgtEl>
                                        <p:attrNameLst>
                                          <p:attrName>style.visibility</p:attrName>
                                        </p:attrNameLst>
                                      </p:cBhvr>
                                      <p:to>
                                        <p:strVal val="visible"/>
                                      </p:to>
                                    </p:set>
                                    <p:animEffect transition="in" filter="wipe(left)">
                                      <p:cBhvr>
                                        <p:cTn id="119" dur="500"/>
                                        <p:tgtEl>
                                          <p:spTgt spid="20515"/>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down)">
                                      <p:cBhvr>
                                        <p:cTn id="124" dur="500"/>
                                        <p:tgtEl>
                                          <p:spTgt spid="39"/>
                                        </p:tgtEl>
                                      </p:cBhvr>
                                    </p:animEffect>
                                  </p:childTnLst>
                                </p:cTn>
                              </p:par>
                              <p:par>
                                <p:cTn id="125" presetID="22" presetClass="entr" presetSubtype="8"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left)">
                                      <p:cBhvr>
                                        <p:cTn id="127" dur="500"/>
                                        <p:tgtEl>
                                          <p:spTgt spid="4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7" presetClass="entr" presetSubtype="0" fill="hold" grpId="0" nodeType="clickEffect">
                                  <p:stCondLst>
                                    <p:cond delay="0"/>
                                  </p:stCondLst>
                                  <p:iterate type="lt">
                                    <p:tmPct val="50000"/>
                                  </p:iterate>
                                  <p:childTnLst>
                                    <p:set>
                                      <p:cBhvr>
                                        <p:cTn id="131" dur="1" fill="hold">
                                          <p:stCondLst>
                                            <p:cond delay="0"/>
                                          </p:stCondLst>
                                        </p:cTn>
                                        <p:tgtEl>
                                          <p:spTgt spid="47"/>
                                        </p:tgtEl>
                                        <p:attrNameLst>
                                          <p:attrName>style.visibility</p:attrName>
                                        </p:attrNameLst>
                                      </p:cBhvr>
                                      <p:to>
                                        <p:strVal val="visible"/>
                                      </p:to>
                                    </p:set>
                                    <p:anim calcmode="discrete" valueType="clr">
                                      <p:cBhvr override="childStyle">
                                        <p:cTn id="132"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47"/>
                                        </p:tgtEl>
                                        <p:attrNameLst>
                                          <p:attrName>fillcolor</p:attrName>
                                        </p:attrNameLst>
                                      </p:cBhvr>
                                      <p:tavLst>
                                        <p:tav tm="0">
                                          <p:val>
                                            <p:clrVal>
                                              <a:schemeClr val="accent2"/>
                                            </p:clrVal>
                                          </p:val>
                                        </p:tav>
                                        <p:tav tm="50000">
                                          <p:val>
                                            <p:clrVal>
                                              <a:schemeClr val="hlink"/>
                                            </p:clrVal>
                                          </p:val>
                                        </p:tav>
                                      </p:tavLst>
                                    </p:anim>
                                    <p:set>
                                      <p:cBhvr>
                                        <p:cTn id="134" dur="80"/>
                                        <p:tgtEl>
                                          <p:spTgt spid="47"/>
                                        </p:tgtEl>
                                        <p:attrNameLst>
                                          <p:attrName>fill.type</p:attrName>
                                        </p:attrNameLst>
                                      </p:cBhvr>
                                      <p:to>
                                        <p:strVal val="solid"/>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7" presetClass="entr" presetSubtype="0" fill="hold" grpId="0" nodeType="clickEffect">
                                  <p:stCondLst>
                                    <p:cond delay="0"/>
                                  </p:stCondLst>
                                  <p:iterate type="lt">
                                    <p:tmPct val="50000"/>
                                  </p:iterate>
                                  <p:childTnLst>
                                    <p:set>
                                      <p:cBhvr>
                                        <p:cTn id="138" dur="1" fill="hold">
                                          <p:stCondLst>
                                            <p:cond delay="0"/>
                                          </p:stCondLst>
                                        </p:cTn>
                                        <p:tgtEl>
                                          <p:spTgt spid="48"/>
                                        </p:tgtEl>
                                        <p:attrNameLst>
                                          <p:attrName>style.visibility</p:attrName>
                                        </p:attrNameLst>
                                      </p:cBhvr>
                                      <p:to>
                                        <p:strVal val="visible"/>
                                      </p:to>
                                    </p:set>
                                    <p:anim calcmode="discrete" valueType="clr">
                                      <p:cBhvr override="childStyle">
                                        <p:cTn id="139"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48"/>
                                        </p:tgtEl>
                                        <p:attrNameLst>
                                          <p:attrName>fillcolor</p:attrName>
                                        </p:attrNameLst>
                                      </p:cBhvr>
                                      <p:tavLst>
                                        <p:tav tm="0">
                                          <p:val>
                                            <p:clrVal>
                                              <a:schemeClr val="accent2"/>
                                            </p:clrVal>
                                          </p:val>
                                        </p:tav>
                                        <p:tav tm="50000">
                                          <p:val>
                                            <p:clrVal>
                                              <a:schemeClr val="hlink"/>
                                            </p:clrVal>
                                          </p:val>
                                        </p:tav>
                                      </p:tavLst>
                                    </p:anim>
                                    <p:set>
                                      <p:cBhvr>
                                        <p:cTn id="141" dur="80"/>
                                        <p:tgtEl>
                                          <p:spTgt spid="48"/>
                                        </p:tgtEl>
                                        <p:attrNameLst>
                                          <p:attrName>fill.type</p:attrName>
                                        </p:attrNameLst>
                                      </p:cBhvr>
                                      <p:to>
                                        <p:strVal val="solid"/>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wipe(left)">
                                      <p:cBhvr>
                                        <p:cTn id="146" dur="500"/>
                                        <p:tgtEl>
                                          <p:spTgt spid="45"/>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500" fill="hold"/>
                                        <p:tgtEl>
                                          <p:spTgt spid="69"/>
                                        </p:tgtEl>
                                        <p:attrNameLst>
                                          <p:attrName>ppt_x</p:attrName>
                                        </p:attrNameLst>
                                      </p:cBhvr>
                                      <p:tavLst>
                                        <p:tav tm="0">
                                          <p:val>
                                            <p:strVal val="#ppt_x"/>
                                          </p:val>
                                        </p:tav>
                                        <p:tav tm="100000">
                                          <p:val>
                                            <p:strVal val="#ppt_x"/>
                                          </p:val>
                                        </p:tav>
                                      </p:tavLst>
                                    </p:anim>
                                    <p:anim calcmode="lin" valueType="num">
                                      <p:cBhvr additive="base">
                                        <p:cTn id="152"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70"/>
                                        </p:tgtEl>
                                        <p:attrNameLst>
                                          <p:attrName>style.visibility</p:attrName>
                                        </p:attrNameLst>
                                      </p:cBhvr>
                                      <p:to>
                                        <p:strVal val="visible"/>
                                      </p:to>
                                    </p:set>
                                    <p:anim calcmode="discrete" valueType="clr">
                                      <p:cBhvr override="childStyle">
                                        <p:cTn id="157" dur="80"/>
                                        <p:tgtEl>
                                          <p:spTgt spid="70"/>
                                        </p:tgtEl>
                                        <p:attrNameLst>
                                          <p:attrName>style.color</p:attrName>
                                        </p:attrNameLst>
                                      </p:cBhvr>
                                      <p:tavLst>
                                        <p:tav tm="0">
                                          <p:val>
                                            <p:clrVal>
                                              <a:schemeClr val="accent2"/>
                                            </p:clrVal>
                                          </p:val>
                                        </p:tav>
                                        <p:tav tm="50000">
                                          <p:val>
                                            <p:clrVal>
                                              <a:schemeClr val="hlink"/>
                                            </p:clrVal>
                                          </p:val>
                                        </p:tav>
                                      </p:tavLst>
                                    </p:anim>
                                    <p:anim calcmode="discrete" valueType="clr">
                                      <p:cBhvr>
                                        <p:cTn id="158" dur="80"/>
                                        <p:tgtEl>
                                          <p:spTgt spid="70"/>
                                        </p:tgtEl>
                                        <p:attrNameLst>
                                          <p:attrName>fillcolor</p:attrName>
                                        </p:attrNameLst>
                                      </p:cBhvr>
                                      <p:tavLst>
                                        <p:tav tm="0">
                                          <p:val>
                                            <p:clrVal>
                                              <a:schemeClr val="accent2"/>
                                            </p:clrVal>
                                          </p:val>
                                        </p:tav>
                                        <p:tav tm="50000">
                                          <p:val>
                                            <p:clrVal>
                                              <a:schemeClr val="hlink"/>
                                            </p:clrVal>
                                          </p:val>
                                        </p:tav>
                                      </p:tavLst>
                                    </p:anim>
                                    <p:set>
                                      <p:cBhvr>
                                        <p:cTn id="159" dur="80"/>
                                        <p:tgtEl>
                                          <p:spTgt spid="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utoUpdateAnimBg="0"/>
      <p:bldP spid="22537" grpId="0" autoUpdateAnimBg="0"/>
      <p:bldP spid="22548" grpId="0" autoUpdateAnimBg="0"/>
      <p:bldP spid="20509" grpId="0"/>
      <p:bldP spid="47" grpId="0"/>
      <p:bldP spid="48" grpId="0"/>
      <p:bldP spid="69" grpId="0" animBg="1"/>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sp>
        <p:nvSpPr>
          <p:cNvPr id="23556" name="Text Box 4"/>
          <p:cNvSpPr txBox="1">
            <a:spLocks noChangeArrowheads="1"/>
          </p:cNvSpPr>
          <p:nvPr/>
        </p:nvSpPr>
        <p:spPr bwMode="auto">
          <a:xfrm>
            <a:off x="5730875" y="1889125"/>
            <a:ext cx="990600" cy="457200"/>
          </a:xfrm>
          <a:prstGeom prst="rect">
            <a:avLst/>
          </a:prstGeom>
          <a:noFill/>
          <a:ln w="9525">
            <a:noFill/>
            <a:miter lim="800000"/>
            <a:headEnd/>
            <a:tailEnd/>
          </a:ln>
        </p:spPr>
        <p:txBody>
          <a:bodyPr>
            <a:spAutoFit/>
          </a:bodyPr>
          <a:lstStyle/>
          <a:p>
            <a:pPr>
              <a:defRPr/>
            </a:pPr>
            <a:r>
              <a:rPr lang="en-GB" dirty="0">
                <a:solidFill>
                  <a:srgbClr val="FFFF00"/>
                </a:solidFill>
                <a:latin typeface="+mj-lt"/>
              </a:rPr>
              <a:t>From </a:t>
            </a:r>
          </a:p>
        </p:txBody>
      </p:sp>
      <p:graphicFrame>
        <p:nvGraphicFramePr>
          <p:cNvPr id="23557" name="Object 3"/>
          <p:cNvGraphicFramePr>
            <a:graphicFrameLocks noChangeAspect="1"/>
          </p:cNvGraphicFramePr>
          <p:nvPr/>
        </p:nvGraphicFramePr>
        <p:xfrm>
          <a:off x="6797675" y="1812925"/>
          <a:ext cx="1425575" cy="679450"/>
        </p:xfrm>
        <a:graphic>
          <a:graphicData uri="http://schemas.openxmlformats.org/presentationml/2006/ole">
            <mc:AlternateContent xmlns:mc="http://schemas.openxmlformats.org/markup-compatibility/2006">
              <mc:Choice xmlns:v="urn:schemas-microsoft-com:vml" Requires="v">
                <p:oleObj spid="_x0000_s16412" name="Equation" r:id="rId3" imgW="482400" imgH="228600" progId="Equation.DSMT4">
                  <p:embed/>
                </p:oleObj>
              </mc:Choice>
              <mc:Fallback>
                <p:oleObj name="Equation" r:id="rId3" imgW="4824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75" y="1812925"/>
                        <a:ext cx="1425575" cy="6794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Text Box 6"/>
          <p:cNvSpPr txBox="1">
            <a:spLocks noChangeArrowheads="1"/>
          </p:cNvSpPr>
          <p:nvPr/>
        </p:nvSpPr>
        <p:spPr bwMode="auto">
          <a:xfrm>
            <a:off x="4618038" y="2574925"/>
            <a:ext cx="4281487" cy="1570038"/>
          </a:xfrm>
          <a:prstGeom prst="rect">
            <a:avLst/>
          </a:prstGeom>
          <a:noFill/>
          <a:ln w="9525">
            <a:noFill/>
            <a:miter lim="800000"/>
            <a:headEnd/>
            <a:tailEnd/>
          </a:ln>
        </p:spPr>
        <p:txBody>
          <a:bodyPr>
            <a:spAutoFit/>
          </a:bodyPr>
          <a:lstStyle/>
          <a:p>
            <a:pPr>
              <a:defRPr/>
            </a:pPr>
            <a:r>
              <a:rPr lang="en-GB" dirty="0">
                <a:solidFill>
                  <a:srgbClr val="FFFF00"/>
                </a:solidFill>
                <a:latin typeface="+mj-lt"/>
              </a:rPr>
              <a:t>We see </a:t>
            </a:r>
            <a:r>
              <a:rPr lang="en-GB" dirty="0">
                <a:solidFill>
                  <a:srgbClr val="FFFF00"/>
                </a:solidFill>
                <a:latin typeface="+mj-lt"/>
              </a:rPr>
              <a:t>taking </a:t>
            </a:r>
            <a:r>
              <a:rPr lang="en-GB" dirty="0">
                <a:solidFill>
                  <a:srgbClr val="FFFF00"/>
                </a:solidFill>
                <a:latin typeface="+mj-lt"/>
              </a:rPr>
              <a:t>logs </a:t>
            </a:r>
            <a:r>
              <a:rPr lang="en-GB" dirty="0">
                <a:solidFill>
                  <a:srgbClr val="FFFF00"/>
                </a:solidFill>
                <a:latin typeface="+mj-lt"/>
              </a:rPr>
              <a:t>both sides we </a:t>
            </a:r>
            <a:r>
              <a:rPr lang="en-GB" dirty="0">
                <a:solidFill>
                  <a:srgbClr val="FFFF00"/>
                </a:solidFill>
                <a:latin typeface="+mj-lt"/>
              </a:rPr>
              <a:t>can reduce this problem to a straight line problem where:</a:t>
            </a:r>
          </a:p>
        </p:txBody>
      </p:sp>
      <p:cxnSp>
        <p:nvCxnSpPr>
          <p:cNvPr id="16391" name="Straight Arrow Connector 21"/>
          <p:cNvCxnSpPr>
            <a:cxnSpLocks noChangeShapeType="1"/>
          </p:cNvCxnSpPr>
          <p:nvPr/>
        </p:nvCxnSpPr>
        <p:spPr bwMode="auto">
          <a:xfrm rot="5400000" flipH="1" flipV="1">
            <a:off x="1212850" y="3238500"/>
            <a:ext cx="1798638" cy="1588"/>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cxnSp>
        <p:nvCxnSpPr>
          <p:cNvPr id="16392" name="Straight Arrow Connector 22"/>
          <p:cNvCxnSpPr>
            <a:cxnSpLocks noChangeShapeType="1"/>
          </p:cNvCxnSpPr>
          <p:nvPr/>
        </p:nvCxnSpPr>
        <p:spPr bwMode="auto">
          <a:xfrm>
            <a:off x="1577975" y="3771900"/>
            <a:ext cx="2505075" cy="1588"/>
          </a:xfrm>
          <a:prstGeom prst="straightConnector1">
            <a:avLst/>
          </a:prstGeom>
          <a:noFill/>
          <a:ln w="38100" algn="ctr">
            <a:solidFill>
              <a:srgbClr val="FFFFCC"/>
            </a:solidFill>
            <a:round/>
            <a:headEnd/>
            <a:tailEnd type="arrow" w="med" len="med"/>
          </a:ln>
          <a:extLst>
            <a:ext uri="{909E8E84-426E-40DD-AFC4-6F175D3DCCD1}">
              <a14:hiddenFill xmlns:a14="http://schemas.microsoft.com/office/drawing/2010/main">
                <a:noFill/>
              </a14:hiddenFill>
            </a:ext>
          </a:extLst>
        </p:spPr>
      </p:cxnSp>
      <p:cxnSp>
        <p:nvCxnSpPr>
          <p:cNvPr id="16393" name="Straight Connector 23"/>
          <p:cNvCxnSpPr>
            <a:cxnSpLocks noChangeShapeType="1"/>
          </p:cNvCxnSpPr>
          <p:nvPr/>
        </p:nvCxnSpPr>
        <p:spPr bwMode="auto">
          <a:xfrm flipV="1">
            <a:off x="1577975" y="2338388"/>
            <a:ext cx="2414588" cy="11906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5" name="TextBox 24"/>
          <p:cNvSpPr txBox="1"/>
          <p:nvPr/>
        </p:nvSpPr>
        <p:spPr>
          <a:xfrm>
            <a:off x="1243013" y="2089150"/>
            <a:ext cx="846137" cy="461963"/>
          </a:xfrm>
          <a:prstGeom prst="rect">
            <a:avLst/>
          </a:prstGeom>
          <a:noFill/>
        </p:spPr>
        <p:txBody>
          <a:bodyPr wrap="none">
            <a:spAutoFit/>
          </a:bodyPr>
          <a:lstStyle/>
          <a:p>
            <a:pPr>
              <a:defRPr/>
            </a:pPr>
            <a:r>
              <a:rPr lang="en-GB" dirty="0">
                <a:latin typeface="+mj-lt"/>
              </a:rPr>
              <a:t>log y</a:t>
            </a:r>
          </a:p>
        </p:txBody>
      </p:sp>
      <p:sp>
        <p:nvSpPr>
          <p:cNvPr id="26" name="TextBox 25"/>
          <p:cNvSpPr txBox="1"/>
          <p:nvPr/>
        </p:nvSpPr>
        <p:spPr>
          <a:xfrm>
            <a:off x="3454400" y="3768725"/>
            <a:ext cx="868363" cy="461963"/>
          </a:xfrm>
          <a:prstGeom prst="rect">
            <a:avLst/>
          </a:prstGeom>
          <a:noFill/>
        </p:spPr>
        <p:txBody>
          <a:bodyPr wrap="none">
            <a:spAutoFit/>
          </a:bodyPr>
          <a:lstStyle/>
          <a:p>
            <a:pPr>
              <a:defRPr/>
            </a:pPr>
            <a:r>
              <a:rPr lang="en-GB" dirty="0">
                <a:latin typeface="+mj-lt"/>
              </a:rPr>
              <a:t>log x</a:t>
            </a:r>
          </a:p>
        </p:txBody>
      </p:sp>
      <p:sp>
        <p:nvSpPr>
          <p:cNvPr id="16396" name="Oval 26"/>
          <p:cNvSpPr>
            <a:spLocks noChangeArrowheads="1"/>
          </p:cNvSpPr>
          <p:nvPr/>
        </p:nvSpPr>
        <p:spPr bwMode="auto">
          <a:xfrm>
            <a:off x="2041525" y="3170238"/>
            <a:ext cx="182563" cy="166687"/>
          </a:xfrm>
          <a:prstGeom prst="ellipse">
            <a:avLst/>
          </a:prstGeom>
          <a:solidFill>
            <a:srgbClr val="4D4D4D"/>
          </a:solidFill>
          <a:ln w="28575" algn="ctr">
            <a:solidFill>
              <a:schemeClr val="tx1"/>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8" name="TextBox 27"/>
          <p:cNvSpPr txBox="1"/>
          <p:nvPr/>
        </p:nvSpPr>
        <p:spPr>
          <a:xfrm>
            <a:off x="1123950" y="2900363"/>
            <a:ext cx="1058863" cy="368300"/>
          </a:xfrm>
          <a:prstGeom prst="rect">
            <a:avLst/>
          </a:prstGeom>
          <a:noFill/>
        </p:spPr>
        <p:txBody>
          <a:bodyPr wrap="none">
            <a:spAutoFit/>
          </a:bodyPr>
          <a:lstStyle/>
          <a:p>
            <a:pPr>
              <a:defRPr/>
            </a:pPr>
            <a:r>
              <a:rPr lang="en-GB" sz="1800" dirty="0">
                <a:latin typeface="+mj-lt"/>
              </a:rPr>
              <a:t>(0,log k)</a:t>
            </a:r>
          </a:p>
        </p:txBody>
      </p:sp>
      <p:graphicFrame>
        <p:nvGraphicFramePr>
          <p:cNvPr id="20515" name="Object 16"/>
          <p:cNvGraphicFramePr>
            <a:graphicFrameLocks noChangeAspect="1"/>
          </p:cNvGraphicFramePr>
          <p:nvPr/>
        </p:nvGraphicFramePr>
        <p:xfrm>
          <a:off x="2103438" y="4611688"/>
          <a:ext cx="5368925" cy="828675"/>
        </p:xfrm>
        <a:graphic>
          <a:graphicData uri="http://schemas.openxmlformats.org/presentationml/2006/ole">
            <mc:AlternateContent xmlns:mc="http://schemas.openxmlformats.org/markup-compatibility/2006">
              <mc:Choice xmlns:v="urn:schemas-microsoft-com:vml" Requires="v">
                <p:oleObj spid="_x0000_s16413" name="Equation" r:id="rId5" imgW="1320480" imgH="203040" progId="Equation.DSMT4">
                  <p:embed/>
                </p:oleObj>
              </mc:Choice>
              <mc:Fallback>
                <p:oleObj name="Equation" r:id="rId5" imgW="1320480" imgH="20304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438" y="4611688"/>
                        <a:ext cx="5368925" cy="8286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 name="Straight Arrow Connector 31"/>
          <p:cNvCxnSpPr>
            <a:cxnSpLocks noChangeShapeType="1"/>
          </p:cNvCxnSpPr>
          <p:nvPr/>
        </p:nvCxnSpPr>
        <p:spPr bwMode="auto">
          <a:xfrm rot="5400000">
            <a:off x="2537620" y="5615781"/>
            <a:ext cx="715962" cy="31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rot="5400000">
            <a:off x="3833020" y="5615781"/>
            <a:ext cx="715962" cy="31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rot="5400000">
            <a:off x="4702176" y="5616575"/>
            <a:ext cx="715962"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rot="5400000">
            <a:off x="6408738" y="5616575"/>
            <a:ext cx="715962"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p:nvPr/>
        </p:nvSpPr>
        <p:spPr>
          <a:xfrm>
            <a:off x="2682875" y="5973763"/>
            <a:ext cx="509588" cy="708025"/>
          </a:xfrm>
          <a:prstGeom prst="rect">
            <a:avLst/>
          </a:prstGeom>
          <a:noFill/>
        </p:spPr>
        <p:txBody>
          <a:bodyPr wrap="none">
            <a:spAutoFit/>
          </a:bodyPr>
          <a:lstStyle/>
          <a:p>
            <a:pPr>
              <a:defRPr/>
            </a:pPr>
            <a:r>
              <a:rPr lang="en-GB" sz="4000" dirty="0">
                <a:solidFill>
                  <a:srgbClr val="FFFF00"/>
                </a:solidFill>
                <a:latin typeface="+mj-lt"/>
              </a:rPr>
              <a:t>Y</a:t>
            </a:r>
          </a:p>
        </p:txBody>
      </p:sp>
      <p:sp>
        <p:nvSpPr>
          <p:cNvPr id="37" name="TextBox 36"/>
          <p:cNvSpPr txBox="1"/>
          <p:nvPr/>
        </p:nvSpPr>
        <p:spPr>
          <a:xfrm>
            <a:off x="3932238" y="5973763"/>
            <a:ext cx="584200" cy="708025"/>
          </a:xfrm>
          <a:prstGeom prst="rect">
            <a:avLst/>
          </a:prstGeom>
          <a:noFill/>
        </p:spPr>
        <p:txBody>
          <a:bodyPr wrap="none">
            <a:spAutoFit/>
          </a:bodyPr>
          <a:lstStyle/>
          <a:p>
            <a:pPr>
              <a:defRPr/>
            </a:pPr>
            <a:r>
              <a:rPr lang="en-GB" sz="4000" dirty="0">
                <a:solidFill>
                  <a:srgbClr val="FFFF00"/>
                </a:solidFill>
                <a:latin typeface="+mj-lt"/>
              </a:rPr>
              <a:t>m</a:t>
            </a:r>
          </a:p>
        </p:txBody>
      </p:sp>
      <p:sp>
        <p:nvSpPr>
          <p:cNvPr id="38" name="TextBox 37"/>
          <p:cNvSpPr txBox="1"/>
          <p:nvPr/>
        </p:nvSpPr>
        <p:spPr>
          <a:xfrm>
            <a:off x="4816475" y="5973763"/>
            <a:ext cx="555625" cy="708025"/>
          </a:xfrm>
          <a:prstGeom prst="rect">
            <a:avLst/>
          </a:prstGeom>
          <a:noFill/>
        </p:spPr>
        <p:txBody>
          <a:bodyPr wrap="none">
            <a:spAutoFit/>
          </a:bodyPr>
          <a:lstStyle/>
          <a:p>
            <a:pPr>
              <a:defRPr/>
            </a:pPr>
            <a:r>
              <a:rPr lang="en-GB" sz="4000" dirty="0">
                <a:solidFill>
                  <a:srgbClr val="FFFF00"/>
                </a:solidFill>
                <a:latin typeface="+mj-lt"/>
              </a:rPr>
              <a:t>X</a:t>
            </a:r>
          </a:p>
        </p:txBody>
      </p:sp>
      <p:sp>
        <p:nvSpPr>
          <p:cNvPr id="39" name="TextBox 38"/>
          <p:cNvSpPr txBox="1"/>
          <p:nvPr/>
        </p:nvSpPr>
        <p:spPr>
          <a:xfrm>
            <a:off x="6523038" y="5973763"/>
            <a:ext cx="447675" cy="708025"/>
          </a:xfrm>
          <a:prstGeom prst="rect">
            <a:avLst/>
          </a:prstGeom>
          <a:noFill/>
        </p:spPr>
        <p:txBody>
          <a:bodyPr wrap="none">
            <a:spAutoFit/>
          </a:bodyPr>
          <a:lstStyle/>
          <a:p>
            <a:pPr>
              <a:defRPr/>
            </a:pPr>
            <a:r>
              <a:rPr lang="en-GB" sz="4000" dirty="0">
                <a:solidFill>
                  <a:srgbClr val="FFFF00"/>
                </a:solidFill>
                <a:latin typeface="+mj-lt"/>
              </a:rPr>
              <a:t>c</a:t>
            </a:r>
          </a:p>
        </p:txBody>
      </p:sp>
      <p:sp>
        <p:nvSpPr>
          <p:cNvPr id="40" name="TextBox 39"/>
          <p:cNvSpPr txBox="1"/>
          <p:nvPr/>
        </p:nvSpPr>
        <p:spPr>
          <a:xfrm>
            <a:off x="3413125" y="5973763"/>
            <a:ext cx="446088" cy="708025"/>
          </a:xfrm>
          <a:prstGeom prst="rect">
            <a:avLst/>
          </a:prstGeom>
          <a:noFill/>
        </p:spPr>
        <p:txBody>
          <a:bodyPr wrap="none">
            <a:spAutoFit/>
          </a:bodyPr>
          <a:lstStyle/>
          <a:p>
            <a:pPr>
              <a:defRPr/>
            </a:pPr>
            <a:r>
              <a:rPr lang="en-GB" sz="4000" dirty="0">
                <a:solidFill>
                  <a:srgbClr val="FFFF00"/>
                </a:solidFill>
                <a:latin typeface="+mj-lt"/>
              </a:rPr>
              <a:t>=</a:t>
            </a:r>
          </a:p>
        </p:txBody>
      </p:sp>
      <p:sp>
        <p:nvSpPr>
          <p:cNvPr id="41" name="TextBox 40"/>
          <p:cNvSpPr txBox="1"/>
          <p:nvPr/>
        </p:nvSpPr>
        <p:spPr>
          <a:xfrm>
            <a:off x="5715000" y="5973763"/>
            <a:ext cx="431800" cy="708025"/>
          </a:xfrm>
          <a:prstGeom prst="rect">
            <a:avLst/>
          </a:prstGeom>
          <a:noFill/>
        </p:spPr>
        <p:txBody>
          <a:bodyPr wrap="none">
            <a:spAutoFit/>
          </a:bodyPr>
          <a:lstStyle/>
          <a:p>
            <a:pPr>
              <a:defRPr/>
            </a:pPr>
            <a:r>
              <a:rPr lang="en-GB" sz="4000" dirty="0">
                <a:solidFill>
                  <a:srgbClr val="FFFF00"/>
                </a:solidFill>
                <a:latin typeface="+mj-lt"/>
              </a:rPr>
              <a:t>+</a:t>
            </a:r>
          </a:p>
        </p:txBody>
      </p:sp>
      <p:sp>
        <p:nvSpPr>
          <p:cNvPr id="42" name="TextBox 41"/>
          <p:cNvSpPr txBox="1"/>
          <p:nvPr/>
        </p:nvSpPr>
        <p:spPr>
          <a:xfrm>
            <a:off x="2682875" y="5967413"/>
            <a:ext cx="509588" cy="708025"/>
          </a:xfrm>
          <a:prstGeom prst="rect">
            <a:avLst/>
          </a:prstGeom>
          <a:noFill/>
        </p:spPr>
        <p:txBody>
          <a:bodyPr wrap="none">
            <a:spAutoFit/>
          </a:bodyPr>
          <a:lstStyle/>
          <a:p>
            <a:pPr>
              <a:defRPr/>
            </a:pPr>
            <a:r>
              <a:rPr lang="en-GB" sz="4000" dirty="0">
                <a:solidFill>
                  <a:srgbClr val="FFFF00"/>
                </a:solidFill>
                <a:latin typeface="+mj-lt"/>
              </a:rPr>
              <a:t>Y</a:t>
            </a:r>
          </a:p>
        </p:txBody>
      </p:sp>
      <p:sp>
        <p:nvSpPr>
          <p:cNvPr id="43" name="TextBox 42"/>
          <p:cNvSpPr txBox="1"/>
          <p:nvPr/>
        </p:nvSpPr>
        <p:spPr>
          <a:xfrm>
            <a:off x="4816475" y="5973763"/>
            <a:ext cx="555625" cy="708025"/>
          </a:xfrm>
          <a:prstGeom prst="rect">
            <a:avLst/>
          </a:prstGeom>
          <a:noFill/>
        </p:spPr>
        <p:txBody>
          <a:bodyPr wrap="none">
            <a:spAutoFit/>
          </a:bodyPr>
          <a:lstStyle/>
          <a:p>
            <a:pPr>
              <a:defRPr/>
            </a:pPr>
            <a:r>
              <a:rPr lang="en-GB" sz="4000" dirty="0">
                <a:solidFill>
                  <a:srgbClr val="FFFF00"/>
                </a:solidFill>
                <a:latin typeface="+mj-lt"/>
              </a:rPr>
              <a:t>X</a:t>
            </a:r>
          </a:p>
        </p:txBody>
      </p:sp>
      <p:sp>
        <p:nvSpPr>
          <p:cNvPr id="45" name="TextBox 44"/>
          <p:cNvSpPr txBox="1"/>
          <p:nvPr/>
        </p:nvSpPr>
        <p:spPr>
          <a:xfrm>
            <a:off x="6537325" y="5973763"/>
            <a:ext cx="447675" cy="708025"/>
          </a:xfrm>
          <a:prstGeom prst="rect">
            <a:avLst/>
          </a:prstGeom>
          <a:noFill/>
        </p:spPr>
        <p:txBody>
          <a:bodyPr wrap="none">
            <a:spAutoFit/>
          </a:bodyPr>
          <a:lstStyle/>
          <a:p>
            <a:pPr>
              <a:defRPr/>
            </a:pPr>
            <a:r>
              <a:rPr lang="en-GB" sz="4000" dirty="0">
                <a:solidFill>
                  <a:srgbClr val="FFFF00"/>
                </a:solidFill>
                <a:latin typeface="+mj-lt"/>
              </a:rPr>
              <a:t>c</a:t>
            </a:r>
          </a:p>
        </p:txBody>
      </p:sp>
      <p:sp>
        <p:nvSpPr>
          <p:cNvPr id="46" name="TextBox 45"/>
          <p:cNvSpPr txBox="1"/>
          <p:nvPr/>
        </p:nvSpPr>
        <p:spPr>
          <a:xfrm>
            <a:off x="3932238" y="5973763"/>
            <a:ext cx="584200" cy="708025"/>
          </a:xfrm>
          <a:prstGeom prst="rect">
            <a:avLst/>
          </a:prstGeom>
          <a:noFill/>
        </p:spPr>
        <p:txBody>
          <a:bodyPr wrap="none">
            <a:spAutoFit/>
          </a:bodyPr>
          <a:lstStyle/>
          <a:p>
            <a:pPr>
              <a:defRPr/>
            </a:pPr>
            <a:r>
              <a:rPr lang="en-GB" sz="4000" dirty="0">
                <a:solidFill>
                  <a:srgbClr val="FFFF00"/>
                </a:solidFill>
                <a:latin typeface="+mj-lt"/>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6"/>
                                        </p:tgtEl>
                                        <p:attrNameLst>
                                          <p:attrName>style.visibility</p:attrName>
                                        </p:attrNameLst>
                                      </p:cBhvr>
                                      <p:to>
                                        <p:strVal val="visible"/>
                                      </p:to>
                                    </p:set>
                                    <p:anim calcmode="discrete" valueType="clr">
                                      <p:cBhvr override="childStyle">
                                        <p:cTn id="12"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
                                        </p:tgtEl>
                                        <p:attrNameLst>
                                          <p:attrName>fillcolor</p:attrName>
                                        </p:attrNameLst>
                                      </p:cBhvr>
                                      <p:tavLst>
                                        <p:tav tm="0">
                                          <p:val>
                                            <p:clrVal>
                                              <a:schemeClr val="accent2"/>
                                            </p:clrVal>
                                          </p:val>
                                        </p:tav>
                                        <p:tav tm="50000">
                                          <p:val>
                                            <p:clrVal>
                                              <a:schemeClr val="hlink"/>
                                            </p:clrVal>
                                          </p:val>
                                        </p:tav>
                                      </p:tavLst>
                                    </p:anim>
                                    <p:set>
                                      <p:cBhvr>
                                        <p:cTn id="14" dur="80"/>
                                        <p:tgtEl>
                                          <p:spTgt spid="3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2"/>
                                        </p:tgtEl>
                                        <p:attrNameLst>
                                          <p:attrName>style.visibility</p:attrName>
                                        </p:attrNameLst>
                                      </p:cBhvr>
                                      <p:to>
                                        <p:strVal val="visible"/>
                                      </p:to>
                                    </p:set>
                                    <p:anim calcmode="discrete" valueType="clr">
                                      <p:cBhvr override="childStyle">
                                        <p:cTn id="19"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2"/>
                                        </p:tgtEl>
                                        <p:attrNameLst>
                                          <p:attrName>fillcolor</p:attrName>
                                        </p:attrNameLst>
                                      </p:cBhvr>
                                      <p:tavLst>
                                        <p:tav tm="0">
                                          <p:val>
                                            <p:clrVal>
                                              <a:schemeClr val="accent2"/>
                                            </p:clrVal>
                                          </p:val>
                                        </p:tav>
                                        <p:tav tm="50000">
                                          <p:val>
                                            <p:clrVal>
                                              <a:schemeClr val="hlink"/>
                                            </p:clrVal>
                                          </p:val>
                                        </p:tav>
                                      </p:tavLst>
                                    </p:anim>
                                    <p:set>
                                      <p:cBhvr>
                                        <p:cTn id="21" dur="80"/>
                                        <p:tgtEl>
                                          <p:spTgt spid="42"/>
                                        </p:tgtEl>
                                        <p:attrNameLst>
                                          <p:attrName>fill.type</p:attrName>
                                        </p:attrNameLst>
                                      </p:cBhvr>
                                      <p:to>
                                        <p:strVal val="solid"/>
                                      </p:to>
                                    </p:set>
                                  </p:childTnLst>
                                </p:cTn>
                              </p:par>
                            </p:childTnLst>
                          </p:cTn>
                        </p:par>
                        <p:par>
                          <p:cTn id="22" fill="hold" nodeType="afterGroup">
                            <p:stCondLst>
                              <p:cond delay="80"/>
                            </p:stCondLst>
                            <p:childTnLst>
                              <p:par>
                                <p:cTn id="23" presetID="64" presetClass="path" presetSubtype="0" accel="50000" decel="50000" fill="hold" grpId="1" nodeType="afterEffect">
                                  <p:stCondLst>
                                    <p:cond delay="0"/>
                                  </p:stCondLst>
                                  <p:iterate type="lt">
                                    <p:tmPct val="0"/>
                                  </p:iterate>
                                  <p:childTnLst>
                                    <p:animMotion origin="layout" path="M -5.55556E-7 7.40741E-7 L -0.11163 -0.63333 " pathEditMode="relative" rAng="0" ptsTypes="AA">
                                      <p:cBhvr>
                                        <p:cTn id="24" dur="2000" fill="hold"/>
                                        <p:tgtEl>
                                          <p:spTgt spid="42"/>
                                        </p:tgtEl>
                                        <p:attrNameLst>
                                          <p:attrName>ppt_x</p:attrName>
                                          <p:attrName>ppt_y</p:attrName>
                                        </p:attrNameLst>
                                      </p:cBhvr>
                                      <p:rCtr x="-5590" y="-31667"/>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40"/>
                                        </p:tgtEl>
                                        <p:attrNameLst>
                                          <p:attrName>style.visibility</p:attrName>
                                        </p:attrNameLst>
                                      </p:cBhvr>
                                      <p:to>
                                        <p:strVal val="visible"/>
                                      </p:to>
                                    </p:set>
                                    <p:anim calcmode="discrete" valueType="clr">
                                      <p:cBhvr override="childStyle">
                                        <p:cTn id="29"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0"/>
                                        </p:tgtEl>
                                        <p:attrNameLst>
                                          <p:attrName>fillcolor</p:attrName>
                                        </p:attrNameLst>
                                      </p:cBhvr>
                                      <p:tavLst>
                                        <p:tav tm="0">
                                          <p:val>
                                            <p:clrVal>
                                              <a:schemeClr val="accent2"/>
                                            </p:clrVal>
                                          </p:val>
                                        </p:tav>
                                        <p:tav tm="50000">
                                          <p:val>
                                            <p:clrVal>
                                              <a:schemeClr val="hlink"/>
                                            </p:clrVal>
                                          </p:val>
                                        </p:tav>
                                      </p:tavLst>
                                    </p:anim>
                                    <p:set>
                                      <p:cBhvr>
                                        <p:cTn id="31" dur="80"/>
                                        <p:tgtEl>
                                          <p:spTgt spid="40"/>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7"/>
                                        </p:tgtEl>
                                        <p:attrNameLst>
                                          <p:attrName>style.visibility</p:attrName>
                                        </p:attrNameLst>
                                      </p:cBhvr>
                                      <p:to>
                                        <p:strVal val="visible"/>
                                      </p:to>
                                    </p:set>
                                    <p:anim calcmode="discrete" valueType="clr">
                                      <p:cBhvr override="childStyle">
                                        <p:cTn id="41"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7"/>
                                        </p:tgtEl>
                                        <p:attrNameLst>
                                          <p:attrName>fillcolor</p:attrName>
                                        </p:attrNameLst>
                                      </p:cBhvr>
                                      <p:tavLst>
                                        <p:tav tm="0">
                                          <p:val>
                                            <p:clrVal>
                                              <a:schemeClr val="accent2"/>
                                            </p:clrVal>
                                          </p:val>
                                        </p:tav>
                                        <p:tav tm="50000">
                                          <p:val>
                                            <p:clrVal>
                                              <a:schemeClr val="hlink"/>
                                            </p:clrVal>
                                          </p:val>
                                        </p:tav>
                                      </p:tavLst>
                                    </p:anim>
                                    <p:set>
                                      <p:cBhvr>
                                        <p:cTn id="43" dur="80"/>
                                        <p:tgtEl>
                                          <p:spTgt spid="3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46"/>
                                        </p:tgtEl>
                                        <p:attrNameLst>
                                          <p:attrName>style.visibility</p:attrName>
                                        </p:attrNameLst>
                                      </p:cBhvr>
                                      <p:to>
                                        <p:strVal val="visible"/>
                                      </p:to>
                                    </p:set>
                                    <p:anim calcmode="discrete" valueType="clr">
                                      <p:cBhvr override="childStyle">
                                        <p:cTn id="48"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6"/>
                                        </p:tgtEl>
                                        <p:attrNameLst>
                                          <p:attrName>fillcolor</p:attrName>
                                        </p:attrNameLst>
                                      </p:cBhvr>
                                      <p:tavLst>
                                        <p:tav tm="0">
                                          <p:val>
                                            <p:clrVal>
                                              <a:schemeClr val="accent2"/>
                                            </p:clrVal>
                                          </p:val>
                                        </p:tav>
                                        <p:tav tm="50000">
                                          <p:val>
                                            <p:clrVal>
                                              <a:schemeClr val="hlink"/>
                                            </p:clrVal>
                                          </p:val>
                                        </p:tav>
                                      </p:tavLst>
                                    </p:anim>
                                    <p:set>
                                      <p:cBhvr>
                                        <p:cTn id="50" dur="80"/>
                                        <p:tgtEl>
                                          <p:spTgt spid="46"/>
                                        </p:tgtEl>
                                        <p:attrNameLst>
                                          <p:attrName>fill.type</p:attrName>
                                        </p:attrNameLst>
                                      </p:cBhvr>
                                      <p:to>
                                        <p:strVal val="solid"/>
                                      </p:to>
                                    </p:set>
                                  </p:childTnLst>
                                </p:cTn>
                              </p:par>
                            </p:childTnLst>
                          </p:cTn>
                        </p:par>
                        <p:par>
                          <p:cTn id="51" fill="hold" nodeType="afterGroup">
                            <p:stCondLst>
                              <p:cond delay="80"/>
                            </p:stCondLst>
                            <p:childTnLst>
                              <p:par>
                                <p:cTn id="52" presetID="64" presetClass="path" presetSubtype="0" accel="50000" decel="50000" fill="hold" grpId="1" nodeType="afterEffect">
                                  <p:stCondLst>
                                    <p:cond delay="0"/>
                                  </p:stCondLst>
                                  <p:iterate type="lt">
                                    <p:tmPct val="0"/>
                                  </p:iterate>
                                  <p:childTnLst>
                                    <p:animMotion origin="layout" path="M 8.33333E-7 4.81481E-6 L -0.0066 -0.58658 " pathEditMode="relative" rAng="0" ptsTypes="AA">
                                      <p:cBhvr>
                                        <p:cTn id="53" dur="2000" fill="hold"/>
                                        <p:tgtEl>
                                          <p:spTgt spid="46"/>
                                        </p:tgtEl>
                                        <p:attrNameLst>
                                          <p:attrName>ppt_x</p:attrName>
                                          <p:attrName>ppt_y</p:attrName>
                                        </p:attrNameLst>
                                      </p:cBhvr>
                                      <p:rCtr x="-330" y="-29329"/>
                                    </p:animMotion>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up)">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8"/>
                                        </p:tgtEl>
                                        <p:attrNameLst>
                                          <p:attrName>style.visibility</p:attrName>
                                        </p:attrNameLst>
                                      </p:cBhvr>
                                      <p:to>
                                        <p:strVal val="visible"/>
                                      </p:to>
                                    </p:set>
                                    <p:anim calcmode="discrete" valueType="clr">
                                      <p:cBhvr override="childStyle">
                                        <p:cTn id="63"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8"/>
                                        </p:tgtEl>
                                        <p:attrNameLst>
                                          <p:attrName>fillcolor</p:attrName>
                                        </p:attrNameLst>
                                      </p:cBhvr>
                                      <p:tavLst>
                                        <p:tav tm="0">
                                          <p:val>
                                            <p:clrVal>
                                              <a:schemeClr val="accent2"/>
                                            </p:clrVal>
                                          </p:val>
                                        </p:tav>
                                        <p:tav tm="50000">
                                          <p:val>
                                            <p:clrVal>
                                              <a:schemeClr val="hlink"/>
                                            </p:clrVal>
                                          </p:val>
                                        </p:tav>
                                      </p:tavLst>
                                    </p:anim>
                                    <p:set>
                                      <p:cBhvr>
                                        <p:cTn id="65" dur="80"/>
                                        <p:tgtEl>
                                          <p:spTgt spid="38"/>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43"/>
                                        </p:tgtEl>
                                        <p:attrNameLst>
                                          <p:attrName>style.visibility</p:attrName>
                                        </p:attrNameLst>
                                      </p:cBhvr>
                                      <p:to>
                                        <p:strVal val="visible"/>
                                      </p:to>
                                    </p:set>
                                    <p:anim calcmode="discrete" valueType="clr">
                                      <p:cBhvr override="childStyle">
                                        <p:cTn id="70"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43"/>
                                        </p:tgtEl>
                                        <p:attrNameLst>
                                          <p:attrName>fillcolor</p:attrName>
                                        </p:attrNameLst>
                                      </p:cBhvr>
                                      <p:tavLst>
                                        <p:tav tm="0">
                                          <p:val>
                                            <p:clrVal>
                                              <a:schemeClr val="accent2"/>
                                            </p:clrVal>
                                          </p:val>
                                        </p:tav>
                                        <p:tav tm="50000">
                                          <p:val>
                                            <p:clrVal>
                                              <a:schemeClr val="hlink"/>
                                            </p:clrVal>
                                          </p:val>
                                        </p:tav>
                                      </p:tavLst>
                                    </p:anim>
                                    <p:set>
                                      <p:cBhvr>
                                        <p:cTn id="72" dur="80"/>
                                        <p:tgtEl>
                                          <p:spTgt spid="43"/>
                                        </p:tgtEl>
                                        <p:attrNameLst>
                                          <p:attrName>fill.type</p:attrName>
                                        </p:attrNameLst>
                                      </p:cBhvr>
                                      <p:to>
                                        <p:strVal val="solid"/>
                                      </p:to>
                                    </p:set>
                                  </p:childTnLst>
                                </p:cTn>
                              </p:par>
                            </p:childTnLst>
                          </p:cTn>
                        </p:par>
                        <p:par>
                          <p:cTn id="73" fill="hold" nodeType="afterGroup">
                            <p:stCondLst>
                              <p:cond delay="80"/>
                            </p:stCondLst>
                            <p:childTnLst>
                              <p:par>
                                <p:cTn id="74" presetID="64" presetClass="path" presetSubtype="0" accel="50000" decel="50000" fill="hold" grpId="1" nodeType="afterEffect">
                                  <p:stCondLst>
                                    <p:cond delay="0"/>
                                  </p:stCondLst>
                                  <p:iterate type="lt">
                                    <p:tmPct val="0"/>
                                  </p:iterate>
                                  <p:childTnLst>
                                    <p:animMotion origin="layout" path="M 1.94444E-6 4.81481E-6 L -0.08837 -0.38218 " pathEditMode="relative" rAng="0" ptsTypes="AA">
                                      <p:cBhvr>
                                        <p:cTn id="75" dur="2000" fill="hold"/>
                                        <p:tgtEl>
                                          <p:spTgt spid="43"/>
                                        </p:tgtEl>
                                        <p:attrNameLst>
                                          <p:attrName>ppt_x</p:attrName>
                                          <p:attrName>ppt_y</p:attrName>
                                        </p:attrNameLst>
                                      </p:cBhvr>
                                      <p:rCtr x="-4427" y="-19120"/>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41"/>
                                        </p:tgtEl>
                                        <p:attrNameLst>
                                          <p:attrName>style.visibility</p:attrName>
                                        </p:attrNameLst>
                                      </p:cBhvr>
                                      <p:to>
                                        <p:strVal val="visible"/>
                                      </p:to>
                                    </p:set>
                                    <p:anim calcmode="discrete" valueType="clr">
                                      <p:cBhvr override="childStyle">
                                        <p:cTn id="80"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41"/>
                                        </p:tgtEl>
                                        <p:attrNameLst>
                                          <p:attrName>fillcolor</p:attrName>
                                        </p:attrNameLst>
                                      </p:cBhvr>
                                      <p:tavLst>
                                        <p:tav tm="0">
                                          <p:val>
                                            <p:clrVal>
                                              <a:schemeClr val="accent2"/>
                                            </p:clrVal>
                                          </p:val>
                                        </p:tav>
                                        <p:tav tm="50000">
                                          <p:val>
                                            <p:clrVal>
                                              <a:schemeClr val="hlink"/>
                                            </p:clrVal>
                                          </p:val>
                                        </p:tav>
                                      </p:tavLst>
                                    </p:anim>
                                    <p:set>
                                      <p:cBhvr>
                                        <p:cTn id="82" dur="80"/>
                                        <p:tgtEl>
                                          <p:spTgt spid="41"/>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up)">
                                      <p:cBhvr>
                                        <p:cTn id="87" dur="5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7" presetClass="entr" presetSubtype="0" fill="hold" grpId="0" nodeType="clickEffect">
                                  <p:stCondLst>
                                    <p:cond delay="0"/>
                                  </p:stCondLst>
                                  <p:iterate type="lt">
                                    <p:tmPct val="50000"/>
                                  </p:iterate>
                                  <p:childTnLst>
                                    <p:set>
                                      <p:cBhvr>
                                        <p:cTn id="91" dur="1" fill="hold">
                                          <p:stCondLst>
                                            <p:cond delay="0"/>
                                          </p:stCondLst>
                                        </p:cTn>
                                        <p:tgtEl>
                                          <p:spTgt spid="39"/>
                                        </p:tgtEl>
                                        <p:attrNameLst>
                                          <p:attrName>style.visibility</p:attrName>
                                        </p:attrNameLst>
                                      </p:cBhvr>
                                      <p:to>
                                        <p:strVal val="visible"/>
                                      </p:to>
                                    </p:set>
                                    <p:anim calcmode="discrete" valueType="clr">
                                      <p:cBhvr override="childStyle">
                                        <p:cTn id="92"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39"/>
                                        </p:tgtEl>
                                        <p:attrNameLst>
                                          <p:attrName>fillcolor</p:attrName>
                                        </p:attrNameLst>
                                      </p:cBhvr>
                                      <p:tavLst>
                                        <p:tav tm="0">
                                          <p:val>
                                            <p:clrVal>
                                              <a:schemeClr val="accent2"/>
                                            </p:clrVal>
                                          </p:val>
                                        </p:tav>
                                        <p:tav tm="50000">
                                          <p:val>
                                            <p:clrVal>
                                              <a:schemeClr val="hlink"/>
                                            </p:clrVal>
                                          </p:val>
                                        </p:tav>
                                      </p:tavLst>
                                    </p:anim>
                                    <p:set>
                                      <p:cBhvr>
                                        <p:cTn id="94" dur="80"/>
                                        <p:tgtEl>
                                          <p:spTgt spid="39"/>
                                        </p:tgtEl>
                                        <p:attrNameLst>
                                          <p:attrName>fill.type</p:attrName>
                                        </p:attrNameLst>
                                      </p:cBhvr>
                                      <p:to>
                                        <p:strVal val="solid"/>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7" presetClass="entr" presetSubtype="0" fill="hold" grpId="0" nodeType="clickEffect">
                                  <p:stCondLst>
                                    <p:cond delay="0"/>
                                  </p:stCondLst>
                                  <p:iterate type="lt">
                                    <p:tmPct val="50000"/>
                                  </p:iterate>
                                  <p:childTnLst>
                                    <p:set>
                                      <p:cBhvr>
                                        <p:cTn id="98" dur="1" fill="hold">
                                          <p:stCondLst>
                                            <p:cond delay="0"/>
                                          </p:stCondLst>
                                        </p:cTn>
                                        <p:tgtEl>
                                          <p:spTgt spid="45"/>
                                        </p:tgtEl>
                                        <p:attrNameLst>
                                          <p:attrName>style.visibility</p:attrName>
                                        </p:attrNameLst>
                                      </p:cBhvr>
                                      <p:to>
                                        <p:strVal val="visible"/>
                                      </p:to>
                                    </p:set>
                                    <p:anim calcmode="discrete" valueType="clr">
                                      <p:cBhvr override="childStyle">
                                        <p:cTn id="99"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45"/>
                                        </p:tgtEl>
                                        <p:attrNameLst>
                                          <p:attrName>fillcolor</p:attrName>
                                        </p:attrNameLst>
                                      </p:cBhvr>
                                      <p:tavLst>
                                        <p:tav tm="0">
                                          <p:val>
                                            <p:clrVal>
                                              <a:schemeClr val="accent2"/>
                                            </p:clrVal>
                                          </p:val>
                                        </p:tav>
                                        <p:tav tm="50000">
                                          <p:val>
                                            <p:clrVal>
                                              <a:schemeClr val="hlink"/>
                                            </p:clrVal>
                                          </p:val>
                                        </p:tav>
                                      </p:tavLst>
                                    </p:anim>
                                    <p:set>
                                      <p:cBhvr>
                                        <p:cTn id="101" dur="80"/>
                                        <p:tgtEl>
                                          <p:spTgt spid="45"/>
                                        </p:tgtEl>
                                        <p:attrNameLst>
                                          <p:attrName>fill.type</p:attrName>
                                        </p:attrNameLst>
                                      </p:cBhvr>
                                      <p:to>
                                        <p:strVal val="solid"/>
                                      </p:to>
                                    </p:set>
                                  </p:childTnLst>
                                </p:cTn>
                              </p:par>
                            </p:childTnLst>
                          </p:cTn>
                        </p:par>
                        <p:par>
                          <p:cTn id="102" fill="hold" nodeType="afterGroup">
                            <p:stCondLst>
                              <p:cond delay="80"/>
                            </p:stCondLst>
                            <p:childTnLst>
                              <p:par>
                                <p:cTn id="103" presetID="35" presetClass="path" presetSubtype="0" accel="50000" decel="50000" fill="hold" grpId="1" nodeType="afterEffect">
                                  <p:stCondLst>
                                    <p:cond delay="0"/>
                                  </p:stCondLst>
                                  <p:iterate type="lt">
                                    <p:tmPct val="0"/>
                                  </p:iterate>
                                  <p:childTnLst>
                                    <p:animMotion origin="layout" path="M -3.88889E-6 4.81481E-6 L -0.53836 -0.50672 " pathEditMode="relative" rAng="0" ptsTypes="AA">
                                      <p:cBhvr>
                                        <p:cTn id="104" dur="2000" fill="hold"/>
                                        <p:tgtEl>
                                          <p:spTgt spid="45"/>
                                        </p:tgtEl>
                                        <p:attrNameLst>
                                          <p:attrName>ppt_x</p:attrName>
                                          <p:attrName>ppt_y</p:attrName>
                                        </p:attrNameLst>
                                      </p:cBhvr>
                                      <p:rCtr x="-26927"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2" grpId="1"/>
      <p:bldP spid="43" grpId="0"/>
      <p:bldP spid="43" grpId="1"/>
      <p:bldP spid="45" grpId="0"/>
      <p:bldP spid="45" grpId="1"/>
      <p:bldP spid="46" grpId="0"/>
      <p:bldP spid="4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3"/>
          <p:cNvSpPr>
            <a:spLocks noChangeShapeType="1"/>
          </p:cNvSpPr>
          <p:nvPr/>
        </p:nvSpPr>
        <p:spPr bwMode="auto">
          <a:xfrm flipV="1">
            <a:off x="1692275" y="2781300"/>
            <a:ext cx="0" cy="2590800"/>
          </a:xfrm>
          <a:prstGeom prst="line">
            <a:avLst/>
          </a:prstGeom>
          <a:noFill/>
          <a:ln w="57150">
            <a:solidFill>
              <a:schemeClr val="tx1"/>
            </a:solidFill>
            <a:round/>
            <a:headEnd/>
            <a:tailEnd type="triangle" w="med" len="med"/>
          </a:ln>
          <a:effectLst/>
        </p:spPr>
        <p:txBody>
          <a:bodyPr/>
          <a:lstStyle/>
          <a:p>
            <a:pPr>
              <a:defRPr/>
            </a:pPr>
            <a:endParaRPr lang="en-GB">
              <a:latin typeface="+mj-lt"/>
            </a:endParaRPr>
          </a:p>
        </p:txBody>
      </p:sp>
      <p:sp>
        <p:nvSpPr>
          <p:cNvPr id="19460" name="Text Box 4"/>
          <p:cNvSpPr txBox="1">
            <a:spLocks noChangeArrowheads="1"/>
          </p:cNvSpPr>
          <p:nvPr/>
        </p:nvSpPr>
        <p:spPr bwMode="auto">
          <a:xfrm>
            <a:off x="898525" y="2416175"/>
            <a:ext cx="914400" cy="461963"/>
          </a:xfrm>
          <a:prstGeom prst="rect">
            <a:avLst/>
          </a:prstGeom>
          <a:noFill/>
          <a:ln w="9525">
            <a:noFill/>
            <a:miter lim="800000"/>
            <a:headEnd/>
            <a:tailEnd/>
          </a:ln>
          <a:effectLst/>
        </p:spPr>
        <p:txBody>
          <a:bodyPr>
            <a:spAutoFit/>
          </a:bodyPr>
          <a:lstStyle/>
          <a:p>
            <a:pPr>
              <a:defRPr/>
            </a:pPr>
            <a:r>
              <a:rPr lang="en-GB" dirty="0" err="1">
                <a:latin typeface="+mj-lt"/>
              </a:rPr>
              <a:t>ln</a:t>
            </a:r>
            <a:r>
              <a:rPr lang="en-GB" dirty="0">
                <a:latin typeface="+mj-lt"/>
              </a:rPr>
              <a:t>(y)</a:t>
            </a:r>
          </a:p>
        </p:txBody>
      </p:sp>
      <p:sp>
        <p:nvSpPr>
          <p:cNvPr id="19461" name="Line 5"/>
          <p:cNvSpPr>
            <a:spLocks noChangeShapeType="1"/>
          </p:cNvSpPr>
          <p:nvPr/>
        </p:nvSpPr>
        <p:spPr bwMode="auto">
          <a:xfrm>
            <a:off x="1082675" y="5067300"/>
            <a:ext cx="2819400" cy="0"/>
          </a:xfrm>
          <a:prstGeom prst="line">
            <a:avLst/>
          </a:prstGeom>
          <a:noFill/>
          <a:ln w="57150">
            <a:solidFill>
              <a:schemeClr val="tx1"/>
            </a:solidFill>
            <a:round/>
            <a:headEnd/>
            <a:tailEnd type="triangle" w="med" len="med"/>
          </a:ln>
          <a:effectLst/>
        </p:spPr>
        <p:txBody>
          <a:bodyPr/>
          <a:lstStyle/>
          <a:p>
            <a:pPr>
              <a:defRPr/>
            </a:pPr>
            <a:endParaRPr lang="en-GB">
              <a:latin typeface="+mj-lt"/>
            </a:endParaRPr>
          </a:p>
        </p:txBody>
      </p:sp>
      <p:sp>
        <p:nvSpPr>
          <p:cNvPr id="19462" name="Text Box 6"/>
          <p:cNvSpPr txBox="1">
            <a:spLocks noChangeArrowheads="1"/>
          </p:cNvSpPr>
          <p:nvPr/>
        </p:nvSpPr>
        <p:spPr bwMode="auto">
          <a:xfrm>
            <a:off x="3413125" y="5094288"/>
            <a:ext cx="1077913" cy="461962"/>
          </a:xfrm>
          <a:prstGeom prst="rect">
            <a:avLst/>
          </a:prstGeom>
          <a:noFill/>
          <a:ln w="9525">
            <a:noFill/>
            <a:miter lim="800000"/>
            <a:headEnd/>
            <a:tailEnd/>
          </a:ln>
          <a:effectLst/>
        </p:spPr>
        <p:txBody>
          <a:bodyPr>
            <a:spAutoFit/>
          </a:bodyPr>
          <a:lstStyle/>
          <a:p>
            <a:pPr>
              <a:defRPr/>
            </a:pPr>
            <a:r>
              <a:rPr lang="en-GB" dirty="0" err="1">
                <a:latin typeface="+mj-lt"/>
              </a:rPr>
              <a:t>ln</a:t>
            </a:r>
            <a:r>
              <a:rPr lang="en-GB" dirty="0">
                <a:latin typeface="+mj-lt"/>
              </a:rPr>
              <a:t>(x)</a:t>
            </a:r>
          </a:p>
        </p:txBody>
      </p:sp>
      <p:sp>
        <p:nvSpPr>
          <p:cNvPr id="19463" name="Line 7"/>
          <p:cNvSpPr>
            <a:spLocks noChangeShapeType="1"/>
          </p:cNvSpPr>
          <p:nvPr/>
        </p:nvSpPr>
        <p:spPr bwMode="auto">
          <a:xfrm flipV="1">
            <a:off x="1082675" y="3238500"/>
            <a:ext cx="2590800" cy="1371600"/>
          </a:xfrm>
          <a:prstGeom prst="line">
            <a:avLst/>
          </a:prstGeom>
          <a:noFill/>
          <a:ln w="57150">
            <a:solidFill>
              <a:srgbClr val="FF0000"/>
            </a:solidFill>
            <a:round/>
            <a:headEnd/>
            <a:tailEnd/>
          </a:ln>
          <a:effectLst/>
        </p:spPr>
        <p:txBody>
          <a:bodyPr/>
          <a:lstStyle/>
          <a:p>
            <a:pPr>
              <a:defRPr/>
            </a:pPr>
            <a:endParaRPr lang="en-GB">
              <a:latin typeface="+mj-lt"/>
            </a:endParaRPr>
          </a:p>
        </p:txBody>
      </p:sp>
      <p:sp>
        <p:nvSpPr>
          <p:cNvPr id="19464" name="Text Box 8"/>
          <p:cNvSpPr txBox="1">
            <a:spLocks noChangeArrowheads="1"/>
          </p:cNvSpPr>
          <p:nvPr/>
        </p:nvSpPr>
        <p:spPr bwMode="auto">
          <a:xfrm>
            <a:off x="2824163" y="3641725"/>
            <a:ext cx="1192212" cy="461963"/>
          </a:xfrm>
          <a:prstGeom prst="rect">
            <a:avLst/>
          </a:prstGeom>
          <a:noFill/>
          <a:ln w="9525">
            <a:noFill/>
            <a:miter lim="800000"/>
            <a:headEnd/>
            <a:tailEnd/>
          </a:ln>
          <a:effectLst/>
        </p:spPr>
        <p:txBody>
          <a:bodyPr>
            <a:spAutoFit/>
          </a:bodyPr>
          <a:lstStyle/>
          <a:p>
            <a:pPr>
              <a:defRPr/>
            </a:pPr>
            <a:r>
              <a:rPr lang="en-GB">
                <a:latin typeface="+mj-lt"/>
              </a:rPr>
              <a:t>m = 5</a:t>
            </a:r>
          </a:p>
        </p:txBody>
      </p:sp>
      <p:sp>
        <p:nvSpPr>
          <p:cNvPr id="19465" name="Text Box 9"/>
          <p:cNvSpPr txBox="1">
            <a:spLocks noChangeArrowheads="1"/>
          </p:cNvSpPr>
          <p:nvPr/>
        </p:nvSpPr>
        <p:spPr bwMode="auto">
          <a:xfrm>
            <a:off x="871538" y="3957638"/>
            <a:ext cx="838200" cy="396875"/>
          </a:xfrm>
          <a:prstGeom prst="rect">
            <a:avLst/>
          </a:prstGeom>
          <a:noFill/>
          <a:ln w="9525">
            <a:noFill/>
            <a:miter lim="800000"/>
            <a:headEnd/>
            <a:tailEnd/>
          </a:ln>
          <a:effectLst/>
        </p:spPr>
        <p:txBody>
          <a:bodyPr>
            <a:spAutoFit/>
          </a:bodyPr>
          <a:lstStyle/>
          <a:p>
            <a:pPr>
              <a:defRPr/>
            </a:pPr>
            <a:r>
              <a:rPr lang="en-GB" sz="2000" dirty="0">
                <a:solidFill>
                  <a:srgbClr val="FFFF00"/>
                </a:solidFill>
                <a:latin typeface="+mj-lt"/>
              </a:rPr>
              <a:t>0.69</a:t>
            </a:r>
          </a:p>
        </p:txBody>
      </p:sp>
      <p:sp>
        <p:nvSpPr>
          <p:cNvPr id="19466" name="Text Box 10"/>
          <p:cNvSpPr txBox="1">
            <a:spLocks noChangeArrowheads="1"/>
          </p:cNvSpPr>
          <p:nvPr/>
        </p:nvSpPr>
        <p:spPr bwMode="auto">
          <a:xfrm>
            <a:off x="762000" y="5862638"/>
            <a:ext cx="3886200" cy="457200"/>
          </a:xfrm>
          <a:prstGeom prst="rect">
            <a:avLst/>
          </a:prstGeom>
          <a:noFill/>
          <a:ln w="9525">
            <a:noFill/>
            <a:miter lim="800000"/>
            <a:headEnd/>
            <a:tailEnd/>
          </a:ln>
          <a:effectLst/>
        </p:spPr>
        <p:txBody>
          <a:bodyPr>
            <a:spAutoFit/>
          </a:bodyPr>
          <a:lstStyle/>
          <a:p>
            <a:pPr>
              <a:defRPr/>
            </a:pPr>
            <a:r>
              <a:rPr lang="en-GB">
                <a:solidFill>
                  <a:srgbClr val="FFFF00"/>
                </a:solidFill>
                <a:latin typeface="+mj-lt"/>
              </a:rPr>
              <a:t>Express y in terms of x.</a:t>
            </a:r>
          </a:p>
        </p:txBody>
      </p:sp>
      <p:sp>
        <p:nvSpPr>
          <p:cNvPr id="19467" name="Text Box 11"/>
          <p:cNvSpPr txBox="1">
            <a:spLocks noChangeArrowheads="1"/>
          </p:cNvSpPr>
          <p:nvPr/>
        </p:nvSpPr>
        <p:spPr bwMode="auto">
          <a:xfrm>
            <a:off x="838200" y="5589588"/>
            <a:ext cx="2895600" cy="457200"/>
          </a:xfrm>
          <a:prstGeom prst="rect">
            <a:avLst/>
          </a:prstGeom>
          <a:noFill/>
          <a:ln w="9525">
            <a:noFill/>
            <a:miter lim="800000"/>
            <a:headEnd/>
            <a:tailEnd/>
          </a:ln>
          <a:effectLst/>
        </p:spPr>
        <p:txBody>
          <a:bodyPr>
            <a:spAutoFit/>
          </a:bodyPr>
          <a:lstStyle/>
          <a:p>
            <a:pPr>
              <a:defRPr/>
            </a:pPr>
            <a:endParaRPr lang="en-US">
              <a:latin typeface="+mj-lt"/>
            </a:endParaRPr>
          </a:p>
        </p:txBody>
      </p:sp>
      <p:sp>
        <p:nvSpPr>
          <p:cNvPr id="19468" name="Line 12"/>
          <p:cNvSpPr>
            <a:spLocks noChangeShapeType="1"/>
          </p:cNvSpPr>
          <p:nvPr/>
        </p:nvSpPr>
        <p:spPr bwMode="auto">
          <a:xfrm>
            <a:off x="4538663" y="1976438"/>
            <a:ext cx="0" cy="4495800"/>
          </a:xfrm>
          <a:prstGeom prst="line">
            <a:avLst/>
          </a:prstGeom>
          <a:noFill/>
          <a:ln w="57150" cap="rnd">
            <a:solidFill>
              <a:srgbClr val="FFFF00"/>
            </a:solidFill>
            <a:prstDash val="solid"/>
            <a:round/>
            <a:headEnd/>
            <a:tailEnd/>
          </a:ln>
          <a:effectLst/>
        </p:spPr>
        <p:txBody>
          <a:bodyPr/>
          <a:lstStyle/>
          <a:p>
            <a:pPr>
              <a:defRPr/>
            </a:pPr>
            <a:endParaRPr lang="en-GB">
              <a:latin typeface="+mj-lt"/>
            </a:endParaRPr>
          </a:p>
        </p:txBody>
      </p:sp>
      <p:sp>
        <p:nvSpPr>
          <p:cNvPr id="19470" name="Text Box 14"/>
          <p:cNvSpPr txBox="1">
            <a:spLocks noChangeArrowheads="1"/>
          </p:cNvSpPr>
          <p:nvPr/>
        </p:nvSpPr>
        <p:spPr bwMode="auto">
          <a:xfrm>
            <a:off x="4865688" y="2081213"/>
            <a:ext cx="3886200" cy="523875"/>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sz="2800">
                <a:solidFill>
                  <a:srgbClr val="FFFF00"/>
                </a:solidFill>
                <a:latin typeface="+mj-lt"/>
              </a:rPr>
              <a:t>Using    	Y = mX + c</a:t>
            </a:r>
          </a:p>
        </p:txBody>
      </p:sp>
      <p:sp>
        <p:nvSpPr>
          <p:cNvPr id="19471" name="Text Box 15"/>
          <p:cNvSpPr txBox="1">
            <a:spLocks noChangeArrowheads="1"/>
          </p:cNvSpPr>
          <p:nvPr/>
        </p:nvSpPr>
        <p:spPr bwMode="auto">
          <a:xfrm>
            <a:off x="4419600" y="2690813"/>
            <a:ext cx="4724400" cy="460375"/>
          </a:xfrm>
          <a:prstGeom prst="rect">
            <a:avLst/>
          </a:prstGeom>
          <a:noFill/>
          <a:ln w="9525">
            <a:noFill/>
            <a:miter lim="800000"/>
            <a:headEnd/>
            <a:tailEnd/>
          </a:ln>
          <a:effectLst/>
        </p:spPr>
        <p:txBody>
          <a:bodyPr>
            <a:spAutoFit/>
          </a:bodyPr>
          <a:lstStyle/>
          <a:p>
            <a:pPr>
              <a:defRPr/>
            </a:pPr>
            <a:r>
              <a:rPr lang="en-GB" dirty="0" err="1">
                <a:latin typeface="+mj-lt"/>
              </a:rPr>
              <a:t>ln</a:t>
            </a:r>
            <a:r>
              <a:rPr lang="en-GB" dirty="0">
                <a:latin typeface="+mj-lt"/>
              </a:rPr>
              <a:t>(y)  =  5ln(x) + 0.69</a:t>
            </a:r>
          </a:p>
        </p:txBody>
      </p:sp>
      <p:sp>
        <p:nvSpPr>
          <p:cNvPr id="19472" name="Text Box 16"/>
          <p:cNvSpPr txBox="1">
            <a:spLocks noChangeArrowheads="1"/>
          </p:cNvSpPr>
          <p:nvPr/>
        </p:nvSpPr>
        <p:spPr bwMode="auto">
          <a:xfrm>
            <a:off x="4865688" y="3235325"/>
            <a:ext cx="4208462" cy="461963"/>
          </a:xfrm>
          <a:prstGeom prst="rect">
            <a:avLst/>
          </a:prstGeom>
          <a:noFill/>
          <a:ln w="9525">
            <a:noFill/>
            <a:miter lim="800000"/>
            <a:headEnd/>
            <a:tailEnd/>
          </a:ln>
          <a:effectLst/>
        </p:spPr>
        <p:txBody>
          <a:bodyPr>
            <a:spAutoFit/>
          </a:bodyPr>
          <a:lstStyle/>
          <a:p>
            <a:pPr>
              <a:defRPr/>
            </a:pPr>
            <a:r>
              <a:rPr lang="en-GB" dirty="0" err="1">
                <a:latin typeface="+mj-lt"/>
              </a:rPr>
              <a:t>ln</a:t>
            </a:r>
            <a:r>
              <a:rPr lang="en-GB" dirty="0">
                <a:latin typeface="+mj-lt"/>
              </a:rPr>
              <a:t>(y)  =  5ln(x) + </a:t>
            </a:r>
            <a:r>
              <a:rPr lang="en-GB" dirty="0" err="1">
                <a:latin typeface="+mj-lt"/>
              </a:rPr>
              <a:t>ln</a:t>
            </a:r>
            <a:r>
              <a:rPr lang="en-GB" dirty="0">
                <a:latin typeface="+mj-lt"/>
              </a:rPr>
              <a:t>(e</a:t>
            </a:r>
            <a:r>
              <a:rPr lang="en-GB" baseline="30000" dirty="0">
                <a:latin typeface="+mj-lt"/>
              </a:rPr>
              <a:t>0.69</a:t>
            </a:r>
            <a:r>
              <a:rPr lang="en-GB" dirty="0">
                <a:latin typeface="+mj-lt"/>
              </a:rPr>
              <a:t>)</a:t>
            </a:r>
          </a:p>
        </p:txBody>
      </p:sp>
      <p:sp>
        <p:nvSpPr>
          <p:cNvPr id="19473" name="Text Box 17"/>
          <p:cNvSpPr txBox="1">
            <a:spLocks noChangeArrowheads="1"/>
          </p:cNvSpPr>
          <p:nvPr/>
        </p:nvSpPr>
        <p:spPr bwMode="auto">
          <a:xfrm>
            <a:off x="5176838" y="3783013"/>
            <a:ext cx="3227387" cy="457200"/>
          </a:xfrm>
          <a:prstGeom prst="rect">
            <a:avLst/>
          </a:prstGeom>
          <a:noFill/>
          <a:ln w="9525">
            <a:noFill/>
            <a:miter lim="800000"/>
            <a:headEnd/>
            <a:tailEnd/>
          </a:ln>
          <a:effectLst/>
        </p:spPr>
        <p:txBody>
          <a:bodyPr>
            <a:spAutoFit/>
          </a:bodyPr>
          <a:lstStyle/>
          <a:p>
            <a:pPr>
              <a:defRPr/>
            </a:pPr>
            <a:r>
              <a:rPr lang="en-GB" dirty="0" err="1">
                <a:latin typeface="+mj-lt"/>
              </a:rPr>
              <a:t>ln</a:t>
            </a:r>
            <a:r>
              <a:rPr lang="en-GB" dirty="0">
                <a:latin typeface="+mj-lt"/>
              </a:rPr>
              <a:t>(y)  =  5ln(x) + </a:t>
            </a:r>
            <a:r>
              <a:rPr lang="en-GB" dirty="0" err="1">
                <a:latin typeface="+mj-lt"/>
              </a:rPr>
              <a:t>ln</a:t>
            </a:r>
            <a:r>
              <a:rPr lang="en-GB" dirty="0">
                <a:latin typeface="+mj-lt"/>
              </a:rPr>
              <a:t>(2)</a:t>
            </a:r>
            <a:endParaRPr lang="en-GB" baseline="30000" dirty="0">
              <a:latin typeface="+mj-lt"/>
            </a:endParaRPr>
          </a:p>
        </p:txBody>
      </p:sp>
      <p:sp>
        <p:nvSpPr>
          <p:cNvPr id="19474" name="Text Box 18"/>
          <p:cNvSpPr txBox="1">
            <a:spLocks noChangeArrowheads="1"/>
          </p:cNvSpPr>
          <p:nvPr/>
        </p:nvSpPr>
        <p:spPr bwMode="auto">
          <a:xfrm>
            <a:off x="5062538" y="4325938"/>
            <a:ext cx="3376612" cy="457200"/>
          </a:xfrm>
          <a:prstGeom prst="rect">
            <a:avLst/>
          </a:prstGeom>
          <a:noFill/>
          <a:ln w="9525">
            <a:noFill/>
            <a:miter lim="800000"/>
            <a:headEnd/>
            <a:tailEnd/>
          </a:ln>
          <a:effectLst/>
        </p:spPr>
        <p:txBody>
          <a:bodyPr>
            <a:spAutoFit/>
          </a:bodyPr>
          <a:lstStyle/>
          <a:p>
            <a:pPr>
              <a:defRPr/>
            </a:pPr>
            <a:r>
              <a:rPr lang="en-GB" dirty="0" err="1">
                <a:latin typeface="+mj-lt"/>
              </a:rPr>
              <a:t>ln</a:t>
            </a:r>
            <a:r>
              <a:rPr lang="en-GB" dirty="0">
                <a:latin typeface="+mj-lt"/>
              </a:rPr>
              <a:t>(y)  =  </a:t>
            </a:r>
            <a:r>
              <a:rPr lang="en-GB" dirty="0" err="1">
                <a:latin typeface="+mj-lt"/>
              </a:rPr>
              <a:t>ln</a:t>
            </a:r>
            <a:r>
              <a:rPr lang="en-GB" dirty="0">
                <a:latin typeface="+mj-lt"/>
              </a:rPr>
              <a:t>(x</a:t>
            </a:r>
            <a:r>
              <a:rPr lang="en-GB" baseline="30000" dirty="0">
                <a:latin typeface="+mj-lt"/>
              </a:rPr>
              <a:t>5</a:t>
            </a:r>
            <a:r>
              <a:rPr lang="en-GB" dirty="0">
                <a:latin typeface="+mj-lt"/>
              </a:rPr>
              <a:t>) + </a:t>
            </a:r>
            <a:r>
              <a:rPr lang="en-GB" dirty="0" err="1">
                <a:latin typeface="+mj-lt"/>
              </a:rPr>
              <a:t>ln</a:t>
            </a:r>
            <a:r>
              <a:rPr lang="en-GB" dirty="0">
                <a:latin typeface="+mj-lt"/>
              </a:rPr>
              <a:t>(2)</a:t>
            </a:r>
          </a:p>
        </p:txBody>
      </p:sp>
      <p:sp>
        <p:nvSpPr>
          <p:cNvPr id="19476" name="Text Box 20"/>
          <p:cNvSpPr txBox="1">
            <a:spLocks noChangeArrowheads="1"/>
          </p:cNvSpPr>
          <p:nvPr/>
        </p:nvSpPr>
        <p:spPr bwMode="auto">
          <a:xfrm>
            <a:off x="4899025" y="4868863"/>
            <a:ext cx="2855913" cy="457200"/>
          </a:xfrm>
          <a:prstGeom prst="rect">
            <a:avLst/>
          </a:prstGeom>
          <a:noFill/>
          <a:ln w="9525">
            <a:noFill/>
            <a:miter lim="800000"/>
            <a:headEnd/>
            <a:tailEnd/>
          </a:ln>
          <a:effectLst/>
        </p:spPr>
        <p:txBody>
          <a:bodyPr>
            <a:spAutoFit/>
          </a:bodyPr>
          <a:lstStyle/>
          <a:p>
            <a:pPr>
              <a:defRPr/>
            </a:pPr>
            <a:r>
              <a:rPr lang="en-GB" dirty="0">
                <a:latin typeface="+mj-lt"/>
              </a:rPr>
              <a:t> </a:t>
            </a:r>
            <a:r>
              <a:rPr lang="en-GB" dirty="0" err="1">
                <a:latin typeface="+mj-lt"/>
              </a:rPr>
              <a:t>ln</a:t>
            </a:r>
            <a:r>
              <a:rPr lang="en-GB" dirty="0">
                <a:latin typeface="+mj-lt"/>
              </a:rPr>
              <a:t>(y)  =  </a:t>
            </a:r>
            <a:r>
              <a:rPr lang="en-GB" dirty="0" err="1">
                <a:latin typeface="+mj-lt"/>
              </a:rPr>
              <a:t>ln</a:t>
            </a:r>
            <a:r>
              <a:rPr lang="en-GB" dirty="0">
                <a:latin typeface="+mj-lt"/>
              </a:rPr>
              <a:t>(2x</a:t>
            </a:r>
            <a:r>
              <a:rPr lang="en-GB" baseline="30000" dirty="0">
                <a:latin typeface="+mj-lt"/>
              </a:rPr>
              <a:t>5</a:t>
            </a:r>
            <a:r>
              <a:rPr lang="en-GB" dirty="0">
                <a:latin typeface="+mj-lt"/>
              </a:rPr>
              <a:t>)</a:t>
            </a:r>
          </a:p>
        </p:txBody>
      </p:sp>
      <p:sp>
        <p:nvSpPr>
          <p:cNvPr id="19478" name="Text Box 22"/>
          <p:cNvSpPr txBox="1">
            <a:spLocks noChangeArrowheads="1"/>
          </p:cNvSpPr>
          <p:nvPr/>
        </p:nvSpPr>
        <p:spPr bwMode="auto">
          <a:xfrm>
            <a:off x="5241925" y="5411788"/>
            <a:ext cx="2268538" cy="523875"/>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sz="2800" dirty="0">
                <a:solidFill>
                  <a:srgbClr val="FFFF00"/>
                </a:solidFill>
                <a:latin typeface="+mj-lt"/>
              </a:rPr>
              <a:t> y  =  2x</a:t>
            </a:r>
            <a:r>
              <a:rPr lang="en-GB" sz="2800" baseline="30000" dirty="0">
                <a:solidFill>
                  <a:srgbClr val="FFFF00"/>
                </a:solidFill>
                <a:latin typeface="+mj-lt"/>
              </a:rPr>
              <a:t>5</a:t>
            </a:r>
          </a:p>
        </p:txBody>
      </p:sp>
      <p:sp>
        <p:nvSpPr>
          <p:cNvPr id="61459" name="Oval 22"/>
          <p:cNvSpPr>
            <a:spLocks/>
          </p:cNvSpPr>
          <p:nvPr/>
        </p:nvSpPr>
        <p:spPr bwMode="auto">
          <a:xfrm>
            <a:off x="1584325" y="4165600"/>
            <a:ext cx="215900" cy="215900"/>
          </a:xfrm>
          <a:prstGeom prst="ellipse">
            <a:avLst/>
          </a:prstGeom>
          <a:solidFill>
            <a:srgbClr val="FFFF00"/>
          </a:solidFill>
          <a:ln w="57150" algn="ctr">
            <a:solidFill>
              <a:srgbClr val="3333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4"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grpSp>
        <p:nvGrpSpPr>
          <p:cNvPr id="2" name="Group 24"/>
          <p:cNvGrpSpPr>
            <a:grpSpLocks/>
          </p:cNvGrpSpPr>
          <p:nvPr/>
        </p:nvGrpSpPr>
        <p:grpSpPr bwMode="auto">
          <a:xfrm>
            <a:off x="0" y="0"/>
            <a:ext cx="6370638" cy="2670175"/>
            <a:chOff x="1996440" y="533400"/>
            <a:chExt cx="5273040" cy="2670512"/>
          </a:xfrm>
        </p:grpSpPr>
        <p:sp>
          <p:nvSpPr>
            <p:cNvPr id="22" name="Cloud 21"/>
            <p:cNvSpPr/>
            <p:nvPr/>
          </p:nvSpPr>
          <p:spPr bwMode="auto">
            <a:xfrm>
              <a:off x="1996440" y="533400"/>
              <a:ext cx="5273040" cy="2670512"/>
            </a:xfrm>
            <a:prstGeom prst="cloud">
              <a:avLst/>
            </a:prstGeom>
            <a:solidFill>
              <a:srgbClr val="00FFFF"/>
            </a:solidFill>
            <a:ln w="9525" cap="flat" cmpd="sng" algn="ctr">
              <a:solidFill>
                <a:srgbClr val="000000"/>
              </a:solidFill>
              <a:prstDash val="solid"/>
              <a:round/>
              <a:headEnd type="none" w="med" len="med"/>
              <a:tailEnd type="none" w="med" len="med"/>
            </a:ln>
            <a:effectLst/>
          </p:spPr>
          <p:txBody>
            <a:bodyPr>
              <a:spAutoFit/>
            </a:bodyPr>
            <a:lstStyle/>
            <a:p>
              <a:pPr>
                <a:defRPr/>
              </a:pPr>
              <a:r>
                <a:rPr lang="en-GB" dirty="0">
                  <a:solidFill>
                    <a:srgbClr val="000000"/>
                  </a:solidFill>
                  <a:latin typeface="+mj-lt"/>
                </a:rPr>
                <a:t>Since log/log (straight line) graph so equation will have format</a:t>
              </a:r>
            </a:p>
            <a:p>
              <a:pPr>
                <a:defRPr/>
              </a:pPr>
              <a:endParaRPr lang="en-GB" dirty="0">
                <a:solidFill>
                  <a:srgbClr val="000000"/>
                </a:solidFill>
                <a:latin typeface="+mj-lt"/>
              </a:endParaRPr>
            </a:p>
          </p:txBody>
        </p:sp>
        <p:sp>
          <p:nvSpPr>
            <p:cNvPr id="23" name="Text Box 22"/>
            <p:cNvSpPr txBox="1">
              <a:spLocks noChangeArrowheads="1"/>
            </p:cNvSpPr>
            <p:nvPr/>
          </p:nvSpPr>
          <p:spPr bwMode="auto">
            <a:xfrm>
              <a:off x="3665207" y="2119513"/>
              <a:ext cx="1676651" cy="523941"/>
            </a:xfrm>
            <a:prstGeom prst="rect">
              <a:avLst/>
            </a:prstGeom>
            <a:noFill/>
            <a:ln w="57150">
              <a:noFill/>
              <a:miter lim="800000"/>
              <a:headEnd/>
              <a:tailEnd/>
            </a:ln>
            <a:effectLst/>
          </p:spPr>
          <p:txBody>
            <a:bodyPr>
              <a:spAutoFit/>
            </a:bodyPr>
            <a:lstStyle/>
            <a:p>
              <a:pPr>
                <a:defRPr/>
              </a:pPr>
              <a:r>
                <a:rPr lang="en-GB" sz="2800" dirty="0">
                  <a:solidFill>
                    <a:srgbClr val="000000"/>
                  </a:solidFill>
                  <a:latin typeface="+mj-lt"/>
                </a:rPr>
                <a:t> y  =  </a:t>
              </a:r>
              <a:r>
                <a:rPr lang="en-GB" sz="2800" dirty="0" err="1">
                  <a:solidFill>
                    <a:srgbClr val="000000"/>
                  </a:solidFill>
                  <a:latin typeface="+mj-lt"/>
                </a:rPr>
                <a:t>kx</a:t>
              </a:r>
              <a:r>
                <a:rPr lang="en-GB" sz="2800" baseline="30000" dirty="0" err="1">
                  <a:solidFill>
                    <a:srgbClr val="000000"/>
                  </a:solidFill>
                  <a:latin typeface="+mj-lt"/>
                </a:rPr>
                <a:t>n</a:t>
              </a:r>
              <a:endParaRPr lang="en-GB" sz="2800" baseline="30000" dirty="0">
                <a:solidFill>
                  <a:srgbClr val="00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0"/>
                                        </p:tgtEl>
                                        <p:attrNameLst>
                                          <p:attrName>style.visibility</p:attrName>
                                        </p:attrNameLst>
                                      </p:cBhvr>
                                      <p:to>
                                        <p:strVal val="visible"/>
                                      </p:to>
                                    </p:set>
                                    <p:anim calcmode="discrete" valueType="clr">
                                      <p:cBhvr override="childStyle">
                                        <p:cTn id="7" dur="80"/>
                                        <p:tgtEl>
                                          <p:spTgt spid="194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0"/>
                                        </p:tgtEl>
                                        <p:attrNameLst>
                                          <p:attrName>fillcolor</p:attrName>
                                        </p:attrNameLst>
                                      </p:cBhvr>
                                      <p:tavLst>
                                        <p:tav tm="0">
                                          <p:val>
                                            <p:clrVal>
                                              <a:schemeClr val="accent2"/>
                                            </p:clrVal>
                                          </p:val>
                                        </p:tav>
                                        <p:tav tm="50000">
                                          <p:val>
                                            <p:clrVal>
                                              <a:schemeClr val="hlink"/>
                                            </p:clrVal>
                                          </p:val>
                                        </p:tav>
                                      </p:tavLst>
                                    </p:anim>
                                    <p:set>
                                      <p:cBhvr>
                                        <p:cTn id="9" dur="80"/>
                                        <p:tgtEl>
                                          <p:spTgt spid="194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71"/>
                                        </p:tgtEl>
                                        <p:attrNameLst>
                                          <p:attrName>style.visibility</p:attrName>
                                        </p:attrNameLst>
                                      </p:cBhvr>
                                      <p:to>
                                        <p:strVal val="visible"/>
                                      </p:to>
                                    </p:set>
                                    <p:anim calcmode="discrete" valueType="clr">
                                      <p:cBhvr override="childStyle">
                                        <p:cTn id="14" dur="80"/>
                                        <p:tgtEl>
                                          <p:spTgt spid="1947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71"/>
                                        </p:tgtEl>
                                        <p:attrNameLst>
                                          <p:attrName>fillcolor</p:attrName>
                                        </p:attrNameLst>
                                      </p:cBhvr>
                                      <p:tavLst>
                                        <p:tav tm="0">
                                          <p:val>
                                            <p:clrVal>
                                              <a:schemeClr val="accent2"/>
                                            </p:clrVal>
                                          </p:val>
                                        </p:tav>
                                        <p:tav tm="50000">
                                          <p:val>
                                            <p:clrVal>
                                              <a:schemeClr val="hlink"/>
                                            </p:clrVal>
                                          </p:val>
                                        </p:tav>
                                      </p:tavLst>
                                    </p:anim>
                                    <p:set>
                                      <p:cBhvr>
                                        <p:cTn id="16" dur="80"/>
                                        <p:tgtEl>
                                          <p:spTgt spid="1947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72"/>
                                        </p:tgtEl>
                                        <p:attrNameLst>
                                          <p:attrName>style.visibility</p:attrName>
                                        </p:attrNameLst>
                                      </p:cBhvr>
                                      <p:to>
                                        <p:strVal val="visible"/>
                                      </p:to>
                                    </p:set>
                                    <p:anim calcmode="discrete" valueType="clr">
                                      <p:cBhvr override="childStyle">
                                        <p:cTn id="21" dur="80"/>
                                        <p:tgtEl>
                                          <p:spTgt spid="1947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72"/>
                                        </p:tgtEl>
                                        <p:attrNameLst>
                                          <p:attrName>fillcolor</p:attrName>
                                        </p:attrNameLst>
                                      </p:cBhvr>
                                      <p:tavLst>
                                        <p:tav tm="0">
                                          <p:val>
                                            <p:clrVal>
                                              <a:schemeClr val="accent2"/>
                                            </p:clrVal>
                                          </p:val>
                                        </p:tav>
                                        <p:tav tm="50000">
                                          <p:val>
                                            <p:clrVal>
                                              <a:schemeClr val="hlink"/>
                                            </p:clrVal>
                                          </p:val>
                                        </p:tav>
                                      </p:tavLst>
                                    </p:anim>
                                    <p:set>
                                      <p:cBhvr>
                                        <p:cTn id="23" dur="80"/>
                                        <p:tgtEl>
                                          <p:spTgt spid="1947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473"/>
                                        </p:tgtEl>
                                        <p:attrNameLst>
                                          <p:attrName>style.visibility</p:attrName>
                                        </p:attrNameLst>
                                      </p:cBhvr>
                                      <p:to>
                                        <p:strVal val="visible"/>
                                      </p:to>
                                    </p:set>
                                    <p:anim calcmode="discrete" valueType="clr">
                                      <p:cBhvr override="childStyle">
                                        <p:cTn id="28"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473"/>
                                        </p:tgtEl>
                                        <p:attrNameLst>
                                          <p:attrName>fillcolor</p:attrName>
                                        </p:attrNameLst>
                                      </p:cBhvr>
                                      <p:tavLst>
                                        <p:tav tm="0">
                                          <p:val>
                                            <p:clrVal>
                                              <a:schemeClr val="accent2"/>
                                            </p:clrVal>
                                          </p:val>
                                        </p:tav>
                                        <p:tav tm="50000">
                                          <p:val>
                                            <p:clrVal>
                                              <a:schemeClr val="hlink"/>
                                            </p:clrVal>
                                          </p:val>
                                        </p:tav>
                                      </p:tavLst>
                                    </p:anim>
                                    <p:set>
                                      <p:cBhvr>
                                        <p:cTn id="30" dur="80"/>
                                        <p:tgtEl>
                                          <p:spTgt spid="19473"/>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474"/>
                                        </p:tgtEl>
                                        <p:attrNameLst>
                                          <p:attrName>style.visibility</p:attrName>
                                        </p:attrNameLst>
                                      </p:cBhvr>
                                      <p:to>
                                        <p:strVal val="visible"/>
                                      </p:to>
                                    </p:set>
                                    <p:anim calcmode="discrete" valueType="clr">
                                      <p:cBhvr override="childStyle">
                                        <p:cTn id="35"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474"/>
                                        </p:tgtEl>
                                        <p:attrNameLst>
                                          <p:attrName>fillcolor</p:attrName>
                                        </p:attrNameLst>
                                      </p:cBhvr>
                                      <p:tavLst>
                                        <p:tav tm="0">
                                          <p:val>
                                            <p:clrVal>
                                              <a:schemeClr val="accent2"/>
                                            </p:clrVal>
                                          </p:val>
                                        </p:tav>
                                        <p:tav tm="50000">
                                          <p:val>
                                            <p:clrVal>
                                              <a:schemeClr val="hlink"/>
                                            </p:clrVal>
                                          </p:val>
                                        </p:tav>
                                      </p:tavLst>
                                    </p:anim>
                                    <p:set>
                                      <p:cBhvr>
                                        <p:cTn id="37" dur="80"/>
                                        <p:tgtEl>
                                          <p:spTgt spid="19474"/>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476"/>
                                        </p:tgtEl>
                                        <p:attrNameLst>
                                          <p:attrName>style.visibility</p:attrName>
                                        </p:attrNameLst>
                                      </p:cBhvr>
                                      <p:to>
                                        <p:strVal val="visible"/>
                                      </p:to>
                                    </p:set>
                                    <p:anim calcmode="discrete" valueType="clr">
                                      <p:cBhvr override="childStyle">
                                        <p:cTn id="42" dur="80"/>
                                        <p:tgtEl>
                                          <p:spTgt spid="1947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476"/>
                                        </p:tgtEl>
                                        <p:attrNameLst>
                                          <p:attrName>fillcolor</p:attrName>
                                        </p:attrNameLst>
                                      </p:cBhvr>
                                      <p:tavLst>
                                        <p:tav tm="0">
                                          <p:val>
                                            <p:clrVal>
                                              <a:schemeClr val="accent2"/>
                                            </p:clrVal>
                                          </p:val>
                                        </p:tav>
                                        <p:tav tm="50000">
                                          <p:val>
                                            <p:clrVal>
                                              <a:schemeClr val="hlink"/>
                                            </p:clrVal>
                                          </p:val>
                                        </p:tav>
                                      </p:tavLst>
                                    </p:anim>
                                    <p:set>
                                      <p:cBhvr>
                                        <p:cTn id="44" dur="80"/>
                                        <p:tgtEl>
                                          <p:spTgt spid="19476"/>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9478"/>
                                        </p:tgtEl>
                                        <p:attrNameLst>
                                          <p:attrName>style.visibility</p:attrName>
                                        </p:attrNameLst>
                                      </p:cBhvr>
                                      <p:to>
                                        <p:strVal val="visible"/>
                                      </p:to>
                                    </p:set>
                                    <p:anim calcmode="discrete" valueType="clr">
                                      <p:cBhvr override="childStyle">
                                        <p:cTn id="49" dur="80"/>
                                        <p:tgtEl>
                                          <p:spTgt spid="1947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478"/>
                                        </p:tgtEl>
                                        <p:attrNameLst>
                                          <p:attrName>fillcolor</p:attrName>
                                        </p:attrNameLst>
                                      </p:cBhvr>
                                      <p:tavLst>
                                        <p:tav tm="0">
                                          <p:val>
                                            <p:clrVal>
                                              <a:schemeClr val="accent2"/>
                                            </p:clrVal>
                                          </p:val>
                                        </p:tav>
                                        <p:tav tm="50000">
                                          <p:val>
                                            <p:clrVal>
                                              <a:schemeClr val="hlink"/>
                                            </p:clrVal>
                                          </p:val>
                                        </p:tav>
                                      </p:tavLst>
                                    </p:anim>
                                    <p:set>
                                      <p:cBhvr>
                                        <p:cTn id="51" dur="80"/>
                                        <p:tgtEl>
                                          <p:spTgt spid="19478"/>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P spid="19471" grpId="0"/>
      <p:bldP spid="19472" grpId="0"/>
      <p:bldP spid="19473" grpId="0"/>
      <p:bldP spid="19474" grpId="0"/>
      <p:bldP spid="19476" grpId="0"/>
      <p:bldP spid="194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3"/>
          <p:cNvSpPr>
            <a:spLocks noChangeShapeType="1"/>
          </p:cNvSpPr>
          <p:nvPr/>
        </p:nvSpPr>
        <p:spPr bwMode="auto">
          <a:xfrm flipV="1">
            <a:off x="1709738" y="2243138"/>
            <a:ext cx="0" cy="2590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8" name="Text Box 4"/>
          <p:cNvSpPr txBox="1">
            <a:spLocks noChangeArrowheads="1"/>
          </p:cNvSpPr>
          <p:nvPr/>
        </p:nvSpPr>
        <p:spPr bwMode="auto">
          <a:xfrm>
            <a:off x="766763" y="1862138"/>
            <a:ext cx="1066800" cy="457200"/>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log</a:t>
            </a:r>
            <a:r>
              <a:rPr lang="en-GB" baseline="-25000" dirty="0">
                <a:solidFill>
                  <a:srgbClr val="FFFF00"/>
                </a:solidFill>
                <a:latin typeface="+mj-lt"/>
              </a:rPr>
              <a:t>10</a:t>
            </a:r>
            <a:r>
              <a:rPr lang="en-GB" dirty="0">
                <a:solidFill>
                  <a:srgbClr val="FFFF00"/>
                </a:solidFill>
                <a:latin typeface="+mj-lt"/>
              </a:rPr>
              <a:t>y</a:t>
            </a:r>
          </a:p>
        </p:txBody>
      </p:sp>
      <p:sp>
        <p:nvSpPr>
          <p:cNvPr id="62468" name="Line 5"/>
          <p:cNvSpPr>
            <a:spLocks noChangeShapeType="1"/>
          </p:cNvSpPr>
          <p:nvPr/>
        </p:nvSpPr>
        <p:spPr bwMode="auto">
          <a:xfrm>
            <a:off x="1100138" y="4529138"/>
            <a:ext cx="2819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Text Box 6"/>
          <p:cNvSpPr txBox="1">
            <a:spLocks noChangeArrowheads="1"/>
          </p:cNvSpPr>
          <p:nvPr/>
        </p:nvSpPr>
        <p:spPr bwMode="auto">
          <a:xfrm>
            <a:off x="3570288" y="4538663"/>
            <a:ext cx="990600" cy="461962"/>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log</a:t>
            </a:r>
            <a:r>
              <a:rPr lang="en-GB" baseline="-25000" dirty="0">
                <a:solidFill>
                  <a:srgbClr val="FFFF00"/>
                </a:solidFill>
                <a:latin typeface="+mj-lt"/>
              </a:rPr>
              <a:t>10</a:t>
            </a:r>
            <a:r>
              <a:rPr lang="en-GB" dirty="0">
                <a:solidFill>
                  <a:srgbClr val="FFFF00"/>
                </a:solidFill>
                <a:latin typeface="+mj-lt"/>
              </a:rPr>
              <a:t>x</a:t>
            </a:r>
          </a:p>
        </p:txBody>
      </p:sp>
      <p:sp>
        <p:nvSpPr>
          <p:cNvPr id="62470" name="Line 7"/>
          <p:cNvSpPr>
            <a:spLocks noChangeShapeType="1"/>
          </p:cNvSpPr>
          <p:nvPr/>
        </p:nvSpPr>
        <p:spPr bwMode="auto">
          <a:xfrm>
            <a:off x="1481138" y="2624138"/>
            <a:ext cx="2057400" cy="2057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Text Box 8"/>
          <p:cNvSpPr txBox="1">
            <a:spLocks noChangeArrowheads="1"/>
          </p:cNvSpPr>
          <p:nvPr/>
        </p:nvSpPr>
        <p:spPr bwMode="auto">
          <a:xfrm>
            <a:off x="2754313" y="4545013"/>
            <a:ext cx="914400" cy="461962"/>
          </a:xfrm>
          <a:prstGeom prst="rect">
            <a:avLst/>
          </a:prstGeom>
          <a:noFill/>
          <a:ln w="9525">
            <a:noFill/>
            <a:miter lim="800000"/>
            <a:headEnd/>
            <a:tailEnd/>
          </a:ln>
          <a:effectLst/>
        </p:spPr>
        <p:txBody>
          <a:bodyPr>
            <a:spAutoFit/>
          </a:bodyPr>
          <a:lstStyle/>
          <a:p>
            <a:pPr>
              <a:defRPr/>
            </a:pPr>
            <a:r>
              <a:rPr lang="en-GB">
                <a:solidFill>
                  <a:srgbClr val="FFFF00"/>
                </a:solidFill>
                <a:latin typeface="+mj-lt"/>
              </a:rPr>
              <a:t>1</a:t>
            </a:r>
          </a:p>
        </p:txBody>
      </p:sp>
      <p:sp>
        <p:nvSpPr>
          <p:cNvPr id="21513" name="Text Box 9"/>
          <p:cNvSpPr txBox="1">
            <a:spLocks noChangeArrowheads="1"/>
          </p:cNvSpPr>
          <p:nvPr/>
        </p:nvSpPr>
        <p:spPr bwMode="auto">
          <a:xfrm>
            <a:off x="995363" y="2852738"/>
            <a:ext cx="838200" cy="396875"/>
          </a:xfrm>
          <a:prstGeom prst="rect">
            <a:avLst/>
          </a:prstGeom>
          <a:noFill/>
          <a:ln w="9525">
            <a:noFill/>
            <a:miter lim="800000"/>
            <a:headEnd/>
            <a:tailEnd/>
          </a:ln>
          <a:effectLst/>
        </p:spPr>
        <p:txBody>
          <a:bodyPr>
            <a:spAutoFit/>
          </a:bodyPr>
          <a:lstStyle/>
          <a:p>
            <a:pPr>
              <a:defRPr/>
            </a:pPr>
            <a:r>
              <a:rPr lang="en-GB" sz="2000" dirty="0">
                <a:solidFill>
                  <a:srgbClr val="FFFF00"/>
                </a:solidFill>
                <a:latin typeface="+mj-lt"/>
              </a:rPr>
              <a:t>0.3</a:t>
            </a:r>
          </a:p>
        </p:txBody>
      </p:sp>
      <p:sp>
        <p:nvSpPr>
          <p:cNvPr id="21514" name="Text Box 10"/>
          <p:cNvSpPr txBox="1">
            <a:spLocks noChangeArrowheads="1"/>
          </p:cNvSpPr>
          <p:nvPr/>
        </p:nvSpPr>
        <p:spPr bwMode="auto">
          <a:xfrm>
            <a:off x="642938" y="5214938"/>
            <a:ext cx="3886200" cy="830262"/>
          </a:xfrm>
          <a:prstGeom prst="rect">
            <a:avLst/>
          </a:prstGeom>
          <a:noFill/>
          <a:ln w="9525">
            <a:noFill/>
            <a:miter lim="800000"/>
            <a:headEnd/>
            <a:tailEnd/>
          </a:ln>
          <a:effectLst/>
        </p:spPr>
        <p:txBody>
          <a:bodyPr>
            <a:spAutoFit/>
          </a:bodyPr>
          <a:lstStyle/>
          <a:p>
            <a:pPr>
              <a:defRPr/>
            </a:pPr>
            <a:r>
              <a:rPr lang="en-GB" dirty="0">
                <a:latin typeface="+mj-lt"/>
              </a:rPr>
              <a:t>Find the formula connecting x and y.</a:t>
            </a:r>
          </a:p>
        </p:txBody>
      </p:sp>
      <p:sp>
        <p:nvSpPr>
          <p:cNvPr id="62474" name="Text Box 11"/>
          <p:cNvSpPr txBox="1">
            <a:spLocks noChangeArrowheads="1"/>
          </p:cNvSpPr>
          <p:nvPr/>
        </p:nvSpPr>
        <p:spPr bwMode="auto">
          <a:xfrm>
            <a:off x="1066800" y="4267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62475" name="Line 12"/>
          <p:cNvSpPr>
            <a:spLocks noChangeShapeType="1"/>
          </p:cNvSpPr>
          <p:nvPr/>
        </p:nvSpPr>
        <p:spPr bwMode="auto">
          <a:xfrm flipH="1">
            <a:off x="4713288" y="2171700"/>
            <a:ext cx="6350" cy="3624263"/>
          </a:xfrm>
          <a:prstGeom prst="line">
            <a:avLst/>
          </a:prstGeom>
          <a:noFill/>
          <a:ln w="57150" cap="rnd">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Text Box 13"/>
          <p:cNvSpPr txBox="1">
            <a:spLocks noChangeArrowheads="1"/>
          </p:cNvSpPr>
          <p:nvPr/>
        </p:nvSpPr>
        <p:spPr bwMode="auto">
          <a:xfrm>
            <a:off x="800100" y="6035675"/>
            <a:ext cx="4724400" cy="461963"/>
          </a:xfrm>
          <a:prstGeom prst="rect">
            <a:avLst/>
          </a:prstGeom>
          <a:noFill/>
          <a:ln w="9525">
            <a:noFill/>
            <a:miter lim="800000"/>
            <a:headEnd/>
            <a:tailEnd/>
          </a:ln>
          <a:effectLst/>
        </p:spPr>
        <p:txBody>
          <a:bodyPr>
            <a:spAutoFit/>
          </a:bodyPr>
          <a:lstStyle/>
          <a:p>
            <a:pPr>
              <a:defRPr/>
            </a:pPr>
            <a:r>
              <a:rPr lang="en-GB" dirty="0">
                <a:latin typeface="+mj-lt"/>
              </a:rPr>
              <a:t>straight line with intercept 0.3</a:t>
            </a:r>
          </a:p>
        </p:txBody>
      </p:sp>
      <p:sp>
        <p:nvSpPr>
          <p:cNvPr id="21518" name="Text Box 14"/>
          <p:cNvSpPr txBox="1">
            <a:spLocks noChangeArrowheads="1"/>
          </p:cNvSpPr>
          <p:nvPr/>
        </p:nvSpPr>
        <p:spPr bwMode="auto">
          <a:xfrm>
            <a:off x="5029200" y="1976438"/>
            <a:ext cx="3886200" cy="457200"/>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b="1" dirty="0">
                <a:solidFill>
                  <a:srgbClr val="FFFF00"/>
                </a:solidFill>
                <a:latin typeface="+mj-lt"/>
              </a:rPr>
              <a:t>Using   Y = </a:t>
            </a:r>
            <a:r>
              <a:rPr lang="en-GB" b="1" dirty="0" err="1">
                <a:solidFill>
                  <a:srgbClr val="FFFF00"/>
                </a:solidFill>
                <a:latin typeface="+mj-lt"/>
              </a:rPr>
              <a:t>mX</a:t>
            </a:r>
            <a:r>
              <a:rPr lang="en-GB" b="1" dirty="0">
                <a:solidFill>
                  <a:srgbClr val="FFFF00"/>
                </a:solidFill>
                <a:latin typeface="+mj-lt"/>
              </a:rPr>
              <a:t> + c</a:t>
            </a:r>
          </a:p>
        </p:txBody>
      </p:sp>
      <p:sp>
        <p:nvSpPr>
          <p:cNvPr id="21519" name="Text Box 15"/>
          <p:cNvSpPr txBox="1">
            <a:spLocks noChangeArrowheads="1"/>
          </p:cNvSpPr>
          <p:nvPr/>
        </p:nvSpPr>
        <p:spPr bwMode="auto">
          <a:xfrm>
            <a:off x="4702175" y="2819400"/>
            <a:ext cx="4441825" cy="1016000"/>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Taking logs</a:t>
            </a:r>
          </a:p>
          <a:p>
            <a:pPr>
              <a:defRPr/>
            </a:pPr>
            <a:r>
              <a:rPr lang="en-GB" dirty="0">
                <a:latin typeface="+mj-lt"/>
              </a:rPr>
              <a:t>   log</a:t>
            </a:r>
            <a:r>
              <a:rPr lang="en-GB" baseline="-25000" dirty="0">
                <a:latin typeface="+mj-lt"/>
              </a:rPr>
              <a:t>10</a:t>
            </a:r>
            <a:r>
              <a:rPr lang="en-GB" dirty="0">
                <a:latin typeface="+mj-lt"/>
              </a:rPr>
              <a:t>y  =  -0.3log</a:t>
            </a:r>
            <a:r>
              <a:rPr lang="en-GB" baseline="-25000" dirty="0">
                <a:latin typeface="+mj-lt"/>
              </a:rPr>
              <a:t>10</a:t>
            </a:r>
            <a:r>
              <a:rPr lang="en-GB" dirty="0">
                <a:latin typeface="+mj-lt"/>
              </a:rPr>
              <a:t>x + 0.3</a:t>
            </a:r>
          </a:p>
        </p:txBody>
      </p:sp>
      <p:sp>
        <p:nvSpPr>
          <p:cNvPr id="21520" name="Text Box 16"/>
          <p:cNvSpPr txBox="1">
            <a:spLocks noChangeArrowheads="1"/>
          </p:cNvSpPr>
          <p:nvPr/>
        </p:nvSpPr>
        <p:spPr bwMode="auto">
          <a:xfrm>
            <a:off x="4262438" y="3962400"/>
            <a:ext cx="4881562" cy="461963"/>
          </a:xfrm>
          <a:prstGeom prst="rect">
            <a:avLst/>
          </a:prstGeom>
          <a:noFill/>
          <a:ln w="9525">
            <a:noFill/>
            <a:miter lim="800000"/>
            <a:headEnd/>
            <a:tailEnd/>
          </a:ln>
          <a:effectLst/>
        </p:spPr>
        <p:txBody>
          <a:bodyPr>
            <a:spAutoFit/>
          </a:bodyPr>
          <a:lstStyle/>
          <a:p>
            <a:pPr algn="l">
              <a:defRPr/>
            </a:pPr>
            <a:r>
              <a:rPr lang="en-GB" dirty="0">
                <a:latin typeface="+mj-lt"/>
              </a:rPr>
              <a:t>     log</a:t>
            </a:r>
            <a:r>
              <a:rPr lang="en-GB" baseline="-25000" dirty="0">
                <a:latin typeface="+mj-lt"/>
              </a:rPr>
              <a:t>10</a:t>
            </a:r>
            <a:r>
              <a:rPr lang="en-GB" dirty="0">
                <a:latin typeface="+mj-lt"/>
              </a:rPr>
              <a:t>y  =  -0.3log</a:t>
            </a:r>
            <a:r>
              <a:rPr lang="en-GB" baseline="-25000" dirty="0">
                <a:latin typeface="+mj-lt"/>
              </a:rPr>
              <a:t>10</a:t>
            </a:r>
            <a:r>
              <a:rPr lang="en-GB" dirty="0">
                <a:latin typeface="+mj-lt"/>
              </a:rPr>
              <a:t>x + log</a:t>
            </a:r>
            <a:r>
              <a:rPr lang="en-GB" baseline="-25000" dirty="0">
                <a:latin typeface="+mj-lt"/>
              </a:rPr>
              <a:t>10</a:t>
            </a:r>
            <a:r>
              <a:rPr lang="en-GB" dirty="0">
                <a:latin typeface="+mj-lt"/>
              </a:rPr>
              <a:t>10</a:t>
            </a:r>
            <a:r>
              <a:rPr lang="en-GB" baseline="30000" dirty="0">
                <a:latin typeface="+mj-lt"/>
              </a:rPr>
              <a:t>0.3</a:t>
            </a:r>
          </a:p>
        </p:txBody>
      </p:sp>
      <p:sp>
        <p:nvSpPr>
          <p:cNvPr id="21521" name="Text Box 17"/>
          <p:cNvSpPr txBox="1">
            <a:spLocks noChangeArrowheads="1"/>
          </p:cNvSpPr>
          <p:nvPr/>
        </p:nvSpPr>
        <p:spPr bwMode="auto">
          <a:xfrm>
            <a:off x="4621213" y="4556125"/>
            <a:ext cx="4598987" cy="461963"/>
          </a:xfrm>
          <a:prstGeom prst="rect">
            <a:avLst/>
          </a:prstGeom>
          <a:noFill/>
          <a:ln w="9525">
            <a:noFill/>
            <a:miter lim="800000"/>
            <a:headEnd/>
            <a:tailEnd/>
          </a:ln>
          <a:effectLst/>
        </p:spPr>
        <p:txBody>
          <a:bodyPr>
            <a:spAutoFit/>
          </a:bodyPr>
          <a:lstStyle/>
          <a:p>
            <a:pPr>
              <a:defRPr/>
            </a:pPr>
            <a:r>
              <a:rPr lang="en-GB" dirty="0">
                <a:latin typeface="+mj-lt"/>
              </a:rPr>
              <a:t>     log</a:t>
            </a:r>
            <a:r>
              <a:rPr lang="en-GB" baseline="-25000" dirty="0">
                <a:latin typeface="+mj-lt"/>
              </a:rPr>
              <a:t>10</a:t>
            </a:r>
            <a:r>
              <a:rPr lang="en-GB" dirty="0">
                <a:latin typeface="+mj-lt"/>
              </a:rPr>
              <a:t>y  =  -0.3log</a:t>
            </a:r>
            <a:r>
              <a:rPr lang="en-GB" baseline="-25000" dirty="0">
                <a:latin typeface="+mj-lt"/>
              </a:rPr>
              <a:t>10</a:t>
            </a:r>
            <a:r>
              <a:rPr lang="en-GB" dirty="0">
                <a:latin typeface="+mj-lt"/>
              </a:rPr>
              <a:t>x + log</a:t>
            </a:r>
            <a:r>
              <a:rPr lang="en-GB" baseline="-25000" dirty="0">
                <a:latin typeface="+mj-lt"/>
              </a:rPr>
              <a:t>10</a:t>
            </a:r>
            <a:r>
              <a:rPr lang="en-GB" dirty="0">
                <a:latin typeface="+mj-lt"/>
              </a:rPr>
              <a:t>2</a:t>
            </a:r>
          </a:p>
        </p:txBody>
      </p:sp>
      <p:sp>
        <p:nvSpPr>
          <p:cNvPr id="21522" name="Text Box 18"/>
          <p:cNvSpPr txBox="1">
            <a:spLocks noChangeArrowheads="1"/>
          </p:cNvSpPr>
          <p:nvPr/>
        </p:nvSpPr>
        <p:spPr bwMode="auto">
          <a:xfrm>
            <a:off x="4773613" y="5148263"/>
            <a:ext cx="4419600" cy="461962"/>
          </a:xfrm>
          <a:prstGeom prst="rect">
            <a:avLst/>
          </a:prstGeom>
          <a:noFill/>
          <a:ln w="9525">
            <a:noFill/>
            <a:miter lim="800000"/>
            <a:headEnd/>
            <a:tailEnd/>
          </a:ln>
          <a:effectLst/>
        </p:spPr>
        <p:txBody>
          <a:bodyPr>
            <a:spAutoFit/>
          </a:bodyPr>
          <a:lstStyle/>
          <a:p>
            <a:pPr>
              <a:defRPr/>
            </a:pPr>
            <a:r>
              <a:rPr lang="en-GB" dirty="0">
                <a:latin typeface="+mj-lt"/>
              </a:rPr>
              <a:t>    log</a:t>
            </a:r>
            <a:r>
              <a:rPr lang="en-GB" baseline="-25000" dirty="0">
                <a:latin typeface="+mj-lt"/>
              </a:rPr>
              <a:t>10</a:t>
            </a:r>
            <a:r>
              <a:rPr lang="en-GB" dirty="0">
                <a:latin typeface="+mj-lt"/>
              </a:rPr>
              <a:t>y  =  log</a:t>
            </a:r>
            <a:r>
              <a:rPr lang="en-GB" baseline="-25000" dirty="0">
                <a:latin typeface="+mj-lt"/>
              </a:rPr>
              <a:t>10</a:t>
            </a:r>
            <a:r>
              <a:rPr lang="en-GB" dirty="0">
                <a:latin typeface="+mj-lt"/>
              </a:rPr>
              <a:t>x</a:t>
            </a:r>
            <a:r>
              <a:rPr lang="en-GB" baseline="30000" dirty="0">
                <a:latin typeface="+mj-lt"/>
              </a:rPr>
              <a:t>-0.3</a:t>
            </a:r>
            <a:r>
              <a:rPr lang="en-GB" dirty="0">
                <a:latin typeface="+mj-lt"/>
              </a:rPr>
              <a:t>  +  log</a:t>
            </a:r>
            <a:r>
              <a:rPr lang="en-GB" baseline="-25000" dirty="0">
                <a:latin typeface="+mj-lt"/>
              </a:rPr>
              <a:t>10</a:t>
            </a:r>
            <a:r>
              <a:rPr lang="en-GB" dirty="0">
                <a:latin typeface="+mj-lt"/>
              </a:rPr>
              <a:t>2</a:t>
            </a:r>
          </a:p>
        </p:txBody>
      </p:sp>
      <p:sp>
        <p:nvSpPr>
          <p:cNvPr id="21524" name="Text Box 20"/>
          <p:cNvSpPr txBox="1">
            <a:spLocks noChangeArrowheads="1"/>
          </p:cNvSpPr>
          <p:nvPr/>
        </p:nvSpPr>
        <p:spPr bwMode="auto">
          <a:xfrm>
            <a:off x="4784725" y="5741988"/>
            <a:ext cx="3297238" cy="461962"/>
          </a:xfrm>
          <a:prstGeom prst="rect">
            <a:avLst/>
          </a:prstGeom>
          <a:noFill/>
          <a:ln w="9525">
            <a:noFill/>
            <a:miter lim="800000"/>
            <a:headEnd/>
            <a:tailEnd/>
          </a:ln>
          <a:effectLst/>
        </p:spPr>
        <p:txBody>
          <a:bodyPr>
            <a:spAutoFit/>
          </a:bodyPr>
          <a:lstStyle/>
          <a:p>
            <a:pPr>
              <a:defRPr/>
            </a:pPr>
            <a:r>
              <a:rPr lang="en-GB" dirty="0">
                <a:latin typeface="+mj-lt"/>
              </a:rPr>
              <a:t>    log</a:t>
            </a:r>
            <a:r>
              <a:rPr lang="en-GB" baseline="-25000" dirty="0">
                <a:latin typeface="+mj-lt"/>
              </a:rPr>
              <a:t>10</a:t>
            </a:r>
            <a:r>
              <a:rPr lang="en-GB" dirty="0">
                <a:latin typeface="+mj-lt"/>
              </a:rPr>
              <a:t>y  =  log</a:t>
            </a:r>
            <a:r>
              <a:rPr lang="en-GB" baseline="-25000" dirty="0">
                <a:latin typeface="+mj-lt"/>
              </a:rPr>
              <a:t>10</a:t>
            </a:r>
            <a:r>
              <a:rPr lang="en-GB" dirty="0">
                <a:latin typeface="+mj-lt"/>
              </a:rPr>
              <a:t>2x</a:t>
            </a:r>
            <a:r>
              <a:rPr lang="en-GB" baseline="30000" dirty="0">
                <a:latin typeface="+mj-lt"/>
              </a:rPr>
              <a:t>-0.3</a:t>
            </a:r>
          </a:p>
        </p:txBody>
      </p:sp>
      <p:sp>
        <p:nvSpPr>
          <p:cNvPr id="21526" name="Text Box 22"/>
          <p:cNvSpPr txBox="1">
            <a:spLocks noChangeArrowheads="1"/>
          </p:cNvSpPr>
          <p:nvPr/>
        </p:nvSpPr>
        <p:spPr bwMode="auto">
          <a:xfrm>
            <a:off x="5519738" y="6330950"/>
            <a:ext cx="2105025" cy="461963"/>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dirty="0">
                <a:solidFill>
                  <a:srgbClr val="FFFF00"/>
                </a:solidFill>
                <a:latin typeface="+mj-lt"/>
              </a:rPr>
              <a:t> y  =  2x</a:t>
            </a:r>
            <a:r>
              <a:rPr lang="en-GB" baseline="30000" dirty="0">
                <a:solidFill>
                  <a:srgbClr val="FFFF00"/>
                </a:solidFill>
                <a:latin typeface="+mj-lt"/>
              </a:rPr>
              <a:t>-0.3</a:t>
            </a:r>
          </a:p>
        </p:txBody>
      </p:sp>
      <p:sp>
        <p:nvSpPr>
          <p:cNvPr id="21527" name="Text Box 23"/>
          <p:cNvSpPr txBox="1">
            <a:spLocks noChangeArrowheads="1"/>
          </p:cNvSpPr>
          <p:nvPr/>
        </p:nvSpPr>
        <p:spPr bwMode="auto">
          <a:xfrm>
            <a:off x="1812925" y="2481263"/>
            <a:ext cx="2678113" cy="461962"/>
          </a:xfrm>
          <a:prstGeom prst="rect">
            <a:avLst/>
          </a:prstGeom>
          <a:noFill/>
          <a:ln w="9525">
            <a:noFill/>
            <a:miter lim="800000"/>
            <a:headEnd/>
            <a:tailEnd/>
          </a:ln>
          <a:effectLst/>
        </p:spPr>
        <p:txBody>
          <a:bodyPr>
            <a:spAutoFit/>
          </a:bodyPr>
          <a:lstStyle/>
          <a:p>
            <a:pPr>
              <a:defRPr/>
            </a:pPr>
            <a:r>
              <a:rPr lang="en-GB" dirty="0">
                <a:latin typeface="+mj-lt"/>
              </a:rPr>
              <a:t>m  =  </a:t>
            </a:r>
            <a:r>
              <a:rPr lang="en-GB" baseline="30000" dirty="0">
                <a:latin typeface="+mj-lt"/>
              </a:rPr>
              <a:t>-0.3</a:t>
            </a:r>
            <a:r>
              <a:rPr lang="en-GB" dirty="0">
                <a:latin typeface="+mj-lt"/>
              </a:rPr>
              <a:t>/</a:t>
            </a:r>
            <a:r>
              <a:rPr lang="en-GB" baseline="-25000" dirty="0">
                <a:latin typeface="+mj-lt"/>
              </a:rPr>
              <a:t>1</a:t>
            </a:r>
            <a:r>
              <a:rPr lang="en-GB" dirty="0">
                <a:latin typeface="+mj-lt"/>
              </a:rPr>
              <a:t>  =  -0.3</a:t>
            </a:r>
          </a:p>
        </p:txBody>
      </p:sp>
      <p:sp>
        <p:nvSpPr>
          <p:cNvPr id="24"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sp>
        <p:nvSpPr>
          <p:cNvPr id="62486" name="Oval 24"/>
          <p:cNvSpPr>
            <a:spLocks/>
          </p:cNvSpPr>
          <p:nvPr/>
        </p:nvSpPr>
        <p:spPr bwMode="auto">
          <a:xfrm>
            <a:off x="1584325" y="2744788"/>
            <a:ext cx="215900" cy="217487"/>
          </a:xfrm>
          <a:prstGeom prst="ellipse">
            <a:avLst/>
          </a:prstGeom>
          <a:solidFill>
            <a:srgbClr val="FFFF00"/>
          </a:solidFill>
          <a:ln w="57150" algn="ctr">
            <a:solidFill>
              <a:srgbClr val="3333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62487" name="Oval 25"/>
          <p:cNvSpPr>
            <a:spLocks/>
          </p:cNvSpPr>
          <p:nvPr/>
        </p:nvSpPr>
        <p:spPr bwMode="auto">
          <a:xfrm>
            <a:off x="3254375" y="4400550"/>
            <a:ext cx="215900" cy="215900"/>
          </a:xfrm>
          <a:prstGeom prst="ellipse">
            <a:avLst/>
          </a:prstGeom>
          <a:solidFill>
            <a:srgbClr val="FFFF00"/>
          </a:solidFill>
          <a:ln w="57150" algn="ctr">
            <a:solidFill>
              <a:srgbClr val="3333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pSp>
        <p:nvGrpSpPr>
          <p:cNvPr id="2" name="Group 24"/>
          <p:cNvGrpSpPr>
            <a:grpSpLocks/>
          </p:cNvGrpSpPr>
          <p:nvPr/>
        </p:nvGrpSpPr>
        <p:grpSpPr bwMode="auto">
          <a:xfrm>
            <a:off x="0" y="0"/>
            <a:ext cx="6446838" cy="2270125"/>
            <a:chOff x="1622655" y="533400"/>
            <a:chExt cx="5646825" cy="2670512"/>
          </a:xfrm>
        </p:grpSpPr>
        <p:sp>
          <p:nvSpPr>
            <p:cNvPr id="26" name="Cloud 25"/>
            <p:cNvSpPr/>
            <p:nvPr/>
          </p:nvSpPr>
          <p:spPr bwMode="auto">
            <a:xfrm>
              <a:off x="1622655" y="533400"/>
              <a:ext cx="5646825" cy="2670512"/>
            </a:xfrm>
            <a:prstGeom prst="cloud">
              <a:avLst/>
            </a:prstGeom>
            <a:solidFill>
              <a:srgbClr val="00FFFF"/>
            </a:solidFill>
            <a:ln w="9525" cap="flat" cmpd="sng" algn="ctr">
              <a:solidFill>
                <a:srgbClr val="000000"/>
              </a:solidFill>
              <a:prstDash val="solid"/>
              <a:round/>
              <a:headEnd type="none" w="med" len="med"/>
              <a:tailEnd type="none" w="med" len="med"/>
            </a:ln>
            <a:effectLst/>
          </p:spPr>
          <p:txBody>
            <a:bodyPr>
              <a:spAutoFit/>
            </a:bodyPr>
            <a:lstStyle/>
            <a:p>
              <a:pPr>
                <a:defRPr/>
              </a:pPr>
              <a:r>
                <a:rPr lang="en-GB" dirty="0">
                  <a:solidFill>
                    <a:srgbClr val="000000"/>
                  </a:solidFill>
                  <a:latin typeface="+mj-lt"/>
                </a:rPr>
                <a:t>Since log/log (straight line) graph so equation will have format</a:t>
              </a:r>
            </a:p>
            <a:p>
              <a:pPr>
                <a:defRPr/>
              </a:pPr>
              <a:endParaRPr lang="en-GB" dirty="0">
                <a:solidFill>
                  <a:srgbClr val="000000"/>
                </a:solidFill>
                <a:latin typeface="+mj-lt"/>
              </a:endParaRPr>
            </a:p>
          </p:txBody>
        </p:sp>
        <p:sp>
          <p:nvSpPr>
            <p:cNvPr id="27" name="Text Box 22"/>
            <p:cNvSpPr txBox="1">
              <a:spLocks noChangeArrowheads="1"/>
            </p:cNvSpPr>
            <p:nvPr/>
          </p:nvSpPr>
          <p:spPr bwMode="auto">
            <a:xfrm>
              <a:off x="3665301" y="2118900"/>
              <a:ext cx="1676944" cy="524764"/>
            </a:xfrm>
            <a:prstGeom prst="rect">
              <a:avLst/>
            </a:prstGeom>
            <a:noFill/>
            <a:ln w="57150">
              <a:noFill/>
              <a:miter lim="800000"/>
              <a:headEnd/>
              <a:tailEnd/>
            </a:ln>
            <a:effectLst/>
          </p:spPr>
          <p:txBody>
            <a:bodyPr>
              <a:spAutoFit/>
            </a:bodyPr>
            <a:lstStyle/>
            <a:p>
              <a:pPr>
                <a:defRPr/>
              </a:pPr>
              <a:r>
                <a:rPr lang="en-GB" sz="2800" dirty="0">
                  <a:solidFill>
                    <a:srgbClr val="000000"/>
                  </a:solidFill>
                  <a:latin typeface="+mj-lt"/>
                </a:rPr>
                <a:t> y  =  </a:t>
              </a:r>
              <a:r>
                <a:rPr lang="en-GB" sz="2800" dirty="0" err="1">
                  <a:solidFill>
                    <a:srgbClr val="000000"/>
                  </a:solidFill>
                  <a:latin typeface="+mj-lt"/>
                </a:rPr>
                <a:t>kx</a:t>
              </a:r>
              <a:r>
                <a:rPr lang="en-GB" sz="2800" baseline="30000" dirty="0" err="1">
                  <a:solidFill>
                    <a:srgbClr val="000000"/>
                  </a:solidFill>
                  <a:latin typeface="+mj-lt"/>
                </a:rPr>
                <a:t>n</a:t>
              </a:r>
              <a:endParaRPr lang="en-GB" sz="2800" baseline="30000" dirty="0">
                <a:solidFill>
                  <a:srgbClr val="00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1517"/>
                                        </p:tgtEl>
                                        <p:attrNameLst>
                                          <p:attrName>style.visibility</p:attrName>
                                        </p:attrNameLst>
                                      </p:cBhvr>
                                      <p:to>
                                        <p:strVal val="visible"/>
                                      </p:to>
                                    </p:set>
                                    <p:anim calcmode="discrete" valueType="clr">
                                      <p:cBhvr override="childStyle">
                                        <p:cTn id="13" dur="80"/>
                                        <p:tgtEl>
                                          <p:spTgt spid="2151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517"/>
                                        </p:tgtEl>
                                        <p:attrNameLst>
                                          <p:attrName>fillcolor</p:attrName>
                                        </p:attrNameLst>
                                      </p:cBhvr>
                                      <p:tavLst>
                                        <p:tav tm="0">
                                          <p:val>
                                            <p:clrVal>
                                              <a:schemeClr val="accent2"/>
                                            </p:clrVal>
                                          </p:val>
                                        </p:tav>
                                        <p:tav tm="50000">
                                          <p:val>
                                            <p:clrVal>
                                              <a:schemeClr val="hlink"/>
                                            </p:clrVal>
                                          </p:val>
                                        </p:tav>
                                      </p:tavLst>
                                    </p:anim>
                                    <p:set>
                                      <p:cBhvr>
                                        <p:cTn id="15" dur="80"/>
                                        <p:tgtEl>
                                          <p:spTgt spid="2151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1527"/>
                                        </p:tgtEl>
                                        <p:attrNameLst>
                                          <p:attrName>style.visibility</p:attrName>
                                        </p:attrNameLst>
                                      </p:cBhvr>
                                      <p:to>
                                        <p:strVal val="visible"/>
                                      </p:to>
                                    </p:set>
                                    <p:anim calcmode="discrete" valueType="clr">
                                      <p:cBhvr override="childStyle">
                                        <p:cTn id="20" dur="80"/>
                                        <p:tgtEl>
                                          <p:spTgt spid="2152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1527"/>
                                        </p:tgtEl>
                                        <p:attrNameLst>
                                          <p:attrName>fillcolor</p:attrName>
                                        </p:attrNameLst>
                                      </p:cBhvr>
                                      <p:tavLst>
                                        <p:tav tm="0">
                                          <p:val>
                                            <p:clrVal>
                                              <a:schemeClr val="accent2"/>
                                            </p:clrVal>
                                          </p:val>
                                        </p:tav>
                                        <p:tav tm="50000">
                                          <p:val>
                                            <p:clrVal>
                                              <a:schemeClr val="hlink"/>
                                            </p:clrVal>
                                          </p:val>
                                        </p:tav>
                                      </p:tavLst>
                                    </p:anim>
                                    <p:set>
                                      <p:cBhvr>
                                        <p:cTn id="22" dur="80"/>
                                        <p:tgtEl>
                                          <p:spTgt spid="21527"/>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1518"/>
                                        </p:tgtEl>
                                        <p:attrNameLst>
                                          <p:attrName>style.visibility</p:attrName>
                                        </p:attrNameLst>
                                      </p:cBhvr>
                                      <p:to>
                                        <p:strVal val="visible"/>
                                      </p:to>
                                    </p:set>
                                    <p:anim calcmode="discrete" valueType="clr">
                                      <p:cBhvr override="childStyle">
                                        <p:cTn id="27" dur="80"/>
                                        <p:tgtEl>
                                          <p:spTgt spid="2151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1518"/>
                                        </p:tgtEl>
                                        <p:attrNameLst>
                                          <p:attrName>fillcolor</p:attrName>
                                        </p:attrNameLst>
                                      </p:cBhvr>
                                      <p:tavLst>
                                        <p:tav tm="0">
                                          <p:val>
                                            <p:clrVal>
                                              <a:schemeClr val="accent2"/>
                                            </p:clrVal>
                                          </p:val>
                                        </p:tav>
                                        <p:tav tm="50000">
                                          <p:val>
                                            <p:clrVal>
                                              <a:schemeClr val="hlink"/>
                                            </p:clrVal>
                                          </p:val>
                                        </p:tav>
                                      </p:tavLst>
                                    </p:anim>
                                    <p:set>
                                      <p:cBhvr>
                                        <p:cTn id="29" dur="80"/>
                                        <p:tgtEl>
                                          <p:spTgt spid="21518"/>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21519">
                                            <p:txEl>
                                              <p:pRg st="0" end="0"/>
                                            </p:txEl>
                                          </p:spTgt>
                                        </p:tgtEl>
                                        <p:attrNameLst>
                                          <p:attrName>style.visibility</p:attrName>
                                        </p:attrNameLst>
                                      </p:cBhvr>
                                      <p:to>
                                        <p:strVal val="visible"/>
                                      </p:to>
                                    </p:set>
                                    <p:anim calcmode="discrete" valueType="clr">
                                      <p:cBhvr override="childStyle">
                                        <p:cTn id="34" dur="80"/>
                                        <p:tgtEl>
                                          <p:spTgt spid="215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1519">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21519">
                                            <p:txEl>
                                              <p:pRg st="0" end="0"/>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21519">
                                            <p:txEl>
                                              <p:pRg st="1" end="1"/>
                                            </p:txEl>
                                          </p:spTgt>
                                        </p:tgtEl>
                                        <p:attrNameLst>
                                          <p:attrName>style.visibility</p:attrName>
                                        </p:attrNameLst>
                                      </p:cBhvr>
                                      <p:to>
                                        <p:strVal val="visible"/>
                                      </p:to>
                                    </p:set>
                                    <p:anim calcmode="discrete" valueType="clr">
                                      <p:cBhvr override="childStyle">
                                        <p:cTn id="41" dur="80"/>
                                        <p:tgtEl>
                                          <p:spTgt spid="215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1519">
                                            <p:txEl>
                                              <p:pRg st="1" end="1"/>
                                            </p:txEl>
                                          </p:spTgt>
                                        </p:tgtEl>
                                        <p:attrNameLst>
                                          <p:attrName>fillcolor</p:attrName>
                                        </p:attrNameLst>
                                      </p:cBhvr>
                                      <p:tavLst>
                                        <p:tav tm="0">
                                          <p:val>
                                            <p:clrVal>
                                              <a:schemeClr val="accent2"/>
                                            </p:clrVal>
                                          </p:val>
                                        </p:tav>
                                        <p:tav tm="50000">
                                          <p:val>
                                            <p:clrVal>
                                              <a:schemeClr val="hlink"/>
                                            </p:clrVal>
                                          </p:val>
                                        </p:tav>
                                      </p:tavLst>
                                    </p:anim>
                                    <p:set>
                                      <p:cBhvr>
                                        <p:cTn id="43" dur="80"/>
                                        <p:tgtEl>
                                          <p:spTgt spid="21519">
                                            <p:txEl>
                                              <p:pRg st="1" end="1"/>
                                            </p:txEl>
                                          </p:spTgt>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21520"/>
                                        </p:tgtEl>
                                        <p:attrNameLst>
                                          <p:attrName>style.visibility</p:attrName>
                                        </p:attrNameLst>
                                      </p:cBhvr>
                                      <p:to>
                                        <p:strVal val="visible"/>
                                      </p:to>
                                    </p:set>
                                    <p:anim calcmode="discrete" valueType="clr">
                                      <p:cBhvr override="childStyle">
                                        <p:cTn id="48" dur="80"/>
                                        <p:tgtEl>
                                          <p:spTgt spid="21520"/>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1520"/>
                                        </p:tgtEl>
                                        <p:attrNameLst>
                                          <p:attrName>fillcolor</p:attrName>
                                        </p:attrNameLst>
                                      </p:cBhvr>
                                      <p:tavLst>
                                        <p:tav tm="0">
                                          <p:val>
                                            <p:clrVal>
                                              <a:schemeClr val="accent2"/>
                                            </p:clrVal>
                                          </p:val>
                                        </p:tav>
                                        <p:tav tm="50000">
                                          <p:val>
                                            <p:clrVal>
                                              <a:schemeClr val="hlink"/>
                                            </p:clrVal>
                                          </p:val>
                                        </p:tav>
                                      </p:tavLst>
                                    </p:anim>
                                    <p:set>
                                      <p:cBhvr>
                                        <p:cTn id="50" dur="80"/>
                                        <p:tgtEl>
                                          <p:spTgt spid="21520"/>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21521"/>
                                        </p:tgtEl>
                                        <p:attrNameLst>
                                          <p:attrName>style.visibility</p:attrName>
                                        </p:attrNameLst>
                                      </p:cBhvr>
                                      <p:to>
                                        <p:strVal val="visible"/>
                                      </p:to>
                                    </p:set>
                                    <p:anim calcmode="discrete" valueType="clr">
                                      <p:cBhvr override="childStyle">
                                        <p:cTn id="55" dur="80"/>
                                        <p:tgtEl>
                                          <p:spTgt spid="21521"/>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1521"/>
                                        </p:tgtEl>
                                        <p:attrNameLst>
                                          <p:attrName>fillcolor</p:attrName>
                                        </p:attrNameLst>
                                      </p:cBhvr>
                                      <p:tavLst>
                                        <p:tav tm="0">
                                          <p:val>
                                            <p:clrVal>
                                              <a:schemeClr val="accent2"/>
                                            </p:clrVal>
                                          </p:val>
                                        </p:tav>
                                        <p:tav tm="50000">
                                          <p:val>
                                            <p:clrVal>
                                              <a:schemeClr val="hlink"/>
                                            </p:clrVal>
                                          </p:val>
                                        </p:tav>
                                      </p:tavLst>
                                    </p:anim>
                                    <p:set>
                                      <p:cBhvr>
                                        <p:cTn id="57" dur="80"/>
                                        <p:tgtEl>
                                          <p:spTgt spid="21521"/>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1522"/>
                                        </p:tgtEl>
                                        <p:attrNameLst>
                                          <p:attrName>style.visibility</p:attrName>
                                        </p:attrNameLst>
                                      </p:cBhvr>
                                      <p:to>
                                        <p:strVal val="visible"/>
                                      </p:to>
                                    </p:set>
                                    <p:anim calcmode="discrete" valueType="clr">
                                      <p:cBhvr override="childStyle">
                                        <p:cTn id="62" dur="80"/>
                                        <p:tgtEl>
                                          <p:spTgt spid="21522"/>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1522"/>
                                        </p:tgtEl>
                                        <p:attrNameLst>
                                          <p:attrName>fillcolor</p:attrName>
                                        </p:attrNameLst>
                                      </p:cBhvr>
                                      <p:tavLst>
                                        <p:tav tm="0">
                                          <p:val>
                                            <p:clrVal>
                                              <a:schemeClr val="accent2"/>
                                            </p:clrVal>
                                          </p:val>
                                        </p:tav>
                                        <p:tav tm="50000">
                                          <p:val>
                                            <p:clrVal>
                                              <a:schemeClr val="hlink"/>
                                            </p:clrVal>
                                          </p:val>
                                        </p:tav>
                                      </p:tavLst>
                                    </p:anim>
                                    <p:set>
                                      <p:cBhvr>
                                        <p:cTn id="64" dur="80"/>
                                        <p:tgtEl>
                                          <p:spTgt spid="21522"/>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21524"/>
                                        </p:tgtEl>
                                        <p:attrNameLst>
                                          <p:attrName>style.visibility</p:attrName>
                                        </p:attrNameLst>
                                      </p:cBhvr>
                                      <p:to>
                                        <p:strVal val="visible"/>
                                      </p:to>
                                    </p:set>
                                    <p:anim calcmode="discrete" valueType="clr">
                                      <p:cBhvr override="childStyle">
                                        <p:cTn id="69" dur="80"/>
                                        <p:tgtEl>
                                          <p:spTgt spid="21524"/>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21524"/>
                                        </p:tgtEl>
                                        <p:attrNameLst>
                                          <p:attrName>fillcolor</p:attrName>
                                        </p:attrNameLst>
                                      </p:cBhvr>
                                      <p:tavLst>
                                        <p:tav tm="0">
                                          <p:val>
                                            <p:clrVal>
                                              <a:schemeClr val="accent2"/>
                                            </p:clrVal>
                                          </p:val>
                                        </p:tav>
                                        <p:tav tm="50000">
                                          <p:val>
                                            <p:clrVal>
                                              <a:schemeClr val="hlink"/>
                                            </p:clrVal>
                                          </p:val>
                                        </p:tav>
                                      </p:tavLst>
                                    </p:anim>
                                    <p:set>
                                      <p:cBhvr>
                                        <p:cTn id="71" dur="80"/>
                                        <p:tgtEl>
                                          <p:spTgt spid="21524"/>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21526"/>
                                        </p:tgtEl>
                                        <p:attrNameLst>
                                          <p:attrName>style.visibility</p:attrName>
                                        </p:attrNameLst>
                                      </p:cBhvr>
                                      <p:to>
                                        <p:strVal val="visible"/>
                                      </p:to>
                                    </p:set>
                                    <p:anim calcmode="discrete" valueType="clr">
                                      <p:cBhvr override="childStyle">
                                        <p:cTn id="76" dur="80"/>
                                        <p:tgtEl>
                                          <p:spTgt spid="21526"/>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21526"/>
                                        </p:tgtEl>
                                        <p:attrNameLst>
                                          <p:attrName>fillcolor</p:attrName>
                                        </p:attrNameLst>
                                      </p:cBhvr>
                                      <p:tavLst>
                                        <p:tav tm="0">
                                          <p:val>
                                            <p:clrVal>
                                              <a:schemeClr val="accent2"/>
                                            </p:clrVal>
                                          </p:val>
                                        </p:tav>
                                        <p:tav tm="50000">
                                          <p:val>
                                            <p:clrVal>
                                              <a:schemeClr val="hlink"/>
                                            </p:clrVal>
                                          </p:val>
                                        </p:tav>
                                      </p:tavLst>
                                    </p:anim>
                                    <p:set>
                                      <p:cBhvr>
                                        <p:cTn id="78" dur="80"/>
                                        <p:tgtEl>
                                          <p:spTgt spid="215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utoUpdateAnimBg="0"/>
      <p:bldP spid="21518" grpId="0" animBg="1" autoUpdateAnimBg="0"/>
      <p:bldP spid="21519" grpId="0" build="p" autoUpdateAnimBg="0"/>
      <p:bldP spid="21520" grpId="0" autoUpdateAnimBg="0"/>
      <p:bldP spid="21521" grpId="0" autoUpdateAnimBg="0"/>
      <p:bldP spid="21522" grpId="0" autoUpdateAnimBg="0"/>
      <p:bldP spid="21524" grpId="0" autoUpdateAnimBg="0"/>
      <p:bldP spid="21526" grpId="0" animBg="1" autoUpdateAnimBg="0"/>
      <p:bldP spid="2152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38263" y="293688"/>
            <a:ext cx="5862637" cy="849312"/>
          </a:xfrm>
        </p:spPr>
        <p:txBody>
          <a:bodyPr/>
          <a:lstStyle/>
          <a:p>
            <a:pPr algn="ctr"/>
            <a:r>
              <a:rPr lang="en-GB" altLang="en-US" sz="4000" b="0" smtClean="0">
                <a:effectLst/>
              </a:rPr>
              <a:t>Experimental Data</a:t>
            </a:r>
          </a:p>
        </p:txBody>
      </p:sp>
      <p:sp>
        <p:nvSpPr>
          <p:cNvPr id="23555" name="Text Box 3"/>
          <p:cNvSpPr txBox="1">
            <a:spLocks noChangeArrowheads="1"/>
          </p:cNvSpPr>
          <p:nvPr/>
        </p:nvSpPr>
        <p:spPr bwMode="auto">
          <a:xfrm>
            <a:off x="898525" y="1844675"/>
            <a:ext cx="8245475" cy="1939925"/>
          </a:xfrm>
          <a:prstGeom prst="rect">
            <a:avLst/>
          </a:prstGeom>
          <a:noFill/>
          <a:ln w="9525">
            <a:noFill/>
            <a:miter lim="800000"/>
            <a:headEnd/>
            <a:tailEnd/>
          </a:ln>
          <a:effectLst/>
        </p:spPr>
        <p:txBody>
          <a:bodyPr>
            <a:spAutoFit/>
          </a:bodyPr>
          <a:lstStyle/>
          <a:p>
            <a:pPr algn="l">
              <a:defRPr/>
            </a:pPr>
            <a:r>
              <a:rPr lang="en-GB" dirty="0">
                <a:solidFill>
                  <a:srgbClr val="FFFF00"/>
                </a:solidFill>
                <a:latin typeface="+mj-lt"/>
              </a:rPr>
              <a:t>When scientists &amp; engineers try to find relationships between variables in experimental data the figures are often very large or very small and drawing meaningful graphs can be difficult. The graphs often take exponential form so this adds to the difficulty.</a:t>
            </a:r>
          </a:p>
        </p:txBody>
      </p:sp>
      <p:sp>
        <p:nvSpPr>
          <p:cNvPr id="23557" name="Text Box 5"/>
          <p:cNvSpPr txBox="1">
            <a:spLocks noChangeArrowheads="1"/>
          </p:cNvSpPr>
          <p:nvPr/>
        </p:nvSpPr>
        <p:spPr bwMode="auto">
          <a:xfrm>
            <a:off x="642938" y="3749675"/>
            <a:ext cx="8305800" cy="461963"/>
          </a:xfrm>
          <a:prstGeom prst="rect">
            <a:avLst/>
          </a:prstGeom>
          <a:noFill/>
          <a:ln w="9525">
            <a:noFill/>
            <a:miter lim="800000"/>
            <a:headEnd/>
            <a:tailEnd/>
          </a:ln>
          <a:effectLst/>
        </p:spPr>
        <p:txBody>
          <a:bodyPr>
            <a:spAutoFit/>
          </a:bodyPr>
          <a:lstStyle/>
          <a:p>
            <a:pPr>
              <a:defRPr/>
            </a:pPr>
            <a:r>
              <a:rPr lang="en-GB" dirty="0">
                <a:latin typeface="+mj-lt"/>
              </a:rPr>
              <a:t>By plotting log values instead we often convert from</a:t>
            </a:r>
          </a:p>
        </p:txBody>
      </p:sp>
      <p:pic>
        <p:nvPicPr>
          <p:cNvPr id="23558" name="Picture 6"/>
          <p:cNvPicPr>
            <a:picLocks noChangeAspect="1" noChangeArrowheads="1"/>
          </p:cNvPicPr>
          <p:nvPr/>
        </p:nvPicPr>
        <p:blipFill>
          <a:blip r:embed="rId2"/>
          <a:srcRect l="27963" t="5905" r="29961" b="45023"/>
          <a:stretch>
            <a:fillRect/>
          </a:stretch>
        </p:blipFill>
        <p:spPr bwMode="auto">
          <a:xfrm>
            <a:off x="995363" y="4381500"/>
            <a:ext cx="3790950" cy="2393950"/>
          </a:xfrm>
          <a:prstGeom prst="rect">
            <a:avLst/>
          </a:prstGeom>
          <a:noFill/>
          <a:ln w="57150">
            <a:solidFill>
              <a:schemeClr val="tx1">
                <a:lumMod val="50000"/>
              </a:schemeClr>
            </a:solidFill>
            <a:miter lim="800000"/>
            <a:headEnd/>
            <a:tailEnd/>
          </a:ln>
          <a:effectLst/>
        </p:spPr>
      </p:pic>
      <p:pic>
        <p:nvPicPr>
          <p:cNvPr id="23560" name="Picture 8"/>
          <p:cNvPicPr>
            <a:picLocks noChangeAspect="1" noChangeArrowheads="1"/>
          </p:cNvPicPr>
          <p:nvPr/>
        </p:nvPicPr>
        <p:blipFill>
          <a:blip r:embed="rId3"/>
          <a:srcRect l="4404" t="20471" r="51640" b="24127"/>
          <a:stretch>
            <a:fillRect/>
          </a:stretch>
        </p:blipFill>
        <p:spPr bwMode="auto">
          <a:xfrm>
            <a:off x="5719763" y="4433888"/>
            <a:ext cx="3316287" cy="2289175"/>
          </a:xfrm>
          <a:prstGeom prst="rect">
            <a:avLst/>
          </a:prstGeom>
          <a:noFill/>
          <a:ln w="57150">
            <a:solidFill>
              <a:schemeClr val="tx1">
                <a:lumMod val="50000"/>
              </a:schemeClr>
            </a:solidFill>
            <a:miter lim="800000"/>
            <a:headEnd/>
            <a:tailEnd/>
          </a:ln>
          <a:effectLst/>
        </p:spPr>
      </p:pic>
      <p:cxnSp>
        <p:nvCxnSpPr>
          <p:cNvPr id="10" name="Straight Arrow Connector 9"/>
          <p:cNvCxnSpPr>
            <a:cxnSpLocks noChangeShapeType="1"/>
          </p:cNvCxnSpPr>
          <p:nvPr/>
        </p:nvCxnSpPr>
        <p:spPr bwMode="auto">
          <a:xfrm>
            <a:off x="4899025" y="5578475"/>
            <a:ext cx="685800" cy="1588"/>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7"/>
                                        </p:tgtEl>
                                        <p:attrNameLst>
                                          <p:attrName>style.visibility</p:attrName>
                                        </p:attrNameLst>
                                      </p:cBhvr>
                                      <p:to>
                                        <p:strVal val="visible"/>
                                      </p:to>
                                    </p:set>
                                    <p:anim calcmode="discrete" valueType="clr">
                                      <p:cBhvr override="childStyle">
                                        <p:cTn id="7"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7"/>
                                        </p:tgtEl>
                                        <p:attrNameLst>
                                          <p:attrName>fillcolor</p:attrName>
                                        </p:attrNameLst>
                                      </p:cBhvr>
                                      <p:tavLst>
                                        <p:tav tm="0">
                                          <p:val>
                                            <p:clrVal>
                                              <a:schemeClr val="accent2"/>
                                            </p:clrVal>
                                          </p:val>
                                        </p:tav>
                                        <p:tav tm="50000">
                                          <p:val>
                                            <p:clrVal>
                                              <a:schemeClr val="hlink"/>
                                            </p:clrVal>
                                          </p:val>
                                        </p:tav>
                                      </p:tavLst>
                                    </p:anim>
                                    <p:set>
                                      <p:cBhvr>
                                        <p:cTn id="9" dur="80"/>
                                        <p:tgtEl>
                                          <p:spTgt spid="235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3558"/>
                                        </p:tgtEl>
                                        <p:attrNameLst>
                                          <p:attrName>style.visibility</p:attrName>
                                        </p:attrNameLst>
                                      </p:cBhvr>
                                      <p:to>
                                        <p:strVal val="visible"/>
                                      </p:to>
                                    </p:set>
                                    <p:animEffect transition="in" filter="wipe(left)">
                                      <p:cBhvr>
                                        <p:cTn id="14" dur="500"/>
                                        <p:tgtEl>
                                          <p:spTgt spid="235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560"/>
                                        </p:tgtEl>
                                        <p:attrNameLst>
                                          <p:attrName>style.visibility</p:attrName>
                                        </p:attrNameLst>
                                      </p:cBhvr>
                                      <p:to>
                                        <p:strVal val="visible"/>
                                      </p:to>
                                    </p:set>
                                    <p:animEffect transition="in" filter="wipe(left)">
                                      <p:cBhvr>
                                        <p:cTn id="24"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119188" y="2678113"/>
            <a:ext cx="7796212" cy="1384300"/>
          </a:xfrm>
          <a:prstGeom prst="rect">
            <a:avLst/>
          </a:prstGeom>
          <a:noFill/>
          <a:ln w="9525">
            <a:noFill/>
            <a:miter lim="800000"/>
            <a:headEnd/>
            <a:tailEnd/>
          </a:ln>
        </p:spPr>
        <p:txBody>
          <a:bodyPr>
            <a:spAutoFit/>
          </a:bodyPr>
          <a:lstStyle/>
          <a:p>
            <a:pPr>
              <a:defRPr/>
            </a:pPr>
            <a:r>
              <a:rPr lang="en-GB" sz="2800" dirty="0">
                <a:solidFill>
                  <a:srgbClr val="FFFF00"/>
                </a:solidFill>
                <a:latin typeface="+mj-lt"/>
              </a:rPr>
              <a:t>The letter </a:t>
            </a:r>
            <a:r>
              <a:rPr lang="en-GB" sz="2800" dirty="0">
                <a:latin typeface="+mj-lt"/>
              </a:rPr>
              <a:t>e</a:t>
            </a:r>
            <a:r>
              <a:rPr lang="en-GB" sz="2800" dirty="0">
                <a:solidFill>
                  <a:srgbClr val="FFFF00"/>
                </a:solidFill>
                <a:latin typeface="+mj-lt"/>
              </a:rPr>
              <a:t> represents the value </a:t>
            </a:r>
            <a:r>
              <a:rPr lang="en-GB" sz="2800" dirty="0">
                <a:latin typeface="+mj-lt"/>
              </a:rPr>
              <a:t>2.718…..</a:t>
            </a:r>
            <a:r>
              <a:rPr lang="en-GB" sz="2800" dirty="0">
                <a:solidFill>
                  <a:srgbClr val="FFFF00"/>
                </a:solidFill>
                <a:latin typeface="+mj-lt"/>
              </a:rPr>
              <a:t>                (a never ending decimal).                                                     This number occurs often in nature</a:t>
            </a:r>
          </a:p>
        </p:txBody>
      </p:sp>
      <p:sp>
        <p:nvSpPr>
          <p:cNvPr id="30728" name="Text Box 4"/>
          <p:cNvSpPr txBox="1">
            <a:spLocks noChangeArrowheads="1"/>
          </p:cNvSpPr>
          <p:nvPr/>
        </p:nvSpPr>
        <p:spPr bwMode="auto">
          <a:xfrm>
            <a:off x="862013" y="4827588"/>
            <a:ext cx="8191500" cy="954087"/>
          </a:xfrm>
          <a:prstGeom prst="rect">
            <a:avLst/>
          </a:prstGeom>
          <a:noFill/>
          <a:ln w="9525">
            <a:noFill/>
            <a:miter lim="800000"/>
            <a:headEnd/>
            <a:tailEnd/>
          </a:ln>
        </p:spPr>
        <p:txBody>
          <a:bodyPr>
            <a:spAutoFit/>
          </a:bodyPr>
          <a:lstStyle/>
          <a:p>
            <a:pPr>
              <a:defRPr/>
            </a:pPr>
            <a:r>
              <a:rPr lang="en-GB" sz="2800" dirty="0">
                <a:latin typeface="+mj-lt"/>
              </a:rPr>
              <a:t>f(x) = 2.718..</a:t>
            </a:r>
            <a:r>
              <a:rPr lang="en-GB" sz="2800" baseline="30000" dirty="0">
                <a:latin typeface="+mj-lt"/>
              </a:rPr>
              <a:t>x</a:t>
            </a:r>
            <a:r>
              <a:rPr lang="en-GB" sz="2800" dirty="0">
                <a:latin typeface="+mj-lt"/>
              </a:rPr>
              <a:t> = e</a:t>
            </a:r>
            <a:r>
              <a:rPr lang="en-GB" sz="2800" baseline="30000" dirty="0">
                <a:latin typeface="+mj-lt"/>
              </a:rPr>
              <a:t>x</a:t>
            </a:r>
            <a:r>
              <a:rPr lang="en-GB" sz="2800" dirty="0">
                <a:latin typeface="+mj-lt"/>
              </a:rPr>
              <a:t>                                                         </a:t>
            </a:r>
            <a:r>
              <a:rPr lang="en-GB" sz="2800" dirty="0">
                <a:solidFill>
                  <a:srgbClr val="FFFF00"/>
                </a:solidFill>
                <a:latin typeface="+mj-lt"/>
              </a:rPr>
              <a:t>is called the exponential function to the base</a:t>
            </a:r>
            <a:r>
              <a:rPr lang="en-GB" sz="2800" dirty="0">
                <a:latin typeface="+mj-lt"/>
              </a:rPr>
              <a:t> e</a:t>
            </a:r>
            <a:r>
              <a:rPr lang="en-GB" sz="2800" dirty="0">
                <a:solidFill>
                  <a:srgbClr val="FFFF00"/>
                </a:solidFill>
                <a:latin typeface="+mj-lt"/>
              </a:rPr>
              <a:t>.</a:t>
            </a:r>
          </a:p>
        </p:txBody>
      </p:sp>
      <p:sp>
        <p:nvSpPr>
          <p:cNvPr id="53252" name="Title 7"/>
          <p:cNvSpPr>
            <a:spLocks noGrp="1"/>
          </p:cNvSpPr>
          <p:nvPr>
            <p:ph type="ctrTitle" sz="quarter"/>
          </p:nvPr>
        </p:nvSpPr>
        <p:spPr>
          <a:xfrm>
            <a:off x="1766888" y="352425"/>
            <a:ext cx="5429250" cy="979488"/>
          </a:xfrm>
        </p:spPr>
        <p:txBody>
          <a:bodyPr/>
          <a:lstStyle/>
          <a:p>
            <a:pPr algn="ctr"/>
            <a:r>
              <a:rPr lang="en-GB" altLang="en-US" sz="2800" b="0" smtClean="0">
                <a:effectLst/>
              </a:rPr>
              <a:t>A Special Exponential Function – the “Number” </a:t>
            </a:r>
            <a:r>
              <a:rPr lang="en-GB" altLang="en-US" sz="2800" b="0" smtClean="0">
                <a:solidFill>
                  <a:schemeClr val="tx1"/>
                </a:solidFill>
                <a:effectLst/>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8"/>
                                        </p:tgtEl>
                                        <p:attrNameLst>
                                          <p:attrName>style.visibility</p:attrName>
                                        </p:attrNameLst>
                                      </p:cBhvr>
                                      <p:to>
                                        <p:strVal val="visible"/>
                                      </p:to>
                                    </p:set>
                                    <p:anim calcmode="discrete" valueType="clr">
                                      <p:cBhvr override="childStyle">
                                        <p:cTn id="7"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8"/>
                                        </p:tgtEl>
                                        <p:attrNameLst>
                                          <p:attrName>fillcolor</p:attrName>
                                        </p:attrNameLst>
                                      </p:cBhvr>
                                      <p:tavLst>
                                        <p:tav tm="0">
                                          <p:val>
                                            <p:clrVal>
                                              <a:schemeClr val="accent2"/>
                                            </p:clrVal>
                                          </p:val>
                                        </p:tav>
                                        <p:tav tm="50000">
                                          <p:val>
                                            <p:clrVal>
                                              <a:schemeClr val="hlink"/>
                                            </p:clrVal>
                                          </p:val>
                                        </p:tav>
                                      </p:tavLst>
                                    </p:anim>
                                    <p:set>
                                      <p:cBhvr>
                                        <p:cTn id="9" dur="80"/>
                                        <p:tgtEl>
                                          <p:spTgt spid="307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490663" y="3271838"/>
            <a:ext cx="6657975" cy="1295400"/>
            <a:chOff x="624" y="1824"/>
            <a:chExt cx="3984" cy="816"/>
          </a:xfrm>
        </p:grpSpPr>
        <p:sp>
          <p:nvSpPr>
            <p:cNvPr id="24589" name="Rectangle 13"/>
            <p:cNvSpPr>
              <a:spLocks noChangeArrowheads="1"/>
            </p:cNvSpPr>
            <p:nvPr/>
          </p:nvSpPr>
          <p:spPr bwMode="auto">
            <a:xfrm>
              <a:off x="624" y="1824"/>
              <a:ext cx="3984" cy="816"/>
            </a:xfrm>
            <a:prstGeom prst="rect">
              <a:avLst/>
            </a:prstGeom>
            <a:solidFill>
              <a:schemeClr val="accent1"/>
            </a:solidFill>
            <a:ln w="38100">
              <a:solidFill>
                <a:schemeClr val="tx1"/>
              </a:solidFill>
              <a:miter lim="800000"/>
              <a:headEnd/>
              <a:tailEnd/>
            </a:ln>
            <a:effectLst/>
          </p:spPr>
          <p:txBody>
            <a:bodyPr wrap="none" anchor="ctr"/>
            <a:lstStyle/>
            <a:p>
              <a:pPr>
                <a:defRPr/>
              </a:pPr>
              <a:endParaRPr lang="en-GB">
                <a:solidFill>
                  <a:srgbClr val="000000"/>
                </a:solidFill>
                <a:latin typeface="+mj-lt"/>
              </a:endParaRPr>
            </a:p>
          </p:txBody>
        </p:sp>
        <p:sp>
          <p:nvSpPr>
            <p:cNvPr id="24590" name="Line 14"/>
            <p:cNvSpPr>
              <a:spLocks noChangeShapeType="1"/>
            </p:cNvSpPr>
            <p:nvPr/>
          </p:nvSpPr>
          <p:spPr bwMode="auto">
            <a:xfrm>
              <a:off x="624" y="2208"/>
              <a:ext cx="3984" cy="0"/>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591" name="Line 15"/>
            <p:cNvSpPr>
              <a:spLocks noChangeShapeType="1"/>
            </p:cNvSpPr>
            <p:nvPr/>
          </p:nvSpPr>
          <p:spPr bwMode="auto">
            <a:xfrm>
              <a:off x="1152"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592" name="Line 16"/>
            <p:cNvSpPr>
              <a:spLocks noChangeShapeType="1"/>
            </p:cNvSpPr>
            <p:nvPr/>
          </p:nvSpPr>
          <p:spPr bwMode="auto">
            <a:xfrm>
              <a:off x="1776"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593" name="Line 17"/>
            <p:cNvSpPr>
              <a:spLocks noChangeShapeType="1"/>
            </p:cNvSpPr>
            <p:nvPr/>
          </p:nvSpPr>
          <p:spPr bwMode="auto">
            <a:xfrm>
              <a:off x="2400"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594" name="Line 18"/>
            <p:cNvSpPr>
              <a:spLocks noChangeShapeType="1"/>
            </p:cNvSpPr>
            <p:nvPr/>
          </p:nvSpPr>
          <p:spPr bwMode="auto">
            <a:xfrm>
              <a:off x="3072"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595" name="Line 19"/>
            <p:cNvSpPr>
              <a:spLocks noChangeShapeType="1"/>
            </p:cNvSpPr>
            <p:nvPr/>
          </p:nvSpPr>
          <p:spPr bwMode="auto">
            <a:xfrm>
              <a:off x="3744"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grpSp>
      <p:sp>
        <p:nvSpPr>
          <p:cNvPr id="24580" name="Text Box 4"/>
          <p:cNvSpPr txBox="1">
            <a:spLocks noChangeArrowheads="1"/>
          </p:cNvSpPr>
          <p:nvPr/>
        </p:nvSpPr>
        <p:spPr bwMode="auto">
          <a:xfrm>
            <a:off x="1006475" y="244475"/>
            <a:ext cx="6570663" cy="1016000"/>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The variables Q and T are known </a:t>
            </a:r>
          </a:p>
          <a:p>
            <a:pPr>
              <a:defRPr/>
            </a:pPr>
            <a:r>
              <a:rPr lang="en-GB" dirty="0">
                <a:solidFill>
                  <a:srgbClr val="FFFF00"/>
                </a:solidFill>
                <a:latin typeface="+mj-lt"/>
              </a:rPr>
              <a:t>to be related by a formula in the form	</a:t>
            </a:r>
          </a:p>
        </p:txBody>
      </p:sp>
      <p:sp>
        <p:nvSpPr>
          <p:cNvPr id="24581" name="Text Box 5"/>
          <p:cNvSpPr txBox="1">
            <a:spLocks noChangeArrowheads="1"/>
          </p:cNvSpPr>
          <p:nvPr/>
        </p:nvSpPr>
        <p:spPr bwMode="auto">
          <a:xfrm>
            <a:off x="1066800" y="2438400"/>
            <a:ext cx="7239000" cy="830263"/>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The following data is obtained from experimenting</a:t>
            </a:r>
          </a:p>
        </p:txBody>
      </p:sp>
      <p:sp>
        <p:nvSpPr>
          <p:cNvPr id="24582" name="Text Box 6"/>
          <p:cNvSpPr txBox="1">
            <a:spLocks noChangeArrowheads="1"/>
          </p:cNvSpPr>
          <p:nvPr/>
        </p:nvSpPr>
        <p:spPr bwMode="auto">
          <a:xfrm>
            <a:off x="1719263" y="3424238"/>
            <a:ext cx="6624637" cy="1014412"/>
          </a:xfrm>
          <a:prstGeom prst="rect">
            <a:avLst/>
          </a:prstGeom>
          <a:noFill/>
          <a:ln w="9525">
            <a:noFill/>
            <a:miter lim="800000"/>
            <a:headEnd/>
            <a:tailEnd/>
          </a:ln>
          <a:effectLst/>
        </p:spPr>
        <p:txBody>
          <a:bodyPr>
            <a:spAutoFit/>
          </a:bodyPr>
          <a:lstStyle/>
          <a:p>
            <a:pPr algn="l">
              <a:defRPr/>
            </a:pPr>
            <a:r>
              <a:rPr lang="en-GB" dirty="0">
                <a:solidFill>
                  <a:srgbClr val="000000"/>
                </a:solidFill>
                <a:latin typeface="+mj-lt"/>
              </a:rPr>
              <a:t>Q	5	 10	   15	     20	         25</a:t>
            </a:r>
          </a:p>
          <a:p>
            <a:pPr algn="l">
              <a:defRPr/>
            </a:pPr>
            <a:r>
              <a:rPr lang="en-GB" dirty="0">
                <a:solidFill>
                  <a:srgbClr val="000000"/>
                </a:solidFill>
                <a:latin typeface="+mj-lt"/>
              </a:rPr>
              <a:t>T      300     5000   25300  80000   195300</a:t>
            </a:r>
          </a:p>
        </p:txBody>
      </p:sp>
      <p:sp>
        <p:nvSpPr>
          <p:cNvPr id="24598" name="Text Box 22"/>
          <p:cNvSpPr txBox="1">
            <a:spLocks noChangeArrowheads="1"/>
          </p:cNvSpPr>
          <p:nvPr/>
        </p:nvSpPr>
        <p:spPr bwMode="auto">
          <a:xfrm>
            <a:off x="1066800" y="4632325"/>
            <a:ext cx="7543800" cy="830263"/>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Plotting a meaningful graph is too difficult so taking log values instead we get ….</a:t>
            </a:r>
          </a:p>
        </p:txBody>
      </p:sp>
      <p:grpSp>
        <p:nvGrpSpPr>
          <p:cNvPr id="3" name="Group 23"/>
          <p:cNvGrpSpPr>
            <a:grpSpLocks/>
          </p:cNvGrpSpPr>
          <p:nvPr/>
        </p:nvGrpSpPr>
        <p:grpSpPr bwMode="auto">
          <a:xfrm>
            <a:off x="1779588" y="5448300"/>
            <a:ext cx="6024562" cy="1295400"/>
            <a:chOff x="624" y="1824"/>
            <a:chExt cx="3712" cy="816"/>
          </a:xfrm>
        </p:grpSpPr>
        <p:sp>
          <p:nvSpPr>
            <p:cNvPr id="24600" name="Rectangle 24"/>
            <p:cNvSpPr>
              <a:spLocks noChangeArrowheads="1"/>
            </p:cNvSpPr>
            <p:nvPr/>
          </p:nvSpPr>
          <p:spPr bwMode="auto">
            <a:xfrm>
              <a:off x="624" y="1824"/>
              <a:ext cx="3712" cy="816"/>
            </a:xfrm>
            <a:prstGeom prst="rect">
              <a:avLst/>
            </a:prstGeom>
            <a:solidFill>
              <a:schemeClr val="accent1"/>
            </a:solidFill>
            <a:ln w="38100">
              <a:solidFill>
                <a:schemeClr val="tx1"/>
              </a:solidFill>
              <a:miter lim="800000"/>
              <a:headEnd/>
              <a:tailEnd/>
            </a:ln>
            <a:effectLst/>
          </p:spPr>
          <p:txBody>
            <a:bodyPr wrap="none" anchor="ctr"/>
            <a:lstStyle/>
            <a:p>
              <a:pPr>
                <a:defRPr/>
              </a:pPr>
              <a:endParaRPr lang="en-GB">
                <a:solidFill>
                  <a:srgbClr val="000000"/>
                </a:solidFill>
                <a:latin typeface="+mj-lt"/>
              </a:endParaRPr>
            </a:p>
          </p:txBody>
        </p:sp>
        <p:sp>
          <p:nvSpPr>
            <p:cNvPr id="24601" name="Line 25"/>
            <p:cNvSpPr>
              <a:spLocks noChangeShapeType="1"/>
            </p:cNvSpPr>
            <p:nvPr/>
          </p:nvSpPr>
          <p:spPr bwMode="auto">
            <a:xfrm>
              <a:off x="624" y="2208"/>
              <a:ext cx="3712" cy="0"/>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602" name="Line 26"/>
            <p:cNvSpPr>
              <a:spLocks noChangeShapeType="1"/>
            </p:cNvSpPr>
            <p:nvPr/>
          </p:nvSpPr>
          <p:spPr bwMode="auto">
            <a:xfrm>
              <a:off x="1152"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603" name="Line 27"/>
            <p:cNvSpPr>
              <a:spLocks noChangeShapeType="1"/>
            </p:cNvSpPr>
            <p:nvPr/>
          </p:nvSpPr>
          <p:spPr bwMode="auto">
            <a:xfrm>
              <a:off x="1776"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604" name="Line 28"/>
            <p:cNvSpPr>
              <a:spLocks noChangeShapeType="1"/>
            </p:cNvSpPr>
            <p:nvPr/>
          </p:nvSpPr>
          <p:spPr bwMode="auto">
            <a:xfrm>
              <a:off x="2400"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605" name="Line 29"/>
            <p:cNvSpPr>
              <a:spLocks noChangeShapeType="1"/>
            </p:cNvSpPr>
            <p:nvPr/>
          </p:nvSpPr>
          <p:spPr bwMode="auto">
            <a:xfrm>
              <a:off x="3072"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sp>
          <p:nvSpPr>
            <p:cNvPr id="24606" name="Line 30"/>
            <p:cNvSpPr>
              <a:spLocks noChangeShapeType="1"/>
            </p:cNvSpPr>
            <p:nvPr/>
          </p:nvSpPr>
          <p:spPr bwMode="auto">
            <a:xfrm>
              <a:off x="3744" y="1824"/>
              <a:ext cx="0" cy="816"/>
            </a:xfrm>
            <a:prstGeom prst="line">
              <a:avLst/>
            </a:prstGeom>
            <a:noFill/>
            <a:ln w="38100">
              <a:solidFill>
                <a:schemeClr val="tx1"/>
              </a:solidFill>
              <a:round/>
              <a:headEnd/>
              <a:tailEnd/>
            </a:ln>
            <a:effectLst/>
          </p:spPr>
          <p:txBody>
            <a:bodyPr/>
            <a:lstStyle/>
            <a:p>
              <a:pPr>
                <a:defRPr/>
              </a:pPr>
              <a:endParaRPr lang="en-GB">
                <a:solidFill>
                  <a:srgbClr val="000000"/>
                </a:solidFill>
                <a:latin typeface="+mj-lt"/>
              </a:endParaRPr>
            </a:p>
          </p:txBody>
        </p:sp>
      </p:grpSp>
      <p:sp>
        <p:nvSpPr>
          <p:cNvPr id="24607" name="Text Box 31"/>
          <p:cNvSpPr txBox="1">
            <a:spLocks noChangeArrowheads="1"/>
          </p:cNvSpPr>
          <p:nvPr/>
        </p:nvSpPr>
        <p:spPr bwMode="auto">
          <a:xfrm>
            <a:off x="1714500" y="5600700"/>
            <a:ext cx="6237288" cy="1016000"/>
          </a:xfrm>
          <a:prstGeom prst="rect">
            <a:avLst/>
          </a:prstGeom>
          <a:noFill/>
          <a:ln w="9525">
            <a:noFill/>
            <a:miter lim="800000"/>
            <a:headEnd/>
            <a:tailEnd/>
          </a:ln>
          <a:effectLst/>
        </p:spPr>
        <p:txBody>
          <a:bodyPr>
            <a:spAutoFit/>
          </a:bodyPr>
          <a:lstStyle/>
          <a:p>
            <a:pPr algn="l">
              <a:defRPr/>
            </a:pPr>
            <a:r>
              <a:rPr lang="en-GB" sz="2000" dirty="0">
                <a:solidFill>
                  <a:srgbClr val="000000"/>
                </a:solidFill>
                <a:latin typeface="+mj-lt"/>
              </a:rPr>
              <a:t>log</a:t>
            </a:r>
            <a:r>
              <a:rPr lang="en-GB" sz="2000" baseline="-25000" dirty="0">
                <a:solidFill>
                  <a:srgbClr val="000000"/>
                </a:solidFill>
                <a:latin typeface="+mj-lt"/>
              </a:rPr>
              <a:t>10</a:t>
            </a:r>
            <a:r>
              <a:rPr lang="en-GB" sz="2000" dirty="0">
                <a:solidFill>
                  <a:srgbClr val="000000"/>
                </a:solidFill>
                <a:latin typeface="+mj-lt"/>
              </a:rPr>
              <a:t>Q</a:t>
            </a:r>
            <a:r>
              <a:rPr lang="en-GB" dirty="0">
                <a:solidFill>
                  <a:srgbClr val="000000"/>
                </a:solidFill>
                <a:latin typeface="+mj-lt"/>
              </a:rPr>
              <a:t>	  0.7	    1	    1.2	      1.3        1.4</a:t>
            </a:r>
          </a:p>
          <a:p>
            <a:pPr algn="l">
              <a:defRPr/>
            </a:pPr>
            <a:r>
              <a:rPr lang="en-GB" sz="2000" dirty="0">
                <a:solidFill>
                  <a:srgbClr val="000000"/>
                </a:solidFill>
                <a:latin typeface="+mj-lt"/>
              </a:rPr>
              <a:t>log</a:t>
            </a:r>
            <a:r>
              <a:rPr lang="en-GB" sz="2000" baseline="-25000" dirty="0">
                <a:solidFill>
                  <a:srgbClr val="000000"/>
                </a:solidFill>
                <a:latin typeface="+mj-lt"/>
              </a:rPr>
              <a:t>10</a:t>
            </a:r>
            <a:r>
              <a:rPr lang="en-GB" sz="2000" dirty="0">
                <a:solidFill>
                  <a:srgbClr val="000000"/>
                </a:solidFill>
                <a:latin typeface="+mj-lt"/>
              </a:rPr>
              <a:t>T</a:t>
            </a:r>
            <a:r>
              <a:rPr lang="en-GB" dirty="0">
                <a:solidFill>
                  <a:srgbClr val="000000"/>
                </a:solidFill>
                <a:latin typeface="+mj-lt"/>
              </a:rPr>
              <a:t>    2.5      3.7       4.4       4.9       5.3</a:t>
            </a:r>
          </a:p>
        </p:txBody>
      </p:sp>
      <p:sp>
        <p:nvSpPr>
          <p:cNvPr id="24" name="Rectangle 23"/>
          <p:cNvSpPr/>
          <p:nvPr/>
        </p:nvSpPr>
        <p:spPr>
          <a:xfrm>
            <a:off x="3940175" y="1973263"/>
            <a:ext cx="1460500" cy="461962"/>
          </a:xfrm>
          <a:prstGeom prst="rect">
            <a:avLst/>
          </a:prstGeom>
          <a:solidFill>
            <a:schemeClr val="bg1">
              <a:lumMod val="50000"/>
            </a:schemeClr>
          </a:solidFill>
          <a:ln w="57150">
            <a:solidFill>
              <a:schemeClr val="tx1"/>
            </a:solidFill>
          </a:ln>
        </p:spPr>
        <p:txBody>
          <a:bodyPr wrap="none">
            <a:spAutoFit/>
          </a:bodyPr>
          <a:lstStyle/>
          <a:p>
            <a:pPr>
              <a:defRPr/>
            </a:pPr>
            <a:r>
              <a:rPr lang="en-GB" dirty="0">
                <a:solidFill>
                  <a:srgbClr val="FFFF00"/>
                </a:solidFill>
                <a:latin typeface="+mj-lt"/>
              </a:rPr>
              <a:t>T  =  </a:t>
            </a:r>
            <a:r>
              <a:rPr lang="en-GB" dirty="0" err="1">
                <a:solidFill>
                  <a:srgbClr val="FFFF00"/>
                </a:solidFill>
                <a:latin typeface="+mj-lt"/>
              </a:rPr>
              <a:t>kQ</a:t>
            </a:r>
            <a:r>
              <a:rPr lang="en-GB" baseline="30000" dirty="0" err="1">
                <a:solidFill>
                  <a:srgbClr val="FFFF00"/>
                </a:solidFill>
                <a:latin typeface="+mj-lt"/>
              </a:rPr>
              <a:t>n</a:t>
            </a:r>
            <a:endParaRPr lang="en-GB"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1"/>
                                        </p:tgtEl>
                                        <p:attrNameLst>
                                          <p:attrName>style.visibility</p:attrName>
                                        </p:attrNameLst>
                                      </p:cBhvr>
                                      <p:to>
                                        <p:strVal val="visible"/>
                                      </p:to>
                                    </p:set>
                                    <p:anim calcmode="discrete" valueType="clr">
                                      <p:cBhvr override="childStyle">
                                        <p:cTn id="7"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1"/>
                                        </p:tgtEl>
                                        <p:attrNameLst>
                                          <p:attrName>fillcolor</p:attrName>
                                        </p:attrNameLst>
                                      </p:cBhvr>
                                      <p:tavLst>
                                        <p:tav tm="0">
                                          <p:val>
                                            <p:clrVal>
                                              <a:schemeClr val="accent2"/>
                                            </p:clrVal>
                                          </p:val>
                                        </p:tav>
                                        <p:tav tm="50000">
                                          <p:val>
                                            <p:clrVal>
                                              <a:schemeClr val="hlink"/>
                                            </p:clrVal>
                                          </p:val>
                                        </p:tav>
                                      </p:tavLst>
                                    </p:anim>
                                    <p:set>
                                      <p:cBhvr>
                                        <p:cTn id="9" dur="80"/>
                                        <p:tgtEl>
                                          <p:spTgt spid="245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24582"/>
                                        </p:tgtEl>
                                        <p:attrNameLst>
                                          <p:attrName>style.visibility</p:attrName>
                                        </p:attrNameLst>
                                      </p:cBhvr>
                                      <p:to>
                                        <p:strVal val="visible"/>
                                      </p:to>
                                    </p:set>
                                    <p:anim calcmode="discrete" valueType="clr">
                                      <p:cBhvr override="childStyle">
                                        <p:cTn id="18" dur="80"/>
                                        <p:tgtEl>
                                          <p:spTgt spid="2458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582"/>
                                        </p:tgtEl>
                                        <p:attrNameLst>
                                          <p:attrName>fillcolor</p:attrName>
                                        </p:attrNameLst>
                                      </p:cBhvr>
                                      <p:tavLst>
                                        <p:tav tm="0">
                                          <p:val>
                                            <p:clrVal>
                                              <a:schemeClr val="accent2"/>
                                            </p:clrVal>
                                          </p:val>
                                        </p:tav>
                                        <p:tav tm="50000">
                                          <p:val>
                                            <p:clrVal>
                                              <a:schemeClr val="hlink"/>
                                            </p:clrVal>
                                          </p:val>
                                        </p:tav>
                                      </p:tavLst>
                                    </p:anim>
                                    <p:set>
                                      <p:cBhvr>
                                        <p:cTn id="20" dur="80"/>
                                        <p:tgtEl>
                                          <p:spTgt spid="24582"/>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4598"/>
                                        </p:tgtEl>
                                        <p:attrNameLst>
                                          <p:attrName>style.visibility</p:attrName>
                                        </p:attrNameLst>
                                      </p:cBhvr>
                                      <p:to>
                                        <p:strVal val="visible"/>
                                      </p:to>
                                    </p:set>
                                    <p:anim calcmode="discrete" valueType="clr">
                                      <p:cBhvr override="childStyle">
                                        <p:cTn id="25" dur="80"/>
                                        <p:tgtEl>
                                          <p:spTgt spid="2459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4598"/>
                                        </p:tgtEl>
                                        <p:attrNameLst>
                                          <p:attrName>fillcolor</p:attrName>
                                        </p:attrNameLst>
                                      </p:cBhvr>
                                      <p:tavLst>
                                        <p:tav tm="0">
                                          <p:val>
                                            <p:clrVal>
                                              <a:schemeClr val="accent2"/>
                                            </p:clrVal>
                                          </p:val>
                                        </p:tav>
                                        <p:tav tm="50000">
                                          <p:val>
                                            <p:clrVal>
                                              <a:schemeClr val="hlink"/>
                                            </p:clrVal>
                                          </p:val>
                                        </p:tav>
                                      </p:tavLst>
                                    </p:anim>
                                    <p:set>
                                      <p:cBhvr>
                                        <p:cTn id="27" dur="80"/>
                                        <p:tgtEl>
                                          <p:spTgt spid="24598"/>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4607"/>
                                        </p:tgtEl>
                                        <p:attrNameLst>
                                          <p:attrName>style.visibility</p:attrName>
                                        </p:attrNameLst>
                                      </p:cBhvr>
                                      <p:to>
                                        <p:strVal val="visible"/>
                                      </p:to>
                                    </p:set>
                                    <p:anim calcmode="discrete" valueType="clr">
                                      <p:cBhvr override="childStyle">
                                        <p:cTn id="37" dur="80"/>
                                        <p:tgtEl>
                                          <p:spTgt spid="2460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4607"/>
                                        </p:tgtEl>
                                        <p:attrNameLst>
                                          <p:attrName>fillcolor</p:attrName>
                                        </p:attrNameLst>
                                      </p:cBhvr>
                                      <p:tavLst>
                                        <p:tav tm="0">
                                          <p:val>
                                            <p:clrVal>
                                              <a:schemeClr val="accent2"/>
                                            </p:clrVal>
                                          </p:val>
                                        </p:tav>
                                        <p:tav tm="50000">
                                          <p:val>
                                            <p:clrVal>
                                              <a:schemeClr val="hlink"/>
                                            </p:clrVal>
                                          </p:val>
                                        </p:tav>
                                      </p:tavLst>
                                    </p:anim>
                                    <p:set>
                                      <p:cBhvr>
                                        <p:cTn id="39" dur="80"/>
                                        <p:tgtEl>
                                          <p:spTgt spid="246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utoUpdateAnimBg="0"/>
      <p:bldP spid="24598" grpId="0" autoUpdateAnimBg="0"/>
      <p:bldP spid="2460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srcRect/>
          <a:stretch>
            <a:fillRect/>
          </a:stretch>
        </p:blipFill>
        <p:spPr bwMode="auto">
          <a:xfrm>
            <a:off x="80963" y="1785938"/>
            <a:ext cx="8982075" cy="4972050"/>
          </a:xfrm>
          <a:prstGeom prst="rect">
            <a:avLst/>
          </a:prstGeom>
          <a:noFill/>
          <a:ln w="57150">
            <a:solidFill>
              <a:schemeClr val="bg1">
                <a:lumMod val="50000"/>
              </a:schemeClr>
            </a:solidFill>
            <a:miter lim="800000"/>
            <a:headEnd/>
            <a:tailEnd/>
          </a:ln>
          <a:effectLst/>
        </p:spPr>
      </p:pic>
      <p:sp>
        <p:nvSpPr>
          <p:cNvPr id="25604" name="Text Box 4"/>
          <p:cNvSpPr txBox="1">
            <a:spLocks noChangeArrowheads="1"/>
          </p:cNvSpPr>
          <p:nvPr/>
        </p:nvSpPr>
        <p:spPr bwMode="auto">
          <a:xfrm>
            <a:off x="7985125" y="5981700"/>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solidFill>
                  <a:srgbClr val="000000"/>
                </a:solidFill>
                <a:latin typeface="Comic Sans MS" panose="030F0702030302020204" pitchFamily="66" charset="0"/>
              </a:rPr>
              <a:t>log</a:t>
            </a:r>
            <a:r>
              <a:rPr lang="en-GB" altLang="en-US" sz="2000" baseline="-25000">
                <a:solidFill>
                  <a:srgbClr val="000000"/>
                </a:solidFill>
                <a:latin typeface="Comic Sans MS" panose="030F0702030302020204" pitchFamily="66" charset="0"/>
              </a:rPr>
              <a:t>10</a:t>
            </a:r>
            <a:r>
              <a:rPr lang="en-GB" altLang="en-US" sz="2000">
                <a:solidFill>
                  <a:srgbClr val="000000"/>
                </a:solidFill>
                <a:latin typeface="Comic Sans MS" panose="030F0702030302020204" pitchFamily="66" charset="0"/>
              </a:rPr>
              <a:t>Q</a:t>
            </a:r>
          </a:p>
        </p:txBody>
      </p:sp>
      <p:sp>
        <p:nvSpPr>
          <p:cNvPr id="25605" name="Text Box 5"/>
          <p:cNvSpPr txBox="1">
            <a:spLocks noChangeArrowheads="1"/>
          </p:cNvSpPr>
          <p:nvPr/>
        </p:nvSpPr>
        <p:spPr bwMode="auto">
          <a:xfrm>
            <a:off x="490538" y="20193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solidFill>
                  <a:srgbClr val="000000"/>
                </a:solidFill>
                <a:latin typeface="Comic Sans MS" panose="030F0702030302020204" pitchFamily="66" charset="0"/>
              </a:rPr>
              <a:t>log</a:t>
            </a:r>
            <a:r>
              <a:rPr lang="en-GB" altLang="en-US" sz="2000" baseline="-25000">
                <a:solidFill>
                  <a:srgbClr val="000000"/>
                </a:solidFill>
                <a:latin typeface="Comic Sans MS" panose="030F0702030302020204" pitchFamily="66" charset="0"/>
              </a:rPr>
              <a:t>10</a:t>
            </a:r>
            <a:r>
              <a:rPr lang="en-GB" altLang="en-US" sz="2000">
                <a:solidFill>
                  <a:srgbClr val="000000"/>
                </a:solidFill>
                <a:latin typeface="Comic Sans MS" panose="030F0702030302020204" pitchFamily="66" charset="0"/>
              </a:rPr>
              <a:t>T</a:t>
            </a:r>
          </a:p>
        </p:txBody>
      </p:sp>
      <p:sp>
        <p:nvSpPr>
          <p:cNvPr id="25606" name="Oval 6"/>
          <p:cNvSpPr>
            <a:spLocks noChangeArrowheads="1"/>
          </p:cNvSpPr>
          <p:nvPr/>
        </p:nvSpPr>
        <p:spPr bwMode="auto">
          <a:xfrm>
            <a:off x="4338638" y="483393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5607" name="Oval 7"/>
          <p:cNvSpPr>
            <a:spLocks noChangeArrowheads="1"/>
          </p:cNvSpPr>
          <p:nvPr/>
        </p:nvSpPr>
        <p:spPr bwMode="auto">
          <a:xfrm>
            <a:off x="6015038" y="414813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5608" name="Oval 8"/>
          <p:cNvSpPr>
            <a:spLocks noChangeArrowheads="1"/>
          </p:cNvSpPr>
          <p:nvPr/>
        </p:nvSpPr>
        <p:spPr bwMode="auto">
          <a:xfrm>
            <a:off x="7158038" y="376713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5610" name="Oval 10"/>
          <p:cNvSpPr>
            <a:spLocks noChangeArrowheads="1"/>
          </p:cNvSpPr>
          <p:nvPr/>
        </p:nvSpPr>
        <p:spPr bwMode="auto">
          <a:xfrm>
            <a:off x="7767638" y="353853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5611" name="Oval 11"/>
          <p:cNvSpPr>
            <a:spLocks noChangeArrowheads="1"/>
          </p:cNvSpPr>
          <p:nvPr/>
        </p:nvSpPr>
        <p:spPr bwMode="auto">
          <a:xfrm>
            <a:off x="8301038" y="315753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5612" name="Line 12"/>
          <p:cNvSpPr>
            <a:spLocks noChangeShapeType="1"/>
          </p:cNvSpPr>
          <p:nvPr/>
        </p:nvSpPr>
        <p:spPr bwMode="auto">
          <a:xfrm flipV="1">
            <a:off x="4414838" y="3309938"/>
            <a:ext cx="3962400" cy="1600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
          <p:cNvSpPr txBox="1">
            <a:spLocks noChangeArrowheads="1"/>
          </p:cNvSpPr>
          <p:nvPr/>
        </p:nvSpPr>
        <p:spPr bwMode="auto">
          <a:xfrm>
            <a:off x="392113" y="457200"/>
            <a:ext cx="305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latin typeface="Comic Sans MS" panose="030F0702030302020204" pitchFamily="66" charset="0"/>
              </a:rPr>
              <a:t>m   =    </a:t>
            </a:r>
            <a:r>
              <a:rPr lang="en-GB" altLang="en-US" u="sng">
                <a:latin typeface="Comic Sans MS" panose="030F0702030302020204" pitchFamily="66" charset="0"/>
              </a:rPr>
              <a:t>5.3  -  2.5  </a:t>
            </a:r>
            <a:r>
              <a:rPr lang="en-GB" altLang="en-US">
                <a:latin typeface="Comic Sans MS" panose="030F0702030302020204" pitchFamily="66" charset="0"/>
              </a:rPr>
              <a:t>	1.4  -  0.7</a:t>
            </a:r>
          </a:p>
        </p:txBody>
      </p:sp>
      <p:sp>
        <p:nvSpPr>
          <p:cNvPr id="13" name="Text Box 4"/>
          <p:cNvSpPr txBox="1">
            <a:spLocks noChangeArrowheads="1"/>
          </p:cNvSpPr>
          <p:nvPr/>
        </p:nvSpPr>
        <p:spPr bwMode="auto">
          <a:xfrm>
            <a:off x="3189288" y="644525"/>
            <a:ext cx="1023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latin typeface="Comic Sans MS" panose="030F0702030302020204" pitchFamily="66" charset="0"/>
              </a:rPr>
              <a:t>=  4</a:t>
            </a:r>
          </a:p>
        </p:txBody>
      </p:sp>
      <p:sp>
        <p:nvSpPr>
          <p:cNvPr id="14" name="Text Box 5"/>
          <p:cNvSpPr txBox="1">
            <a:spLocks noChangeArrowheads="1"/>
          </p:cNvSpPr>
          <p:nvPr/>
        </p:nvSpPr>
        <p:spPr bwMode="auto">
          <a:xfrm>
            <a:off x="4621213" y="576263"/>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latin typeface="Comic Sans MS" panose="030F0702030302020204" pitchFamily="66" charset="0"/>
              </a:rPr>
              <a:t>Point on line (a,b)  =  (1,3.7)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60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560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560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560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560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56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561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5612"/>
                                        </p:tgtEl>
                                        <p:attrNameLst>
                                          <p:attrName>style.visibility</p:attrName>
                                        </p:attrNameLst>
                                      </p:cBhvr>
                                      <p:to>
                                        <p:strVal val="visible"/>
                                      </p:to>
                                    </p:set>
                                    <p:animEffect transition="in" filter="wipe(left)">
                                      <p:cBhvr>
                                        <p:cTn id="40" dur="500"/>
                                        <p:tgtEl>
                                          <p:spTgt spid="256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autoUpdateAnimBg="0"/>
      <p:bldP spid="25606" grpId="0" animBg="1"/>
      <p:bldP spid="25607" grpId="0" animBg="1"/>
      <p:bldP spid="25608" grpId="0" animBg="1"/>
      <p:bldP spid="25610" grpId="0" animBg="1"/>
      <p:bldP spid="25611" grpId="0" animBg="1"/>
      <p:bldP spid="12" grpId="0" autoUpdateAnimBg="0"/>
      <p:bldP spid="13" grpId="0" autoUpdateAnimBg="0"/>
      <p:bldP spid="1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2" name="Rectangle 18"/>
          <p:cNvSpPr>
            <a:spLocks noChangeArrowheads="1"/>
          </p:cNvSpPr>
          <p:nvPr/>
        </p:nvSpPr>
        <p:spPr bwMode="auto">
          <a:xfrm>
            <a:off x="7162800" y="6172200"/>
            <a:ext cx="1981200" cy="685800"/>
          </a:xfrm>
          <a:prstGeom prst="rect">
            <a:avLst/>
          </a:prstGeom>
          <a:solidFill>
            <a:schemeClr val="bg1">
              <a:lumMod val="50000"/>
            </a:schemeClr>
          </a:solidFill>
          <a:ln w="57150">
            <a:solidFill>
              <a:schemeClr val="tx1"/>
            </a:solidFill>
            <a:miter lim="800000"/>
            <a:headEnd/>
            <a:tailEnd/>
          </a:ln>
          <a:effectLst/>
        </p:spPr>
        <p:txBody>
          <a:bodyPr wrap="none" anchor="ctr"/>
          <a:lstStyle/>
          <a:p>
            <a:pPr>
              <a:defRPr/>
            </a:pPr>
            <a:endParaRPr lang="en-GB"/>
          </a:p>
        </p:txBody>
      </p:sp>
      <p:sp>
        <p:nvSpPr>
          <p:cNvPr id="26630" name="Text Box 6"/>
          <p:cNvSpPr txBox="1">
            <a:spLocks noChangeArrowheads="1"/>
          </p:cNvSpPr>
          <p:nvPr/>
        </p:nvSpPr>
        <p:spPr bwMode="auto">
          <a:xfrm>
            <a:off x="762000" y="1824038"/>
            <a:ext cx="8382000" cy="1568450"/>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Since the graph does not cut the y-axis use   </a:t>
            </a:r>
          </a:p>
          <a:p>
            <a:pPr>
              <a:defRPr/>
            </a:pPr>
            <a:r>
              <a:rPr lang="en-GB" dirty="0">
                <a:solidFill>
                  <a:srgbClr val="FFFF00"/>
                </a:solidFill>
                <a:latin typeface="+mj-lt"/>
              </a:rPr>
              <a:t>Y – b = m(X – a)</a:t>
            </a:r>
          </a:p>
          <a:p>
            <a:pPr>
              <a:defRPr/>
            </a:pPr>
            <a:r>
              <a:rPr lang="en-GB" dirty="0">
                <a:solidFill>
                  <a:srgbClr val="FFFF00"/>
                </a:solidFill>
                <a:latin typeface="+mj-lt"/>
              </a:rPr>
              <a:t>where   X = log</a:t>
            </a:r>
            <a:r>
              <a:rPr lang="en-GB" baseline="-25000" dirty="0">
                <a:solidFill>
                  <a:srgbClr val="FFFF00"/>
                </a:solidFill>
                <a:latin typeface="+mj-lt"/>
              </a:rPr>
              <a:t>10</a:t>
            </a:r>
            <a:r>
              <a:rPr lang="en-GB" dirty="0">
                <a:solidFill>
                  <a:srgbClr val="FFFF00"/>
                </a:solidFill>
                <a:latin typeface="+mj-lt"/>
              </a:rPr>
              <a:t>Q  and  Y = log</a:t>
            </a:r>
            <a:r>
              <a:rPr lang="en-GB" baseline="-25000" dirty="0">
                <a:solidFill>
                  <a:srgbClr val="FFFF00"/>
                </a:solidFill>
                <a:latin typeface="+mj-lt"/>
              </a:rPr>
              <a:t>10</a:t>
            </a:r>
            <a:r>
              <a:rPr lang="en-GB" dirty="0">
                <a:solidFill>
                  <a:srgbClr val="FFFF00"/>
                </a:solidFill>
                <a:latin typeface="+mj-lt"/>
              </a:rPr>
              <a:t>T , </a:t>
            </a:r>
          </a:p>
        </p:txBody>
      </p:sp>
      <p:sp>
        <p:nvSpPr>
          <p:cNvPr id="26632" name="Text Box 8"/>
          <p:cNvSpPr txBox="1">
            <a:spLocks noChangeArrowheads="1"/>
          </p:cNvSpPr>
          <p:nvPr/>
        </p:nvSpPr>
        <p:spPr bwMode="auto">
          <a:xfrm>
            <a:off x="690563" y="3521075"/>
            <a:ext cx="5187950" cy="523875"/>
          </a:xfrm>
          <a:prstGeom prst="rect">
            <a:avLst/>
          </a:prstGeom>
          <a:noFill/>
          <a:ln w="9525">
            <a:noFill/>
            <a:miter lim="800000"/>
            <a:headEnd/>
            <a:tailEnd/>
          </a:ln>
          <a:effectLst/>
        </p:spPr>
        <p:txBody>
          <a:bodyPr>
            <a:spAutoFit/>
          </a:bodyPr>
          <a:lstStyle/>
          <a:p>
            <a:pPr>
              <a:defRPr/>
            </a:pPr>
            <a:r>
              <a:rPr lang="en-GB" sz="2800" dirty="0">
                <a:latin typeface="+mj-lt"/>
              </a:rPr>
              <a:t>log</a:t>
            </a:r>
            <a:r>
              <a:rPr lang="en-GB" sz="2800" baseline="-25000" dirty="0">
                <a:latin typeface="+mj-lt"/>
              </a:rPr>
              <a:t>10</a:t>
            </a:r>
            <a:r>
              <a:rPr lang="en-GB" sz="2800" dirty="0">
                <a:latin typeface="+mj-lt"/>
              </a:rPr>
              <a:t>T – 3.7 = 4(log</a:t>
            </a:r>
            <a:r>
              <a:rPr lang="en-GB" sz="2800" baseline="-25000" dirty="0">
                <a:latin typeface="+mj-lt"/>
              </a:rPr>
              <a:t>10</a:t>
            </a:r>
            <a:r>
              <a:rPr lang="en-GB" sz="2800" dirty="0">
                <a:latin typeface="+mj-lt"/>
              </a:rPr>
              <a:t>Q – 1)</a:t>
            </a:r>
          </a:p>
        </p:txBody>
      </p:sp>
      <p:sp>
        <p:nvSpPr>
          <p:cNvPr id="26633" name="Text Box 9"/>
          <p:cNvSpPr txBox="1">
            <a:spLocks noChangeArrowheads="1"/>
          </p:cNvSpPr>
          <p:nvPr/>
        </p:nvSpPr>
        <p:spPr bwMode="auto">
          <a:xfrm>
            <a:off x="838200" y="4064000"/>
            <a:ext cx="4648200" cy="522288"/>
          </a:xfrm>
          <a:prstGeom prst="rect">
            <a:avLst/>
          </a:prstGeom>
          <a:noFill/>
          <a:ln w="9525">
            <a:noFill/>
            <a:miter lim="800000"/>
            <a:headEnd/>
            <a:tailEnd/>
          </a:ln>
          <a:effectLst/>
        </p:spPr>
        <p:txBody>
          <a:bodyPr>
            <a:spAutoFit/>
          </a:bodyPr>
          <a:lstStyle/>
          <a:p>
            <a:pPr>
              <a:defRPr/>
            </a:pPr>
            <a:r>
              <a:rPr lang="en-GB" sz="2800" dirty="0">
                <a:latin typeface="+mj-lt"/>
              </a:rPr>
              <a:t>log</a:t>
            </a:r>
            <a:r>
              <a:rPr lang="en-GB" sz="2800" baseline="-25000" dirty="0">
                <a:latin typeface="+mj-lt"/>
              </a:rPr>
              <a:t>10</a:t>
            </a:r>
            <a:r>
              <a:rPr lang="en-GB" sz="2800" dirty="0">
                <a:latin typeface="+mj-lt"/>
              </a:rPr>
              <a:t>T – 3.7 = 4log</a:t>
            </a:r>
            <a:r>
              <a:rPr lang="en-GB" sz="2800" baseline="-25000" dirty="0">
                <a:latin typeface="+mj-lt"/>
              </a:rPr>
              <a:t>10</a:t>
            </a:r>
            <a:r>
              <a:rPr lang="en-GB" sz="2800" dirty="0">
                <a:latin typeface="+mj-lt"/>
              </a:rPr>
              <a:t>Q – 4</a:t>
            </a:r>
          </a:p>
        </p:txBody>
      </p:sp>
      <p:sp>
        <p:nvSpPr>
          <p:cNvPr id="26634" name="Text Box 10"/>
          <p:cNvSpPr txBox="1">
            <a:spLocks noChangeArrowheads="1"/>
          </p:cNvSpPr>
          <p:nvPr/>
        </p:nvSpPr>
        <p:spPr bwMode="auto">
          <a:xfrm>
            <a:off x="1692275" y="4605338"/>
            <a:ext cx="4022725" cy="523875"/>
          </a:xfrm>
          <a:prstGeom prst="rect">
            <a:avLst/>
          </a:prstGeom>
          <a:noFill/>
          <a:ln w="9525">
            <a:noFill/>
            <a:miter lim="800000"/>
            <a:headEnd/>
            <a:tailEnd/>
          </a:ln>
          <a:effectLst/>
        </p:spPr>
        <p:txBody>
          <a:bodyPr>
            <a:spAutoFit/>
          </a:bodyPr>
          <a:lstStyle/>
          <a:p>
            <a:pPr>
              <a:defRPr/>
            </a:pPr>
            <a:r>
              <a:rPr lang="en-GB" sz="2800" dirty="0">
                <a:latin typeface="+mj-lt"/>
              </a:rPr>
              <a:t>log</a:t>
            </a:r>
            <a:r>
              <a:rPr lang="en-GB" sz="2800" baseline="-25000" dirty="0">
                <a:latin typeface="+mj-lt"/>
              </a:rPr>
              <a:t>10</a:t>
            </a:r>
            <a:r>
              <a:rPr lang="en-GB" sz="2800" dirty="0">
                <a:latin typeface="+mj-lt"/>
              </a:rPr>
              <a:t>T  = 4log</a:t>
            </a:r>
            <a:r>
              <a:rPr lang="en-GB" sz="2800" baseline="-25000" dirty="0">
                <a:latin typeface="+mj-lt"/>
              </a:rPr>
              <a:t>10</a:t>
            </a:r>
            <a:r>
              <a:rPr lang="en-GB" sz="2800" dirty="0">
                <a:latin typeface="+mj-lt"/>
              </a:rPr>
              <a:t>Q – 0.3</a:t>
            </a:r>
          </a:p>
        </p:txBody>
      </p:sp>
      <p:sp>
        <p:nvSpPr>
          <p:cNvPr id="26635" name="Text Box 11"/>
          <p:cNvSpPr txBox="1">
            <a:spLocks noChangeArrowheads="1"/>
          </p:cNvSpPr>
          <p:nvPr/>
        </p:nvSpPr>
        <p:spPr bwMode="auto">
          <a:xfrm>
            <a:off x="1577975" y="5148263"/>
            <a:ext cx="5149850" cy="522287"/>
          </a:xfrm>
          <a:prstGeom prst="rect">
            <a:avLst/>
          </a:prstGeom>
          <a:noFill/>
          <a:ln w="9525">
            <a:noFill/>
            <a:miter lim="800000"/>
            <a:headEnd/>
            <a:tailEnd/>
          </a:ln>
          <a:effectLst/>
        </p:spPr>
        <p:txBody>
          <a:bodyPr>
            <a:spAutoFit/>
          </a:bodyPr>
          <a:lstStyle/>
          <a:p>
            <a:pPr>
              <a:defRPr/>
            </a:pPr>
            <a:r>
              <a:rPr lang="en-GB" sz="2800" dirty="0">
                <a:latin typeface="+mj-lt"/>
              </a:rPr>
              <a:t>log</a:t>
            </a:r>
            <a:r>
              <a:rPr lang="en-GB" sz="2800" baseline="-25000" dirty="0">
                <a:latin typeface="+mj-lt"/>
              </a:rPr>
              <a:t>10</a:t>
            </a:r>
            <a:r>
              <a:rPr lang="en-GB" sz="2800" dirty="0">
                <a:latin typeface="+mj-lt"/>
              </a:rPr>
              <a:t>T  = log</a:t>
            </a:r>
            <a:r>
              <a:rPr lang="en-GB" sz="2800" baseline="-25000" dirty="0">
                <a:latin typeface="+mj-lt"/>
              </a:rPr>
              <a:t>10</a:t>
            </a:r>
            <a:r>
              <a:rPr lang="en-GB" sz="2800" dirty="0">
                <a:latin typeface="+mj-lt"/>
              </a:rPr>
              <a:t>Q</a:t>
            </a:r>
            <a:r>
              <a:rPr lang="en-GB" sz="2800" baseline="30000" dirty="0">
                <a:latin typeface="+mj-lt"/>
              </a:rPr>
              <a:t>4</a:t>
            </a:r>
            <a:r>
              <a:rPr lang="en-GB" sz="2800" dirty="0">
                <a:latin typeface="+mj-lt"/>
              </a:rPr>
              <a:t> – log</a:t>
            </a:r>
            <a:r>
              <a:rPr lang="en-GB" sz="2800" baseline="-25000" dirty="0">
                <a:latin typeface="+mj-lt"/>
              </a:rPr>
              <a:t>10</a:t>
            </a:r>
            <a:r>
              <a:rPr lang="en-GB" sz="2800" dirty="0">
                <a:latin typeface="+mj-lt"/>
              </a:rPr>
              <a:t>10</a:t>
            </a:r>
            <a:r>
              <a:rPr lang="en-GB" sz="2800" baseline="30000" dirty="0">
                <a:latin typeface="+mj-lt"/>
              </a:rPr>
              <a:t>0.3</a:t>
            </a:r>
          </a:p>
        </p:txBody>
      </p:sp>
      <p:sp>
        <p:nvSpPr>
          <p:cNvPr id="26638" name="Text Box 14"/>
          <p:cNvSpPr txBox="1">
            <a:spLocks noChangeArrowheads="1"/>
          </p:cNvSpPr>
          <p:nvPr/>
        </p:nvSpPr>
        <p:spPr bwMode="auto">
          <a:xfrm>
            <a:off x="1692275" y="5689600"/>
            <a:ext cx="4343400" cy="523875"/>
          </a:xfrm>
          <a:prstGeom prst="rect">
            <a:avLst/>
          </a:prstGeom>
          <a:noFill/>
          <a:ln w="9525">
            <a:noFill/>
            <a:miter lim="800000"/>
            <a:headEnd/>
            <a:tailEnd/>
          </a:ln>
          <a:effectLst/>
        </p:spPr>
        <p:txBody>
          <a:bodyPr>
            <a:spAutoFit/>
          </a:bodyPr>
          <a:lstStyle/>
          <a:p>
            <a:pPr>
              <a:defRPr/>
            </a:pPr>
            <a:r>
              <a:rPr lang="en-GB" sz="2800" dirty="0">
                <a:latin typeface="+mj-lt"/>
              </a:rPr>
              <a:t>log</a:t>
            </a:r>
            <a:r>
              <a:rPr lang="en-GB" sz="2800" baseline="-25000" dirty="0">
                <a:latin typeface="+mj-lt"/>
              </a:rPr>
              <a:t>10</a:t>
            </a:r>
            <a:r>
              <a:rPr lang="en-GB" sz="2800" dirty="0">
                <a:latin typeface="+mj-lt"/>
              </a:rPr>
              <a:t>T  = log</a:t>
            </a:r>
            <a:r>
              <a:rPr lang="en-GB" sz="2800" baseline="-25000" dirty="0">
                <a:latin typeface="+mj-lt"/>
              </a:rPr>
              <a:t>10</a:t>
            </a:r>
            <a:r>
              <a:rPr lang="en-GB" sz="2800" dirty="0">
                <a:latin typeface="+mj-lt"/>
              </a:rPr>
              <a:t>Q</a:t>
            </a:r>
            <a:r>
              <a:rPr lang="en-GB" sz="2800" baseline="30000" dirty="0">
                <a:latin typeface="+mj-lt"/>
              </a:rPr>
              <a:t>4</a:t>
            </a:r>
            <a:r>
              <a:rPr lang="en-GB" sz="2800" dirty="0">
                <a:latin typeface="+mj-lt"/>
              </a:rPr>
              <a:t> – log</a:t>
            </a:r>
            <a:r>
              <a:rPr lang="en-GB" sz="2800" baseline="-25000" dirty="0">
                <a:latin typeface="+mj-lt"/>
              </a:rPr>
              <a:t>10</a:t>
            </a:r>
            <a:r>
              <a:rPr lang="en-GB" sz="2800" dirty="0">
                <a:latin typeface="+mj-lt"/>
              </a:rPr>
              <a:t>2</a:t>
            </a:r>
            <a:endParaRPr lang="en-GB" sz="2800" baseline="30000" dirty="0">
              <a:latin typeface="+mj-lt"/>
            </a:endParaRPr>
          </a:p>
        </p:txBody>
      </p:sp>
      <p:sp>
        <p:nvSpPr>
          <p:cNvPr id="26639" name="Text Box 15"/>
          <p:cNvSpPr txBox="1">
            <a:spLocks noChangeArrowheads="1"/>
          </p:cNvSpPr>
          <p:nvPr/>
        </p:nvSpPr>
        <p:spPr bwMode="auto">
          <a:xfrm>
            <a:off x="1463675" y="6232525"/>
            <a:ext cx="4038600" cy="522288"/>
          </a:xfrm>
          <a:prstGeom prst="rect">
            <a:avLst/>
          </a:prstGeom>
          <a:noFill/>
          <a:ln w="9525">
            <a:noFill/>
            <a:miter lim="800000"/>
            <a:headEnd/>
            <a:tailEnd/>
          </a:ln>
          <a:effectLst/>
        </p:spPr>
        <p:txBody>
          <a:bodyPr>
            <a:spAutoFit/>
          </a:bodyPr>
          <a:lstStyle/>
          <a:p>
            <a:pPr>
              <a:defRPr/>
            </a:pPr>
            <a:r>
              <a:rPr lang="en-GB" sz="2800" dirty="0">
                <a:latin typeface="+mj-lt"/>
              </a:rPr>
              <a:t>log</a:t>
            </a:r>
            <a:r>
              <a:rPr lang="en-GB" sz="2800" baseline="-25000" dirty="0">
                <a:latin typeface="+mj-lt"/>
              </a:rPr>
              <a:t>10</a:t>
            </a:r>
            <a:r>
              <a:rPr lang="en-GB" sz="2800" dirty="0">
                <a:latin typeface="+mj-lt"/>
              </a:rPr>
              <a:t>T  = log</a:t>
            </a:r>
            <a:r>
              <a:rPr lang="en-GB" sz="2800" baseline="-25000" dirty="0">
                <a:latin typeface="+mj-lt"/>
              </a:rPr>
              <a:t>10</a:t>
            </a:r>
            <a:r>
              <a:rPr lang="en-GB" sz="2800" dirty="0">
                <a:latin typeface="+mj-lt"/>
              </a:rPr>
              <a:t>(</a:t>
            </a:r>
            <a:r>
              <a:rPr lang="en-GB" sz="2800" baseline="30000" dirty="0">
                <a:latin typeface="+mj-lt"/>
              </a:rPr>
              <a:t>Q</a:t>
            </a:r>
            <a:r>
              <a:rPr lang="en-GB" sz="2800" baseline="44000" dirty="0">
                <a:latin typeface="+mj-lt"/>
              </a:rPr>
              <a:t>4</a:t>
            </a:r>
            <a:r>
              <a:rPr lang="en-GB" sz="2800" dirty="0">
                <a:latin typeface="+mj-lt"/>
              </a:rPr>
              <a:t>/</a:t>
            </a:r>
            <a:r>
              <a:rPr lang="en-GB" sz="2800" baseline="-25000" dirty="0">
                <a:latin typeface="+mj-lt"/>
              </a:rPr>
              <a:t>2</a:t>
            </a:r>
            <a:r>
              <a:rPr lang="en-GB" sz="2800" dirty="0">
                <a:latin typeface="+mj-lt"/>
              </a:rPr>
              <a:t>)</a:t>
            </a:r>
          </a:p>
        </p:txBody>
      </p:sp>
      <p:sp>
        <p:nvSpPr>
          <p:cNvPr id="26641" name="Text Box 17"/>
          <p:cNvSpPr txBox="1">
            <a:spLocks noChangeArrowheads="1"/>
          </p:cNvSpPr>
          <p:nvPr/>
        </p:nvSpPr>
        <p:spPr bwMode="auto">
          <a:xfrm>
            <a:off x="7200900" y="6270625"/>
            <a:ext cx="1828800" cy="461963"/>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T  =  </a:t>
            </a:r>
            <a:r>
              <a:rPr lang="en-GB" baseline="30000" dirty="0">
                <a:solidFill>
                  <a:srgbClr val="FFFF00"/>
                </a:solidFill>
                <a:latin typeface="+mj-lt"/>
              </a:rPr>
              <a:t>1</a:t>
            </a:r>
            <a:r>
              <a:rPr lang="en-GB" dirty="0">
                <a:solidFill>
                  <a:srgbClr val="FFFF00"/>
                </a:solidFill>
                <a:latin typeface="+mj-lt"/>
              </a:rPr>
              <a:t>/</a:t>
            </a:r>
            <a:r>
              <a:rPr lang="en-GB" baseline="-25000" dirty="0">
                <a:solidFill>
                  <a:srgbClr val="FFFF00"/>
                </a:solidFill>
                <a:latin typeface="+mj-lt"/>
              </a:rPr>
              <a:t>2</a:t>
            </a:r>
            <a:r>
              <a:rPr lang="en-GB" dirty="0">
                <a:solidFill>
                  <a:srgbClr val="FFFF00"/>
                </a:solidFill>
                <a:latin typeface="+mj-lt"/>
              </a:rPr>
              <a:t>Q</a:t>
            </a:r>
            <a:r>
              <a:rPr lang="en-GB" baseline="30000" dirty="0">
                <a:solidFill>
                  <a:srgbClr val="FFFF00"/>
                </a:solidFill>
                <a:latin typeface="+mj-lt"/>
              </a:rPr>
              <a:t>4</a:t>
            </a:r>
          </a:p>
        </p:txBody>
      </p:sp>
      <p:sp>
        <p:nvSpPr>
          <p:cNvPr id="18"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30"/>
                                        </p:tgtEl>
                                        <p:attrNameLst>
                                          <p:attrName>style.visibility</p:attrName>
                                        </p:attrNameLst>
                                      </p:cBhvr>
                                      <p:to>
                                        <p:strVal val="visible"/>
                                      </p:to>
                                    </p:set>
                                    <p:anim calcmode="discrete" valueType="clr">
                                      <p:cBhvr override="childStyle">
                                        <p:cTn id="7" dur="80"/>
                                        <p:tgtEl>
                                          <p:spTgt spid="266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0"/>
                                        </p:tgtEl>
                                        <p:attrNameLst>
                                          <p:attrName>fillcolor</p:attrName>
                                        </p:attrNameLst>
                                      </p:cBhvr>
                                      <p:tavLst>
                                        <p:tav tm="0">
                                          <p:val>
                                            <p:clrVal>
                                              <a:schemeClr val="accent2"/>
                                            </p:clrVal>
                                          </p:val>
                                        </p:tav>
                                        <p:tav tm="50000">
                                          <p:val>
                                            <p:clrVal>
                                              <a:schemeClr val="hlink"/>
                                            </p:clrVal>
                                          </p:val>
                                        </p:tav>
                                      </p:tavLst>
                                    </p:anim>
                                    <p:set>
                                      <p:cBhvr>
                                        <p:cTn id="9" dur="80"/>
                                        <p:tgtEl>
                                          <p:spTgt spid="266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632"/>
                                        </p:tgtEl>
                                        <p:attrNameLst>
                                          <p:attrName>style.visibility</p:attrName>
                                        </p:attrNameLst>
                                      </p:cBhvr>
                                      <p:to>
                                        <p:strVal val="visible"/>
                                      </p:to>
                                    </p:set>
                                    <p:anim calcmode="discrete" valueType="clr">
                                      <p:cBhvr override="childStyle">
                                        <p:cTn id="14" dur="80"/>
                                        <p:tgtEl>
                                          <p:spTgt spid="2663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32"/>
                                        </p:tgtEl>
                                        <p:attrNameLst>
                                          <p:attrName>fillcolor</p:attrName>
                                        </p:attrNameLst>
                                      </p:cBhvr>
                                      <p:tavLst>
                                        <p:tav tm="0">
                                          <p:val>
                                            <p:clrVal>
                                              <a:schemeClr val="accent2"/>
                                            </p:clrVal>
                                          </p:val>
                                        </p:tav>
                                        <p:tav tm="50000">
                                          <p:val>
                                            <p:clrVal>
                                              <a:schemeClr val="hlink"/>
                                            </p:clrVal>
                                          </p:val>
                                        </p:tav>
                                      </p:tavLst>
                                    </p:anim>
                                    <p:set>
                                      <p:cBhvr>
                                        <p:cTn id="16" dur="80"/>
                                        <p:tgtEl>
                                          <p:spTgt spid="2663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6633"/>
                                        </p:tgtEl>
                                        <p:attrNameLst>
                                          <p:attrName>style.visibility</p:attrName>
                                        </p:attrNameLst>
                                      </p:cBhvr>
                                      <p:to>
                                        <p:strVal val="visible"/>
                                      </p:to>
                                    </p:set>
                                    <p:anim calcmode="discrete" valueType="clr">
                                      <p:cBhvr override="childStyle">
                                        <p:cTn id="21" dur="80"/>
                                        <p:tgtEl>
                                          <p:spTgt spid="2663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633"/>
                                        </p:tgtEl>
                                        <p:attrNameLst>
                                          <p:attrName>fillcolor</p:attrName>
                                        </p:attrNameLst>
                                      </p:cBhvr>
                                      <p:tavLst>
                                        <p:tav tm="0">
                                          <p:val>
                                            <p:clrVal>
                                              <a:schemeClr val="accent2"/>
                                            </p:clrVal>
                                          </p:val>
                                        </p:tav>
                                        <p:tav tm="50000">
                                          <p:val>
                                            <p:clrVal>
                                              <a:schemeClr val="hlink"/>
                                            </p:clrVal>
                                          </p:val>
                                        </p:tav>
                                      </p:tavLst>
                                    </p:anim>
                                    <p:set>
                                      <p:cBhvr>
                                        <p:cTn id="23" dur="80"/>
                                        <p:tgtEl>
                                          <p:spTgt spid="2663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6634"/>
                                        </p:tgtEl>
                                        <p:attrNameLst>
                                          <p:attrName>style.visibility</p:attrName>
                                        </p:attrNameLst>
                                      </p:cBhvr>
                                      <p:to>
                                        <p:strVal val="visible"/>
                                      </p:to>
                                    </p:set>
                                    <p:anim calcmode="discrete" valueType="clr">
                                      <p:cBhvr override="childStyle">
                                        <p:cTn id="28" dur="80"/>
                                        <p:tgtEl>
                                          <p:spTgt spid="2663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634"/>
                                        </p:tgtEl>
                                        <p:attrNameLst>
                                          <p:attrName>fillcolor</p:attrName>
                                        </p:attrNameLst>
                                      </p:cBhvr>
                                      <p:tavLst>
                                        <p:tav tm="0">
                                          <p:val>
                                            <p:clrVal>
                                              <a:schemeClr val="accent2"/>
                                            </p:clrVal>
                                          </p:val>
                                        </p:tav>
                                        <p:tav tm="50000">
                                          <p:val>
                                            <p:clrVal>
                                              <a:schemeClr val="hlink"/>
                                            </p:clrVal>
                                          </p:val>
                                        </p:tav>
                                      </p:tavLst>
                                    </p:anim>
                                    <p:set>
                                      <p:cBhvr>
                                        <p:cTn id="30" dur="80"/>
                                        <p:tgtEl>
                                          <p:spTgt spid="26634"/>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6635"/>
                                        </p:tgtEl>
                                        <p:attrNameLst>
                                          <p:attrName>style.visibility</p:attrName>
                                        </p:attrNameLst>
                                      </p:cBhvr>
                                      <p:to>
                                        <p:strVal val="visible"/>
                                      </p:to>
                                    </p:set>
                                    <p:anim calcmode="discrete" valueType="clr">
                                      <p:cBhvr override="childStyle">
                                        <p:cTn id="35" dur="80"/>
                                        <p:tgtEl>
                                          <p:spTgt spid="2663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6635"/>
                                        </p:tgtEl>
                                        <p:attrNameLst>
                                          <p:attrName>fillcolor</p:attrName>
                                        </p:attrNameLst>
                                      </p:cBhvr>
                                      <p:tavLst>
                                        <p:tav tm="0">
                                          <p:val>
                                            <p:clrVal>
                                              <a:schemeClr val="accent2"/>
                                            </p:clrVal>
                                          </p:val>
                                        </p:tav>
                                        <p:tav tm="50000">
                                          <p:val>
                                            <p:clrVal>
                                              <a:schemeClr val="hlink"/>
                                            </p:clrVal>
                                          </p:val>
                                        </p:tav>
                                      </p:tavLst>
                                    </p:anim>
                                    <p:set>
                                      <p:cBhvr>
                                        <p:cTn id="37" dur="80"/>
                                        <p:tgtEl>
                                          <p:spTgt spid="26635"/>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6638"/>
                                        </p:tgtEl>
                                        <p:attrNameLst>
                                          <p:attrName>style.visibility</p:attrName>
                                        </p:attrNameLst>
                                      </p:cBhvr>
                                      <p:to>
                                        <p:strVal val="visible"/>
                                      </p:to>
                                    </p:set>
                                    <p:anim calcmode="discrete" valueType="clr">
                                      <p:cBhvr override="childStyle">
                                        <p:cTn id="42" dur="80"/>
                                        <p:tgtEl>
                                          <p:spTgt spid="2663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6638"/>
                                        </p:tgtEl>
                                        <p:attrNameLst>
                                          <p:attrName>fillcolor</p:attrName>
                                        </p:attrNameLst>
                                      </p:cBhvr>
                                      <p:tavLst>
                                        <p:tav tm="0">
                                          <p:val>
                                            <p:clrVal>
                                              <a:schemeClr val="accent2"/>
                                            </p:clrVal>
                                          </p:val>
                                        </p:tav>
                                        <p:tav tm="50000">
                                          <p:val>
                                            <p:clrVal>
                                              <a:schemeClr val="hlink"/>
                                            </p:clrVal>
                                          </p:val>
                                        </p:tav>
                                      </p:tavLst>
                                    </p:anim>
                                    <p:set>
                                      <p:cBhvr>
                                        <p:cTn id="44" dur="80"/>
                                        <p:tgtEl>
                                          <p:spTgt spid="26638"/>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639"/>
                                        </p:tgtEl>
                                        <p:attrNameLst>
                                          <p:attrName>style.visibility</p:attrName>
                                        </p:attrNameLst>
                                      </p:cBhvr>
                                      <p:to>
                                        <p:strVal val="visible"/>
                                      </p:to>
                                    </p:set>
                                    <p:anim calcmode="discrete" valueType="clr">
                                      <p:cBhvr override="childStyle">
                                        <p:cTn id="49" dur="80"/>
                                        <p:tgtEl>
                                          <p:spTgt spid="2663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639"/>
                                        </p:tgtEl>
                                        <p:attrNameLst>
                                          <p:attrName>fillcolor</p:attrName>
                                        </p:attrNameLst>
                                      </p:cBhvr>
                                      <p:tavLst>
                                        <p:tav tm="0">
                                          <p:val>
                                            <p:clrVal>
                                              <a:schemeClr val="accent2"/>
                                            </p:clrVal>
                                          </p:val>
                                        </p:tav>
                                        <p:tav tm="50000">
                                          <p:val>
                                            <p:clrVal>
                                              <a:schemeClr val="hlink"/>
                                            </p:clrVal>
                                          </p:val>
                                        </p:tav>
                                      </p:tavLst>
                                    </p:anim>
                                    <p:set>
                                      <p:cBhvr>
                                        <p:cTn id="51" dur="80"/>
                                        <p:tgtEl>
                                          <p:spTgt spid="26639"/>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6642"/>
                                        </p:tgtEl>
                                        <p:attrNameLst>
                                          <p:attrName>style.visibility</p:attrName>
                                        </p:attrNameLst>
                                      </p:cBhvr>
                                      <p:to>
                                        <p:strVal val="visible"/>
                                      </p:to>
                                    </p:set>
                                    <p:animEffect transition="in" filter="checkerboard(across)">
                                      <p:cBhvr>
                                        <p:cTn id="56" dur="500"/>
                                        <p:tgtEl>
                                          <p:spTgt spid="26642"/>
                                        </p:tgtEl>
                                      </p:cBhvr>
                                    </p:animEffect>
                                  </p:childTnLst>
                                </p:cTn>
                              </p:par>
                            </p:childTnLst>
                          </p:cTn>
                        </p:par>
                        <p:par>
                          <p:cTn id="57" fill="hold" nodeType="afterGroup">
                            <p:stCondLst>
                              <p:cond delay="50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26641"/>
                                        </p:tgtEl>
                                        <p:attrNameLst>
                                          <p:attrName>style.visibility</p:attrName>
                                        </p:attrNameLst>
                                      </p:cBhvr>
                                      <p:to>
                                        <p:strVal val="visible"/>
                                      </p:to>
                                    </p:set>
                                    <p:anim calcmode="discrete" valueType="clr">
                                      <p:cBhvr override="childStyle">
                                        <p:cTn id="60" dur="80"/>
                                        <p:tgtEl>
                                          <p:spTgt spid="26641"/>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6641"/>
                                        </p:tgtEl>
                                        <p:attrNameLst>
                                          <p:attrName>fillcolor</p:attrName>
                                        </p:attrNameLst>
                                      </p:cBhvr>
                                      <p:tavLst>
                                        <p:tav tm="0">
                                          <p:val>
                                            <p:clrVal>
                                              <a:schemeClr val="accent2"/>
                                            </p:clrVal>
                                          </p:val>
                                        </p:tav>
                                        <p:tav tm="50000">
                                          <p:val>
                                            <p:clrVal>
                                              <a:schemeClr val="hlink"/>
                                            </p:clrVal>
                                          </p:val>
                                        </p:tav>
                                      </p:tavLst>
                                    </p:anim>
                                    <p:set>
                                      <p:cBhvr>
                                        <p:cTn id="62" dur="80"/>
                                        <p:tgtEl>
                                          <p:spTgt spid="266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animBg="1"/>
      <p:bldP spid="26630" grpId="0" autoUpdateAnimBg="0"/>
      <p:bldP spid="26632" grpId="0" autoUpdateAnimBg="0"/>
      <p:bldP spid="26633" grpId="0" autoUpdateAnimBg="0"/>
      <p:bldP spid="26634" grpId="0" autoUpdateAnimBg="0"/>
      <p:bldP spid="26635" grpId="0" autoUpdateAnimBg="0"/>
      <p:bldP spid="26638" grpId="0" autoUpdateAnimBg="0"/>
      <p:bldP spid="26639" grpId="0" autoUpdateAnimBg="0"/>
      <p:bldP spid="2664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27088" y="1503363"/>
            <a:ext cx="1554162" cy="400050"/>
          </a:xfrm>
          <a:prstGeom prst="rect">
            <a:avLst/>
          </a:prstGeom>
          <a:noFill/>
          <a:ln w="9525">
            <a:noFill/>
            <a:miter lim="800000"/>
            <a:headEnd/>
            <a:tailEnd/>
          </a:ln>
        </p:spPr>
        <p:txBody>
          <a:bodyPr>
            <a:spAutoFit/>
          </a:bodyPr>
          <a:lstStyle/>
          <a:p>
            <a:pPr algn="l">
              <a:defRPr/>
            </a:pPr>
            <a:r>
              <a:rPr lang="en-GB" sz="2000" dirty="0">
                <a:solidFill>
                  <a:srgbClr val="FFFF00"/>
                </a:solidFill>
                <a:latin typeface="+mj-lt"/>
              </a:rPr>
              <a:t>Example</a:t>
            </a:r>
          </a:p>
        </p:txBody>
      </p:sp>
      <p:sp>
        <p:nvSpPr>
          <p:cNvPr id="24579" name="Text Box 3"/>
          <p:cNvSpPr txBox="1">
            <a:spLocks noChangeArrowheads="1"/>
          </p:cNvSpPr>
          <p:nvPr/>
        </p:nvSpPr>
        <p:spPr bwMode="auto">
          <a:xfrm>
            <a:off x="849313" y="2081213"/>
            <a:ext cx="8294687" cy="4619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The following data was collected during an experiment:</a:t>
            </a:r>
          </a:p>
        </p:txBody>
      </p:sp>
      <p:sp>
        <p:nvSpPr>
          <p:cNvPr id="24581" name="Text Box 5"/>
          <p:cNvSpPr txBox="1">
            <a:spLocks noChangeArrowheads="1"/>
          </p:cNvSpPr>
          <p:nvPr/>
        </p:nvSpPr>
        <p:spPr bwMode="auto">
          <a:xfrm>
            <a:off x="893763" y="3844925"/>
            <a:ext cx="8313737" cy="2122488"/>
          </a:xfrm>
          <a:prstGeom prst="rect">
            <a:avLst/>
          </a:prstGeom>
          <a:noFill/>
          <a:ln w="9525">
            <a:noFill/>
            <a:miter lim="800000"/>
            <a:headEnd/>
            <a:tailEnd/>
          </a:ln>
        </p:spPr>
        <p:txBody>
          <a:bodyPr>
            <a:spAutoFit/>
          </a:bodyPr>
          <a:lstStyle/>
          <a:p>
            <a:pPr algn="l">
              <a:defRPr/>
            </a:pPr>
            <a:r>
              <a:rPr lang="en-GB" dirty="0">
                <a:latin typeface="+mj-lt"/>
              </a:rPr>
              <a:t>a)   Show that </a:t>
            </a:r>
            <a:r>
              <a:rPr lang="en-GB" i="1" dirty="0">
                <a:latin typeface="+mj-lt"/>
              </a:rPr>
              <a:t>y</a:t>
            </a:r>
            <a:r>
              <a:rPr lang="en-GB" dirty="0">
                <a:latin typeface="+mj-lt"/>
              </a:rPr>
              <a:t> and </a:t>
            </a:r>
            <a:r>
              <a:rPr lang="en-GB" i="1" dirty="0">
                <a:latin typeface="+mj-lt"/>
              </a:rPr>
              <a:t>x</a:t>
            </a:r>
            <a:r>
              <a:rPr lang="en-GB" dirty="0">
                <a:latin typeface="+mj-lt"/>
              </a:rPr>
              <a:t> are related by the formula </a:t>
            </a:r>
            <a:r>
              <a:rPr lang="en-GB" i="1" dirty="0">
                <a:latin typeface="+mj-lt"/>
              </a:rPr>
              <a:t>y</a:t>
            </a:r>
            <a:r>
              <a:rPr lang="en-GB" dirty="0">
                <a:latin typeface="+mj-lt"/>
              </a:rPr>
              <a:t> = </a:t>
            </a:r>
            <a:r>
              <a:rPr lang="en-GB" dirty="0" err="1">
                <a:latin typeface="+mj-lt"/>
              </a:rPr>
              <a:t>k</a:t>
            </a:r>
            <a:r>
              <a:rPr lang="en-GB" i="1" dirty="0" err="1">
                <a:latin typeface="+mj-lt"/>
              </a:rPr>
              <a:t>x</a:t>
            </a:r>
            <a:r>
              <a:rPr lang="en-GB" baseline="30000" dirty="0" err="1">
                <a:latin typeface="+mj-lt"/>
              </a:rPr>
              <a:t>n</a:t>
            </a:r>
            <a:endParaRPr lang="en-GB" baseline="30000" dirty="0">
              <a:latin typeface="+mj-lt"/>
            </a:endParaRPr>
          </a:p>
          <a:p>
            <a:pPr algn="l">
              <a:defRPr/>
            </a:pPr>
            <a:r>
              <a:rPr lang="en-GB" dirty="0">
                <a:latin typeface="+mj-lt"/>
              </a:rPr>
              <a:t>.</a:t>
            </a:r>
          </a:p>
          <a:p>
            <a:pPr algn="l">
              <a:defRPr/>
            </a:pPr>
            <a:r>
              <a:rPr lang="en-GB" dirty="0">
                <a:latin typeface="+mj-lt"/>
              </a:rPr>
              <a:t>b)   Find the values of k and n and state the formula that        </a:t>
            </a:r>
          </a:p>
          <a:p>
            <a:pPr algn="l">
              <a:defRPr/>
            </a:pPr>
            <a:r>
              <a:rPr lang="en-GB" dirty="0">
                <a:latin typeface="+mj-lt"/>
              </a:rPr>
              <a:t>       connects </a:t>
            </a:r>
            <a:r>
              <a:rPr lang="en-GB" i="1" dirty="0">
                <a:latin typeface="+mj-lt"/>
              </a:rPr>
              <a:t>x</a:t>
            </a:r>
            <a:r>
              <a:rPr lang="en-GB" dirty="0">
                <a:latin typeface="+mj-lt"/>
              </a:rPr>
              <a:t> and </a:t>
            </a:r>
            <a:r>
              <a:rPr lang="en-GB" i="1" dirty="0">
                <a:latin typeface="+mj-lt"/>
              </a:rPr>
              <a:t>y</a:t>
            </a:r>
            <a:r>
              <a:rPr lang="en-GB" dirty="0">
                <a:latin typeface="+mj-lt"/>
              </a:rPr>
              <a:t>.</a:t>
            </a:r>
          </a:p>
        </p:txBody>
      </p:sp>
      <p:graphicFrame>
        <p:nvGraphicFramePr>
          <p:cNvPr id="7" name="Table 6"/>
          <p:cNvGraphicFramePr>
            <a:graphicFrameLocks noGrp="1"/>
          </p:cNvGraphicFramePr>
          <p:nvPr/>
        </p:nvGraphicFramePr>
        <p:xfrm>
          <a:off x="1524000" y="2863850"/>
          <a:ext cx="6096000" cy="74136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682">
                <a:tc>
                  <a:txBody>
                    <a:bodyPr/>
                    <a:lstStyle/>
                    <a:p>
                      <a:pPr algn="ctr"/>
                      <a:r>
                        <a:rPr lang="en-GB" sz="1800" dirty="0" smtClean="0">
                          <a:solidFill>
                            <a:srgbClr val="000000"/>
                          </a:solidFill>
                          <a:latin typeface="+mj-lt"/>
                        </a:rPr>
                        <a:t>X</a:t>
                      </a:r>
                      <a:endParaRPr lang="en-GB" sz="1800" dirty="0">
                        <a:solidFill>
                          <a:srgbClr val="000000"/>
                        </a:solidFill>
                        <a:latin typeface="+mj-lt"/>
                      </a:endParaRPr>
                    </a:p>
                  </a:txBody>
                  <a:tcPr marT="45700" marB="457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50.1</a:t>
                      </a:r>
                      <a:endParaRPr lang="en-GB" sz="1800" dirty="0">
                        <a:solidFill>
                          <a:srgbClr val="000000"/>
                        </a:solidFill>
                        <a:latin typeface="+mj-lt"/>
                      </a:endParaRPr>
                    </a:p>
                  </a:txBody>
                  <a:tcPr marT="45700" marB="45700">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194.9</a:t>
                      </a:r>
                      <a:endParaRPr lang="en-GB" sz="1800" dirty="0">
                        <a:solidFill>
                          <a:srgbClr val="000000"/>
                        </a:solidFill>
                        <a:latin typeface="+mj-lt"/>
                      </a:endParaRPr>
                    </a:p>
                  </a:txBody>
                  <a:tcPr marT="45700" marB="45700">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501.2</a:t>
                      </a:r>
                      <a:endParaRPr lang="en-GB" sz="1800" dirty="0">
                        <a:solidFill>
                          <a:srgbClr val="000000"/>
                        </a:solidFill>
                        <a:latin typeface="+mj-lt"/>
                      </a:endParaRPr>
                    </a:p>
                  </a:txBody>
                  <a:tcPr marT="45700" marB="45700">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707.9</a:t>
                      </a:r>
                      <a:endParaRPr lang="en-GB" sz="1800" dirty="0">
                        <a:solidFill>
                          <a:srgbClr val="000000"/>
                        </a:solidFill>
                        <a:latin typeface="+mj-lt"/>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682">
                <a:tc>
                  <a:txBody>
                    <a:bodyPr/>
                    <a:lstStyle/>
                    <a:p>
                      <a:pPr algn="ctr"/>
                      <a:r>
                        <a:rPr lang="en-GB" sz="1800" dirty="0" smtClean="0">
                          <a:solidFill>
                            <a:srgbClr val="000000"/>
                          </a:solidFill>
                          <a:latin typeface="+mj-lt"/>
                        </a:rPr>
                        <a:t>y</a:t>
                      </a:r>
                      <a:endParaRPr lang="en-GB" sz="1800" dirty="0">
                        <a:solidFill>
                          <a:srgbClr val="000000"/>
                        </a:solidFill>
                        <a:latin typeface="+mj-lt"/>
                      </a:endParaRPr>
                    </a:p>
                  </a:txBody>
                  <a:tcPr marT="45700" marB="457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20.9</a:t>
                      </a:r>
                      <a:endParaRPr lang="en-GB" sz="1800" dirty="0">
                        <a:solidFill>
                          <a:srgbClr val="000000"/>
                        </a:solidFill>
                        <a:latin typeface="+mj-lt"/>
                      </a:endParaRPr>
                    </a:p>
                  </a:txBody>
                  <a:tcPr marT="45700" marB="45700">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46.8</a:t>
                      </a:r>
                      <a:endParaRPr lang="en-GB" sz="1800" dirty="0">
                        <a:solidFill>
                          <a:srgbClr val="000000"/>
                        </a:solidFill>
                        <a:latin typeface="+mj-lt"/>
                      </a:endParaRPr>
                    </a:p>
                  </a:txBody>
                  <a:tcPr marT="45700" marB="45700">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83.2</a:t>
                      </a:r>
                      <a:endParaRPr lang="en-GB" sz="1800" dirty="0">
                        <a:solidFill>
                          <a:srgbClr val="000000"/>
                        </a:solidFill>
                        <a:latin typeface="+mj-lt"/>
                      </a:endParaRPr>
                    </a:p>
                  </a:txBody>
                  <a:tcPr marT="45700" marB="45700">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102.3</a:t>
                      </a:r>
                      <a:endParaRPr lang="en-GB" sz="1800" dirty="0">
                        <a:solidFill>
                          <a:srgbClr val="000000"/>
                        </a:solidFill>
                        <a:latin typeface="+mj-lt"/>
                      </a:endParaRPr>
                    </a:p>
                  </a:txBody>
                  <a:tcPr marT="45700" marB="457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30275" y="1951038"/>
            <a:ext cx="8213725" cy="4619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a)	Taking logs of </a:t>
            </a:r>
            <a:r>
              <a:rPr lang="en-GB" i="1" dirty="0">
                <a:solidFill>
                  <a:srgbClr val="FFFF00"/>
                </a:solidFill>
                <a:latin typeface="+mj-lt"/>
              </a:rPr>
              <a:t>x</a:t>
            </a:r>
            <a:r>
              <a:rPr lang="en-GB" dirty="0">
                <a:solidFill>
                  <a:srgbClr val="FFFF00"/>
                </a:solidFill>
                <a:latin typeface="+mj-lt"/>
              </a:rPr>
              <a:t> and </a:t>
            </a:r>
            <a:r>
              <a:rPr lang="en-GB" i="1" dirty="0">
                <a:solidFill>
                  <a:srgbClr val="FFFF00"/>
                </a:solidFill>
                <a:latin typeface="+mj-lt"/>
              </a:rPr>
              <a:t>y</a:t>
            </a:r>
            <a:r>
              <a:rPr lang="en-GB" dirty="0">
                <a:solidFill>
                  <a:srgbClr val="FFFF00"/>
                </a:solidFill>
                <a:latin typeface="+mj-lt"/>
              </a:rPr>
              <a:t> and plotting points we get:</a:t>
            </a:r>
          </a:p>
        </p:txBody>
      </p:sp>
      <p:sp>
        <p:nvSpPr>
          <p:cNvPr id="17413" name="Text Box 4"/>
          <p:cNvSpPr txBox="1">
            <a:spLocks noChangeArrowheads="1"/>
          </p:cNvSpPr>
          <p:nvPr/>
        </p:nvSpPr>
        <p:spPr bwMode="auto">
          <a:xfrm>
            <a:off x="1447800" y="251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aphicFrame>
        <p:nvGraphicFramePr>
          <p:cNvPr id="31745" name="Object 3"/>
          <p:cNvGraphicFramePr>
            <a:graphicFrameLocks noChangeAspect="1"/>
          </p:cNvGraphicFramePr>
          <p:nvPr/>
        </p:nvGraphicFramePr>
        <p:xfrm>
          <a:off x="152400" y="2514600"/>
          <a:ext cx="5562600" cy="3902075"/>
        </p:xfrm>
        <a:graphic>
          <a:graphicData uri="http://schemas.openxmlformats.org/presentationml/2006/ole">
            <mc:AlternateContent xmlns:mc="http://schemas.openxmlformats.org/markup-compatibility/2006">
              <mc:Choice xmlns:v="urn:schemas-microsoft-com:vml" Requires="v">
                <p:oleObj spid="_x0000_s17435" name="FXDraw V2" r:id="rId4" imgW="3369600" imgH="2361600" progId="FXDraw200.Document">
                  <p:embed/>
                </p:oleObj>
              </mc:Choice>
              <mc:Fallback>
                <p:oleObj name="FXDraw V2" r:id="rId4" imgW="3369600" imgH="2361600" progId="FXDraw200.Document">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514600"/>
                        <a:ext cx="5562600" cy="3902075"/>
                      </a:xfrm>
                      <a:prstGeom prst="rect">
                        <a:avLst/>
                      </a:prstGeom>
                      <a:solidFill>
                        <a:schemeClr val="tx1"/>
                      </a:solidFill>
                      <a:ln w="63500">
                        <a:solidFill>
                          <a:srgbClr val="969696"/>
                        </a:solidFill>
                        <a:miter lim="800000"/>
                        <a:headEnd/>
                        <a:tailEnd/>
                      </a:ln>
                    </p:spPr>
                  </p:pic>
                </p:oleObj>
              </mc:Fallback>
            </mc:AlternateContent>
          </a:graphicData>
        </a:graphic>
      </p:graphicFrame>
      <p:sp>
        <p:nvSpPr>
          <p:cNvPr id="25615" name="Text Box 15"/>
          <p:cNvSpPr txBox="1">
            <a:spLocks noChangeArrowheads="1"/>
          </p:cNvSpPr>
          <p:nvPr/>
        </p:nvSpPr>
        <p:spPr bwMode="auto">
          <a:xfrm>
            <a:off x="5761038" y="3352800"/>
            <a:ext cx="3382962" cy="1570038"/>
          </a:xfrm>
          <a:prstGeom prst="rect">
            <a:avLst/>
          </a:prstGeom>
          <a:noFill/>
          <a:ln w="9525">
            <a:noFill/>
            <a:miter lim="800000"/>
            <a:headEnd/>
            <a:tailEnd/>
          </a:ln>
        </p:spPr>
        <p:txBody>
          <a:bodyPr>
            <a:spAutoFit/>
          </a:bodyPr>
          <a:lstStyle/>
          <a:p>
            <a:pPr>
              <a:defRPr/>
            </a:pPr>
            <a:r>
              <a:rPr lang="en-GB" dirty="0">
                <a:solidFill>
                  <a:srgbClr val="FFFF00"/>
                </a:solidFill>
                <a:latin typeface="+mj-lt"/>
              </a:rPr>
              <a:t>Since we get a straight line the formula connecting    X and Y is of the form</a:t>
            </a:r>
          </a:p>
        </p:txBody>
      </p:sp>
      <p:graphicFrame>
        <p:nvGraphicFramePr>
          <p:cNvPr id="31746" name="Object 4"/>
          <p:cNvGraphicFramePr>
            <a:graphicFrameLocks noChangeAspect="1"/>
          </p:cNvGraphicFramePr>
          <p:nvPr/>
        </p:nvGraphicFramePr>
        <p:xfrm>
          <a:off x="6448425" y="5089525"/>
          <a:ext cx="2141538" cy="523875"/>
        </p:xfrm>
        <a:graphic>
          <a:graphicData uri="http://schemas.openxmlformats.org/presentationml/2006/ole">
            <mc:AlternateContent xmlns:mc="http://schemas.openxmlformats.org/markup-compatibility/2006">
              <mc:Choice xmlns:v="urn:schemas-microsoft-com:vml" Requires="v">
                <p:oleObj spid="_x0000_s17436" name="Equation" r:id="rId6" imgW="723600" imgH="177480" progId="Equation.DSMT4">
                  <p:embed/>
                </p:oleObj>
              </mc:Choice>
              <mc:Fallback>
                <p:oleObj name="Equation" r:id="rId6" imgW="723600" imgH="1774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5089525"/>
                        <a:ext cx="2141538"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Table 18"/>
          <p:cNvGraphicFramePr>
            <a:graphicFrameLocks noGrp="1"/>
          </p:cNvGraphicFramePr>
          <p:nvPr/>
        </p:nvGraphicFramePr>
        <p:xfrm>
          <a:off x="1066800" y="592138"/>
          <a:ext cx="6096000" cy="741362"/>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681">
                <a:tc>
                  <a:txBody>
                    <a:bodyPr/>
                    <a:lstStyle/>
                    <a:p>
                      <a:pPr algn="ctr"/>
                      <a:r>
                        <a:rPr lang="en-GB" sz="1800" dirty="0" smtClean="0">
                          <a:solidFill>
                            <a:srgbClr val="000000"/>
                          </a:solidFill>
                          <a:latin typeface="+mj-lt"/>
                        </a:rPr>
                        <a:t>X</a:t>
                      </a:r>
                      <a:endParaRPr lang="en-GB" sz="1800" dirty="0">
                        <a:solidFill>
                          <a:srgbClr val="000000"/>
                        </a:solidFill>
                        <a:latin typeface="+mj-lt"/>
                      </a:endParaRPr>
                    </a:p>
                  </a:txBody>
                  <a:tcPr marT="45700" marB="457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50.1</a:t>
                      </a:r>
                      <a:endParaRPr lang="en-GB" sz="1800" dirty="0">
                        <a:solidFill>
                          <a:srgbClr val="000000"/>
                        </a:solidFill>
                        <a:latin typeface="+mj-lt"/>
                      </a:endParaRPr>
                    </a:p>
                  </a:txBody>
                  <a:tcPr marT="45700" marB="45700">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194.9</a:t>
                      </a:r>
                      <a:endParaRPr lang="en-GB" sz="1800" dirty="0">
                        <a:solidFill>
                          <a:srgbClr val="000000"/>
                        </a:solidFill>
                        <a:latin typeface="+mj-lt"/>
                      </a:endParaRPr>
                    </a:p>
                  </a:txBody>
                  <a:tcPr marT="45700" marB="45700">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501.2</a:t>
                      </a:r>
                      <a:endParaRPr lang="en-GB" sz="1800" dirty="0">
                        <a:solidFill>
                          <a:srgbClr val="000000"/>
                        </a:solidFill>
                        <a:latin typeface="+mj-lt"/>
                      </a:endParaRPr>
                    </a:p>
                  </a:txBody>
                  <a:tcPr marT="45700" marB="45700">
                    <a:lnT w="12700" cap="flat" cmpd="sng" algn="ctr">
                      <a:solidFill>
                        <a:schemeClr val="tx1"/>
                      </a:solidFill>
                      <a:prstDash val="solid"/>
                      <a:round/>
                      <a:headEnd type="none" w="med" len="med"/>
                      <a:tailEnd type="none" w="med" len="med"/>
                    </a:lnT>
                  </a:tcPr>
                </a:tc>
                <a:tc>
                  <a:txBody>
                    <a:bodyPr/>
                    <a:lstStyle/>
                    <a:p>
                      <a:pPr algn="ctr"/>
                      <a:r>
                        <a:rPr lang="en-GB" sz="1800" dirty="0" smtClean="0">
                          <a:solidFill>
                            <a:srgbClr val="000000"/>
                          </a:solidFill>
                          <a:latin typeface="+mj-lt"/>
                        </a:rPr>
                        <a:t>707.9</a:t>
                      </a:r>
                      <a:endParaRPr lang="en-GB" sz="1800" dirty="0">
                        <a:solidFill>
                          <a:srgbClr val="000000"/>
                        </a:solidFill>
                        <a:latin typeface="+mj-lt"/>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681">
                <a:tc>
                  <a:txBody>
                    <a:bodyPr/>
                    <a:lstStyle/>
                    <a:p>
                      <a:pPr algn="ctr"/>
                      <a:r>
                        <a:rPr lang="en-GB" sz="1800" dirty="0" smtClean="0">
                          <a:solidFill>
                            <a:srgbClr val="000000"/>
                          </a:solidFill>
                          <a:latin typeface="+mj-lt"/>
                        </a:rPr>
                        <a:t>y</a:t>
                      </a:r>
                      <a:endParaRPr lang="en-GB" sz="1800" dirty="0">
                        <a:solidFill>
                          <a:srgbClr val="000000"/>
                        </a:solidFill>
                        <a:latin typeface="+mj-lt"/>
                      </a:endParaRPr>
                    </a:p>
                  </a:txBody>
                  <a:tcPr marT="45700" marB="457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20.9</a:t>
                      </a:r>
                      <a:endParaRPr lang="en-GB" sz="1800" dirty="0">
                        <a:solidFill>
                          <a:srgbClr val="000000"/>
                        </a:solidFill>
                        <a:latin typeface="+mj-lt"/>
                      </a:endParaRPr>
                    </a:p>
                  </a:txBody>
                  <a:tcPr marT="45700" marB="45700">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46.8</a:t>
                      </a:r>
                      <a:endParaRPr lang="en-GB" sz="1800" dirty="0">
                        <a:solidFill>
                          <a:srgbClr val="000000"/>
                        </a:solidFill>
                        <a:latin typeface="+mj-lt"/>
                      </a:endParaRPr>
                    </a:p>
                  </a:txBody>
                  <a:tcPr marT="45700" marB="45700">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83.2</a:t>
                      </a:r>
                      <a:endParaRPr lang="en-GB" sz="1800" dirty="0">
                        <a:solidFill>
                          <a:srgbClr val="000000"/>
                        </a:solidFill>
                        <a:latin typeface="+mj-lt"/>
                      </a:endParaRPr>
                    </a:p>
                  </a:txBody>
                  <a:tcPr marT="45700" marB="45700">
                    <a:lnB w="12700" cap="flat" cmpd="sng" algn="ctr">
                      <a:solidFill>
                        <a:schemeClr val="tx1"/>
                      </a:solidFill>
                      <a:prstDash val="solid"/>
                      <a:round/>
                      <a:headEnd type="none" w="med" len="med"/>
                      <a:tailEnd type="none" w="med" len="med"/>
                    </a:lnB>
                  </a:tcPr>
                </a:tc>
                <a:tc>
                  <a:txBody>
                    <a:bodyPr/>
                    <a:lstStyle/>
                    <a:p>
                      <a:pPr algn="ctr"/>
                      <a:r>
                        <a:rPr lang="en-GB" sz="1800" dirty="0" smtClean="0">
                          <a:solidFill>
                            <a:srgbClr val="000000"/>
                          </a:solidFill>
                          <a:latin typeface="+mj-lt"/>
                        </a:rPr>
                        <a:t>102.3</a:t>
                      </a:r>
                      <a:endParaRPr lang="en-GB" sz="1800" dirty="0">
                        <a:solidFill>
                          <a:srgbClr val="000000"/>
                        </a:solidFill>
                        <a:latin typeface="+mj-lt"/>
                      </a:endParaRPr>
                    </a:p>
                  </a:txBody>
                  <a:tcPr marT="45700" marB="457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2"/>
                                        </p:tgtEl>
                                        <p:attrNameLst>
                                          <p:attrName>style.visibility</p:attrName>
                                        </p:attrNameLst>
                                      </p:cBhvr>
                                      <p:to>
                                        <p:strVal val="visible"/>
                                      </p:to>
                                    </p:set>
                                    <p:anim calcmode="discrete" valueType="clr">
                                      <p:cBhvr override="childStyle">
                                        <p:cTn id="7" dur="80"/>
                                        <p:tgtEl>
                                          <p:spTgt spid="25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gtEl>
                                        <p:attrNameLst>
                                          <p:attrName>fillcolor</p:attrName>
                                        </p:attrNameLst>
                                      </p:cBhvr>
                                      <p:tavLst>
                                        <p:tav tm="0">
                                          <p:val>
                                            <p:clrVal>
                                              <a:schemeClr val="accent2"/>
                                            </p:clrVal>
                                          </p:val>
                                        </p:tav>
                                        <p:tav tm="50000">
                                          <p:val>
                                            <p:clrVal>
                                              <a:schemeClr val="hlink"/>
                                            </p:clrVal>
                                          </p:val>
                                        </p:tav>
                                      </p:tavLst>
                                    </p:anim>
                                    <p:set>
                                      <p:cBhvr>
                                        <p:cTn id="9" dur="80"/>
                                        <p:tgtEl>
                                          <p:spTgt spid="256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1745"/>
                                        </p:tgtEl>
                                        <p:attrNameLst>
                                          <p:attrName>style.visibility</p:attrName>
                                        </p:attrNameLst>
                                      </p:cBhvr>
                                      <p:to>
                                        <p:strVal val="visible"/>
                                      </p:to>
                                    </p:set>
                                    <p:animEffect transition="in" filter="wipe(left)">
                                      <p:cBhvr>
                                        <p:cTn id="14" dur="500"/>
                                        <p:tgtEl>
                                          <p:spTgt spid="317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615"/>
                                        </p:tgtEl>
                                        <p:attrNameLst>
                                          <p:attrName>style.visibility</p:attrName>
                                        </p:attrNameLst>
                                      </p:cBhvr>
                                      <p:to>
                                        <p:strVal val="visible"/>
                                      </p:to>
                                    </p:set>
                                    <p:anim calcmode="discrete" valueType="clr">
                                      <p:cBhvr override="childStyle">
                                        <p:cTn id="19" dur="80"/>
                                        <p:tgtEl>
                                          <p:spTgt spid="2561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615"/>
                                        </p:tgtEl>
                                        <p:attrNameLst>
                                          <p:attrName>fillcolor</p:attrName>
                                        </p:attrNameLst>
                                      </p:cBhvr>
                                      <p:tavLst>
                                        <p:tav tm="0">
                                          <p:val>
                                            <p:clrVal>
                                              <a:schemeClr val="accent2"/>
                                            </p:clrVal>
                                          </p:val>
                                        </p:tav>
                                        <p:tav tm="50000">
                                          <p:val>
                                            <p:clrVal>
                                              <a:schemeClr val="hlink"/>
                                            </p:clrVal>
                                          </p:val>
                                        </p:tav>
                                      </p:tavLst>
                                    </p:anim>
                                    <p:set>
                                      <p:cBhvr>
                                        <p:cTn id="21" dur="80"/>
                                        <p:tgtEl>
                                          <p:spTgt spid="2561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1746"/>
                                        </p:tgtEl>
                                        <p:attrNameLst>
                                          <p:attrName>style.visibility</p:attrName>
                                        </p:attrNameLst>
                                      </p:cBhvr>
                                      <p:to>
                                        <p:strVal val="visible"/>
                                      </p:to>
                                    </p:set>
                                    <p:animEffect transition="in" filter="wipe(left)">
                                      <p:cBhvr>
                                        <p:cTn id="26"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1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5" name="Object 9"/>
          <p:cNvGraphicFramePr>
            <a:graphicFrameLocks noChangeAspect="1"/>
          </p:cNvGraphicFramePr>
          <p:nvPr/>
        </p:nvGraphicFramePr>
        <p:xfrm>
          <a:off x="4297363" y="3887788"/>
          <a:ext cx="3916362" cy="604837"/>
        </p:xfrm>
        <a:graphic>
          <a:graphicData uri="http://schemas.openxmlformats.org/presentationml/2006/ole">
            <mc:AlternateContent xmlns:mc="http://schemas.openxmlformats.org/markup-compatibility/2006">
              <mc:Choice xmlns:v="urn:schemas-microsoft-com:vml" Requires="v">
                <p:oleObj spid="_x0000_s18442" name="Equation" r:id="rId3" imgW="1320480" imgH="203040" progId="Equation.DSMT4">
                  <p:embed/>
                </p:oleObj>
              </mc:Choice>
              <mc:Fallback>
                <p:oleObj name="Equation" r:id="rId3" imgW="1320480" imgH="20304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363" y="3887788"/>
                        <a:ext cx="3916362" cy="60483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6" name="Text Box 2"/>
          <p:cNvSpPr txBox="1">
            <a:spLocks noChangeArrowheads="1"/>
          </p:cNvSpPr>
          <p:nvPr/>
        </p:nvSpPr>
        <p:spPr bwMode="auto">
          <a:xfrm>
            <a:off x="884238" y="2027238"/>
            <a:ext cx="8259762" cy="830262"/>
          </a:xfrm>
          <a:prstGeom prst="rect">
            <a:avLst/>
          </a:prstGeom>
          <a:noFill/>
          <a:ln w="9525">
            <a:noFill/>
            <a:miter lim="800000"/>
            <a:headEnd/>
            <a:tailEnd/>
          </a:ln>
        </p:spPr>
        <p:txBody>
          <a:bodyPr>
            <a:spAutoFit/>
          </a:bodyPr>
          <a:lstStyle/>
          <a:p>
            <a:pPr algn="l">
              <a:defRPr/>
            </a:pPr>
            <a:r>
              <a:rPr lang="en-GB" dirty="0">
                <a:solidFill>
                  <a:srgbClr val="FFFF00"/>
                </a:solidFill>
                <a:latin typeface="+mj-lt"/>
              </a:rPr>
              <a:t>b) 	Since the points lie on a straight line,               	formula is of the form:</a:t>
            </a:r>
          </a:p>
        </p:txBody>
      </p:sp>
      <p:graphicFrame>
        <p:nvGraphicFramePr>
          <p:cNvPr id="32768" name="Object 2"/>
          <p:cNvGraphicFramePr>
            <a:graphicFrameLocks noChangeAspect="1"/>
          </p:cNvGraphicFramePr>
          <p:nvPr/>
        </p:nvGraphicFramePr>
        <p:xfrm>
          <a:off x="4930775" y="2954338"/>
          <a:ext cx="1425575" cy="679450"/>
        </p:xfrm>
        <a:graphic>
          <a:graphicData uri="http://schemas.openxmlformats.org/presentationml/2006/ole">
            <mc:AlternateContent xmlns:mc="http://schemas.openxmlformats.org/markup-compatibility/2006">
              <mc:Choice xmlns:v="urn:schemas-microsoft-com:vml" Requires="v">
                <p:oleObj spid="_x0000_s18443" name="Equation" r:id="rId5" imgW="482400" imgH="228600" progId="Equation.DSMT4">
                  <p:embed/>
                </p:oleObj>
              </mc:Choice>
              <mc:Fallback>
                <p:oleObj name="Equation" r:id="rId5" imgW="4824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2954338"/>
                        <a:ext cx="1425575" cy="6794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1235075" y="3959225"/>
            <a:ext cx="3048000" cy="460375"/>
          </a:xfrm>
          <a:prstGeom prst="rect">
            <a:avLst/>
          </a:prstGeom>
          <a:noFill/>
          <a:ln w="9525">
            <a:noFill/>
            <a:miter lim="800000"/>
            <a:headEnd/>
            <a:tailEnd/>
          </a:ln>
        </p:spPr>
        <p:txBody>
          <a:bodyPr>
            <a:spAutoFit/>
          </a:bodyPr>
          <a:lstStyle/>
          <a:p>
            <a:pPr algn="l">
              <a:defRPr/>
            </a:pPr>
            <a:r>
              <a:rPr lang="en-GB" dirty="0">
                <a:solidFill>
                  <a:srgbClr val="FFFF00"/>
                </a:solidFill>
                <a:latin typeface="+mj-lt"/>
              </a:rPr>
              <a:t>Graph has equation</a:t>
            </a:r>
          </a:p>
        </p:txBody>
      </p:sp>
      <p:sp>
        <p:nvSpPr>
          <p:cNvPr id="26642" name="Text Box 18"/>
          <p:cNvSpPr txBox="1">
            <a:spLocks noChangeArrowheads="1"/>
          </p:cNvSpPr>
          <p:nvPr/>
        </p:nvSpPr>
        <p:spPr bwMode="auto">
          <a:xfrm>
            <a:off x="1235075" y="4854575"/>
            <a:ext cx="2590800" cy="4572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Compare this to </a:t>
            </a:r>
          </a:p>
        </p:txBody>
      </p:sp>
      <p:graphicFrame>
        <p:nvGraphicFramePr>
          <p:cNvPr id="32774" name="Object 8"/>
          <p:cNvGraphicFramePr>
            <a:graphicFrameLocks noChangeAspect="1"/>
          </p:cNvGraphicFramePr>
          <p:nvPr/>
        </p:nvGraphicFramePr>
        <p:xfrm>
          <a:off x="4922838" y="4821238"/>
          <a:ext cx="2141537" cy="523875"/>
        </p:xfrm>
        <a:graphic>
          <a:graphicData uri="http://schemas.openxmlformats.org/presentationml/2006/ole">
            <mc:AlternateContent xmlns:mc="http://schemas.openxmlformats.org/markup-compatibility/2006">
              <mc:Choice xmlns:v="urn:schemas-microsoft-com:vml" Requires="v">
                <p:oleObj spid="_x0000_s18444" name="Equation" r:id="rId7" imgW="723600" imgH="177480" progId="Equation.DSMT4">
                  <p:embed/>
                </p:oleObj>
              </mc:Choice>
              <mc:Fallback>
                <p:oleObj name="Equation" r:id="rId7" imgW="723600" imgH="1774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838" y="4821238"/>
                        <a:ext cx="2141537"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sp>
        <p:nvSpPr>
          <p:cNvPr id="22" name="Text Box 2"/>
          <p:cNvSpPr txBox="1">
            <a:spLocks noChangeArrowheads="1"/>
          </p:cNvSpPr>
          <p:nvPr/>
        </p:nvSpPr>
        <p:spPr bwMode="auto">
          <a:xfrm>
            <a:off x="930275" y="5778500"/>
            <a:ext cx="8213725" cy="831850"/>
          </a:xfrm>
          <a:prstGeom prst="rect">
            <a:avLst/>
          </a:prstGeom>
          <a:noFill/>
          <a:ln w="9525">
            <a:noFill/>
            <a:miter lim="800000"/>
            <a:headEnd/>
            <a:tailEnd/>
          </a:ln>
        </p:spPr>
        <p:txBody>
          <a:bodyPr>
            <a:spAutoFit/>
          </a:bodyPr>
          <a:lstStyle/>
          <a:p>
            <a:pPr>
              <a:defRPr/>
            </a:pPr>
            <a:r>
              <a:rPr lang="en-GB" dirty="0">
                <a:latin typeface="+mj-lt"/>
              </a:rPr>
              <a:t>Selecting  2 points on the graph and substituting them into the straight line equation we get: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68"/>
                                        </p:tgtEl>
                                        <p:attrNameLst>
                                          <p:attrName>style.visibility</p:attrName>
                                        </p:attrNameLst>
                                      </p:cBhvr>
                                      <p:to>
                                        <p:strVal val="visible"/>
                                      </p:to>
                                    </p:set>
                                    <p:animEffect transition="in" filter="wipe(left)">
                                      <p:cBhvr>
                                        <p:cTn id="7" dur="500"/>
                                        <p:tgtEl>
                                          <p:spTgt spid="327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6629"/>
                                        </p:tgtEl>
                                        <p:attrNameLst>
                                          <p:attrName>style.visibility</p:attrName>
                                        </p:attrNameLst>
                                      </p:cBhvr>
                                      <p:to>
                                        <p:strVal val="visible"/>
                                      </p:to>
                                    </p:set>
                                    <p:anim calcmode="discrete" valueType="clr">
                                      <p:cBhvr override="childStyle">
                                        <p:cTn id="12"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6629"/>
                                        </p:tgtEl>
                                        <p:attrNameLst>
                                          <p:attrName>fillcolor</p:attrName>
                                        </p:attrNameLst>
                                      </p:cBhvr>
                                      <p:tavLst>
                                        <p:tav tm="0">
                                          <p:val>
                                            <p:clrVal>
                                              <a:schemeClr val="accent2"/>
                                            </p:clrVal>
                                          </p:val>
                                        </p:tav>
                                        <p:tav tm="50000">
                                          <p:val>
                                            <p:clrVal>
                                              <a:schemeClr val="hlink"/>
                                            </p:clrVal>
                                          </p:val>
                                        </p:tav>
                                      </p:tavLst>
                                    </p:anim>
                                    <p:set>
                                      <p:cBhvr>
                                        <p:cTn id="14" dur="80"/>
                                        <p:tgtEl>
                                          <p:spTgt spid="2662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4585"/>
                                        </p:tgtEl>
                                        <p:attrNameLst>
                                          <p:attrName>style.visibility</p:attrName>
                                        </p:attrNameLst>
                                      </p:cBhvr>
                                      <p:to>
                                        <p:strVal val="visible"/>
                                      </p:to>
                                    </p:set>
                                    <p:animEffect transition="in" filter="wipe(left)">
                                      <p:cBhvr>
                                        <p:cTn id="19" dur="500"/>
                                        <p:tgtEl>
                                          <p:spTgt spid="245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6642"/>
                                        </p:tgtEl>
                                        <p:attrNameLst>
                                          <p:attrName>style.visibility</p:attrName>
                                        </p:attrNameLst>
                                      </p:cBhvr>
                                      <p:to>
                                        <p:strVal val="visible"/>
                                      </p:to>
                                    </p:set>
                                    <p:anim calcmode="discrete" valueType="clr">
                                      <p:cBhvr override="childStyle">
                                        <p:cTn id="24" dur="80"/>
                                        <p:tgtEl>
                                          <p:spTgt spid="2664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6642"/>
                                        </p:tgtEl>
                                        <p:attrNameLst>
                                          <p:attrName>fillcolor</p:attrName>
                                        </p:attrNameLst>
                                      </p:cBhvr>
                                      <p:tavLst>
                                        <p:tav tm="0">
                                          <p:val>
                                            <p:clrVal>
                                              <a:schemeClr val="accent2"/>
                                            </p:clrVal>
                                          </p:val>
                                        </p:tav>
                                        <p:tav tm="50000">
                                          <p:val>
                                            <p:clrVal>
                                              <a:schemeClr val="hlink"/>
                                            </p:clrVal>
                                          </p:val>
                                        </p:tav>
                                      </p:tavLst>
                                    </p:anim>
                                    <p:set>
                                      <p:cBhvr>
                                        <p:cTn id="26" dur="80"/>
                                        <p:tgtEl>
                                          <p:spTgt spid="26642"/>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2774"/>
                                        </p:tgtEl>
                                        <p:attrNameLst>
                                          <p:attrName>style.visibility</p:attrName>
                                        </p:attrNameLst>
                                      </p:cBhvr>
                                      <p:to>
                                        <p:strVal val="visible"/>
                                      </p:to>
                                    </p:set>
                                    <p:animEffect transition="in" filter="wipe(left)">
                                      <p:cBhvr>
                                        <p:cTn id="31" dur="500"/>
                                        <p:tgtEl>
                                          <p:spTgt spid="327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42" grpId="0" autoUpdateAnimBg="0"/>
      <p:bldP spid="2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2" name="Object 2"/>
          <p:cNvGraphicFramePr>
            <a:graphicFrameLocks noChangeAspect="1"/>
          </p:cNvGraphicFramePr>
          <p:nvPr/>
        </p:nvGraphicFramePr>
        <p:xfrm>
          <a:off x="6689725" y="1963738"/>
          <a:ext cx="1250950" cy="436562"/>
        </p:xfrm>
        <a:graphic>
          <a:graphicData uri="http://schemas.openxmlformats.org/presentationml/2006/ole">
            <mc:AlternateContent xmlns:mc="http://schemas.openxmlformats.org/markup-compatibility/2006">
              <mc:Choice xmlns:v="urn:schemas-microsoft-com:vml" Requires="v">
                <p:oleObj spid="_x0000_s19473" name="Equation" r:id="rId3" imgW="723600" imgH="253800" progId="Equation.DSMT4">
                  <p:embed/>
                </p:oleObj>
              </mc:Choice>
              <mc:Fallback>
                <p:oleObj name="Equation" r:id="rId3" imgW="723600" imgH="253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1963738"/>
                        <a:ext cx="1250950" cy="43656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3" name="Object 3"/>
          <p:cNvGraphicFramePr>
            <a:graphicFrameLocks noChangeAspect="1"/>
          </p:cNvGraphicFramePr>
          <p:nvPr/>
        </p:nvGraphicFramePr>
        <p:xfrm>
          <a:off x="4699000" y="1963738"/>
          <a:ext cx="1293813" cy="436562"/>
        </p:xfrm>
        <a:graphic>
          <a:graphicData uri="http://schemas.openxmlformats.org/presentationml/2006/ole">
            <mc:AlternateContent xmlns:mc="http://schemas.openxmlformats.org/markup-compatibility/2006">
              <mc:Choice xmlns:v="urn:schemas-microsoft-com:vml" Requires="v">
                <p:oleObj spid="_x0000_s19474" name="Equation" r:id="rId5" imgW="749160" imgH="253800" progId="Equation.DSMT4">
                  <p:embed/>
                </p:oleObj>
              </mc:Choice>
              <mc:Fallback>
                <p:oleObj name="Equation" r:id="rId5" imgW="749160" imgH="253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0" y="1963738"/>
                        <a:ext cx="1293813" cy="43656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4" name="Object 4"/>
          <p:cNvGraphicFramePr>
            <a:graphicFrameLocks noChangeAspect="1"/>
          </p:cNvGraphicFramePr>
          <p:nvPr/>
        </p:nvGraphicFramePr>
        <p:xfrm>
          <a:off x="1317625" y="3348038"/>
          <a:ext cx="3714750" cy="557212"/>
        </p:xfrm>
        <a:graphic>
          <a:graphicData uri="http://schemas.openxmlformats.org/presentationml/2006/ole">
            <mc:AlternateContent xmlns:mc="http://schemas.openxmlformats.org/markup-compatibility/2006">
              <mc:Choice xmlns:v="urn:schemas-microsoft-com:vml" Requires="v">
                <p:oleObj spid="_x0000_s19475" name="Equation" r:id="rId7" imgW="1346040" imgH="203040" progId="Equation.DSMT4">
                  <p:embed/>
                </p:oleObj>
              </mc:Choice>
              <mc:Fallback>
                <p:oleObj name="Equation" r:id="rId7" imgW="1346040" imgH="2030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625" y="3348038"/>
                        <a:ext cx="3714750" cy="55721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5"/>
          <p:cNvGraphicFramePr>
            <a:graphicFrameLocks noChangeAspect="1"/>
          </p:cNvGraphicFramePr>
          <p:nvPr/>
        </p:nvGraphicFramePr>
        <p:xfrm>
          <a:off x="1336675" y="2801938"/>
          <a:ext cx="3673475" cy="534987"/>
        </p:xfrm>
        <a:graphic>
          <a:graphicData uri="http://schemas.openxmlformats.org/presentationml/2006/ole">
            <mc:AlternateContent xmlns:mc="http://schemas.openxmlformats.org/markup-compatibility/2006">
              <mc:Choice xmlns:v="urn:schemas-microsoft-com:vml" Requires="v">
                <p:oleObj spid="_x0000_s19476" name="Equation" r:id="rId9" imgW="1384200" imgH="203040" progId="Equation.DSMT4">
                  <p:embed/>
                </p:oleObj>
              </mc:Choice>
              <mc:Fallback>
                <p:oleObj name="Equation" r:id="rId9" imgW="1384200" imgH="2030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6675" y="2801938"/>
                        <a:ext cx="3673475" cy="53498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6"/>
          <p:cNvGraphicFramePr>
            <a:graphicFrameLocks noChangeAspect="1"/>
          </p:cNvGraphicFramePr>
          <p:nvPr/>
        </p:nvGraphicFramePr>
        <p:xfrm>
          <a:off x="1798638" y="4068763"/>
          <a:ext cx="2276475" cy="487362"/>
        </p:xfrm>
        <a:graphic>
          <a:graphicData uri="http://schemas.openxmlformats.org/presentationml/2006/ole">
            <mc:AlternateContent xmlns:mc="http://schemas.openxmlformats.org/markup-compatibility/2006">
              <mc:Choice xmlns:v="urn:schemas-microsoft-com:vml" Requires="v">
                <p:oleObj spid="_x0000_s19477" name="Equation" r:id="rId11" imgW="825480" imgH="177480" progId="Equation.DSMT4">
                  <p:embed/>
                </p:oleObj>
              </mc:Choice>
              <mc:Fallback>
                <p:oleObj name="Equation" r:id="rId11" imgW="825480" imgH="17748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8638" y="4068763"/>
                        <a:ext cx="2276475" cy="48736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7"/>
          <p:cNvGraphicFramePr>
            <a:graphicFrameLocks noChangeAspect="1"/>
          </p:cNvGraphicFramePr>
          <p:nvPr/>
        </p:nvGraphicFramePr>
        <p:xfrm>
          <a:off x="2057400" y="4816475"/>
          <a:ext cx="1768475" cy="1166813"/>
        </p:xfrm>
        <a:graphic>
          <a:graphicData uri="http://schemas.openxmlformats.org/presentationml/2006/ole">
            <mc:AlternateContent xmlns:mc="http://schemas.openxmlformats.org/markup-compatibility/2006">
              <mc:Choice xmlns:v="urn:schemas-microsoft-com:vml" Requires="v">
                <p:oleObj spid="_x0000_s19478" name="Equation" r:id="rId13" imgW="596880" imgH="393480" progId="Equation.DSMT4">
                  <p:embed/>
                </p:oleObj>
              </mc:Choice>
              <mc:Fallback>
                <p:oleObj name="Equation" r:id="rId13" imgW="596880" imgH="39348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816475"/>
                        <a:ext cx="1768475" cy="116681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8" name="Object 8"/>
          <p:cNvGraphicFramePr>
            <a:graphicFrameLocks noChangeAspect="1"/>
          </p:cNvGraphicFramePr>
          <p:nvPr/>
        </p:nvGraphicFramePr>
        <p:xfrm>
          <a:off x="2057400" y="6126163"/>
          <a:ext cx="1768475" cy="523875"/>
        </p:xfrm>
        <a:graphic>
          <a:graphicData uri="http://schemas.openxmlformats.org/presentationml/2006/ole">
            <mc:AlternateContent xmlns:mc="http://schemas.openxmlformats.org/markup-compatibility/2006">
              <mc:Choice xmlns:v="urn:schemas-microsoft-com:vml" Requires="v">
                <p:oleObj spid="_x0000_s19479" name="Equation" r:id="rId15" imgW="495000" imgH="177480" progId="Equation.DSMT4">
                  <p:embed/>
                </p:oleObj>
              </mc:Choice>
              <mc:Fallback>
                <p:oleObj name="Equation" r:id="rId15" imgW="495000" imgH="177480"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6126163"/>
                        <a:ext cx="1768475"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9" name="Object 9"/>
          <p:cNvGraphicFramePr>
            <a:graphicFrameLocks noChangeAspect="1"/>
          </p:cNvGraphicFramePr>
          <p:nvPr/>
        </p:nvGraphicFramePr>
        <p:xfrm>
          <a:off x="5203825" y="5364163"/>
          <a:ext cx="3576638" cy="523875"/>
        </p:xfrm>
        <a:graphic>
          <a:graphicData uri="http://schemas.openxmlformats.org/presentationml/2006/ole">
            <mc:AlternateContent xmlns:mc="http://schemas.openxmlformats.org/markup-compatibility/2006">
              <mc:Choice xmlns:v="urn:schemas-microsoft-com:vml" Requires="v">
                <p:oleObj spid="_x0000_s19480" name="Equation" r:id="rId17" imgW="1206360" imgH="177480" progId="Equation.DSMT4">
                  <p:embed/>
                </p:oleObj>
              </mc:Choice>
              <mc:Fallback>
                <p:oleObj name="Equation" r:id="rId17" imgW="1206360" imgH="17748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3825" y="5364163"/>
                        <a:ext cx="3576638"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0" name="Text Box 12"/>
          <p:cNvSpPr txBox="1">
            <a:spLocks noChangeArrowheads="1"/>
          </p:cNvSpPr>
          <p:nvPr/>
        </p:nvSpPr>
        <p:spPr bwMode="auto">
          <a:xfrm>
            <a:off x="5013325" y="4846638"/>
            <a:ext cx="4008438" cy="461962"/>
          </a:xfrm>
          <a:prstGeom prst="rect">
            <a:avLst/>
          </a:prstGeom>
          <a:noFill/>
          <a:ln w="9525">
            <a:noFill/>
            <a:miter lim="800000"/>
            <a:headEnd/>
            <a:tailEnd/>
          </a:ln>
        </p:spPr>
        <p:txBody>
          <a:bodyPr>
            <a:spAutoFit/>
          </a:bodyPr>
          <a:lstStyle/>
          <a:p>
            <a:pPr>
              <a:defRPr/>
            </a:pPr>
            <a:r>
              <a:rPr lang="en-GB" dirty="0">
                <a:solidFill>
                  <a:srgbClr val="FFFF00"/>
                </a:solidFill>
                <a:latin typeface="+mj-lt"/>
              </a:rPr>
              <a:t>Sub in B to find value of c</a:t>
            </a:r>
          </a:p>
        </p:txBody>
      </p:sp>
      <p:graphicFrame>
        <p:nvGraphicFramePr>
          <p:cNvPr id="33800" name="Object 10"/>
          <p:cNvGraphicFramePr>
            <a:graphicFrameLocks noChangeAspect="1"/>
          </p:cNvGraphicFramePr>
          <p:nvPr/>
        </p:nvGraphicFramePr>
        <p:xfrm>
          <a:off x="5781675" y="6126163"/>
          <a:ext cx="1354138" cy="523875"/>
        </p:xfrm>
        <a:graphic>
          <a:graphicData uri="http://schemas.openxmlformats.org/presentationml/2006/ole">
            <mc:AlternateContent xmlns:mc="http://schemas.openxmlformats.org/markup-compatibility/2006">
              <mc:Choice xmlns:v="urn:schemas-microsoft-com:vml" Requires="v">
                <p:oleObj spid="_x0000_s19481" name="Equation" r:id="rId19" imgW="457200" imgH="177480" progId="Equation.DSMT4">
                  <p:embed/>
                </p:oleObj>
              </mc:Choice>
              <mc:Fallback>
                <p:oleObj name="Equation" r:id="rId19" imgW="457200" imgH="17748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81675" y="6126163"/>
                        <a:ext cx="1354138"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EEF82A"/>
                </a:solidFill>
                <a:latin typeface="+mj-lt"/>
                <a:ea typeface="+mj-ea"/>
                <a:cs typeface="+mj-cs"/>
              </a:rPr>
              <a:t>Experiment and Theory</a:t>
            </a:r>
            <a:endParaRPr lang="en-GB" sz="4400" b="1" kern="0" dirty="0">
              <a:solidFill>
                <a:srgbClr val="EEF82A"/>
              </a:solidFill>
              <a:effectLst>
                <a:outerShdw blurRad="38100" dist="38100" dir="2700000" algn="tl">
                  <a:srgbClr val="000000"/>
                </a:outerShdw>
              </a:effectLst>
              <a:latin typeface="+mj-lt"/>
              <a:ea typeface="+mj-ea"/>
              <a:cs typeface="+mj-cs"/>
            </a:endParaRPr>
          </a:p>
        </p:txBody>
      </p:sp>
      <p:cxnSp>
        <p:nvCxnSpPr>
          <p:cNvPr id="19" name="Straight Connector 18"/>
          <p:cNvCxnSpPr>
            <a:cxnSpLocks noChangeShapeType="1"/>
          </p:cNvCxnSpPr>
          <p:nvPr/>
        </p:nvCxnSpPr>
        <p:spPr bwMode="auto">
          <a:xfrm rot="10800000">
            <a:off x="1311275" y="3962400"/>
            <a:ext cx="2868613" cy="476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20" name="Cloud 19"/>
          <p:cNvSpPr/>
          <p:nvPr/>
        </p:nvSpPr>
        <p:spPr bwMode="auto">
          <a:xfrm>
            <a:off x="4860925" y="2803525"/>
            <a:ext cx="3475038" cy="1265238"/>
          </a:xfrm>
          <a:prstGeom prst="cloud">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defRPr/>
            </a:pPr>
            <a:r>
              <a:rPr lang="en-GB" dirty="0" err="1">
                <a:latin typeface="+mj-lt"/>
              </a:rPr>
              <a:t>Sim</a:t>
            </a:r>
            <a:r>
              <a:rPr lang="en-GB" dirty="0">
                <a:latin typeface="+mj-lt"/>
              </a:rPr>
              <a:t>. Equations Solving we get</a:t>
            </a:r>
          </a:p>
        </p:txBody>
      </p:sp>
      <p:sp>
        <p:nvSpPr>
          <p:cNvPr id="21" name="TextBox 20"/>
          <p:cNvSpPr txBox="1"/>
          <p:nvPr/>
        </p:nvSpPr>
        <p:spPr>
          <a:xfrm>
            <a:off x="777875" y="1951038"/>
            <a:ext cx="6035675" cy="461962"/>
          </a:xfrm>
          <a:prstGeom prst="rect">
            <a:avLst/>
          </a:prstGeom>
          <a:noFill/>
        </p:spPr>
        <p:txBody>
          <a:bodyPr wrap="none">
            <a:spAutoFit/>
          </a:bodyPr>
          <a:lstStyle/>
          <a:p>
            <a:pPr>
              <a:defRPr/>
            </a:pPr>
            <a:r>
              <a:rPr lang="en-GB" dirty="0">
                <a:solidFill>
                  <a:srgbClr val="FFFF00"/>
                </a:solidFill>
                <a:latin typeface="+mj-lt"/>
              </a:rPr>
              <a:t>The two points picked are                 and </a:t>
            </a:r>
          </a:p>
        </p:txBody>
      </p:sp>
      <p:sp>
        <p:nvSpPr>
          <p:cNvPr id="22" name="TextBox 21"/>
          <p:cNvSpPr txBox="1"/>
          <p:nvPr/>
        </p:nvSpPr>
        <p:spPr>
          <a:xfrm>
            <a:off x="5135563" y="1493838"/>
            <a:ext cx="2301875" cy="461962"/>
          </a:xfrm>
          <a:prstGeom prst="rect">
            <a:avLst/>
          </a:prstGeom>
          <a:noFill/>
        </p:spPr>
        <p:txBody>
          <a:bodyPr>
            <a:spAutoFit/>
          </a:bodyPr>
          <a:lstStyle/>
          <a:p>
            <a:pPr>
              <a:defRPr/>
            </a:pPr>
            <a:r>
              <a:rPr lang="en-GB" dirty="0">
                <a:latin typeface="+mj-lt"/>
              </a:rPr>
              <a:t>( any will do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wipe(left)">
                                      <p:cBhvr>
                                        <p:cTn id="14" dur="500"/>
                                        <p:tgtEl>
                                          <p:spTgt spid="337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3794"/>
                                        </p:tgtEl>
                                        <p:attrNameLst>
                                          <p:attrName>style.visibility</p:attrName>
                                        </p:attrNameLst>
                                      </p:cBhvr>
                                      <p:to>
                                        <p:strVal val="visible"/>
                                      </p:to>
                                    </p:set>
                                    <p:animEffect transition="in" filter="wipe(left)">
                                      <p:cBhvr>
                                        <p:cTn id="19" dur="500"/>
                                        <p:tgtEl>
                                          <p:spTgt spid="337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3796"/>
                                        </p:tgtEl>
                                        <p:attrNameLst>
                                          <p:attrName>style.visibility</p:attrName>
                                        </p:attrNameLst>
                                      </p:cBhvr>
                                      <p:to>
                                        <p:strVal val="visible"/>
                                      </p:to>
                                    </p:set>
                                    <p:animEffect transition="in" filter="wipe(left)">
                                      <p:cBhvr>
                                        <p:cTn id="35" dur="500"/>
                                        <p:tgtEl>
                                          <p:spTgt spid="337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3797"/>
                                        </p:tgtEl>
                                        <p:attrNameLst>
                                          <p:attrName>style.visibility</p:attrName>
                                        </p:attrNameLst>
                                      </p:cBhvr>
                                      <p:to>
                                        <p:strVal val="visible"/>
                                      </p:to>
                                    </p:set>
                                    <p:animEffect transition="in" filter="wipe(left)">
                                      <p:cBhvr>
                                        <p:cTn id="40" dur="500"/>
                                        <p:tgtEl>
                                          <p:spTgt spid="3379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3798"/>
                                        </p:tgtEl>
                                        <p:attrNameLst>
                                          <p:attrName>style.visibility</p:attrName>
                                        </p:attrNameLst>
                                      </p:cBhvr>
                                      <p:to>
                                        <p:strVal val="visible"/>
                                      </p:to>
                                    </p:set>
                                    <p:animEffect transition="in" filter="wipe(left)">
                                      <p:cBhvr>
                                        <p:cTn id="45" dur="500"/>
                                        <p:tgtEl>
                                          <p:spTgt spid="3379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7660"/>
                                        </p:tgtEl>
                                        <p:attrNameLst>
                                          <p:attrName>style.visibility</p:attrName>
                                        </p:attrNameLst>
                                      </p:cBhvr>
                                      <p:to>
                                        <p:strVal val="visible"/>
                                      </p:to>
                                    </p:set>
                                    <p:anim calcmode="discrete" valueType="clr">
                                      <p:cBhvr override="childStyle">
                                        <p:cTn id="50" dur="80"/>
                                        <p:tgtEl>
                                          <p:spTgt spid="27660"/>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7660"/>
                                        </p:tgtEl>
                                        <p:attrNameLst>
                                          <p:attrName>fillcolor</p:attrName>
                                        </p:attrNameLst>
                                      </p:cBhvr>
                                      <p:tavLst>
                                        <p:tav tm="0">
                                          <p:val>
                                            <p:clrVal>
                                              <a:schemeClr val="accent2"/>
                                            </p:clrVal>
                                          </p:val>
                                        </p:tav>
                                        <p:tav tm="50000">
                                          <p:val>
                                            <p:clrVal>
                                              <a:schemeClr val="hlink"/>
                                            </p:clrVal>
                                          </p:val>
                                        </p:tav>
                                      </p:tavLst>
                                    </p:anim>
                                    <p:set>
                                      <p:cBhvr>
                                        <p:cTn id="52" dur="80"/>
                                        <p:tgtEl>
                                          <p:spTgt spid="27660"/>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3799"/>
                                        </p:tgtEl>
                                        <p:attrNameLst>
                                          <p:attrName>style.visibility</p:attrName>
                                        </p:attrNameLst>
                                      </p:cBhvr>
                                      <p:to>
                                        <p:strVal val="visible"/>
                                      </p:to>
                                    </p:set>
                                    <p:animEffect transition="in" filter="wipe(left)">
                                      <p:cBhvr>
                                        <p:cTn id="57" dur="500"/>
                                        <p:tgtEl>
                                          <p:spTgt spid="3379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3800"/>
                                        </p:tgtEl>
                                        <p:attrNameLst>
                                          <p:attrName>style.visibility</p:attrName>
                                        </p:attrNameLst>
                                      </p:cBhvr>
                                      <p:to>
                                        <p:strVal val="visible"/>
                                      </p:to>
                                    </p:set>
                                    <p:animEffect transition="in" filter="wipe(left)">
                                      <p:cBhvr>
                                        <p:cTn id="62"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utoUpdateAnimBg="0"/>
      <p:bldP spid="20"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325563" y="2563813"/>
            <a:ext cx="4038600" cy="457200"/>
          </a:xfrm>
          <a:prstGeom prst="rect">
            <a:avLst/>
          </a:prstGeom>
          <a:noFill/>
          <a:ln w="9525">
            <a:noFill/>
            <a:miter lim="800000"/>
            <a:headEnd/>
            <a:tailEnd/>
          </a:ln>
        </p:spPr>
        <p:txBody>
          <a:bodyPr>
            <a:spAutoFit/>
          </a:bodyPr>
          <a:lstStyle/>
          <a:p>
            <a:pPr>
              <a:defRPr/>
            </a:pPr>
            <a:endParaRPr lang="en-US">
              <a:solidFill>
                <a:srgbClr val="FFFF00"/>
              </a:solidFill>
              <a:latin typeface="+mj-lt"/>
            </a:endParaRPr>
          </a:p>
        </p:txBody>
      </p:sp>
      <p:sp>
        <p:nvSpPr>
          <p:cNvPr id="28675" name="Text Box 3"/>
          <p:cNvSpPr txBox="1">
            <a:spLocks noChangeArrowheads="1"/>
          </p:cNvSpPr>
          <p:nvPr/>
        </p:nvSpPr>
        <p:spPr bwMode="auto">
          <a:xfrm>
            <a:off x="898525" y="2563813"/>
            <a:ext cx="1828800" cy="457200"/>
          </a:xfrm>
          <a:prstGeom prst="rect">
            <a:avLst/>
          </a:prstGeom>
          <a:noFill/>
          <a:ln w="9525">
            <a:noFill/>
            <a:miter lim="800000"/>
            <a:headEnd/>
            <a:tailEnd/>
          </a:ln>
        </p:spPr>
        <p:txBody>
          <a:bodyPr>
            <a:spAutoFit/>
          </a:bodyPr>
          <a:lstStyle/>
          <a:p>
            <a:pPr algn="l">
              <a:defRPr/>
            </a:pPr>
            <a:r>
              <a:rPr lang="en-GB" dirty="0">
                <a:solidFill>
                  <a:srgbClr val="FFFF00"/>
                </a:solidFill>
                <a:latin typeface="+mj-lt"/>
              </a:rPr>
              <a:t>So we have</a:t>
            </a:r>
          </a:p>
        </p:txBody>
      </p:sp>
      <p:graphicFrame>
        <p:nvGraphicFramePr>
          <p:cNvPr id="34816" name="Object 2"/>
          <p:cNvGraphicFramePr>
            <a:graphicFrameLocks noChangeAspect="1"/>
          </p:cNvGraphicFramePr>
          <p:nvPr/>
        </p:nvGraphicFramePr>
        <p:xfrm>
          <a:off x="3182938" y="2530475"/>
          <a:ext cx="2786062" cy="523875"/>
        </p:xfrm>
        <a:graphic>
          <a:graphicData uri="http://schemas.openxmlformats.org/presentationml/2006/ole">
            <mc:AlternateContent xmlns:mc="http://schemas.openxmlformats.org/markup-compatibility/2006">
              <mc:Choice xmlns:v="urn:schemas-microsoft-com:vml" Requires="v">
                <p:oleObj spid="_x0000_s20496" name="Equation" r:id="rId3" imgW="939600" imgH="177480" progId="Equation.DSMT4">
                  <p:embed/>
                </p:oleObj>
              </mc:Choice>
              <mc:Fallback>
                <p:oleObj name="Equation" r:id="rId3" imgW="939600" imgH="177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2530475"/>
                        <a:ext cx="2786062" cy="5238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Text Box 6"/>
          <p:cNvSpPr txBox="1">
            <a:spLocks noChangeArrowheads="1"/>
          </p:cNvSpPr>
          <p:nvPr/>
        </p:nvSpPr>
        <p:spPr bwMode="auto">
          <a:xfrm>
            <a:off x="898525" y="3429000"/>
            <a:ext cx="2438400" cy="461963"/>
          </a:xfrm>
          <a:prstGeom prst="rect">
            <a:avLst/>
          </a:prstGeom>
          <a:noFill/>
          <a:ln w="9525">
            <a:noFill/>
            <a:miter lim="800000"/>
            <a:headEnd/>
            <a:tailEnd/>
          </a:ln>
        </p:spPr>
        <p:txBody>
          <a:bodyPr>
            <a:spAutoFit/>
          </a:bodyPr>
          <a:lstStyle/>
          <a:p>
            <a:pPr>
              <a:defRPr/>
            </a:pPr>
            <a:r>
              <a:rPr lang="en-GB" dirty="0">
                <a:solidFill>
                  <a:srgbClr val="FFFF00"/>
                </a:solidFill>
                <a:latin typeface="+mj-lt"/>
              </a:rPr>
              <a:t>Compare this to</a:t>
            </a:r>
          </a:p>
        </p:txBody>
      </p:sp>
      <p:graphicFrame>
        <p:nvGraphicFramePr>
          <p:cNvPr id="26638" name="Object 14"/>
          <p:cNvGraphicFramePr>
            <a:graphicFrameLocks noChangeAspect="1"/>
          </p:cNvGraphicFramePr>
          <p:nvPr/>
        </p:nvGraphicFramePr>
        <p:xfrm>
          <a:off x="2649538" y="3917950"/>
          <a:ext cx="3914775" cy="604838"/>
        </p:xfrm>
        <a:graphic>
          <a:graphicData uri="http://schemas.openxmlformats.org/presentationml/2006/ole">
            <mc:AlternateContent xmlns:mc="http://schemas.openxmlformats.org/markup-compatibility/2006">
              <mc:Choice xmlns:v="urn:schemas-microsoft-com:vml" Requires="v">
                <p:oleObj spid="_x0000_s20497" name="Equation" r:id="rId5" imgW="1320480" imgH="203040" progId="Equation.DSMT4">
                  <p:embed/>
                </p:oleObj>
              </mc:Choice>
              <mc:Fallback>
                <p:oleObj name="Equation" r:id="rId5" imgW="1320480" imgH="20304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38" y="3917950"/>
                        <a:ext cx="3914775" cy="60483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5"/>
          <p:cNvGraphicFramePr>
            <a:graphicFrameLocks noChangeAspect="1"/>
          </p:cNvGraphicFramePr>
          <p:nvPr/>
        </p:nvGraphicFramePr>
        <p:xfrm>
          <a:off x="2270125" y="5208588"/>
          <a:ext cx="833438" cy="474662"/>
        </p:xfrm>
        <a:graphic>
          <a:graphicData uri="http://schemas.openxmlformats.org/presentationml/2006/ole">
            <mc:AlternateContent xmlns:mc="http://schemas.openxmlformats.org/markup-compatibility/2006">
              <mc:Choice xmlns:v="urn:schemas-microsoft-com:vml" Requires="v">
                <p:oleObj spid="_x0000_s20498" name="Equation" r:id="rId7" imgW="241200" imgH="139680" progId="Equation.DSMT4">
                  <p:embed/>
                </p:oleObj>
              </mc:Choice>
              <mc:Fallback>
                <p:oleObj name="Equation" r:id="rId7" imgW="241200" imgH="1396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125" y="5208588"/>
                        <a:ext cx="833438" cy="47466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7" name="Text Box 15"/>
          <p:cNvSpPr txBox="1">
            <a:spLocks noChangeArrowheads="1"/>
          </p:cNvSpPr>
          <p:nvPr/>
        </p:nvSpPr>
        <p:spPr bwMode="auto">
          <a:xfrm>
            <a:off x="3902075" y="5216525"/>
            <a:ext cx="1066800" cy="457200"/>
          </a:xfrm>
          <a:prstGeom prst="rect">
            <a:avLst/>
          </a:prstGeom>
          <a:noFill/>
          <a:ln w="9525">
            <a:noFill/>
            <a:miter lim="800000"/>
            <a:headEnd/>
            <a:tailEnd/>
          </a:ln>
        </p:spPr>
        <p:txBody>
          <a:bodyPr>
            <a:spAutoFit/>
          </a:bodyPr>
          <a:lstStyle/>
          <a:p>
            <a:pPr>
              <a:defRPr/>
            </a:pPr>
            <a:r>
              <a:rPr lang="en-GB" dirty="0">
                <a:solidFill>
                  <a:srgbClr val="FFFF00"/>
                </a:solidFill>
                <a:latin typeface="+mj-lt"/>
              </a:rPr>
              <a:t>and </a:t>
            </a:r>
          </a:p>
        </p:txBody>
      </p:sp>
      <p:graphicFrame>
        <p:nvGraphicFramePr>
          <p:cNvPr id="34820" name="Object 6"/>
          <p:cNvGraphicFramePr>
            <a:graphicFrameLocks noChangeAspect="1"/>
          </p:cNvGraphicFramePr>
          <p:nvPr/>
        </p:nvGraphicFramePr>
        <p:xfrm>
          <a:off x="4983163" y="5176838"/>
          <a:ext cx="1219200" cy="536575"/>
        </p:xfrm>
        <a:graphic>
          <a:graphicData uri="http://schemas.openxmlformats.org/presentationml/2006/ole">
            <mc:AlternateContent xmlns:mc="http://schemas.openxmlformats.org/markup-compatibility/2006">
              <mc:Choice xmlns:v="urn:schemas-microsoft-com:vml" Requires="v">
                <p:oleObj spid="_x0000_s20499" name="Equation" r:id="rId9" imgW="457200" imgH="203040" progId="Equation.DSMT4">
                  <p:embed/>
                </p:oleObj>
              </mc:Choice>
              <mc:Fallback>
                <p:oleObj name="Equation" r:id="rId9" imgW="457200" imgH="20304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3163" y="5176838"/>
                        <a:ext cx="1219200" cy="5365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7"/>
          <p:cNvGraphicFramePr>
            <a:graphicFrameLocks noChangeAspect="1"/>
          </p:cNvGraphicFramePr>
          <p:nvPr/>
        </p:nvGraphicFramePr>
        <p:xfrm>
          <a:off x="3230563" y="5208588"/>
          <a:ext cx="639762" cy="473075"/>
        </p:xfrm>
        <a:graphic>
          <a:graphicData uri="http://schemas.openxmlformats.org/presentationml/2006/ole">
            <mc:AlternateContent xmlns:mc="http://schemas.openxmlformats.org/markup-compatibility/2006">
              <mc:Choice xmlns:v="urn:schemas-microsoft-com:vml" Requires="v">
                <p:oleObj spid="_x0000_s20500" name="Equation" r:id="rId11" imgW="241200" imgH="177480" progId="Equation.DSMT4">
                  <p:embed/>
                </p:oleObj>
              </mc:Choice>
              <mc:Fallback>
                <p:oleObj name="Equation" r:id="rId11" imgW="241200" imgH="17748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0563" y="5208588"/>
                        <a:ext cx="639762" cy="47307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8"/>
          <p:cNvGraphicFramePr>
            <a:graphicFrameLocks noChangeAspect="1"/>
          </p:cNvGraphicFramePr>
          <p:nvPr/>
        </p:nvGraphicFramePr>
        <p:xfrm>
          <a:off x="6354763" y="5178425"/>
          <a:ext cx="749300" cy="533400"/>
        </p:xfrm>
        <a:graphic>
          <a:graphicData uri="http://schemas.openxmlformats.org/presentationml/2006/ole">
            <mc:AlternateContent xmlns:mc="http://schemas.openxmlformats.org/markup-compatibility/2006">
              <mc:Choice xmlns:v="urn:schemas-microsoft-com:vml" Requires="v">
                <p:oleObj spid="_x0000_s20501" name="Equation" r:id="rId13" imgW="228600" imgH="177480" progId="Equation.DSMT4">
                  <p:embed/>
                </p:oleObj>
              </mc:Choice>
              <mc:Fallback>
                <p:oleObj name="Equation" r:id="rId13" imgW="228600" imgH="17748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4763" y="5178425"/>
                        <a:ext cx="749300" cy="5334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91" name="Text Box 19"/>
          <p:cNvSpPr txBox="1">
            <a:spLocks noChangeArrowheads="1"/>
          </p:cNvSpPr>
          <p:nvPr/>
        </p:nvSpPr>
        <p:spPr bwMode="auto">
          <a:xfrm>
            <a:off x="1706563" y="5216525"/>
            <a:ext cx="579437" cy="457200"/>
          </a:xfrm>
          <a:prstGeom prst="rect">
            <a:avLst/>
          </a:prstGeom>
          <a:noFill/>
          <a:ln w="9525">
            <a:noFill/>
            <a:miter lim="800000"/>
            <a:headEnd/>
            <a:tailEnd/>
          </a:ln>
        </p:spPr>
        <p:txBody>
          <a:bodyPr>
            <a:spAutoFit/>
          </a:bodyPr>
          <a:lstStyle/>
          <a:p>
            <a:pPr algn="l">
              <a:defRPr/>
            </a:pPr>
            <a:r>
              <a:rPr lang="en-GB">
                <a:solidFill>
                  <a:srgbClr val="FFFF00"/>
                </a:solidFill>
                <a:latin typeface="+mj-lt"/>
              </a:rPr>
              <a:t>so</a:t>
            </a:r>
          </a:p>
        </p:txBody>
      </p:sp>
      <p:sp>
        <p:nvSpPr>
          <p:cNvPr id="26"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FFFF00"/>
                </a:solidFill>
                <a:latin typeface="+mj-lt"/>
                <a:ea typeface="+mj-ea"/>
                <a:cs typeface="+mj-cs"/>
              </a:rPr>
              <a:t>Experiment and Theory</a:t>
            </a:r>
            <a:endParaRPr lang="en-GB" sz="4400" b="1" kern="0" dirty="0">
              <a:solidFill>
                <a:srgbClr val="FFFF00"/>
              </a:solidFill>
              <a:effectLst>
                <a:outerShdw blurRad="38100" dist="38100" dir="2700000" algn="tl">
                  <a:srgbClr val="000000"/>
                </a:outerShdw>
              </a:effectLst>
              <a:latin typeface="+mj-lt"/>
              <a:ea typeface="+mj-ea"/>
              <a:cs typeface="+mj-cs"/>
            </a:endParaRPr>
          </a:p>
        </p:txBody>
      </p:sp>
      <p:cxnSp>
        <p:nvCxnSpPr>
          <p:cNvPr id="28" name="Straight Arrow Connector 27"/>
          <p:cNvCxnSpPr>
            <a:cxnSpLocks noChangeShapeType="1"/>
          </p:cNvCxnSpPr>
          <p:nvPr/>
        </p:nvCxnSpPr>
        <p:spPr bwMode="auto">
          <a:xfrm rot="5400000" flipH="1" flipV="1">
            <a:off x="3688557" y="3520281"/>
            <a:ext cx="1081088" cy="158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rot="16200000" flipV="1">
            <a:off x="5356225" y="3344863"/>
            <a:ext cx="990600" cy="3048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8"/>
                                        </p:tgtEl>
                                        <p:attrNameLst>
                                          <p:attrName>style.visibility</p:attrName>
                                        </p:attrNameLst>
                                      </p:cBhvr>
                                      <p:to>
                                        <p:strVal val="visible"/>
                                      </p:to>
                                    </p:set>
                                    <p:anim calcmode="discrete" valueType="clr">
                                      <p:cBhvr override="childStyle">
                                        <p:cTn id="7" dur="80"/>
                                        <p:tgtEl>
                                          <p:spTgt spid="286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8"/>
                                        </p:tgtEl>
                                        <p:attrNameLst>
                                          <p:attrName>fillcolor</p:attrName>
                                        </p:attrNameLst>
                                      </p:cBhvr>
                                      <p:tavLst>
                                        <p:tav tm="0">
                                          <p:val>
                                            <p:clrVal>
                                              <a:schemeClr val="accent2"/>
                                            </p:clrVal>
                                          </p:val>
                                        </p:tav>
                                        <p:tav tm="50000">
                                          <p:val>
                                            <p:clrVal>
                                              <a:schemeClr val="hlink"/>
                                            </p:clrVal>
                                          </p:val>
                                        </p:tav>
                                      </p:tavLst>
                                    </p:anim>
                                    <p:set>
                                      <p:cBhvr>
                                        <p:cTn id="9" dur="80"/>
                                        <p:tgtEl>
                                          <p:spTgt spid="286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6638"/>
                                        </p:tgtEl>
                                        <p:attrNameLst>
                                          <p:attrName>style.visibility</p:attrName>
                                        </p:attrNameLst>
                                      </p:cBhvr>
                                      <p:to>
                                        <p:strVal val="visible"/>
                                      </p:to>
                                    </p:set>
                                    <p:animEffect transition="in" filter="wipe(left)">
                                      <p:cBhvr>
                                        <p:cTn id="14" dur="500"/>
                                        <p:tgtEl>
                                          <p:spTgt spid="266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8691"/>
                                        </p:tgtEl>
                                        <p:attrNameLst>
                                          <p:attrName>style.visibility</p:attrName>
                                        </p:attrNameLst>
                                      </p:cBhvr>
                                      <p:to>
                                        <p:strVal val="visible"/>
                                      </p:to>
                                    </p:set>
                                    <p:anim calcmode="discrete" valueType="clr">
                                      <p:cBhvr override="childStyle">
                                        <p:cTn id="19" dur="80"/>
                                        <p:tgtEl>
                                          <p:spTgt spid="2869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8691"/>
                                        </p:tgtEl>
                                        <p:attrNameLst>
                                          <p:attrName>fillcolor</p:attrName>
                                        </p:attrNameLst>
                                      </p:cBhvr>
                                      <p:tavLst>
                                        <p:tav tm="0">
                                          <p:val>
                                            <p:clrVal>
                                              <a:schemeClr val="accent2"/>
                                            </p:clrVal>
                                          </p:val>
                                        </p:tav>
                                        <p:tav tm="50000">
                                          <p:val>
                                            <p:clrVal>
                                              <a:schemeClr val="hlink"/>
                                            </p:clrVal>
                                          </p:val>
                                        </p:tav>
                                      </p:tavLst>
                                    </p:anim>
                                    <p:set>
                                      <p:cBhvr>
                                        <p:cTn id="21" dur="80"/>
                                        <p:tgtEl>
                                          <p:spTgt spid="2869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wipe(left)">
                                      <p:cBhvr>
                                        <p:cTn id="26" dur="500"/>
                                        <p:tgtEl>
                                          <p:spTgt spid="348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4821"/>
                                        </p:tgtEl>
                                        <p:attrNameLst>
                                          <p:attrName>style.visibility</p:attrName>
                                        </p:attrNameLst>
                                      </p:cBhvr>
                                      <p:to>
                                        <p:strVal val="visible"/>
                                      </p:to>
                                    </p:set>
                                    <p:animEffect transition="in" filter="wipe(left)">
                                      <p:cBhvr>
                                        <p:cTn id="36" dur="500"/>
                                        <p:tgtEl>
                                          <p:spTgt spid="348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28687"/>
                                        </p:tgtEl>
                                        <p:attrNameLst>
                                          <p:attrName>style.visibility</p:attrName>
                                        </p:attrNameLst>
                                      </p:cBhvr>
                                      <p:to>
                                        <p:strVal val="visible"/>
                                      </p:to>
                                    </p:set>
                                    <p:anim calcmode="discrete" valueType="clr">
                                      <p:cBhvr override="childStyle">
                                        <p:cTn id="41" dur="80"/>
                                        <p:tgtEl>
                                          <p:spTgt spid="2868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8687"/>
                                        </p:tgtEl>
                                        <p:attrNameLst>
                                          <p:attrName>fillcolor</p:attrName>
                                        </p:attrNameLst>
                                      </p:cBhvr>
                                      <p:tavLst>
                                        <p:tav tm="0">
                                          <p:val>
                                            <p:clrVal>
                                              <a:schemeClr val="accent2"/>
                                            </p:clrVal>
                                          </p:val>
                                        </p:tav>
                                        <p:tav tm="50000">
                                          <p:val>
                                            <p:clrVal>
                                              <a:schemeClr val="hlink"/>
                                            </p:clrVal>
                                          </p:val>
                                        </p:tav>
                                      </p:tavLst>
                                    </p:anim>
                                    <p:set>
                                      <p:cBhvr>
                                        <p:cTn id="43" dur="80"/>
                                        <p:tgtEl>
                                          <p:spTgt spid="2868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4820"/>
                                        </p:tgtEl>
                                        <p:attrNameLst>
                                          <p:attrName>style.visibility</p:attrName>
                                        </p:attrNameLst>
                                      </p:cBhvr>
                                      <p:to>
                                        <p:strVal val="visible"/>
                                      </p:to>
                                    </p:set>
                                    <p:animEffect transition="in" filter="wipe(left)">
                                      <p:cBhvr>
                                        <p:cTn id="48" dur="500"/>
                                        <p:tgtEl>
                                          <p:spTgt spid="348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822"/>
                                        </p:tgtEl>
                                        <p:attrNameLst>
                                          <p:attrName>style.visibility</p:attrName>
                                        </p:attrNameLst>
                                      </p:cBhvr>
                                      <p:to>
                                        <p:strVal val="visible"/>
                                      </p:to>
                                    </p:set>
                                    <p:animEffect transition="in" filter="wipe(left)">
                                      <p:cBhvr>
                                        <p:cTn id="58"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87" grpId="0" autoUpdateAnimBg="0"/>
      <p:bldP spid="2869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2" name="Text Box 20"/>
          <p:cNvSpPr txBox="1">
            <a:spLocks noChangeArrowheads="1"/>
          </p:cNvSpPr>
          <p:nvPr/>
        </p:nvSpPr>
        <p:spPr bwMode="auto">
          <a:xfrm>
            <a:off x="2133600" y="2674938"/>
            <a:ext cx="1219200" cy="457200"/>
          </a:xfrm>
          <a:prstGeom prst="rect">
            <a:avLst/>
          </a:prstGeom>
          <a:noFill/>
          <a:ln w="9525">
            <a:noFill/>
            <a:miter lim="800000"/>
            <a:headEnd/>
            <a:tailEnd/>
          </a:ln>
        </p:spPr>
        <p:txBody>
          <a:bodyPr>
            <a:spAutoFit/>
          </a:bodyPr>
          <a:lstStyle/>
          <a:p>
            <a:pPr>
              <a:defRPr/>
            </a:pPr>
            <a:r>
              <a:rPr lang="en-GB">
                <a:solidFill>
                  <a:srgbClr val="FFFF00"/>
                </a:solidFill>
                <a:latin typeface="+mj-lt"/>
              </a:rPr>
              <a:t>solving</a:t>
            </a:r>
          </a:p>
        </p:txBody>
      </p:sp>
      <p:graphicFrame>
        <p:nvGraphicFramePr>
          <p:cNvPr id="34823" name="Object 9"/>
          <p:cNvGraphicFramePr>
            <a:graphicFrameLocks noChangeAspect="1"/>
          </p:cNvGraphicFramePr>
          <p:nvPr/>
        </p:nvGraphicFramePr>
        <p:xfrm>
          <a:off x="4237038" y="3413125"/>
          <a:ext cx="1579562" cy="598488"/>
        </p:xfrm>
        <a:graphic>
          <a:graphicData uri="http://schemas.openxmlformats.org/presentationml/2006/ole">
            <mc:AlternateContent xmlns:mc="http://schemas.openxmlformats.org/markup-compatibility/2006">
              <mc:Choice xmlns:v="urn:schemas-microsoft-com:vml" Requires="v">
                <p:oleObj spid="_x0000_s21514" name="Equation" r:id="rId3" imgW="533160" imgH="203040" progId="Equation.DSMT4">
                  <p:embed/>
                </p:oleObj>
              </mc:Choice>
              <mc:Fallback>
                <p:oleObj name="Equation" r:id="rId3" imgW="533160" imgH="20304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038" y="3413125"/>
                        <a:ext cx="1579562" cy="5984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10"/>
          <p:cNvGraphicFramePr>
            <a:graphicFrameLocks noChangeAspect="1"/>
          </p:cNvGraphicFramePr>
          <p:nvPr/>
        </p:nvGraphicFramePr>
        <p:xfrm>
          <a:off x="3611563" y="2603500"/>
          <a:ext cx="1998662" cy="598488"/>
        </p:xfrm>
        <a:graphic>
          <a:graphicData uri="http://schemas.openxmlformats.org/presentationml/2006/ole">
            <mc:AlternateContent xmlns:mc="http://schemas.openxmlformats.org/markup-compatibility/2006">
              <mc:Choice xmlns:v="urn:schemas-microsoft-com:vml" Requires="v">
                <p:oleObj spid="_x0000_s21515" name="Equation" r:id="rId5" imgW="672840" imgH="203040" progId="Equation.DSMT4">
                  <p:embed/>
                </p:oleObj>
              </mc:Choice>
              <mc:Fallback>
                <p:oleObj name="Equation" r:id="rId5" imgW="672840" imgH="20304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63" y="2603500"/>
                        <a:ext cx="1998662" cy="5984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6" name="Object 12"/>
          <p:cNvGraphicFramePr>
            <a:graphicFrameLocks noChangeAspect="1"/>
          </p:cNvGraphicFramePr>
          <p:nvPr/>
        </p:nvGraphicFramePr>
        <p:xfrm>
          <a:off x="4237038" y="4175125"/>
          <a:ext cx="1579562" cy="522288"/>
        </p:xfrm>
        <a:graphic>
          <a:graphicData uri="http://schemas.openxmlformats.org/presentationml/2006/ole">
            <mc:AlternateContent xmlns:mc="http://schemas.openxmlformats.org/markup-compatibility/2006">
              <mc:Choice xmlns:v="urn:schemas-microsoft-com:vml" Requires="v">
                <p:oleObj spid="_x0000_s21516" name="Equation" r:id="rId7" imgW="533160" imgH="177480" progId="Equation.DSMT4">
                  <p:embed/>
                </p:oleObj>
              </mc:Choice>
              <mc:Fallback>
                <p:oleObj name="Equation" r:id="rId7" imgW="533160" imgH="17748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7038" y="4175125"/>
                        <a:ext cx="1579562" cy="522288"/>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98" name="Text Box 26"/>
          <p:cNvSpPr txBox="1">
            <a:spLocks noChangeArrowheads="1"/>
          </p:cNvSpPr>
          <p:nvPr/>
        </p:nvSpPr>
        <p:spPr bwMode="auto">
          <a:xfrm>
            <a:off x="1951038" y="5456238"/>
            <a:ext cx="838200" cy="457200"/>
          </a:xfrm>
          <a:prstGeom prst="rect">
            <a:avLst/>
          </a:prstGeom>
          <a:noFill/>
          <a:ln w="9525">
            <a:noFill/>
            <a:miter lim="800000"/>
            <a:headEnd/>
            <a:tailEnd/>
          </a:ln>
        </p:spPr>
        <p:txBody>
          <a:bodyPr>
            <a:spAutoFit/>
          </a:bodyPr>
          <a:lstStyle/>
          <a:p>
            <a:pPr>
              <a:defRPr/>
            </a:pPr>
            <a:r>
              <a:rPr lang="en-GB">
                <a:solidFill>
                  <a:srgbClr val="FFFF00"/>
                </a:solidFill>
                <a:latin typeface="+mj-lt"/>
              </a:rPr>
              <a:t>so</a:t>
            </a:r>
          </a:p>
        </p:txBody>
      </p:sp>
      <p:graphicFrame>
        <p:nvGraphicFramePr>
          <p:cNvPr id="34827" name="Object 13"/>
          <p:cNvGraphicFramePr>
            <a:graphicFrameLocks noChangeAspect="1"/>
          </p:cNvGraphicFramePr>
          <p:nvPr/>
        </p:nvGraphicFramePr>
        <p:xfrm>
          <a:off x="2789238" y="5380038"/>
          <a:ext cx="4140200" cy="679450"/>
        </p:xfrm>
        <a:graphic>
          <a:graphicData uri="http://schemas.openxmlformats.org/presentationml/2006/ole">
            <mc:AlternateContent xmlns:mc="http://schemas.openxmlformats.org/markup-compatibility/2006">
              <mc:Choice xmlns:v="urn:schemas-microsoft-com:vml" Requires="v">
                <p:oleObj spid="_x0000_s21517" name="Equation" r:id="rId9" imgW="1396800" imgH="228600" progId="Equation.DSMT4">
                  <p:embed/>
                </p:oleObj>
              </mc:Choice>
              <mc:Fallback>
                <p:oleObj name="Equation" r:id="rId9" imgW="1396800" imgH="2286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238" y="5380038"/>
                        <a:ext cx="4140200" cy="67945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00" name="Text Box 28"/>
          <p:cNvSpPr txBox="1">
            <a:spLocks noChangeArrowheads="1"/>
          </p:cNvSpPr>
          <p:nvPr/>
        </p:nvSpPr>
        <p:spPr bwMode="auto">
          <a:xfrm>
            <a:off x="7162800" y="2590800"/>
            <a:ext cx="1676400" cy="2308225"/>
          </a:xfrm>
          <a:prstGeom prst="rect">
            <a:avLst/>
          </a:prstGeom>
          <a:solidFill>
            <a:srgbClr val="FFCCFF"/>
          </a:solidFill>
          <a:ln w="38100">
            <a:solidFill>
              <a:schemeClr val="tx2">
                <a:lumMod val="50000"/>
              </a:schemeClr>
            </a:solidFill>
            <a:miter lim="800000"/>
            <a:headEnd/>
            <a:tailEnd/>
          </a:ln>
        </p:spPr>
        <p:txBody>
          <a:bodyPr>
            <a:spAutoFit/>
          </a:bodyPr>
          <a:lstStyle/>
          <a:p>
            <a:pPr>
              <a:defRPr/>
            </a:pPr>
            <a:r>
              <a:rPr lang="en-GB">
                <a:solidFill>
                  <a:srgbClr val="000000"/>
                </a:solidFill>
                <a:latin typeface="+mj-lt"/>
              </a:rPr>
              <a:t>You can always check this on your graphics calculator</a:t>
            </a:r>
          </a:p>
        </p:txBody>
      </p:sp>
      <p:sp>
        <p:nvSpPr>
          <p:cNvPr id="26" name="Title 4"/>
          <p:cNvSpPr txBox="1">
            <a:spLocks/>
          </p:cNvSpPr>
          <p:nvPr/>
        </p:nvSpPr>
        <p:spPr bwMode="auto">
          <a:xfrm>
            <a:off x="1857375" y="442913"/>
            <a:ext cx="5429250" cy="814387"/>
          </a:xfrm>
          <a:prstGeom prst="rect">
            <a:avLst/>
          </a:prstGeom>
          <a:noFill/>
          <a:ln w="9525">
            <a:noFill/>
            <a:miter lim="800000"/>
            <a:headEnd/>
            <a:tailEnd/>
          </a:ln>
          <a:effectLst/>
        </p:spPr>
        <p:txBody>
          <a:bodyPr anchor="b"/>
          <a:lstStyle/>
          <a:p>
            <a:pPr algn="l" eaLnBrk="0" hangingPunct="0">
              <a:spcBef>
                <a:spcPct val="0"/>
              </a:spcBef>
              <a:defRPr/>
            </a:pPr>
            <a:r>
              <a:rPr lang="en-GB" sz="3600" kern="0" dirty="0">
                <a:solidFill>
                  <a:srgbClr val="FFFF00"/>
                </a:solidFill>
                <a:latin typeface="+mj-lt"/>
                <a:ea typeface="+mj-ea"/>
                <a:cs typeface="+mj-cs"/>
              </a:rPr>
              <a:t>Experiment and Theory</a:t>
            </a:r>
            <a:endParaRPr lang="en-GB" sz="4400" b="1" kern="0" dirty="0">
              <a:solidFill>
                <a:srgbClr val="FF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left)">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26"/>
                                        </p:tgtEl>
                                        <p:attrNameLst>
                                          <p:attrName>style.visibility</p:attrName>
                                        </p:attrNameLst>
                                      </p:cBhvr>
                                      <p:to>
                                        <p:strVal val="visible"/>
                                      </p:to>
                                    </p:set>
                                    <p:animEffect transition="in" filter="wipe(left)">
                                      <p:cBhvr>
                                        <p:cTn id="12" dur="500"/>
                                        <p:tgtEl>
                                          <p:spTgt spid="34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8698"/>
                                        </p:tgtEl>
                                        <p:attrNameLst>
                                          <p:attrName>style.visibility</p:attrName>
                                        </p:attrNameLst>
                                      </p:cBhvr>
                                      <p:to>
                                        <p:strVal val="visible"/>
                                      </p:to>
                                    </p:set>
                                    <p:anim calcmode="discrete" valueType="clr">
                                      <p:cBhvr override="childStyle">
                                        <p:cTn id="17" dur="80"/>
                                        <p:tgtEl>
                                          <p:spTgt spid="2869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8698"/>
                                        </p:tgtEl>
                                        <p:attrNameLst>
                                          <p:attrName>fillcolor</p:attrName>
                                        </p:attrNameLst>
                                      </p:cBhvr>
                                      <p:tavLst>
                                        <p:tav tm="0">
                                          <p:val>
                                            <p:clrVal>
                                              <a:schemeClr val="accent2"/>
                                            </p:clrVal>
                                          </p:val>
                                        </p:tav>
                                        <p:tav tm="50000">
                                          <p:val>
                                            <p:clrVal>
                                              <a:schemeClr val="hlink"/>
                                            </p:clrVal>
                                          </p:val>
                                        </p:tav>
                                      </p:tavLst>
                                    </p:anim>
                                    <p:set>
                                      <p:cBhvr>
                                        <p:cTn id="19" dur="80"/>
                                        <p:tgtEl>
                                          <p:spTgt spid="28698"/>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4827"/>
                                        </p:tgtEl>
                                        <p:attrNameLst>
                                          <p:attrName>style.visibility</p:attrName>
                                        </p:attrNameLst>
                                      </p:cBhvr>
                                      <p:to>
                                        <p:strVal val="visible"/>
                                      </p:to>
                                    </p:set>
                                    <p:animEffect transition="in" filter="wipe(left)">
                                      <p:cBhvr>
                                        <p:cTn id="24" dur="500"/>
                                        <p:tgtEl>
                                          <p:spTgt spid="348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28700"/>
                                        </p:tgtEl>
                                        <p:attrNameLst>
                                          <p:attrName>style.visibility</p:attrName>
                                        </p:attrNameLst>
                                      </p:cBhvr>
                                      <p:to>
                                        <p:strVal val="visible"/>
                                      </p:to>
                                    </p:set>
                                    <p:anim calcmode="discrete" valueType="clr">
                                      <p:cBhvr override="childStyle">
                                        <p:cTn id="29" dur="80"/>
                                        <p:tgtEl>
                                          <p:spTgt spid="2870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8700"/>
                                        </p:tgtEl>
                                        <p:attrNameLst>
                                          <p:attrName>fillcolor</p:attrName>
                                        </p:attrNameLst>
                                      </p:cBhvr>
                                      <p:tavLst>
                                        <p:tav tm="0">
                                          <p:val>
                                            <p:clrVal>
                                              <a:schemeClr val="accent2"/>
                                            </p:clrVal>
                                          </p:val>
                                        </p:tav>
                                        <p:tav tm="50000">
                                          <p:val>
                                            <p:clrVal>
                                              <a:schemeClr val="hlink"/>
                                            </p:clrVal>
                                          </p:val>
                                        </p:tav>
                                      </p:tavLst>
                                    </p:anim>
                                    <p:set>
                                      <p:cBhvr>
                                        <p:cTn id="31" dur="80"/>
                                        <p:tgtEl>
                                          <p:spTgt spid="287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8" grpId="0" autoUpdateAnimBg="0"/>
      <p:bldP spid="2870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Extra Practice</a:t>
            </a:r>
            <a:endParaRPr lang="en-GB" sz="4000" kern="0" dirty="0">
              <a:solidFill>
                <a:srgbClr val="EEF82A"/>
              </a:solidFill>
              <a:latin typeface="+mj-lt"/>
              <a:ea typeface="+mj-ea"/>
              <a:cs typeface="+mj-cs"/>
            </a:endParaRPr>
          </a:p>
        </p:txBody>
      </p:sp>
      <p:sp>
        <p:nvSpPr>
          <p:cNvPr id="19" name="TextBox 18"/>
          <p:cNvSpPr txBox="1"/>
          <p:nvPr/>
        </p:nvSpPr>
        <p:spPr>
          <a:xfrm>
            <a:off x="1612900" y="3413125"/>
            <a:ext cx="6530975" cy="708025"/>
          </a:xfrm>
          <a:prstGeom prst="rect">
            <a:avLst/>
          </a:prstGeom>
          <a:noFill/>
        </p:spPr>
        <p:txBody>
          <a:bodyPr wrap="none">
            <a:spAutoFit/>
          </a:bodyPr>
          <a:lstStyle/>
          <a:p>
            <a:pPr>
              <a:defRPr/>
            </a:pPr>
            <a:r>
              <a:rPr lang="en-GB" sz="4000" dirty="0">
                <a:solidFill>
                  <a:srgbClr val="FFFF00"/>
                </a:solidFill>
                <a:latin typeface="+mj-lt"/>
              </a:rPr>
              <a:t>HMM		Ex15I and Ex15J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Extra Practice</a:t>
            </a:r>
            <a:endParaRPr lang="en-GB" sz="4000" kern="0" dirty="0">
              <a:solidFill>
                <a:srgbClr val="EEF82A"/>
              </a:solidFill>
              <a:latin typeface="+mj-lt"/>
              <a:ea typeface="+mj-ea"/>
              <a:cs typeface="+mj-cs"/>
            </a:endParaRPr>
          </a:p>
        </p:txBody>
      </p:sp>
      <p:sp>
        <p:nvSpPr>
          <p:cNvPr id="19" name="TextBox 18"/>
          <p:cNvSpPr txBox="1"/>
          <p:nvPr/>
        </p:nvSpPr>
        <p:spPr>
          <a:xfrm>
            <a:off x="2378075" y="3413125"/>
            <a:ext cx="4999038" cy="769938"/>
          </a:xfrm>
          <a:prstGeom prst="rect">
            <a:avLst/>
          </a:prstGeom>
          <a:noFill/>
        </p:spPr>
        <p:txBody>
          <a:bodyPr wrap="none">
            <a:spAutoFit/>
          </a:bodyPr>
          <a:lstStyle/>
          <a:p>
            <a:pPr>
              <a:defRPr/>
            </a:pPr>
            <a:r>
              <a:rPr lang="en-GB" sz="4400" dirty="0">
                <a:solidFill>
                  <a:srgbClr val="FFFF00"/>
                </a:solidFill>
                <a:latin typeface="+mj-lt"/>
              </a:rPr>
              <a:t>HMM			Ex15D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2" name="Picture 6"/>
          <p:cNvPicPr>
            <a:picLocks noChangeAspect="1" noChangeArrowheads="1"/>
          </p:cNvPicPr>
          <p:nvPr/>
        </p:nvPicPr>
        <p:blipFill>
          <a:blip r:embed="rId2"/>
          <a:srcRect l="5577" t="18858" r="20314" b="20309"/>
          <a:stretch>
            <a:fillRect/>
          </a:stretch>
        </p:blipFill>
        <p:spPr bwMode="auto">
          <a:xfrm>
            <a:off x="1508125" y="2547938"/>
            <a:ext cx="6400800" cy="3200400"/>
          </a:xfrm>
          <a:prstGeom prst="rect">
            <a:avLst/>
          </a:prstGeom>
          <a:noFill/>
          <a:ln w="57150">
            <a:solidFill>
              <a:schemeClr val="tx1">
                <a:lumMod val="50000"/>
              </a:schemeClr>
            </a:solidFill>
            <a:miter lim="800000"/>
            <a:headEnd/>
            <a:tailEnd/>
          </a:ln>
          <a:effectLst/>
        </p:spPr>
      </p:pic>
      <p:sp>
        <p:nvSpPr>
          <p:cNvPr id="69635" name="Rectangle 2"/>
          <p:cNvSpPr>
            <a:spLocks noGrp="1" noChangeArrowheads="1"/>
          </p:cNvSpPr>
          <p:nvPr>
            <p:ph type="ctrTitle" sz="quarter"/>
          </p:nvPr>
        </p:nvSpPr>
        <p:spPr>
          <a:xfrm>
            <a:off x="1792288" y="327025"/>
            <a:ext cx="5429250" cy="1063625"/>
          </a:xfrm>
        </p:spPr>
        <p:txBody>
          <a:bodyPr/>
          <a:lstStyle/>
          <a:p>
            <a:pPr algn="ctr"/>
            <a:r>
              <a:rPr lang="en-GB" altLang="en-US" sz="3600" b="0" smtClean="0">
                <a:effectLst/>
              </a:rPr>
              <a:t>Transformations of</a:t>
            </a:r>
            <a:br>
              <a:rPr lang="en-GB" altLang="en-US" sz="3600" b="0" smtClean="0">
                <a:effectLst/>
              </a:rPr>
            </a:br>
            <a:r>
              <a:rPr lang="en-GB" altLang="en-US" sz="3600" b="0" smtClean="0">
                <a:effectLst/>
              </a:rPr>
              <a:t> Log &amp; Exp Graphs</a:t>
            </a:r>
          </a:p>
        </p:txBody>
      </p:sp>
      <p:sp>
        <p:nvSpPr>
          <p:cNvPr id="29699" name="Text Box 3"/>
          <p:cNvSpPr txBox="1">
            <a:spLocks noChangeArrowheads="1"/>
          </p:cNvSpPr>
          <p:nvPr/>
        </p:nvSpPr>
        <p:spPr bwMode="auto">
          <a:xfrm>
            <a:off x="919163" y="2046288"/>
            <a:ext cx="8224837" cy="461962"/>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In this section we use the rules from Unit 1 Outcome 2</a:t>
            </a:r>
          </a:p>
        </p:txBody>
      </p:sp>
      <p:sp>
        <p:nvSpPr>
          <p:cNvPr id="29701" name="Text Box 5"/>
          <p:cNvSpPr txBox="1">
            <a:spLocks noChangeArrowheads="1"/>
          </p:cNvSpPr>
          <p:nvPr/>
        </p:nvSpPr>
        <p:spPr bwMode="auto">
          <a:xfrm>
            <a:off x="2709863" y="2949575"/>
            <a:ext cx="4849812" cy="461963"/>
          </a:xfrm>
          <a:prstGeom prst="rect">
            <a:avLst/>
          </a:prstGeom>
          <a:noFill/>
          <a:ln w="9525">
            <a:noFill/>
            <a:miter lim="800000"/>
            <a:headEnd/>
            <a:tailEnd/>
          </a:ln>
          <a:effectLst/>
        </p:spPr>
        <p:txBody>
          <a:bodyPr>
            <a:spAutoFit/>
          </a:bodyPr>
          <a:lstStyle/>
          <a:p>
            <a:pPr>
              <a:defRPr/>
            </a:pPr>
            <a:r>
              <a:rPr lang="en-GB" dirty="0">
                <a:solidFill>
                  <a:srgbClr val="000000"/>
                </a:solidFill>
                <a:latin typeface="+mj-lt"/>
              </a:rPr>
              <a:t>Here is the graph of y = log</a:t>
            </a:r>
            <a:r>
              <a:rPr lang="en-GB" baseline="-25000" dirty="0">
                <a:solidFill>
                  <a:srgbClr val="000000"/>
                </a:solidFill>
                <a:latin typeface="+mj-lt"/>
              </a:rPr>
              <a:t>10</a:t>
            </a:r>
            <a:r>
              <a:rPr lang="en-GB" dirty="0">
                <a:solidFill>
                  <a:srgbClr val="000000"/>
                </a:solidFill>
                <a:latin typeface="+mj-lt"/>
              </a:rPr>
              <a:t>x.  </a:t>
            </a:r>
          </a:p>
        </p:txBody>
      </p:sp>
      <p:sp>
        <p:nvSpPr>
          <p:cNvPr id="29703" name="Text Box 7"/>
          <p:cNvSpPr txBox="1">
            <a:spLocks noChangeArrowheads="1"/>
          </p:cNvSpPr>
          <p:nvPr/>
        </p:nvSpPr>
        <p:spPr bwMode="auto">
          <a:xfrm>
            <a:off x="995363" y="5802313"/>
            <a:ext cx="8148637" cy="1016000"/>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Make  sketches of   </a:t>
            </a:r>
          </a:p>
          <a:p>
            <a:pPr>
              <a:defRPr/>
            </a:pPr>
            <a:r>
              <a:rPr lang="en-GB" dirty="0">
                <a:solidFill>
                  <a:srgbClr val="FFFF00"/>
                </a:solidFill>
                <a:latin typeface="+mj-lt"/>
              </a:rPr>
              <a:t>y = log</a:t>
            </a:r>
            <a:r>
              <a:rPr lang="en-GB" baseline="-25000" dirty="0">
                <a:solidFill>
                  <a:srgbClr val="FFFF00"/>
                </a:solidFill>
                <a:latin typeface="+mj-lt"/>
              </a:rPr>
              <a:t>10</a:t>
            </a:r>
            <a:r>
              <a:rPr lang="en-GB" dirty="0">
                <a:solidFill>
                  <a:srgbClr val="FFFF00"/>
                </a:solidFill>
                <a:latin typeface="+mj-lt"/>
              </a:rPr>
              <a:t>1000x   and	y = log</a:t>
            </a:r>
            <a:r>
              <a:rPr lang="en-GB" baseline="-25000" dirty="0">
                <a:solidFill>
                  <a:srgbClr val="FFFF00"/>
                </a:solidFill>
                <a:latin typeface="+mj-lt"/>
              </a:rPr>
              <a:t>10</a:t>
            </a:r>
            <a:r>
              <a:rPr lang="en-GB" dirty="0">
                <a:solidFill>
                  <a:srgbClr val="FFFF00"/>
                </a:solidFill>
                <a:latin typeface="+mj-lt"/>
              </a:rPr>
              <a:t>(</a:t>
            </a:r>
            <a:r>
              <a:rPr lang="en-GB" baseline="30000" dirty="0">
                <a:solidFill>
                  <a:srgbClr val="FFFF00"/>
                </a:solidFill>
                <a:latin typeface="+mj-lt"/>
              </a:rPr>
              <a:t>1</a:t>
            </a:r>
            <a:r>
              <a:rPr lang="en-GB" dirty="0">
                <a:solidFill>
                  <a:srgbClr val="FFFF00"/>
                </a:solidFill>
                <a:latin typeface="+mj-lt"/>
              </a:rPr>
              <a:t>/</a:t>
            </a:r>
            <a:r>
              <a:rPr lang="en-GB" baseline="-25000" dirty="0">
                <a:solidFill>
                  <a:srgbClr val="FFFF00"/>
                </a:solidFill>
                <a:latin typeface="+mj-lt"/>
              </a:rPr>
              <a:t>x</a:t>
            </a:r>
            <a:r>
              <a:rPr lang="en-GB" dirty="0">
                <a:solidFill>
                  <a:srgbClr val="FFFF00"/>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3"/>
                                        </p:tgtEl>
                                        <p:attrNameLst>
                                          <p:attrName>style.visibility</p:attrName>
                                        </p:attrNameLst>
                                      </p:cBhvr>
                                      <p:to>
                                        <p:strVal val="visible"/>
                                      </p:to>
                                    </p:set>
                                    <p:anim calcmode="discrete" valueType="clr">
                                      <p:cBhvr override="childStyle">
                                        <p:cTn id="7"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3"/>
                                        </p:tgtEl>
                                        <p:attrNameLst>
                                          <p:attrName>fillcolor</p:attrName>
                                        </p:attrNameLst>
                                      </p:cBhvr>
                                      <p:tavLst>
                                        <p:tav tm="0">
                                          <p:val>
                                            <p:clrVal>
                                              <a:schemeClr val="accent2"/>
                                            </p:clrVal>
                                          </p:val>
                                        </p:tav>
                                        <p:tav tm="50000">
                                          <p:val>
                                            <p:clrVal>
                                              <a:schemeClr val="hlink"/>
                                            </p:clrVal>
                                          </p:val>
                                        </p:tav>
                                      </p:tavLst>
                                    </p:anim>
                                    <p:set>
                                      <p:cBhvr>
                                        <p:cTn id="9" dur="80"/>
                                        <p:tgtEl>
                                          <p:spTgt spid="29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0" name="Picture 12"/>
          <p:cNvPicPr>
            <a:picLocks noChangeAspect="1" noChangeArrowheads="1"/>
          </p:cNvPicPr>
          <p:nvPr/>
        </p:nvPicPr>
        <p:blipFill>
          <a:blip r:embed="rId2"/>
          <a:srcRect l="5536" t="38379" r="30051" b="15207"/>
          <a:stretch>
            <a:fillRect/>
          </a:stretch>
        </p:blipFill>
        <p:spPr bwMode="auto">
          <a:xfrm>
            <a:off x="1295400" y="3663950"/>
            <a:ext cx="6400800" cy="2967038"/>
          </a:xfrm>
          <a:prstGeom prst="rect">
            <a:avLst/>
          </a:prstGeom>
          <a:noFill/>
          <a:ln w="57150">
            <a:solidFill>
              <a:schemeClr val="tx1">
                <a:lumMod val="50000"/>
              </a:schemeClr>
            </a:solidFill>
            <a:miter lim="800000"/>
            <a:headEnd/>
            <a:tailEnd/>
          </a:ln>
          <a:effectLst/>
        </p:spPr>
      </p:pic>
      <p:sp>
        <p:nvSpPr>
          <p:cNvPr id="70659" name="Freeform 17"/>
          <p:cNvSpPr>
            <a:spLocks/>
          </p:cNvSpPr>
          <p:nvPr/>
        </p:nvSpPr>
        <p:spPr bwMode="auto">
          <a:xfrm>
            <a:off x="2076450" y="3924300"/>
            <a:ext cx="5600700" cy="2543175"/>
          </a:xfrm>
          <a:custGeom>
            <a:avLst/>
            <a:gdLst>
              <a:gd name="T0" fmla="*/ 5600700 w 5600700"/>
              <a:gd name="T1" fmla="*/ 0 h 2543175"/>
              <a:gd name="T2" fmla="*/ 3762374 w 5600700"/>
              <a:gd name="T3" fmla="*/ 114300 h 2543175"/>
              <a:gd name="T4" fmla="*/ 1962150 w 5600700"/>
              <a:gd name="T5" fmla="*/ 285750 h 2543175"/>
              <a:gd name="T6" fmla="*/ 1276350 w 5600700"/>
              <a:gd name="T7" fmla="*/ 400050 h 2543175"/>
              <a:gd name="T8" fmla="*/ 571500 w 5600700"/>
              <a:gd name="T9" fmla="*/ 619125 h 2543175"/>
              <a:gd name="T10" fmla="*/ 352425 w 5600700"/>
              <a:gd name="T11" fmla="*/ 742950 h 2543175"/>
              <a:gd name="T12" fmla="*/ 133350 w 5600700"/>
              <a:gd name="T13" fmla="*/ 1000125 h 2543175"/>
              <a:gd name="T14" fmla="*/ 28575 w 5600700"/>
              <a:gd name="T15" fmla="*/ 1323980 h 2543175"/>
              <a:gd name="T16" fmla="*/ 0 w 5600700"/>
              <a:gd name="T17" fmla="*/ 2543175 h 2543175"/>
              <a:gd name="T18" fmla="*/ 0 w 5600700"/>
              <a:gd name="T19" fmla="*/ 2543175 h 2543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0700"/>
              <a:gd name="T31" fmla="*/ 0 h 2543175"/>
              <a:gd name="T32" fmla="*/ 5600700 w 5600700"/>
              <a:gd name="T33" fmla="*/ 2543175 h 2543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0700" h="2543175">
                <a:moveTo>
                  <a:pt x="5600700" y="0"/>
                </a:moveTo>
                <a:lnTo>
                  <a:pt x="3762375" y="114300"/>
                </a:lnTo>
                <a:cubicBezTo>
                  <a:pt x="3155950" y="161925"/>
                  <a:pt x="2376488" y="238125"/>
                  <a:pt x="1962150" y="285750"/>
                </a:cubicBezTo>
                <a:cubicBezTo>
                  <a:pt x="1547813" y="333375"/>
                  <a:pt x="1508125" y="344488"/>
                  <a:pt x="1276350" y="400050"/>
                </a:cubicBezTo>
                <a:cubicBezTo>
                  <a:pt x="1044575" y="455612"/>
                  <a:pt x="725487" y="561975"/>
                  <a:pt x="571500" y="619125"/>
                </a:cubicBezTo>
                <a:cubicBezTo>
                  <a:pt x="417513" y="676275"/>
                  <a:pt x="425450" y="679450"/>
                  <a:pt x="352425" y="742950"/>
                </a:cubicBezTo>
                <a:cubicBezTo>
                  <a:pt x="279400" y="806450"/>
                  <a:pt x="187325" y="903288"/>
                  <a:pt x="133350" y="1000125"/>
                </a:cubicBezTo>
                <a:cubicBezTo>
                  <a:pt x="79375" y="1096962"/>
                  <a:pt x="50800" y="1066800"/>
                  <a:pt x="28575" y="1323975"/>
                </a:cubicBezTo>
                <a:cubicBezTo>
                  <a:pt x="6350" y="1581150"/>
                  <a:pt x="0" y="2543175"/>
                  <a:pt x="0" y="2543175"/>
                </a:cubicBezTo>
              </a:path>
            </a:pathLst>
          </a:custGeom>
          <a:noFill/>
          <a:ln w="762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7650" name="Text Box 2"/>
          <p:cNvSpPr txBox="1">
            <a:spLocks noChangeArrowheads="1"/>
          </p:cNvSpPr>
          <p:nvPr/>
        </p:nvSpPr>
        <p:spPr bwMode="auto">
          <a:xfrm>
            <a:off x="800100" y="2041525"/>
            <a:ext cx="4735513" cy="461963"/>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log</a:t>
            </a:r>
            <a:r>
              <a:rPr lang="en-GB" baseline="-25000" dirty="0">
                <a:solidFill>
                  <a:srgbClr val="FFFF00"/>
                </a:solidFill>
                <a:latin typeface="+mj-lt"/>
              </a:rPr>
              <a:t>10</a:t>
            </a:r>
            <a:r>
              <a:rPr lang="en-GB" dirty="0">
                <a:solidFill>
                  <a:srgbClr val="FFFF00"/>
                </a:solidFill>
                <a:latin typeface="+mj-lt"/>
              </a:rPr>
              <a:t>1000x  = log</a:t>
            </a:r>
            <a:r>
              <a:rPr lang="en-GB" baseline="-25000" dirty="0">
                <a:solidFill>
                  <a:srgbClr val="FFFF00"/>
                </a:solidFill>
                <a:latin typeface="+mj-lt"/>
              </a:rPr>
              <a:t>10</a:t>
            </a:r>
            <a:r>
              <a:rPr lang="en-GB" dirty="0">
                <a:solidFill>
                  <a:srgbClr val="FFFF00"/>
                </a:solidFill>
                <a:latin typeface="+mj-lt"/>
              </a:rPr>
              <a:t>1000  + log</a:t>
            </a:r>
            <a:r>
              <a:rPr lang="en-GB" baseline="-25000" dirty="0">
                <a:solidFill>
                  <a:srgbClr val="FFFF00"/>
                </a:solidFill>
                <a:latin typeface="+mj-lt"/>
              </a:rPr>
              <a:t>10</a:t>
            </a:r>
            <a:r>
              <a:rPr lang="en-GB" dirty="0">
                <a:solidFill>
                  <a:srgbClr val="FFFF00"/>
                </a:solidFill>
                <a:latin typeface="+mj-lt"/>
              </a:rPr>
              <a:t>x</a:t>
            </a:r>
          </a:p>
        </p:txBody>
      </p:sp>
      <p:sp>
        <p:nvSpPr>
          <p:cNvPr id="27653" name="Text Box 5"/>
          <p:cNvSpPr txBox="1">
            <a:spLocks noChangeArrowheads="1"/>
          </p:cNvSpPr>
          <p:nvPr/>
        </p:nvSpPr>
        <p:spPr bwMode="auto">
          <a:xfrm>
            <a:off x="5273675" y="2041525"/>
            <a:ext cx="3054350" cy="461963"/>
          </a:xfrm>
          <a:prstGeom prst="rect">
            <a:avLst/>
          </a:prstGeom>
          <a:noFill/>
          <a:ln w="9525">
            <a:noFill/>
            <a:miter lim="800000"/>
            <a:headEnd/>
            <a:tailEnd/>
          </a:ln>
          <a:effectLst/>
        </p:spPr>
        <p:txBody>
          <a:bodyPr>
            <a:spAutoFit/>
          </a:bodyPr>
          <a:lstStyle/>
          <a:p>
            <a:pPr>
              <a:defRPr/>
            </a:pPr>
            <a:r>
              <a:rPr lang="en-GB" dirty="0">
                <a:solidFill>
                  <a:srgbClr val="FFFF00"/>
                </a:solidFill>
                <a:latin typeface="+mj-lt"/>
              </a:rPr>
              <a:t>=  log</a:t>
            </a:r>
            <a:r>
              <a:rPr lang="en-GB" baseline="-25000" dirty="0">
                <a:solidFill>
                  <a:srgbClr val="FFFF00"/>
                </a:solidFill>
                <a:latin typeface="+mj-lt"/>
              </a:rPr>
              <a:t>10</a:t>
            </a:r>
            <a:r>
              <a:rPr lang="en-GB" dirty="0">
                <a:solidFill>
                  <a:srgbClr val="FFFF00"/>
                </a:solidFill>
                <a:latin typeface="+mj-lt"/>
              </a:rPr>
              <a:t>10</a:t>
            </a:r>
            <a:r>
              <a:rPr lang="en-GB" baseline="30000" dirty="0">
                <a:solidFill>
                  <a:srgbClr val="FFFF00"/>
                </a:solidFill>
                <a:latin typeface="+mj-lt"/>
              </a:rPr>
              <a:t>3</a:t>
            </a:r>
            <a:r>
              <a:rPr lang="en-GB" dirty="0">
                <a:solidFill>
                  <a:srgbClr val="FFFF00"/>
                </a:solidFill>
                <a:latin typeface="+mj-lt"/>
              </a:rPr>
              <a:t>  + log</a:t>
            </a:r>
            <a:r>
              <a:rPr lang="en-GB" baseline="-25000" dirty="0">
                <a:solidFill>
                  <a:srgbClr val="FFFF00"/>
                </a:solidFill>
                <a:latin typeface="+mj-lt"/>
              </a:rPr>
              <a:t>10</a:t>
            </a:r>
            <a:r>
              <a:rPr lang="en-GB" dirty="0">
                <a:solidFill>
                  <a:srgbClr val="FFFF00"/>
                </a:solidFill>
                <a:latin typeface="+mj-lt"/>
              </a:rPr>
              <a:t>x</a:t>
            </a:r>
          </a:p>
        </p:txBody>
      </p:sp>
      <p:sp>
        <p:nvSpPr>
          <p:cNvPr id="27654" name="Text Box 6"/>
          <p:cNvSpPr txBox="1">
            <a:spLocks noChangeArrowheads="1"/>
          </p:cNvSpPr>
          <p:nvPr/>
        </p:nvSpPr>
        <p:spPr bwMode="auto">
          <a:xfrm>
            <a:off x="7281863" y="2628900"/>
            <a:ext cx="1862137" cy="461963"/>
          </a:xfrm>
          <a:prstGeom prst="rect">
            <a:avLst/>
          </a:prstGeom>
          <a:solidFill>
            <a:schemeClr val="bg1">
              <a:lumMod val="50000"/>
            </a:schemeClr>
          </a:solidFill>
          <a:ln w="57150">
            <a:solidFill>
              <a:schemeClr val="tx1"/>
            </a:solidFill>
            <a:miter lim="800000"/>
            <a:headEnd/>
            <a:tailEnd/>
          </a:ln>
          <a:effectLst/>
        </p:spPr>
        <p:txBody>
          <a:bodyPr>
            <a:spAutoFit/>
          </a:bodyPr>
          <a:lstStyle/>
          <a:p>
            <a:pPr>
              <a:defRPr/>
            </a:pPr>
            <a:r>
              <a:rPr lang="en-GB" dirty="0">
                <a:solidFill>
                  <a:srgbClr val="FFFF00"/>
                </a:solidFill>
                <a:latin typeface="+mj-lt"/>
              </a:rPr>
              <a:t>=  3 + log</a:t>
            </a:r>
            <a:r>
              <a:rPr lang="en-GB" baseline="-25000" dirty="0">
                <a:solidFill>
                  <a:srgbClr val="FFFF00"/>
                </a:solidFill>
                <a:latin typeface="+mj-lt"/>
              </a:rPr>
              <a:t>10</a:t>
            </a:r>
            <a:r>
              <a:rPr lang="en-GB" dirty="0">
                <a:solidFill>
                  <a:srgbClr val="FFFF00"/>
                </a:solidFill>
                <a:latin typeface="+mj-lt"/>
              </a:rPr>
              <a:t>x</a:t>
            </a:r>
          </a:p>
        </p:txBody>
      </p:sp>
      <p:sp>
        <p:nvSpPr>
          <p:cNvPr id="27657" name="Text Box 9"/>
          <p:cNvSpPr txBox="1">
            <a:spLocks noChangeArrowheads="1"/>
          </p:cNvSpPr>
          <p:nvPr/>
        </p:nvSpPr>
        <p:spPr bwMode="auto">
          <a:xfrm>
            <a:off x="909638" y="3048000"/>
            <a:ext cx="2395537" cy="461963"/>
          </a:xfrm>
          <a:prstGeom prst="rect">
            <a:avLst/>
          </a:prstGeom>
          <a:noFill/>
          <a:ln w="9525">
            <a:noFill/>
            <a:miter lim="800000"/>
            <a:headEnd/>
            <a:tailEnd/>
          </a:ln>
          <a:effectLst/>
        </p:spPr>
        <p:txBody>
          <a:bodyPr>
            <a:spAutoFit/>
          </a:bodyPr>
          <a:lstStyle/>
          <a:p>
            <a:pPr algn="l">
              <a:defRPr/>
            </a:pPr>
            <a:r>
              <a:rPr lang="en-GB" dirty="0">
                <a:latin typeface="+mj-lt"/>
              </a:rPr>
              <a:t>If  f(x) = log</a:t>
            </a:r>
            <a:r>
              <a:rPr lang="en-GB" baseline="-25000" dirty="0">
                <a:latin typeface="+mj-lt"/>
              </a:rPr>
              <a:t>10</a:t>
            </a:r>
            <a:r>
              <a:rPr lang="en-GB" dirty="0">
                <a:latin typeface="+mj-lt"/>
              </a:rPr>
              <a:t>x</a:t>
            </a:r>
          </a:p>
        </p:txBody>
      </p:sp>
      <p:sp>
        <p:nvSpPr>
          <p:cNvPr id="27658" name="Text Box 10"/>
          <p:cNvSpPr txBox="1">
            <a:spLocks noChangeArrowheads="1"/>
          </p:cNvSpPr>
          <p:nvPr/>
        </p:nvSpPr>
        <p:spPr bwMode="auto">
          <a:xfrm>
            <a:off x="3038475" y="3068638"/>
            <a:ext cx="3238500" cy="461962"/>
          </a:xfrm>
          <a:prstGeom prst="rect">
            <a:avLst/>
          </a:prstGeom>
          <a:noFill/>
          <a:ln w="9525">
            <a:noFill/>
            <a:miter lim="800000"/>
            <a:headEnd/>
            <a:tailEnd/>
          </a:ln>
          <a:effectLst/>
        </p:spPr>
        <p:txBody>
          <a:bodyPr>
            <a:spAutoFit/>
          </a:bodyPr>
          <a:lstStyle/>
          <a:p>
            <a:pPr>
              <a:defRPr/>
            </a:pPr>
            <a:r>
              <a:rPr lang="en-GB" dirty="0">
                <a:latin typeface="+mj-lt"/>
              </a:rPr>
              <a:t>then this is f(x) + 3</a:t>
            </a:r>
          </a:p>
        </p:txBody>
      </p:sp>
      <p:sp>
        <p:nvSpPr>
          <p:cNvPr id="27662" name="Text Box 14"/>
          <p:cNvSpPr txBox="1">
            <a:spLocks noChangeArrowheads="1"/>
          </p:cNvSpPr>
          <p:nvPr/>
        </p:nvSpPr>
        <p:spPr bwMode="auto">
          <a:xfrm>
            <a:off x="5045075" y="4195763"/>
            <a:ext cx="2057400" cy="400050"/>
          </a:xfrm>
          <a:prstGeom prst="rect">
            <a:avLst/>
          </a:prstGeom>
          <a:noFill/>
          <a:ln w="9525">
            <a:noFill/>
            <a:miter lim="800000"/>
            <a:headEnd/>
            <a:tailEnd/>
          </a:ln>
          <a:effectLst/>
        </p:spPr>
        <p:txBody>
          <a:bodyPr>
            <a:spAutoFit/>
          </a:bodyPr>
          <a:lstStyle/>
          <a:p>
            <a:pPr>
              <a:defRPr/>
            </a:pPr>
            <a:r>
              <a:rPr lang="en-GB" sz="2000" dirty="0">
                <a:solidFill>
                  <a:srgbClr val="000000"/>
                </a:solidFill>
                <a:latin typeface="+mj-lt"/>
              </a:rPr>
              <a:t>y = log</a:t>
            </a:r>
            <a:r>
              <a:rPr lang="en-GB" sz="2000" baseline="-25000" dirty="0">
                <a:solidFill>
                  <a:srgbClr val="000000"/>
                </a:solidFill>
                <a:latin typeface="+mj-lt"/>
              </a:rPr>
              <a:t>10</a:t>
            </a:r>
            <a:r>
              <a:rPr lang="en-GB" sz="2000" dirty="0">
                <a:solidFill>
                  <a:srgbClr val="000000"/>
                </a:solidFill>
                <a:latin typeface="+mj-lt"/>
              </a:rPr>
              <a:t>1000x</a:t>
            </a:r>
            <a:endParaRPr lang="en-GB" sz="2800" dirty="0">
              <a:solidFill>
                <a:srgbClr val="000000"/>
              </a:solidFill>
              <a:latin typeface="+mj-lt"/>
            </a:endParaRPr>
          </a:p>
        </p:txBody>
      </p:sp>
      <p:sp>
        <p:nvSpPr>
          <p:cNvPr id="13" name="TextBox 12"/>
          <p:cNvSpPr txBox="1"/>
          <p:nvPr/>
        </p:nvSpPr>
        <p:spPr>
          <a:xfrm>
            <a:off x="2452688" y="522288"/>
            <a:ext cx="3770312" cy="646112"/>
          </a:xfrm>
          <a:prstGeom prst="rect">
            <a:avLst/>
          </a:prstGeom>
          <a:noFill/>
        </p:spPr>
        <p:txBody>
          <a:bodyPr wrap="none">
            <a:spAutoFit/>
          </a:bodyPr>
          <a:lstStyle/>
          <a:p>
            <a:pPr>
              <a:defRPr/>
            </a:pPr>
            <a:r>
              <a:rPr lang="en-GB" sz="3600" dirty="0">
                <a:solidFill>
                  <a:srgbClr val="FFFF00"/>
                </a:solidFill>
                <a:latin typeface="+mj-lt"/>
              </a:rPr>
              <a:t>Graph Sketching</a:t>
            </a:r>
          </a:p>
        </p:txBody>
      </p:sp>
      <p:sp>
        <p:nvSpPr>
          <p:cNvPr id="70667" name="Freeform 14"/>
          <p:cNvSpPr>
            <a:spLocks/>
          </p:cNvSpPr>
          <p:nvPr/>
        </p:nvSpPr>
        <p:spPr bwMode="auto">
          <a:xfrm>
            <a:off x="2066925" y="3924300"/>
            <a:ext cx="5629275" cy="2571750"/>
          </a:xfrm>
          <a:custGeom>
            <a:avLst/>
            <a:gdLst>
              <a:gd name="T0" fmla="*/ 5629275 w 5629275"/>
              <a:gd name="T1" fmla="*/ 0 h 2571750"/>
              <a:gd name="T2" fmla="*/ 4772027 w 5629275"/>
              <a:gd name="T3" fmla="*/ 38100 h 2571750"/>
              <a:gd name="T4" fmla="*/ 3571884 w 5629275"/>
              <a:gd name="T5" fmla="*/ 123825 h 2571750"/>
              <a:gd name="T6" fmla="*/ 2105025 w 5629275"/>
              <a:gd name="T7" fmla="*/ 266700 h 2571750"/>
              <a:gd name="T8" fmla="*/ 1304930 w 5629275"/>
              <a:gd name="T9" fmla="*/ 390525 h 2571750"/>
              <a:gd name="T10" fmla="*/ 485775 w 5629275"/>
              <a:gd name="T11" fmla="*/ 657225 h 2571750"/>
              <a:gd name="T12" fmla="*/ 190500 w 5629275"/>
              <a:gd name="T13" fmla="*/ 923925 h 2571750"/>
              <a:gd name="T14" fmla="*/ 38100 w 5629275"/>
              <a:gd name="T15" fmla="*/ 1295400 h 2571750"/>
              <a:gd name="T16" fmla="*/ 9525 w 5629275"/>
              <a:gd name="T17" fmla="*/ 1666875 h 2571750"/>
              <a:gd name="T18" fmla="*/ 0 w 5629275"/>
              <a:gd name="T19" fmla="*/ 2571750 h 2571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9275"/>
              <a:gd name="T31" fmla="*/ 0 h 2571750"/>
              <a:gd name="T32" fmla="*/ 5629275 w 5629275"/>
              <a:gd name="T33" fmla="*/ 2571750 h 2571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9275" h="2571750">
                <a:moveTo>
                  <a:pt x="5629275" y="0"/>
                </a:moveTo>
                <a:cubicBezTo>
                  <a:pt x="5372100" y="8731"/>
                  <a:pt x="5114925" y="17463"/>
                  <a:pt x="4772025" y="38100"/>
                </a:cubicBezTo>
                <a:cubicBezTo>
                  <a:pt x="4429125" y="58737"/>
                  <a:pt x="4016375" y="85725"/>
                  <a:pt x="3571875" y="123825"/>
                </a:cubicBezTo>
                <a:cubicBezTo>
                  <a:pt x="3127375" y="161925"/>
                  <a:pt x="2482850" y="222250"/>
                  <a:pt x="2105025" y="266700"/>
                </a:cubicBezTo>
                <a:cubicBezTo>
                  <a:pt x="1727200" y="311150"/>
                  <a:pt x="1574800" y="325437"/>
                  <a:pt x="1304925" y="390525"/>
                </a:cubicBezTo>
                <a:cubicBezTo>
                  <a:pt x="1035050" y="455613"/>
                  <a:pt x="671512" y="568325"/>
                  <a:pt x="485775" y="657225"/>
                </a:cubicBezTo>
                <a:cubicBezTo>
                  <a:pt x="300038" y="746125"/>
                  <a:pt x="265112" y="817563"/>
                  <a:pt x="190500" y="923925"/>
                </a:cubicBezTo>
                <a:cubicBezTo>
                  <a:pt x="115888" y="1030287"/>
                  <a:pt x="68262" y="1171575"/>
                  <a:pt x="38100" y="1295400"/>
                </a:cubicBezTo>
                <a:cubicBezTo>
                  <a:pt x="7938" y="1419225"/>
                  <a:pt x="15875" y="1454150"/>
                  <a:pt x="9525" y="1666875"/>
                </a:cubicBezTo>
                <a:cubicBezTo>
                  <a:pt x="3175" y="1879600"/>
                  <a:pt x="1587" y="2225675"/>
                  <a:pt x="0" y="2571750"/>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6" name="Freeform 15"/>
          <p:cNvSpPr>
            <a:spLocks/>
          </p:cNvSpPr>
          <p:nvPr/>
        </p:nvSpPr>
        <p:spPr bwMode="auto">
          <a:xfrm>
            <a:off x="2085975" y="5800725"/>
            <a:ext cx="5580063" cy="2303463"/>
          </a:xfrm>
          <a:custGeom>
            <a:avLst/>
            <a:gdLst>
              <a:gd name="T0" fmla="*/ 5387426 w 5629275"/>
              <a:gd name="T1" fmla="*/ 0 h 2571750"/>
              <a:gd name="T2" fmla="*/ 4567009 w 5629275"/>
              <a:gd name="T3" fmla="*/ 21967 h 2571750"/>
              <a:gd name="T4" fmla="*/ 3418420 w 5629275"/>
              <a:gd name="T5" fmla="*/ 71395 h 2571750"/>
              <a:gd name="T6" fmla="*/ 2014588 w 5629275"/>
              <a:gd name="T7" fmla="*/ 153776 h 2571750"/>
              <a:gd name="T8" fmla="*/ 1248865 w 5629275"/>
              <a:gd name="T9" fmla="*/ 225171 h 2571750"/>
              <a:gd name="T10" fmla="*/ 464905 w 5629275"/>
              <a:gd name="T11" fmla="*/ 378947 h 2571750"/>
              <a:gd name="T12" fmla="*/ 182316 w 5629275"/>
              <a:gd name="T13" fmla="*/ 532721 h 2571750"/>
              <a:gd name="T14" fmla="*/ 36464 w 5629275"/>
              <a:gd name="T15" fmla="*/ 746908 h 2571750"/>
              <a:gd name="T16" fmla="*/ 9116 w 5629275"/>
              <a:gd name="T17" fmla="*/ 961095 h 2571750"/>
              <a:gd name="T18" fmla="*/ 0 w 5629275"/>
              <a:gd name="T19" fmla="*/ 1482834 h 2571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9275"/>
              <a:gd name="T31" fmla="*/ 0 h 2571750"/>
              <a:gd name="T32" fmla="*/ 5629275 w 5629275"/>
              <a:gd name="T33" fmla="*/ 2571750 h 2571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9275" h="2571750">
                <a:moveTo>
                  <a:pt x="5629275" y="0"/>
                </a:moveTo>
                <a:cubicBezTo>
                  <a:pt x="5372100" y="8731"/>
                  <a:pt x="5114925" y="17463"/>
                  <a:pt x="4772025" y="38100"/>
                </a:cubicBezTo>
                <a:cubicBezTo>
                  <a:pt x="4429125" y="58737"/>
                  <a:pt x="4016375" y="85725"/>
                  <a:pt x="3571875" y="123825"/>
                </a:cubicBezTo>
                <a:cubicBezTo>
                  <a:pt x="3127375" y="161925"/>
                  <a:pt x="2482850" y="222250"/>
                  <a:pt x="2105025" y="266700"/>
                </a:cubicBezTo>
                <a:cubicBezTo>
                  <a:pt x="1727200" y="311150"/>
                  <a:pt x="1574800" y="325437"/>
                  <a:pt x="1304925" y="390525"/>
                </a:cubicBezTo>
                <a:cubicBezTo>
                  <a:pt x="1035050" y="455613"/>
                  <a:pt x="671512" y="568325"/>
                  <a:pt x="485775" y="657225"/>
                </a:cubicBezTo>
                <a:cubicBezTo>
                  <a:pt x="300038" y="746125"/>
                  <a:pt x="265112" y="817563"/>
                  <a:pt x="190500" y="923925"/>
                </a:cubicBezTo>
                <a:cubicBezTo>
                  <a:pt x="115888" y="1030287"/>
                  <a:pt x="68262" y="1171575"/>
                  <a:pt x="38100" y="1295400"/>
                </a:cubicBezTo>
                <a:cubicBezTo>
                  <a:pt x="7938" y="1419225"/>
                  <a:pt x="15875" y="1454150"/>
                  <a:pt x="9525" y="1666875"/>
                </a:cubicBezTo>
                <a:cubicBezTo>
                  <a:pt x="3175" y="1879600"/>
                  <a:pt x="1587" y="2225675"/>
                  <a:pt x="0" y="2571750"/>
                </a:cubicBezTo>
              </a:path>
            </a:pathLst>
          </a:custGeom>
          <a:noFill/>
          <a:ln w="2857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7" name="Freeform 16"/>
          <p:cNvSpPr>
            <a:spLocks/>
          </p:cNvSpPr>
          <p:nvPr/>
        </p:nvSpPr>
        <p:spPr bwMode="auto">
          <a:xfrm>
            <a:off x="2095500" y="5800725"/>
            <a:ext cx="5616575" cy="2303463"/>
          </a:xfrm>
          <a:custGeom>
            <a:avLst/>
            <a:gdLst>
              <a:gd name="T0" fmla="*/ 5565498 w 5629275"/>
              <a:gd name="T1" fmla="*/ 0 h 2571750"/>
              <a:gd name="T2" fmla="*/ 4717959 w 5629275"/>
              <a:gd name="T3" fmla="*/ 21967 h 2571750"/>
              <a:gd name="T4" fmla="*/ 3531409 w 5629275"/>
              <a:gd name="T5" fmla="*/ 71395 h 2571750"/>
              <a:gd name="T6" fmla="*/ 2081177 w 5629275"/>
              <a:gd name="T7" fmla="*/ 153776 h 2571750"/>
              <a:gd name="T8" fmla="*/ 1290143 w 5629275"/>
              <a:gd name="T9" fmla="*/ 225171 h 2571750"/>
              <a:gd name="T10" fmla="*/ 480272 w 5629275"/>
              <a:gd name="T11" fmla="*/ 378947 h 2571750"/>
              <a:gd name="T12" fmla="*/ 188341 w 5629275"/>
              <a:gd name="T13" fmla="*/ 532721 h 2571750"/>
              <a:gd name="T14" fmla="*/ 37668 w 5629275"/>
              <a:gd name="T15" fmla="*/ 746908 h 2571750"/>
              <a:gd name="T16" fmla="*/ 9419 w 5629275"/>
              <a:gd name="T17" fmla="*/ 961095 h 2571750"/>
              <a:gd name="T18" fmla="*/ 0 w 5629275"/>
              <a:gd name="T19" fmla="*/ 1482834 h 2571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9275"/>
              <a:gd name="T31" fmla="*/ 0 h 2571750"/>
              <a:gd name="T32" fmla="*/ 5629275 w 5629275"/>
              <a:gd name="T33" fmla="*/ 2571750 h 2571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9275" h="2571750">
                <a:moveTo>
                  <a:pt x="5629275" y="0"/>
                </a:moveTo>
                <a:cubicBezTo>
                  <a:pt x="5372100" y="8731"/>
                  <a:pt x="5114925" y="17463"/>
                  <a:pt x="4772025" y="38100"/>
                </a:cubicBezTo>
                <a:cubicBezTo>
                  <a:pt x="4429125" y="58737"/>
                  <a:pt x="4016375" y="85725"/>
                  <a:pt x="3571875" y="123825"/>
                </a:cubicBezTo>
                <a:cubicBezTo>
                  <a:pt x="3127375" y="161925"/>
                  <a:pt x="2482850" y="222250"/>
                  <a:pt x="2105025" y="266700"/>
                </a:cubicBezTo>
                <a:cubicBezTo>
                  <a:pt x="1727200" y="311150"/>
                  <a:pt x="1574800" y="325437"/>
                  <a:pt x="1304925" y="390525"/>
                </a:cubicBezTo>
                <a:cubicBezTo>
                  <a:pt x="1035050" y="455613"/>
                  <a:pt x="671512" y="568325"/>
                  <a:pt x="485775" y="657225"/>
                </a:cubicBezTo>
                <a:cubicBezTo>
                  <a:pt x="300038" y="746125"/>
                  <a:pt x="265112" y="817563"/>
                  <a:pt x="190500" y="923925"/>
                </a:cubicBezTo>
                <a:cubicBezTo>
                  <a:pt x="115888" y="1030287"/>
                  <a:pt x="68262" y="1171575"/>
                  <a:pt x="38100" y="1295400"/>
                </a:cubicBezTo>
                <a:cubicBezTo>
                  <a:pt x="7938" y="1419225"/>
                  <a:pt x="15875" y="1454150"/>
                  <a:pt x="9525" y="1666875"/>
                </a:cubicBezTo>
                <a:cubicBezTo>
                  <a:pt x="3175" y="1879600"/>
                  <a:pt x="1587" y="2225675"/>
                  <a:pt x="0" y="2571750"/>
                </a:cubicBezTo>
              </a:path>
            </a:pathLst>
          </a:custGeom>
          <a:noFill/>
          <a:ln w="28575"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9" name="Oval 18"/>
          <p:cNvSpPr>
            <a:spLocks noChangeArrowheads="1"/>
          </p:cNvSpPr>
          <p:nvPr/>
        </p:nvSpPr>
        <p:spPr bwMode="auto">
          <a:xfrm>
            <a:off x="5924550" y="5829300"/>
            <a:ext cx="123825" cy="114300"/>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 name="Oval 19"/>
          <p:cNvSpPr>
            <a:spLocks noChangeArrowheads="1"/>
          </p:cNvSpPr>
          <p:nvPr/>
        </p:nvSpPr>
        <p:spPr bwMode="auto">
          <a:xfrm>
            <a:off x="2390775" y="6419850"/>
            <a:ext cx="123825" cy="114300"/>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1" name="Oval 20"/>
          <p:cNvSpPr>
            <a:spLocks noChangeArrowheads="1"/>
          </p:cNvSpPr>
          <p:nvPr/>
        </p:nvSpPr>
        <p:spPr bwMode="auto">
          <a:xfrm>
            <a:off x="5934075" y="3971925"/>
            <a:ext cx="123825" cy="114300"/>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2" name="Oval 21"/>
          <p:cNvSpPr>
            <a:spLocks noChangeArrowheads="1"/>
          </p:cNvSpPr>
          <p:nvPr/>
        </p:nvSpPr>
        <p:spPr bwMode="auto">
          <a:xfrm>
            <a:off x="2400300" y="4562475"/>
            <a:ext cx="123825" cy="114300"/>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3" name="TextBox 22"/>
          <p:cNvSpPr txBox="1"/>
          <p:nvPr/>
        </p:nvSpPr>
        <p:spPr>
          <a:xfrm>
            <a:off x="5938838" y="5419725"/>
            <a:ext cx="957262" cy="461963"/>
          </a:xfrm>
          <a:prstGeom prst="rect">
            <a:avLst/>
          </a:prstGeom>
          <a:noFill/>
        </p:spPr>
        <p:txBody>
          <a:bodyPr wrap="none">
            <a:spAutoFit/>
          </a:bodyPr>
          <a:lstStyle/>
          <a:p>
            <a:pPr>
              <a:defRPr/>
            </a:pPr>
            <a:r>
              <a:rPr lang="en-GB" dirty="0">
                <a:solidFill>
                  <a:srgbClr val="000000"/>
                </a:solidFill>
                <a:latin typeface="+mj-lt"/>
              </a:rPr>
              <a:t>(10,1)</a:t>
            </a:r>
          </a:p>
        </p:txBody>
      </p:sp>
      <p:sp>
        <p:nvSpPr>
          <p:cNvPr id="24" name="TextBox 23"/>
          <p:cNvSpPr txBox="1"/>
          <p:nvPr/>
        </p:nvSpPr>
        <p:spPr>
          <a:xfrm>
            <a:off x="2082800" y="5943600"/>
            <a:ext cx="819150" cy="461963"/>
          </a:xfrm>
          <a:prstGeom prst="rect">
            <a:avLst/>
          </a:prstGeom>
          <a:noFill/>
        </p:spPr>
        <p:txBody>
          <a:bodyPr wrap="none">
            <a:spAutoFit/>
          </a:bodyPr>
          <a:lstStyle/>
          <a:p>
            <a:pPr>
              <a:defRPr/>
            </a:pPr>
            <a:r>
              <a:rPr lang="en-GB" dirty="0">
                <a:solidFill>
                  <a:srgbClr val="000000"/>
                </a:solidFill>
                <a:latin typeface="+mj-lt"/>
              </a:rPr>
              <a:t>(1,0)</a:t>
            </a:r>
          </a:p>
        </p:txBody>
      </p:sp>
      <p:sp>
        <p:nvSpPr>
          <p:cNvPr id="25" name="TextBox 24"/>
          <p:cNvSpPr txBox="1"/>
          <p:nvPr/>
        </p:nvSpPr>
        <p:spPr>
          <a:xfrm>
            <a:off x="2120900" y="4048125"/>
            <a:ext cx="819150" cy="461963"/>
          </a:xfrm>
          <a:prstGeom prst="rect">
            <a:avLst/>
          </a:prstGeom>
          <a:noFill/>
        </p:spPr>
        <p:txBody>
          <a:bodyPr wrap="none">
            <a:spAutoFit/>
          </a:bodyPr>
          <a:lstStyle/>
          <a:p>
            <a:pPr>
              <a:defRPr/>
            </a:pPr>
            <a:r>
              <a:rPr lang="en-GB" dirty="0">
                <a:solidFill>
                  <a:srgbClr val="000000"/>
                </a:solidFill>
                <a:latin typeface="+mj-lt"/>
              </a:rPr>
              <a:t>(1,3)</a:t>
            </a:r>
          </a:p>
        </p:txBody>
      </p:sp>
      <p:sp>
        <p:nvSpPr>
          <p:cNvPr id="26" name="TextBox 25"/>
          <p:cNvSpPr txBox="1"/>
          <p:nvPr/>
        </p:nvSpPr>
        <p:spPr>
          <a:xfrm>
            <a:off x="5008563" y="3657600"/>
            <a:ext cx="1006475" cy="461963"/>
          </a:xfrm>
          <a:prstGeom prst="rect">
            <a:avLst/>
          </a:prstGeom>
          <a:noFill/>
        </p:spPr>
        <p:txBody>
          <a:bodyPr wrap="none">
            <a:spAutoFit/>
          </a:bodyPr>
          <a:lstStyle/>
          <a:p>
            <a:pPr>
              <a:defRPr/>
            </a:pPr>
            <a:r>
              <a:rPr lang="en-GB" dirty="0">
                <a:solidFill>
                  <a:srgbClr val="000000"/>
                </a:solidFill>
                <a:latin typeface="+mj-lt"/>
              </a:rPr>
              <a:t>(10,4)</a:t>
            </a:r>
          </a:p>
        </p:txBody>
      </p:sp>
      <p:sp>
        <p:nvSpPr>
          <p:cNvPr id="27" name="Text Box 14"/>
          <p:cNvSpPr txBox="1">
            <a:spLocks noChangeArrowheads="1"/>
          </p:cNvSpPr>
          <p:nvPr/>
        </p:nvSpPr>
        <p:spPr bwMode="auto">
          <a:xfrm>
            <a:off x="6121400" y="5843588"/>
            <a:ext cx="1565275" cy="400050"/>
          </a:xfrm>
          <a:prstGeom prst="rect">
            <a:avLst/>
          </a:prstGeom>
          <a:noFill/>
          <a:ln w="9525">
            <a:noFill/>
            <a:miter lim="800000"/>
            <a:headEnd/>
            <a:tailEnd/>
          </a:ln>
          <a:effectLst/>
        </p:spPr>
        <p:txBody>
          <a:bodyPr>
            <a:spAutoFit/>
          </a:bodyPr>
          <a:lstStyle/>
          <a:p>
            <a:pPr>
              <a:defRPr/>
            </a:pPr>
            <a:r>
              <a:rPr lang="en-GB" sz="2000" dirty="0">
                <a:solidFill>
                  <a:srgbClr val="000000"/>
                </a:solidFill>
                <a:latin typeface="+mj-lt"/>
              </a:rPr>
              <a:t>y = log</a:t>
            </a:r>
            <a:r>
              <a:rPr lang="en-GB" sz="2000" baseline="-25000" dirty="0">
                <a:solidFill>
                  <a:srgbClr val="000000"/>
                </a:solidFill>
                <a:latin typeface="+mj-lt"/>
              </a:rPr>
              <a:t>10</a:t>
            </a:r>
            <a:r>
              <a:rPr lang="en-GB" sz="2000" dirty="0">
                <a:solidFill>
                  <a:srgbClr val="000000"/>
                </a:solidFill>
                <a:latin typeface="+mj-lt"/>
              </a:rPr>
              <a:t>x</a:t>
            </a:r>
            <a:endParaRPr lang="en-GB" sz="2800"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0"/>
                                        </p:tgtEl>
                                        <p:attrNameLst>
                                          <p:attrName>style.visibility</p:attrName>
                                        </p:attrNameLst>
                                      </p:cBhvr>
                                      <p:to>
                                        <p:strVal val="visible"/>
                                      </p:to>
                                    </p:set>
                                    <p:anim calcmode="discrete" valueType="clr">
                                      <p:cBhvr override="childStyle">
                                        <p:cTn id="7" dur="80"/>
                                        <p:tgtEl>
                                          <p:spTgt spid="276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gtEl>
                                        <p:attrNameLst>
                                          <p:attrName>fillcolor</p:attrName>
                                        </p:attrNameLst>
                                      </p:cBhvr>
                                      <p:tavLst>
                                        <p:tav tm="0">
                                          <p:val>
                                            <p:clrVal>
                                              <a:schemeClr val="accent2"/>
                                            </p:clrVal>
                                          </p:val>
                                        </p:tav>
                                        <p:tav tm="50000">
                                          <p:val>
                                            <p:clrVal>
                                              <a:schemeClr val="hlink"/>
                                            </p:clrVal>
                                          </p:val>
                                        </p:tav>
                                      </p:tavLst>
                                    </p:anim>
                                    <p:set>
                                      <p:cBhvr>
                                        <p:cTn id="9" dur="80"/>
                                        <p:tgtEl>
                                          <p:spTgt spid="276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3"/>
                                        </p:tgtEl>
                                        <p:attrNameLst>
                                          <p:attrName>style.visibility</p:attrName>
                                        </p:attrNameLst>
                                      </p:cBhvr>
                                      <p:to>
                                        <p:strVal val="visible"/>
                                      </p:to>
                                    </p:set>
                                    <p:anim calcmode="discrete" valueType="clr">
                                      <p:cBhvr override="childStyle">
                                        <p:cTn id="14"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3"/>
                                        </p:tgtEl>
                                        <p:attrNameLst>
                                          <p:attrName>fillcolor</p:attrName>
                                        </p:attrNameLst>
                                      </p:cBhvr>
                                      <p:tavLst>
                                        <p:tav tm="0">
                                          <p:val>
                                            <p:clrVal>
                                              <a:schemeClr val="accent2"/>
                                            </p:clrVal>
                                          </p:val>
                                        </p:tav>
                                        <p:tav tm="50000">
                                          <p:val>
                                            <p:clrVal>
                                              <a:schemeClr val="hlink"/>
                                            </p:clrVal>
                                          </p:val>
                                        </p:tav>
                                      </p:tavLst>
                                    </p:anim>
                                    <p:set>
                                      <p:cBhvr>
                                        <p:cTn id="16" dur="80"/>
                                        <p:tgtEl>
                                          <p:spTgt spid="2765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654"/>
                                        </p:tgtEl>
                                        <p:attrNameLst>
                                          <p:attrName>style.visibility</p:attrName>
                                        </p:attrNameLst>
                                      </p:cBhvr>
                                      <p:to>
                                        <p:strVal val="visible"/>
                                      </p:to>
                                    </p:set>
                                    <p:anim calcmode="discrete" valueType="clr">
                                      <p:cBhvr override="childStyle">
                                        <p:cTn id="21"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654"/>
                                        </p:tgtEl>
                                        <p:attrNameLst>
                                          <p:attrName>fillcolor</p:attrName>
                                        </p:attrNameLst>
                                      </p:cBhvr>
                                      <p:tavLst>
                                        <p:tav tm="0">
                                          <p:val>
                                            <p:clrVal>
                                              <a:schemeClr val="accent2"/>
                                            </p:clrVal>
                                          </p:val>
                                        </p:tav>
                                        <p:tav tm="50000">
                                          <p:val>
                                            <p:clrVal>
                                              <a:schemeClr val="hlink"/>
                                            </p:clrVal>
                                          </p:val>
                                        </p:tav>
                                      </p:tavLst>
                                    </p:anim>
                                    <p:set>
                                      <p:cBhvr>
                                        <p:cTn id="23" dur="80"/>
                                        <p:tgtEl>
                                          <p:spTgt spid="2765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7657"/>
                                        </p:tgtEl>
                                        <p:attrNameLst>
                                          <p:attrName>style.visibility</p:attrName>
                                        </p:attrNameLst>
                                      </p:cBhvr>
                                      <p:to>
                                        <p:strVal val="visible"/>
                                      </p:to>
                                    </p:set>
                                    <p:anim calcmode="discrete" valueType="clr">
                                      <p:cBhvr override="childStyle">
                                        <p:cTn id="28" dur="80"/>
                                        <p:tgtEl>
                                          <p:spTgt spid="2765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7657"/>
                                        </p:tgtEl>
                                        <p:attrNameLst>
                                          <p:attrName>fillcolor</p:attrName>
                                        </p:attrNameLst>
                                      </p:cBhvr>
                                      <p:tavLst>
                                        <p:tav tm="0">
                                          <p:val>
                                            <p:clrVal>
                                              <a:schemeClr val="accent2"/>
                                            </p:clrVal>
                                          </p:val>
                                        </p:tav>
                                        <p:tav tm="50000">
                                          <p:val>
                                            <p:clrVal>
                                              <a:schemeClr val="hlink"/>
                                            </p:clrVal>
                                          </p:val>
                                        </p:tav>
                                      </p:tavLst>
                                    </p:anim>
                                    <p:set>
                                      <p:cBhvr>
                                        <p:cTn id="30" dur="80"/>
                                        <p:tgtEl>
                                          <p:spTgt spid="2765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7"/>
                                        </p:tgtEl>
                                        <p:attrNameLst>
                                          <p:attrName>style.visibility</p:attrName>
                                        </p:attrNameLst>
                                      </p:cBhvr>
                                      <p:to>
                                        <p:strVal val="visible"/>
                                      </p:to>
                                    </p:set>
                                    <p:anim calcmode="discrete" valueType="clr">
                                      <p:cBhvr override="childStyle">
                                        <p:cTn id="40"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7"/>
                                        </p:tgtEl>
                                        <p:attrNameLst>
                                          <p:attrName>fillcolor</p:attrName>
                                        </p:attrNameLst>
                                      </p:cBhvr>
                                      <p:tavLst>
                                        <p:tav tm="0">
                                          <p:val>
                                            <p:clrVal>
                                              <a:schemeClr val="accent2"/>
                                            </p:clrVal>
                                          </p:val>
                                        </p:tav>
                                        <p:tav tm="50000">
                                          <p:val>
                                            <p:clrVal>
                                              <a:schemeClr val="hlink"/>
                                            </p:clrVal>
                                          </p:val>
                                        </p:tav>
                                      </p:tavLst>
                                    </p:anim>
                                    <p:set>
                                      <p:cBhvr>
                                        <p:cTn id="42" dur="80"/>
                                        <p:tgtEl>
                                          <p:spTgt spid="27"/>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4"/>
                                        </p:tgtEl>
                                        <p:attrNameLst>
                                          <p:attrName>style.visibility</p:attrName>
                                        </p:attrNameLst>
                                      </p:cBhvr>
                                      <p:to>
                                        <p:strVal val="visible"/>
                                      </p:to>
                                    </p:set>
                                    <p:anim calcmode="discrete" valueType="clr">
                                      <p:cBhvr override="childStyle">
                                        <p:cTn id="5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4"/>
                                        </p:tgtEl>
                                        <p:attrNameLst>
                                          <p:attrName>fillcolor</p:attrName>
                                        </p:attrNameLst>
                                      </p:cBhvr>
                                      <p:tavLst>
                                        <p:tav tm="0">
                                          <p:val>
                                            <p:clrVal>
                                              <a:schemeClr val="accent2"/>
                                            </p:clrVal>
                                          </p:val>
                                        </p:tav>
                                        <p:tav tm="50000">
                                          <p:val>
                                            <p:clrVal>
                                              <a:schemeClr val="hlink"/>
                                            </p:clrVal>
                                          </p:val>
                                        </p:tav>
                                      </p:tavLst>
                                    </p:anim>
                                    <p:set>
                                      <p:cBhvr>
                                        <p:cTn id="56" dur="80"/>
                                        <p:tgtEl>
                                          <p:spTgt spid="2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23"/>
                                        </p:tgtEl>
                                        <p:attrNameLst>
                                          <p:attrName>style.visibility</p:attrName>
                                        </p:attrNameLst>
                                      </p:cBhvr>
                                      <p:to>
                                        <p:strVal val="visible"/>
                                      </p:to>
                                    </p:set>
                                    <p:anim calcmode="discrete" valueType="clr">
                                      <p:cBhvr override="childStyle">
                                        <p:cTn id="68"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3"/>
                                        </p:tgtEl>
                                        <p:attrNameLst>
                                          <p:attrName>fillcolor</p:attrName>
                                        </p:attrNameLst>
                                      </p:cBhvr>
                                      <p:tavLst>
                                        <p:tav tm="0">
                                          <p:val>
                                            <p:clrVal>
                                              <a:schemeClr val="accent2"/>
                                            </p:clrVal>
                                          </p:val>
                                        </p:tav>
                                        <p:tav tm="50000">
                                          <p:val>
                                            <p:clrVal>
                                              <a:schemeClr val="hlink"/>
                                            </p:clrVal>
                                          </p:val>
                                        </p:tav>
                                      </p:tavLst>
                                    </p:anim>
                                    <p:set>
                                      <p:cBhvr>
                                        <p:cTn id="70" dur="80"/>
                                        <p:tgtEl>
                                          <p:spTgt spid="23"/>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27658"/>
                                        </p:tgtEl>
                                        <p:attrNameLst>
                                          <p:attrName>style.visibility</p:attrName>
                                        </p:attrNameLst>
                                      </p:cBhvr>
                                      <p:to>
                                        <p:strVal val="visible"/>
                                      </p:to>
                                    </p:set>
                                    <p:anim calcmode="discrete" valueType="clr">
                                      <p:cBhvr override="childStyle">
                                        <p:cTn id="75"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7658"/>
                                        </p:tgtEl>
                                        <p:attrNameLst>
                                          <p:attrName>fillcolor</p:attrName>
                                        </p:attrNameLst>
                                      </p:cBhvr>
                                      <p:tavLst>
                                        <p:tav tm="0">
                                          <p:val>
                                            <p:clrVal>
                                              <a:schemeClr val="accent2"/>
                                            </p:clrVal>
                                          </p:val>
                                        </p:tav>
                                        <p:tav tm="50000">
                                          <p:val>
                                            <p:clrVal>
                                              <a:schemeClr val="hlink"/>
                                            </p:clrVal>
                                          </p:val>
                                        </p:tav>
                                      </p:tavLst>
                                    </p:anim>
                                    <p:set>
                                      <p:cBhvr>
                                        <p:cTn id="77" dur="80"/>
                                        <p:tgtEl>
                                          <p:spTgt spid="27658"/>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par>
                          <p:cTn id="82" fill="hold" nodeType="afterGroup">
                            <p:stCondLst>
                              <p:cond delay="0"/>
                            </p:stCondLst>
                            <p:childTnLst>
                              <p:par>
                                <p:cTn id="83" presetID="64" presetClass="path" presetSubtype="0" accel="50000" decel="50000" fill="hold" nodeType="afterEffect">
                                  <p:stCondLst>
                                    <p:cond delay="0"/>
                                  </p:stCondLst>
                                  <p:childTnLst>
                                    <p:animMotion origin="layout" path="M -1.38889E-6 2.59259E-6 L -0.00104 -0.27084 " pathEditMode="relative" rAng="0" ptsTypes="AA">
                                      <p:cBhvr>
                                        <p:cTn id="84" dur="2000" fill="hold"/>
                                        <p:tgtEl>
                                          <p:spTgt spid="17"/>
                                        </p:tgtEl>
                                        <p:attrNameLst>
                                          <p:attrName>ppt_x</p:attrName>
                                          <p:attrName>ppt_y</p:attrName>
                                        </p:attrNameLst>
                                      </p:cBhvr>
                                      <p:rCtr x="-52" y="-13542"/>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27662"/>
                                        </p:tgtEl>
                                        <p:attrNameLst>
                                          <p:attrName>style.visibility</p:attrName>
                                        </p:attrNameLst>
                                      </p:cBhvr>
                                      <p:to>
                                        <p:strVal val="visible"/>
                                      </p:to>
                                    </p:set>
                                    <p:anim calcmode="discrete" valueType="clr">
                                      <p:cBhvr override="childStyle">
                                        <p:cTn id="89" dur="80"/>
                                        <p:tgtEl>
                                          <p:spTgt spid="27662"/>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27662"/>
                                        </p:tgtEl>
                                        <p:attrNameLst>
                                          <p:attrName>fillcolor</p:attrName>
                                        </p:attrNameLst>
                                      </p:cBhvr>
                                      <p:tavLst>
                                        <p:tav tm="0">
                                          <p:val>
                                            <p:clrVal>
                                              <a:schemeClr val="accent2"/>
                                            </p:clrVal>
                                          </p:val>
                                        </p:tav>
                                        <p:tav tm="50000">
                                          <p:val>
                                            <p:clrVal>
                                              <a:schemeClr val="hlink"/>
                                            </p:clrVal>
                                          </p:val>
                                        </p:tav>
                                      </p:tavLst>
                                    </p:anim>
                                    <p:set>
                                      <p:cBhvr>
                                        <p:cTn id="91" dur="80"/>
                                        <p:tgtEl>
                                          <p:spTgt spid="27662"/>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25"/>
                                        </p:tgtEl>
                                        <p:attrNameLst>
                                          <p:attrName>style.visibility</p:attrName>
                                        </p:attrNameLst>
                                      </p:cBhvr>
                                      <p:to>
                                        <p:strVal val="visible"/>
                                      </p:to>
                                    </p:set>
                                    <p:anim calcmode="discrete" valueType="clr">
                                      <p:cBhvr override="childStyle">
                                        <p:cTn id="10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25"/>
                                        </p:tgtEl>
                                        <p:attrNameLst>
                                          <p:attrName>fillcolor</p:attrName>
                                        </p:attrNameLst>
                                      </p:cBhvr>
                                      <p:tavLst>
                                        <p:tav tm="0">
                                          <p:val>
                                            <p:clrVal>
                                              <a:schemeClr val="accent2"/>
                                            </p:clrVal>
                                          </p:val>
                                        </p:tav>
                                        <p:tav tm="50000">
                                          <p:val>
                                            <p:clrVal>
                                              <a:schemeClr val="hlink"/>
                                            </p:clrVal>
                                          </p:val>
                                        </p:tav>
                                      </p:tavLst>
                                    </p:anim>
                                    <p:set>
                                      <p:cBhvr>
                                        <p:cTn id="105" dur="80"/>
                                        <p:tgtEl>
                                          <p:spTgt spid="25"/>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fltVal val="0"/>
                                          </p:val>
                                        </p:tav>
                                        <p:tav tm="100000">
                                          <p:val>
                                            <p:strVal val="#ppt_h"/>
                                          </p:val>
                                        </p:tav>
                                      </p:tavLst>
                                    </p:anim>
                                    <p:animEffect transition="in" filter="fade">
                                      <p:cBhvr>
                                        <p:cTn id="112" dur="500"/>
                                        <p:tgtEl>
                                          <p:spTgt spid="2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26"/>
                                        </p:tgtEl>
                                        <p:attrNameLst>
                                          <p:attrName>style.visibility</p:attrName>
                                        </p:attrNameLst>
                                      </p:cBhvr>
                                      <p:to>
                                        <p:strVal val="visible"/>
                                      </p:to>
                                    </p:set>
                                    <p:anim calcmode="discrete" valueType="clr">
                                      <p:cBhvr override="childStyle">
                                        <p:cTn id="11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26"/>
                                        </p:tgtEl>
                                        <p:attrNameLst>
                                          <p:attrName>fillcolor</p:attrName>
                                        </p:attrNameLst>
                                      </p:cBhvr>
                                      <p:tavLst>
                                        <p:tav tm="0">
                                          <p:val>
                                            <p:clrVal>
                                              <a:schemeClr val="accent2"/>
                                            </p:clrVal>
                                          </p:val>
                                        </p:tav>
                                        <p:tav tm="50000">
                                          <p:val>
                                            <p:clrVal>
                                              <a:schemeClr val="hlink"/>
                                            </p:clrVal>
                                          </p:val>
                                        </p:tav>
                                      </p:tavLst>
                                    </p:anim>
                                    <p:set>
                                      <p:cBhvr>
                                        <p:cTn id="11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3" grpId="0" autoUpdateAnimBg="0"/>
      <p:bldP spid="27654" grpId="0" animBg="1" autoUpdateAnimBg="0"/>
      <p:bldP spid="27657" grpId="0" autoUpdateAnimBg="0"/>
      <p:bldP spid="27658" grpId="0" autoUpdateAnimBg="0"/>
      <p:bldP spid="27662" grpId="0" autoUpdateAnimBg="0"/>
      <p:bldP spid="19" grpId="0" animBg="1"/>
      <p:bldP spid="20" grpId="0" animBg="1"/>
      <p:bldP spid="21" grpId="0" animBg="1"/>
      <p:bldP spid="22" grpId="0" animBg="1"/>
      <p:bldP spid="23" grpId="0"/>
      <p:bldP spid="24" grpId="0"/>
      <p:bldP spid="25" grpId="0"/>
      <p:bldP spid="26" grpId="0"/>
      <p:bldP spid="2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52688" y="522288"/>
            <a:ext cx="3770312" cy="646112"/>
          </a:xfrm>
          <a:prstGeom prst="rect">
            <a:avLst/>
          </a:prstGeom>
          <a:noFill/>
        </p:spPr>
        <p:txBody>
          <a:bodyPr wrap="none">
            <a:spAutoFit/>
          </a:bodyPr>
          <a:lstStyle/>
          <a:p>
            <a:pPr>
              <a:defRPr/>
            </a:pPr>
            <a:r>
              <a:rPr lang="en-GB" sz="3600" dirty="0">
                <a:solidFill>
                  <a:srgbClr val="FFFF00"/>
                </a:solidFill>
                <a:latin typeface="+mj-lt"/>
              </a:rPr>
              <a:t>Graph Sketching</a:t>
            </a:r>
          </a:p>
        </p:txBody>
      </p:sp>
      <p:sp>
        <p:nvSpPr>
          <p:cNvPr id="28675" name="Text Box 3"/>
          <p:cNvSpPr txBox="1">
            <a:spLocks noChangeArrowheads="1"/>
          </p:cNvSpPr>
          <p:nvPr/>
        </p:nvSpPr>
        <p:spPr bwMode="auto">
          <a:xfrm>
            <a:off x="1595438" y="2014538"/>
            <a:ext cx="1905000" cy="584200"/>
          </a:xfrm>
          <a:prstGeom prst="rect">
            <a:avLst/>
          </a:prstGeom>
          <a:noFill/>
          <a:ln w="9525">
            <a:noFill/>
            <a:miter lim="800000"/>
            <a:headEnd/>
            <a:tailEnd/>
          </a:ln>
        </p:spPr>
        <p:txBody>
          <a:bodyPr>
            <a:spAutoFit/>
          </a:bodyPr>
          <a:lstStyle/>
          <a:p>
            <a:pPr>
              <a:defRPr/>
            </a:pPr>
            <a:r>
              <a:rPr lang="en-GB" sz="3200" dirty="0">
                <a:solidFill>
                  <a:srgbClr val="FFFF00"/>
                </a:solidFill>
                <a:latin typeface="+mj-lt"/>
              </a:rPr>
              <a:t>log</a:t>
            </a:r>
            <a:r>
              <a:rPr lang="en-GB" sz="3200" baseline="-25000" dirty="0">
                <a:solidFill>
                  <a:srgbClr val="FFFF00"/>
                </a:solidFill>
                <a:latin typeface="+mj-lt"/>
              </a:rPr>
              <a:t>10</a:t>
            </a:r>
            <a:r>
              <a:rPr lang="en-GB" sz="3200" dirty="0">
                <a:solidFill>
                  <a:srgbClr val="FFFF00"/>
                </a:solidFill>
                <a:latin typeface="+mj-lt"/>
              </a:rPr>
              <a:t>(</a:t>
            </a:r>
            <a:r>
              <a:rPr lang="en-GB" sz="3200" baseline="30000" dirty="0">
                <a:solidFill>
                  <a:srgbClr val="FFFF00"/>
                </a:solidFill>
                <a:latin typeface="+mj-lt"/>
              </a:rPr>
              <a:t>1</a:t>
            </a:r>
            <a:r>
              <a:rPr lang="en-GB" sz="3200" dirty="0">
                <a:solidFill>
                  <a:srgbClr val="FFFF00"/>
                </a:solidFill>
                <a:latin typeface="+mj-lt"/>
              </a:rPr>
              <a:t>/</a:t>
            </a:r>
            <a:r>
              <a:rPr lang="en-GB" sz="3200" baseline="-25000" dirty="0">
                <a:solidFill>
                  <a:srgbClr val="FFFF00"/>
                </a:solidFill>
                <a:latin typeface="+mj-lt"/>
              </a:rPr>
              <a:t>x</a:t>
            </a:r>
            <a:r>
              <a:rPr lang="en-GB" sz="3200" dirty="0">
                <a:solidFill>
                  <a:srgbClr val="FFFF00"/>
                </a:solidFill>
                <a:latin typeface="+mj-lt"/>
              </a:rPr>
              <a:t>)</a:t>
            </a:r>
          </a:p>
        </p:txBody>
      </p:sp>
      <p:sp>
        <p:nvSpPr>
          <p:cNvPr id="28676" name="Text Box 4"/>
          <p:cNvSpPr txBox="1">
            <a:spLocks noChangeArrowheads="1"/>
          </p:cNvSpPr>
          <p:nvPr/>
        </p:nvSpPr>
        <p:spPr bwMode="auto">
          <a:xfrm>
            <a:off x="3211513" y="2014538"/>
            <a:ext cx="2514600" cy="584200"/>
          </a:xfrm>
          <a:prstGeom prst="rect">
            <a:avLst/>
          </a:prstGeom>
          <a:noFill/>
          <a:ln w="9525">
            <a:noFill/>
            <a:miter lim="800000"/>
            <a:headEnd/>
            <a:tailEnd/>
          </a:ln>
        </p:spPr>
        <p:txBody>
          <a:bodyPr>
            <a:spAutoFit/>
          </a:bodyPr>
          <a:lstStyle/>
          <a:p>
            <a:pPr>
              <a:defRPr/>
            </a:pPr>
            <a:r>
              <a:rPr lang="en-GB" sz="3200" dirty="0">
                <a:solidFill>
                  <a:srgbClr val="FFFF00"/>
                </a:solidFill>
                <a:latin typeface="+mj-lt"/>
              </a:rPr>
              <a:t>=  log</a:t>
            </a:r>
            <a:r>
              <a:rPr lang="en-GB" sz="3200" baseline="-25000" dirty="0">
                <a:solidFill>
                  <a:srgbClr val="FFFF00"/>
                </a:solidFill>
                <a:latin typeface="+mj-lt"/>
              </a:rPr>
              <a:t>10</a:t>
            </a:r>
            <a:r>
              <a:rPr lang="en-GB" sz="3200" dirty="0">
                <a:solidFill>
                  <a:srgbClr val="FFFF00"/>
                </a:solidFill>
                <a:latin typeface="+mj-lt"/>
              </a:rPr>
              <a:t>x</a:t>
            </a:r>
            <a:r>
              <a:rPr lang="en-GB" sz="3200" baseline="30000" dirty="0">
                <a:solidFill>
                  <a:srgbClr val="FFFF00"/>
                </a:solidFill>
                <a:latin typeface="+mj-lt"/>
              </a:rPr>
              <a:t>-1</a:t>
            </a:r>
          </a:p>
        </p:txBody>
      </p:sp>
      <p:sp>
        <p:nvSpPr>
          <p:cNvPr id="28677" name="Text Box 5"/>
          <p:cNvSpPr txBox="1">
            <a:spLocks noChangeArrowheads="1"/>
          </p:cNvSpPr>
          <p:nvPr/>
        </p:nvSpPr>
        <p:spPr bwMode="auto">
          <a:xfrm>
            <a:off x="5356225" y="2014538"/>
            <a:ext cx="2187575" cy="584200"/>
          </a:xfrm>
          <a:prstGeom prst="rect">
            <a:avLst/>
          </a:prstGeom>
          <a:noFill/>
          <a:ln w="9525">
            <a:noFill/>
            <a:miter lim="800000"/>
            <a:headEnd/>
            <a:tailEnd/>
          </a:ln>
        </p:spPr>
        <p:txBody>
          <a:bodyPr>
            <a:spAutoFit/>
          </a:bodyPr>
          <a:lstStyle/>
          <a:p>
            <a:pPr>
              <a:defRPr/>
            </a:pPr>
            <a:r>
              <a:rPr lang="en-GB" sz="3200" dirty="0">
                <a:latin typeface="+mj-lt"/>
              </a:rPr>
              <a:t>=  -log</a:t>
            </a:r>
            <a:r>
              <a:rPr lang="en-GB" sz="3200" baseline="-25000" dirty="0">
                <a:latin typeface="+mj-lt"/>
              </a:rPr>
              <a:t>10</a:t>
            </a:r>
            <a:r>
              <a:rPr lang="en-GB" sz="3200" dirty="0">
                <a:latin typeface="+mj-lt"/>
              </a:rPr>
              <a:t>x</a:t>
            </a:r>
          </a:p>
        </p:txBody>
      </p:sp>
      <p:sp>
        <p:nvSpPr>
          <p:cNvPr id="28680" name="Text Box 8"/>
          <p:cNvSpPr txBox="1">
            <a:spLocks noChangeArrowheads="1"/>
          </p:cNvSpPr>
          <p:nvPr/>
        </p:nvSpPr>
        <p:spPr bwMode="auto">
          <a:xfrm>
            <a:off x="1001713" y="2849563"/>
            <a:ext cx="3635375" cy="522287"/>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If  f(x) = log</a:t>
            </a:r>
            <a:r>
              <a:rPr lang="en-GB" sz="2800" baseline="-25000" dirty="0">
                <a:solidFill>
                  <a:srgbClr val="FFFF00"/>
                </a:solidFill>
                <a:latin typeface="+mj-lt"/>
              </a:rPr>
              <a:t>10</a:t>
            </a:r>
            <a:r>
              <a:rPr lang="en-GB" sz="2800" dirty="0">
                <a:solidFill>
                  <a:srgbClr val="FFFF00"/>
                </a:solidFill>
                <a:latin typeface="+mj-lt"/>
              </a:rPr>
              <a:t>x </a:t>
            </a:r>
          </a:p>
        </p:txBody>
      </p:sp>
      <p:sp>
        <p:nvSpPr>
          <p:cNvPr id="28682" name="Text Box 10"/>
          <p:cNvSpPr txBox="1">
            <a:spLocks noChangeArrowheads="1"/>
          </p:cNvSpPr>
          <p:nvPr/>
        </p:nvSpPr>
        <p:spPr bwMode="auto">
          <a:xfrm>
            <a:off x="4876800" y="2849563"/>
            <a:ext cx="1393825" cy="522287"/>
          </a:xfrm>
          <a:prstGeom prst="rect">
            <a:avLst/>
          </a:prstGeom>
          <a:noFill/>
          <a:ln w="9525">
            <a:noFill/>
            <a:miter lim="800000"/>
            <a:headEnd/>
            <a:tailEnd/>
          </a:ln>
        </p:spPr>
        <p:txBody>
          <a:bodyPr>
            <a:spAutoFit/>
          </a:bodyPr>
          <a:lstStyle/>
          <a:p>
            <a:pPr>
              <a:defRPr/>
            </a:pPr>
            <a:r>
              <a:rPr lang="en-GB" sz="2800">
                <a:latin typeface="+mj-lt"/>
              </a:rPr>
              <a:t>-f(x)</a:t>
            </a:r>
          </a:p>
        </p:txBody>
      </p:sp>
      <p:sp>
        <p:nvSpPr>
          <p:cNvPr id="28683" name="Text Box 11"/>
          <p:cNvSpPr txBox="1">
            <a:spLocks noChangeArrowheads="1"/>
          </p:cNvSpPr>
          <p:nvPr/>
        </p:nvSpPr>
        <p:spPr bwMode="auto">
          <a:xfrm>
            <a:off x="6024563" y="2879725"/>
            <a:ext cx="3119437" cy="461963"/>
          </a:xfrm>
          <a:prstGeom prst="rect">
            <a:avLst/>
          </a:prstGeom>
          <a:noFill/>
          <a:ln w="9525">
            <a:noFill/>
            <a:miter lim="800000"/>
            <a:headEnd/>
            <a:tailEnd/>
          </a:ln>
        </p:spPr>
        <p:txBody>
          <a:bodyPr>
            <a:spAutoFit/>
          </a:bodyPr>
          <a:lstStyle/>
          <a:p>
            <a:pPr>
              <a:defRPr/>
            </a:pPr>
            <a:r>
              <a:rPr lang="en-GB" dirty="0">
                <a:latin typeface="+mj-lt"/>
              </a:rPr>
              <a:t>( reflect in x - axis )</a:t>
            </a:r>
          </a:p>
        </p:txBody>
      </p:sp>
      <p:pic>
        <p:nvPicPr>
          <p:cNvPr id="28685" name="Picture 13"/>
          <p:cNvPicPr>
            <a:picLocks noChangeAspect="1" noChangeArrowheads="1"/>
          </p:cNvPicPr>
          <p:nvPr/>
        </p:nvPicPr>
        <p:blipFill>
          <a:blip r:embed="rId2"/>
          <a:srcRect l="6786" t="20471" r="6386" b="13161"/>
          <a:stretch>
            <a:fillRect/>
          </a:stretch>
        </p:blipFill>
        <p:spPr bwMode="auto">
          <a:xfrm>
            <a:off x="1120775" y="3527425"/>
            <a:ext cx="7832725" cy="3268663"/>
          </a:xfrm>
          <a:prstGeom prst="rect">
            <a:avLst/>
          </a:prstGeom>
          <a:noFill/>
          <a:ln w="50800">
            <a:solidFill>
              <a:schemeClr val="tx1">
                <a:lumMod val="50000"/>
              </a:schemeClr>
            </a:solidFill>
            <a:miter lim="800000"/>
            <a:headEnd/>
            <a:tailEnd/>
          </a:ln>
        </p:spPr>
      </p:pic>
      <p:sp>
        <p:nvSpPr>
          <p:cNvPr id="71690" name="Freeform 14"/>
          <p:cNvSpPr>
            <a:spLocks/>
          </p:cNvSpPr>
          <p:nvPr/>
        </p:nvSpPr>
        <p:spPr bwMode="auto">
          <a:xfrm>
            <a:off x="1714500" y="4267200"/>
            <a:ext cx="7229475" cy="2209800"/>
          </a:xfrm>
          <a:custGeom>
            <a:avLst/>
            <a:gdLst>
              <a:gd name="T0" fmla="*/ 7229475 w 7229475"/>
              <a:gd name="T1" fmla="*/ 2209800 h 2209800"/>
              <a:gd name="T2" fmla="*/ 5391151 w 7229475"/>
              <a:gd name="T3" fmla="*/ 2143124 h 2209800"/>
              <a:gd name="T4" fmla="*/ 2771775 w 7229475"/>
              <a:gd name="T5" fmla="*/ 2009775 h 2209800"/>
              <a:gd name="T6" fmla="*/ 1562105 w 7229475"/>
              <a:gd name="T7" fmla="*/ 1885950 h 2209800"/>
              <a:gd name="T8" fmla="*/ 552450 w 7229475"/>
              <a:gd name="T9" fmla="*/ 1666875 h 2209800"/>
              <a:gd name="T10" fmla="*/ 552450 w 7229475"/>
              <a:gd name="T11" fmla="*/ 1666875 h 2209800"/>
              <a:gd name="T12" fmla="*/ 276225 w 7229475"/>
              <a:gd name="T13" fmla="*/ 1514475 h 2209800"/>
              <a:gd name="T14" fmla="*/ 104775 w 7229475"/>
              <a:gd name="T15" fmla="*/ 1304925 h 2209800"/>
              <a:gd name="T16" fmla="*/ 19050 w 7229475"/>
              <a:gd name="T17" fmla="*/ 942975 h 2209800"/>
              <a:gd name="T18" fmla="*/ 9525 w 7229475"/>
              <a:gd name="T19" fmla="*/ 800100 h 2209800"/>
              <a:gd name="T20" fmla="*/ 9525 w 7229475"/>
              <a:gd name="T21" fmla="*/ 600075 h 2209800"/>
              <a:gd name="T22" fmla="*/ 0 w 7229475"/>
              <a:gd name="T23" fmla="*/ 0 h 2209800"/>
              <a:gd name="T24" fmla="*/ 0 w 7229475"/>
              <a:gd name="T25" fmla="*/ 0 h 2209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29475"/>
              <a:gd name="T40" fmla="*/ 0 h 2209800"/>
              <a:gd name="T41" fmla="*/ 7229475 w 7229475"/>
              <a:gd name="T42" fmla="*/ 2209800 h 22098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29475" h="2209800">
                <a:moveTo>
                  <a:pt x="7229475" y="2209800"/>
                </a:moveTo>
                <a:lnTo>
                  <a:pt x="5391150" y="2143125"/>
                </a:lnTo>
                <a:lnTo>
                  <a:pt x="2771775" y="2009775"/>
                </a:lnTo>
                <a:cubicBezTo>
                  <a:pt x="2133600" y="1966913"/>
                  <a:pt x="1931987" y="1943100"/>
                  <a:pt x="1562100" y="1885950"/>
                </a:cubicBezTo>
                <a:cubicBezTo>
                  <a:pt x="1192213" y="1828800"/>
                  <a:pt x="552450" y="1666875"/>
                  <a:pt x="552450" y="1666875"/>
                </a:cubicBezTo>
                <a:cubicBezTo>
                  <a:pt x="506413" y="1641475"/>
                  <a:pt x="350838" y="1574800"/>
                  <a:pt x="276225" y="1514475"/>
                </a:cubicBezTo>
                <a:cubicBezTo>
                  <a:pt x="201613" y="1454150"/>
                  <a:pt x="147638" y="1400175"/>
                  <a:pt x="104775" y="1304925"/>
                </a:cubicBezTo>
                <a:cubicBezTo>
                  <a:pt x="61912" y="1209675"/>
                  <a:pt x="34925" y="1027112"/>
                  <a:pt x="19050" y="942975"/>
                </a:cubicBezTo>
                <a:cubicBezTo>
                  <a:pt x="3175" y="858838"/>
                  <a:pt x="11113" y="857250"/>
                  <a:pt x="9525" y="800100"/>
                </a:cubicBezTo>
                <a:cubicBezTo>
                  <a:pt x="7938" y="742950"/>
                  <a:pt x="11113" y="733425"/>
                  <a:pt x="9525" y="600075"/>
                </a:cubicBezTo>
                <a:cubicBezTo>
                  <a:pt x="7938" y="466725"/>
                  <a:pt x="0" y="0"/>
                  <a:pt x="0" y="0"/>
                </a:cubicBez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6" name="Freeform 15"/>
          <p:cNvSpPr>
            <a:spLocks/>
          </p:cNvSpPr>
          <p:nvPr/>
        </p:nvSpPr>
        <p:spPr bwMode="auto">
          <a:xfrm>
            <a:off x="1752600" y="4391025"/>
            <a:ext cx="7229475" cy="2052638"/>
          </a:xfrm>
          <a:custGeom>
            <a:avLst/>
            <a:gdLst>
              <a:gd name="T0" fmla="*/ 7229475 w 7229475"/>
              <a:gd name="T1" fmla="*/ 1527617 h 2209800"/>
              <a:gd name="T2" fmla="*/ 5391151 w 7229475"/>
              <a:gd name="T3" fmla="*/ 1481525 h 2209800"/>
              <a:gd name="T4" fmla="*/ 2771775 w 7229475"/>
              <a:gd name="T5" fmla="*/ 1389342 h 2209800"/>
              <a:gd name="T6" fmla="*/ 1562105 w 7229475"/>
              <a:gd name="T7" fmla="*/ 1303743 h 2209800"/>
              <a:gd name="T8" fmla="*/ 552450 w 7229475"/>
              <a:gd name="T9" fmla="*/ 1152298 h 2209800"/>
              <a:gd name="T10" fmla="*/ 552450 w 7229475"/>
              <a:gd name="T11" fmla="*/ 1152298 h 2209800"/>
              <a:gd name="T12" fmla="*/ 276225 w 7229475"/>
              <a:gd name="T13" fmla="*/ 1046945 h 2209800"/>
              <a:gd name="T14" fmla="*/ 104775 w 7229475"/>
              <a:gd name="T15" fmla="*/ 902085 h 2209800"/>
              <a:gd name="T16" fmla="*/ 19050 w 7229475"/>
              <a:gd name="T17" fmla="*/ 651871 h 2209800"/>
              <a:gd name="T18" fmla="*/ 9525 w 7229475"/>
              <a:gd name="T19" fmla="*/ 553103 h 2209800"/>
              <a:gd name="T20" fmla="*/ 9525 w 7229475"/>
              <a:gd name="T21" fmla="*/ 414826 h 2209800"/>
              <a:gd name="T22" fmla="*/ 0 w 7229475"/>
              <a:gd name="T23" fmla="*/ 0 h 2209800"/>
              <a:gd name="T24" fmla="*/ 0 w 7229475"/>
              <a:gd name="T25" fmla="*/ 0 h 2209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29475"/>
              <a:gd name="T40" fmla="*/ 0 h 2209800"/>
              <a:gd name="T41" fmla="*/ 7229475 w 7229475"/>
              <a:gd name="T42" fmla="*/ 2209800 h 22098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29475" h="2209800">
                <a:moveTo>
                  <a:pt x="7229475" y="2209800"/>
                </a:moveTo>
                <a:lnTo>
                  <a:pt x="5391150" y="2143125"/>
                </a:lnTo>
                <a:lnTo>
                  <a:pt x="2771775" y="2009775"/>
                </a:lnTo>
                <a:cubicBezTo>
                  <a:pt x="2133600" y="1966913"/>
                  <a:pt x="1931987" y="1943100"/>
                  <a:pt x="1562100" y="1885950"/>
                </a:cubicBezTo>
                <a:cubicBezTo>
                  <a:pt x="1192213" y="1828800"/>
                  <a:pt x="552450" y="1666875"/>
                  <a:pt x="552450" y="1666875"/>
                </a:cubicBezTo>
                <a:cubicBezTo>
                  <a:pt x="506413" y="1641475"/>
                  <a:pt x="350838" y="1574800"/>
                  <a:pt x="276225" y="1514475"/>
                </a:cubicBezTo>
                <a:cubicBezTo>
                  <a:pt x="201613" y="1454150"/>
                  <a:pt x="147638" y="1400175"/>
                  <a:pt x="104775" y="1304925"/>
                </a:cubicBezTo>
                <a:cubicBezTo>
                  <a:pt x="61912" y="1209675"/>
                  <a:pt x="34925" y="1027112"/>
                  <a:pt x="19050" y="942975"/>
                </a:cubicBezTo>
                <a:cubicBezTo>
                  <a:pt x="3175" y="858838"/>
                  <a:pt x="11113" y="857250"/>
                  <a:pt x="9525" y="800100"/>
                </a:cubicBezTo>
                <a:cubicBezTo>
                  <a:pt x="7938" y="742950"/>
                  <a:pt x="11113" y="733425"/>
                  <a:pt x="9525" y="600075"/>
                </a:cubicBezTo>
                <a:cubicBezTo>
                  <a:pt x="7938" y="466725"/>
                  <a:pt x="0" y="0"/>
                  <a:pt x="0" y="0"/>
                </a:cubicBezTo>
              </a:path>
            </a:pathLst>
          </a:custGeom>
          <a:noFill/>
          <a:ln w="38100"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7" name="Freeform 16"/>
          <p:cNvSpPr>
            <a:spLocks/>
          </p:cNvSpPr>
          <p:nvPr/>
        </p:nvSpPr>
        <p:spPr bwMode="auto">
          <a:xfrm flipV="1">
            <a:off x="1752600" y="5476875"/>
            <a:ext cx="7229475" cy="2052638"/>
          </a:xfrm>
          <a:custGeom>
            <a:avLst/>
            <a:gdLst>
              <a:gd name="T0" fmla="*/ 7229475 w 7229475"/>
              <a:gd name="T1" fmla="*/ 1527617 h 2209800"/>
              <a:gd name="T2" fmla="*/ 5391151 w 7229475"/>
              <a:gd name="T3" fmla="*/ 1481525 h 2209800"/>
              <a:gd name="T4" fmla="*/ 2771775 w 7229475"/>
              <a:gd name="T5" fmla="*/ 1389342 h 2209800"/>
              <a:gd name="T6" fmla="*/ 1562105 w 7229475"/>
              <a:gd name="T7" fmla="*/ 1303743 h 2209800"/>
              <a:gd name="T8" fmla="*/ 552450 w 7229475"/>
              <a:gd name="T9" fmla="*/ 1152298 h 2209800"/>
              <a:gd name="T10" fmla="*/ 552450 w 7229475"/>
              <a:gd name="T11" fmla="*/ 1152298 h 2209800"/>
              <a:gd name="T12" fmla="*/ 276225 w 7229475"/>
              <a:gd name="T13" fmla="*/ 1046945 h 2209800"/>
              <a:gd name="T14" fmla="*/ 104775 w 7229475"/>
              <a:gd name="T15" fmla="*/ 902085 h 2209800"/>
              <a:gd name="T16" fmla="*/ 19050 w 7229475"/>
              <a:gd name="T17" fmla="*/ 651871 h 2209800"/>
              <a:gd name="T18" fmla="*/ 9525 w 7229475"/>
              <a:gd name="T19" fmla="*/ 553103 h 2209800"/>
              <a:gd name="T20" fmla="*/ 9525 w 7229475"/>
              <a:gd name="T21" fmla="*/ 414826 h 2209800"/>
              <a:gd name="T22" fmla="*/ 0 w 7229475"/>
              <a:gd name="T23" fmla="*/ 0 h 2209800"/>
              <a:gd name="T24" fmla="*/ 0 w 7229475"/>
              <a:gd name="T25" fmla="*/ 0 h 2209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29475"/>
              <a:gd name="T40" fmla="*/ 0 h 2209800"/>
              <a:gd name="T41" fmla="*/ 7229475 w 7229475"/>
              <a:gd name="T42" fmla="*/ 2209800 h 22098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29475" h="2209800">
                <a:moveTo>
                  <a:pt x="7229475" y="2209800"/>
                </a:moveTo>
                <a:lnTo>
                  <a:pt x="5391150" y="2143125"/>
                </a:lnTo>
                <a:lnTo>
                  <a:pt x="2771775" y="2009775"/>
                </a:lnTo>
                <a:cubicBezTo>
                  <a:pt x="2133600" y="1966913"/>
                  <a:pt x="1931987" y="1943100"/>
                  <a:pt x="1562100" y="1885950"/>
                </a:cubicBezTo>
                <a:cubicBezTo>
                  <a:pt x="1192213" y="1828800"/>
                  <a:pt x="552450" y="1666875"/>
                  <a:pt x="552450" y="1666875"/>
                </a:cubicBezTo>
                <a:cubicBezTo>
                  <a:pt x="506413" y="1641475"/>
                  <a:pt x="350838" y="1574800"/>
                  <a:pt x="276225" y="1514475"/>
                </a:cubicBezTo>
                <a:cubicBezTo>
                  <a:pt x="201613" y="1454150"/>
                  <a:pt x="147638" y="1400175"/>
                  <a:pt x="104775" y="1304925"/>
                </a:cubicBezTo>
                <a:cubicBezTo>
                  <a:pt x="61912" y="1209675"/>
                  <a:pt x="34925" y="1027112"/>
                  <a:pt x="19050" y="942975"/>
                </a:cubicBezTo>
                <a:cubicBezTo>
                  <a:pt x="3175" y="858838"/>
                  <a:pt x="11113" y="857250"/>
                  <a:pt x="9525" y="800100"/>
                </a:cubicBezTo>
                <a:cubicBezTo>
                  <a:pt x="7938" y="742950"/>
                  <a:pt x="11113" y="733425"/>
                  <a:pt x="9525" y="600075"/>
                </a:cubicBezTo>
                <a:cubicBezTo>
                  <a:pt x="7938" y="466725"/>
                  <a:pt x="0" y="0"/>
                  <a:pt x="0"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9" name="Oval 18"/>
          <p:cNvSpPr>
            <a:spLocks noChangeArrowheads="1"/>
          </p:cNvSpPr>
          <p:nvPr/>
        </p:nvSpPr>
        <p:spPr bwMode="auto">
          <a:xfrm>
            <a:off x="8772525" y="5410200"/>
            <a:ext cx="142875" cy="142875"/>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0" name="Oval 19"/>
          <p:cNvSpPr>
            <a:spLocks noChangeArrowheads="1"/>
          </p:cNvSpPr>
          <p:nvPr/>
        </p:nvSpPr>
        <p:spPr bwMode="auto">
          <a:xfrm>
            <a:off x="8782050" y="6362700"/>
            <a:ext cx="142875" cy="142875"/>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1" name="Oval 20"/>
          <p:cNvSpPr>
            <a:spLocks noChangeArrowheads="1"/>
          </p:cNvSpPr>
          <p:nvPr/>
        </p:nvSpPr>
        <p:spPr bwMode="auto">
          <a:xfrm>
            <a:off x="2343150" y="5895975"/>
            <a:ext cx="142875" cy="142875"/>
          </a:xfrm>
          <a:prstGeom prst="ellipse">
            <a:avLst/>
          </a:prstGeom>
          <a:solidFill>
            <a:srgbClr val="FF0000"/>
          </a:solidFill>
          <a:ln w="38100" algn="ctr">
            <a:solidFill>
              <a:srgbClr val="000000"/>
            </a:solidFill>
            <a:round/>
            <a:headEnd/>
            <a:tailEnd/>
          </a:ln>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2" name="TextBox 21"/>
          <p:cNvSpPr txBox="1"/>
          <p:nvPr/>
        </p:nvSpPr>
        <p:spPr>
          <a:xfrm>
            <a:off x="2111375" y="5372100"/>
            <a:ext cx="819150" cy="461963"/>
          </a:xfrm>
          <a:prstGeom prst="rect">
            <a:avLst/>
          </a:prstGeom>
          <a:noFill/>
        </p:spPr>
        <p:txBody>
          <a:bodyPr wrap="none">
            <a:spAutoFit/>
          </a:bodyPr>
          <a:lstStyle/>
          <a:p>
            <a:pPr>
              <a:defRPr/>
            </a:pPr>
            <a:r>
              <a:rPr lang="en-GB" dirty="0">
                <a:solidFill>
                  <a:srgbClr val="000000"/>
                </a:solidFill>
                <a:latin typeface="+mj-lt"/>
              </a:rPr>
              <a:t>(1,0)</a:t>
            </a:r>
          </a:p>
        </p:txBody>
      </p:sp>
      <p:sp>
        <p:nvSpPr>
          <p:cNvPr id="23" name="TextBox 22"/>
          <p:cNvSpPr txBox="1"/>
          <p:nvPr/>
        </p:nvSpPr>
        <p:spPr>
          <a:xfrm>
            <a:off x="7815263" y="4972050"/>
            <a:ext cx="957262" cy="461963"/>
          </a:xfrm>
          <a:prstGeom prst="rect">
            <a:avLst/>
          </a:prstGeom>
          <a:noFill/>
        </p:spPr>
        <p:txBody>
          <a:bodyPr wrap="none">
            <a:spAutoFit/>
          </a:bodyPr>
          <a:lstStyle/>
          <a:p>
            <a:pPr>
              <a:defRPr/>
            </a:pPr>
            <a:r>
              <a:rPr lang="en-GB" dirty="0">
                <a:solidFill>
                  <a:srgbClr val="000000"/>
                </a:solidFill>
                <a:latin typeface="+mj-lt"/>
              </a:rPr>
              <a:t>(10,1)</a:t>
            </a:r>
          </a:p>
        </p:txBody>
      </p:sp>
      <p:sp>
        <p:nvSpPr>
          <p:cNvPr id="24" name="TextBox 23"/>
          <p:cNvSpPr txBox="1"/>
          <p:nvPr/>
        </p:nvSpPr>
        <p:spPr>
          <a:xfrm>
            <a:off x="7788275" y="6396038"/>
            <a:ext cx="1085850" cy="461962"/>
          </a:xfrm>
          <a:prstGeom prst="rect">
            <a:avLst/>
          </a:prstGeom>
          <a:noFill/>
        </p:spPr>
        <p:txBody>
          <a:bodyPr wrap="none">
            <a:spAutoFit/>
          </a:bodyPr>
          <a:lstStyle/>
          <a:p>
            <a:pPr>
              <a:defRPr/>
            </a:pPr>
            <a:r>
              <a:rPr lang="en-GB" dirty="0">
                <a:solidFill>
                  <a:srgbClr val="000000"/>
                </a:solidFill>
                <a:latin typeface="+mj-lt"/>
              </a:rPr>
              <a:t>(10,-1)</a:t>
            </a:r>
          </a:p>
        </p:txBody>
      </p:sp>
      <p:sp>
        <p:nvSpPr>
          <p:cNvPr id="25" name="TextBox 24"/>
          <p:cNvSpPr txBox="1"/>
          <p:nvPr/>
        </p:nvSpPr>
        <p:spPr>
          <a:xfrm>
            <a:off x="4470400" y="5086350"/>
            <a:ext cx="1493838" cy="461963"/>
          </a:xfrm>
          <a:prstGeom prst="rect">
            <a:avLst/>
          </a:prstGeom>
          <a:noFill/>
        </p:spPr>
        <p:txBody>
          <a:bodyPr wrap="none">
            <a:spAutoFit/>
          </a:bodyPr>
          <a:lstStyle/>
          <a:p>
            <a:pPr>
              <a:defRPr/>
            </a:pPr>
            <a:r>
              <a:rPr lang="en-GB" dirty="0">
                <a:solidFill>
                  <a:srgbClr val="000000"/>
                </a:solidFill>
                <a:latin typeface="+mj-lt"/>
              </a:rPr>
              <a:t>y = log</a:t>
            </a:r>
            <a:r>
              <a:rPr lang="en-GB" baseline="-25000" dirty="0">
                <a:solidFill>
                  <a:srgbClr val="000000"/>
                </a:solidFill>
                <a:latin typeface="+mj-lt"/>
              </a:rPr>
              <a:t>10</a:t>
            </a:r>
            <a:r>
              <a:rPr lang="en-GB" dirty="0">
                <a:solidFill>
                  <a:srgbClr val="000000"/>
                </a:solidFill>
                <a:latin typeface="+mj-lt"/>
              </a:rPr>
              <a:t>x</a:t>
            </a:r>
          </a:p>
        </p:txBody>
      </p:sp>
      <p:sp>
        <p:nvSpPr>
          <p:cNvPr id="26" name="TextBox 25"/>
          <p:cNvSpPr txBox="1"/>
          <p:nvPr/>
        </p:nvSpPr>
        <p:spPr>
          <a:xfrm>
            <a:off x="4795838" y="6276975"/>
            <a:ext cx="1622425" cy="461963"/>
          </a:xfrm>
          <a:prstGeom prst="rect">
            <a:avLst/>
          </a:prstGeom>
          <a:noFill/>
        </p:spPr>
        <p:txBody>
          <a:bodyPr wrap="none">
            <a:spAutoFit/>
          </a:bodyPr>
          <a:lstStyle/>
          <a:p>
            <a:pPr>
              <a:defRPr/>
            </a:pPr>
            <a:r>
              <a:rPr lang="en-GB" dirty="0">
                <a:solidFill>
                  <a:srgbClr val="000000"/>
                </a:solidFill>
                <a:latin typeface="+mj-lt"/>
              </a:rPr>
              <a:t>y = -log</a:t>
            </a:r>
            <a:r>
              <a:rPr lang="en-GB" baseline="-25000" dirty="0">
                <a:solidFill>
                  <a:srgbClr val="000000"/>
                </a:solidFill>
                <a:latin typeface="+mj-lt"/>
              </a:rPr>
              <a:t>10</a:t>
            </a:r>
            <a:r>
              <a:rPr lang="en-GB" dirty="0">
                <a:solidFill>
                  <a:srgbClr val="000000"/>
                </a:solidFill>
                <a:latin typeface="+mj-lt"/>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6"/>
                                        </p:tgtEl>
                                        <p:attrNameLst>
                                          <p:attrName>style.visibility</p:attrName>
                                        </p:attrNameLst>
                                      </p:cBhvr>
                                      <p:to>
                                        <p:strVal val="visible"/>
                                      </p:to>
                                    </p:set>
                                    <p:anim calcmode="discrete" valueType="clr">
                                      <p:cBhvr override="childStyle">
                                        <p:cTn id="7"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6"/>
                                        </p:tgtEl>
                                        <p:attrNameLst>
                                          <p:attrName>fillcolor</p:attrName>
                                        </p:attrNameLst>
                                      </p:cBhvr>
                                      <p:tavLst>
                                        <p:tav tm="0">
                                          <p:val>
                                            <p:clrVal>
                                              <a:schemeClr val="accent2"/>
                                            </p:clrVal>
                                          </p:val>
                                        </p:tav>
                                        <p:tav tm="50000">
                                          <p:val>
                                            <p:clrVal>
                                              <a:schemeClr val="hlink"/>
                                            </p:clrVal>
                                          </p:val>
                                        </p:tav>
                                      </p:tavLst>
                                    </p:anim>
                                    <p:set>
                                      <p:cBhvr>
                                        <p:cTn id="9" dur="80"/>
                                        <p:tgtEl>
                                          <p:spTgt spid="286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8677"/>
                                        </p:tgtEl>
                                        <p:attrNameLst>
                                          <p:attrName>style.visibility</p:attrName>
                                        </p:attrNameLst>
                                      </p:cBhvr>
                                      <p:to>
                                        <p:strVal val="visible"/>
                                      </p:to>
                                    </p:set>
                                    <p:anim calcmode="discrete" valueType="clr">
                                      <p:cBhvr override="childStyle">
                                        <p:cTn id="14" dur="80"/>
                                        <p:tgtEl>
                                          <p:spTgt spid="286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8677"/>
                                        </p:tgtEl>
                                        <p:attrNameLst>
                                          <p:attrName>fillcolor</p:attrName>
                                        </p:attrNameLst>
                                      </p:cBhvr>
                                      <p:tavLst>
                                        <p:tav tm="0">
                                          <p:val>
                                            <p:clrVal>
                                              <a:schemeClr val="accent2"/>
                                            </p:clrVal>
                                          </p:val>
                                        </p:tav>
                                        <p:tav tm="50000">
                                          <p:val>
                                            <p:clrVal>
                                              <a:schemeClr val="hlink"/>
                                            </p:clrVal>
                                          </p:val>
                                        </p:tav>
                                      </p:tavLst>
                                    </p:anim>
                                    <p:set>
                                      <p:cBhvr>
                                        <p:cTn id="16" dur="80"/>
                                        <p:tgtEl>
                                          <p:spTgt spid="2867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680"/>
                                        </p:tgtEl>
                                        <p:attrNameLst>
                                          <p:attrName>style.visibility</p:attrName>
                                        </p:attrNameLst>
                                      </p:cBhvr>
                                      <p:to>
                                        <p:strVal val="visible"/>
                                      </p:to>
                                    </p:set>
                                    <p:anim calcmode="discrete" valueType="clr">
                                      <p:cBhvr override="childStyle">
                                        <p:cTn id="21" dur="80"/>
                                        <p:tgtEl>
                                          <p:spTgt spid="2868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680"/>
                                        </p:tgtEl>
                                        <p:attrNameLst>
                                          <p:attrName>fillcolor</p:attrName>
                                        </p:attrNameLst>
                                      </p:cBhvr>
                                      <p:tavLst>
                                        <p:tav tm="0">
                                          <p:val>
                                            <p:clrVal>
                                              <a:schemeClr val="accent2"/>
                                            </p:clrVal>
                                          </p:val>
                                        </p:tav>
                                        <p:tav tm="50000">
                                          <p:val>
                                            <p:clrVal>
                                              <a:schemeClr val="hlink"/>
                                            </p:clrVal>
                                          </p:val>
                                        </p:tav>
                                      </p:tavLst>
                                    </p:anim>
                                    <p:set>
                                      <p:cBhvr>
                                        <p:cTn id="23" dur="80"/>
                                        <p:tgtEl>
                                          <p:spTgt spid="2868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22"/>
                                        </p:tgtEl>
                                        <p:attrNameLst>
                                          <p:attrName>style.visibility</p:attrName>
                                        </p:attrNameLst>
                                      </p:cBhvr>
                                      <p:to>
                                        <p:strVal val="visible"/>
                                      </p:to>
                                    </p:set>
                                    <p:anim calcmode="discrete" valueType="clr">
                                      <p:cBhvr override="childStyle">
                                        <p:cTn id="4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2"/>
                                        </p:tgtEl>
                                        <p:attrNameLst>
                                          <p:attrName>fillcolor</p:attrName>
                                        </p:attrNameLst>
                                      </p:cBhvr>
                                      <p:tavLst>
                                        <p:tav tm="0">
                                          <p:val>
                                            <p:clrVal>
                                              <a:schemeClr val="accent2"/>
                                            </p:clrVal>
                                          </p:val>
                                        </p:tav>
                                        <p:tav tm="50000">
                                          <p:val>
                                            <p:clrVal>
                                              <a:schemeClr val="hlink"/>
                                            </p:clrVal>
                                          </p:val>
                                        </p:tav>
                                      </p:tavLst>
                                    </p:anim>
                                    <p:set>
                                      <p:cBhvr>
                                        <p:cTn id="49" dur="80"/>
                                        <p:tgtEl>
                                          <p:spTgt spid="22"/>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23"/>
                                        </p:tgtEl>
                                        <p:attrNameLst>
                                          <p:attrName>style.visibility</p:attrName>
                                        </p:attrNameLst>
                                      </p:cBhvr>
                                      <p:to>
                                        <p:strVal val="visible"/>
                                      </p:to>
                                    </p:set>
                                    <p:anim calcmode="discrete" valueType="clr">
                                      <p:cBhvr override="childStyle">
                                        <p:cTn id="61"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3"/>
                                        </p:tgtEl>
                                        <p:attrNameLst>
                                          <p:attrName>fillcolor</p:attrName>
                                        </p:attrNameLst>
                                      </p:cBhvr>
                                      <p:tavLst>
                                        <p:tav tm="0">
                                          <p:val>
                                            <p:clrVal>
                                              <a:schemeClr val="accent2"/>
                                            </p:clrVal>
                                          </p:val>
                                        </p:tav>
                                        <p:tav tm="50000">
                                          <p:val>
                                            <p:clrVal>
                                              <a:schemeClr val="hlink"/>
                                            </p:clrVal>
                                          </p:val>
                                        </p:tav>
                                      </p:tavLst>
                                    </p:anim>
                                    <p:set>
                                      <p:cBhvr>
                                        <p:cTn id="63" dur="80"/>
                                        <p:tgtEl>
                                          <p:spTgt spid="23"/>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28682"/>
                                        </p:tgtEl>
                                        <p:attrNameLst>
                                          <p:attrName>style.visibility</p:attrName>
                                        </p:attrNameLst>
                                      </p:cBhvr>
                                      <p:to>
                                        <p:strVal val="visible"/>
                                      </p:to>
                                    </p:set>
                                    <p:anim calcmode="discrete" valueType="clr">
                                      <p:cBhvr override="childStyle">
                                        <p:cTn id="68" dur="80"/>
                                        <p:tgtEl>
                                          <p:spTgt spid="28682"/>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8682"/>
                                        </p:tgtEl>
                                        <p:attrNameLst>
                                          <p:attrName>fillcolor</p:attrName>
                                        </p:attrNameLst>
                                      </p:cBhvr>
                                      <p:tavLst>
                                        <p:tav tm="0">
                                          <p:val>
                                            <p:clrVal>
                                              <a:schemeClr val="accent2"/>
                                            </p:clrVal>
                                          </p:val>
                                        </p:tav>
                                        <p:tav tm="50000">
                                          <p:val>
                                            <p:clrVal>
                                              <a:schemeClr val="hlink"/>
                                            </p:clrVal>
                                          </p:val>
                                        </p:tav>
                                      </p:tavLst>
                                    </p:anim>
                                    <p:set>
                                      <p:cBhvr>
                                        <p:cTn id="70" dur="80"/>
                                        <p:tgtEl>
                                          <p:spTgt spid="28682"/>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28683"/>
                                        </p:tgtEl>
                                        <p:attrNameLst>
                                          <p:attrName>style.visibility</p:attrName>
                                        </p:attrNameLst>
                                      </p:cBhvr>
                                      <p:to>
                                        <p:strVal val="visible"/>
                                      </p:to>
                                    </p:set>
                                    <p:anim calcmode="discrete" valueType="clr">
                                      <p:cBhvr override="childStyle">
                                        <p:cTn id="75" dur="80"/>
                                        <p:tgtEl>
                                          <p:spTgt spid="28683"/>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8683"/>
                                        </p:tgtEl>
                                        <p:attrNameLst>
                                          <p:attrName>fillcolor</p:attrName>
                                        </p:attrNameLst>
                                      </p:cBhvr>
                                      <p:tavLst>
                                        <p:tav tm="0">
                                          <p:val>
                                            <p:clrVal>
                                              <a:schemeClr val="accent2"/>
                                            </p:clrVal>
                                          </p:val>
                                        </p:tav>
                                        <p:tav tm="50000">
                                          <p:val>
                                            <p:clrVal>
                                              <a:schemeClr val="hlink"/>
                                            </p:clrVal>
                                          </p:val>
                                        </p:tav>
                                      </p:tavLst>
                                    </p:anim>
                                    <p:set>
                                      <p:cBhvr>
                                        <p:cTn id="77" dur="80"/>
                                        <p:tgtEl>
                                          <p:spTgt spid="28683"/>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26"/>
                                        </p:tgtEl>
                                        <p:attrNameLst>
                                          <p:attrName>style.visibility</p:attrName>
                                        </p:attrNameLst>
                                      </p:cBhvr>
                                      <p:to>
                                        <p:strVal val="visible"/>
                                      </p:to>
                                    </p:set>
                                    <p:anim calcmode="discrete" valueType="clr">
                                      <p:cBhvr override="childStyle">
                                        <p:cTn id="8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26"/>
                                        </p:tgtEl>
                                        <p:attrNameLst>
                                          <p:attrName>fillcolor</p:attrName>
                                        </p:attrNameLst>
                                      </p:cBhvr>
                                      <p:tavLst>
                                        <p:tav tm="0">
                                          <p:val>
                                            <p:clrVal>
                                              <a:schemeClr val="accent2"/>
                                            </p:clrVal>
                                          </p:val>
                                        </p:tav>
                                        <p:tav tm="50000">
                                          <p:val>
                                            <p:clrVal>
                                              <a:schemeClr val="hlink"/>
                                            </p:clrVal>
                                          </p:val>
                                        </p:tav>
                                      </p:tavLst>
                                    </p:anim>
                                    <p:set>
                                      <p:cBhvr>
                                        <p:cTn id="89" dur="80"/>
                                        <p:tgtEl>
                                          <p:spTgt spid="26"/>
                                        </p:tgtEl>
                                        <p:attrNameLst>
                                          <p:attrName>fill.type</p:attrName>
                                        </p:attrNameLst>
                                      </p:cBhvr>
                                      <p:to>
                                        <p:strVal val="solid"/>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24"/>
                                        </p:tgtEl>
                                        <p:attrNameLst>
                                          <p:attrName>style.visibility</p:attrName>
                                        </p:attrNameLst>
                                      </p:cBhvr>
                                      <p:to>
                                        <p:strVal val="visible"/>
                                      </p:to>
                                    </p:set>
                                    <p:anim calcmode="discrete" valueType="clr">
                                      <p:cBhvr override="childStyle">
                                        <p:cTn id="10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24"/>
                                        </p:tgtEl>
                                        <p:attrNameLst>
                                          <p:attrName>fillcolor</p:attrName>
                                        </p:attrNameLst>
                                      </p:cBhvr>
                                      <p:tavLst>
                                        <p:tav tm="0">
                                          <p:val>
                                            <p:clrVal>
                                              <a:schemeClr val="accent2"/>
                                            </p:clrVal>
                                          </p:val>
                                        </p:tav>
                                        <p:tav tm="50000">
                                          <p:val>
                                            <p:clrVal>
                                              <a:schemeClr val="hlink"/>
                                            </p:clrVal>
                                          </p:val>
                                        </p:tav>
                                      </p:tavLst>
                                    </p:anim>
                                    <p:set>
                                      <p:cBhvr>
                                        <p:cTn id="103"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autoUpdateAnimBg="0"/>
      <p:bldP spid="28680" grpId="0" autoUpdateAnimBg="0"/>
      <p:bldP spid="28682" grpId="0" autoUpdateAnimBg="0"/>
      <p:bldP spid="28683" grpId="0" autoUpdateAnimBg="0"/>
      <p:bldP spid="19" grpId="0" animBg="1"/>
      <p:bldP spid="20" grpId="0" animBg="1"/>
      <p:bldP spid="21" grpId="0" animBg="1"/>
      <p:bldP spid="22" grpId="0"/>
      <p:bldP spid="23" grpId="0"/>
      <p:bldP spid="24" grpId="0"/>
      <p:bldP spid="25"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909763" y="2068513"/>
            <a:ext cx="5486400" cy="522287"/>
          </a:xfrm>
          <a:prstGeom prst="rect">
            <a:avLst/>
          </a:prstGeom>
          <a:noFill/>
          <a:ln w="9525">
            <a:noFill/>
            <a:miter lim="800000"/>
            <a:headEnd/>
            <a:tailEnd/>
          </a:ln>
        </p:spPr>
        <p:txBody>
          <a:bodyPr>
            <a:spAutoFit/>
          </a:bodyPr>
          <a:lstStyle/>
          <a:p>
            <a:pPr>
              <a:defRPr/>
            </a:pPr>
            <a:r>
              <a:rPr lang="en-GB" sz="2800" dirty="0">
                <a:solidFill>
                  <a:srgbClr val="FFFF00"/>
                </a:solidFill>
                <a:latin typeface="+mj-lt"/>
              </a:rPr>
              <a:t>Here is the graph of    y = e</a:t>
            </a:r>
            <a:r>
              <a:rPr lang="en-GB" sz="2800" baseline="30000" dirty="0">
                <a:solidFill>
                  <a:srgbClr val="FFFF00"/>
                </a:solidFill>
                <a:latin typeface="+mj-lt"/>
              </a:rPr>
              <a:t>x</a:t>
            </a:r>
            <a:endParaRPr lang="en-GB" sz="2800" dirty="0">
              <a:solidFill>
                <a:srgbClr val="FFFF00"/>
              </a:solidFill>
              <a:latin typeface="+mj-lt"/>
            </a:endParaRPr>
          </a:p>
        </p:txBody>
      </p:sp>
      <p:pic>
        <p:nvPicPr>
          <p:cNvPr id="30724" name="Picture 4"/>
          <p:cNvPicPr>
            <a:picLocks noChangeAspect="1" noChangeArrowheads="1"/>
          </p:cNvPicPr>
          <p:nvPr/>
        </p:nvPicPr>
        <p:blipFill>
          <a:blip r:embed="rId2"/>
          <a:srcRect r="27190" b="20276"/>
          <a:stretch>
            <a:fillRect/>
          </a:stretch>
        </p:blipFill>
        <p:spPr bwMode="auto">
          <a:xfrm>
            <a:off x="1535113" y="2640013"/>
            <a:ext cx="6650037" cy="3963987"/>
          </a:xfrm>
          <a:prstGeom prst="rect">
            <a:avLst/>
          </a:prstGeom>
          <a:noFill/>
          <a:ln w="50800">
            <a:solidFill>
              <a:schemeClr val="tx1">
                <a:lumMod val="50000"/>
              </a:schemeClr>
            </a:solidFill>
            <a:miter lim="800000"/>
            <a:headEnd/>
            <a:tailEnd/>
          </a:ln>
        </p:spPr>
      </p:pic>
      <p:sp>
        <p:nvSpPr>
          <p:cNvPr id="30725" name="Text Box 5"/>
          <p:cNvSpPr txBox="1">
            <a:spLocks noChangeArrowheads="1"/>
          </p:cNvSpPr>
          <p:nvPr/>
        </p:nvSpPr>
        <p:spPr bwMode="auto">
          <a:xfrm>
            <a:off x="5638800" y="3619500"/>
            <a:ext cx="1828800" cy="523875"/>
          </a:xfrm>
          <a:prstGeom prst="rect">
            <a:avLst/>
          </a:prstGeom>
          <a:noFill/>
          <a:ln w="9525">
            <a:noFill/>
            <a:miter lim="800000"/>
            <a:headEnd/>
            <a:tailEnd/>
          </a:ln>
        </p:spPr>
        <p:txBody>
          <a:bodyPr>
            <a:spAutoFit/>
          </a:bodyPr>
          <a:lstStyle/>
          <a:p>
            <a:pPr>
              <a:defRPr/>
            </a:pPr>
            <a:r>
              <a:rPr lang="en-GB" sz="2800">
                <a:solidFill>
                  <a:srgbClr val="000000"/>
                </a:solidFill>
                <a:latin typeface="+mj-lt"/>
              </a:rPr>
              <a:t>y = e</a:t>
            </a:r>
            <a:r>
              <a:rPr lang="en-GB" sz="2800" baseline="30000">
                <a:solidFill>
                  <a:srgbClr val="000000"/>
                </a:solidFill>
                <a:latin typeface="+mj-lt"/>
              </a:rPr>
              <a:t>x</a:t>
            </a:r>
          </a:p>
        </p:txBody>
      </p:sp>
      <p:sp>
        <p:nvSpPr>
          <p:cNvPr id="30726" name="Oval 6"/>
          <p:cNvSpPr>
            <a:spLocks noChangeArrowheads="1"/>
          </p:cNvSpPr>
          <p:nvPr/>
        </p:nvSpPr>
        <p:spPr bwMode="auto">
          <a:xfrm>
            <a:off x="5040313" y="4849813"/>
            <a:ext cx="152400" cy="152400"/>
          </a:xfrm>
          <a:prstGeom prst="ellipse">
            <a:avLst/>
          </a:prstGeom>
          <a:solidFill>
            <a:srgbClr val="FF0000"/>
          </a:solidFill>
          <a:ln w="38100">
            <a:solidFill>
              <a:srgbClr val="000000"/>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0727" name="Text Box 7"/>
          <p:cNvSpPr txBox="1">
            <a:spLocks noChangeArrowheads="1"/>
          </p:cNvSpPr>
          <p:nvPr/>
        </p:nvSpPr>
        <p:spPr bwMode="auto">
          <a:xfrm>
            <a:off x="4538663" y="5208588"/>
            <a:ext cx="4175125" cy="1108075"/>
          </a:xfrm>
          <a:prstGeom prst="rect">
            <a:avLst/>
          </a:prstGeom>
          <a:noFill/>
          <a:ln w="9525">
            <a:noFill/>
            <a:miter lim="800000"/>
            <a:headEnd/>
            <a:tailEnd/>
          </a:ln>
        </p:spPr>
        <p:txBody>
          <a:bodyPr>
            <a:spAutoFit/>
          </a:bodyPr>
          <a:lstStyle/>
          <a:p>
            <a:pPr>
              <a:defRPr/>
            </a:pPr>
            <a:r>
              <a:rPr lang="en-GB" dirty="0">
                <a:solidFill>
                  <a:srgbClr val="000000"/>
                </a:solidFill>
                <a:latin typeface="+mj-lt"/>
              </a:rPr>
              <a:t>Sketch the graph of</a:t>
            </a:r>
          </a:p>
          <a:p>
            <a:pPr>
              <a:defRPr/>
            </a:pPr>
            <a:r>
              <a:rPr lang="en-GB" sz="2800" dirty="0">
                <a:solidFill>
                  <a:srgbClr val="000000"/>
                </a:solidFill>
                <a:latin typeface="+mj-lt"/>
              </a:rPr>
              <a:t>     y = -e</a:t>
            </a:r>
            <a:r>
              <a:rPr lang="en-GB" sz="2800" baseline="30000" dirty="0">
                <a:solidFill>
                  <a:srgbClr val="000000"/>
                </a:solidFill>
                <a:latin typeface="+mj-lt"/>
              </a:rPr>
              <a:t>(x+1)</a:t>
            </a:r>
            <a:r>
              <a:rPr lang="en-GB" sz="2800" dirty="0">
                <a:solidFill>
                  <a:srgbClr val="000000"/>
                </a:solidFill>
                <a:latin typeface="+mj-lt"/>
              </a:rPr>
              <a:t> </a:t>
            </a:r>
          </a:p>
        </p:txBody>
      </p:sp>
      <p:sp>
        <p:nvSpPr>
          <p:cNvPr id="30728" name="Oval 8"/>
          <p:cNvSpPr>
            <a:spLocks noChangeArrowheads="1"/>
          </p:cNvSpPr>
          <p:nvPr/>
        </p:nvSpPr>
        <p:spPr bwMode="auto">
          <a:xfrm>
            <a:off x="4327525" y="5703888"/>
            <a:ext cx="152400" cy="152400"/>
          </a:xfrm>
          <a:prstGeom prst="ellipse">
            <a:avLst/>
          </a:prstGeom>
          <a:solidFill>
            <a:srgbClr val="FF0000"/>
          </a:solidFill>
          <a:ln w="38100">
            <a:solidFill>
              <a:srgbClr val="000000"/>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9" name="TextBox 8"/>
          <p:cNvSpPr txBox="1"/>
          <p:nvPr/>
        </p:nvSpPr>
        <p:spPr>
          <a:xfrm>
            <a:off x="2452688" y="522288"/>
            <a:ext cx="3770312" cy="646112"/>
          </a:xfrm>
          <a:prstGeom prst="rect">
            <a:avLst/>
          </a:prstGeom>
          <a:noFill/>
        </p:spPr>
        <p:txBody>
          <a:bodyPr wrap="none">
            <a:spAutoFit/>
          </a:bodyPr>
          <a:lstStyle/>
          <a:p>
            <a:pPr>
              <a:defRPr/>
            </a:pPr>
            <a:r>
              <a:rPr lang="en-GB" sz="3600" dirty="0">
                <a:solidFill>
                  <a:srgbClr val="FFFF00"/>
                </a:solidFill>
                <a:latin typeface="+mj-lt"/>
              </a:rPr>
              <a:t>Graph Sketching</a:t>
            </a:r>
          </a:p>
        </p:txBody>
      </p:sp>
      <p:sp>
        <p:nvSpPr>
          <p:cNvPr id="11" name="TextBox 10"/>
          <p:cNvSpPr txBox="1"/>
          <p:nvPr/>
        </p:nvSpPr>
        <p:spPr>
          <a:xfrm>
            <a:off x="3373438" y="5437188"/>
            <a:ext cx="819150" cy="461962"/>
          </a:xfrm>
          <a:prstGeom prst="rect">
            <a:avLst/>
          </a:prstGeom>
          <a:noFill/>
        </p:spPr>
        <p:txBody>
          <a:bodyPr wrap="none">
            <a:spAutoFit/>
          </a:bodyPr>
          <a:lstStyle/>
          <a:p>
            <a:pPr>
              <a:defRPr/>
            </a:pPr>
            <a:r>
              <a:rPr lang="en-GB" dirty="0">
                <a:solidFill>
                  <a:srgbClr val="000000"/>
                </a:solidFill>
                <a:latin typeface="+mj-lt"/>
              </a:rPr>
              <a:t>(0,1)</a:t>
            </a:r>
          </a:p>
        </p:txBody>
      </p:sp>
      <p:sp>
        <p:nvSpPr>
          <p:cNvPr id="12" name="TextBox 11"/>
          <p:cNvSpPr txBox="1"/>
          <p:nvPr/>
        </p:nvSpPr>
        <p:spPr>
          <a:xfrm>
            <a:off x="5265738" y="4675188"/>
            <a:ext cx="800100" cy="461962"/>
          </a:xfrm>
          <a:prstGeom prst="rect">
            <a:avLst/>
          </a:prstGeom>
          <a:noFill/>
        </p:spPr>
        <p:txBody>
          <a:bodyPr wrap="none">
            <a:spAutoFit/>
          </a:bodyPr>
          <a:lstStyle/>
          <a:p>
            <a:pPr>
              <a:defRPr/>
            </a:pPr>
            <a:r>
              <a:rPr lang="en-GB" dirty="0">
                <a:solidFill>
                  <a:srgbClr val="000000"/>
                </a:solidFill>
                <a:latin typeface="+mj-lt"/>
              </a:rPr>
              <a:t>(1,e)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072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wipe(left)">
                                      <p:cBhvr>
                                        <p:cTn id="22" dur="500"/>
                                        <p:tgtEl>
                                          <p:spTgt spid="307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2"/>
                                        </p:tgtEl>
                                        <p:attrNameLst>
                                          <p:attrName>style.visibility</p:attrName>
                                        </p:attrNameLst>
                                      </p:cBhvr>
                                      <p:to>
                                        <p:strVal val="visible"/>
                                      </p:to>
                                    </p:set>
                                    <p:anim calcmode="discrete" valueType="clr">
                                      <p:cBhvr override="childStyle">
                                        <p:cTn id="2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
                                        </p:tgtEl>
                                        <p:attrNameLst>
                                          <p:attrName>fillcolor</p:attrName>
                                        </p:attrNameLst>
                                      </p:cBhvr>
                                      <p:tavLst>
                                        <p:tav tm="0">
                                          <p:val>
                                            <p:clrVal>
                                              <a:schemeClr val="accent2"/>
                                            </p:clrVal>
                                          </p:val>
                                        </p:tav>
                                        <p:tav tm="50000">
                                          <p:val>
                                            <p:clrVal>
                                              <a:schemeClr val="hlink"/>
                                            </p:clrVal>
                                          </p:val>
                                        </p:tav>
                                      </p:tavLst>
                                    </p:anim>
                                    <p:set>
                                      <p:cBhvr>
                                        <p:cTn id="2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utoUpdateAnimBg="0"/>
      <p:bldP spid="30728" grpId="0" animBg="1"/>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147763" y="2019300"/>
            <a:ext cx="2787650" cy="584200"/>
          </a:xfrm>
          <a:prstGeom prst="rect">
            <a:avLst/>
          </a:prstGeom>
          <a:noFill/>
          <a:ln w="9525">
            <a:noFill/>
            <a:miter lim="800000"/>
            <a:headEnd/>
            <a:tailEnd/>
          </a:ln>
        </p:spPr>
        <p:txBody>
          <a:bodyPr>
            <a:spAutoFit/>
          </a:bodyPr>
          <a:lstStyle/>
          <a:p>
            <a:pPr algn="l">
              <a:defRPr/>
            </a:pPr>
            <a:r>
              <a:rPr lang="en-GB" sz="3200" dirty="0">
                <a:solidFill>
                  <a:srgbClr val="FFFF00"/>
                </a:solidFill>
                <a:latin typeface="+mj-lt"/>
              </a:rPr>
              <a:t>If   f(x) = e</a:t>
            </a:r>
            <a:r>
              <a:rPr lang="en-GB" sz="3200" baseline="30000" dirty="0">
                <a:solidFill>
                  <a:srgbClr val="FFFF00"/>
                </a:solidFill>
                <a:latin typeface="+mj-lt"/>
              </a:rPr>
              <a:t>x </a:t>
            </a:r>
            <a:endParaRPr lang="en-GB" sz="3200" dirty="0">
              <a:solidFill>
                <a:srgbClr val="FFFF00"/>
              </a:solidFill>
              <a:latin typeface="+mj-lt"/>
            </a:endParaRPr>
          </a:p>
        </p:txBody>
      </p:sp>
      <p:sp>
        <p:nvSpPr>
          <p:cNvPr id="31749" name="Text Box 5"/>
          <p:cNvSpPr txBox="1">
            <a:spLocks noChangeArrowheads="1"/>
          </p:cNvSpPr>
          <p:nvPr/>
        </p:nvSpPr>
        <p:spPr bwMode="auto">
          <a:xfrm>
            <a:off x="4244975" y="2928938"/>
            <a:ext cx="2667000" cy="460375"/>
          </a:xfrm>
          <a:prstGeom prst="rect">
            <a:avLst/>
          </a:prstGeom>
          <a:noFill/>
          <a:ln w="9525">
            <a:noFill/>
            <a:miter lim="800000"/>
            <a:headEnd/>
            <a:tailEnd/>
          </a:ln>
        </p:spPr>
        <p:txBody>
          <a:bodyPr>
            <a:spAutoFit/>
          </a:bodyPr>
          <a:lstStyle/>
          <a:p>
            <a:pPr>
              <a:defRPr/>
            </a:pPr>
            <a:r>
              <a:rPr lang="en-GB" dirty="0">
                <a:latin typeface="+mj-lt"/>
              </a:rPr>
              <a:t>reflect in x-axis</a:t>
            </a:r>
          </a:p>
        </p:txBody>
      </p:sp>
      <p:sp>
        <p:nvSpPr>
          <p:cNvPr id="31750" name="Text Box 6"/>
          <p:cNvSpPr txBox="1">
            <a:spLocks noChangeArrowheads="1"/>
          </p:cNvSpPr>
          <p:nvPr/>
        </p:nvSpPr>
        <p:spPr bwMode="auto">
          <a:xfrm>
            <a:off x="7010400" y="2928938"/>
            <a:ext cx="2133600" cy="460375"/>
          </a:xfrm>
          <a:prstGeom prst="rect">
            <a:avLst/>
          </a:prstGeom>
          <a:noFill/>
          <a:ln w="9525">
            <a:noFill/>
            <a:miter lim="800000"/>
            <a:headEnd/>
            <a:tailEnd/>
          </a:ln>
        </p:spPr>
        <p:txBody>
          <a:bodyPr>
            <a:spAutoFit/>
          </a:bodyPr>
          <a:lstStyle/>
          <a:p>
            <a:pPr>
              <a:defRPr/>
            </a:pPr>
            <a:r>
              <a:rPr lang="en-GB" dirty="0">
                <a:latin typeface="+mj-lt"/>
              </a:rPr>
              <a:t>move 1 left</a:t>
            </a:r>
          </a:p>
        </p:txBody>
      </p:sp>
      <p:pic>
        <p:nvPicPr>
          <p:cNvPr id="31752" name="Picture 8"/>
          <p:cNvPicPr>
            <a:picLocks noChangeAspect="1" noChangeArrowheads="1"/>
          </p:cNvPicPr>
          <p:nvPr/>
        </p:nvPicPr>
        <p:blipFill>
          <a:blip r:embed="rId2"/>
          <a:srcRect l="12216" t="18103" r="14186" b="22449"/>
          <a:stretch>
            <a:fillRect/>
          </a:stretch>
        </p:blipFill>
        <p:spPr bwMode="auto">
          <a:xfrm>
            <a:off x="1387475" y="3565525"/>
            <a:ext cx="6723063" cy="2955925"/>
          </a:xfrm>
          <a:prstGeom prst="rect">
            <a:avLst/>
          </a:prstGeom>
          <a:noFill/>
          <a:ln w="50800">
            <a:solidFill>
              <a:schemeClr val="tx1">
                <a:lumMod val="50000"/>
              </a:schemeClr>
            </a:solidFill>
            <a:miter lim="800000"/>
            <a:headEnd/>
            <a:tailEnd/>
          </a:ln>
        </p:spPr>
      </p:pic>
      <p:sp>
        <p:nvSpPr>
          <p:cNvPr id="31753" name="Oval 9"/>
          <p:cNvSpPr>
            <a:spLocks noChangeArrowheads="1"/>
          </p:cNvSpPr>
          <p:nvPr/>
        </p:nvSpPr>
        <p:spPr bwMode="auto">
          <a:xfrm>
            <a:off x="5730875" y="4251325"/>
            <a:ext cx="152400" cy="152400"/>
          </a:xfrm>
          <a:prstGeom prst="ellipse">
            <a:avLst/>
          </a:prstGeom>
          <a:solidFill>
            <a:srgbClr val="FF0000"/>
          </a:solidFill>
          <a:ln w="28575">
            <a:solidFill>
              <a:srgbClr val="000000"/>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1754" name="Oval 10"/>
          <p:cNvSpPr>
            <a:spLocks noChangeArrowheads="1"/>
          </p:cNvSpPr>
          <p:nvPr/>
        </p:nvSpPr>
        <p:spPr bwMode="auto">
          <a:xfrm>
            <a:off x="6477000" y="5165725"/>
            <a:ext cx="152400" cy="152400"/>
          </a:xfrm>
          <a:prstGeom prst="ellipse">
            <a:avLst/>
          </a:prstGeom>
          <a:solidFill>
            <a:srgbClr val="FF0000"/>
          </a:solidFill>
          <a:ln w="38100">
            <a:solidFill>
              <a:srgbClr val="000000"/>
            </a:solidFill>
            <a:round/>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1755" name="Text Box 11"/>
          <p:cNvSpPr txBox="1">
            <a:spLocks noChangeArrowheads="1"/>
          </p:cNvSpPr>
          <p:nvPr/>
        </p:nvSpPr>
        <p:spPr bwMode="auto">
          <a:xfrm>
            <a:off x="2727325" y="5257800"/>
            <a:ext cx="2324100" cy="646113"/>
          </a:xfrm>
          <a:prstGeom prst="rect">
            <a:avLst/>
          </a:prstGeom>
          <a:noFill/>
          <a:ln w="9525">
            <a:noFill/>
            <a:miter lim="800000"/>
            <a:headEnd/>
            <a:tailEnd/>
          </a:ln>
        </p:spPr>
        <p:txBody>
          <a:bodyPr>
            <a:spAutoFit/>
          </a:bodyPr>
          <a:lstStyle/>
          <a:p>
            <a:pPr>
              <a:defRPr/>
            </a:pPr>
            <a:r>
              <a:rPr lang="en-GB" sz="3600" dirty="0">
                <a:solidFill>
                  <a:srgbClr val="000000"/>
                </a:solidFill>
                <a:latin typeface="+mj-lt"/>
              </a:rPr>
              <a:t>y = -e</a:t>
            </a:r>
            <a:r>
              <a:rPr lang="en-GB" sz="3600" baseline="30000" dirty="0">
                <a:solidFill>
                  <a:srgbClr val="000000"/>
                </a:solidFill>
                <a:latin typeface="+mj-lt"/>
              </a:rPr>
              <a:t>(x+1)</a:t>
            </a:r>
          </a:p>
        </p:txBody>
      </p:sp>
      <p:sp>
        <p:nvSpPr>
          <p:cNvPr id="12" name="TextBox 11"/>
          <p:cNvSpPr txBox="1"/>
          <p:nvPr/>
        </p:nvSpPr>
        <p:spPr>
          <a:xfrm>
            <a:off x="2452688" y="522288"/>
            <a:ext cx="3770312" cy="646112"/>
          </a:xfrm>
          <a:prstGeom prst="rect">
            <a:avLst/>
          </a:prstGeom>
          <a:noFill/>
        </p:spPr>
        <p:txBody>
          <a:bodyPr wrap="none">
            <a:spAutoFit/>
          </a:bodyPr>
          <a:lstStyle/>
          <a:p>
            <a:pPr>
              <a:defRPr/>
            </a:pPr>
            <a:r>
              <a:rPr lang="en-GB" sz="3600" dirty="0">
                <a:solidFill>
                  <a:srgbClr val="FFFF00"/>
                </a:solidFill>
                <a:latin typeface="+mj-lt"/>
              </a:rPr>
              <a:t>Graph Sketching</a:t>
            </a:r>
          </a:p>
        </p:txBody>
      </p:sp>
      <p:sp>
        <p:nvSpPr>
          <p:cNvPr id="14" name="TextBox 13"/>
          <p:cNvSpPr txBox="1"/>
          <p:nvPr/>
        </p:nvSpPr>
        <p:spPr>
          <a:xfrm>
            <a:off x="4622800" y="4130675"/>
            <a:ext cx="898525" cy="461963"/>
          </a:xfrm>
          <a:prstGeom prst="rect">
            <a:avLst/>
          </a:prstGeom>
          <a:noFill/>
        </p:spPr>
        <p:txBody>
          <a:bodyPr wrap="none">
            <a:spAutoFit/>
          </a:bodyPr>
          <a:lstStyle/>
          <a:p>
            <a:pPr>
              <a:defRPr/>
            </a:pPr>
            <a:r>
              <a:rPr lang="en-GB" dirty="0">
                <a:solidFill>
                  <a:srgbClr val="000000"/>
                </a:solidFill>
                <a:latin typeface="+mj-lt"/>
              </a:rPr>
              <a:t>(-1,1)</a:t>
            </a:r>
          </a:p>
        </p:txBody>
      </p:sp>
      <p:sp>
        <p:nvSpPr>
          <p:cNvPr id="15" name="TextBox 14"/>
          <p:cNvSpPr txBox="1"/>
          <p:nvPr/>
        </p:nvSpPr>
        <p:spPr>
          <a:xfrm>
            <a:off x="6826250" y="5033963"/>
            <a:ext cx="977900" cy="461962"/>
          </a:xfrm>
          <a:prstGeom prst="rect">
            <a:avLst/>
          </a:prstGeom>
          <a:noFill/>
        </p:spPr>
        <p:txBody>
          <a:bodyPr wrap="none">
            <a:spAutoFit/>
          </a:bodyPr>
          <a:lstStyle/>
          <a:p>
            <a:pPr>
              <a:defRPr/>
            </a:pPr>
            <a:r>
              <a:rPr lang="en-GB" dirty="0">
                <a:solidFill>
                  <a:srgbClr val="000000"/>
                </a:solidFill>
                <a:latin typeface="+mj-lt"/>
              </a:rPr>
              <a:t>(0,-e)</a:t>
            </a:r>
          </a:p>
        </p:txBody>
      </p:sp>
      <p:sp>
        <p:nvSpPr>
          <p:cNvPr id="16" name="Text Box 2"/>
          <p:cNvSpPr txBox="1">
            <a:spLocks noChangeArrowheads="1"/>
          </p:cNvSpPr>
          <p:nvPr/>
        </p:nvSpPr>
        <p:spPr bwMode="auto">
          <a:xfrm>
            <a:off x="4179888" y="2024063"/>
            <a:ext cx="4578350" cy="585787"/>
          </a:xfrm>
          <a:prstGeom prst="rect">
            <a:avLst/>
          </a:prstGeom>
          <a:noFill/>
          <a:ln w="9525">
            <a:noFill/>
            <a:miter lim="800000"/>
            <a:headEnd/>
            <a:tailEnd/>
          </a:ln>
        </p:spPr>
        <p:txBody>
          <a:bodyPr>
            <a:spAutoFit/>
          </a:bodyPr>
          <a:lstStyle/>
          <a:p>
            <a:pPr>
              <a:defRPr/>
            </a:pPr>
            <a:r>
              <a:rPr lang="en-GB" sz="3200" dirty="0">
                <a:latin typeface="+mj-lt"/>
              </a:rPr>
              <a:t>-e</a:t>
            </a:r>
            <a:r>
              <a:rPr lang="en-GB" sz="3200" baseline="30000" dirty="0">
                <a:latin typeface="+mj-lt"/>
              </a:rPr>
              <a:t>(x+1) </a:t>
            </a:r>
            <a:r>
              <a:rPr lang="en-GB" sz="3200" dirty="0">
                <a:latin typeface="+mj-lt"/>
              </a:rPr>
              <a:t> =   -f(x+1)</a:t>
            </a:r>
          </a:p>
        </p:txBody>
      </p:sp>
      <p:cxnSp>
        <p:nvCxnSpPr>
          <p:cNvPr id="18" name="Straight Arrow Connector 17"/>
          <p:cNvCxnSpPr>
            <a:cxnSpLocks noChangeShapeType="1"/>
            <a:endCxn id="31750" idx="0"/>
          </p:cNvCxnSpPr>
          <p:nvPr/>
        </p:nvCxnSpPr>
        <p:spPr bwMode="auto">
          <a:xfrm>
            <a:off x="7624763" y="2514600"/>
            <a:ext cx="452437" cy="41433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H="1">
            <a:off x="6259513" y="2471738"/>
            <a:ext cx="450850" cy="41275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1749"/>
                                        </p:tgtEl>
                                        <p:attrNameLst>
                                          <p:attrName>style.visibility</p:attrName>
                                        </p:attrNameLst>
                                      </p:cBhvr>
                                      <p:to>
                                        <p:strVal val="visible"/>
                                      </p:to>
                                    </p:set>
                                    <p:anim calcmode="discrete" valueType="clr">
                                      <p:cBhvr override="childStyle">
                                        <p:cTn id="17"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1749"/>
                                        </p:tgtEl>
                                        <p:attrNameLst>
                                          <p:attrName>fillcolor</p:attrName>
                                        </p:attrNameLst>
                                      </p:cBhvr>
                                      <p:tavLst>
                                        <p:tav tm="0">
                                          <p:val>
                                            <p:clrVal>
                                              <a:schemeClr val="accent2"/>
                                            </p:clrVal>
                                          </p:val>
                                        </p:tav>
                                        <p:tav tm="50000">
                                          <p:val>
                                            <p:clrVal>
                                              <a:schemeClr val="hlink"/>
                                            </p:clrVal>
                                          </p:val>
                                        </p:tav>
                                      </p:tavLst>
                                    </p:anim>
                                    <p:set>
                                      <p:cBhvr>
                                        <p:cTn id="19" dur="80"/>
                                        <p:tgtEl>
                                          <p:spTgt spid="3174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1750"/>
                                        </p:tgtEl>
                                        <p:attrNameLst>
                                          <p:attrName>style.visibility</p:attrName>
                                        </p:attrNameLst>
                                      </p:cBhvr>
                                      <p:to>
                                        <p:strVal val="visible"/>
                                      </p:to>
                                    </p:set>
                                    <p:anim calcmode="discrete" valueType="clr">
                                      <p:cBhvr override="childStyle">
                                        <p:cTn id="29" dur="80"/>
                                        <p:tgtEl>
                                          <p:spTgt spid="3175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1750"/>
                                        </p:tgtEl>
                                        <p:attrNameLst>
                                          <p:attrName>fillcolor</p:attrName>
                                        </p:attrNameLst>
                                      </p:cBhvr>
                                      <p:tavLst>
                                        <p:tav tm="0">
                                          <p:val>
                                            <p:clrVal>
                                              <a:schemeClr val="accent2"/>
                                            </p:clrVal>
                                          </p:val>
                                        </p:tav>
                                        <p:tav tm="50000">
                                          <p:val>
                                            <p:clrVal>
                                              <a:schemeClr val="hlink"/>
                                            </p:clrVal>
                                          </p:val>
                                        </p:tav>
                                      </p:tavLst>
                                    </p:anim>
                                    <p:set>
                                      <p:cBhvr>
                                        <p:cTn id="31" dur="80"/>
                                        <p:tgtEl>
                                          <p:spTgt spid="31750"/>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175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1755"/>
                                        </p:tgtEl>
                                        <p:attrNameLst>
                                          <p:attrName>style.visibility</p:attrName>
                                        </p:attrNameLst>
                                      </p:cBhvr>
                                      <p:to>
                                        <p:strVal val="visible"/>
                                      </p:to>
                                    </p:set>
                                    <p:anim calcmode="discrete" valueType="clr">
                                      <p:cBhvr override="childStyle">
                                        <p:cTn id="40" dur="80"/>
                                        <p:tgtEl>
                                          <p:spTgt spid="3175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1755"/>
                                        </p:tgtEl>
                                        <p:attrNameLst>
                                          <p:attrName>fillcolor</p:attrName>
                                        </p:attrNameLst>
                                      </p:cBhvr>
                                      <p:tavLst>
                                        <p:tav tm="0">
                                          <p:val>
                                            <p:clrVal>
                                              <a:schemeClr val="accent2"/>
                                            </p:clrVal>
                                          </p:val>
                                        </p:tav>
                                        <p:tav tm="50000">
                                          <p:val>
                                            <p:clrVal>
                                              <a:schemeClr val="hlink"/>
                                            </p:clrVal>
                                          </p:val>
                                        </p:tav>
                                      </p:tavLst>
                                    </p:anim>
                                    <p:set>
                                      <p:cBhvr>
                                        <p:cTn id="42" dur="80"/>
                                        <p:tgtEl>
                                          <p:spTgt spid="3175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17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14"/>
                                        </p:tgtEl>
                                        <p:attrNameLst>
                                          <p:attrName>style.visibility</p:attrName>
                                        </p:attrNameLst>
                                      </p:cBhvr>
                                      <p:to>
                                        <p:strVal val="visible"/>
                                      </p:to>
                                    </p:set>
                                    <p:anim calcmode="discrete" valueType="clr">
                                      <p:cBhvr override="childStyle">
                                        <p:cTn id="5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4"/>
                                        </p:tgtEl>
                                        <p:attrNameLst>
                                          <p:attrName>fillcolor</p:attrName>
                                        </p:attrNameLst>
                                      </p:cBhvr>
                                      <p:tavLst>
                                        <p:tav tm="0">
                                          <p:val>
                                            <p:clrVal>
                                              <a:schemeClr val="accent2"/>
                                            </p:clrVal>
                                          </p:val>
                                        </p:tav>
                                        <p:tav tm="50000">
                                          <p:val>
                                            <p:clrVal>
                                              <a:schemeClr val="hlink"/>
                                            </p:clrVal>
                                          </p:val>
                                        </p:tav>
                                      </p:tavLst>
                                    </p:anim>
                                    <p:set>
                                      <p:cBhvr>
                                        <p:cTn id="53" dur="80"/>
                                        <p:tgtEl>
                                          <p:spTgt spid="14"/>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1754"/>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5"/>
                                        </p:tgtEl>
                                        <p:attrNameLst>
                                          <p:attrName>style.visibility</p:attrName>
                                        </p:attrNameLst>
                                      </p:cBhvr>
                                      <p:to>
                                        <p:strVal val="visible"/>
                                      </p:to>
                                    </p:set>
                                    <p:anim calcmode="discrete" valueType="clr">
                                      <p:cBhvr override="childStyle">
                                        <p:cTn id="6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5"/>
                                        </p:tgtEl>
                                        <p:attrNameLst>
                                          <p:attrName>fillcolor</p:attrName>
                                        </p:attrNameLst>
                                      </p:cBhvr>
                                      <p:tavLst>
                                        <p:tav tm="0">
                                          <p:val>
                                            <p:clrVal>
                                              <a:schemeClr val="accent2"/>
                                            </p:clrVal>
                                          </p:val>
                                        </p:tav>
                                        <p:tav tm="50000">
                                          <p:val>
                                            <p:clrVal>
                                              <a:schemeClr val="hlink"/>
                                            </p:clrVal>
                                          </p:val>
                                        </p:tav>
                                      </p:tavLst>
                                    </p:anim>
                                    <p:set>
                                      <p:cBhvr>
                                        <p:cTn id="6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P spid="31750" grpId="0" autoUpdateAnimBg="0"/>
      <p:bldP spid="31753" grpId="0" animBg="1"/>
      <p:bldP spid="31754" grpId="0" animBg="1"/>
      <p:bldP spid="31755" grpId="0" autoUpdateAnimBg="0"/>
      <p:bldP spid="14" grpId="0"/>
      <p:bldP spid="15" grpId="0"/>
      <p:bldP spid="1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4213" y="2420938"/>
            <a:ext cx="7772400" cy="1011237"/>
          </a:xfrm>
          <a:solidFill>
            <a:srgbClr val="0000FF"/>
          </a:solidFill>
        </p:spPr>
        <p:txBody>
          <a:bodyPr/>
          <a:lstStyle/>
          <a:p>
            <a:pPr eaLnBrk="1" hangingPunct="1"/>
            <a:r>
              <a:rPr lang="en-GB" altLang="en-US" b="1" smtClean="0">
                <a:solidFill>
                  <a:schemeClr val="bg1"/>
                </a:solidFill>
              </a:rPr>
              <a:t>Revision</a:t>
            </a:r>
          </a:p>
        </p:txBody>
      </p:sp>
      <p:sp>
        <p:nvSpPr>
          <p:cNvPr id="88067" name="Rectangle 3"/>
          <p:cNvSpPr>
            <a:spLocks noGrp="1" noChangeArrowheads="1"/>
          </p:cNvSpPr>
          <p:nvPr>
            <p:ph type="subTitle" idx="1"/>
          </p:nvPr>
        </p:nvSpPr>
        <p:spPr>
          <a:xfrm>
            <a:off x="698500" y="3857625"/>
            <a:ext cx="7732713" cy="1573213"/>
          </a:xfrm>
        </p:spPr>
        <p:txBody>
          <a:bodyPr/>
          <a:lstStyle/>
          <a:p>
            <a:pPr eaLnBrk="1" hangingPunct="1"/>
            <a:r>
              <a:rPr lang="en-GB" altLang="en-US" sz="4400" b="1" smtClean="0"/>
              <a:t>Logarithms &amp; Exponentials</a:t>
            </a:r>
          </a:p>
          <a:p>
            <a:pPr eaLnBrk="1" hangingPunct="1"/>
            <a:r>
              <a:rPr lang="en-GB" altLang="en-US" smtClean="0"/>
              <a:t>Higher Mathematics</a:t>
            </a:r>
          </a:p>
        </p:txBody>
      </p:sp>
      <p:sp>
        <p:nvSpPr>
          <p:cNvPr id="88068" name="Text Box 4"/>
          <p:cNvSpPr txBox="1">
            <a:spLocks noChangeArrowheads="1"/>
          </p:cNvSpPr>
          <p:nvPr/>
        </p:nvSpPr>
        <p:spPr bwMode="auto">
          <a:xfrm>
            <a:off x="0" y="10525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0000FF"/>
                </a:solidFill>
              </a:rPr>
              <a:t>www.maths4scotland.co.uk</a:t>
            </a:r>
          </a:p>
        </p:txBody>
      </p:sp>
      <p:pic>
        <p:nvPicPr>
          <p:cNvPr id="74757" name="Picture 5" descr="Top-Banner-light-granit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33375"/>
            <a:ext cx="8096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3635375" y="60213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0000FF"/>
                </a:solidFill>
              </a:rPr>
              <a:t>Next</a:t>
            </a:r>
          </a:p>
        </p:txBody>
      </p:sp>
      <p:pic>
        <p:nvPicPr>
          <p:cNvPr id="74759" name="Picture 7" descr="Gel-button-round-arrow">
            <a:hlinkClick r:id="" action="ppaction://hlinkshowjump?jump=next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58054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8066"/>
                                        </p:tgtEl>
                                        <p:attrNameLst>
                                          <p:attrName>style.visibility</p:attrName>
                                        </p:attrNameLst>
                                      </p:cBhvr>
                                      <p:to>
                                        <p:strVal val="visible"/>
                                      </p:to>
                                    </p:set>
                                    <p:animEffect transition="in" filter="fade">
                                      <p:cBhvr>
                                        <p:cTn id="7" dur="2000"/>
                                        <p:tgtEl>
                                          <p:spTgt spid="88066"/>
                                        </p:tgtEl>
                                      </p:cBhvr>
                                    </p:animEffect>
                                    <p:anim calcmode="lin" valueType="num">
                                      <p:cBhvr>
                                        <p:cTn id="8" dur="2000" fill="hold"/>
                                        <p:tgtEl>
                                          <p:spTgt spid="88066"/>
                                        </p:tgtEl>
                                        <p:attrNameLst>
                                          <p:attrName>ppt_w</p:attrName>
                                        </p:attrNameLst>
                                      </p:cBhvr>
                                      <p:tavLst>
                                        <p:tav tm="0" fmla="#ppt_w*sin(2.5*pi*$)">
                                          <p:val>
                                            <p:fltVal val="0"/>
                                          </p:val>
                                        </p:tav>
                                        <p:tav tm="100000">
                                          <p:val>
                                            <p:fltVal val="1"/>
                                          </p:val>
                                        </p:tav>
                                      </p:tavLst>
                                    </p:anim>
                                    <p:anim calcmode="lin" valueType="num">
                                      <p:cBhvr>
                                        <p:cTn id="9" dur="2000" fill="hold"/>
                                        <p:tgtEl>
                                          <p:spTgt spid="88066"/>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400"/>
                            </p:stCondLst>
                            <p:childTnLst>
                              <p:par>
                                <p:cTn id="11" presetID="9" presetClass="entr" presetSubtype="0" fill="hold" grpId="0" nodeType="after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Effect transition="in" filter="dissolve">
                                      <p:cBhvr>
                                        <p:cTn id="13" dur="500"/>
                                        <p:tgtEl>
                                          <p:spTgt spid="88067">
                                            <p:txEl>
                                              <p:pRg st="0" end="0"/>
                                            </p:txEl>
                                          </p:spTgt>
                                        </p:tgtEl>
                                      </p:cBhvr>
                                    </p:animEffect>
                                  </p:childTnLst>
                                </p:cTn>
                              </p:par>
                            </p:childTnLst>
                          </p:cTn>
                        </p:par>
                        <p:par>
                          <p:cTn id="14" fill="hold" nodeType="afterGroup">
                            <p:stCondLst>
                              <p:cond delay="3900"/>
                            </p:stCondLst>
                            <p:childTnLst>
                              <p:par>
                                <p:cTn id="15" presetID="9" presetClass="entr" presetSubtype="0" fill="hold" grpId="0" nodeType="after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dissolve">
                                      <p:cBhvr>
                                        <p:cTn id="17" dur="500"/>
                                        <p:tgtEl>
                                          <p:spTgt spid="88067">
                                            <p:txEl>
                                              <p:pRg st="1" end="1"/>
                                            </p:txEl>
                                          </p:spTgt>
                                        </p:tgtEl>
                                      </p:cBhvr>
                                    </p:animEffect>
                                  </p:childTnLst>
                                </p:cTn>
                              </p:par>
                            </p:childTnLst>
                          </p:cTn>
                        </p:par>
                        <p:par>
                          <p:cTn id="18" fill="hold" nodeType="afterGroup">
                            <p:stCondLst>
                              <p:cond delay="4400"/>
                            </p:stCondLst>
                            <p:childTnLst>
                              <p:par>
                                <p:cTn id="19" presetID="9" presetClass="entr" presetSubtype="0" fill="hold" grpId="0" nodeType="afterEffect">
                                  <p:stCondLst>
                                    <p:cond delay="0"/>
                                  </p:stCondLst>
                                  <p:childTnLst>
                                    <p:set>
                                      <p:cBhvr>
                                        <p:cTn id="20" dur="1" fill="hold">
                                          <p:stCondLst>
                                            <p:cond delay="0"/>
                                          </p:stCondLst>
                                        </p:cTn>
                                        <p:tgtEl>
                                          <p:spTgt spid="88068"/>
                                        </p:tgtEl>
                                        <p:attrNameLst>
                                          <p:attrName>style.visibility</p:attrName>
                                        </p:attrNameLst>
                                      </p:cBhvr>
                                      <p:to>
                                        <p:strVal val="visible"/>
                                      </p:to>
                                    </p:set>
                                    <p:animEffect transition="in" filter="dissolve">
                                      <p:cBhvr>
                                        <p:cTn id="21"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7" grpId="0" build="p"/>
      <p:bldP spid="8806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75779" name="Picture 3" descr="Round-Gel-Back">
            <a:hlinkClick r:id="" action="ppaction://hlinkshowjump?jump=previousslide" highlightClick="1">
              <a:snd r:embed="rId2" name="TingBell3.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Gel-button-round-arrow">
            <a:hlinkClick r:id="" action="ppaction://hlinkshowjump?jump=nextslide" highlightClick="1">
              <a:snd r:embed="rId2"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75782"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75783" name="Picture 7" descr="Round-button-blu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75785"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5786" name="Rectangle 1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5787" name="Text Box 16"/>
          <p:cNvSpPr txBox="1">
            <a:spLocks noChangeArrowheads="1"/>
          </p:cNvSpPr>
          <p:nvPr/>
        </p:nvSpPr>
        <p:spPr bwMode="auto">
          <a:xfrm>
            <a:off x="3386138" y="1133475"/>
            <a:ext cx="173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Reminder</a:t>
            </a:r>
          </a:p>
        </p:txBody>
      </p:sp>
      <p:sp>
        <p:nvSpPr>
          <p:cNvPr id="75788" name="Text Box 17"/>
          <p:cNvSpPr txBox="1">
            <a:spLocks noChangeArrowheads="1"/>
          </p:cNvSpPr>
          <p:nvPr/>
        </p:nvSpPr>
        <p:spPr bwMode="auto">
          <a:xfrm>
            <a:off x="1620838" y="1781175"/>
            <a:ext cx="57467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lnSpc>
                <a:spcPct val="150000"/>
              </a:lnSpc>
            </a:pPr>
            <a:r>
              <a:rPr lang="en-GB" altLang="en-US"/>
              <a:t>All the questions on this topic will depend</a:t>
            </a:r>
          </a:p>
          <a:p>
            <a:pPr eaLnBrk="1" hangingPunct="1">
              <a:lnSpc>
                <a:spcPct val="150000"/>
              </a:lnSpc>
            </a:pPr>
            <a:r>
              <a:rPr lang="en-GB" altLang="en-US"/>
              <a:t>upon you knowing and being able to use,</a:t>
            </a:r>
          </a:p>
          <a:p>
            <a:pPr eaLnBrk="1" hangingPunct="1">
              <a:lnSpc>
                <a:spcPct val="150000"/>
              </a:lnSpc>
            </a:pPr>
            <a:r>
              <a:rPr lang="en-GB" altLang="en-US"/>
              <a:t>some very basic rules and facts.</a:t>
            </a:r>
          </a:p>
        </p:txBody>
      </p:sp>
      <p:grpSp>
        <p:nvGrpSpPr>
          <p:cNvPr id="75789" name="Group 18"/>
          <p:cNvGrpSpPr>
            <a:grpSpLocks/>
          </p:cNvGrpSpPr>
          <p:nvPr/>
        </p:nvGrpSpPr>
        <p:grpSpPr bwMode="auto">
          <a:xfrm>
            <a:off x="1547813" y="4114800"/>
            <a:ext cx="1585912" cy="901700"/>
            <a:chOff x="4597" y="2887"/>
            <a:chExt cx="999" cy="568"/>
          </a:xfrm>
        </p:grpSpPr>
        <p:pic>
          <p:nvPicPr>
            <p:cNvPr id="75791" name="Picture 19" descr="Round-button-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 y="2887"/>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0"/>
            <p:cNvSpPr txBox="1">
              <a:spLocks noChangeArrowheads="1"/>
            </p:cNvSpPr>
            <p:nvPr/>
          </p:nvSpPr>
          <p:spPr bwMode="auto">
            <a:xfrm>
              <a:off x="4597" y="3224"/>
              <a:ext cx="9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Click to show</a:t>
              </a:r>
            </a:p>
          </p:txBody>
        </p:sp>
      </p:grpSp>
      <p:sp>
        <p:nvSpPr>
          <p:cNvPr id="75790" name="Text Box 21"/>
          <p:cNvSpPr txBox="1">
            <a:spLocks noChangeArrowheads="1"/>
          </p:cNvSpPr>
          <p:nvPr/>
        </p:nvSpPr>
        <p:spPr bwMode="auto">
          <a:xfrm>
            <a:off x="3422650" y="4108450"/>
            <a:ext cx="394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solidFill>
                  <a:schemeClr val="folHlink"/>
                </a:solidFill>
              </a:rPr>
              <a:t>When you see this button</a:t>
            </a:r>
          </a:p>
          <a:p>
            <a:pPr eaLnBrk="1" hangingPunct="1"/>
            <a:r>
              <a:rPr lang="en-GB" altLang="en-US" b="1">
                <a:solidFill>
                  <a:schemeClr val="folHlink"/>
                </a:solidFill>
              </a:rPr>
              <a:t>click for more information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2534"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2537"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2538"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2540"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2541"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2542" name="Text Box 11"/>
          <p:cNvSpPr txBox="1">
            <a:spLocks noChangeArrowheads="1"/>
          </p:cNvSpPr>
          <p:nvPr/>
        </p:nvSpPr>
        <p:spPr bwMode="auto">
          <a:xfrm>
            <a:off x="2668588" y="1217613"/>
            <a:ext cx="3273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Three Rules of logs</a:t>
            </a:r>
          </a:p>
        </p:txBody>
      </p:sp>
      <p:graphicFrame>
        <p:nvGraphicFramePr>
          <p:cNvPr id="22530" name="Object 13"/>
          <p:cNvGraphicFramePr>
            <a:graphicFrameLocks noChangeAspect="1"/>
          </p:cNvGraphicFramePr>
          <p:nvPr/>
        </p:nvGraphicFramePr>
        <p:xfrm>
          <a:off x="2028825" y="2084388"/>
          <a:ext cx="4389438" cy="636587"/>
        </p:xfrm>
        <a:graphic>
          <a:graphicData uri="http://schemas.openxmlformats.org/presentationml/2006/ole">
            <mc:AlternateContent xmlns:mc="http://schemas.openxmlformats.org/markup-compatibility/2006">
              <mc:Choice xmlns:v="urn:schemas-microsoft-com:vml" Requires="v">
                <p:oleObj spid="_x0000_s22543" name="Equation" r:id="rId8" imgW="1574640" imgH="228600" progId="Equation.DSMT4">
                  <p:embed/>
                </p:oleObj>
              </mc:Choice>
              <mc:Fallback>
                <p:oleObj name="Equation" r:id="rId8" imgW="1574640" imgH="228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825" y="2084388"/>
                        <a:ext cx="4389438"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14"/>
          <p:cNvGraphicFramePr>
            <a:graphicFrameLocks noChangeAspect="1"/>
          </p:cNvGraphicFramePr>
          <p:nvPr/>
        </p:nvGraphicFramePr>
        <p:xfrm>
          <a:off x="2144713" y="2925763"/>
          <a:ext cx="4275137" cy="1165225"/>
        </p:xfrm>
        <a:graphic>
          <a:graphicData uri="http://schemas.openxmlformats.org/presentationml/2006/ole">
            <mc:AlternateContent xmlns:mc="http://schemas.openxmlformats.org/markup-compatibility/2006">
              <mc:Choice xmlns:v="urn:schemas-microsoft-com:vml" Requires="v">
                <p:oleObj spid="_x0000_s22544" name="Equation" r:id="rId10" imgW="1536480" imgH="419040" progId="Equation.DSMT4">
                  <p:embed/>
                </p:oleObj>
              </mc:Choice>
              <mc:Fallback>
                <p:oleObj name="Equation" r:id="rId10" imgW="1536480" imgH="41904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4713" y="2925763"/>
                        <a:ext cx="4275137"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15"/>
          <p:cNvGraphicFramePr>
            <a:graphicFrameLocks noChangeAspect="1"/>
          </p:cNvGraphicFramePr>
          <p:nvPr/>
        </p:nvGraphicFramePr>
        <p:xfrm>
          <a:off x="2692400" y="4324350"/>
          <a:ext cx="3179763" cy="669925"/>
        </p:xfrm>
        <a:graphic>
          <a:graphicData uri="http://schemas.openxmlformats.org/presentationml/2006/ole">
            <mc:AlternateContent xmlns:mc="http://schemas.openxmlformats.org/markup-compatibility/2006">
              <mc:Choice xmlns:v="urn:schemas-microsoft-com:vml" Requires="v">
                <p:oleObj spid="_x0000_s22545" name="Equation" r:id="rId12" imgW="1143000" imgH="241200" progId="Equation.DSMT4">
                  <p:embed/>
                </p:oleObj>
              </mc:Choice>
              <mc:Fallback>
                <p:oleObj name="Equation" r:id="rId12" imgW="1143000" imgH="24120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2400" y="4324350"/>
                        <a:ext cx="31797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3557"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356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3561"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356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3564"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3565" name="Text Box 11"/>
          <p:cNvSpPr txBox="1">
            <a:spLocks noChangeArrowheads="1"/>
          </p:cNvSpPr>
          <p:nvPr/>
        </p:nvSpPr>
        <p:spPr bwMode="auto">
          <a:xfrm>
            <a:off x="2270125" y="1376363"/>
            <a:ext cx="3808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Two special logarithms</a:t>
            </a:r>
          </a:p>
        </p:txBody>
      </p:sp>
      <p:graphicFrame>
        <p:nvGraphicFramePr>
          <p:cNvPr id="23554" name="Object 12"/>
          <p:cNvGraphicFramePr>
            <a:graphicFrameLocks noChangeAspect="1"/>
          </p:cNvGraphicFramePr>
          <p:nvPr/>
        </p:nvGraphicFramePr>
        <p:xfrm>
          <a:off x="3375025" y="2501900"/>
          <a:ext cx="1735138" cy="636588"/>
        </p:xfrm>
        <a:graphic>
          <a:graphicData uri="http://schemas.openxmlformats.org/presentationml/2006/ole">
            <mc:AlternateContent xmlns:mc="http://schemas.openxmlformats.org/markup-compatibility/2006">
              <mc:Choice xmlns:v="urn:schemas-microsoft-com:vml" Requires="v">
                <p:oleObj spid="_x0000_s23566" name="Equation" r:id="rId8" imgW="622080" imgH="228600" progId="Equation.DSMT4">
                  <p:embed/>
                </p:oleObj>
              </mc:Choice>
              <mc:Fallback>
                <p:oleObj name="Equation" r:id="rId8" imgW="622080" imgH="2286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5025" y="2501900"/>
                        <a:ext cx="1735138"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13"/>
          <p:cNvGraphicFramePr>
            <a:graphicFrameLocks noChangeAspect="1"/>
          </p:cNvGraphicFramePr>
          <p:nvPr/>
        </p:nvGraphicFramePr>
        <p:xfrm>
          <a:off x="3416300" y="3765550"/>
          <a:ext cx="1731963" cy="636588"/>
        </p:xfrm>
        <a:graphic>
          <a:graphicData uri="http://schemas.openxmlformats.org/presentationml/2006/ole">
            <mc:AlternateContent xmlns:mc="http://schemas.openxmlformats.org/markup-compatibility/2006">
              <mc:Choice xmlns:v="urn:schemas-microsoft-com:vml" Requires="v">
                <p:oleObj spid="_x0000_s23567" name="Equation" r:id="rId10" imgW="622080" imgH="228600" progId="Equation.DSMT4">
                  <p:embed/>
                </p:oleObj>
              </mc:Choice>
              <mc:Fallback>
                <p:oleObj name="Equation" r:id="rId10" imgW="622080" imgH="2286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3765550"/>
                        <a:ext cx="17319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4580"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4583"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4584"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4586"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4587"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4588" name="Text Box 11"/>
          <p:cNvSpPr txBox="1">
            <a:spLocks noChangeArrowheads="1"/>
          </p:cNvSpPr>
          <p:nvPr/>
        </p:nvSpPr>
        <p:spPr bwMode="auto">
          <a:xfrm>
            <a:off x="1276350" y="1397000"/>
            <a:ext cx="6783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Relationship between log and exponential</a:t>
            </a:r>
          </a:p>
        </p:txBody>
      </p:sp>
      <p:graphicFrame>
        <p:nvGraphicFramePr>
          <p:cNvPr id="24578" name="Object 12"/>
          <p:cNvGraphicFramePr>
            <a:graphicFrameLocks noChangeAspect="1"/>
          </p:cNvGraphicFramePr>
          <p:nvPr/>
        </p:nvGraphicFramePr>
        <p:xfrm>
          <a:off x="1612900" y="3041650"/>
          <a:ext cx="5680075" cy="928688"/>
        </p:xfrm>
        <a:graphic>
          <a:graphicData uri="http://schemas.openxmlformats.org/presentationml/2006/ole">
            <mc:AlternateContent xmlns:mc="http://schemas.openxmlformats.org/markup-compatibility/2006">
              <mc:Choice xmlns:v="urn:schemas-microsoft-com:vml" Requires="v">
                <p:oleObj spid="_x0000_s24589" name="Equation" r:id="rId8" imgW="1473120" imgH="241200" progId="Equation.DSMT4">
                  <p:embed/>
                </p:oleObj>
              </mc:Choice>
              <mc:Fallback>
                <p:oleObj name="Equation" r:id="rId8" imgW="1473120" imgH="2412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2900" y="3041650"/>
                        <a:ext cx="5680075"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Group 12"/>
          <p:cNvGrpSpPr>
            <a:grpSpLocks/>
          </p:cNvGrpSpPr>
          <p:nvPr/>
        </p:nvGrpSpPr>
        <p:grpSpPr bwMode="auto">
          <a:xfrm>
            <a:off x="1119188" y="2054225"/>
            <a:ext cx="4267200" cy="3201988"/>
            <a:chOff x="288" y="864"/>
            <a:chExt cx="2688" cy="2017"/>
          </a:xfrm>
        </p:grpSpPr>
        <p:graphicFrame>
          <p:nvGraphicFramePr>
            <p:cNvPr id="1028" name="Object 4"/>
            <p:cNvGraphicFramePr>
              <a:graphicFrameLocks noChangeAspect="1"/>
            </p:cNvGraphicFramePr>
            <p:nvPr/>
          </p:nvGraphicFramePr>
          <p:xfrm>
            <a:off x="288" y="864"/>
            <a:ext cx="2688" cy="2017"/>
          </p:xfrm>
          <a:graphic>
            <a:graphicData uri="http://schemas.openxmlformats.org/presentationml/2006/ole">
              <mc:AlternateContent xmlns:mc="http://schemas.openxmlformats.org/markup-compatibility/2006">
                <mc:Choice xmlns:v="urn:schemas-microsoft-com:vml" Requires="v">
                  <p:oleObj spid="_x0000_s1037" name="FXDraw V2" r:id="rId3" imgW="2880360" imgH="2160360" progId="FXDraw200.Document">
                    <p:embed/>
                  </p:oleObj>
                </mc:Choice>
                <mc:Fallback>
                  <p:oleObj name="FXDraw V2" r:id="rId3" imgW="2880360" imgH="2160360" progId="FXDraw200.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864"/>
                          <a:ext cx="2688" cy="2017"/>
                        </a:xfrm>
                        <a:prstGeom prst="rect">
                          <a:avLst/>
                        </a:prstGeom>
                        <a:solidFill>
                          <a:schemeClr val="tx1"/>
                        </a:solidFill>
                        <a:ln w="38100">
                          <a:solidFill>
                            <a:srgbClr val="969696"/>
                          </a:solidFill>
                          <a:miter lim="800000"/>
                          <a:headEnd/>
                          <a:tailEnd/>
                        </a:ln>
                      </p:spPr>
                    </p:pic>
                  </p:oleObj>
                </mc:Fallback>
              </mc:AlternateContent>
            </a:graphicData>
          </a:graphic>
        </p:graphicFrame>
        <p:graphicFrame>
          <p:nvGraphicFramePr>
            <p:cNvPr id="1029" name="Object 5"/>
            <p:cNvGraphicFramePr>
              <a:graphicFrameLocks noChangeAspect="1"/>
            </p:cNvGraphicFramePr>
            <p:nvPr/>
          </p:nvGraphicFramePr>
          <p:xfrm>
            <a:off x="1488" y="932"/>
            <a:ext cx="624" cy="230"/>
          </p:xfrm>
          <a:graphic>
            <a:graphicData uri="http://schemas.openxmlformats.org/presentationml/2006/ole">
              <mc:AlternateContent xmlns:mc="http://schemas.openxmlformats.org/markup-compatibility/2006">
                <mc:Choice xmlns:v="urn:schemas-microsoft-com:vml" Requires="v">
                  <p:oleObj spid="_x0000_s1038" name="Equation" r:id="rId5" imgW="622080" imgH="228600" progId="Equation.DSMT4">
                    <p:embed/>
                  </p:oleObj>
                </mc:Choice>
                <mc:Fallback>
                  <p:oleObj name="Equation" r:id="rId5" imgW="62208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 y="932"/>
                          <a:ext cx="624" cy="23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282" y="1386"/>
            <a:ext cx="575" cy="230"/>
          </p:xfrm>
          <a:graphic>
            <a:graphicData uri="http://schemas.openxmlformats.org/presentationml/2006/ole">
              <mc:AlternateContent xmlns:mc="http://schemas.openxmlformats.org/markup-compatibility/2006">
                <mc:Choice xmlns:v="urn:schemas-microsoft-com:vml" Requires="v">
                  <p:oleObj spid="_x0000_s1039" name="Equation" r:id="rId7" imgW="571320" imgH="228600" progId="Equation.DSMT4">
                    <p:embed/>
                  </p:oleObj>
                </mc:Choice>
                <mc:Fallback>
                  <p:oleObj name="Equation" r:id="rId7" imgW="57132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2" y="1386"/>
                          <a:ext cx="575" cy="23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672" y="1488"/>
            <a:ext cx="336" cy="205"/>
          </p:xfrm>
          <a:graphic>
            <a:graphicData uri="http://schemas.openxmlformats.org/presentationml/2006/ole">
              <mc:AlternateContent xmlns:mc="http://schemas.openxmlformats.org/markup-compatibility/2006">
                <mc:Choice xmlns:v="urn:schemas-microsoft-com:vml" Requires="v">
                  <p:oleObj spid="_x0000_s1040" name="Equation" r:id="rId9" imgW="330120" imgH="203040" progId="Equation.DSMT4">
                    <p:embed/>
                  </p:oleObj>
                </mc:Choice>
                <mc:Fallback>
                  <p:oleObj name="Equation" r:id="rId9" imgW="330120" imgH="2030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 y="1488"/>
                          <a:ext cx="336"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1536" y="2160"/>
            <a:ext cx="336" cy="205"/>
          </p:xfrm>
          <a:graphic>
            <a:graphicData uri="http://schemas.openxmlformats.org/presentationml/2006/ole">
              <mc:AlternateContent xmlns:mc="http://schemas.openxmlformats.org/markup-compatibility/2006">
                <mc:Choice xmlns:v="urn:schemas-microsoft-com:vml" Requires="v">
                  <p:oleObj spid="_x0000_s1041" name="Equation" r:id="rId11" imgW="330120" imgH="203040" progId="Equation.DSMT4">
                    <p:embed/>
                  </p:oleObj>
                </mc:Choice>
                <mc:Fallback>
                  <p:oleObj name="Equation" r:id="rId11" imgW="330120" imgH="20304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2160"/>
                          <a:ext cx="336"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24" name="Text Box 8"/>
          <p:cNvSpPr txBox="1">
            <a:spLocks noChangeArrowheads="1"/>
          </p:cNvSpPr>
          <p:nvPr/>
        </p:nvSpPr>
        <p:spPr bwMode="auto">
          <a:xfrm>
            <a:off x="5895975" y="1749425"/>
            <a:ext cx="3200400" cy="2308225"/>
          </a:xfrm>
          <a:prstGeom prst="rect">
            <a:avLst/>
          </a:prstGeom>
          <a:noFill/>
          <a:ln w="9525">
            <a:noFill/>
            <a:miter lim="800000"/>
            <a:headEnd/>
            <a:tailEnd/>
          </a:ln>
        </p:spPr>
        <p:txBody>
          <a:bodyPr>
            <a:spAutoFit/>
          </a:bodyPr>
          <a:lstStyle/>
          <a:p>
            <a:pPr>
              <a:defRPr/>
            </a:pPr>
            <a:r>
              <a:rPr lang="en-GB" dirty="0">
                <a:latin typeface="+mj-lt"/>
              </a:rPr>
              <a:t>In </a:t>
            </a:r>
            <a:r>
              <a:rPr lang="en-GB" dirty="0">
                <a:solidFill>
                  <a:srgbClr val="FFFF00"/>
                </a:solidFill>
                <a:latin typeface="+mj-lt"/>
              </a:rPr>
              <a:t>Unit 1</a:t>
            </a:r>
            <a:r>
              <a:rPr lang="en-GB" dirty="0">
                <a:latin typeface="+mj-lt"/>
              </a:rPr>
              <a:t>  we found that the exponential function has an inverse function, called the logarithmic function.</a:t>
            </a:r>
          </a:p>
        </p:txBody>
      </p:sp>
      <p:graphicFrame>
        <p:nvGraphicFramePr>
          <p:cNvPr id="9225" name="Object 2"/>
          <p:cNvGraphicFramePr>
            <a:graphicFrameLocks noChangeAspect="1"/>
          </p:cNvGraphicFramePr>
          <p:nvPr/>
        </p:nvGraphicFramePr>
        <p:xfrm>
          <a:off x="6048375" y="4187825"/>
          <a:ext cx="2743200" cy="1508125"/>
        </p:xfrm>
        <a:graphic>
          <a:graphicData uri="http://schemas.openxmlformats.org/presentationml/2006/ole">
            <mc:AlternateContent xmlns:mc="http://schemas.openxmlformats.org/markup-compatibility/2006">
              <mc:Choice xmlns:v="urn:schemas-microsoft-com:vml" Requires="v">
                <p:oleObj spid="_x0000_s1042" name="Equation" r:id="rId13" imgW="1269720" imgH="698400" progId="Equation.DSMT4">
                  <p:embed/>
                </p:oleObj>
              </mc:Choice>
              <mc:Fallback>
                <p:oleObj name="Equation" r:id="rId13" imgW="1269720" imgH="6984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8375" y="4187825"/>
                        <a:ext cx="2743200" cy="15081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3"/>
          <p:cNvGraphicFramePr>
            <a:graphicFrameLocks noChangeAspect="1"/>
          </p:cNvGraphicFramePr>
          <p:nvPr/>
        </p:nvGraphicFramePr>
        <p:xfrm>
          <a:off x="4646613" y="3246438"/>
          <a:ext cx="685800" cy="363537"/>
        </p:xfrm>
        <a:graphic>
          <a:graphicData uri="http://schemas.openxmlformats.org/presentationml/2006/ole">
            <mc:AlternateContent xmlns:mc="http://schemas.openxmlformats.org/markup-compatibility/2006">
              <mc:Choice xmlns:v="urn:schemas-microsoft-com:vml" Requires="v">
                <p:oleObj spid="_x0000_s1043" name="Equation" r:id="rId15" imgW="406080" imgH="215640" progId="Equation.DSMT4">
                  <p:embed/>
                </p:oleObj>
              </mc:Choice>
              <mc:Fallback>
                <p:oleObj name="Equation" r:id="rId15" imgW="406080" imgH="2156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6613" y="3246438"/>
                        <a:ext cx="685800" cy="363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Text Box 11"/>
          <p:cNvSpPr txBox="1">
            <a:spLocks noChangeArrowheads="1"/>
          </p:cNvSpPr>
          <p:nvPr/>
        </p:nvSpPr>
        <p:spPr bwMode="auto">
          <a:xfrm>
            <a:off x="1400175" y="5864225"/>
            <a:ext cx="7467600" cy="830263"/>
          </a:xfrm>
          <a:prstGeom prst="rect">
            <a:avLst/>
          </a:prstGeom>
          <a:noFill/>
          <a:ln w="9525">
            <a:noFill/>
            <a:miter lim="800000"/>
            <a:headEnd/>
            <a:tailEnd/>
          </a:ln>
        </p:spPr>
        <p:txBody>
          <a:bodyPr>
            <a:spAutoFit/>
          </a:bodyPr>
          <a:lstStyle/>
          <a:p>
            <a:pPr>
              <a:defRPr/>
            </a:pPr>
            <a:r>
              <a:rPr lang="en-GB" dirty="0">
                <a:latin typeface="+mj-lt"/>
              </a:rPr>
              <a:t>The log function is the inverse of the exponential function, so it ‘</a:t>
            </a:r>
            <a:r>
              <a:rPr lang="en-GB" dirty="0">
                <a:solidFill>
                  <a:srgbClr val="FFFF00"/>
                </a:solidFill>
                <a:latin typeface="+mj-lt"/>
              </a:rPr>
              <a:t>undoes</a:t>
            </a:r>
            <a:r>
              <a:rPr lang="en-GB" dirty="0">
                <a:latin typeface="+mj-lt"/>
              </a:rPr>
              <a:t>’ the exponential function:</a:t>
            </a:r>
          </a:p>
        </p:txBody>
      </p:sp>
      <p:sp>
        <p:nvSpPr>
          <p:cNvPr id="1036" name="Title 12"/>
          <p:cNvSpPr>
            <a:spLocks noGrp="1"/>
          </p:cNvSpPr>
          <p:nvPr>
            <p:ph type="ctrTitle" sz="quarter"/>
          </p:nvPr>
        </p:nvSpPr>
        <p:spPr>
          <a:xfrm>
            <a:off x="1766888" y="352425"/>
            <a:ext cx="5429250" cy="1069975"/>
          </a:xfrm>
        </p:spPr>
        <p:txBody>
          <a:bodyPr/>
          <a:lstStyle/>
          <a:p>
            <a:pPr algn="ctr"/>
            <a:r>
              <a:rPr lang="en-GB" altLang="en-US" sz="2800" b="0" smtClean="0">
                <a:effectLst/>
              </a:rPr>
              <a:t>Linking the Exponential          and the Logarithmic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4"/>
                                        </p:tgtEl>
                                        <p:attrNameLst>
                                          <p:attrName>style.visibility</p:attrName>
                                        </p:attrNameLst>
                                      </p:cBhvr>
                                      <p:to>
                                        <p:strVal val="visible"/>
                                      </p:to>
                                    </p:set>
                                    <p:anim calcmode="discrete" valueType="clr">
                                      <p:cBhvr override="childStyle">
                                        <p:cTn id="7" dur="80"/>
                                        <p:tgtEl>
                                          <p:spTgt spid="92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4"/>
                                        </p:tgtEl>
                                        <p:attrNameLst>
                                          <p:attrName>fillcolor</p:attrName>
                                        </p:attrNameLst>
                                      </p:cBhvr>
                                      <p:tavLst>
                                        <p:tav tm="0">
                                          <p:val>
                                            <p:clrVal>
                                              <a:schemeClr val="accent2"/>
                                            </p:clrVal>
                                          </p:val>
                                        </p:tav>
                                        <p:tav tm="50000">
                                          <p:val>
                                            <p:clrVal>
                                              <a:schemeClr val="hlink"/>
                                            </p:clrVal>
                                          </p:val>
                                        </p:tav>
                                      </p:tavLst>
                                    </p:anim>
                                    <p:set>
                                      <p:cBhvr>
                                        <p:cTn id="9" dur="80"/>
                                        <p:tgtEl>
                                          <p:spTgt spid="92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9225"/>
                                        </p:tgtEl>
                                        <p:attrNameLst>
                                          <p:attrName>style.visibility</p:attrName>
                                        </p:attrNameLst>
                                      </p:cBhvr>
                                      <p:to>
                                        <p:strVal val="visible"/>
                                      </p:to>
                                    </p:set>
                                    <p:animEffect transition="in" filter="wipe(left)">
                                      <p:cBhvr>
                                        <p:cTn id="14" dur="500"/>
                                        <p:tgtEl>
                                          <p:spTgt spid="92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animEffect transition="in" filter="wipe(left)">
                                      <p:cBhvr>
                                        <p:cTn id="19" dur="500"/>
                                        <p:tgtEl>
                                          <p:spTgt spid="92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227"/>
                                        </p:tgtEl>
                                        <p:attrNameLst>
                                          <p:attrName>style.visibility</p:attrName>
                                        </p:attrNameLst>
                                      </p:cBhvr>
                                      <p:to>
                                        <p:strVal val="visible"/>
                                      </p:to>
                                    </p:set>
                                    <p:anim calcmode="discrete" valueType="clr">
                                      <p:cBhvr override="childStyle">
                                        <p:cTn id="24" dur="80"/>
                                        <p:tgtEl>
                                          <p:spTgt spid="922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227"/>
                                        </p:tgtEl>
                                        <p:attrNameLst>
                                          <p:attrName>fillcolor</p:attrName>
                                        </p:attrNameLst>
                                      </p:cBhvr>
                                      <p:tavLst>
                                        <p:tav tm="0">
                                          <p:val>
                                            <p:clrVal>
                                              <a:schemeClr val="accent2"/>
                                            </p:clrVal>
                                          </p:val>
                                        </p:tav>
                                        <p:tav tm="50000">
                                          <p:val>
                                            <p:clrVal>
                                              <a:schemeClr val="hlink"/>
                                            </p:clrVal>
                                          </p:val>
                                        </p:tav>
                                      </p:tavLst>
                                    </p:anim>
                                    <p:set>
                                      <p:cBhvr>
                                        <p:cTn id="26" dur="80"/>
                                        <p:tgtEl>
                                          <p:spTgt spid="9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P spid="922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76803" name="Picture 3" descr="Round-Gel-Back">
            <a:hlinkClick r:id="" action="ppaction://hlinkshowjump?jump=previousslide" highlightClick="1">
              <a:snd r:embed="rId2" name="TingBell3.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descr="Gel-button-round-arrow">
            <a:hlinkClick r:id="" action="ppaction://hlinkshowjump?jump=nextslide" highlightClick="1">
              <a:snd r:embed="rId2"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76806"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76807" name="Picture 7" descr="Round-button-blu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76809"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6810"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6811" name="Text Box 11"/>
          <p:cNvSpPr txBox="1">
            <a:spLocks noChangeArrowheads="1"/>
          </p:cNvSpPr>
          <p:nvPr/>
        </p:nvSpPr>
        <p:spPr bwMode="auto">
          <a:xfrm>
            <a:off x="1752600" y="939800"/>
            <a:ext cx="5432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Graph of the exponential function</a:t>
            </a:r>
          </a:p>
        </p:txBody>
      </p:sp>
      <p:pic>
        <p:nvPicPr>
          <p:cNvPr id="260112" name="Picture 16" descr="y_ax"/>
          <p:cNvPicPr>
            <a:picLocks noChangeAspect="1" noChangeArrowheads="1"/>
          </p:cNvPicPr>
          <p:nvPr/>
        </p:nvPicPr>
        <p:blipFill>
          <a:blip r:embed="rId7"/>
          <a:srcRect/>
          <a:stretch>
            <a:fillRect/>
          </a:stretch>
        </p:blipFill>
        <p:spPr bwMode="auto">
          <a:xfrm>
            <a:off x="2603500" y="1620838"/>
            <a:ext cx="3968750" cy="3921125"/>
          </a:xfrm>
          <a:prstGeom prst="rect">
            <a:avLst/>
          </a:prstGeom>
          <a:noFill/>
          <a:ln w="38100">
            <a:solidFill>
              <a:schemeClr val="bg2">
                <a:lumMod val="75000"/>
              </a:schemeClr>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77827" name="Picture 3" descr="Round-Gel-Back">
            <a:hlinkClick r:id="" action="ppaction://hlinkshowjump?jump=previousslide" highlightClick="1">
              <a:snd r:embed="rId2" name="TingBell3.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Gel-button-round-arrow">
            <a:hlinkClick r:id="" action="ppaction://hlinkshowjump?jump=nextslide" highlightClick="1">
              <a:snd r:embed="rId2"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7783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77831" name="Picture 7" descr="Round-button-blu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7783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7834"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77835" name="Text Box 11"/>
          <p:cNvSpPr txBox="1">
            <a:spLocks noChangeArrowheads="1"/>
          </p:cNvSpPr>
          <p:nvPr/>
        </p:nvSpPr>
        <p:spPr bwMode="auto">
          <a:xfrm>
            <a:off x="1833563" y="939800"/>
            <a:ext cx="5332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Graph of the logarithmic function</a:t>
            </a:r>
          </a:p>
        </p:txBody>
      </p:sp>
      <p:pic>
        <p:nvPicPr>
          <p:cNvPr id="261134" name="Picture 14" descr="y _ log x"/>
          <p:cNvPicPr>
            <a:picLocks noChangeAspect="1" noChangeArrowheads="1"/>
          </p:cNvPicPr>
          <p:nvPr/>
        </p:nvPicPr>
        <p:blipFill>
          <a:blip r:embed="rId7"/>
          <a:srcRect/>
          <a:stretch>
            <a:fillRect/>
          </a:stretch>
        </p:blipFill>
        <p:spPr bwMode="auto">
          <a:xfrm>
            <a:off x="2689225" y="1620838"/>
            <a:ext cx="4346575" cy="3895725"/>
          </a:xfrm>
          <a:prstGeom prst="rect">
            <a:avLst/>
          </a:prstGeom>
          <a:noFill/>
          <a:ln w="38100">
            <a:solidFill>
              <a:schemeClr val="bg2">
                <a:lumMod val="75000"/>
              </a:schemeClr>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5605"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5608"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5609"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5611" name="Text Box 11"/>
          <p:cNvSpPr txBox="1">
            <a:spLocks noChangeArrowheads="1"/>
          </p:cNvSpPr>
          <p:nvPr/>
        </p:nvSpPr>
        <p:spPr bwMode="auto">
          <a:xfrm>
            <a:off x="2043113" y="1217613"/>
            <a:ext cx="333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Related functions of</a:t>
            </a:r>
            <a:endParaRPr lang="en-GB" altLang="en-US" sz="2800" i="1">
              <a:latin typeface="Times New Roman" panose="02020603050405020304" pitchFamily="18" charset="0"/>
            </a:endParaRPr>
          </a:p>
        </p:txBody>
      </p:sp>
      <p:graphicFrame>
        <p:nvGraphicFramePr>
          <p:cNvPr id="25602" name="Object 12"/>
          <p:cNvGraphicFramePr>
            <a:graphicFrameLocks noChangeAspect="1"/>
          </p:cNvGraphicFramePr>
          <p:nvPr/>
        </p:nvGraphicFramePr>
        <p:xfrm>
          <a:off x="1293813" y="2160588"/>
          <a:ext cx="1765300" cy="2967037"/>
        </p:xfrm>
        <a:graphic>
          <a:graphicData uri="http://schemas.openxmlformats.org/presentationml/2006/ole">
            <mc:AlternateContent xmlns:mc="http://schemas.openxmlformats.org/markup-compatibility/2006">
              <mc:Choice xmlns:v="urn:schemas-microsoft-com:vml" Requires="v">
                <p:oleObj spid="_x0000_s25621" name="Equation" r:id="rId8" imgW="799920" imgH="1346040" progId="Equation.DSMT4">
                  <p:embed/>
                </p:oleObj>
              </mc:Choice>
              <mc:Fallback>
                <p:oleObj name="Equation" r:id="rId8" imgW="799920" imgH="134604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3813" y="2160588"/>
                        <a:ext cx="1765300" cy="296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2157" name="Text Box 13"/>
          <p:cNvSpPr txBox="1">
            <a:spLocks noChangeArrowheads="1"/>
          </p:cNvSpPr>
          <p:nvPr/>
        </p:nvSpPr>
        <p:spPr bwMode="auto">
          <a:xfrm>
            <a:off x="3883025" y="2087563"/>
            <a:ext cx="264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Move graph left  </a:t>
            </a:r>
            <a:r>
              <a:rPr lang="en-GB" altLang="en-US" i="1">
                <a:solidFill>
                  <a:srgbClr val="FF0066"/>
                </a:solidFill>
                <a:latin typeface="Times New Roman" panose="02020603050405020304" pitchFamily="18" charset="0"/>
              </a:rPr>
              <a:t>a</a:t>
            </a:r>
            <a:r>
              <a:rPr lang="en-GB" altLang="en-US"/>
              <a:t>  units</a:t>
            </a:r>
          </a:p>
        </p:txBody>
      </p:sp>
      <p:sp>
        <p:nvSpPr>
          <p:cNvPr id="262158" name="Text Box 14"/>
          <p:cNvSpPr txBox="1">
            <a:spLocks noChangeArrowheads="1"/>
          </p:cNvSpPr>
          <p:nvPr/>
        </p:nvSpPr>
        <p:spPr bwMode="auto">
          <a:xfrm>
            <a:off x="3883025" y="2636838"/>
            <a:ext cx="278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Move graph right  </a:t>
            </a:r>
            <a:r>
              <a:rPr lang="en-GB" altLang="en-US" i="1">
                <a:solidFill>
                  <a:srgbClr val="FF0066"/>
                </a:solidFill>
                <a:latin typeface="Times New Roman" panose="02020603050405020304" pitchFamily="18" charset="0"/>
              </a:rPr>
              <a:t>a</a:t>
            </a:r>
            <a:r>
              <a:rPr lang="en-GB" altLang="en-US"/>
              <a:t>  units</a:t>
            </a:r>
          </a:p>
        </p:txBody>
      </p:sp>
      <p:sp>
        <p:nvSpPr>
          <p:cNvPr id="262159" name="Text Box 15"/>
          <p:cNvSpPr txBox="1">
            <a:spLocks noChangeArrowheads="1"/>
          </p:cNvSpPr>
          <p:nvPr/>
        </p:nvSpPr>
        <p:spPr bwMode="auto">
          <a:xfrm>
            <a:off x="3883025" y="3213100"/>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Reflect in x axis</a:t>
            </a:r>
          </a:p>
        </p:txBody>
      </p:sp>
      <p:sp>
        <p:nvSpPr>
          <p:cNvPr id="262160" name="Text Box 16"/>
          <p:cNvSpPr txBox="1">
            <a:spLocks noChangeArrowheads="1"/>
          </p:cNvSpPr>
          <p:nvPr/>
        </p:nvSpPr>
        <p:spPr bwMode="auto">
          <a:xfrm>
            <a:off x="3883025" y="3684588"/>
            <a:ext cx="178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Reflect in y axis</a:t>
            </a:r>
          </a:p>
        </p:txBody>
      </p:sp>
      <p:sp>
        <p:nvSpPr>
          <p:cNvPr id="262161" name="Text Box 17"/>
          <p:cNvSpPr txBox="1">
            <a:spLocks noChangeArrowheads="1"/>
          </p:cNvSpPr>
          <p:nvPr/>
        </p:nvSpPr>
        <p:spPr bwMode="auto">
          <a:xfrm>
            <a:off x="3883025" y="4221163"/>
            <a:ext cx="244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Move graph up </a:t>
            </a:r>
            <a:r>
              <a:rPr lang="en-GB" altLang="en-US" i="1">
                <a:solidFill>
                  <a:srgbClr val="FF0066"/>
                </a:solidFill>
              </a:rPr>
              <a:t>a</a:t>
            </a:r>
            <a:r>
              <a:rPr lang="en-GB" altLang="en-US"/>
              <a:t> units</a:t>
            </a:r>
          </a:p>
        </p:txBody>
      </p:sp>
      <p:sp>
        <p:nvSpPr>
          <p:cNvPr id="262162" name="Text Box 18"/>
          <p:cNvSpPr txBox="1">
            <a:spLocks noChangeArrowheads="1"/>
          </p:cNvSpPr>
          <p:nvPr/>
        </p:nvSpPr>
        <p:spPr bwMode="auto">
          <a:xfrm>
            <a:off x="3883025" y="4652963"/>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Move graph down </a:t>
            </a:r>
            <a:r>
              <a:rPr lang="en-GB" altLang="en-US" i="1">
                <a:solidFill>
                  <a:srgbClr val="FF0066"/>
                </a:solidFill>
              </a:rPr>
              <a:t>a</a:t>
            </a:r>
            <a:r>
              <a:rPr lang="en-GB" altLang="en-US"/>
              <a:t> units</a:t>
            </a:r>
          </a:p>
        </p:txBody>
      </p:sp>
      <p:graphicFrame>
        <p:nvGraphicFramePr>
          <p:cNvPr id="25603" name="Object 19"/>
          <p:cNvGraphicFramePr>
            <a:graphicFrameLocks noChangeAspect="1"/>
          </p:cNvGraphicFramePr>
          <p:nvPr/>
        </p:nvGraphicFramePr>
        <p:xfrm>
          <a:off x="5505450" y="1212850"/>
          <a:ext cx="1552575" cy="539750"/>
        </p:xfrm>
        <a:graphic>
          <a:graphicData uri="http://schemas.openxmlformats.org/presentationml/2006/ole">
            <mc:AlternateContent xmlns:mc="http://schemas.openxmlformats.org/markup-compatibility/2006">
              <mc:Choice xmlns:v="urn:schemas-microsoft-com:vml" Requires="v">
                <p:oleObj spid="_x0000_s25622" name="Equation" r:id="rId10" imgW="583920" imgH="203040" progId="Equation.DSMT4">
                  <p:embed/>
                </p:oleObj>
              </mc:Choice>
              <mc:Fallback>
                <p:oleObj name="Equation" r:id="rId10" imgW="583920" imgH="20304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5450" y="1212850"/>
                        <a:ext cx="15525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2"/>
          <p:cNvGrpSpPr>
            <a:grpSpLocks/>
          </p:cNvGrpSpPr>
          <p:nvPr/>
        </p:nvGrpSpPr>
        <p:grpSpPr bwMode="auto">
          <a:xfrm>
            <a:off x="7297738" y="4583113"/>
            <a:ext cx="1585912" cy="901700"/>
            <a:chOff x="4597" y="2887"/>
            <a:chExt cx="999" cy="568"/>
          </a:xfrm>
        </p:grpSpPr>
        <p:pic>
          <p:nvPicPr>
            <p:cNvPr id="25619" name="Picture 20" descr="Round-button-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3" y="2887"/>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 Box 21"/>
            <p:cNvSpPr txBox="1">
              <a:spLocks noChangeArrowheads="1"/>
            </p:cNvSpPr>
            <p:nvPr/>
          </p:nvSpPr>
          <p:spPr bwMode="auto">
            <a:xfrm>
              <a:off x="4597" y="3224"/>
              <a:ext cx="9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Click to 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2157"/>
                                        </p:tgtEl>
                                        <p:attrNameLst>
                                          <p:attrName>style.visibility</p:attrName>
                                        </p:attrNameLst>
                                      </p:cBhvr>
                                      <p:to>
                                        <p:strVal val="visible"/>
                                      </p:to>
                                    </p:set>
                                    <p:animEffect transition="in" filter="dissolve">
                                      <p:cBhvr>
                                        <p:cTn id="7" dur="500"/>
                                        <p:tgtEl>
                                          <p:spTgt spid="262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2158"/>
                                        </p:tgtEl>
                                        <p:attrNameLst>
                                          <p:attrName>style.visibility</p:attrName>
                                        </p:attrNameLst>
                                      </p:cBhvr>
                                      <p:to>
                                        <p:strVal val="visible"/>
                                      </p:to>
                                    </p:set>
                                    <p:animEffect transition="in" filter="dissolve">
                                      <p:cBhvr>
                                        <p:cTn id="12" dur="500"/>
                                        <p:tgtEl>
                                          <p:spTgt spid="262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2159"/>
                                        </p:tgtEl>
                                        <p:attrNameLst>
                                          <p:attrName>style.visibility</p:attrName>
                                        </p:attrNameLst>
                                      </p:cBhvr>
                                      <p:to>
                                        <p:strVal val="visible"/>
                                      </p:to>
                                    </p:set>
                                    <p:animEffect transition="in" filter="dissolve">
                                      <p:cBhvr>
                                        <p:cTn id="17" dur="500"/>
                                        <p:tgtEl>
                                          <p:spTgt spid="262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2160"/>
                                        </p:tgtEl>
                                        <p:attrNameLst>
                                          <p:attrName>style.visibility</p:attrName>
                                        </p:attrNameLst>
                                      </p:cBhvr>
                                      <p:to>
                                        <p:strVal val="visible"/>
                                      </p:to>
                                    </p:set>
                                    <p:animEffect transition="in" filter="dissolve">
                                      <p:cBhvr>
                                        <p:cTn id="22" dur="500"/>
                                        <p:tgtEl>
                                          <p:spTgt spid="2621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2161"/>
                                        </p:tgtEl>
                                        <p:attrNameLst>
                                          <p:attrName>style.visibility</p:attrName>
                                        </p:attrNameLst>
                                      </p:cBhvr>
                                      <p:to>
                                        <p:strVal val="visible"/>
                                      </p:to>
                                    </p:set>
                                    <p:animEffect transition="in" filter="dissolve">
                                      <p:cBhvr>
                                        <p:cTn id="27" dur="500"/>
                                        <p:tgtEl>
                                          <p:spTgt spid="262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2162"/>
                                        </p:tgtEl>
                                        <p:attrNameLst>
                                          <p:attrName>style.visibility</p:attrName>
                                        </p:attrNameLst>
                                      </p:cBhvr>
                                      <p:to>
                                        <p:strVal val="visible"/>
                                      </p:to>
                                    </p:set>
                                    <p:animEffect transition="in" filter="dissolve">
                                      <p:cBhvr>
                                        <p:cTn id="32" dur="500"/>
                                        <p:tgtEl>
                                          <p:spTgt spid="262162"/>
                                        </p:tgtEl>
                                      </p:cBhvr>
                                    </p:animEffect>
                                  </p:childTnLst>
                                </p:cTn>
                              </p:par>
                              <p:par>
                                <p:cTn id="33" presetID="9" presetClass="exit" presetSubtype="0" fill="hold" nodeType="withEffect">
                                  <p:stCondLst>
                                    <p:cond delay="0"/>
                                  </p:stCondLst>
                                  <p:childTnLst>
                                    <p:animEffect transition="out" filter="dissolv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7" grpId="0"/>
      <p:bldP spid="262158" grpId="0"/>
      <p:bldP spid="262159" grpId="0"/>
      <p:bldP spid="262160" grpId="0"/>
      <p:bldP spid="262161" grpId="0"/>
      <p:bldP spid="2621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6629"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6632"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6633"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6635" name="Text Box 9"/>
          <p:cNvSpPr txBox="1">
            <a:spLocks noChangeArrowheads="1"/>
          </p:cNvSpPr>
          <p:nvPr/>
        </p:nvSpPr>
        <p:spPr bwMode="auto">
          <a:xfrm>
            <a:off x="3201988" y="1217613"/>
            <a:ext cx="2619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Calculator keys</a:t>
            </a:r>
            <a:endParaRPr lang="en-GB" altLang="en-US" sz="2800" i="1">
              <a:latin typeface="Times New Roman" panose="02020603050405020304" pitchFamily="18" charset="0"/>
            </a:endParaRPr>
          </a:p>
        </p:txBody>
      </p:sp>
      <p:sp>
        <p:nvSpPr>
          <p:cNvPr id="26636" name="Rectangle 21"/>
          <p:cNvSpPr>
            <a:spLocks noChangeArrowheads="1"/>
          </p:cNvSpPr>
          <p:nvPr/>
        </p:nvSpPr>
        <p:spPr bwMode="auto">
          <a:xfrm>
            <a:off x="2887663" y="2581275"/>
            <a:ext cx="833437"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l</a:t>
            </a:r>
            <a:r>
              <a:rPr lang="en-GB" altLang="en-US" sz="3200"/>
              <a:t>n</a:t>
            </a:r>
          </a:p>
        </p:txBody>
      </p:sp>
      <p:sp>
        <p:nvSpPr>
          <p:cNvPr id="26637" name="Text Box 22"/>
          <p:cNvSpPr txBox="1">
            <a:spLocks noChangeArrowheads="1"/>
          </p:cNvSpPr>
          <p:nvPr/>
        </p:nvSpPr>
        <p:spPr bwMode="auto">
          <a:xfrm>
            <a:off x="4319588" y="26654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a:t>
            </a:r>
          </a:p>
        </p:txBody>
      </p:sp>
      <p:graphicFrame>
        <p:nvGraphicFramePr>
          <p:cNvPr id="26626" name="Object 23"/>
          <p:cNvGraphicFramePr>
            <a:graphicFrameLocks noChangeAspect="1"/>
          </p:cNvGraphicFramePr>
          <p:nvPr/>
        </p:nvGraphicFramePr>
        <p:xfrm>
          <a:off x="5141913" y="2566988"/>
          <a:ext cx="1052512" cy="746125"/>
        </p:xfrm>
        <a:graphic>
          <a:graphicData uri="http://schemas.openxmlformats.org/presentationml/2006/ole">
            <mc:AlternateContent xmlns:mc="http://schemas.openxmlformats.org/markup-compatibility/2006">
              <mc:Choice xmlns:v="urn:schemas-microsoft-com:vml" Requires="v">
                <p:oleObj spid="_x0000_s26640" name="Equation" r:id="rId8" imgW="304560" imgH="215640" progId="Equation.DSMT4">
                  <p:embed/>
                </p:oleObj>
              </mc:Choice>
              <mc:Fallback>
                <p:oleObj name="Equation" r:id="rId8" imgW="304560" imgH="215640" progId="Equation.DSMT4">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1913" y="2566988"/>
                        <a:ext cx="1052512"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8" name="Rectangle 24"/>
          <p:cNvSpPr>
            <a:spLocks noChangeArrowheads="1"/>
          </p:cNvSpPr>
          <p:nvPr/>
        </p:nvSpPr>
        <p:spPr bwMode="auto">
          <a:xfrm>
            <a:off x="2887663" y="3992563"/>
            <a:ext cx="833437"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l</a:t>
            </a:r>
            <a:r>
              <a:rPr lang="en-GB" altLang="en-US" sz="3200"/>
              <a:t>og</a:t>
            </a:r>
          </a:p>
        </p:txBody>
      </p:sp>
      <p:sp>
        <p:nvSpPr>
          <p:cNvPr id="26639" name="Text Box 25"/>
          <p:cNvSpPr txBox="1">
            <a:spLocks noChangeArrowheads="1"/>
          </p:cNvSpPr>
          <p:nvPr/>
        </p:nvSpPr>
        <p:spPr bwMode="auto">
          <a:xfrm>
            <a:off x="4319588" y="40767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a:t>
            </a:r>
          </a:p>
        </p:txBody>
      </p:sp>
      <p:graphicFrame>
        <p:nvGraphicFramePr>
          <p:cNvPr id="26627" name="Object 26"/>
          <p:cNvGraphicFramePr>
            <a:graphicFrameLocks noChangeAspect="1"/>
          </p:cNvGraphicFramePr>
          <p:nvPr/>
        </p:nvGraphicFramePr>
        <p:xfrm>
          <a:off x="5054600" y="3978275"/>
          <a:ext cx="1227138" cy="746125"/>
        </p:xfrm>
        <a:graphic>
          <a:graphicData uri="http://schemas.openxmlformats.org/presentationml/2006/ole">
            <mc:AlternateContent xmlns:mc="http://schemas.openxmlformats.org/markup-compatibility/2006">
              <mc:Choice xmlns:v="urn:schemas-microsoft-com:vml" Requires="v">
                <p:oleObj spid="_x0000_s26641" name="Equation" r:id="rId10" imgW="355320" imgH="215640" progId="Equation.DSMT4">
                  <p:embed/>
                </p:oleObj>
              </mc:Choice>
              <mc:Fallback>
                <p:oleObj name="Equation" r:id="rId10" imgW="355320" imgH="215640" progId="Equation.DSMT4">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3978275"/>
                        <a:ext cx="1227138"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7653"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7656"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7657"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7659" name="Text Box 9"/>
          <p:cNvSpPr txBox="1">
            <a:spLocks noChangeArrowheads="1"/>
          </p:cNvSpPr>
          <p:nvPr/>
        </p:nvSpPr>
        <p:spPr bwMode="auto">
          <a:xfrm>
            <a:off x="3201988" y="1217613"/>
            <a:ext cx="2619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Calculator keys</a:t>
            </a:r>
            <a:endParaRPr lang="en-GB" altLang="en-US" sz="2800" i="1">
              <a:latin typeface="Times New Roman" panose="02020603050405020304" pitchFamily="18" charset="0"/>
            </a:endParaRPr>
          </a:p>
        </p:txBody>
      </p:sp>
      <p:sp>
        <p:nvSpPr>
          <p:cNvPr id="267274" name="Rectangle 10"/>
          <p:cNvSpPr>
            <a:spLocks noChangeArrowheads="1"/>
          </p:cNvSpPr>
          <p:nvPr/>
        </p:nvSpPr>
        <p:spPr bwMode="auto">
          <a:xfrm>
            <a:off x="2803525" y="2438400"/>
            <a:ext cx="752475"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l</a:t>
            </a:r>
            <a:r>
              <a:rPr lang="en-GB" altLang="en-US" sz="3200"/>
              <a:t>n</a:t>
            </a:r>
          </a:p>
        </p:txBody>
      </p:sp>
      <p:sp>
        <p:nvSpPr>
          <p:cNvPr id="27661" name="Text Box 11"/>
          <p:cNvSpPr txBox="1">
            <a:spLocks noChangeArrowheads="1"/>
          </p:cNvSpPr>
          <p:nvPr/>
        </p:nvSpPr>
        <p:spPr bwMode="auto">
          <a:xfrm>
            <a:off x="2305050" y="25638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a:t>
            </a:r>
          </a:p>
        </p:txBody>
      </p:sp>
      <p:graphicFrame>
        <p:nvGraphicFramePr>
          <p:cNvPr id="27650" name="Object 12"/>
          <p:cNvGraphicFramePr>
            <a:graphicFrameLocks noChangeAspect="1"/>
          </p:cNvGraphicFramePr>
          <p:nvPr/>
        </p:nvGraphicFramePr>
        <p:xfrm>
          <a:off x="503238" y="2468563"/>
          <a:ext cx="1652587" cy="744537"/>
        </p:xfrm>
        <a:graphic>
          <a:graphicData uri="http://schemas.openxmlformats.org/presentationml/2006/ole">
            <mc:AlternateContent xmlns:mc="http://schemas.openxmlformats.org/markup-compatibility/2006">
              <mc:Choice xmlns:v="urn:schemas-microsoft-com:vml" Requires="v">
                <p:oleObj spid="_x0000_s27677" name="Equation" r:id="rId8" imgW="507960" imgH="228600" progId="Equation.DSMT4">
                  <p:embed/>
                </p:oleObj>
              </mc:Choice>
              <mc:Fallback>
                <p:oleObj name="Equation" r:id="rId8" imgW="507960" imgH="2286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238" y="2468563"/>
                        <a:ext cx="1652587"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280" name="Rectangle 16"/>
          <p:cNvSpPr>
            <a:spLocks noChangeArrowheads="1"/>
          </p:cNvSpPr>
          <p:nvPr/>
        </p:nvSpPr>
        <p:spPr bwMode="auto">
          <a:xfrm>
            <a:off x="3684588" y="2438400"/>
            <a:ext cx="650875"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2</a:t>
            </a:r>
            <a:endParaRPr lang="en-GB" altLang="en-US" sz="3200"/>
          </a:p>
        </p:txBody>
      </p:sp>
      <p:sp>
        <p:nvSpPr>
          <p:cNvPr id="267281" name="Rectangle 17"/>
          <p:cNvSpPr>
            <a:spLocks noChangeArrowheads="1"/>
          </p:cNvSpPr>
          <p:nvPr/>
        </p:nvSpPr>
        <p:spPr bwMode="auto">
          <a:xfrm>
            <a:off x="4508500" y="2438400"/>
            <a:ext cx="528638"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a:t>
            </a:r>
            <a:endParaRPr lang="en-GB" altLang="en-US" sz="3200"/>
          </a:p>
        </p:txBody>
      </p:sp>
      <p:sp>
        <p:nvSpPr>
          <p:cNvPr id="267282" name="Rectangle 18"/>
          <p:cNvSpPr>
            <a:spLocks noChangeArrowheads="1"/>
          </p:cNvSpPr>
          <p:nvPr/>
        </p:nvSpPr>
        <p:spPr bwMode="auto">
          <a:xfrm>
            <a:off x="5141913" y="2438400"/>
            <a:ext cx="690562"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5</a:t>
            </a:r>
            <a:endParaRPr lang="en-GB" altLang="en-US" sz="3200"/>
          </a:p>
        </p:txBody>
      </p:sp>
      <p:sp>
        <p:nvSpPr>
          <p:cNvPr id="267283" name="Rectangle 19"/>
          <p:cNvSpPr>
            <a:spLocks noChangeArrowheads="1"/>
          </p:cNvSpPr>
          <p:nvPr/>
        </p:nvSpPr>
        <p:spPr bwMode="auto">
          <a:xfrm>
            <a:off x="5988050" y="2438400"/>
            <a:ext cx="690563"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a:t>
            </a:r>
            <a:endParaRPr lang="en-GB" altLang="en-US" sz="3200"/>
          </a:p>
        </p:txBody>
      </p:sp>
      <p:sp>
        <p:nvSpPr>
          <p:cNvPr id="267284" name="Text Box 20"/>
          <p:cNvSpPr txBox="1">
            <a:spLocks noChangeArrowheads="1"/>
          </p:cNvSpPr>
          <p:nvPr/>
        </p:nvSpPr>
        <p:spPr bwMode="auto">
          <a:xfrm>
            <a:off x="6999288" y="2563813"/>
            <a:ext cx="168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solidFill>
                  <a:srgbClr val="FF0066"/>
                </a:solidFill>
              </a:rPr>
              <a:t>= 0.916…</a:t>
            </a:r>
          </a:p>
        </p:txBody>
      </p:sp>
      <p:sp>
        <p:nvSpPr>
          <p:cNvPr id="267285" name="Rectangle 21"/>
          <p:cNvSpPr>
            <a:spLocks noChangeArrowheads="1"/>
          </p:cNvSpPr>
          <p:nvPr/>
        </p:nvSpPr>
        <p:spPr bwMode="auto">
          <a:xfrm>
            <a:off x="2803525" y="3789363"/>
            <a:ext cx="752475"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l</a:t>
            </a:r>
            <a:r>
              <a:rPr lang="en-GB" altLang="en-US" sz="3200"/>
              <a:t>og</a:t>
            </a:r>
          </a:p>
        </p:txBody>
      </p:sp>
      <p:sp>
        <p:nvSpPr>
          <p:cNvPr id="27668" name="Text Box 22"/>
          <p:cNvSpPr txBox="1">
            <a:spLocks noChangeArrowheads="1"/>
          </p:cNvSpPr>
          <p:nvPr/>
        </p:nvSpPr>
        <p:spPr bwMode="auto">
          <a:xfrm>
            <a:off x="2305050" y="39147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a:t>
            </a:r>
          </a:p>
        </p:txBody>
      </p:sp>
      <p:graphicFrame>
        <p:nvGraphicFramePr>
          <p:cNvPr id="27651" name="Object 23"/>
          <p:cNvGraphicFramePr>
            <a:graphicFrameLocks noChangeAspect="1"/>
          </p:cNvGraphicFramePr>
          <p:nvPr/>
        </p:nvGraphicFramePr>
        <p:xfrm>
          <a:off x="441325" y="3778250"/>
          <a:ext cx="1776413" cy="744538"/>
        </p:xfrm>
        <a:graphic>
          <a:graphicData uri="http://schemas.openxmlformats.org/presentationml/2006/ole">
            <mc:AlternateContent xmlns:mc="http://schemas.openxmlformats.org/markup-compatibility/2006">
              <mc:Choice xmlns:v="urn:schemas-microsoft-com:vml" Requires="v">
                <p:oleObj spid="_x0000_s27678" name="Equation" r:id="rId10" imgW="545760" imgH="228600" progId="Equation.DSMT4">
                  <p:embed/>
                </p:oleObj>
              </mc:Choice>
              <mc:Fallback>
                <p:oleObj name="Equation" r:id="rId10" imgW="545760" imgH="228600" progId="Equation.DSMT4">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325" y="3778250"/>
                        <a:ext cx="1776413"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288" name="Rectangle 24"/>
          <p:cNvSpPr>
            <a:spLocks noChangeArrowheads="1"/>
          </p:cNvSpPr>
          <p:nvPr/>
        </p:nvSpPr>
        <p:spPr bwMode="auto">
          <a:xfrm>
            <a:off x="3684588" y="3789363"/>
            <a:ext cx="650875"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7</a:t>
            </a:r>
            <a:endParaRPr lang="en-GB" altLang="en-US" sz="3200"/>
          </a:p>
        </p:txBody>
      </p:sp>
      <p:sp>
        <p:nvSpPr>
          <p:cNvPr id="267289" name="Rectangle 25"/>
          <p:cNvSpPr>
            <a:spLocks noChangeArrowheads="1"/>
          </p:cNvSpPr>
          <p:nvPr/>
        </p:nvSpPr>
        <p:spPr bwMode="auto">
          <a:xfrm>
            <a:off x="4508500" y="3789363"/>
            <a:ext cx="528638"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a:t>
            </a:r>
            <a:endParaRPr lang="en-GB" altLang="en-US" sz="3200"/>
          </a:p>
        </p:txBody>
      </p:sp>
      <p:sp>
        <p:nvSpPr>
          <p:cNvPr id="267290" name="Rectangle 26"/>
          <p:cNvSpPr>
            <a:spLocks noChangeArrowheads="1"/>
          </p:cNvSpPr>
          <p:nvPr/>
        </p:nvSpPr>
        <p:spPr bwMode="auto">
          <a:xfrm>
            <a:off x="5141913" y="3789363"/>
            <a:ext cx="690562"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6</a:t>
            </a:r>
            <a:endParaRPr lang="en-GB" altLang="en-US" sz="3200"/>
          </a:p>
        </p:txBody>
      </p:sp>
      <p:sp>
        <p:nvSpPr>
          <p:cNvPr id="267291" name="Rectangle 27"/>
          <p:cNvSpPr>
            <a:spLocks noChangeArrowheads="1"/>
          </p:cNvSpPr>
          <p:nvPr/>
        </p:nvSpPr>
        <p:spPr bwMode="auto">
          <a:xfrm>
            <a:off x="5988050" y="3789363"/>
            <a:ext cx="690563" cy="62865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3600"/>
              <a:t>=</a:t>
            </a:r>
            <a:endParaRPr lang="en-GB" altLang="en-US" sz="3200"/>
          </a:p>
        </p:txBody>
      </p:sp>
      <p:sp>
        <p:nvSpPr>
          <p:cNvPr id="267292" name="Text Box 28"/>
          <p:cNvSpPr txBox="1">
            <a:spLocks noChangeArrowheads="1"/>
          </p:cNvSpPr>
          <p:nvPr/>
        </p:nvSpPr>
        <p:spPr bwMode="auto">
          <a:xfrm>
            <a:off x="6999288" y="3914775"/>
            <a:ext cx="184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solidFill>
                  <a:srgbClr val="FF0066"/>
                </a:solidFill>
              </a:rPr>
              <a:t>= 0.8808…</a:t>
            </a:r>
          </a:p>
        </p:txBody>
      </p:sp>
      <p:grpSp>
        <p:nvGrpSpPr>
          <p:cNvPr id="2" name="Group 29"/>
          <p:cNvGrpSpPr>
            <a:grpSpLocks/>
          </p:cNvGrpSpPr>
          <p:nvPr/>
        </p:nvGrpSpPr>
        <p:grpSpPr bwMode="auto">
          <a:xfrm>
            <a:off x="5591175" y="5557838"/>
            <a:ext cx="1585913" cy="901700"/>
            <a:chOff x="4597" y="2887"/>
            <a:chExt cx="999" cy="568"/>
          </a:xfrm>
        </p:grpSpPr>
        <p:pic>
          <p:nvPicPr>
            <p:cNvPr id="27675" name="Picture 30" descr="Round-button-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3" y="2887"/>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6" name="Text Box 31"/>
            <p:cNvSpPr txBox="1">
              <a:spLocks noChangeArrowheads="1"/>
            </p:cNvSpPr>
            <p:nvPr/>
          </p:nvSpPr>
          <p:spPr bwMode="auto">
            <a:xfrm>
              <a:off x="4597" y="3224"/>
              <a:ext cx="9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Click to 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7274"/>
                                        </p:tgtEl>
                                        <p:attrNameLst>
                                          <p:attrName>style.visibility</p:attrName>
                                        </p:attrNameLst>
                                      </p:cBhvr>
                                      <p:to>
                                        <p:strVal val="visible"/>
                                      </p:to>
                                    </p:set>
                                    <p:animEffect transition="in" filter="dissolve">
                                      <p:cBhvr>
                                        <p:cTn id="7" dur="500"/>
                                        <p:tgtEl>
                                          <p:spTgt spid="2672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7280"/>
                                        </p:tgtEl>
                                        <p:attrNameLst>
                                          <p:attrName>style.visibility</p:attrName>
                                        </p:attrNameLst>
                                      </p:cBhvr>
                                      <p:to>
                                        <p:strVal val="visible"/>
                                      </p:to>
                                    </p:set>
                                    <p:animEffect transition="in" filter="dissolve">
                                      <p:cBhvr>
                                        <p:cTn id="11" dur="500"/>
                                        <p:tgtEl>
                                          <p:spTgt spid="26728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7281"/>
                                        </p:tgtEl>
                                        <p:attrNameLst>
                                          <p:attrName>style.visibility</p:attrName>
                                        </p:attrNameLst>
                                      </p:cBhvr>
                                      <p:to>
                                        <p:strVal val="visible"/>
                                      </p:to>
                                    </p:set>
                                    <p:animEffect transition="in" filter="dissolve">
                                      <p:cBhvr>
                                        <p:cTn id="15" dur="500"/>
                                        <p:tgtEl>
                                          <p:spTgt spid="26728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67282"/>
                                        </p:tgtEl>
                                        <p:attrNameLst>
                                          <p:attrName>style.visibility</p:attrName>
                                        </p:attrNameLst>
                                      </p:cBhvr>
                                      <p:to>
                                        <p:strVal val="visible"/>
                                      </p:to>
                                    </p:set>
                                    <p:animEffect transition="in" filter="dissolve">
                                      <p:cBhvr>
                                        <p:cTn id="19" dur="500"/>
                                        <p:tgtEl>
                                          <p:spTgt spid="267282"/>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67283"/>
                                        </p:tgtEl>
                                        <p:attrNameLst>
                                          <p:attrName>style.visibility</p:attrName>
                                        </p:attrNameLst>
                                      </p:cBhvr>
                                      <p:to>
                                        <p:strVal val="visible"/>
                                      </p:to>
                                    </p:set>
                                    <p:animEffect transition="in" filter="dissolve">
                                      <p:cBhvr>
                                        <p:cTn id="23" dur="500"/>
                                        <p:tgtEl>
                                          <p:spTgt spid="267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7284"/>
                                        </p:tgtEl>
                                        <p:attrNameLst>
                                          <p:attrName>style.visibility</p:attrName>
                                        </p:attrNameLst>
                                      </p:cBhvr>
                                      <p:to>
                                        <p:strVal val="visible"/>
                                      </p:to>
                                    </p:set>
                                    <p:animEffect transition="in" filter="dissolve">
                                      <p:cBhvr>
                                        <p:cTn id="28" dur="500"/>
                                        <p:tgtEl>
                                          <p:spTgt spid="26728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7285"/>
                                        </p:tgtEl>
                                        <p:attrNameLst>
                                          <p:attrName>style.visibility</p:attrName>
                                        </p:attrNameLst>
                                      </p:cBhvr>
                                      <p:to>
                                        <p:strVal val="visible"/>
                                      </p:to>
                                    </p:set>
                                    <p:animEffect transition="in" filter="dissolve">
                                      <p:cBhvr>
                                        <p:cTn id="33" dur="500"/>
                                        <p:tgtEl>
                                          <p:spTgt spid="267285"/>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67288"/>
                                        </p:tgtEl>
                                        <p:attrNameLst>
                                          <p:attrName>style.visibility</p:attrName>
                                        </p:attrNameLst>
                                      </p:cBhvr>
                                      <p:to>
                                        <p:strVal val="visible"/>
                                      </p:to>
                                    </p:set>
                                    <p:animEffect transition="in" filter="dissolve">
                                      <p:cBhvr>
                                        <p:cTn id="37" dur="500"/>
                                        <p:tgtEl>
                                          <p:spTgt spid="267288"/>
                                        </p:tgtEl>
                                      </p:cBhvr>
                                    </p:animEffect>
                                  </p:childTnLst>
                                </p:cTn>
                              </p:par>
                            </p:childTnLst>
                          </p:cTn>
                        </p:par>
                        <p:par>
                          <p:cTn id="38" fill="hold" nodeType="afterGroup">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267289"/>
                                        </p:tgtEl>
                                        <p:attrNameLst>
                                          <p:attrName>style.visibility</p:attrName>
                                        </p:attrNameLst>
                                      </p:cBhvr>
                                      <p:to>
                                        <p:strVal val="visible"/>
                                      </p:to>
                                    </p:set>
                                    <p:animEffect transition="in" filter="dissolve">
                                      <p:cBhvr>
                                        <p:cTn id="41" dur="500"/>
                                        <p:tgtEl>
                                          <p:spTgt spid="267289"/>
                                        </p:tgtEl>
                                      </p:cBhvr>
                                    </p:animEffect>
                                  </p:childTnLst>
                                </p:cTn>
                              </p:par>
                            </p:childTnLst>
                          </p:cTn>
                        </p:par>
                        <p:par>
                          <p:cTn id="42" fill="hold" nodeType="afterGroup">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267290"/>
                                        </p:tgtEl>
                                        <p:attrNameLst>
                                          <p:attrName>style.visibility</p:attrName>
                                        </p:attrNameLst>
                                      </p:cBhvr>
                                      <p:to>
                                        <p:strVal val="visible"/>
                                      </p:to>
                                    </p:set>
                                    <p:animEffect transition="in" filter="dissolve">
                                      <p:cBhvr>
                                        <p:cTn id="45" dur="500"/>
                                        <p:tgtEl>
                                          <p:spTgt spid="267290"/>
                                        </p:tgtEl>
                                      </p:cBhvr>
                                    </p:animEffect>
                                  </p:childTnLst>
                                </p:cTn>
                              </p:par>
                            </p:childTnLst>
                          </p:cTn>
                        </p:par>
                        <p:par>
                          <p:cTn id="46" fill="hold" nodeType="afterGroup">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267291"/>
                                        </p:tgtEl>
                                        <p:attrNameLst>
                                          <p:attrName>style.visibility</p:attrName>
                                        </p:attrNameLst>
                                      </p:cBhvr>
                                      <p:to>
                                        <p:strVal val="visible"/>
                                      </p:to>
                                    </p:set>
                                    <p:animEffect transition="in" filter="dissolve">
                                      <p:cBhvr>
                                        <p:cTn id="49" dur="500"/>
                                        <p:tgtEl>
                                          <p:spTgt spid="26729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67292"/>
                                        </p:tgtEl>
                                        <p:attrNameLst>
                                          <p:attrName>style.visibility</p:attrName>
                                        </p:attrNameLst>
                                      </p:cBhvr>
                                      <p:to>
                                        <p:strVal val="visible"/>
                                      </p:to>
                                    </p:set>
                                    <p:animEffect transition="in" filter="dissolve">
                                      <p:cBhvr>
                                        <p:cTn id="54" dur="500"/>
                                        <p:tgtEl>
                                          <p:spTgt spid="267292"/>
                                        </p:tgtEl>
                                      </p:cBhvr>
                                    </p:animEffect>
                                  </p:childTnLst>
                                </p:cTn>
                              </p:par>
                              <p:par>
                                <p:cTn id="55" presetID="9" presetClass="exit" presetSubtype="0" fill="hold" nodeType="withEffect">
                                  <p:stCondLst>
                                    <p:cond delay="0"/>
                                  </p:stCondLst>
                                  <p:childTnLst>
                                    <p:animEffect transition="out" filter="dissolv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4" grpId="0" animBg="1"/>
      <p:bldP spid="267280" grpId="0" animBg="1"/>
      <p:bldP spid="267281" grpId="0" animBg="1"/>
      <p:bldP spid="267282" grpId="0" animBg="1"/>
      <p:bldP spid="267283" grpId="0" animBg="1"/>
      <p:bldP spid="267284" grpId="0"/>
      <p:bldP spid="267285" grpId="0" animBg="1"/>
      <p:bldP spid="267288" grpId="0" animBg="1"/>
      <p:bldP spid="267289" grpId="0" animBg="1"/>
      <p:bldP spid="267290" grpId="0" animBg="1"/>
      <p:bldP spid="267291" grpId="0" animBg="1"/>
      <p:bldP spid="26729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8683"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8686"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8687"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8689"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8690"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8691" name="Text Box 11"/>
          <p:cNvSpPr txBox="1">
            <a:spLocks noChangeArrowheads="1"/>
          </p:cNvSpPr>
          <p:nvPr/>
        </p:nvSpPr>
        <p:spPr bwMode="auto">
          <a:xfrm>
            <a:off x="1997075" y="1033463"/>
            <a:ext cx="491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Solving exponential equations</a:t>
            </a:r>
          </a:p>
        </p:txBody>
      </p:sp>
      <p:graphicFrame>
        <p:nvGraphicFramePr>
          <p:cNvPr id="28674" name="Object 12"/>
          <p:cNvGraphicFramePr>
            <a:graphicFrameLocks noChangeAspect="1"/>
          </p:cNvGraphicFramePr>
          <p:nvPr/>
        </p:nvGraphicFramePr>
        <p:xfrm>
          <a:off x="3298825" y="1655763"/>
          <a:ext cx="2247900" cy="666750"/>
        </p:xfrm>
        <a:graphic>
          <a:graphicData uri="http://schemas.openxmlformats.org/presentationml/2006/ole">
            <mc:AlternateContent xmlns:mc="http://schemas.openxmlformats.org/markup-compatibility/2006">
              <mc:Choice xmlns:v="urn:schemas-microsoft-com:vml" Requires="v">
                <p:oleObj spid="_x0000_s28699" name="Equation" r:id="rId8" imgW="685800" imgH="203040" progId="Equation.DSMT4">
                  <p:embed/>
                </p:oleObj>
              </mc:Choice>
              <mc:Fallback>
                <p:oleObj name="Equation" r:id="rId8" imgW="685800" imgH="20304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8825" y="1655763"/>
                        <a:ext cx="22479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6097588" y="5749925"/>
            <a:ext cx="874712" cy="942975"/>
            <a:chOff x="4815" y="2835"/>
            <a:chExt cx="551" cy="594"/>
          </a:xfrm>
        </p:grpSpPr>
        <p:pic>
          <p:nvPicPr>
            <p:cNvPr id="28697" name="Picture 15" descr="Round-button-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8" name="Text Box 16"/>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graphicFrame>
        <p:nvGraphicFramePr>
          <p:cNvPr id="263186" name="Object 18"/>
          <p:cNvGraphicFramePr>
            <a:graphicFrameLocks noChangeAspect="1"/>
          </p:cNvGraphicFramePr>
          <p:nvPr/>
        </p:nvGraphicFramePr>
        <p:xfrm>
          <a:off x="3930650" y="2395538"/>
          <a:ext cx="3265488" cy="639762"/>
        </p:xfrm>
        <a:graphic>
          <a:graphicData uri="http://schemas.openxmlformats.org/presentationml/2006/ole">
            <mc:AlternateContent xmlns:mc="http://schemas.openxmlformats.org/markup-compatibility/2006">
              <mc:Choice xmlns:v="urn:schemas-microsoft-com:vml" Requires="v">
                <p:oleObj spid="_x0000_s28700" name="Equation" r:id="rId11" imgW="1231560" imgH="241200" progId="Equation.DSMT4">
                  <p:embed/>
                </p:oleObj>
              </mc:Choice>
              <mc:Fallback>
                <p:oleObj name="Equation" r:id="rId11" imgW="1231560" imgH="2412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0650" y="2395538"/>
                        <a:ext cx="3265488"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3187" name="Text Box 19"/>
          <p:cNvSpPr txBox="1">
            <a:spLocks noChangeArrowheads="1"/>
          </p:cNvSpPr>
          <p:nvPr/>
        </p:nvSpPr>
        <p:spPr bwMode="auto">
          <a:xfrm>
            <a:off x="477838" y="2530475"/>
            <a:ext cx="24780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Take log</a:t>
            </a:r>
            <a:r>
              <a:rPr lang="en-GB" altLang="en-US" sz="2000" baseline="-25000"/>
              <a:t>e</a:t>
            </a:r>
            <a:r>
              <a:rPr lang="en-GB" altLang="en-US" sz="2000"/>
              <a:t> both sides</a:t>
            </a:r>
          </a:p>
        </p:txBody>
      </p:sp>
      <p:graphicFrame>
        <p:nvGraphicFramePr>
          <p:cNvPr id="263188" name="Object 20"/>
          <p:cNvGraphicFramePr>
            <a:graphicFrameLocks noChangeAspect="1"/>
          </p:cNvGraphicFramePr>
          <p:nvPr/>
        </p:nvGraphicFramePr>
        <p:xfrm>
          <a:off x="3911600" y="2992438"/>
          <a:ext cx="4341813" cy="639762"/>
        </p:xfrm>
        <a:graphic>
          <a:graphicData uri="http://schemas.openxmlformats.org/presentationml/2006/ole">
            <mc:AlternateContent xmlns:mc="http://schemas.openxmlformats.org/markup-compatibility/2006">
              <mc:Choice xmlns:v="urn:schemas-microsoft-com:vml" Requires="v">
                <p:oleObj spid="_x0000_s28701" name="Equation" r:id="rId13" imgW="1638000" imgH="241200" progId="Equation.DSMT4">
                  <p:embed/>
                </p:oleObj>
              </mc:Choice>
              <mc:Fallback>
                <p:oleObj name="Equation" r:id="rId13" imgW="1638000" imgH="241200"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1600" y="2992438"/>
                        <a:ext cx="4341813"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3189" name="Object 21"/>
          <p:cNvGraphicFramePr>
            <a:graphicFrameLocks noChangeAspect="1"/>
          </p:cNvGraphicFramePr>
          <p:nvPr/>
        </p:nvGraphicFramePr>
        <p:xfrm>
          <a:off x="3911600" y="3662363"/>
          <a:ext cx="4440238" cy="601662"/>
        </p:xfrm>
        <a:graphic>
          <a:graphicData uri="http://schemas.openxmlformats.org/presentationml/2006/ole">
            <mc:AlternateContent xmlns:mc="http://schemas.openxmlformats.org/markup-compatibility/2006">
              <mc:Choice xmlns:v="urn:schemas-microsoft-com:vml" Requires="v">
                <p:oleObj spid="_x0000_s28702" name="Equation" r:id="rId15" imgW="1688760" imgH="228600" progId="Equation.DSMT4">
                  <p:embed/>
                </p:oleObj>
              </mc:Choice>
              <mc:Fallback>
                <p:oleObj name="Equation" r:id="rId15" imgW="1688760" imgH="228600"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11600" y="3662363"/>
                        <a:ext cx="4440238"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3190" name="Text Box 22"/>
          <p:cNvSpPr txBox="1">
            <a:spLocks noChangeArrowheads="1"/>
          </p:cNvSpPr>
          <p:nvPr/>
        </p:nvSpPr>
        <p:spPr bwMode="auto">
          <a:xfrm>
            <a:off x="477838" y="3154363"/>
            <a:ext cx="30749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log ab = log a + log b</a:t>
            </a:r>
          </a:p>
        </p:txBody>
      </p:sp>
      <p:graphicFrame>
        <p:nvGraphicFramePr>
          <p:cNvPr id="263191" name="Object 23"/>
          <p:cNvGraphicFramePr>
            <a:graphicFrameLocks noChangeAspect="1"/>
          </p:cNvGraphicFramePr>
          <p:nvPr/>
        </p:nvGraphicFramePr>
        <p:xfrm>
          <a:off x="595313" y="5002213"/>
          <a:ext cx="3471862" cy="601662"/>
        </p:xfrm>
        <a:graphic>
          <a:graphicData uri="http://schemas.openxmlformats.org/presentationml/2006/ole">
            <mc:AlternateContent xmlns:mc="http://schemas.openxmlformats.org/markup-compatibility/2006">
              <mc:Choice xmlns:v="urn:schemas-microsoft-com:vml" Requires="v">
                <p:oleObj spid="_x0000_s28703" name="Equation" r:id="rId17" imgW="1320480" imgH="228600" progId="Equation.DSMT4">
                  <p:embed/>
                </p:oleObj>
              </mc:Choice>
              <mc:Fallback>
                <p:oleObj name="Equation" r:id="rId17" imgW="1320480" imgH="228600" progId="Equation.DSMT4">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313" y="5002213"/>
                        <a:ext cx="3471862"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3192" name="Text Box 24"/>
          <p:cNvSpPr txBox="1">
            <a:spLocks noChangeArrowheads="1"/>
          </p:cNvSpPr>
          <p:nvPr/>
        </p:nvSpPr>
        <p:spPr bwMode="auto">
          <a:xfrm>
            <a:off x="477838" y="3757613"/>
            <a:ext cx="23749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log a</a:t>
            </a:r>
            <a:r>
              <a:rPr lang="en-GB" altLang="en-US" sz="2000" baseline="30000"/>
              <a:t>x</a:t>
            </a:r>
            <a:r>
              <a:rPr lang="en-GB" altLang="en-US" sz="2000"/>
              <a:t> = x log a</a:t>
            </a:r>
          </a:p>
        </p:txBody>
      </p:sp>
      <p:sp>
        <p:nvSpPr>
          <p:cNvPr id="263193" name="Text Box 25"/>
          <p:cNvSpPr txBox="1">
            <a:spLocks noChangeArrowheads="1"/>
          </p:cNvSpPr>
          <p:nvPr/>
        </p:nvSpPr>
        <p:spPr bwMode="auto">
          <a:xfrm>
            <a:off x="477838" y="4365625"/>
            <a:ext cx="17780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log</a:t>
            </a:r>
            <a:r>
              <a:rPr lang="en-GB" altLang="en-US" sz="2000" baseline="-25000"/>
              <a:t>a</a:t>
            </a:r>
            <a:r>
              <a:rPr lang="en-GB" altLang="en-US" sz="2000"/>
              <a:t> a = 1</a:t>
            </a:r>
          </a:p>
        </p:txBody>
      </p:sp>
      <p:graphicFrame>
        <p:nvGraphicFramePr>
          <p:cNvPr id="263194" name="Object 26"/>
          <p:cNvGraphicFramePr>
            <a:graphicFrameLocks noChangeAspect="1"/>
          </p:cNvGraphicFramePr>
          <p:nvPr/>
        </p:nvGraphicFramePr>
        <p:xfrm>
          <a:off x="3921125" y="4273550"/>
          <a:ext cx="3471863" cy="601663"/>
        </p:xfrm>
        <a:graphic>
          <a:graphicData uri="http://schemas.openxmlformats.org/presentationml/2006/ole">
            <mc:AlternateContent xmlns:mc="http://schemas.openxmlformats.org/markup-compatibility/2006">
              <mc:Choice xmlns:v="urn:schemas-microsoft-com:vml" Requires="v">
                <p:oleObj spid="_x0000_s28704" name="Equation" r:id="rId19" imgW="1320480" imgH="228600" progId="Equation.DSMT4">
                  <p:embed/>
                </p:oleObj>
              </mc:Choice>
              <mc:Fallback>
                <p:oleObj name="Equation" r:id="rId19" imgW="1320480" imgH="228600" progId="Equation.DSMT4">
                  <p:embed/>
                  <p:pic>
                    <p:nvPicPr>
                      <p:cNvPr id="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1125" y="4273550"/>
                        <a:ext cx="3471863"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3197" name="Object 29"/>
          <p:cNvGraphicFramePr>
            <a:graphicFrameLocks noChangeAspect="1"/>
          </p:cNvGraphicFramePr>
          <p:nvPr/>
        </p:nvGraphicFramePr>
        <p:xfrm>
          <a:off x="4210050" y="5041900"/>
          <a:ext cx="2235200" cy="468313"/>
        </p:xfrm>
        <a:graphic>
          <a:graphicData uri="http://schemas.openxmlformats.org/presentationml/2006/ole">
            <mc:AlternateContent xmlns:mc="http://schemas.openxmlformats.org/markup-compatibility/2006">
              <mc:Choice xmlns:v="urn:schemas-microsoft-com:vml" Requires="v">
                <p:oleObj spid="_x0000_s28705" name="Equation" r:id="rId21" imgW="850680" imgH="177480" progId="Equation.DSMT4">
                  <p:embed/>
                </p:oleObj>
              </mc:Choice>
              <mc:Fallback>
                <p:oleObj name="Equation" r:id="rId21" imgW="850680" imgH="177480" progId="Equation.DSMT4">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10050" y="5041900"/>
                        <a:ext cx="223520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3198" name="Object 30"/>
          <p:cNvGraphicFramePr>
            <a:graphicFrameLocks noChangeAspect="1"/>
          </p:cNvGraphicFramePr>
          <p:nvPr/>
        </p:nvGraphicFramePr>
        <p:xfrm>
          <a:off x="6588125" y="5008563"/>
          <a:ext cx="2235200" cy="534987"/>
        </p:xfrm>
        <a:graphic>
          <a:graphicData uri="http://schemas.openxmlformats.org/presentationml/2006/ole">
            <mc:AlternateContent xmlns:mc="http://schemas.openxmlformats.org/markup-compatibility/2006">
              <mc:Choice xmlns:v="urn:schemas-microsoft-com:vml" Requires="v">
                <p:oleObj spid="_x0000_s28706" name="Equation" r:id="rId23" imgW="850680" imgH="203040" progId="Equation.DSMT4">
                  <p:embed/>
                </p:oleObj>
              </mc:Choice>
              <mc:Fallback>
                <p:oleObj name="Equation" r:id="rId23" imgW="850680" imgH="203040" progId="Equation.DSMT4">
                  <p:embed/>
                  <p:pic>
                    <p:nvPicPr>
                      <p:cNvPr id="0" name="Object 3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88125" y="5008563"/>
                        <a:ext cx="2235200"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3187"/>
                                        </p:tgtEl>
                                        <p:attrNameLst>
                                          <p:attrName>style.visibility</p:attrName>
                                        </p:attrNameLst>
                                      </p:cBhvr>
                                      <p:to>
                                        <p:strVal val="visible"/>
                                      </p:to>
                                    </p:set>
                                    <p:animEffect transition="in" filter="dissolve">
                                      <p:cBhvr>
                                        <p:cTn id="7" dur="500"/>
                                        <p:tgtEl>
                                          <p:spTgt spid="263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3186"/>
                                        </p:tgtEl>
                                        <p:attrNameLst>
                                          <p:attrName>style.visibility</p:attrName>
                                        </p:attrNameLst>
                                      </p:cBhvr>
                                      <p:to>
                                        <p:strVal val="visible"/>
                                      </p:to>
                                    </p:set>
                                    <p:animEffect transition="in" filter="dissolve">
                                      <p:cBhvr>
                                        <p:cTn id="12" dur="500"/>
                                        <p:tgtEl>
                                          <p:spTgt spid="263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3190"/>
                                        </p:tgtEl>
                                        <p:attrNameLst>
                                          <p:attrName>style.visibility</p:attrName>
                                        </p:attrNameLst>
                                      </p:cBhvr>
                                      <p:to>
                                        <p:strVal val="visible"/>
                                      </p:to>
                                    </p:set>
                                    <p:animEffect transition="in" filter="dissolve">
                                      <p:cBhvr>
                                        <p:cTn id="17" dur="500"/>
                                        <p:tgtEl>
                                          <p:spTgt spid="2631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3188"/>
                                        </p:tgtEl>
                                        <p:attrNameLst>
                                          <p:attrName>style.visibility</p:attrName>
                                        </p:attrNameLst>
                                      </p:cBhvr>
                                      <p:to>
                                        <p:strVal val="visible"/>
                                      </p:to>
                                    </p:set>
                                    <p:animEffect transition="in" filter="dissolve">
                                      <p:cBhvr>
                                        <p:cTn id="22" dur="500"/>
                                        <p:tgtEl>
                                          <p:spTgt spid="2631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3192"/>
                                        </p:tgtEl>
                                        <p:attrNameLst>
                                          <p:attrName>style.visibility</p:attrName>
                                        </p:attrNameLst>
                                      </p:cBhvr>
                                      <p:to>
                                        <p:strVal val="visible"/>
                                      </p:to>
                                    </p:set>
                                    <p:animEffect transition="in" filter="dissolve">
                                      <p:cBhvr>
                                        <p:cTn id="27" dur="500"/>
                                        <p:tgtEl>
                                          <p:spTgt spid="2631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63189"/>
                                        </p:tgtEl>
                                        <p:attrNameLst>
                                          <p:attrName>style.visibility</p:attrName>
                                        </p:attrNameLst>
                                      </p:cBhvr>
                                      <p:to>
                                        <p:strVal val="visible"/>
                                      </p:to>
                                    </p:set>
                                    <p:animEffect transition="in" filter="dissolve">
                                      <p:cBhvr>
                                        <p:cTn id="32" dur="500"/>
                                        <p:tgtEl>
                                          <p:spTgt spid="2631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3193"/>
                                        </p:tgtEl>
                                        <p:attrNameLst>
                                          <p:attrName>style.visibility</p:attrName>
                                        </p:attrNameLst>
                                      </p:cBhvr>
                                      <p:to>
                                        <p:strVal val="visible"/>
                                      </p:to>
                                    </p:set>
                                    <p:animEffect transition="in" filter="dissolve">
                                      <p:cBhvr>
                                        <p:cTn id="37" dur="500"/>
                                        <p:tgtEl>
                                          <p:spTgt spid="2631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63194"/>
                                        </p:tgtEl>
                                        <p:attrNameLst>
                                          <p:attrName>style.visibility</p:attrName>
                                        </p:attrNameLst>
                                      </p:cBhvr>
                                      <p:to>
                                        <p:strVal val="visible"/>
                                      </p:to>
                                    </p:set>
                                    <p:animEffect transition="in" filter="dissolve">
                                      <p:cBhvr>
                                        <p:cTn id="42" dur="500"/>
                                        <p:tgtEl>
                                          <p:spTgt spid="2631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63191"/>
                                        </p:tgtEl>
                                        <p:attrNameLst>
                                          <p:attrName>style.visibility</p:attrName>
                                        </p:attrNameLst>
                                      </p:cBhvr>
                                      <p:to>
                                        <p:strVal val="visible"/>
                                      </p:to>
                                    </p:set>
                                    <p:animEffect transition="in" filter="dissolve">
                                      <p:cBhvr>
                                        <p:cTn id="47" dur="500"/>
                                        <p:tgtEl>
                                          <p:spTgt spid="2631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63197"/>
                                        </p:tgtEl>
                                        <p:attrNameLst>
                                          <p:attrName>style.visibility</p:attrName>
                                        </p:attrNameLst>
                                      </p:cBhvr>
                                      <p:to>
                                        <p:strVal val="visible"/>
                                      </p:to>
                                    </p:set>
                                    <p:animEffect transition="in" filter="dissolve">
                                      <p:cBhvr>
                                        <p:cTn id="52" dur="500"/>
                                        <p:tgtEl>
                                          <p:spTgt spid="2631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63198"/>
                                        </p:tgtEl>
                                        <p:attrNameLst>
                                          <p:attrName>style.visibility</p:attrName>
                                        </p:attrNameLst>
                                      </p:cBhvr>
                                      <p:to>
                                        <p:strVal val="visible"/>
                                      </p:to>
                                    </p:set>
                                    <p:animEffect transition="in" filter="dissolve">
                                      <p:cBhvr>
                                        <p:cTn id="57" dur="500"/>
                                        <p:tgtEl>
                                          <p:spTgt spid="263198"/>
                                        </p:tgtEl>
                                      </p:cBhvr>
                                    </p:animEffect>
                                  </p:childTnLst>
                                </p:cTn>
                              </p:par>
                              <p:par>
                                <p:cTn id="58" presetID="9" presetClass="exit" presetSubtype="0" fill="hold" nodeType="withEffect">
                                  <p:stCondLst>
                                    <p:cond delay="0"/>
                                  </p:stCondLst>
                                  <p:childTnLst>
                                    <p:animEffect transition="out" filter="dissolv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7" grpId="0" animBg="1"/>
      <p:bldP spid="263190" grpId="0" animBg="1"/>
      <p:bldP spid="263192" grpId="0" animBg="1"/>
      <p:bldP spid="26319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29707"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2971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29711"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2971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29714"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aphicFrame>
        <p:nvGraphicFramePr>
          <p:cNvPr id="29698" name="Object 13"/>
          <p:cNvGraphicFramePr>
            <a:graphicFrameLocks noChangeAspect="1"/>
          </p:cNvGraphicFramePr>
          <p:nvPr/>
        </p:nvGraphicFramePr>
        <p:xfrm>
          <a:off x="4149725" y="1674813"/>
          <a:ext cx="2205038" cy="666750"/>
        </p:xfrm>
        <a:graphic>
          <a:graphicData uri="http://schemas.openxmlformats.org/presentationml/2006/ole">
            <mc:AlternateContent xmlns:mc="http://schemas.openxmlformats.org/markup-compatibility/2006">
              <mc:Choice xmlns:v="urn:schemas-microsoft-com:vml" Requires="v">
                <p:oleObj spid="_x0000_s29723" name="Equation" r:id="rId8" imgW="672840" imgH="203040" progId="Equation.DSMT4">
                  <p:embed/>
                </p:oleObj>
              </mc:Choice>
              <mc:Fallback>
                <p:oleObj name="Equation" r:id="rId8" imgW="672840" imgH="20304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725" y="1674813"/>
                        <a:ext cx="2205038"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5" name="Text Box 14"/>
          <p:cNvSpPr txBox="1">
            <a:spLocks noChangeArrowheads="1"/>
          </p:cNvSpPr>
          <p:nvPr/>
        </p:nvSpPr>
        <p:spPr bwMode="auto">
          <a:xfrm>
            <a:off x="1895475" y="1054100"/>
            <a:ext cx="4919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Solving exponential equations</a:t>
            </a:r>
          </a:p>
        </p:txBody>
      </p:sp>
      <p:graphicFrame>
        <p:nvGraphicFramePr>
          <p:cNvPr id="265232" name="Object 16"/>
          <p:cNvGraphicFramePr>
            <a:graphicFrameLocks noChangeAspect="1"/>
          </p:cNvGraphicFramePr>
          <p:nvPr/>
        </p:nvGraphicFramePr>
        <p:xfrm>
          <a:off x="3946525" y="2395538"/>
          <a:ext cx="3232150" cy="639762"/>
        </p:xfrm>
        <a:graphic>
          <a:graphicData uri="http://schemas.openxmlformats.org/presentationml/2006/ole">
            <mc:AlternateContent xmlns:mc="http://schemas.openxmlformats.org/markup-compatibility/2006">
              <mc:Choice xmlns:v="urn:schemas-microsoft-com:vml" Requires="v">
                <p:oleObj spid="_x0000_s29724" name="Equation" r:id="rId10" imgW="1218960" imgH="241200" progId="Equation.DSMT4">
                  <p:embed/>
                </p:oleObj>
              </mc:Choice>
              <mc:Fallback>
                <p:oleObj name="Equation" r:id="rId10" imgW="1218960" imgH="241200" progId="Equation.DSMT4">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6525" y="2395538"/>
                        <a:ext cx="3232150"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5233" name="Text Box 17"/>
          <p:cNvSpPr txBox="1">
            <a:spLocks noChangeArrowheads="1"/>
          </p:cNvSpPr>
          <p:nvPr/>
        </p:nvSpPr>
        <p:spPr bwMode="auto">
          <a:xfrm>
            <a:off x="477838" y="2530475"/>
            <a:ext cx="24780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Take log</a:t>
            </a:r>
            <a:r>
              <a:rPr lang="en-GB" altLang="en-US" sz="2000" baseline="-25000"/>
              <a:t>e</a:t>
            </a:r>
            <a:r>
              <a:rPr lang="en-GB" altLang="en-US" sz="2000"/>
              <a:t> both sides</a:t>
            </a:r>
          </a:p>
        </p:txBody>
      </p:sp>
      <p:graphicFrame>
        <p:nvGraphicFramePr>
          <p:cNvPr id="265234" name="Object 18"/>
          <p:cNvGraphicFramePr>
            <a:graphicFrameLocks noChangeAspect="1"/>
          </p:cNvGraphicFramePr>
          <p:nvPr/>
        </p:nvGraphicFramePr>
        <p:xfrm>
          <a:off x="3927475" y="3033713"/>
          <a:ext cx="4308475" cy="639762"/>
        </p:xfrm>
        <a:graphic>
          <a:graphicData uri="http://schemas.openxmlformats.org/presentationml/2006/ole">
            <mc:AlternateContent xmlns:mc="http://schemas.openxmlformats.org/markup-compatibility/2006">
              <mc:Choice xmlns:v="urn:schemas-microsoft-com:vml" Requires="v">
                <p:oleObj spid="_x0000_s29725" name="Equation" r:id="rId12" imgW="1625400" imgH="241200" progId="Equation.DSMT4">
                  <p:embed/>
                </p:oleObj>
              </mc:Choice>
              <mc:Fallback>
                <p:oleObj name="Equation" r:id="rId12" imgW="1625400" imgH="24120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7475" y="3033713"/>
                        <a:ext cx="4308475"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5235" name="Object 19"/>
          <p:cNvGraphicFramePr>
            <a:graphicFrameLocks noChangeAspect="1"/>
          </p:cNvGraphicFramePr>
          <p:nvPr/>
        </p:nvGraphicFramePr>
        <p:xfrm>
          <a:off x="4011613" y="3662363"/>
          <a:ext cx="4240212" cy="601662"/>
        </p:xfrm>
        <a:graphic>
          <a:graphicData uri="http://schemas.openxmlformats.org/presentationml/2006/ole">
            <mc:AlternateContent xmlns:mc="http://schemas.openxmlformats.org/markup-compatibility/2006">
              <mc:Choice xmlns:v="urn:schemas-microsoft-com:vml" Requires="v">
                <p:oleObj spid="_x0000_s29726" name="Equation" r:id="rId14" imgW="1612800" imgH="228600" progId="Equation.DSMT4">
                  <p:embed/>
                </p:oleObj>
              </mc:Choice>
              <mc:Fallback>
                <p:oleObj name="Equation" r:id="rId14" imgW="1612800" imgH="22860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1613" y="3662363"/>
                        <a:ext cx="4240212"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5236" name="Text Box 20"/>
          <p:cNvSpPr txBox="1">
            <a:spLocks noChangeArrowheads="1"/>
          </p:cNvSpPr>
          <p:nvPr/>
        </p:nvSpPr>
        <p:spPr bwMode="auto">
          <a:xfrm>
            <a:off x="477838" y="3154363"/>
            <a:ext cx="30749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log ab = log a + log b</a:t>
            </a:r>
          </a:p>
        </p:txBody>
      </p:sp>
      <p:graphicFrame>
        <p:nvGraphicFramePr>
          <p:cNvPr id="265237" name="Object 21"/>
          <p:cNvGraphicFramePr>
            <a:graphicFrameLocks noChangeAspect="1"/>
          </p:cNvGraphicFramePr>
          <p:nvPr/>
        </p:nvGraphicFramePr>
        <p:xfrm>
          <a:off x="677863" y="5002213"/>
          <a:ext cx="3305175" cy="601662"/>
        </p:xfrm>
        <a:graphic>
          <a:graphicData uri="http://schemas.openxmlformats.org/presentationml/2006/ole">
            <mc:AlternateContent xmlns:mc="http://schemas.openxmlformats.org/markup-compatibility/2006">
              <mc:Choice xmlns:v="urn:schemas-microsoft-com:vml" Requires="v">
                <p:oleObj spid="_x0000_s29727" name="Equation" r:id="rId16" imgW="1257120" imgH="228600" progId="Equation.DSMT4">
                  <p:embed/>
                </p:oleObj>
              </mc:Choice>
              <mc:Fallback>
                <p:oleObj name="Equation" r:id="rId16" imgW="1257120" imgH="228600" progId="Equation.DSMT4">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7863" y="5002213"/>
                        <a:ext cx="3305175"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5238" name="Text Box 22"/>
          <p:cNvSpPr txBox="1">
            <a:spLocks noChangeArrowheads="1"/>
          </p:cNvSpPr>
          <p:nvPr/>
        </p:nvSpPr>
        <p:spPr bwMode="auto">
          <a:xfrm>
            <a:off x="477838" y="3757613"/>
            <a:ext cx="23749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log a</a:t>
            </a:r>
            <a:r>
              <a:rPr lang="en-GB" altLang="en-US" sz="2000" baseline="30000"/>
              <a:t>x</a:t>
            </a:r>
            <a:r>
              <a:rPr lang="en-GB" altLang="en-US" sz="2000"/>
              <a:t> = x log a</a:t>
            </a:r>
          </a:p>
        </p:txBody>
      </p:sp>
      <p:sp>
        <p:nvSpPr>
          <p:cNvPr id="265239" name="Text Box 23"/>
          <p:cNvSpPr txBox="1">
            <a:spLocks noChangeArrowheads="1"/>
          </p:cNvSpPr>
          <p:nvPr/>
        </p:nvSpPr>
        <p:spPr bwMode="auto">
          <a:xfrm>
            <a:off x="477838" y="4365625"/>
            <a:ext cx="17780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log</a:t>
            </a:r>
            <a:r>
              <a:rPr lang="en-GB" altLang="en-US" sz="2000" baseline="-25000"/>
              <a:t>a</a:t>
            </a:r>
            <a:r>
              <a:rPr lang="en-GB" altLang="en-US" sz="2000"/>
              <a:t> a = 1</a:t>
            </a:r>
          </a:p>
        </p:txBody>
      </p:sp>
      <p:graphicFrame>
        <p:nvGraphicFramePr>
          <p:cNvPr id="265240" name="Object 24"/>
          <p:cNvGraphicFramePr>
            <a:graphicFrameLocks noChangeAspect="1"/>
          </p:cNvGraphicFramePr>
          <p:nvPr/>
        </p:nvGraphicFramePr>
        <p:xfrm>
          <a:off x="4003675" y="4273550"/>
          <a:ext cx="3305175" cy="601663"/>
        </p:xfrm>
        <a:graphic>
          <a:graphicData uri="http://schemas.openxmlformats.org/presentationml/2006/ole">
            <mc:AlternateContent xmlns:mc="http://schemas.openxmlformats.org/markup-compatibility/2006">
              <mc:Choice xmlns:v="urn:schemas-microsoft-com:vml" Requires="v">
                <p:oleObj spid="_x0000_s29728" name="Equation" r:id="rId18" imgW="1257120" imgH="228600" progId="Equation.DSMT4">
                  <p:embed/>
                </p:oleObj>
              </mc:Choice>
              <mc:Fallback>
                <p:oleObj name="Equation" r:id="rId18" imgW="1257120" imgH="228600" progId="Equation.DSMT4">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03675" y="4273550"/>
                        <a:ext cx="3305175"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5241" name="Object 25"/>
          <p:cNvGraphicFramePr>
            <a:graphicFrameLocks noChangeAspect="1"/>
          </p:cNvGraphicFramePr>
          <p:nvPr/>
        </p:nvGraphicFramePr>
        <p:xfrm>
          <a:off x="4425950" y="5041900"/>
          <a:ext cx="1801813" cy="468313"/>
        </p:xfrm>
        <a:graphic>
          <a:graphicData uri="http://schemas.openxmlformats.org/presentationml/2006/ole">
            <mc:AlternateContent xmlns:mc="http://schemas.openxmlformats.org/markup-compatibility/2006">
              <mc:Choice xmlns:v="urn:schemas-microsoft-com:vml" Requires="v">
                <p:oleObj spid="_x0000_s29729" name="Equation" r:id="rId20" imgW="685800" imgH="177480" progId="Equation.DSMT4">
                  <p:embed/>
                </p:oleObj>
              </mc:Choice>
              <mc:Fallback>
                <p:oleObj name="Equation" r:id="rId20" imgW="685800" imgH="177480" progId="Equation.DSMT4">
                  <p:embed/>
                  <p:pic>
                    <p:nvPicPr>
                      <p:cNvPr id="0" name="Object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25950" y="5041900"/>
                        <a:ext cx="1801813"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5242" name="Object 26"/>
          <p:cNvGraphicFramePr>
            <a:graphicFrameLocks noChangeAspect="1"/>
          </p:cNvGraphicFramePr>
          <p:nvPr/>
        </p:nvGraphicFramePr>
        <p:xfrm>
          <a:off x="6704013" y="5008563"/>
          <a:ext cx="2001837" cy="534987"/>
        </p:xfrm>
        <a:graphic>
          <a:graphicData uri="http://schemas.openxmlformats.org/presentationml/2006/ole">
            <mc:AlternateContent xmlns:mc="http://schemas.openxmlformats.org/markup-compatibility/2006">
              <mc:Choice xmlns:v="urn:schemas-microsoft-com:vml" Requires="v">
                <p:oleObj spid="_x0000_s29730" name="Equation" r:id="rId22" imgW="761760" imgH="203040" progId="Equation.DSMT4">
                  <p:embed/>
                </p:oleObj>
              </mc:Choice>
              <mc:Fallback>
                <p:oleObj name="Equation" r:id="rId22" imgW="761760" imgH="203040" progId="Equation.DSMT4">
                  <p:embed/>
                  <p:pic>
                    <p:nvPicPr>
                      <p:cNvPr id="0" name="Object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04013" y="5008563"/>
                        <a:ext cx="200183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7"/>
          <p:cNvGrpSpPr>
            <a:grpSpLocks/>
          </p:cNvGrpSpPr>
          <p:nvPr/>
        </p:nvGrpSpPr>
        <p:grpSpPr bwMode="auto">
          <a:xfrm>
            <a:off x="6097588" y="5749925"/>
            <a:ext cx="874712" cy="942975"/>
            <a:chOff x="4815" y="2835"/>
            <a:chExt cx="551" cy="594"/>
          </a:xfrm>
        </p:grpSpPr>
        <p:pic>
          <p:nvPicPr>
            <p:cNvPr id="29721" name="Picture 28" descr="Round-button-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Text Box 29"/>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33"/>
                                        </p:tgtEl>
                                        <p:attrNameLst>
                                          <p:attrName>style.visibility</p:attrName>
                                        </p:attrNameLst>
                                      </p:cBhvr>
                                      <p:to>
                                        <p:strVal val="visible"/>
                                      </p:to>
                                    </p:set>
                                    <p:animEffect transition="in" filter="dissolve">
                                      <p:cBhvr>
                                        <p:cTn id="7" dur="500"/>
                                        <p:tgtEl>
                                          <p:spTgt spid="265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5232"/>
                                        </p:tgtEl>
                                        <p:attrNameLst>
                                          <p:attrName>style.visibility</p:attrName>
                                        </p:attrNameLst>
                                      </p:cBhvr>
                                      <p:to>
                                        <p:strVal val="visible"/>
                                      </p:to>
                                    </p:set>
                                    <p:animEffect transition="in" filter="dissolve">
                                      <p:cBhvr>
                                        <p:cTn id="12" dur="500"/>
                                        <p:tgtEl>
                                          <p:spTgt spid="2652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5236"/>
                                        </p:tgtEl>
                                        <p:attrNameLst>
                                          <p:attrName>style.visibility</p:attrName>
                                        </p:attrNameLst>
                                      </p:cBhvr>
                                      <p:to>
                                        <p:strVal val="visible"/>
                                      </p:to>
                                    </p:set>
                                    <p:animEffect transition="in" filter="dissolve">
                                      <p:cBhvr>
                                        <p:cTn id="17" dur="500"/>
                                        <p:tgtEl>
                                          <p:spTgt spid="265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5234"/>
                                        </p:tgtEl>
                                        <p:attrNameLst>
                                          <p:attrName>style.visibility</p:attrName>
                                        </p:attrNameLst>
                                      </p:cBhvr>
                                      <p:to>
                                        <p:strVal val="visible"/>
                                      </p:to>
                                    </p:set>
                                    <p:animEffect transition="in" filter="dissolve">
                                      <p:cBhvr>
                                        <p:cTn id="22" dur="500"/>
                                        <p:tgtEl>
                                          <p:spTgt spid="2652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5238"/>
                                        </p:tgtEl>
                                        <p:attrNameLst>
                                          <p:attrName>style.visibility</p:attrName>
                                        </p:attrNameLst>
                                      </p:cBhvr>
                                      <p:to>
                                        <p:strVal val="visible"/>
                                      </p:to>
                                    </p:set>
                                    <p:animEffect transition="in" filter="dissolve">
                                      <p:cBhvr>
                                        <p:cTn id="27" dur="500"/>
                                        <p:tgtEl>
                                          <p:spTgt spid="2652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65235"/>
                                        </p:tgtEl>
                                        <p:attrNameLst>
                                          <p:attrName>style.visibility</p:attrName>
                                        </p:attrNameLst>
                                      </p:cBhvr>
                                      <p:to>
                                        <p:strVal val="visible"/>
                                      </p:to>
                                    </p:set>
                                    <p:animEffect transition="in" filter="dissolve">
                                      <p:cBhvr>
                                        <p:cTn id="32" dur="500"/>
                                        <p:tgtEl>
                                          <p:spTgt spid="2652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5239"/>
                                        </p:tgtEl>
                                        <p:attrNameLst>
                                          <p:attrName>style.visibility</p:attrName>
                                        </p:attrNameLst>
                                      </p:cBhvr>
                                      <p:to>
                                        <p:strVal val="visible"/>
                                      </p:to>
                                    </p:set>
                                    <p:animEffect transition="in" filter="dissolve">
                                      <p:cBhvr>
                                        <p:cTn id="37" dur="500"/>
                                        <p:tgtEl>
                                          <p:spTgt spid="2652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65240"/>
                                        </p:tgtEl>
                                        <p:attrNameLst>
                                          <p:attrName>style.visibility</p:attrName>
                                        </p:attrNameLst>
                                      </p:cBhvr>
                                      <p:to>
                                        <p:strVal val="visible"/>
                                      </p:to>
                                    </p:set>
                                    <p:animEffect transition="in" filter="dissolve">
                                      <p:cBhvr>
                                        <p:cTn id="42" dur="500"/>
                                        <p:tgtEl>
                                          <p:spTgt spid="2652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65237"/>
                                        </p:tgtEl>
                                        <p:attrNameLst>
                                          <p:attrName>style.visibility</p:attrName>
                                        </p:attrNameLst>
                                      </p:cBhvr>
                                      <p:to>
                                        <p:strVal val="visible"/>
                                      </p:to>
                                    </p:set>
                                    <p:animEffect transition="in" filter="dissolve">
                                      <p:cBhvr>
                                        <p:cTn id="47" dur="500"/>
                                        <p:tgtEl>
                                          <p:spTgt spid="2652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65241"/>
                                        </p:tgtEl>
                                        <p:attrNameLst>
                                          <p:attrName>style.visibility</p:attrName>
                                        </p:attrNameLst>
                                      </p:cBhvr>
                                      <p:to>
                                        <p:strVal val="visible"/>
                                      </p:to>
                                    </p:set>
                                    <p:animEffect transition="in" filter="dissolve">
                                      <p:cBhvr>
                                        <p:cTn id="52" dur="500"/>
                                        <p:tgtEl>
                                          <p:spTgt spid="2652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65242"/>
                                        </p:tgtEl>
                                        <p:attrNameLst>
                                          <p:attrName>style.visibility</p:attrName>
                                        </p:attrNameLst>
                                      </p:cBhvr>
                                      <p:to>
                                        <p:strVal val="visible"/>
                                      </p:to>
                                    </p:set>
                                    <p:animEffect transition="in" filter="dissolve">
                                      <p:cBhvr>
                                        <p:cTn id="57" dur="500"/>
                                        <p:tgtEl>
                                          <p:spTgt spid="265242"/>
                                        </p:tgtEl>
                                      </p:cBhvr>
                                    </p:animEffect>
                                  </p:childTnLst>
                                </p:cTn>
                              </p:par>
                              <p:par>
                                <p:cTn id="58" presetID="9" presetClass="exit" presetSubtype="0" fill="hold" nodeType="withEffect">
                                  <p:stCondLst>
                                    <p:cond delay="0"/>
                                  </p:stCondLst>
                                  <p:childTnLst>
                                    <p:animEffect transition="out" filter="dissolv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33" grpId="0" animBg="1"/>
      <p:bldP spid="265236" grpId="0" animBg="1"/>
      <p:bldP spid="265238" grpId="0" animBg="1"/>
      <p:bldP spid="2652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0727"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073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0731"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073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0734"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0735" name="Text Box 11"/>
          <p:cNvSpPr txBox="1">
            <a:spLocks noChangeArrowheads="1"/>
          </p:cNvSpPr>
          <p:nvPr/>
        </p:nvSpPr>
        <p:spPr bwMode="auto">
          <a:xfrm>
            <a:off x="1793875" y="1257300"/>
            <a:ext cx="4819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800"/>
              <a:t>Solving logarithmic equations</a:t>
            </a:r>
          </a:p>
        </p:txBody>
      </p:sp>
      <p:graphicFrame>
        <p:nvGraphicFramePr>
          <p:cNvPr id="30722" name="Object 12"/>
          <p:cNvGraphicFramePr>
            <a:graphicFrameLocks noChangeAspect="1"/>
          </p:cNvGraphicFramePr>
          <p:nvPr/>
        </p:nvGraphicFramePr>
        <p:xfrm>
          <a:off x="4246563" y="1962150"/>
          <a:ext cx="2746375" cy="749300"/>
        </p:xfrm>
        <a:graphic>
          <a:graphicData uri="http://schemas.openxmlformats.org/presentationml/2006/ole">
            <mc:AlternateContent xmlns:mc="http://schemas.openxmlformats.org/markup-compatibility/2006">
              <mc:Choice xmlns:v="urn:schemas-microsoft-com:vml" Requires="v">
                <p:oleObj spid="_x0000_s30741" name="Equation" r:id="rId8" imgW="838080" imgH="228600" progId="Equation.DSMT4">
                  <p:embed/>
                </p:oleObj>
              </mc:Choice>
              <mc:Fallback>
                <p:oleObj name="Equation" r:id="rId8" imgW="838080" imgH="2286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6563" y="1962150"/>
                        <a:ext cx="274637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05" name="Object 13"/>
          <p:cNvGraphicFramePr>
            <a:graphicFrameLocks noChangeAspect="1"/>
          </p:cNvGraphicFramePr>
          <p:nvPr/>
        </p:nvGraphicFramePr>
        <p:xfrm>
          <a:off x="4906963" y="2854325"/>
          <a:ext cx="1706562" cy="749300"/>
        </p:xfrm>
        <a:graphic>
          <a:graphicData uri="http://schemas.openxmlformats.org/presentationml/2006/ole">
            <mc:AlternateContent xmlns:mc="http://schemas.openxmlformats.org/markup-compatibility/2006">
              <mc:Choice xmlns:v="urn:schemas-microsoft-com:vml" Requires="v">
                <p:oleObj spid="_x0000_s30742" name="Equation" r:id="rId10" imgW="520560" imgH="228600" progId="Equation.DSMT4">
                  <p:embed/>
                </p:oleObj>
              </mc:Choice>
              <mc:Fallback>
                <p:oleObj name="Equation" r:id="rId10" imgW="520560" imgH="2286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6963" y="2854325"/>
                        <a:ext cx="1706562"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4206" name="Text Box 14"/>
          <p:cNvSpPr txBox="1">
            <a:spLocks noChangeArrowheads="1"/>
          </p:cNvSpPr>
          <p:nvPr/>
        </p:nvSpPr>
        <p:spPr bwMode="auto">
          <a:xfrm>
            <a:off x="619125" y="3019425"/>
            <a:ext cx="33020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Change to exponential form</a:t>
            </a:r>
          </a:p>
        </p:txBody>
      </p:sp>
      <p:sp>
        <p:nvSpPr>
          <p:cNvPr id="264207" name="Text Box 15"/>
          <p:cNvSpPr txBox="1">
            <a:spLocks noChangeArrowheads="1"/>
          </p:cNvSpPr>
          <p:nvPr/>
        </p:nvSpPr>
        <p:spPr bwMode="auto">
          <a:xfrm>
            <a:off x="619125" y="3860800"/>
            <a:ext cx="33020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Change to exponential form</a:t>
            </a:r>
          </a:p>
        </p:txBody>
      </p:sp>
      <p:graphicFrame>
        <p:nvGraphicFramePr>
          <p:cNvPr id="264208" name="Object 16"/>
          <p:cNvGraphicFramePr>
            <a:graphicFrameLocks noChangeAspect="1"/>
          </p:cNvGraphicFramePr>
          <p:nvPr/>
        </p:nvGraphicFramePr>
        <p:xfrm>
          <a:off x="4997450" y="3551238"/>
          <a:ext cx="3171825" cy="1228725"/>
        </p:xfrm>
        <a:graphic>
          <a:graphicData uri="http://schemas.openxmlformats.org/presentationml/2006/ole">
            <mc:AlternateContent xmlns:mc="http://schemas.openxmlformats.org/markup-compatibility/2006">
              <mc:Choice xmlns:v="urn:schemas-microsoft-com:vml" Requires="v">
                <p:oleObj spid="_x0000_s30743" name="Equation" r:id="rId12" imgW="1346040" imgH="520560" progId="Equation.DSMT4">
                  <p:embed/>
                </p:oleObj>
              </mc:Choice>
              <mc:Fallback>
                <p:oleObj name="Equation" r:id="rId12" imgW="1346040" imgH="52056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7450" y="3551238"/>
                        <a:ext cx="3171825"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09" name="Object 17"/>
          <p:cNvGraphicFramePr>
            <a:graphicFrameLocks noChangeAspect="1"/>
          </p:cNvGraphicFramePr>
          <p:nvPr/>
        </p:nvGraphicFramePr>
        <p:xfrm>
          <a:off x="3324225" y="4879975"/>
          <a:ext cx="5076825" cy="666750"/>
        </p:xfrm>
        <a:graphic>
          <a:graphicData uri="http://schemas.openxmlformats.org/presentationml/2006/ole">
            <mc:AlternateContent xmlns:mc="http://schemas.openxmlformats.org/markup-compatibility/2006">
              <mc:Choice xmlns:v="urn:schemas-microsoft-com:vml" Requires="v">
                <p:oleObj spid="_x0000_s30744" name="Equation" r:id="rId14" imgW="1549080" imgH="203040" progId="Equation.DSMT4">
                  <p:embed/>
                </p:oleObj>
              </mc:Choice>
              <mc:Fallback>
                <p:oleObj name="Equation" r:id="rId14" imgW="1549080" imgH="203040" progId="Equation.DSMT4">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4225" y="4879975"/>
                        <a:ext cx="50768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8"/>
          <p:cNvGrpSpPr>
            <a:grpSpLocks/>
          </p:cNvGrpSpPr>
          <p:nvPr/>
        </p:nvGrpSpPr>
        <p:grpSpPr bwMode="auto">
          <a:xfrm>
            <a:off x="6097588" y="5749925"/>
            <a:ext cx="874712" cy="942975"/>
            <a:chOff x="4815" y="2835"/>
            <a:chExt cx="551" cy="594"/>
          </a:xfrm>
        </p:grpSpPr>
        <p:pic>
          <p:nvPicPr>
            <p:cNvPr id="30739" name="Picture 19" descr="Round-button-yell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Text Box 20"/>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4206"/>
                                        </p:tgtEl>
                                        <p:attrNameLst>
                                          <p:attrName>style.visibility</p:attrName>
                                        </p:attrNameLst>
                                      </p:cBhvr>
                                      <p:to>
                                        <p:strVal val="visible"/>
                                      </p:to>
                                    </p:set>
                                    <p:animEffect transition="in" filter="dissolve">
                                      <p:cBhvr>
                                        <p:cTn id="7" dur="500"/>
                                        <p:tgtEl>
                                          <p:spTgt spid="264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4205"/>
                                        </p:tgtEl>
                                        <p:attrNameLst>
                                          <p:attrName>style.visibility</p:attrName>
                                        </p:attrNameLst>
                                      </p:cBhvr>
                                      <p:to>
                                        <p:strVal val="visible"/>
                                      </p:to>
                                    </p:set>
                                    <p:animEffect transition="in" filter="dissolve">
                                      <p:cBhvr>
                                        <p:cTn id="12" dur="500"/>
                                        <p:tgtEl>
                                          <p:spTgt spid="264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4207"/>
                                        </p:tgtEl>
                                        <p:attrNameLst>
                                          <p:attrName>style.visibility</p:attrName>
                                        </p:attrNameLst>
                                      </p:cBhvr>
                                      <p:to>
                                        <p:strVal val="visible"/>
                                      </p:to>
                                    </p:set>
                                    <p:animEffect transition="in" filter="dissolve">
                                      <p:cBhvr>
                                        <p:cTn id="17" dur="500"/>
                                        <p:tgtEl>
                                          <p:spTgt spid="264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4208"/>
                                        </p:tgtEl>
                                        <p:attrNameLst>
                                          <p:attrName>style.visibility</p:attrName>
                                        </p:attrNameLst>
                                      </p:cBhvr>
                                      <p:to>
                                        <p:strVal val="visible"/>
                                      </p:to>
                                    </p:set>
                                    <p:animEffect transition="in" filter="dissolve">
                                      <p:cBhvr>
                                        <p:cTn id="22" dur="500"/>
                                        <p:tgtEl>
                                          <p:spTgt spid="2642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4209"/>
                                        </p:tgtEl>
                                        <p:attrNameLst>
                                          <p:attrName>style.visibility</p:attrName>
                                        </p:attrNameLst>
                                      </p:cBhvr>
                                      <p:to>
                                        <p:strVal val="visible"/>
                                      </p:to>
                                    </p:set>
                                    <p:animEffect transition="in" filter="dissolve">
                                      <p:cBhvr>
                                        <p:cTn id="27" dur="500"/>
                                        <p:tgtEl>
                                          <p:spTgt spid="264209"/>
                                        </p:tgtEl>
                                      </p:cBhvr>
                                    </p:animEffect>
                                  </p:childTnLst>
                                </p:cTn>
                              </p:par>
                              <p:par>
                                <p:cTn id="28" presetID="9" presetClass="exit" presetSubtype="0" fill="hold" nodeType="withEffect">
                                  <p:stCondLst>
                                    <p:cond delay="0"/>
                                  </p:stCondLst>
                                  <p:childTnLst>
                                    <p:animEffect transition="out" filter="dissolv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6" grpId="0" animBg="1"/>
      <p:bldP spid="26420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1755"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1758"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1759"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1761" name="Rectangle 1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aphicFrame>
        <p:nvGraphicFramePr>
          <p:cNvPr id="31746" name="Object 13"/>
          <p:cNvGraphicFramePr>
            <a:graphicFrameLocks noChangeAspect="1"/>
          </p:cNvGraphicFramePr>
          <p:nvPr/>
        </p:nvGraphicFramePr>
        <p:xfrm>
          <a:off x="1730375" y="962025"/>
          <a:ext cx="3259138" cy="542925"/>
        </p:xfrm>
        <a:graphic>
          <a:graphicData uri="http://schemas.openxmlformats.org/presentationml/2006/ole">
            <mc:AlternateContent xmlns:mc="http://schemas.openxmlformats.org/markup-compatibility/2006">
              <mc:Choice xmlns:v="urn:schemas-microsoft-com:vml" Requires="v">
                <p:oleObj spid="_x0000_s31769" name="Equation" r:id="rId8" imgW="1371600" imgH="228600" progId="Equation.DSMT4">
                  <p:embed/>
                </p:oleObj>
              </mc:Choice>
              <mc:Fallback>
                <p:oleObj name="Equation" r:id="rId8" imgW="1371600" imgH="228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0375" y="962025"/>
                        <a:ext cx="3259138"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2" name="Rectangle 1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aphicFrame>
        <p:nvGraphicFramePr>
          <p:cNvPr id="31747" name="Object 15"/>
          <p:cNvGraphicFramePr>
            <a:graphicFrameLocks noChangeAspect="1"/>
          </p:cNvGraphicFramePr>
          <p:nvPr/>
        </p:nvGraphicFramePr>
        <p:xfrm>
          <a:off x="4632325" y="1471613"/>
          <a:ext cx="2714625" cy="525462"/>
        </p:xfrm>
        <a:graphic>
          <a:graphicData uri="http://schemas.openxmlformats.org/presentationml/2006/ole">
            <mc:AlternateContent xmlns:mc="http://schemas.openxmlformats.org/markup-compatibility/2006">
              <mc:Choice xmlns:v="urn:schemas-microsoft-com:vml" Requires="v">
                <p:oleObj spid="_x0000_s31770" name="Equation" r:id="rId10" imgW="1181100" imgH="228600" progId="Equation.DSMT4">
                  <p:embed/>
                </p:oleObj>
              </mc:Choice>
              <mc:Fallback>
                <p:oleObj name="Equation" r:id="rId10" imgW="1181100" imgH="2286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2325" y="1471613"/>
                        <a:ext cx="2714625"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3" name="Rectangle 17"/>
          <p:cNvSpPr>
            <a:spLocks noChangeArrowheads="1"/>
          </p:cNvSpPr>
          <p:nvPr/>
        </p:nvSpPr>
        <p:spPr bwMode="auto">
          <a:xfrm>
            <a:off x="509588" y="10922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Simplify </a:t>
            </a:r>
          </a:p>
        </p:txBody>
      </p:sp>
      <p:sp>
        <p:nvSpPr>
          <p:cNvPr id="31764" name="Rectangle 18"/>
          <p:cNvSpPr>
            <a:spLocks noChangeArrowheads="1"/>
          </p:cNvSpPr>
          <p:nvPr/>
        </p:nvSpPr>
        <p:spPr bwMode="auto">
          <a:xfrm>
            <a:off x="603250" y="1562100"/>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expressing your answer in the form </a:t>
            </a:r>
          </a:p>
        </p:txBody>
      </p:sp>
      <p:sp>
        <p:nvSpPr>
          <p:cNvPr id="31765" name="Rectangle 19"/>
          <p:cNvSpPr>
            <a:spLocks noChangeArrowheads="1"/>
          </p:cNvSpPr>
          <p:nvPr/>
        </p:nvSpPr>
        <p:spPr bwMode="auto">
          <a:xfrm>
            <a:off x="715963" y="1995488"/>
            <a:ext cx="417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where  A, B and C are whole numbers. </a:t>
            </a:r>
          </a:p>
        </p:txBody>
      </p:sp>
      <p:graphicFrame>
        <p:nvGraphicFramePr>
          <p:cNvPr id="223252" name="Object 20"/>
          <p:cNvGraphicFramePr>
            <a:graphicFrameLocks noChangeAspect="1"/>
          </p:cNvGraphicFramePr>
          <p:nvPr/>
        </p:nvGraphicFramePr>
        <p:xfrm>
          <a:off x="1047750" y="2540000"/>
          <a:ext cx="3078163" cy="573088"/>
        </p:xfrm>
        <a:graphic>
          <a:graphicData uri="http://schemas.openxmlformats.org/presentationml/2006/ole">
            <mc:AlternateContent xmlns:mc="http://schemas.openxmlformats.org/markup-compatibility/2006">
              <mc:Choice xmlns:v="urn:schemas-microsoft-com:vml" Requires="v">
                <p:oleObj spid="_x0000_s31771" name="Equation" r:id="rId12" imgW="1295280" imgH="241200" progId="Equation.DSMT4">
                  <p:embed/>
                </p:oleObj>
              </mc:Choice>
              <mc:Fallback>
                <p:oleObj name="Equation" r:id="rId12" imgW="1295280" imgH="241200"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7750" y="2540000"/>
                        <a:ext cx="3078163"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53" name="Object 21"/>
          <p:cNvGraphicFramePr>
            <a:graphicFrameLocks noChangeAspect="1"/>
          </p:cNvGraphicFramePr>
          <p:nvPr/>
        </p:nvGraphicFramePr>
        <p:xfrm>
          <a:off x="5222875" y="2492375"/>
          <a:ext cx="3259138" cy="573088"/>
        </p:xfrm>
        <a:graphic>
          <a:graphicData uri="http://schemas.openxmlformats.org/presentationml/2006/ole">
            <mc:AlternateContent xmlns:mc="http://schemas.openxmlformats.org/markup-compatibility/2006">
              <mc:Choice xmlns:v="urn:schemas-microsoft-com:vml" Requires="v">
                <p:oleObj spid="_x0000_s31772" name="Equation" r:id="rId14" imgW="1371600" imgH="241200" progId="Equation.DSMT4">
                  <p:embed/>
                </p:oleObj>
              </mc:Choice>
              <mc:Fallback>
                <p:oleObj name="Equation" r:id="rId14" imgW="1371600" imgH="241200" progId="Equation.DSMT4">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75" y="2492375"/>
                        <a:ext cx="3259138"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54" name="Object 22"/>
          <p:cNvGraphicFramePr>
            <a:graphicFrameLocks noChangeAspect="1"/>
          </p:cNvGraphicFramePr>
          <p:nvPr/>
        </p:nvGraphicFramePr>
        <p:xfrm>
          <a:off x="2424113" y="3367088"/>
          <a:ext cx="1296987" cy="995362"/>
        </p:xfrm>
        <a:graphic>
          <a:graphicData uri="http://schemas.openxmlformats.org/presentationml/2006/ole">
            <mc:AlternateContent xmlns:mc="http://schemas.openxmlformats.org/markup-compatibility/2006">
              <mc:Choice xmlns:v="urn:schemas-microsoft-com:vml" Requires="v">
                <p:oleObj spid="_x0000_s31773" name="Equation" r:id="rId16" imgW="545760" imgH="419040" progId="Equation.DSMT4">
                  <p:embed/>
                </p:oleObj>
              </mc:Choice>
              <mc:Fallback>
                <p:oleObj name="Equation" r:id="rId16" imgW="545760" imgH="419040" progId="Equation.DSMT4">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24113" y="3367088"/>
                        <a:ext cx="1296987"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55" name="Object 23"/>
          <p:cNvGraphicFramePr>
            <a:graphicFrameLocks noChangeAspect="1"/>
          </p:cNvGraphicFramePr>
          <p:nvPr/>
        </p:nvGraphicFramePr>
        <p:xfrm>
          <a:off x="4864100" y="3375025"/>
          <a:ext cx="1870075" cy="935038"/>
        </p:xfrm>
        <a:graphic>
          <a:graphicData uri="http://schemas.openxmlformats.org/presentationml/2006/ole">
            <mc:AlternateContent xmlns:mc="http://schemas.openxmlformats.org/markup-compatibility/2006">
              <mc:Choice xmlns:v="urn:schemas-microsoft-com:vml" Requires="v">
                <p:oleObj spid="_x0000_s31774" name="Equation" r:id="rId18" imgW="787320" imgH="393480" progId="Equation.DSMT4">
                  <p:embed/>
                </p:oleObj>
              </mc:Choice>
              <mc:Fallback>
                <p:oleObj name="Equation" r:id="rId18" imgW="787320" imgH="393480"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64100" y="3375025"/>
                        <a:ext cx="1870075"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56" name="Object 24"/>
          <p:cNvGraphicFramePr>
            <a:graphicFrameLocks noChangeAspect="1"/>
          </p:cNvGraphicFramePr>
          <p:nvPr/>
        </p:nvGraphicFramePr>
        <p:xfrm>
          <a:off x="820738" y="4692650"/>
          <a:ext cx="3800475" cy="542925"/>
        </p:xfrm>
        <a:graphic>
          <a:graphicData uri="http://schemas.openxmlformats.org/presentationml/2006/ole">
            <mc:AlternateContent xmlns:mc="http://schemas.openxmlformats.org/markup-compatibility/2006">
              <mc:Choice xmlns:v="urn:schemas-microsoft-com:vml" Requires="v">
                <p:oleObj spid="_x0000_s31775" name="Equation" r:id="rId20" imgW="1600200" imgH="228600" progId="Equation.DSMT4">
                  <p:embed/>
                </p:oleObj>
              </mc:Choice>
              <mc:Fallback>
                <p:oleObj name="Equation" r:id="rId20" imgW="1600200" imgH="228600" progId="Equation.DSMT4">
                  <p:embed/>
                  <p:pic>
                    <p:nvPicPr>
                      <p:cNvPr id="0" name="Object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0738" y="4692650"/>
                        <a:ext cx="38004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57" name="Object 25"/>
          <p:cNvGraphicFramePr>
            <a:graphicFrameLocks noChangeAspect="1"/>
          </p:cNvGraphicFramePr>
          <p:nvPr/>
        </p:nvGraphicFramePr>
        <p:xfrm>
          <a:off x="5489575" y="4692650"/>
          <a:ext cx="3016250" cy="542925"/>
        </p:xfrm>
        <a:graphic>
          <a:graphicData uri="http://schemas.openxmlformats.org/presentationml/2006/ole">
            <mc:AlternateContent xmlns:mc="http://schemas.openxmlformats.org/markup-compatibility/2006">
              <mc:Choice xmlns:v="urn:schemas-microsoft-com:vml" Requires="v">
                <p:oleObj spid="_x0000_s31776" name="Equation" r:id="rId22" imgW="1269720" imgH="228600" progId="Equation.DSMT4">
                  <p:embed/>
                </p:oleObj>
              </mc:Choice>
              <mc:Fallback>
                <p:oleObj name="Equation" r:id="rId22" imgW="1269720" imgH="228600" progId="Equation.DSMT4">
                  <p:embed/>
                  <p:pic>
                    <p:nvPicPr>
                      <p:cNvPr id="0"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89575" y="4692650"/>
                        <a:ext cx="30162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6"/>
          <p:cNvGrpSpPr>
            <a:grpSpLocks/>
          </p:cNvGrpSpPr>
          <p:nvPr/>
        </p:nvGrpSpPr>
        <p:grpSpPr bwMode="auto">
          <a:xfrm>
            <a:off x="6097588" y="5749925"/>
            <a:ext cx="874712" cy="942975"/>
            <a:chOff x="4815" y="2835"/>
            <a:chExt cx="551" cy="594"/>
          </a:xfrm>
        </p:grpSpPr>
        <p:pic>
          <p:nvPicPr>
            <p:cNvPr id="31767" name="Picture 27" descr="Round-button-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Text Box 28"/>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3252"/>
                                        </p:tgtEl>
                                        <p:attrNameLst>
                                          <p:attrName>style.visibility</p:attrName>
                                        </p:attrNameLst>
                                      </p:cBhvr>
                                      <p:to>
                                        <p:strVal val="visible"/>
                                      </p:to>
                                    </p:set>
                                    <p:animEffect transition="in" filter="dissolve">
                                      <p:cBhvr>
                                        <p:cTn id="7" dur="500"/>
                                        <p:tgtEl>
                                          <p:spTgt spid="22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3253"/>
                                        </p:tgtEl>
                                        <p:attrNameLst>
                                          <p:attrName>style.visibility</p:attrName>
                                        </p:attrNameLst>
                                      </p:cBhvr>
                                      <p:to>
                                        <p:strVal val="visible"/>
                                      </p:to>
                                    </p:set>
                                    <p:animEffect transition="in" filter="dissolve">
                                      <p:cBhvr>
                                        <p:cTn id="12" dur="500"/>
                                        <p:tgtEl>
                                          <p:spTgt spid="223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3254"/>
                                        </p:tgtEl>
                                        <p:attrNameLst>
                                          <p:attrName>style.visibility</p:attrName>
                                        </p:attrNameLst>
                                      </p:cBhvr>
                                      <p:to>
                                        <p:strVal val="visible"/>
                                      </p:to>
                                    </p:set>
                                    <p:animEffect transition="in" filter="dissolve">
                                      <p:cBhvr>
                                        <p:cTn id="17" dur="500"/>
                                        <p:tgtEl>
                                          <p:spTgt spid="223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3255"/>
                                        </p:tgtEl>
                                        <p:attrNameLst>
                                          <p:attrName>style.visibility</p:attrName>
                                        </p:attrNameLst>
                                      </p:cBhvr>
                                      <p:to>
                                        <p:strVal val="visible"/>
                                      </p:to>
                                    </p:set>
                                    <p:animEffect transition="in" filter="dissolve">
                                      <p:cBhvr>
                                        <p:cTn id="22" dur="500"/>
                                        <p:tgtEl>
                                          <p:spTgt spid="2232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23256"/>
                                        </p:tgtEl>
                                        <p:attrNameLst>
                                          <p:attrName>style.visibility</p:attrName>
                                        </p:attrNameLst>
                                      </p:cBhvr>
                                      <p:to>
                                        <p:strVal val="visible"/>
                                      </p:to>
                                    </p:set>
                                    <p:animEffect transition="in" filter="dissolve">
                                      <p:cBhvr>
                                        <p:cTn id="27" dur="500"/>
                                        <p:tgtEl>
                                          <p:spTgt spid="2232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23257"/>
                                        </p:tgtEl>
                                        <p:attrNameLst>
                                          <p:attrName>style.visibility</p:attrName>
                                        </p:attrNameLst>
                                      </p:cBhvr>
                                      <p:to>
                                        <p:strVal val="visible"/>
                                      </p:to>
                                    </p:set>
                                    <p:animEffect transition="in" filter="dissolve">
                                      <p:cBhvr>
                                        <p:cTn id="32" dur="500"/>
                                        <p:tgtEl>
                                          <p:spTgt spid="223257"/>
                                        </p:tgtEl>
                                      </p:cBhvr>
                                    </p:animEffect>
                                  </p:childTnLst>
                                </p:cTn>
                              </p:par>
                              <p:par>
                                <p:cTn id="33" presetID="9" presetClass="exit" presetSubtype="0" fill="hold" nodeType="withEffect">
                                  <p:stCondLst>
                                    <p:cond delay="0"/>
                                  </p:stCondLst>
                                  <p:childTnLst>
                                    <p:animEffect transition="out" filter="dissolv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2777"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278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2781"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278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2784" name="Rectangle 1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2785" name="Rectangle 17"/>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aphicFrame>
        <p:nvGraphicFramePr>
          <p:cNvPr id="32770" name="Object 16"/>
          <p:cNvGraphicFramePr>
            <a:graphicFrameLocks noChangeAspect="1"/>
          </p:cNvGraphicFramePr>
          <p:nvPr/>
        </p:nvGraphicFramePr>
        <p:xfrm>
          <a:off x="1768475" y="1189038"/>
          <a:ext cx="3760788" cy="588962"/>
        </p:xfrm>
        <a:graphic>
          <a:graphicData uri="http://schemas.openxmlformats.org/presentationml/2006/ole">
            <mc:AlternateContent xmlns:mc="http://schemas.openxmlformats.org/markup-compatibility/2006">
              <mc:Choice xmlns:v="urn:schemas-microsoft-com:vml" Requires="v">
                <p:oleObj spid="_x0000_s32790" name="Equation" r:id="rId8" imgW="1460500" imgH="228600" progId="Equation.DSMT4">
                  <p:embed/>
                </p:oleObj>
              </mc:Choice>
              <mc:Fallback>
                <p:oleObj name="Equation" r:id="rId8" imgW="1460500" imgH="22860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8475" y="1189038"/>
                        <a:ext cx="376078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6" name="Text Box 18"/>
          <p:cNvSpPr txBox="1">
            <a:spLocks noChangeArrowheads="1"/>
          </p:cNvSpPr>
          <p:nvPr/>
        </p:nvSpPr>
        <p:spPr bwMode="auto">
          <a:xfrm>
            <a:off x="465138" y="1301750"/>
            <a:ext cx="1222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Simplify</a:t>
            </a:r>
          </a:p>
        </p:txBody>
      </p:sp>
      <p:graphicFrame>
        <p:nvGraphicFramePr>
          <p:cNvPr id="239635" name="Object 19"/>
          <p:cNvGraphicFramePr>
            <a:graphicFrameLocks noChangeAspect="1"/>
          </p:cNvGraphicFramePr>
          <p:nvPr/>
        </p:nvGraphicFramePr>
        <p:xfrm>
          <a:off x="1974850" y="2173288"/>
          <a:ext cx="2486025" cy="1014412"/>
        </p:xfrm>
        <a:graphic>
          <a:graphicData uri="http://schemas.openxmlformats.org/presentationml/2006/ole">
            <mc:AlternateContent xmlns:mc="http://schemas.openxmlformats.org/markup-compatibility/2006">
              <mc:Choice xmlns:v="urn:schemas-microsoft-com:vml" Requires="v">
                <p:oleObj spid="_x0000_s32791" name="Equation" r:id="rId10" imgW="965160" imgH="393480" progId="Equation.DSMT4">
                  <p:embed/>
                </p:oleObj>
              </mc:Choice>
              <mc:Fallback>
                <p:oleObj name="Equation" r:id="rId10" imgW="965160" imgH="39348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4850" y="2173288"/>
                        <a:ext cx="2486025" cy="101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36" name="Object 20"/>
          <p:cNvGraphicFramePr>
            <a:graphicFrameLocks noChangeAspect="1"/>
          </p:cNvGraphicFramePr>
          <p:nvPr/>
        </p:nvGraphicFramePr>
        <p:xfrm>
          <a:off x="5792788" y="2371725"/>
          <a:ext cx="1930400" cy="588963"/>
        </p:xfrm>
        <a:graphic>
          <a:graphicData uri="http://schemas.openxmlformats.org/presentationml/2006/ole">
            <mc:AlternateContent xmlns:mc="http://schemas.openxmlformats.org/markup-compatibility/2006">
              <mc:Choice xmlns:v="urn:schemas-microsoft-com:vml" Requires="v">
                <p:oleObj spid="_x0000_s32792" name="Equation" r:id="rId12" imgW="749160" imgH="228600" progId="Equation.DSMT4">
                  <p:embed/>
                </p:oleObj>
              </mc:Choice>
              <mc:Fallback>
                <p:oleObj name="Equation" r:id="rId12" imgW="749160" imgH="228600"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2788" y="2371725"/>
                        <a:ext cx="19304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37" name="Object 21"/>
          <p:cNvGraphicFramePr>
            <a:graphicFrameLocks noChangeAspect="1"/>
          </p:cNvGraphicFramePr>
          <p:nvPr/>
        </p:nvGraphicFramePr>
        <p:xfrm>
          <a:off x="1171575" y="3941763"/>
          <a:ext cx="1865313" cy="620712"/>
        </p:xfrm>
        <a:graphic>
          <a:graphicData uri="http://schemas.openxmlformats.org/presentationml/2006/ole">
            <mc:AlternateContent xmlns:mc="http://schemas.openxmlformats.org/markup-compatibility/2006">
              <mc:Choice xmlns:v="urn:schemas-microsoft-com:vml" Requires="v">
                <p:oleObj spid="_x0000_s32793" name="Equation" r:id="rId14" imgW="723600" imgH="241200" progId="Equation.DSMT4">
                  <p:embed/>
                </p:oleObj>
              </mc:Choice>
              <mc:Fallback>
                <p:oleObj name="Equation" r:id="rId14" imgW="723600" imgH="241200" progId="Equation.DSMT4">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1575" y="3941763"/>
                        <a:ext cx="1865313"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38" name="Object 22"/>
          <p:cNvGraphicFramePr>
            <a:graphicFrameLocks noChangeAspect="1"/>
          </p:cNvGraphicFramePr>
          <p:nvPr/>
        </p:nvGraphicFramePr>
        <p:xfrm>
          <a:off x="3836988" y="3959225"/>
          <a:ext cx="1963737" cy="587375"/>
        </p:xfrm>
        <a:graphic>
          <a:graphicData uri="http://schemas.openxmlformats.org/presentationml/2006/ole">
            <mc:AlternateContent xmlns:mc="http://schemas.openxmlformats.org/markup-compatibility/2006">
              <mc:Choice xmlns:v="urn:schemas-microsoft-com:vml" Requires="v">
                <p:oleObj spid="_x0000_s32794" name="Equation" r:id="rId16" imgW="761760" imgH="228600" progId="Equation.DSMT4">
                  <p:embed/>
                </p:oleObj>
              </mc:Choice>
              <mc:Fallback>
                <p:oleObj name="Equation" r:id="rId16" imgW="761760" imgH="228600" progId="Equation.DSMT4">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36988" y="3959225"/>
                        <a:ext cx="196373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39" name="Object 23"/>
          <p:cNvGraphicFramePr>
            <a:graphicFrameLocks noChangeAspect="1"/>
          </p:cNvGraphicFramePr>
          <p:nvPr/>
        </p:nvGraphicFramePr>
        <p:xfrm>
          <a:off x="7062788" y="3990975"/>
          <a:ext cx="1014412" cy="522288"/>
        </p:xfrm>
        <a:graphic>
          <a:graphicData uri="http://schemas.openxmlformats.org/presentationml/2006/ole">
            <mc:AlternateContent xmlns:mc="http://schemas.openxmlformats.org/markup-compatibility/2006">
              <mc:Choice xmlns:v="urn:schemas-microsoft-com:vml" Requires="v">
                <p:oleObj spid="_x0000_s32795" name="Equation" r:id="rId18" imgW="393480" imgH="203040" progId="Equation.DSMT4">
                  <p:embed/>
                </p:oleObj>
              </mc:Choice>
              <mc:Fallback>
                <p:oleObj name="Equation" r:id="rId18" imgW="393480" imgH="203040"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62788" y="3990975"/>
                        <a:ext cx="1014412"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4"/>
          <p:cNvGrpSpPr>
            <a:grpSpLocks/>
          </p:cNvGrpSpPr>
          <p:nvPr/>
        </p:nvGrpSpPr>
        <p:grpSpPr bwMode="auto">
          <a:xfrm>
            <a:off x="6097588" y="5749925"/>
            <a:ext cx="874712" cy="942975"/>
            <a:chOff x="4815" y="2835"/>
            <a:chExt cx="551" cy="594"/>
          </a:xfrm>
        </p:grpSpPr>
        <p:pic>
          <p:nvPicPr>
            <p:cNvPr id="32788" name="Picture 25" descr="Round-button-yellow"/>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 Box 26"/>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9635"/>
                                        </p:tgtEl>
                                        <p:attrNameLst>
                                          <p:attrName>style.visibility</p:attrName>
                                        </p:attrNameLst>
                                      </p:cBhvr>
                                      <p:to>
                                        <p:strVal val="visible"/>
                                      </p:to>
                                    </p:set>
                                    <p:animEffect transition="in" filter="dissolve">
                                      <p:cBhvr>
                                        <p:cTn id="7" dur="500"/>
                                        <p:tgtEl>
                                          <p:spTgt spid="23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9636"/>
                                        </p:tgtEl>
                                        <p:attrNameLst>
                                          <p:attrName>style.visibility</p:attrName>
                                        </p:attrNameLst>
                                      </p:cBhvr>
                                      <p:to>
                                        <p:strVal val="visible"/>
                                      </p:to>
                                    </p:set>
                                    <p:animEffect transition="in" filter="dissolve">
                                      <p:cBhvr>
                                        <p:cTn id="12" dur="500"/>
                                        <p:tgtEl>
                                          <p:spTgt spid="239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9637"/>
                                        </p:tgtEl>
                                        <p:attrNameLst>
                                          <p:attrName>style.visibility</p:attrName>
                                        </p:attrNameLst>
                                      </p:cBhvr>
                                      <p:to>
                                        <p:strVal val="visible"/>
                                      </p:to>
                                    </p:set>
                                    <p:animEffect transition="in" filter="dissolve">
                                      <p:cBhvr>
                                        <p:cTn id="17" dur="500"/>
                                        <p:tgtEl>
                                          <p:spTgt spid="239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9638"/>
                                        </p:tgtEl>
                                        <p:attrNameLst>
                                          <p:attrName>style.visibility</p:attrName>
                                        </p:attrNameLst>
                                      </p:cBhvr>
                                      <p:to>
                                        <p:strVal val="visible"/>
                                      </p:to>
                                    </p:set>
                                    <p:animEffect transition="in" filter="dissolve">
                                      <p:cBhvr>
                                        <p:cTn id="22" dur="500"/>
                                        <p:tgtEl>
                                          <p:spTgt spid="2396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39639"/>
                                        </p:tgtEl>
                                        <p:attrNameLst>
                                          <p:attrName>style.visibility</p:attrName>
                                        </p:attrNameLst>
                                      </p:cBhvr>
                                      <p:to>
                                        <p:strVal val="visible"/>
                                      </p:to>
                                    </p:set>
                                    <p:animEffect transition="in" filter="dissolve">
                                      <p:cBhvr>
                                        <p:cTn id="27" dur="500"/>
                                        <p:tgtEl>
                                          <p:spTgt spid="239639"/>
                                        </p:tgtEl>
                                      </p:cBhvr>
                                    </p:animEffect>
                                  </p:childTnLst>
                                </p:cTn>
                              </p:par>
                              <p:par>
                                <p:cTn id="28" presetID="9" presetClass="exit" presetSubtype="0" fill="hold" nodeType="withEffect">
                                  <p:stCondLst>
                                    <p:cond delay="0"/>
                                  </p:stCondLst>
                                  <p:childTnLst>
                                    <p:animEffect transition="out" filter="dissolv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042988" y="2698750"/>
          <a:ext cx="7962900" cy="2760663"/>
        </p:xfrm>
        <a:graphic>
          <a:graphicData uri="http://schemas.openxmlformats.org/presentationml/2006/ole">
            <mc:AlternateContent xmlns:mc="http://schemas.openxmlformats.org/markup-compatibility/2006">
              <mc:Choice xmlns:v="urn:schemas-microsoft-com:vml" Requires="v">
                <p:oleObj spid="_x0000_s2055" name="Document" r:id="rId3" imgW="5791260" imgH="1947191" progId="Word.Document.8">
                  <p:embed/>
                </p:oleObj>
              </mc:Choice>
              <mc:Fallback>
                <p:oleObj name="Document" r:id="rId3" imgW="5791260" imgH="194719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698750"/>
                        <a:ext cx="7962900" cy="2760663"/>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3"/>
          <p:cNvSpPr txBox="1">
            <a:spLocks noChangeArrowheads="1"/>
          </p:cNvSpPr>
          <p:nvPr/>
        </p:nvSpPr>
        <p:spPr bwMode="auto">
          <a:xfrm>
            <a:off x="5556250" y="3565525"/>
            <a:ext cx="381000" cy="400050"/>
          </a:xfrm>
          <a:prstGeom prst="rect">
            <a:avLst/>
          </a:prstGeom>
          <a:noFill/>
          <a:ln w="9525">
            <a:noFill/>
            <a:miter lim="800000"/>
            <a:headEnd/>
            <a:tailEnd/>
          </a:ln>
        </p:spPr>
        <p:txBody>
          <a:bodyPr>
            <a:spAutoFit/>
          </a:bodyPr>
          <a:lstStyle/>
          <a:p>
            <a:pPr>
              <a:defRPr/>
            </a:pPr>
            <a:r>
              <a:rPr lang="en-GB" sz="2000" dirty="0">
                <a:solidFill>
                  <a:srgbClr val="FF0000"/>
                </a:solidFill>
                <a:latin typeface="+mj-lt"/>
              </a:rPr>
              <a:t>2</a:t>
            </a:r>
          </a:p>
        </p:txBody>
      </p:sp>
      <p:sp>
        <p:nvSpPr>
          <p:cNvPr id="10246" name="Text Box 6"/>
          <p:cNvSpPr txBox="1">
            <a:spLocks noChangeArrowheads="1"/>
          </p:cNvSpPr>
          <p:nvPr/>
        </p:nvSpPr>
        <p:spPr bwMode="auto">
          <a:xfrm>
            <a:off x="5565775" y="3962400"/>
            <a:ext cx="381000" cy="400050"/>
          </a:xfrm>
          <a:prstGeom prst="rect">
            <a:avLst/>
          </a:prstGeom>
          <a:noFill/>
          <a:ln w="9525">
            <a:noFill/>
            <a:miter lim="800000"/>
            <a:headEnd/>
            <a:tailEnd/>
          </a:ln>
        </p:spPr>
        <p:txBody>
          <a:bodyPr>
            <a:spAutoFit/>
          </a:bodyPr>
          <a:lstStyle/>
          <a:p>
            <a:pPr>
              <a:defRPr/>
            </a:pPr>
            <a:r>
              <a:rPr lang="en-GB" sz="2000" dirty="0">
                <a:solidFill>
                  <a:srgbClr val="FF0000"/>
                </a:solidFill>
                <a:latin typeface="+mj-lt"/>
              </a:rPr>
              <a:t>3</a:t>
            </a:r>
          </a:p>
        </p:txBody>
      </p:sp>
      <p:sp>
        <p:nvSpPr>
          <p:cNvPr id="10247" name="Text Box 7"/>
          <p:cNvSpPr txBox="1">
            <a:spLocks noChangeArrowheads="1"/>
          </p:cNvSpPr>
          <p:nvPr/>
        </p:nvSpPr>
        <p:spPr bwMode="auto">
          <a:xfrm>
            <a:off x="5668963" y="4308475"/>
            <a:ext cx="381000" cy="400050"/>
          </a:xfrm>
          <a:prstGeom prst="rect">
            <a:avLst/>
          </a:prstGeom>
          <a:noFill/>
          <a:ln w="9525">
            <a:noFill/>
            <a:miter lim="800000"/>
            <a:headEnd/>
            <a:tailEnd/>
          </a:ln>
        </p:spPr>
        <p:txBody>
          <a:bodyPr>
            <a:spAutoFit/>
          </a:bodyPr>
          <a:lstStyle/>
          <a:p>
            <a:pPr>
              <a:defRPr/>
            </a:pPr>
            <a:r>
              <a:rPr lang="en-GB" sz="2000" dirty="0">
                <a:solidFill>
                  <a:srgbClr val="FF0000"/>
                </a:solidFill>
                <a:latin typeface="+mj-lt"/>
              </a:rPr>
              <a:t>4</a:t>
            </a:r>
          </a:p>
        </p:txBody>
      </p:sp>
      <p:sp>
        <p:nvSpPr>
          <p:cNvPr id="2054" name="Title 12"/>
          <p:cNvSpPr>
            <a:spLocks noGrp="1"/>
          </p:cNvSpPr>
          <p:nvPr>
            <p:ph type="ctrTitle" sz="quarter"/>
          </p:nvPr>
        </p:nvSpPr>
        <p:spPr>
          <a:xfrm>
            <a:off x="1895475" y="277813"/>
            <a:ext cx="5429250" cy="1069975"/>
          </a:xfrm>
        </p:spPr>
        <p:txBody>
          <a:bodyPr/>
          <a:lstStyle/>
          <a:p>
            <a:pPr algn="ctr"/>
            <a:r>
              <a:rPr lang="en-GB" altLang="en-US" sz="2800" b="0" smtClean="0">
                <a:effectLst/>
              </a:rPr>
              <a:t>Linking the Exponential          and the Logarithmic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up)">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ppt_w</p:attrName>
                                        </p:attrNameLst>
                                      </p:cBhvr>
                                      <p:tavLst>
                                        <p:tav tm="0">
                                          <p:val>
                                            <p:fltVal val="0"/>
                                          </p:val>
                                        </p:tav>
                                        <p:tav tm="100000">
                                          <p:val>
                                            <p:strVal val="#ppt_w"/>
                                          </p:val>
                                        </p:tav>
                                      </p:tavLst>
                                    </p:anim>
                                    <p:anim calcmode="lin" valueType="num">
                                      <p:cBhvr>
                                        <p:cTn id="13" dur="1000" fill="hold"/>
                                        <p:tgtEl>
                                          <p:spTgt spid="10243"/>
                                        </p:tgtEl>
                                        <p:attrNameLst>
                                          <p:attrName>ppt_h</p:attrName>
                                        </p:attrNameLst>
                                      </p:cBhvr>
                                      <p:tavLst>
                                        <p:tav tm="0">
                                          <p:val>
                                            <p:fltVal val="0"/>
                                          </p:val>
                                        </p:tav>
                                        <p:tav tm="100000">
                                          <p:val>
                                            <p:strVal val="#ppt_h"/>
                                          </p:val>
                                        </p:tav>
                                      </p:tavLst>
                                    </p:anim>
                                    <p:anim calcmode="lin" valueType="num">
                                      <p:cBhvr>
                                        <p:cTn id="14"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0246"/>
                                        </p:tgtEl>
                                        <p:attrNameLst>
                                          <p:attrName>style.visibility</p:attrName>
                                        </p:attrNameLst>
                                      </p:cBhvr>
                                      <p:to>
                                        <p:strVal val="visible"/>
                                      </p:to>
                                    </p:set>
                                    <p:anim calcmode="lin" valueType="num">
                                      <p:cBhvr>
                                        <p:cTn id="20" dur="1000" fill="hold"/>
                                        <p:tgtEl>
                                          <p:spTgt spid="10246"/>
                                        </p:tgtEl>
                                        <p:attrNameLst>
                                          <p:attrName>ppt_w</p:attrName>
                                        </p:attrNameLst>
                                      </p:cBhvr>
                                      <p:tavLst>
                                        <p:tav tm="0">
                                          <p:val>
                                            <p:fltVal val="0"/>
                                          </p:val>
                                        </p:tav>
                                        <p:tav tm="100000">
                                          <p:val>
                                            <p:strVal val="#ppt_w"/>
                                          </p:val>
                                        </p:tav>
                                      </p:tavLst>
                                    </p:anim>
                                    <p:anim calcmode="lin" valueType="num">
                                      <p:cBhvr>
                                        <p:cTn id="21" dur="1000" fill="hold"/>
                                        <p:tgtEl>
                                          <p:spTgt spid="10246"/>
                                        </p:tgtEl>
                                        <p:attrNameLst>
                                          <p:attrName>ppt_h</p:attrName>
                                        </p:attrNameLst>
                                      </p:cBhvr>
                                      <p:tavLst>
                                        <p:tav tm="0">
                                          <p:val>
                                            <p:fltVal val="0"/>
                                          </p:val>
                                        </p:tav>
                                        <p:tav tm="100000">
                                          <p:val>
                                            <p:strVal val="#ppt_h"/>
                                          </p:val>
                                        </p:tav>
                                      </p:tavLst>
                                    </p:anim>
                                    <p:anim calcmode="lin" valueType="num">
                                      <p:cBhvr>
                                        <p:cTn id="22" dur="1000" fill="hold"/>
                                        <p:tgtEl>
                                          <p:spTgt spid="1024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2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0247"/>
                                        </p:tgtEl>
                                        <p:attrNameLst>
                                          <p:attrName>style.visibility</p:attrName>
                                        </p:attrNameLst>
                                      </p:cBhvr>
                                      <p:to>
                                        <p:strVal val="visible"/>
                                      </p:to>
                                    </p:set>
                                    <p:anim calcmode="lin" valueType="num">
                                      <p:cBhvr>
                                        <p:cTn id="28" dur="1000" fill="hold"/>
                                        <p:tgtEl>
                                          <p:spTgt spid="10247"/>
                                        </p:tgtEl>
                                        <p:attrNameLst>
                                          <p:attrName>ppt_w</p:attrName>
                                        </p:attrNameLst>
                                      </p:cBhvr>
                                      <p:tavLst>
                                        <p:tav tm="0">
                                          <p:val>
                                            <p:fltVal val="0"/>
                                          </p:val>
                                        </p:tav>
                                        <p:tav tm="100000">
                                          <p:val>
                                            <p:strVal val="#ppt_w"/>
                                          </p:val>
                                        </p:tav>
                                      </p:tavLst>
                                    </p:anim>
                                    <p:anim calcmode="lin" valueType="num">
                                      <p:cBhvr>
                                        <p:cTn id="29" dur="1000" fill="hold"/>
                                        <p:tgtEl>
                                          <p:spTgt spid="10247"/>
                                        </p:tgtEl>
                                        <p:attrNameLst>
                                          <p:attrName>ppt_h</p:attrName>
                                        </p:attrNameLst>
                                      </p:cBhvr>
                                      <p:tavLst>
                                        <p:tav tm="0">
                                          <p:val>
                                            <p:fltVal val="0"/>
                                          </p:val>
                                        </p:tav>
                                        <p:tav tm="100000">
                                          <p:val>
                                            <p:strVal val="#ppt_h"/>
                                          </p:val>
                                        </p:tav>
                                      </p:tavLst>
                                    </p:anim>
                                    <p:anim calcmode="lin" valueType="num">
                                      <p:cBhvr>
                                        <p:cTn id="30" dur="1000" fill="hold"/>
                                        <p:tgtEl>
                                          <p:spTgt spid="1024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2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6" grpId="0"/>
      <p:bldP spid="102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3802"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3805"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3806"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3808" name="Rectangle 11"/>
          <p:cNvSpPr>
            <a:spLocks noChangeArrowheads="1"/>
          </p:cNvSpPr>
          <p:nvPr/>
        </p:nvSpPr>
        <p:spPr bwMode="auto">
          <a:xfrm>
            <a:off x="461963" y="1298575"/>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Find  </a:t>
            </a:r>
            <a:r>
              <a:rPr lang="en-GB" altLang="en-US" i="1">
                <a:latin typeface="Times New Roman" panose="02020603050405020304" pitchFamily="18" charset="0"/>
              </a:rPr>
              <a:t>x</a:t>
            </a:r>
            <a:r>
              <a:rPr lang="en-GB" altLang="en-US"/>
              <a:t>  if   </a:t>
            </a:r>
          </a:p>
        </p:txBody>
      </p:sp>
      <p:graphicFrame>
        <p:nvGraphicFramePr>
          <p:cNvPr id="33794" name="Object 12"/>
          <p:cNvGraphicFramePr>
            <a:graphicFrameLocks noChangeAspect="1"/>
          </p:cNvGraphicFramePr>
          <p:nvPr/>
        </p:nvGraphicFramePr>
        <p:xfrm>
          <a:off x="1849438" y="1228725"/>
          <a:ext cx="2878137" cy="508000"/>
        </p:xfrm>
        <a:graphic>
          <a:graphicData uri="http://schemas.openxmlformats.org/presentationml/2006/ole">
            <mc:AlternateContent xmlns:mc="http://schemas.openxmlformats.org/markup-compatibility/2006">
              <mc:Choice xmlns:v="urn:schemas-microsoft-com:vml" Requires="v">
                <p:oleObj spid="_x0000_s33812" name="Equation" r:id="rId8" imgW="1295400" imgH="228600" progId="Equation.DSMT4">
                  <p:embed/>
                </p:oleObj>
              </mc:Choice>
              <mc:Fallback>
                <p:oleObj name="Equation" r:id="rId8" imgW="1295400" imgH="2286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9438" y="1228725"/>
                        <a:ext cx="28781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593725" y="2330450"/>
          <a:ext cx="3273425" cy="536575"/>
        </p:xfrm>
        <a:graphic>
          <a:graphicData uri="http://schemas.openxmlformats.org/presentationml/2006/ole">
            <mc:AlternateContent xmlns:mc="http://schemas.openxmlformats.org/markup-compatibility/2006">
              <mc:Choice xmlns:v="urn:schemas-microsoft-com:vml" Requires="v">
                <p:oleObj spid="_x0000_s33813" name="Equation" r:id="rId10" imgW="1473120" imgH="241200" progId="Equation.DSMT4">
                  <p:embed/>
                </p:oleObj>
              </mc:Choice>
              <mc:Fallback>
                <p:oleObj name="Equation" r:id="rId10" imgW="1473120" imgH="2412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725" y="2330450"/>
                        <a:ext cx="32734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55" name="Object 15"/>
          <p:cNvGraphicFramePr>
            <a:graphicFrameLocks noChangeAspect="1"/>
          </p:cNvGraphicFramePr>
          <p:nvPr/>
        </p:nvGraphicFramePr>
        <p:xfrm>
          <a:off x="5372100" y="2133600"/>
          <a:ext cx="2146300" cy="931863"/>
        </p:xfrm>
        <a:graphic>
          <a:graphicData uri="http://schemas.openxmlformats.org/presentationml/2006/ole">
            <mc:AlternateContent xmlns:mc="http://schemas.openxmlformats.org/markup-compatibility/2006">
              <mc:Choice xmlns:v="urn:schemas-microsoft-com:vml" Requires="v">
                <p:oleObj spid="_x0000_s33814" name="Equation" r:id="rId12" imgW="965160" imgH="419040" progId="Equation.DSMT4">
                  <p:embed/>
                </p:oleObj>
              </mc:Choice>
              <mc:Fallback>
                <p:oleObj name="Equation" r:id="rId12" imgW="965160" imgH="41904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2100" y="2133600"/>
                        <a:ext cx="214630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56" name="Object 16"/>
          <p:cNvGraphicFramePr>
            <a:graphicFrameLocks noChangeAspect="1"/>
          </p:cNvGraphicFramePr>
          <p:nvPr/>
        </p:nvGraphicFramePr>
        <p:xfrm>
          <a:off x="541338" y="3335338"/>
          <a:ext cx="3276600" cy="1158875"/>
        </p:xfrm>
        <a:graphic>
          <a:graphicData uri="http://schemas.openxmlformats.org/presentationml/2006/ole">
            <mc:AlternateContent xmlns:mc="http://schemas.openxmlformats.org/markup-compatibility/2006">
              <mc:Choice xmlns:v="urn:schemas-microsoft-com:vml" Requires="v">
                <p:oleObj spid="_x0000_s33815" name="Equation" r:id="rId14" imgW="1473120" imgH="520560" progId="Equation.DSMT4">
                  <p:embed/>
                </p:oleObj>
              </mc:Choice>
              <mc:Fallback>
                <p:oleObj name="Equation" r:id="rId14" imgW="1473120" imgH="520560"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338" y="3335338"/>
                        <a:ext cx="3276600"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57" name="Object 17"/>
          <p:cNvGraphicFramePr>
            <a:graphicFrameLocks noChangeAspect="1"/>
          </p:cNvGraphicFramePr>
          <p:nvPr/>
        </p:nvGraphicFramePr>
        <p:xfrm>
          <a:off x="5597525" y="3659188"/>
          <a:ext cx="2089150" cy="509587"/>
        </p:xfrm>
        <a:graphic>
          <a:graphicData uri="http://schemas.openxmlformats.org/presentationml/2006/ole">
            <mc:AlternateContent xmlns:mc="http://schemas.openxmlformats.org/markup-compatibility/2006">
              <mc:Choice xmlns:v="urn:schemas-microsoft-com:vml" Requires="v">
                <p:oleObj spid="_x0000_s33816" name="Equation" r:id="rId16" imgW="939600" imgH="228600" progId="Equation.DSMT4">
                  <p:embed/>
                </p:oleObj>
              </mc:Choice>
              <mc:Fallback>
                <p:oleObj name="Equation" r:id="rId16" imgW="939600" imgH="228600" progId="Equation.DSMT4">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97525" y="3659188"/>
                        <a:ext cx="2089150"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58" name="Object 18"/>
          <p:cNvGraphicFramePr>
            <a:graphicFrameLocks noChangeAspect="1"/>
          </p:cNvGraphicFramePr>
          <p:nvPr/>
        </p:nvGraphicFramePr>
        <p:xfrm>
          <a:off x="1922463" y="4800600"/>
          <a:ext cx="1636712" cy="509588"/>
        </p:xfrm>
        <a:graphic>
          <a:graphicData uri="http://schemas.openxmlformats.org/presentationml/2006/ole">
            <mc:AlternateContent xmlns:mc="http://schemas.openxmlformats.org/markup-compatibility/2006">
              <mc:Choice xmlns:v="urn:schemas-microsoft-com:vml" Requires="v">
                <p:oleObj spid="_x0000_s33817" name="Equation" r:id="rId18" imgW="736560" imgH="228600" progId="Equation.DSMT4">
                  <p:embed/>
                </p:oleObj>
              </mc:Choice>
              <mc:Fallback>
                <p:oleObj name="Equation" r:id="rId18" imgW="736560" imgH="228600" progId="Equation.DSMT4">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22463" y="4800600"/>
                        <a:ext cx="1636712"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59" name="Object 19"/>
          <p:cNvGraphicFramePr>
            <a:graphicFrameLocks noChangeAspect="1"/>
          </p:cNvGraphicFramePr>
          <p:nvPr/>
        </p:nvGraphicFramePr>
        <p:xfrm>
          <a:off x="5564188" y="4829175"/>
          <a:ext cx="1524000" cy="452438"/>
        </p:xfrm>
        <a:graphic>
          <a:graphicData uri="http://schemas.openxmlformats.org/presentationml/2006/ole">
            <mc:AlternateContent xmlns:mc="http://schemas.openxmlformats.org/markup-compatibility/2006">
              <mc:Choice xmlns:v="urn:schemas-microsoft-com:vml" Requires="v">
                <p:oleObj spid="_x0000_s33818" name="Equation" r:id="rId20" imgW="685800" imgH="203040" progId="Equation.DSMT4">
                  <p:embed/>
                </p:oleObj>
              </mc:Choice>
              <mc:Fallback>
                <p:oleObj name="Equation" r:id="rId20" imgW="685800" imgH="203040" progId="Equation.DSMT4">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4829175"/>
                        <a:ext cx="152400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0"/>
          <p:cNvGrpSpPr>
            <a:grpSpLocks/>
          </p:cNvGrpSpPr>
          <p:nvPr/>
        </p:nvGrpSpPr>
        <p:grpSpPr bwMode="auto">
          <a:xfrm>
            <a:off x="6097588" y="5749925"/>
            <a:ext cx="874712" cy="942975"/>
            <a:chOff x="4815" y="2835"/>
            <a:chExt cx="551" cy="594"/>
          </a:xfrm>
        </p:grpSpPr>
        <p:pic>
          <p:nvPicPr>
            <p:cNvPr id="33810" name="Picture 21" descr="Round-button-yello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Text Box 22"/>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0654"/>
                                        </p:tgtEl>
                                        <p:attrNameLst>
                                          <p:attrName>style.visibility</p:attrName>
                                        </p:attrNameLst>
                                      </p:cBhvr>
                                      <p:to>
                                        <p:strVal val="visible"/>
                                      </p:to>
                                    </p:set>
                                    <p:animEffect transition="in" filter="dissolve">
                                      <p:cBhvr>
                                        <p:cTn id="7" dur="500"/>
                                        <p:tgtEl>
                                          <p:spTgt spid="240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0655"/>
                                        </p:tgtEl>
                                        <p:attrNameLst>
                                          <p:attrName>style.visibility</p:attrName>
                                        </p:attrNameLst>
                                      </p:cBhvr>
                                      <p:to>
                                        <p:strVal val="visible"/>
                                      </p:to>
                                    </p:set>
                                    <p:animEffect transition="in" filter="dissolve">
                                      <p:cBhvr>
                                        <p:cTn id="12" dur="500"/>
                                        <p:tgtEl>
                                          <p:spTgt spid="240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0656"/>
                                        </p:tgtEl>
                                        <p:attrNameLst>
                                          <p:attrName>style.visibility</p:attrName>
                                        </p:attrNameLst>
                                      </p:cBhvr>
                                      <p:to>
                                        <p:strVal val="visible"/>
                                      </p:to>
                                    </p:set>
                                    <p:animEffect transition="in" filter="dissolve">
                                      <p:cBhvr>
                                        <p:cTn id="17" dur="500"/>
                                        <p:tgtEl>
                                          <p:spTgt spid="240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0657"/>
                                        </p:tgtEl>
                                        <p:attrNameLst>
                                          <p:attrName>style.visibility</p:attrName>
                                        </p:attrNameLst>
                                      </p:cBhvr>
                                      <p:to>
                                        <p:strVal val="visible"/>
                                      </p:to>
                                    </p:set>
                                    <p:animEffect transition="in" filter="dissolve">
                                      <p:cBhvr>
                                        <p:cTn id="22" dur="500"/>
                                        <p:tgtEl>
                                          <p:spTgt spid="2406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0658"/>
                                        </p:tgtEl>
                                        <p:attrNameLst>
                                          <p:attrName>style.visibility</p:attrName>
                                        </p:attrNameLst>
                                      </p:cBhvr>
                                      <p:to>
                                        <p:strVal val="visible"/>
                                      </p:to>
                                    </p:set>
                                    <p:animEffect transition="in" filter="dissolve">
                                      <p:cBhvr>
                                        <p:cTn id="27" dur="500"/>
                                        <p:tgtEl>
                                          <p:spTgt spid="2406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0659"/>
                                        </p:tgtEl>
                                        <p:attrNameLst>
                                          <p:attrName>style.visibility</p:attrName>
                                        </p:attrNameLst>
                                      </p:cBhvr>
                                      <p:to>
                                        <p:strVal val="visible"/>
                                      </p:to>
                                    </p:set>
                                    <p:animEffect transition="in" filter="dissolve">
                                      <p:cBhvr>
                                        <p:cTn id="32" dur="500"/>
                                        <p:tgtEl>
                                          <p:spTgt spid="240659"/>
                                        </p:tgtEl>
                                      </p:cBhvr>
                                    </p:animEffect>
                                  </p:childTnLst>
                                </p:cTn>
                              </p:par>
                              <p:par>
                                <p:cTn id="33" presetID="9" presetClass="exit" presetSubtype="0" fill="hold" nodeType="withEffect">
                                  <p:stCondLst>
                                    <p:cond delay="0"/>
                                  </p:stCondLst>
                                  <p:childTnLst>
                                    <p:animEffect transition="out" filter="dissolv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4828"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4831"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4832"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4834"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4835"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4836" name="Rectangle 12"/>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graphicFrame>
        <p:nvGraphicFramePr>
          <p:cNvPr id="34818" name="Object 11"/>
          <p:cNvGraphicFramePr>
            <a:graphicFrameLocks noChangeAspect="1"/>
          </p:cNvGraphicFramePr>
          <p:nvPr/>
        </p:nvGraphicFramePr>
        <p:xfrm>
          <a:off x="1471613" y="1187450"/>
          <a:ext cx="2468562" cy="506413"/>
        </p:xfrm>
        <a:graphic>
          <a:graphicData uri="http://schemas.openxmlformats.org/presentationml/2006/ole">
            <mc:AlternateContent xmlns:mc="http://schemas.openxmlformats.org/markup-compatibility/2006">
              <mc:Choice xmlns:v="urn:schemas-microsoft-com:vml" Requires="v">
                <p:oleObj spid="_x0000_s34842" name="Equation" r:id="rId8" imgW="1117600" imgH="228600" progId="Equation.DSMT4">
                  <p:embed/>
                </p:oleObj>
              </mc:Choice>
              <mc:Fallback>
                <p:oleObj name="Equation" r:id="rId8" imgW="1117600" imgH="2286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1613" y="1187450"/>
                        <a:ext cx="24685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7" name="Rectangle 13"/>
          <p:cNvSpPr>
            <a:spLocks noChangeArrowheads="1"/>
          </p:cNvSpPr>
          <p:nvPr/>
        </p:nvSpPr>
        <p:spPr bwMode="auto">
          <a:xfrm>
            <a:off x="531813" y="12779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Given </a:t>
            </a:r>
          </a:p>
        </p:txBody>
      </p:sp>
      <p:sp>
        <p:nvSpPr>
          <p:cNvPr id="34838" name="Rectangle 14"/>
          <p:cNvSpPr>
            <a:spLocks noChangeArrowheads="1"/>
          </p:cNvSpPr>
          <p:nvPr/>
        </p:nvSpPr>
        <p:spPr bwMode="auto">
          <a:xfrm>
            <a:off x="4186238" y="127793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find algebraically the value of x. </a:t>
            </a:r>
          </a:p>
        </p:txBody>
      </p:sp>
      <p:graphicFrame>
        <p:nvGraphicFramePr>
          <p:cNvPr id="241682" name="Object 18"/>
          <p:cNvGraphicFramePr>
            <a:graphicFrameLocks noChangeAspect="1"/>
          </p:cNvGraphicFramePr>
          <p:nvPr/>
        </p:nvGraphicFramePr>
        <p:xfrm>
          <a:off x="1073150" y="2030413"/>
          <a:ext cx="2328863" cy="506412"/>
        </p:xfrm>
        <a:graphic>
          <a:graphicData uri="http://schemas.openxmlformats.org/presentationml/2006/ole">
            <mc:AlternateContent xmlns:mc="http://schemas.openxmlformats.org/markup-compatibility/2006">
              <mc:Choice xmlns:v="urn:schemas-microsoft-com:vml" Requires="v">
                <p:oleObj spid="_x0000_s34843" name="Equation" r:id="rId10" imgW="1054080" imgH="228600" progId="Equation.DSMT4">
                  <p:embed/>
                </p:oleObj>
              </mc:Choice>
              <mc:Fallback>
                <p:oleObj name="Equation" r:id="rId10" imgW="1054080" imgH="22860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3150" y="2030413"/>
                        <a:ext cx="232886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3" name="Object 19"/>
          <p:cNvGraphicFramePr>
            <a:graphicFrameLocks noChangeAspect="1"/>
          </p:cNvGraphicFramePr>
          <p:nvPr/>
        </p:nvGraphicFramePr>
        <p:xfrm>
          <a:off x="4856163" y="2030413"/>
          <a:ext cx="2047875" cy="506412"/>
        </p:xfrm>
        <a:graphic>
          <a:graphicData uri="http://schemas.openxmlformats.org/presentationml/2006/ole">
            <mc:AlternateContent xmlns:mc="http://schemas.openxmlformats.org/markup-compatibility/2006">
              <mc:Choice xmlns:v="urn:schemas-microsoft-com:vml" Requires="v">
                <p:oleObj spid="_x0000_s34844" name="Equation" r:id="rId12" imgW="927000" imgH="228600" progId="Equation.DSMT4">
                  <p:embed/>
                </p:oleObj>
              </mc:Choice>
              <mc:Fallback>
                <p:oleObj name="Equation" r:id="rId12" imgW="927000" imgH="228600"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6163" y="2030413"/>
                        <a:ext cx="204787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4" name="Object 20"/>
          <p:cNvGraphicFramePr>
            <a:graphicFrameLocks noChangeAspect="1"/>
          </p:cNvGraphicFramePr>
          <p:nvPr/>
        </p:nvGraphicFramePr>
        <p:xfrm>
          <a:off x="3265488" y="2744788"/>
          <a:ext cx="1571625" cy="506412"/>
        </p:xfrm>
        <a:graphic>
          <a:graphicData uri="http://schemas.openxmlformats.org/presentationml/2006/ole">
            <mc:AlternateContent xmlns:mc="http://schemas.openxmlformats.org/markup-compatibility/2006">
              <mc:Choice xmlns:v="urn:schemas-microsoft-com:vml" Requires="v">
                <p:oleObj spid="_x0000_s34845" name="Equation" r:id="rId14" imgW="711000" imgH="228600" progId="Equation.DSMT4">
                  <p:embed/>
                </p:oleObj>
              </mc:Choice>
              <mc:Fallback>
                <p:oleObj name="Equation" r:id="rId14" imgW="711000" imgH="228600" progId="Equation.DSMT4">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5488" y="2744788"/>
                        <a:ext cx="157162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5" name="Object 21"/>
          <p:cNvGraphicFramePr>
            <a:graphicFrameLocks noChangeAspect="1"/>
          </p:cNvGraphicFramePr>
          <p:nvPr/>
        </p:nvGraphicFramePr>
        <p:xfrm>
          <a:off x="938213" y="3478213"/>
          <a:ext cx="2974975" cy="534987"/>
        </p:xfrm>
        <a:graphic>
          <a:graphicData uri="http://schemas.openxmlformats.org/presentationml/2006/ole">
            <mc:AlternateContent xmlns:mc="http://schemas.openxmlformats.org/markup-compatibility/2006">
              <mc:Choice xmlns:v="urn:schemas-microsoft-com:vml" Requires="v">
                <p:oleObj spid="_x0000_s34846" name="Equation" r:id="rId16" imgW="1346040" imgH="241200" progId="Equation.DSMT4">
                  <p:embed/>
                </p:oleObj>
              </mc:Choice>
              <mc:Fallback>
                <p:oleObj name="Equation" r:id="rId16" imgW="1346040" imgH="241200" progId="Equation.DSMT4">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8213" y="3478213"/>
                        <a:ext cx="2974975"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6" name="Object 22"/>
          <p:cNvGraphicFramePr>
            <a:graphicFrameLocks noChangeAspect="1"/>
          </p:cNvGraphicFramePr>
          <p:nvPr/>
        </p:nvGraphicFramePr>
        <p:xfrm>
          <a:off x="5035550" y="3492500"/>
          <a:ext cx="3059113" cy="506413"/>
        </p:xfrm>
        <a:graphic>
          <a:graphicData uri="http://schemas.openxmlformats.org/presentationml/2006/ole">
            <mc:AlternateContent xmlns:mc="http://schemas.openxmlformats.org/markup-compatibility/2006">
              <mc:Choice xmlns:v="urn:schemas-microsoft-com:vml" Requires="v">
                <p:oleObj spid="_x0000_s34847" name="Equation" r:id="rId18" imgW="1384200" imgH="228600" progId="Equation.DSMT4">
                  <p:embed/>
                </p:oleObj>
              </mc:Choice>
              <mc:Fallback>
                <p:oleObj name="Equation" r:id="rId18" imgW="1384200" imgH="228600" progId="Equation.DSMT4">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35550" y="3492500"/>
                        <a:ext cx="3059113"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7" name="Object 23"/>
          <p:cNvGraphicFramePr>
            <a:graphicFrameLocks noChangeAspect="1"/>
          </p:cNvGraphicFramePr>
          <p:nvPr/>
        </p:nvGraphicFramePr>
        <p:xfrm>
          <a:off x="919163" y="4365625"/>
          <a:ext cx="2189162" cy="955675"/>
        </p:xfrm>
        <a:graphic>
          <a:graphicData uri="http://schemas.openxmlformats.org/presentationml/2006/ole">
            <mc:AlternateContent xmlns:mc="http://schemas.openxmlformats.org/markup-compatibility/2006">
              <mc:Choice xmlns:v="urn:schemas-microsoft-com:vml" Requires="v">
                <p:oleObj spid="_x0000_s34848" name="Equation" r:id="rId20" imgW="990360" imgH="431640" progId="Equation.DSMT4">
                  <p:embed/>
                </p:oleObj>
              </mc:Choice>
              <mc:Fallback>
                <p:oleObj name="Equation" r:id="rId20" imgW="990360" imgH="431640" progId="Equation.DSMT4">
                  <p:embed/>
                  <p:pic>
                    <p:nvPicPr>
                      <p:cNvPr id="0"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9163" y="4365625"/>
                        <a:ext cx="218916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8" name="Object 24"/>
          <p:cNvGraphicFramePr>
            <a:graphicFrameLocks noChangeAspect="1"/>
          </p:cNvGraphicFramePr>
          <p:nvPr/>
        </p:nvGraphicFramePr>
        <p:xfrm>
          <a:off x="3633788" y="4556125"/>
          <a:ext cx="2189162" cy="450850"/>
        </p:xfrm>
        <a:graphic>
          <a:graphicData uri="http://schemas.openxmlformats.org/presentationml/2006/ole">
            <mc:AlternateContent xmlns:mc="http://schemas.openxmlformats.org/markup-compatibility/2006">
              <mc:Choice xmlns:v="urn:schemas-microsoft-com:vml" Requires="v">
                <p:oleObj spid="_x0000_s34849" name="Equation" r:id="rId22" imgW="990360" imgH="203040" progId="Equation.DSMT4">
                  <p:embed/>
                </p:oleObj>
              </mc:Choice>
              <mc:Fallback>
                <p:oleObj name="Equation" r:id="rId22" imgW="990360" imgH="203040" progId="Equation.DSMT4">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33788" y="4556125"/>
                        <a:ext cx="218916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89" name="Object 25"/>
          <p:cNvGraphicFramePr>
            <a:graphicFrameLocks noChangeAspect="1"/>
          </p:cNvGraphicFramePr>
          <p:nvPr/>
        </p:nvGraphicFramePr>
        <p:xfrm>
          <a:off x="6165850" y="4537075"/>
          <a:ext cx="2470150" cy="450850"/>
        </p:xfrm>
        <a:graphic>
          <a:graphicData uri="http://schemas.openxmlformats.org/presentationml/2006/ole">
            <mc:AlternateContent xmlns:mc="http://schemas.openxmlformats.org/markup-compatibility/2006">
              <mc:Choice xmlns:v="urn:schemas-microsoft-com:vml" Requires="v">
                <p:oleObj spid="_x0000_s34850" name="Equation" r:id="rId24" imgW="1117440" imgH="203040" progId="Equation.DSMT4">
                  <p:embed/>
                </p:oleObj>
              </mc:Choice>
              <mc:Fallback>
                <p:oleObj name="Equation" r:id="rId24" imgW="1117440" imgH="203040" progId="Equation.DSMT4">
                  <p:embed/>
                  <p:pic>
                    <p:nvPicPr>
                      <p:cNvPr id="0"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65850" y="4537075"/>
                        <a:ext cx="247015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6"/>
          <p:cNvGrpSpPr>
            <a:grpSpLocks/>
          </p:cNvGrpSpPr>
          <p:nvPr/>
        </p:nvGrpSpPr>
        <p:grpSpPr bwMode="auto">
          <a:xfrm>
            <a:off x="6097588" y="5749925"/>
            <a:ext cx="874712" cy="942975"/>
            <a:chOff x="4815" y="2835"/>
            <a:chExt cx="551" cy="594"/>
          </a:xfrm>
        </p:grpSpPr>
        <p:pic>
          <p:nvPicPr>
            <p:cNvPr id="34840" name="Picture 27" descr="Round-button-yellow"/>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1" name="Text Box 28"/>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1682"/>
                                        </p:tgtEl>
                                        <p:attrNameLst>
                                          <p:attrName>style.visibility</p:attrName>
                                        </p:attrNameLst>
                                      </p:cBhvr>
                                      <p:to>
                                        <p:strVal val="visible"/>
                                      </p:to>
                                    </p:set>
                                    <p:animEffect transition="in" filter="dissolve">
                                      <p:cBhvr>
                                        <p:cTn id="7" dur="500"/>
                                        <p:tgtEl>
                                          <p:spTgt spid="24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1683"/>
                                        </p:tgtEl>
                                        <p:attrNameLst>
                                          <p:attrName>style.visibility</p:attrName>
                                        </p:attrNameLst>
                                      </p:cBhvr>
                                      <p:to>
                                        <p:strVal val="visible"/>
                                      </p:to>
                                    </p:set>
                                    <p:animEffect transition="in" filter="dissolve">
                                      <p:cBhvr>
                                        <p:cTn id="12" dur="500"/>
                                        <p:tgtEl>
                                          <p:spTgt spid="24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1684"/>
                                        </p:tgtEl>
                                        <p:attrNameLst>
                                          <p:attrName>style.visibility</p:attrName>
                                        </p:attrNameLst>
                                      </p:cBhvr>
                                      <p:to>
                                        <p:strVal val="visible"/>
                                      </p:to>
                                    </p:set>
                                    <p:animEffect transition="in" filter="dissolve">
                                      <p:cBhvr>
                                        <p:cTn id="17" dur="500"/>
                                        <p:tgtEl>
                                          <p:spTgt spid="2416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1685"/>
                                        </p:tgtEl>
                                        <p:attrNameLst>
                                          <p:attrName>style.visibility</p:attrName>
                                        </p:attrNameLst>
                                      </p:cBhvr>
                                      <p:to>
                                        <p:strVal val="visible"/>
                                      </p:to>
                                    </p:set>
                                    <p:animEffect transition="in" filter="dissolve">
                                      <p:cBhvr>
                                        <p:cTn id="22" dur="500"/>
                                        <p:tgtEl>
                                          <p:spTgt spid="2416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1686"/>
                                        </p:tgtEl>
                                        <p:attrNameLst>
                                          <p:attrName>style.visibility</p:attrName>
                                        </p:attrNameLst>
                                      </p:cBhvr>
                                      <p:to>
                                        <p:strVal val="visible"/>
                                      </p:to>
                                    </p:set>
                                    <p:animEffect transition="in" filter="dissolve">
                                      <p:cBhvr>
                                        <p:cTn id="27" dur="500"/>
                                        <p:tgtEl>
                                          <p:spTgt spid="2416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1687"/>
                                        </p:tgtEl>
                                        <p:attrNameLst>
                                          <p:attrName>style.visibility</p:attrName>
                                        </p:attrNameLst>
                                      </p:cBhvr>
                                      <p:to>
                                        <p:strVal val="visible"/>
                                      </p:to>
                                    </p:set>
                                    <p:animEffect transition="in" filter="dissolve">
                                      <p:cBhvr>
                                        <p:cTn id="32" dur="500"/>
                                        <p:tgtEl>
                                          <p:spTgt spid="2416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1688"/>
                                        </p:tgtEl>
                                        <p:attrNameLst>
                                          <p:attrName>style.visibility</p:attrName>
                                        </p:attrNameLst>
                                      </p:cBhvr>
                                      <p:to>
                                        <p:strVal val="visible"/>
                                      </p:to>
                                    </p:set>
                                    <p:animEffect transition="in" filter="dissolve">
                                      <p:cBhvr>
                                        <p:cTn id="37" dur="500"/>
                                        <p:tgtEl>
                                          <p:spTgt spid="2416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1689"/>
                                        </p:tgtEl>
                                        <p:attrNameLst>
                                          <p:attrName>style.visibility</p:attrName>
                                        </p:attrNameLst>
                                      </p:cBhvr>
                                      <p:to>
                                        <p:strVal val="visible"/>
                                      </p:to>
                                    </p:set>
                                    <p:animEffect transition="in" filter="dissolve">
                                      <p:cBhvr>
                                        <p:cTn id="42" dur="500"/>
                                        <p:tgtEl>
                                          <p:spTgt spid="241689"/>
                                        </p:tgtEl>
                                      </p:cBhvr>
                                    </p:animEffect>
                                  </p:childTnLst>
                                </p:cTn>
                              </p:par>
                              <p:par>
                                <p:cTn id="43" presetID="9" presetClass="exit" presetSubtype="0" fill="hold" nodeType="withEffect">
                                  <p:stCondLst>
                                    <p:cond delay="0"/>
                                  </p:stCondLst>
                                  <p:childTnLst>
                                    <p:animEffect transition="out" filter="dissolv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5849"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5852"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5853"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5855"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5856"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5857" name="Rectangle 11"/>
          <p:cNvSpPr>
            <a:spLocks noChangeArrowheads="1"/>
          </p:cNvSpPr>
          <p:nvPr/>
        </p:nvSpPr>
        <p:spPr bwMode="auto">
          <a:xfrm>
            <a:off x="357188" y="1044575"/>
            <a:ext cx="835342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Find the x co-ordinate of the point where the graph of the curve</a:t>
            </a:r>
          </a:p>
          <a:p>
            <a:pPr algn="l">
              <a:lnSpc>
                <a:spcPct val="160000"/>
              </a:lnSpc>
            </a:pPr>
            <a:r>
              <a:rPr lang="en-GB" altLang="en-US">
                <a:cs typeface="Times New Roman" panose="02020603050405020304" pitchFamily="18" charset="0"/>
              </a:rPr>
              <a:t>with equation </a:t>
            </a:r>
            <a:endParaRPr lang="en-GB" altLang="en-US" sz="4000"/>
          </a:p>
        </p:txBody>
      </p:sp>
      <p:graphicFrame>
        <p:nvGraphicFramePr>
          <p:cNvPr id="35842" name="Object 12"/>
          <p:cNvGraphicFramePr>
            <a:graphicFrameLocks noChangeAspect="1"/>
          </p:cNvGraphicFramePr>
          <p:nvPr/>
        </p:nvGraphicFramePr>
        <p:xfrm>
          <a:off x="2125663" y="1743075"/>
          <a:ext cx="2276475" cy="466725"/>
        </p:xfrm>
        <a:graphic>
          <a:graphicData uri="http://schemas.openxmlformats.org/presentationml/2006/ole">
            <mc:AlternateContent xmlns:mc="http://schemas.openxmlformats.org/markup-compatibility/2006">
              <mc:Choice xmlns:v="urn:schemas-microsoft-com:vml" Requires="v">
                <p:oleObj spid="_x0000_s35866" name="Equation" r:id="rId8" imgW="1117600" imgH="228600" progId="Equation.DSMT4">
                  <p:embed/>
                </p:oleObj>
              </mc:Choice>
              <mc:Fallback>
                <p:oleObj name="Equation" r:id="rId8" imgW="1117600" imgH="2286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5663" y="1743075"/>
                        <a:ext cx="22764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8" name="Rectangle 13"/>
          <p:cNvSpPr>
            <a:spLocks noChangeArrowheads="1"/>
          </p:cNvSpPr>
          <p:nvPr/>
        </p:nvSpPr>
        <p:spPr bwMode="auto">
          <a:xfrm>
            <a:off x="4408488" y="17129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 intersects the </a:t>
            </a:r>
            <a:r>
              <a:rPr lang="en-GB" altLang="en-US" i="1">
                <a:cs typeface="Times New Roman" panose="02020603050405020304" pitchFamily="18" charset="0"/>
              </a:rPr>
              <a:t>x</a:t>
            </a:r>
            <a:r>
              <a:rPr lang="en-GB" altLang="en-US">
                <a:cs typeface="Times New Roman" panose="02020603050405020304" pitchFamily="18" charset="0"/>
              </a:rPr>
              <a:t>-axis.</a:t>
            </a:r>
            <a:r>
              <a:rPr lang="en-GB" altLang="en-US"/>
              <a:t> </a:t>
            </a:r>
            <a:endParaRPr lang="en-GB" altLang="en-US" sz="3200"/>
          </a:p>
        </p:txBody>
      </p:sp>
      <p:sp>
        <p:nvSpPr>
          <p:cNvPr id="242702" name="Text Box 14"/>
          <p:cNvSpPr txBox="1">
            <a:spLocks noChangeArrowheads="1"/>
          </p:cNvSpPr>
          <p:nvPr/>
        </p:nvSpPr>
        <p:spPr bwMode="auto">
          <a:xfrm>
            <a:off x="782638" y="2389188"/>
            <a:ext cx="14732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When y = 0</a:t>
            </a:r>
          </a:p>
        </p:txBody>
      </p:sp>
      <p:graphicFrame>
        <p:nvGraphicFramePr>
          <p:cNvPr id="242703" name="Object 15"/>
          <p:cNvGraphicFramePr>
            <a:graphicFrameLocks noChangeAspect="1"/>
          </p:cNvGraphicFramePr>
          <p:nvPr/>
        </p:nvGraphicFramePr>
        <p:xfrm>
          <a:off x="3459163" y="2349500"/>
          <a:ext cx="2249487" cy="466725"/>
        </p:xfrm>
        <a:graphic>
          <a:graphicData uri="http://schemas.openxmlformats.org/presentationml/2006/ole">
            <mc:AlternateContent xmlns:mc="http://schemas.openxmlformats.org/markup-compatibility/2006">
              <mc:Choice xmlns:v="urn:schemas-microsoft-com:vml" Requires="v">
                <p:oleObj spid="_x0000_s35867" name="Equation" r:id="rId10" imgW="1104840" imgH="228600" progId="Equation.DSMT4">
                  <p:embed/>
                </p:oleObj>
              </mc:Choice>
              <mc:Fallback>
                <p:oleObj name="Equation" r:id="rId10" imgW="1104840" imgH="2286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9163" y="2349500"/>
                        <a:ext cx="224948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2704" name="Object 16"/>
          <p:cNvGraphicFramePr>
            <a:graphicFrameLocks noChangeAspect="1"/>
          </p:cNvGraphicFramePr>
          <p:nvPr/>
        </p:nvGraphicFramePr>
        <p:xfrm>
          <a:off x="3562350" y="3048000"/>
          <a:ext cx="2043113" cy="466725"/>
        </p:xfrm>
        <a:graphic>
          <a:graphicData uri="http://schemas.openxmlformats.org/presentationml/2006/ole">
            <mc:AlternateContent xmlns:mc="http://schemas.openxmlformats.org/markup-compatibility/2006">
              <mc:Choice xmlns:v="urn:schemas-microsoft-com:vml" Requires="v">
                <p:oleObj spid="_x0000_s35868" name="Equation" r:id="rId12" imgW="1002960" imgH="228600" progId="Equation.DSMT4">
                  <p:embed/>
                </p:oleObj>
              </mc:Choice>
              <mc:Fallback>
                <p:oleObj name="Equation" r:id="rId12" imgW="1002960" imgH="22860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2350" y="3048000"/>
                        <a:ext cx="2043113"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705" name="Text Box 17"/>
          <p:cNvSpPr txBox="1">
            <a:spLocks noChangeArrowheads="1"/>
          </p:cNvSpPr>
          <p:nvPr/>
        </p:nvSpPr>
        <p:spPr bwMode="auto">
          <a:xfrm>
            <a:off x="782638" y="3716338"/>
            <a:ext cx="208915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Exponential form</a:t>
            </a:r>
          </a:p>
        </p:txBody>
      </p:sp>
      <p:sp>
        <p:nvSpPr>
          <p:cNvPr id="242706" name="Text Box 18"/>
          <p:cNvSpPr txBox="1">
            <a:spLocks noChangeArrowheads="1"/>
          </p:cNvSpPr>
          <p:nvPr/>
        </p:nvSpPr>
        <p:spPr bwMode="auto">
          <a:xfrm>
            <a:off x="782638" y="3068638"/>
            <a:ext cx="146843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Re-arrange</a:t>
            </a:r>
          </a:p>
        </p:txBody>
      </p:sp>
      <p:graphicFrame>
        <p:nvGraphicFramePr>
          <p:cNvPr id="242707" name="Object 19"/>
          <p:cNvGraphicFramePr>
            <a:graphicFrameLocks noChangeAspect="1"/>
          </p:cNvGraphicFramePr>
          <p:nvPr/>
        </p:nvGraphicFramePr>
        <p:xfrm>
          <a:off x="3729038" y="3670300"/>
          <a:ext cx="1344612" cy="414338"/>
        </p:xfrm>
        <a:graphic>
          <a:graphicData uri="http://schemas.openxmlformats.org/presentationml/2006/ole">
            <mc:AlternateContent xmlns:mc="http://schemas.openxmlformats.org/markup-compatibility/2006">
              <mc:Choice xmlns:v="urn:schemas-microsoft-com:vml" Requires="v">
                <p:oleObj spid="_x0000_s35869" name="Equation" r:id="rId14" imgW="660240" imgH="203040" progId="Equation.DSMT4">
                  <p:embed/>
                </p:oleObj>
              </mc:Choice>
              <mc:Fallback>
                <p:oleObj name="Equation" r:id="rId14" imgW="660240" imgH="20304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9038" y="3670300"/>
                        <a:ext cx="1344612"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2708" name="Object 20"/>
          <p:cNvGraphicFramePr>
            <a:graphicFrameLocks noChangeAspect="1"/>
          </p:cNvGraphicFramePr>
          <p:nvPr/>
        </p:nvGraphicFramePr>
        <p:xfrm>
          <a:off x="3741738" y="4365625"/>
          <a:ext cx="1319212" cy="414338"/>
        </p:xfrm>
        <a:graphic>
          <a:graphicData uri="http://schemas.openxmlformats.org/presentationml/2006/ole">
            <mc:AlternateContent xmlns:mc="http://schemas.openxmlformats.org/markup-compatibility/2006">
              <mc:Choice xmlns:v="urn:schemas-microsoft-com:vml" Requires="v">
                <p:oleObj spid="_x0000_s35870" name="Equation" r:id="rId16" imgW="647640" imgH="203040" progId="Equation.DSMT4">
                  <p:embed/>
                </p:oleObj>
              </mc:Choice>
              <mc:Fallback>
                <p:oleObj name="Equation" r:id="rId16" imgW="647640" imgH="203040" progId="Equation.DSMT4">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41738" y="4365625"/>
                        <a:ext cx="1319212"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709" name="Text Box 21"/>
          <p:cNvSpPr txBox="1">
            <a:spLocks noChangeArrowheads="1"/>
          </p:cNvSpPr>
          <p:nvPr/>
        </p:nvSpPr>
        <p:spPr bwMode="auto">
          <a:xfrm>
            <a:off x="782638" y="4365625"/>
            <a:ext cx="146843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Re-arrange</a:t>
            </a:r>
          </a:p>
        </p:txBody>
      </p:sp>
      <p:graphicFrame>
        <p:nvGraphicFramePr>
          <p:cNvPr id="242710" name="Object 22"/>
          <p:cNvGraphicFramePr>
            <a:graphicFrameLocks noChangeAspect="1"/>
          </p:cNvGraphicFramePr>
          <p:nvPr/>
        </p:nvGraphicFramePr>
        <p:xfrm>
          <a:off x="6346825" y="4249738"/>
          <a:ext cx="982663" cy="647700"/>
        </p:xfrm>
        <a:graphic>
          <a:graphicData uri="http://schemas.openxmlformats.org/presentationml/2006/ole">
            <mc:AlternateContent xmlns:mc="http://schemas.openxmlformats.org/markup-compatibility/2006">
              <mc:Choice xmlns:v="urn:schemas-microsoft-com:vml" Requires="v">
                <p:oleObj spid="_x0000_s35871" name="Equation" r:id="rId18" imgW="482400" imgH="317160" progId="Equation.DSMT4">
                  <p:embed/>
                </p:oleObj>
              </mc:Choice>
              <mc:Fallback>
                <p:oleObj name="Equation" r:id="rId18" imgW="482400" imgH="317160" progId="Equation.DSMT4">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46825" y="4249738"/>
                        <a:ext cx="9826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
          <p:cNvGrpSpPr>
            <a:grpSpLocks/>
          </p:cNvGrpSpPr>
          <p:nvPr/>
        </p:nvGrpSpPr>
        <p:grpSpPr bwMode="auto">
          <a:xfrm>
            <a:off x="6097588" y="5749925"/>
            <a:ext cx="874712" cy="942975"/>
            <a:chOff x="4815" y="2835"/>
            <a:chExt cx="551" cy="594"/>
          </a:xfrm>
        </p:grpSpPr>
        <p:pic>
          <p:nvPicPr>
            <p:cNvPr id="35864" name="Picture 24" descr="Round-button-yellow"/>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5" name="Text Box 25"/>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702"/>
                                        </p:tgtEl>
                                        <p:attrNameLst>
                                          <p:attrName>style.visibility</p:attrName>
                                        </p:attrNameLst>
                                      </p:cBhvr>
                                      <p:to>
                                        <p:strVal val="visible"/>
                                      </p:to>
                                    </p:set>
                                    <p:animEffect transition="in" filter="dissolve">
                                      <p:cBhvr>
                                        <p:cTn id="7" dur="500"/>
                                        <p:tgtEl>
                                          <p:spTgt spid="242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2703"/>
                                        </p:tgtEl>
                                        <p:attrNameLst>
                                          <p:attrName>style.visibility</p:attrName>
                                        </p:attrNameLst>
                                      </p:cBhvr>
                                      <p:to>
                                        <p:strVal val="visible"/>
                                      </p:to>
                                    </p:set>
                                    <p:animEffect transition="in" filter="dissolve">
                                      <p:cBhvr>
                                        <p:cTn id="12" dur="500"/>
                                        <p:tgtEl>
                                          <p:spTgt spid="2427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2706"/>
                                        </p:tgtEl>
                                        <p:attrNameLst>
                                          <p:attrName>style.visibility</p:attrName>
                                        </p:attrNameLst>
                                      </p:cBhvr>
                                      <p:to>
                                        <p:strVal val="visible"/>
                                      </p:to>
                                    </p:set>
                                    <p:animEffect transition="in" filter="dissolve">
                                      <p:cBhvr>
                                        <p:cTn id="17" dur="500"/>
                                        <p:tgtEl>
                                          <p:spTgt spid="2427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2704"/>
                                        </p:tgtEl>
                                        <p:attrNameLst>
                                          <p:attrName>style.visibility</p:attrName>
                                        </p:attrNameLst>
                                      </p:cBhvr>
                                      <p:to>
                                        <p:strVal val="visible"/>
                                      </p:to>
                                    </p:set>
                                    <p:animEffect transition="in" filter="dissolve">
                                      <p:cBhvr>
                                        <p:cTn id="22" dur="500"/>
                                        <p:tgtEl>
                                          <p:spTgt spid="2427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2705"/>
                                        </p:tgtEl>
                                        <p:attrNameLst>
                                          <p:attrName>style.visibility</p:attrName>
                                        </p:attrNameLst>
                                      </p:cBhvr>
                                      <p:to>
                                        <p:strVal val="visible"/>
                                      </p:to>
                                    </p:set>
                                    <p:animEffect transition="in" filter="dissolve">
                                      <p:cBhvr>
                                        <p:cTn id="27" dur="500"/>
                                        <p:tgtEl>
                                          <p:spTgt spid="2427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2707"/>
                                        </p:tgtEl>
                                        <p:attrNameLst>
                                          <p:attrName>style.visibility</p:attrName>
                                        </p:attrNameLst>
                                      </p:cBhvr>
                                      <p:to>
                                        <p:strVal val="visible"/>
                                      </p:to>
                                    </p:set>
                                    <p:animEffect transition="in" filter="dissolve">
                                      <p:cBhvr>
                                        <p:cTn id="32" dur="500"/>
                                        <p:tgtEl>
                                          <p:spTgt spid="2427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2709"/>
                                        </p:tgtEl>
                                        <p:attrNameLst>
                                          <p:attrName>style.visibility</p:attrName>
                                        </p:attrNameLst>
                                      </p:cBhvr>
                                      <p:to>
                                        <p:strVal val="visible"/>
                                      </p:to>
                                    </p:set>
                                    <p:animEffect transition="in" filter="dissolve">
                                      <p:cBhvr>
                                        <p:cTn id="37" dur="500"/>
                                        <p:tgtEl>
                                          <p:spTgt spid="2427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2708"/>
                                        </p:tgtEl>
                                        <p:attrNameLst>
                                          <p:attrName>style.visibility</p:attrName>
                                        </p:attrNameLst>
                                      </p:cBhvr>
                                      <p:to>
                                        <p:strVal val="visible"/>
                                      </p:to>
                                    </p:set>
                                    <p:animEffect transition="in" filter="dissolve">
                                      <p:cBhvr>
                                        <p:cTn id="42" dur="500"/>
                                        <p:tgtEl>
                                          <p:spTgt spid="2427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2710"/>
                                        </p:tgtEl>
                                        <p:attrNameLst>
                                          <p:attrName>style.visibility</p:attrName>
                                        </p:attrNameLst>
                                      </p:cBhvr>
                                      <p:to>
                                        <p:strVal val="visible"/>
                                      </p:to>
                                    </p:set>
                                    <p:animEffect transition="in" filter="dissolve">
                                      <p:cBhvr>
                                        <p:cTn id="47" dur="500"/>
                                        <p:tgtEl>
                                          <p:spTgt spid="242710"/>
                                        </p:tgtEl>
                                      </p:cBhvr>
                                    </p:animEffect>
                                  </p:childTnLst>
                                </p:cTn>
                              </p:par>
                              <p:par>
                                <p:cTn id="48" presetID="9" presetClass="exit" presetSubtype="0" fill="hold" nodeType="withEffect">
                                  <p:stCondLst>
                                    <p:cond delay="0"/>
                                  </p:stCondLst>
                                  <p:childTnLst>
                                    <p:animEffect transition="out" filter="dissolv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2" grpId="0" animBg="1"/>
      <p:bldP spid="242705" grpId="0" animBg="1"/>
      <p:bldP spid="242706" grpId="0" animBg="1"/>
      <p:bldP spid="24270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6876"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6879"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6880"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6882"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6883" name="Rectangle 12"/>
          <p:cNvSpPr>
            <a:spLocks noChangeArrowheads="1"/>
          </p:cNvSpPr>
          <p:nvPr/>
        </p:nvSpPr>
        <p:spPr bwMode="auto">
          <a:xfrm>
            <a:off x="344488" y="936625"/>
            <a:ext cx="342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The graph illustrates the law </a:t>
            </a:r>
            <a:endParaRPr lang="en-GB" altLang="en-US" sz="4000"/>
          </a:p>
        </p:txBody>
      </p:sp>
      <p:graphicFrame>
        <p:nvGraphicFramePr>
          <p:cNvPr id="36866" name="Object 11"/>
          <p:cNvGraphicFramePr>
            <a:graphicFrameLocks noChangeAspect="1"/>
          </p:cNvGraphicFramePr>
          <p:nvPr/>
        </p:nvGraphicFramePr>
        <p:xfrm>
          <a:off x="1457325" y="1431925"/>
          <a:ext cx="1079500" cy="508000"/>
        </p:xfrm>
        <a:graphic>
          <a:graphicData uri="http://schemas.openxmlformats.org/presentationml/2006/ole">
            <mc:AlternateContent xmlns:mc="http://schemas.openxmlformats.org/markup-compatibility/2006">
              <mc:Choice xmlns:v="urn:schemas-microsoft-com:vml" Requires="v">
                <p:oleObj spid="_x0000_s36891" name="Equation" r:id="rId8" imgW="482391" imgH="228501" progId="Equation.DSMT4">
                  <p:embed/>
                </p:oleObj>
              </mc:Choice>
              <mc:Fallback>
                <p:oleObj name="Equation" r:id="rId8" imgW="482391" imgH="228501"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7325" y="1431925"/>
                        <a:ext cx="1079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4" name="Rectangle 13"/>
          <p:cNvSpPr>
            <a:spLocks noChangeArrowheads="1"/>
          </p:cNvSpPr>
          <p:nvPr/>
        </p:nvSpPr>
        <p:spPr bwMode="auto">
          <a:xfrm>
            <a:off x="442913" y="1981200"/>
            <a:ext cx="5216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If the straight line passes through A(0.5, 0)</a:t>
            </a:r>
          </a:p>
          <a:p>
            <a:pPr algn="l" eaLnBrk="1" hangingPunct="1"/>
            <a:r>
              <a:rPr lang="en-GB" altLang="en-US">
                <a:cs typeface="Times New Roman" panose="02020603050405020304" pitchFamily="18" charset="0"/>
              </a:rPr>
              <a:t>and B(0, 1).  Find the values of  </a:t>
            </a:r>
            <a:r>
              <a:rPr lang="en-GB" altLang="en-US" i="1">
                <a:cs typeface="Times New Roman" panose="02020603050405020304" pitchFamily="18" charset="0"/>
              </a:rPr>
              <a:t>k</a:t>
            </a:r>
            <a:r>
              <a:rPr lang="en-GB" altLang="en-US">
                <a:cs typeface="Times New Roman" panose="02020603050405020304" pitchFamily="18" charset="0"/>
              </a:rPr>
              <a:t> and  </a:t>
            </a:r>
            <a:r>
              <a:rPr lang="en-GB" altLang="en-US" i="1">
                <a:cs typeface="Times New Roman" panose="02020603050405020304" pitchFamily="18" charset="0"/>
              </a:rPr>
              <a:t>n</a:t>
            </a:r>
            <a:r>
              <a:rPr lang="en-GB" altLang="en-US">
                <a:cs typeface="Times New Roman" panose="02020603050405020304" pitchFamily="18" charset="0"/>
              </a:rPr>
              <a:t>.</a:t>
            </a:r>
            <a:r>
              <a:rPr lang="en-GB" altLang="en-US"/>
              <a:t> </a:t>
            </a:r>
            <a:endParaRPr lang="en-GB" altLang="en-US" sz="3200"/>
          </a:p>
        </p:txBody>
      </p:sp>
      <p:pic>
        <p:nvPicPr>
          <p:cNvPr id="243726" name="Picture 14" descr="2002-1%20Q%2011"/>
          <p:cNvPicPr>
            <a:picLocks noChangeAspect="1" noChangeArrowheads="1"/>
          </p:cNvPicPr>
          <p:nvPr/>
        </p:nvPicPr>
        <p:blipFill>
          <a:blip r:embed="rId10"/>
          <a:srcRect/>
          <a:stretch>
            <a:fillRect/>
          </a:stretch>
        </p:blipFill>
        <p:spPr bwMode="auto">
          <a:xfrm>
            <a:off x="5327650" y="784225"/>
            <a:ext cx="3321050" cy="2422525"/>
          </a:xfrm>
          <a:prstGeom prst="rect">
            <a:avLst/>
          </a:prstGeom>
          <a:noFill/>
          <a:ln w="38100">
            <a:solidFill>
              <a:schemeClr val="bg2">
                <a:lumMod val="75000"/>
              </a:schemeClr>
            </a:solidFill>
            <a:miter lim="800000"/>
            <a:headEnd/>
            <a:tailEnd/>
          </a:ln>
        </p:spPr>
      </p:pic>
      <p:graphicFrame>
        <p:nvGraphicFramePr>
          <p:cNvPr id="243727" name="Object 15"/>
          <p:cNvGraphicFramePr>
            <a:graphicFrameLocks noChangeAspect="1"/>
          </p:cNvGraphicFramePr>
          <p:nvPr/>
        </p:nvGraphicFramePr>
        <p:xfrm>
          <a:off x="833438" y="3344863"/>
          <a:ext cx="2328862" cy="534987"/>
        </p:xfrm>
        <a:graphic>
          <a:graphicData uri="http://schemas.openxmlformats.org/presentationml/2006/ole">
            <mc:AlternateContent xmlns:mc="http://schemas.openxmlformats.org/markup-compatibility/2006">
              <mc:Choice xmlns:v="urn:schemas-microsoft-com:vml" Requires="v">
                <p:oleObj spid="_x0000_s36892" name="Equation" r:id="rId11" imgW="1041120" imgH="241200" progId="Equation.DSMT4">
                  <p:embed/>
                </p:oleObj>
              </mc:Choice>
              <mc:Fallback>
                <p:oleObj name="Equation" r:id="rId11" imgW="1041120" imgH="2412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438" y="3344863"/>
                        <a:ext cx="2328862"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8" name="Object 16"/>
          <p:cNvGraphicFramePr>
            <a:graphicFrameLocks noChangeAspect="1"/>
          </p:cNvGraphicFramePr>
          <p:nvPr/>
        </p:nvGraphicFramePr>
        <p:xfrm>
          <a:off x="538163" y="4054475"/>
          <a:ext cx="3408362" cy="506413"/>
        </p:xfrm>
        <a:graphic>
          <a:graphicData uri="http://schemas.openxmlformats.org/presentationml/2006/ole">
            <mc:AlternateContent xmlns:mc="http://schemas.openxmlformats.org/markup-compatibility/2006">
              <mc:Choice xmlns:v="urn:schemas-microsoft-com:vml" Requires="v">
                <p:oleObj spid="_x0000_s36893" name="Equation" r:id="rId13" imgW="1523880" imgH="228600" progId="Equation.DSMT4">
                  <p:embed/>
                </p:oleObj>
              </mc:Choice>
              <mc:Fallback>
                <p:oleObj name="Equation" r:id="rId13" imgW="1523880" imgH="22860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163" y="4054475"/>
                        <a:ext cx="34083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9" name="Object 17"/>
          <p:cNvGraphicFramePr>
            <a:graphicFrameLocks noChangeAspect="1"/>
          </p:cNvGraphicFramePr>
          <p:nvPr/>
        </p:nvGraphicFramePr>
        <p:xfrm>
          <a:off x="869950" y="4699000"/>
          <a:ext cx="2214563" cy="506413"/>
        </p:xfrm>
        <a:graphic>
          <a:graphicData uri="http://schemas.openxmlformats.org/presentationml/2006/ole">
            <mc:AlternateContent xmlns:mc="http://schemas.openxmlformats.org/markup-compatibility/2006">
              <mc:Choice xmlns:v="urn:schemas-microsoft-com:vml" Requires="v">
                <p:oleObj spid="_x0000_s36894" name="Equation" r:id="rId15" imgW="990360" imgH="228600" progId="Equation.DSMT4">
                  <p:embed/>
                </p:oleObj>
              </mc:Choice>
              <mc:Fallback>
                <p:oleObj name="Equation" r:id="rId15" imgW="990360" imgH="228600"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9950" y="4699000"/>
                        <a:ext cx="2214563"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3730" name="Text Box 18"/>
          <p:cNvSpPr txBox="1">
            <a:spLocks noChangeArrowheads="1"/>
          </p:cNvSpPr>
          <p:nvPr/>
        </p:nvSpPr>
        <p:spPr bwMode="auto">
          <a:xfrm>
            <a:off x="4683125" y="3444875"/>
            <a:ext cx="115728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Gradient</a:t>
            </a:r>
          </a:p>
        </p:txBody>
      </p:sp>
      <p:graphicFrame>
        <p:nvGraphicFramePr>
          <p:cNvPr id="243731" name="Object 19"/>
          <p:cNvGraphicFramePr>
            <a:graphicFrameLocks noChangeAspect="1"/>
          </p:cNvGraphicFramePr>
          <p:nvPr/>
        </p:nvGraphicFramePr>
        <p:xfrm>
          <a:off x="5997575" y="3279775"/>
          <a:ext cx="625475" cy="704850"/>
        </p:xfrm>
        <a:graphic>
          <a:graphicData uri="http://schemas.openxmlformats.org/presentationml/2006/ole">
            <mc:AlternateContent xmlns:mc="http://schemas.openxmlformats.org/markup-compatibility/2006">
              <mc:Choice xmlns:v="urn:schemas-microsoft-com:vml" Requires="v">
                <p:oleObj spid="_x0000_s36895" name="Equation" r:id="rId17" imgW="279360" imgH="317160" progId="Equation.DSMT4">
                  <p:embed/>
                </p:oleObj>
              </mc:Choice>
              <mc:Fallback>
                <p:oleObj name="Equation" r:id="rId17" imgW="279360" imgH="317160" progId="Equation.DSMT4">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97575" y="3279775"/>
                        <a:ext cx="6254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3732" name="Text Box 20"/>
          <p:cNvSpPr txBox="1">
            <a:spLocks noChangeArrowheads="1"/>
          </p:cNvSpPr>
          <p:nvPr/>
        </p:nvSpPr>
        <p:spPr bwMode="auto">
          <a:xfrm>
            <a:off x="6899275" y="3454400"/>
            <a:ext cx="13684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y-intercept</a:t>
            </a:r>
          </a:p>
        </p:txBody>
      </p:sp>
      <p:graphicFrame>
        <p:nvGraphicFramePr>
          <p:cNvPr id="243733" name="Object 21"/>
          <p:cNvGraphicFramePr>
            <a:graphicFrameLocks noChangeAspect="1"/>
          </p:cNvGraphicFramePr>
          <p:nvPr/>
        </p:nvGraphicFramePr>
        <p:xfrm>
          <a:off x="8505825" y="3486150"/>
          <a:ext cx="200025" cy="309563"/>
        </p:xfrm>
        <a:graphic>
          <a:graphicData uri="http://schemas.openxmlformats.org/presentationml/2006/ole">
            <mc:AlternateContent xmlns:mc="http://schemas.openxmlformats.org/markup-compatibility/2006">
              <mc:Choice xmlns:v="urn:schemas-microsoft-com:vml" Requires="v">
                <p:oleObj spid="_x0000_s36896" name="Equation" r:id="rId19" imgW="88560" imgH="139680" progId="Equation.DSMT4">
                  <p:embed/>
                </p:oleObj>
              </mc:Choice>
              <mc:Fallback>
                <p:oleObj name="Equation" r:id="rId19" imgW="88560" imgH="139680" progId="Equation.DSMT4">
                  <p:embed/>
                  <p:pic>
                    <p:nvPicPr>
                      <p:cNvPr id="0"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05825" y="3486150"/>
                        <a:ext cx="2000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34" name="Object 22"/>
          <p:cNvGraphicFramePr>
            <a:graphicFrameLocks noChangeAspect="1"/>
          </p:cNvGraphicFramePr>
          <p:nvPr/>
        </p:nvGraphicFramePr>
        <p:xfrm>
          <a:off x="4986338" y="4222750"/>
          <a:ext cx="1363662" cy="506413"/>
        </p:xfrm>
        <a:graphic>
          <a:graphicData uri="http://schemas.openxmlformats.org/presentationml/2006/ole">
            <mc:AlternateContent xmlns:mc="http://schemas.openxmlformats.org/markup-compatibility/2006">
              <mc:Choice xmlns:v="urn:schemas-microsoft-com:vml" Requires="v">
                <p:oleObj spid="_x0000_s36897" name="Equation" r:id="rId21" imgW="609480" imgH="228600" progId="Equation.DSMT4">
                  <p:embed/>
                </p:oleObj>
              </mc:Choice>
              <mc:Fallback>
                <p:oleObj name="Equation" r:id="rId21" imgW="609480" imgH="228600" progId="Equation.DSMT4">
                  <p:embed/>
                  <p:pic>
                    <p:nvPicPr>
                      <p:cNvPr id="0"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6338" y="4222750"/>
                        <a:ext cx="13636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35" name="Object 23"/>
          <p:cNvGraphicFramePr>
            <a:graphicFrameLocks noChangeAspect="1"/>
          </p:cNvGraphicFramePr>
          <p:nvPr/>
        </p:nvGraphicFramePr>
        <p:xfrm>
          <a:off x="7121525" y="4249738"/>
          <a:ext cx="1306513" cy="450850"/>
        </p:xfrm>
        <a:graphic>
          <a:graphicData uri="http://schemas.openxmlformats.org/presentationml/2006/ole">
            <mc:AlternateContent xmlns:mc="http://schemas.openxmlformats.org/markup-compatibility/2006">
              <mc:Choice xmlns:v="urn:schemas-microsoft-com:vml" Requires="v">
                <p:oleObj spid="_x0000_s36898" name="Equation" r:id="rId23" imgW="583920" imgH="203040" progId="Equation.DSMT4">
                  <p:embed/>
                </p:oleObj>
              </mc:Choice>
              <mc:Fallback>
                <p:oleObj name="Equation" r:id="rId23" imgW="583920" imgH="203040" progId="Equation.DSMT4">
                  <p:embed/>
                  <p:pic>
                    <p:nvPicPr>
                      <p:cNvPr id="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21525" y="4249738"/>
                        <a:ext cx="130651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36" name="Object 24"/>
          <p:cNvGraphicFramePr>
            <a:graphicFrameLocks noChangeAspect="1"/>
          </p:cNvGraphicFramePr>
          <p:nvPr/>
        </p:nvGraphicFramePr>
        <p:xfrm>
          <a:off x="5019675" y="4949825"/>
          <a:ext cx="2073275" cy="450850"/>
        </p:xfrm>
        <a:graphic>
          <a:graphicData uri="http://schemas.openxmlformats.org/presentationml/2006/ole">
            <mc:AlternateContent xmlns:mc="http://schemas.openxmlformats.org/markup-compatibility/2006">
              <mc:Choice xmlns:v="urn:schemas-microsoft-com:vml" Requires="v">
                <p:oleObj spid="_x0000_s36899" name="Equation" r:id="rId25" imgW="927000" imgH="203040" progId="Equation.DSMT4">
                  <p:embed/>
                </p:oleObj>
              </mc:Choice>
              <mc:Fallback>
                <p:oleObj name="Equation" r:id="rId25" imgW="927000" imgH="203040" progId="Equation.DSMT4">
                  <p:embed/>
                  <p:pic>
                    <p:nvPicPr>
                      <p:cNvPr id="0" name="Object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19675" y="4949825"/>
                        <a:ext cx="20732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5"/>
          <p:cNvGrpSpPr>
            <a:grpSpLocks/>
          </p:cNvGrpSpPr>
          <p:nvPr/>
        </p:nvGrpSpPr>
        <p:grpSpPr bwMode="auto">
          <a:xfrm>
            <a:off x="6097588" y="5749925"/>
            <a:ext cx="874712" cy="942975"/>
            <a:chOff x="4815" y="2835"/>
            <a:chExt cx="551" cy="594"/>
          </a:xfrm>
        </p:grpSpPr>
        <p:pic>
          <p:nvPicPr>
            <p:cNvPr id="36889" name="Picture 26" descr="Round-button-yellow"/>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Text Box 27"/>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27"/>
                                        </p:tgtEl>
                                        <p:attrNameLst>
                                          <p:attrName>style.visibility</p:attrName>
                                        </p:attrNameLst>
                                      </p:cBhvr>
                                      <p:to>
                                        <p:strVal val="visible"/>
                                      </p:to>
                                    </p:set>
                                    <p:animEffect transition="in" filter="dissolve">
                                      <p:cBhvr>
                                        <p:cTn id="7" dur="500"/>
                                        <p:tgtEl>
                                          <p:spTgt spid="243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dissolve">
                                      <p:cBhvr>
                                        <p:cTn id="12" dur="500"/>
                                        <p:tgtEl>
                                          <p:spTgt spid="243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3729"/>
                                        </p:tgtEl>
                                        <p:attrNameLst>
                                          <p:attrName>style.visibility</p:attrName>
                                        </p:attrNameLst>
                                      </p:cBhvr>
                                      <p:to>
                                        <p:strVal val="visible"/>
                                      </p:to>
                                    </p:set>
                                    <p:animEffect transition="in" filter="dissolve">
                                      <p:cBhvr>
                                        <p:cTn id="17" dur="500"/>
                                        <p:tgtEl>
                                          <p:spTgt spid="2437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30"/>
                                        </p:tgtEl>
                                        <p:attrNameLst>
                                          <p:attrName>style.visibility</p:attrName>
                                        </p:attrNameLst>
                                      </p:cBhvr>
                                      <p:to>
                                        <p:strVal val="visible"/>
                                      </p:to>
                                    </p:set>
                                    <p:animEffect transition="in" filter="dissolve">
                                      <p:cBhvr>
                                        <p:cTn id="22" dur="500"/>
                                        <p:tgtEl>
                                          <p:spTgt spid="2437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3731"/>
                                        </p:tgtEl>
                                        <p:attrNameLst>
                                          <p:attrName>style.visibility</p:attrName>
                                        </p:attrNameLst>
                                      </p:cBhvr>
                                      <p:to>
                                        <p:strVal val="visible"/>
                                      </p:to>
                                    </p:set>
                                    <p:animEffect transition="in" filter="dissolve">
                                      <p:cBhvr>
                                        <p:cTn id="27" dur="500"/>
                                        <p:tgtEl>
                                          <p:spTgt spid="2437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3732"/>
                                        </p:tgtEl>
                                        <p:attrNameLst>
                                          <p:attrName>style.visibility</p:attrName>
                                        </p:attrNameLst>
                                      </p:cBhvr>
                                      <p:to>
                                        <p:strVal val="visible"/>
                                      </p:to>
                                    </p:set>
                                    <p:animEffect transition="in" filter="dissolve">
                                      <p:cBhvr>
                                        <p:cTn id="32" dur="500"/>
                                        <p:tgtEl>
                                          <p:spTgt spid="2437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3733"/>
                                        </p:tgtEl>
                                        <p:attrNameLst>
                                          <p:attrName>style.visibility</p:attrName>
                                        </p:attrNameLst>
                                      </p:cBhvr>
                                      <p:to>
                                        <p:strVal val="visible"/>
                                      </p:to>
                                    </p:set>
                                    <p:animEffect transition="in" filter="dissolve">
                                      <p:cBhvr>
                                        <p:cTn id="37" dur="500"/>
                                        <p:tgtEl>
                                          <p:spTgt spid="2437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3734"/>
                                        </p:tgtEl>
                                        <p:attrNameLst>
                                          <p:attrName>style.visibility</p:attrName>
                                        </p:attrNameLst>
                                      </p:cBhvr>
                                      <p:to>
                                        <p:strVal val="visible"/>
                                      </p:to>
                                    </p:set>
                                    <p:animEffect transition="in" filter="dissolve">
                                      <p:cBhvr>
                                        <p:cTn id="42" dur="500"/>
                                        <p:tgtEl>
                                          <p:spTgt spid="2437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3735"/>
                                        </p:tgtEl>
                                        <p:attrNameLst>
                                          <p:attrName>style.visibility</p:attrName>
                                        </p:attrNameLst>
                                      </p:cBhvr>
                                      <p:to>
                                        <p:strVal val="visible"/>
                                      </p:to>
                                    </p:set>
                                    <p:animEffect transition="in" filter="dissolve">
                                      <p:cBhvr>
                                        <p:cTn id="47" dur="500"/>
                                        <p:tgtEl>
                                          <p:spTgt spid="2437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43736"/>
                                        </p:tgtEl>
                                        <p:attrNameLst>
                                          <p:attrName>style.visibility</p:attrName>
                                        </p:attrNameLst>
                                      </p:cBhvr>
                                      <p:to>
                                        <p:strVal val="visible"/>
                                      </p:to>
                                    </p:set>
                                    <p:animEffect transition="in" filter="dissolve">
                                      <p:cBhvr>
                                        <p:cTn id="52" dur="500"/>
                                        <p:tgtEl>
                                          <p:spTgt spid="243736"/>
                                        </p:tgtEl>
                                      </p:cBhvr>
                                    </p:animEffect>
                                  </p:childTnLst>
                                </p:cTn>
                              </p:par>
                              <p:par>
                                <p:cTn id="53" presetID="9" presetClass="exit" presetSubtype="0" fill="hold" nodeType="withEffect">
                                  <p:stCondLst>
                                    <p:cond delay="0"/>
                                  </p:stCondLst>
                                  <p:childTnLst>
                                    <p:animEffect transition="out" filter="dissolv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30" grpId="0" animBg="1"/>
      <p:bldP spid="24373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Rectangle 15"/>
          <p:cNvSpPr>
            <a:spLocks noChangeArrowheads="1"/>
          </p:cNvSpPr>
          <p:nvPr/>
        </p:nvSpPr>
        <p:spPr bwMode="auto">
          <a:xfrm>
            <a:off x="492125" y="2155825"/>
            <a:ext cx="80327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        is the area covered by the fire when it was first detected</a:t>
            </a:r>
          </a:p>
          <a:p>
            <a:pPr algn="l" eaLnBrk="1" hangingPunct="1"/>
            <a:r>
              <a:rPr lang="en-GB" altLang="en-US">
                <a:cs typeface="Times New Roman" panose="02020603050405020304" pitchFamily="18" charset="0"/>
              </a:rPr>
              <a:t>and  </a:t>
            </a:r>
            <a:r>
              <a:rPr lang="en-GB" altLang="en-US" i="1">
                <a:cs typeface="Times New Roman" panose="02020603050405020304" pitchFamily="18" charset="0"/>
              </a:rPr>
              <a:t>A</a:t>
            </a:r>
            <a:r>
              <a:rPr lang="en-GB" altLang="en-US">
                <a:cs typeface="Times New Roman" panose="02020603050405020304" pitchFamily="18" charset="0"/>
              </a:rPr>
              <a:t> is the area covered by the fire  </a:t>
            </a:r>
            <a:r>
              <a:rPr lang="en-GB" altLang="en-US" i="1">
                <a:cs typeface="Times New Roman" panose="02020603050405020304" pitchFamily="18" charset="0"/>
              </a:rPr>
              <a:t>t</a:t>
            </a:r>
            <a:r>
              <a:rPr lang="en-GB" altLang="en-US">
                <a:cs typeface="Times New Roman" panose="02020603050405020304" pitchFamily="18" charset="0"/>
              </a:rPr>
              <a:t> hours later.</a:t>
            </a:r>
          </a:p>
          <a:p>
            <a:pPr algn="l"/>
            <a:r>
              <a:rPr lang="en-GB" altLang="en-US">
                <a:cs typeface="Times New Roman" panose="02020603050405020304" pitchFamily="18" charset="0"/>
              </a:rPr>
              <a:t>If it takes one and a half hours for the area of the forest fire to double, </a:t>
            </a:r>
          </a:p>
          <a:p>
            <a:pPr algn="l"/>
            <a:r>
              <a:rPr lang="en-GB" altLang="en-US">
                <a:cs typeface="Times New Roman" panose="02020603050405020304" pitchFamily="18" charset="0"/>
              </a:rPr>
              <a:t>find the value of the constant </a:t>
            </a:r>
            <a:r>
              <a:rPr lang="en-GB" altLang="en-US" i="1">
                <a:cs typeface="Times New Roman" panose="02020603050405020304" pitchFamily="18" charset="0"/>
              </a:rPr>
              <a:t>k</a:t>
            </a:r>
            <a:r>
              <a:rPr lang="en-GB" altLang="en-US">
                <a:cs typeface="Times New Roman" panose="02020603050405020304" pitchFamily="18" charset="0"/>
              </a:rPr>
              <a:t>.</a:t>
            </a:r>
            <a:r>
              <a:rPr lang="en-GB" altLang="en-US"/>
              <a:t> </a:t>
            </a:r>
          </a:p>
        </p:txBody>
      </p:sp>
      <p:sp>
        <p:nvSpPr>
          <p:cNvPr id="37899"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7900"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7903"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7904"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7906"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7907"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7908" name="Rectangle 13"/>
          <p:cNvSpPr>
            <a:spLocks noChangeArrowheads="1"/>
          </p:cNvSpPr>
          <p:nvPr/>
        </p:nvSpPr>
        <p:spPr bwMode="auto">
          <a:xfrm>
            <a:off x="417513" y="985838"/>
            <a:ext cx="817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Before a forest fire was brought under control, the spread of fire was described by a law of the form </a:t>
            </a:r>
            <a:endParaRPr lang="en-GB" altLang="en-US" sz="3200"/>
          </a:p>
        </p:txBody>
      </p:sp>
      <p:graphicFrame>
        <p:nvGraphicFramePr>
          <p:cNvPr id="37890" name="Object 12"/>
          <p:cNvGraphicFramePr>
            <a:graphicFrameLocks noChangeAspect="1"/>
          </p:cNvGraphicFramePr>
          <p:nvPr/>
        </p:nvGraphicFramePr>
        <p:xfrm>
          <a:off x="4073525" y="1435100"/>
          <a:ext cx="1262063" cy="517525"/>
        </p:xfrm>
        <a:graphic>
          <a:graphicData uri="http://schemas.openxmlformats.org/presentationml/2006/ole">
            <mc:AlternateContent xmlns:mc="http://schemas.openxmlformats.org/markup-compatibility/2006">
              <mc:Choice xmlns:v="urn:schemas-microsoft-com:vml" Requires="v">
                <p:oleObj spid="_x0000_s37913" name="Equation" r:id="rId8" imgW="583920" imgH="241200" progId="Equation.DSMT4">
                  <p:embed/>
                </p:oleObj>
              </mc:Choice>
              <mc:Fallback>
                <p:oleObj name="Equation" r:id="rId8" imgW="583920" imgH="2412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3525" y="1435100"/>
                        <a:ext cx="1262063"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9" name="Rectangle 14"/>
          <p:cNvSpPr>
            <a:spLocks noChangeArrowheads="1"/>
          </p:cNvSpPr>
          <p:nvPr/>
        </p:nvSpPr>
        <p:spPr bwMode="auto">
          <a:xfrm>
            <a:off x="517525" y="1752600"/>
            <a:ext cx="105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eaLnBrk="1" hangingPunct="1"/>
            <a:r>
              <a:rPr lang="en-GB" altLang="en-US" sz="1000">
                <a:cs typeface="Times New Roman" panose="02020603050405020304" pitchFamily="18" charset="0"/>
              </a:rPr>
              <a:t> </a:t>
            </a:r>
            <a:r>
              <a:rPr lang="en-GB" altLang="en-US">
                <a:cs typeface="Times New Roman" panose="02020603050405020304" pitchFamily="18" charset="0"/>
              </a:rPr>
              <a:t>where</a:t>
            </a:r>
            <a:r>
              <a:rPr lang="en-GB" altLang="en-US" sz="1000">
                <a:cs typeface="Times New Roman" panose="02020603050405020304" pitchFamily="18" charset="0"/>
              </a:rPr>
              <a:t> </a:t>
            </a:r>
            <a:endParaRPr lang="en-GB" altLang="en-US"/>
          </a:p>
        </p:txBody>
      </p:sp>
      <p:graphicFrame>
        <p:nvGraphicFramePr>
          <p:cNvPr id="37891" name="Object 11"/>
          <p:cNvGraphicFramePr>
            <a:graphicFrameLocks noChangeAspect="1"/>
          </p:cNvGraphicFramePr>
          <p:nvPr/>
        </p:nvGraphicFramePr>
        <p:xfrm>
          <a:off x="628650" y="2163763"/>
          <a:ext cx="396875" cy="476250"/>
        </p:xfrm>
        <a:graphic>
          <a:graphicData uri="http://schemas.openxmlformats.org/presentationml/2006/ole">
            <mc:AlternateContent xmlns:mc="http://schemas.openxmlformats.org/markup-compatibility/2006">
              <mc:Choice xmlns:v="urn:schemas-microsoft-com:vml" Requires="v">
                <p:oleObj spid="_x0000_s37914" name="Equation" r:id="rId10" imgW="190500" imgH="228600" progId="Equation.DSMT4">
                  <p:embed/>
                </p:oleObj>
              </mc:Choice>
              <mc:Fallback>
                <p:oleObj name="Equation" r:id="rId10" imgW="190500" imgH="2286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650" y="2163763"/>
                        <a:ext cx="3968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16"/>
          <p:cNvGraphicFramePr>
            <a:graphicFrameLocks noChangeAspect="1"/>
          </p:cNvGraphicFramePr>
          <p:nvPr/>
        </p:nvGraphicFramePr>
        <p:xfrm>
          <a:off x="677863" y="4276725"/>
          <a:ext cx="1811337" cy="517525"/>
        </p:xfrm>
        <a:graphic>
          <a:graphicData uri="http://schemas.openxmlformats.org/presentationml/2006/ole">
            <mc:AlternateContent xmlns:mc="http://schemas.openxmlformats.org/markup-compatibility/2006">
              <mc:Choice xmlns:v="urn:schemas-microsoft-com:vml" Requires="v">
                <p:oleObj spid="_x0000_s37915" name="Equation" r:id="rId12" imgW="838080" imgH="241200" progId="Equation.DSMT4">
                  <p:embed/>
                </p:oleObj>
              </mc:Choice>
              <mc:Fallback>
                <p:oleObj name="Equation" r:id="rId12" imgW="838080" imgH="24120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863" y="4276725"/>
                        <a:ext cx="1811337"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17"/>
          <p:cNvGraphicFramePr>
            <a:graphicFrameLocks noChangeAspect="1"/>
          </p:cNvGraphicFramePr>
          <p:nvPr/>
        </p:nvGraphicFramePr>
        <p:xfrm>
          <a:off x="2897188" y="4310063"/>
          <a:ext cx="1703387" cy="492125"/>
        </p:xfrm>
        <a:graphic>
          <a:graphicData uri="http://schemas.openxmlformats.org/presentationml/2006/ole">
            <mc:AlternateContent xmlns:mc="http://schemas.openxmlformats.org/markup-compatibility/2006">
              <mc:Choice xmlns:v="urn:schemas-microsoft-com:vml" Requires="v">
                <p:oleObj spid="_x0000_s37916" name="Equation" r:id="rId14" imgW="787320" imgH="228600" progId="Equation.DSMT4">
                  <p:embed/>
                </p:oleObj>
              </mc:Choice>
              <mc:Fallback>
                <p:oleObj name="Equation" r:id="rId14" imgW="787320" imgH="228600" progId="Equation.DSMT4">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7188" y="4310063"/>
                        <a:ext cx="1703387"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4" name="Object 18"/>
          <p:cNvGraphicFramePr>
            <a:graphicFrameLocks noChangeAspect="1"/>
          </p:cNvGraphicFramePr>
          <p:nvPr/>
        </p:nvGraphicFramePr>
        <p:xfrm>
          <a:off x="5183188" y="4248150"/>
          <a:ext cx="3076575" cy="492125"/>
        </p:xfrm>
        <a:graphic>
          <a:graphicData uri="http://schemas.openxmlformats.org/presentationml/2006/ole">
            <mc:AlternateContent xmlns:mc="http://schemas.openxmlformats.org/markup-compatibility/2006">
              <mc:Choice xmlns:v="urn:schemas-microsoft-com:vml" Requires="v">
                <p:oleObj spid="_x0000_s37917" name="Equation" r:id="rId16" imgW="1422360" imgH="228600" progId="Equation.DSMT4">
                  <p:embed/>
                </p:oleObj>
              </mc:Choice>
              <mc:Fallback>
                <p:oleObj name="Equation" r:id="rId16" imgW="1422360" imgH="2286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3188" y="4248150"/>
                        <a:ext cx="3076575"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5" name="Object 19"/>
          <p:cNvGraphicFramePr>
            <a:graphicFrameLocks noChangeAspect="1"/>
          </p:cNvGraphicFramePr>
          <p:nvPr/>
        </p:nvGraphicFramePr>
        <p:xfrm>
          <a:off x="566738" y="5118100"/>
          <a:ext cx="2252662" cy="492125"/>
        </p:xfrm>
        <a:graphic>
          <a:graphicData uri="http://schemas.openxmlformats.org/presentationml/2006/ole">
            <mc:AlternateContent xmlns:mc="http://schemas.openxmlformats.org/markup-compatibility/2006">
              <mc:Choice xmlns:v="urn:schemas-microsoft-com:vml" Requires="v">
                <p:oleObj spid="_x0000_s37918" name="Equation" r:id="rId18" imgW="1041120" imgH="228600" progId="Equation.DSMT4">
                  <p:embed/>
                </p:oleObj>
              </mc:Choice>
              <mc:Fallback>
                <p:oleObj name="Equation" r:id="rId18" imgW="1041120" imgH="228600" progId="Equation.DSMT4">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6738" y="5118100"/>
                        <a:ext cx="2252662"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6" name="Object 20"/>
          <p:cNvGraphicFramePr>
            <a:graphicFrameLocks noChangeAspect="1"/>
          </p:cNvGraphicFramePr>
          <p:nvPr/>
        </p:nvGraphicFramePr>
        <p:xfrm>
          <a:off x="3079750" y="4921250"/>
          <a:ext cx="1949450" cy="847725"/>
        </p:xfrm>
        <a:graphic>
          <a:graphicData uri="http://schemas.openxmlformats.org/presentationml/2006/ole">
            <mc:AlternateContent xmlns:mc="http://schemas.openxmlformats.org/markup-compatibility/2006">
              <mc:Choice xmlns:v="urn:schemas-microsoft-com:vml" Requires="v">
                <p:oleObj spid="_x0000_s37919" name="Equation" r:id="rId20" imgW="901440" imgH="393480" progId="Equation.DSMT4">
                  <p:embed/>
                </p:oleObj>
              </mc:Choice>
              <mc:Fallback>
                <p:oleObj name="Equation" r:id="rId20" imgW="901440" imgH="393480" progId="Equation.DSMT4">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79750" y="4921250"/>
                        <a:ext cx="194945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7" name="Object 21"/>
          <p:cNvGraphicFramePr>
            <a:graphicFrameLocks noChangeAspect="1"/>
          </p:cNvGraphicFramePr>
          <p:nvPr/>
        </p:nvGraphicFramePr>
        <p:xfrm>
          <a:off x="5214938" y="5148263"/>
          <a:ext cx="3570287" cy="438150"/>
        </p:xfrm>
        <a:graphic>
          <a:graphicData uri="http://schemas.openxmlformats.org/presentationml/2006/ole">
            <mc:AlternateContent xmlns:mc="http://schemas.openxmlformats.org/markup-compatibility/2006">
              <mc:Choice xmlns:v="urn:schemas-microsoft-com:vml" Requires="v">
                <p:oleObj spid="_x0000_s37920" name="Equation" r:id="rId22" imgW="1650960" imgH="203040" progId="Equation.DSMT4">
                  <p:embed/>
                </p:oleObj>
              </mc:Choice>
              <mc:Fallback>
                <p:oleObj name="Equation" r:id="rId22" imgW="1650960" imgH="203040" progId="Equation.DSMT4">
                  <p:embed/>
                  <p:pic>
                    <p:nvPicPr>
                      <p:cNvPr id="0"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14938" y="5148263"/>
                        <a:ext cx="3570287"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2"/>
          <p:cNvGrpSpPr>
            <a:grpSpLocks/>
          </p:cNvGrpSpPr>
          <p:nvPr/>
        </p:nvGrpSpPr>
        <p:grpSpPr bwMode="auto">
          <a:xfrm>
            <a:off x="6097588" y="5749925"/>
            <a:ext cx="874712" cy="942975"/>
            <a:chOff x="4815" y="2835"/>
            <a:chExt cx="551" cy="594"/>
          </a:xfrm>
        </p:grpSpPr>
        <p:pic>
          <p:nvPicPr>
            <p:cNvPr id="37911" name="Picture 23" descr="Round-button-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2" name="Text Box 24"/>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5" name="Picture 18" descr="2000-2%20Q%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812800"/>
            <a:ext cx="331946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8927" name="Picture 3" descr="Round-Gel-Back">
            <a:hlinkClick r:id="" action="ppaction://hlinkshowjump?jump=previousslide" highlightClick="1">
              <a:snd r:embed="rId4"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4" descr="Gel-button-round-arrow">
            <a:hlinkClick r:id="" action="ppaction://hlinkshowjump?jump=nextslide" highlightClick="1">
              <a:snd r:embed="rId4" name="TingBell3.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893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8931" name="Picture 7" descr="Round-button-blue">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8933" name="Rectangle 14"/>
          <p:cNvSpPr>
            <a:spLocks noChangeArrowheads="1"/>
          </p:cNvSpPr>
          <p:nvPr/>
        </p:nvSpPr>
        <p:spPr bwMode="auto">
          <a:xfrm>
            <a:off x="6350" y="1081088"/>
            <a:ext cx="696277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The results of an experiment give rise to the graph shown.</a:t>
            </a:r>
            <a:endParaRPr lang="en-GB" altLang="en-US"/>
          </a:p>
          <a:p>
            <a:pPr algn="l">
              <a:lnSpc>
                <a:spcPct val="150000"/>
              </a:lnSpc>
              <a:buFontTx/>
              <a:buAutoNum type="alphaLcParenR"/>
            </a:pPr>
            <a:r>
              <a:rPr lang="en-GB" altLang="en-US">
                <a:cs typeface="Times New Roman" panose="02020603050405020304" pitchFamily="18" charset="0"/>
              </a:rPr>
              <a:t>Write down the equation of the line in terms of P and Q.</a:t>
            </a:r>
            <a:endParaRPr lang="en-GB" altLang="en-US"/>
          </a:p>
          <a:p>
            <a:pPr algn="l">
              <a:lnSpc>
                <a:spcPct val="140000"/>
              </a:lnSpc>
            </a:pPr>
            <a:r>
              <a:rPr lang="en-GB" altLang="en-US">
                <a:cs typeface="Times New Roman" panose="02020603050405020304" pitchFamily="18" charset="0"/>
              </a:rPr>
              <a:t>      It is given that  </a:t>
            </a:r>
            <a:endParaRPr lang="en-GB" altLang="en-US" sz="3200"/>
          </a:p>
        </p:txBody>
      </p:sp>
      <p:grpSp>
        <p:nvGrpSpPr>
          <p:cNvPr id="38934" name="Group 19"/>
          <p:cNvGrpSpPr>
            <a:grpSpLocks/>
          </p:cNvGrpSpPr>
          <p:nvPr/>
        </p:nvGrpSpPr>
        <p:grpSpPr bwMode="auto">
          <a:xfrm>
            <a:off x="2197100" y="2479675"/>
            <a:ext cx="3570288" cy="455613"/>
            <a:chOff x="883" y="2004"/>
            <a:chExt cx="2249" cy="287"/>
          </a:xfrm>
        </p:grpSpPr>
        <p:graphicFrame>
          <p:nvGraphicFramePr>
            <p:cNvPr id="38923" name="Object 13"/>
            <p:cNvGraphicFramePr>
              <a:graphicFrameLocks noChangeAspect="1"/>
            </p:cNvGraphicFramePr>
            <p:nvPr/>
          </p:nvGraphicFramePr>
          <p:xfrm>
            <a:off x="883" y="2021"/>
            <a:ext cx="810" cy="270"/>
          </p:xfrm>
          <a:graphic>
            <a:graphicData uri="http://schemas.openxmlformats.org/presentationml/2006/ole">
              <mc:AlternateContent xmlns:mc="http://schemas.openxmlformats.org/markup-compatibility/2006">
                <mc:Choice xmlns:v="urn:schemas-microsoft-com:vml" Requires="v">
                  <p:oleObj spid="_x0000_s38944" name="Equation" r:id="rId9" imgW="685800" imgH="228600" progId="Equation.DSMT4">
                    <p:embed/>
                  </p:oleObj>
                </mc:Choice>
                <mc:Fallback>
                  <p:oleObj name="Equation" r:id="rId9" imgW="685800" imgH="2286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 y="2021"/>
                          <a:ext cx="810" cy="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3" name="Rectangle 15"/>
            <p:cNvSpPr>
              <a:spLocks noChangeArrowheads="1"/>
            </p:cNvSpPr>
            <p:nvPr/>
          </p:nvSpPr>
          <p:spPr bwMode="auto">
            <a:xfrm>
              <a:off x="1748" y="2029"/>
              <a:ext cx="4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1000">
                  <a:solidFill>
                    <a:srgbClr val="FF0000"/>
                  </a:solidFill>
                  <a:cs typeface="Times New Roman" panose="02020603050405020304" pitchFamily="18" charset="0"/>
                </a:rPr>
                <a:t>  </a:t>
              </a:r>
              <a:r>
                <a:rPr lang="en-GB" altLang="en-US" sz="2000">
                  <a:solidFill>
                    <a:srgbClr val="000000"/>
                  </a:solidFill>
                  <a:cs typeface="Times New Roman" panose="02020603050405020304" pitchFamily="18" charset="0"/>
                </a:rPr>
                <a:t>and</a:t>
              </a:r>
              <a:r>
                <a:rPr lang="en-GB" altLang="en-US" sz="1000">
                  <a:solidFill>
                    <a:srgbClr val="000000"/>
                  </a:solidFill>
                  <a:cs typeface="Times New Roman" panose="02020603050405020304" pitchFamily="18" charset="0"/>
                </a:rPr>
                <a:t>  </a:t>
              </a:r>
              <a:endParaRPr lang="en-GB" altLang="en-US">
                <a:solidFill>
                  <a:srgbClr val="000000"/>
                </a:solidFill>
              </a:endParaRPr>
            </a:p>
          </p:txBody>
        </p:sp>
        <p:graphicFrame>
          <p:nvGraphicFramePr>
            <p:cNvPr id="38924" name="Object 12"/>
            <p:cNvGraphicFramePr>
              <a:graphicFrameLocks noChangeAspect="1"/>
            </p:cNvGraphicFramePr>
            <p:nvPr/>
          </p:nvGraphicFramePr>
          <p:xfrm>
            <a:off x="2298" y="2004"/>
            <a:ext cx="834" cy="282"/>
          </p:xfrm>
          <a:graphic>
            <a:graphicData uri="http://schemas.openxmlformats.org/presentationml/2006/ole">
              <mc:AlternateContent xmlns:mc="http://schemas.openxmlformats.org/markup-compatibility/2006">
                <mc:Choice xmlns:v="urn:schemas-microsoft-com:vml" Requires="v">
                  <p:oleObj spid="_x0000_s38945" name="Equation" r:id="rId11" imgW="672808" imgH="228501" progId="Equation.DSMT4">
                    <p:embed/>
                  </p:oleObj>
                </mc:Choice>
                <mc:Fallback>
                  <p:oleObj name="Equation" r:id="rId11" imgW="672808" imgH="228501"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8" y="2004"/>
                          <a:ext cx="834"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935" name="Group 20"/>
          <p:cNvGrpSpPr>
            <a:grpSpLocks/>
          </p:cNvGrpSpPr>
          <p:nvPr/>
        </p:nvGrpSpPr>
        <p:grpSpPr bwMode="auto">
          <a:xfrm>
            <a:off x="488950" y="3468688"/>
            <a:ext cx="5253038" cy="519112"/>
            <a:chOff x="406" y="3029"/>
            <a:chExt cx="3309" cy="327"/>
          </a:xfrm>
        </p:grpSpPr>
        <p:graphicFrame>
          <p:nvGraphicFramePr>
            <p:cNvPr id="38922" name="Object 11"/>
            <p:cNvGraphicFramePr>
              <a:graphicFrameLocks noChangeAspect="1"/>
            </p:cNvGraphicFramePr>
            <p:nvPr/>
          </p:nvGraphicFramePr>
          <p:xfrm>
            <a:off x="406" y="3029"/>
            <a:ext cx="722" cy="327"/>
          </p:xfrm>
          <a:graphic>
            <a:graphicData uri="http://schemas.openxmlformats.org/presentationml/2006/ole">
              <mc:AlternateContent xmlns:mc="http://schemas.openxmlformats.org/markup-compatibility/2006">
                <mc:Choice xmlns:v="urn:schemas-microsoft-com:vml" Requires="v">
                  <p:oleObj spid="_x0000_s38946" name="Equation" r:id="rId13" imgW="508000" imgH="228600" progId="Equation.DSMT4">
                    <p:embed/>
                  </p:oleObj>
                </mc:Choice>
                <mc:Fallback>
                  <p:oleObj name="Equation" r:id="rId13" imgW="508000" imgH="2286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 y="3029"/>
                          <a:ext cx="722"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2" name="Rectangle 17"/>
            <p:cNvSpPr>
              <a:spLocks noChangeArrowheads="1"/>
            </p:cNvSpPr>
            <p:nvPr/>
          </p:nvSpPr>
          <p:spPr bwMode="auto">
            <a:xfrm>
              <a:off x="1171" y="3079"/>
              <a:ext cx="2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eaLnBrk="1" hangingPunct="1"/>
              <a:r>
                <a:rPr lang="en-GB" altLang="en-US" sz="2000">
                  <a:cs typeface="Times New Roman" panose="02020603050405020304" pitchFamily="18" charset="0"/>
                </a:rPr>
                <a:t>stating the values of  </a:t>
              </a:r>
              <a:r>
                <a:rPr lang="en-GB" altLang="en-US" sz="2000" i="1">
                  <a:cs typeface="Times New Roman" panose="02020603050405020304" pitchFamily="18" charset="0"/>
                </a:rPr>
                <a:t>a</a:t>
              </a:r>
              <a:r>
                <a:rPr lang="en-GB" altLang="en-US" sz="2000">
                  <a:cs typeface="Times New Roman" panose="02020603050405020304" pitchFamily="18" charset="0"/>
                </a:rPr>
                <a:t>  and  </a:t>
              </a:r>
              <a:r>
                <a:rPr lang="en-GB" altLang="en-US" sz="2000" i="1">
                  <a:cs typeface="Times New Roman" panose="02020603050405020304" pitchFamily="18" charset="0"/>
                </a:rPr>
                <a:t>b</a:t>
              </a:r>
              <a:r>
                <a:rPr lang="en-GB" altLang="en-US" sz="2000">
                  <a:cs typeface="Times New Roman" panose="02020603050405020304" pitchFamily="18" charset="0"/>
                </a:rPr>
                <a:t>.</a:t>
              </a:r>
              <a:r>
                <a:rPr lang="en-GB" altLang="en-US" sz="2000"/>
                <a:t> </a:t>
              </a:r>
            </a:p>
          </p:txBody>
        </p:sp>
      </p:grpSp>
      <p:sp>
        <p:nvSpPr>
          <p:cNvPr id="38936" name="Rectangle 16"/>
          <p:cNvSpPr>
            <a:spLocks noChangeArrowheads="1"/>
          </p:cNvSpPr>
          <p:nvPr/>
        </p:nvSpPr>
        <p:spPr bwMode="auto">
          <a:xfrm>
            <a:off x="288925" y="3054350"/>
            <a:ext cx="577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b)  Show that </a:t>
            </a:r>
            <a:r>
              <a:rPr lang="en-GB" altLang="en-US" i="1">
                <a:cs typeface="Times New Roman" panose="02020603050405020304" pitchFamily="18" charset="0"/>
              </a:rPr>
              <a:t>p</a:t>
            </a:r>
            <a:r>
              <a:rPr lang="en-GB" altLang="en-US">
                <a:cs typeface="Times New Roman" panose="02020603050405020304" pitchFamily="18" charset="0"/>
              </a:rPr>
              <a:t> and </a:t>
            </a:r>
            <a:r>
              <a:rPr lang="en-GB" altLang="en-US" i="1">
                <a:cs typeface="Times New Roman" panose="02020603050405020304" pitchFamily="18" charset="0"/>
              </a:rPr>
              <a:t>q</a:t>
            </a:r>
            <a:r>
              <a:rPr lang="en-GB" altLang="en-US">
                <a:cs typeface="Times New Roman" panose="02020603050405020304" pitchFamily="18" charset="0"/>
              </a:rPr>
              <a:t>  satisfy a relationship of the form </a:t>
            </a:r>
            <a:endParaRPr lang="en-GB" altLang="en-US" sz="3200"/>
          </a:p>
        </p:txBody>
      </p:sp>
      <p:graphicFrame>
        <p:nvGraphicFramePr>
          <p:cNvPr id="245781" name="Object 21"/>
          <p:cNvGraphicFramePr>
            <a:graphicFrameLocks noChangeAspect="1"/>
          </p:cNvGraphicFramePr>
          <p:nvPr/>
        </p:nvGraphicFramePr>
        <p:xfrm>
          <a:off x="5821363" y="3529013"/>
          <a:ext cx="2344737" cy="525462"/>
        </p:xfrm>
        <a:graphic>
          <a:graphicData uri="http://schemas.openxmlformats.org/presentationml/2006/ole">
            <mc:AlternateContent xmlns:mc="http://schemas.openxmlformats.org/markup-compatibility/2006">
              <mc:Choice xmlns:v="urn:schemas-microsoft-com:vml" Requires="v">
                <p:oleObj spid="_x0000_s38947" name="Equation" r:id="rId15" imgW="1066680" imgH="241200" progId="Equation.DSMT4">
                  <p:embed/>
                </p:oleObj>
              </mc:Choice>
              <mc:Fallback>
                <p:oleObj name="Equation" r:id="rId15" imgW="1066680" imgH="241200"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21363" y="3529013"/>
                        <a:ext cx="2344737"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82" name="Object 22"/>
          <p:cNvGraphicFramePr>
            <a:graphicFrameLocks noChangeAspect="1"/>
          </p:cNvGraphicFramePr>
          <p:nvPr/>
        </p:nvGraphicFramePr>
        <p:xfrm>
          <a:off x="5662613" y="4095750"/>
          <a:ext cx="3233737" cy="476250"/>
        </p:xfrm>
        <a:graphic>
          <a:graphicData uri="http://schemas.openxmlformats.org/presentationml/2006/ole">
            <mc:AlternateContent xmlns:mc="http://schemas.openxmlformats.org/markup-compatibility/2006">
              <mc:Choice xmlns:v="urn:schemas-microsoft-com:vml" Requires="v">
                <p:oleObj spid="_x0000_s38948" name="Equation" r:id="rId17" imgW="1536480" imgH="228600" progId="Equation.DSMT4">
                  <p:embed/>
                </p:oleObj>
              </mc:Choice>
              <mc:Fallback>
                <p:oleObj name="Equation" r:id="rId17" imgW="1536480" imgH="228600" progId="Equation.DSMT4">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62613" y="4095750"/>
                        <a:ext cx="3233737"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83" name="Object 23"/>
          <p:cNvGraphicFramePr>
            <a:graphicFrameLocks noChangeAspect="1"/>
          </p:cNvGraphicFramePr>
          <p:nvPr/>
        </p:nvGraphicFramePr>
        <p:xfrm>
          <a:off x="5332413" y="4618038"/>
          <a:ext cx="1925637" cy="446087"/>
        </p:xfrm>
        <a:graphic>
          <a:graphicData uri="http://schemas.openxmlformats.org/presentationml/2006/ole">
            <mc:AlternateContent xmlns:mc="http://schemas.openxmlformats.org/markup-compatibility/2006">
              <mc:Choice xmlns:v="urn:schemas-microsoft-com:vml" Requires="v">
                <p:oleObj spid="_x0000_s38949" name="Equation" r:id="rId19" imgW="977760" imgH="228600" progId="Equation.DSMT4">
                  <p:embed/>
                </p:oleObj>
              </mc:Choice>
              <mc:Fallback>
                <p:oleObj name="Equation" r:id="rId19" imgW="977760" imgH="228600"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2413" y="4618038"/>
                        <a:ext cx="19256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84" name="Text Box 24"/>
          <p:cNvSpPr txBox="1">
            <a:spLocks noChangeArrowheads="1"/>
          </p:cNvSpPr>
          <p:nvPr/>
        </p:nvSpPr>
        <p:spPr bwMode="auto">
          <a:xfrm>
            <a:off x="496888" y="4237038"/>
            <a:ext cx="11572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Gradient</a:t>
            </a:r>
          </a:p>
        </p:txBody>
      </p:sp>
      <p:graphicFrame>
        <p:nvGraphicFramePr>
          <p:cNvPr id="245785" name="Object 25"/>
          <p:cNvGraphicFramePr>
            <a:graphicFrameLocks noChangeAspect="1"/>
          </p:cNvGraphicFramePr>
          <p:nvPr/>
        </p:nvGraphicFramePr>
        <p:xfrm>
          <a:off x="1909763" y="4254500"/>
          <a:ext cx="427037" cy="338138"/>
        </p:xfrm>
        <a:graphic>
          <a:graphicData uri="http://schemas.openxmlformats.org/presentationml/2006/ole">
            <mc:AlternateContent xmlns:mc="http://schemas.openxmlformats.org/markup-compatibility/2006">
              <mc:Choice xmlns:v="urn:schemas-microsoft-com:vml" Requires="v">
                <p:oleObj spid="_x0000_s38950" name="Equation" r:id="rId21" imgW="190440" imgH="152280" progId="Equation.DSMT4">
                  <p:embed/>
                </p:oleObj>
              </mc:Choice>
              <mc:Fallback>
                <p:oleObj name="Equation" r:id="rId21" imgW="190440" imgH="152280" progId="Equation.DSMT4">
                  <p:embed/>
                  <p:pic>
                    <p:nvPicPr>
                      <p:cNvPr id="0" name="Object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09763" y="4254500"/>
                        <a:ext cx="427037"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86" name="Text Box 26"/>
          <p:cNvSpPr txBox="1">
            <a:spLocks noChangeArrowheads="1"/>
          </p:cNvSpPr>
          <p:nvPr/>
        </p:nvSpPr>
        <p:spPr bwMode="auto">
          <a:xfrm>
            <a:off x="2713038" y="4246563"/>
            <a:ext cx="13684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y-intercept</a:t>
            </a:r>
          </a:p>
        </p:txBody>
      </p:sp>
      <p:graphicFrame>
        <p:nvGraphicFramePr>
          <p:cNvPr id="245787" name="Object 27"/>
          <p:cNvGraphicFramePr>
            <a:graphicFrameLocks noChangeAspect="1"/>
          </p:cNvGraphicFramePr>
          <p:nvPr/>
        </p:nvGraphicFramePr>
        <p:xfrm>
          <a:off x="4219575" y="4264025"/>
          <a:ext cx="400050" cy="338138"/>
        </p:xfrm>
        <a:graphic>
          <a:graphicData uri="http://schemas.openxmlformats.org/presentationml/2006/ole">
            <mc:AlternateContent xmlns:mc="http://schemas.openxmlformats.org/markup-compatibility/2006">
              <mc:Choice xmlns:v="urn:schemas-microsoft-com:vml" Requires="v">
                <p:oleObj spid="_x0000_s38951" name="Equation" r:id="rId23" imgW="177480" imgH="152280" progId="Equation.DSMT4">
                  <p:embed/>
                </p:oleObj>
              </mc:Choice>
              <mc:Fallback>
                <p:oleObj name="Equation" r:id="rId23" imgW="177480" imgH="152280"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19575" y="4264025"/>
                        <a:ext cx="40005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28"/>
          <p:cNvGraphicFramePr>
            <a:graphicFrameLocks noChangeAspect="1"/>
          </p:cNvGraphicFramePr>
          <p:nvPr/>
        </p:nvGraphicFramePr>
        <p:xfrm>
          <a:off x="1568450" y="4926013"/>
          <a:ext cx="1800225" cy="396875"/>
        </p:xfrm>
        <a:graphic>
          <a:graphicData uri="http://schemas.openxmlformats.org/presentationml/2006/ole">
            <mc:AlternateContent xmlns:mc="http://schemas.openxmlformats.org/markup-compatibility/2006">
              <mc:Choice xmlns:v="urn:schemas-microsoft-com:vml" Requires="v">
                <p:oleObj spid="_x0000_s38952" name="Equation" r:id="rId25" imgW="914400" imgH="203040" progId="Equation.DSMT4">
                  <p:embed/>
                </p:oleObj>
              </mc:Choice>
              <mc:Fallback>
                <p:oleObj name="Equation" r:id="rId25" imgW="914400" imgH="203040" progId="Equation.DSMT4">
                  <p:embed/>
                  <p:pic>
                    <p:nvPicPr>
                      <p:cNvPr id="0"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68450" y="4926013"/>
                        <a:ext cx="180022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89" name="Object 29"/>
          <p:cNvGraphicFramePr>
            <a:graphicFrameLocks noChangeAspect="1"/>
          </p:cNvGraphicFramePr>
          <p:nvPr/>
        </p:nvGraphicFramePr>
        <p:xfrm>
          <a:off x="4051300" y="5102225"/>
          <a:ext cx="4727575" cy="471488"/>
        </p:xfrm>
        <a:graphic>
          <a:graphicData uri="http://schemas.openxmlformats.org/presentationml/2006/ole">
            <mc:AlternateContent xmlns:mc="http://schemas.openxmlformats.org/markup-compatibility/2006">
              <mc:Choice xmlns:v="urn:schemas-microsoft-com:vml" Requires="v">
                <p:oleObj spid="_x0000_s38953" name="Equation" r:id="rId27" imgW="2400120" imgH="241200" progId="Equation.DSMT4">
                  <p:embed/>
                </p:oleObj>
              </mc:Choice>
              <mc:Fallback>
                <p:oleObj name="Equation" r:id="rId27" imgW="2400120" imgH="241200" progId="Equation.DSMT4">
                  <p:embed/>
                  <p:pic>
                    <p:nvPicPr>
                      <p:cNvPr id="0"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51300" y="5102225"/>
                        <a:ext cx="4727575"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0" name="Object 30"/>
          <p:cNvGraphicFramePr>
            <a:graphicFrameLocks noChangeAspect="1"/>
          </p:cNvGraphicFramePr>
          <p:nvPr/>
        </p:nvGraphicFramePr>
        <p:xfrm>
          <a:off x="7788275" y="4645025"/>
          <a:ext cx="900113" cy="347663"/>
        </p:xfrm>
        <a:graphic>
          <a:graphicData uri="http://schemas.openxmlformats.org/presentationml/2006/ole">
            <mc:AlternateContent xmlns:mc="http://schemas.openxmlformats.org/markup-compatibility/2006">
              <mc:Choice xmlns:v="urn:schemas-microsoft-com:vml" Requires="v">
                <p:oleObj spid="_x0000_s38954" name="Equation" r:id="rId29" imgW="457200" imgH="177480" progId="Equation.DSMT4">
                  <p:embed/>
                </p:oleObj>
              </mc:Choice>
              <mc:Fallback>
                <p:oleObj name="Equation" r:id="rId29" imgW="457200" imgH="177480" progId="Equation.DSMT4">
                  <p:embed/>
                  <p:pic>
                    <p:nvPicPr>
                      <p:cNvPr id="0"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88275" y="4645025"/>
                        <a:ext cx="900113"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1"/>
          <p:cNvGrpSpPr>
            <a:grpSpLocks/>
          </p:cNvGrpSpPr>
          <p:nvPr/>
        </p:nvGrpSpPr>
        <p:grpSpPr bwMode="auto">
          <a:xfrm>
            <a:off x="6097588" y="5749925"/>
            <a:ext cx="874712" cy="942975"/>
            <a:chOff x="4815" y="2835"/>
            <a:chExt cx="551" cy="594"/>
          </a:xfrm>
        </p:grpSpPr>
        <p:pic>
          <p:nvPicPr>
            <p:cNvPr id="38940" name="Picture 32" descr="Round-button-yellow"/>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1" name="Text Box 33"/>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4"/>
                                        </p:tgtEl>
                                        <p:attrNameLst>
                                          <p:attrName>style.visibility</p:attrName>
                                        </p:attrNameLst>
                                      </p:cBhvr>
                                      <p:to>
                                        <p:strVal val="visible"/>
                                      </p:to>
                                    </p:set>
                                    <p:animEffect transition="in" filter="dissolve">
                                      <p:cBhvr>
                                        <p:cTn id="7" dur="500"/>
                                        <p:tgtEl>
                                          <p:spTgt spid="2457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785"/>
                                        </p:tgtEl>
                                        <p:attrNameLst>
                                          <p:attrName>style.visibility</p:attrName>
                                        </p:attrNameLst>
                                      </p:cBhvr>
                                      <p:to>
                                        <p:strVal val="visible"/>
                                      </p:to>
                                    </p:set>
                                    <p:animEffect transition="in" filter="dissolve">
                                      <p:cBhvr>
                                        <p:cTn id="12" dur="500"/>
                                        <p:tgtEl>
                                          <p:spTgt spid="2457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86"/>
                                        </p:tgtEl>
                                        <p:attrNameLst>
                                          <p:attrName>style.visibility</p:attrName>
                                        </p:attrNameLst>
                                      </p:cBhvr>
                                      <p:to>
                                        <p:strVal val="visible"/>
                                      </p:to>
                                    </p:set>
                                    <p:animEffect transition="in" filter="dissolve">
                                      <p:cBhvr>
                                        <p:cTn id="17" dur="500"/>
                                        <p:tgtEl>
                                          <p:spTgt spid="2457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5787"/>
                                        </p:tgtEl>
                                        <p:attrNameLst>
                                          <p:attrName>style.visibility</p:attrName>
                                        </p:attrNameLst>
                                      </p:cBhvr>
                                      <p:to>
                                        <p:strVal val="visible"/>
                                      </p:to>
                                    </p:set>
                                    <p:animEffect transition="in" filter="dissolve">
                                      <p:cBhvr>
                                        <p:cTn id="22" dur="500"/>
                                        <p:tgtEl>
                                          <p:spTgt spid="2457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5781"/>
                                        </p:tgtEl>
                                        <p:attrNameLst>
                                          <p:attrName>style.visibility</p:attrName>
                                        </p:attrNameLst>
                                      </p:cBhvr>
                                      <p:to>
                                        <p:strVal val="visible"/>
                                      </p:to>
                                    </p:set>
                                    <p:animEffect transition="in" filter="dissolve">
                                      <p:cBhvr>
                                        <p:cTn id="27" dur="500"/>
                                        <p:tgtEl>
                                          <p:spTgt spid="2457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5782"/>
                                        </p:tgtEl>
                                        <p:attrNameLst>
                                          <p:attrName>style.visibility</p:attrName>
                                        </p:attrNameLst>
                                      </p:cBhvr>
                                      <p:to>
                                        <p:strVal val="visible"/>
                                      </p:to>
                                    </p:set>
                                    <p:animEffect transition="in" filter="dissolve">
                                      <p:cBhvr>
                                        <p:cTn id="32" dur="500"/>
                                        <p:tgtEl>
                                          <p:spTgt spid="2457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5783"/>
                                        </p:tgtEl>
                                        <p:attrNameLst>
                                          <p:attrName>style.visibility</p:attrName>
                                        </p:attrNameLst>
                                      </p:cBhvr>
                                      <p:to>
                                        <p:strVal val="visible"/>
                                      </p:to>
                                    </p:set>
                                    <p:animEffect transition="in" filter="dissolve">
                                      <p:cBhvr>
                                        <p:cTn id="37" dur="500"/>
                                        <p:tgtEl>
                                          <p:spTgt spid="2457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5790"/>
                                        </p:tgtEl>
                                        <p:attrNameLst>
                                          <p:attrName>style.visibility</p:attrName>
                                        </p:attrNameLst>
                                      </p:cBhvr>
                                      <p:to>
                                        <p:strVal val="visible"/>
                                      </p:to>
                                    </p:set>
                                    <p:animEffect transition="in" filter="dissolve">
                                      <p:cBhvr>
                                        <p:cTn id="42" dur="500"/>
                                        <p:tgtEl>
                                          <p:spTgt spid="2457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5789"/>
                                        </p:tgtEl>
                                        <p:attrNameLst>
                                          <p:attrName>style.visibility</p:attrName>
                                        </p:attrNameLst>
                                      </p:cBhvr>
                                      <p:to>
                                        <p:strVal val="visible"/>
                                      </p:to>
                                    </p:set>
                                    <p:animEffect transition="in" filter="dissolve">
                                      <p:cBhvr>
                                        <p:cTn id="47" dur="500"/>
                                        <p:tgtEl>
                                          <p:spTgt spid="245789"/>
                                        </p:tgtEl>
                                      </p:cBhvr>
                                    </p:animEffect>
                                  </p:childTnLst>
                                </p:cTn>
                              </p:par>
                              <p:par>
                                <p:cTn id="48" presetID="9" presetClass="exit" presetSubtype="0" fill="hold" nodeType="withEffect">
                                  <p:stCondLst>
                                    <p:cond delay="0"/>
                                  </p:stCondLst>
                                  <p:childTnLst>
                                    <p:animEffect transition="out" filter="dissolv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4" grpId="0" animBg="1"/>
      <p:bldP spid="24578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39946"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39949"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39950"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39952"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9953" name="Rectangle 10"/>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39954" name="Rectangle 12"/>
          <p:cNvSpPr>
            <a:spLocks noChangeArrowheads="1"/>
          </p:cNvSpPr>
          <p:nvPr/>
        </p:nvSpPr>
        <p:spPr bwMode="auto">
          <a:xfrm>
            <a:off x="388938" y="1016000"/>
            <a:ext cx="474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cs typeface="Times New Roman" panose="02020603050405020304" pitchFamily="18" charset="0"/>
              </a:rPr>
              <a:t>The diagram shows part of the graph of  </a:t>
            </a:r>
            <a:endParaRPr lang="en-GB" altLang="en-US" sz="3600"/>
          </a:p>
        </p:txBody>
      </p:sp>
      <p:graphicFrame>
        <p:nvGraphicFramePr>
          <p:cNvPr id="39938" name="Object 11"/>
          <p:cNvGraphicFramePr>
            <a:graphicFrameLocks noChangeAspect="1"/>
          </p:cNvGraphicFramePr>
          <p:nvPr/>
        </p:nvGraphicFramePr>
        <p:xfrm>
          <a:off x="2058988" y="1630363"/>
          <a:ext cx="2030412" cy="487362"/>
        </p:xfrm>
        <a:graphic>
          <a:graphicData uri="http://schemas.openxmlformats.org/presentationml/2006/ole">
            <mc:AlternateContent xmlns:mc="http://schemas.openxmlformats.org/markup-compatibility/2006">
              <mc:Choice xmlns:v="urn:schemas-microsoft-com:vml" Requires="v">
                <p:oleObj spid="_x0000_s39964" name="Equation" r:id="rId8" imgW="952087" imgH="228501" progId="Equation.DSMT4">
                  <p:embed/>
                </p:oleObj>
              </mc:Choice>
              <mc:Fallback>
                <p:oleObj name="Equation" r:id="rId8" imgW="952087" imgH="228501"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8988" y="1630363"/>
                        <a:ext cx="2030412"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5" name="Rectangle 13"/>
          <p:cNvSpPr>
            <a:spLocks noChangeArrowheads="1"/>
          </p:cNvSpPr>
          <p:nvPr/>
        </p:nvSpPr>
        <p:spPr bwMode="auto">
          <a:xfrm>
            <a:off x="649288" y="2330450"/>
            <a:ext cx="409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eaLnBrk="1" hangingPunct="1"/>
            <a:r>
              <a:rPr lang="en-GB" altLang="en-US" sz="1000">
                <a:cs typeface="Times New Roman" panose="02020603050405020304" pitchFamily="18" charset="0"/>
              </a:rPr>
              <a:t>.</a:t>
            </a:r>
            <a:r>
              <a:rPr lang="en-GB" altLang="en-US" sz="2000">
                <a:cs typeface="Times New Roman" panose="02020603050405020304" pitchFamily="18" charset="0"/>
              </a:rPr>
              <a:t>Determine the values of  </a:t>
            </a:r>
            <a:r>
              <a:rPr lang="en-GB" altLang="en-US" sz="2000" i="1">
                <a:cs typeface="Times New Roman" panose="02020603050405020304" pitchFamily="18" charset="0"/>
              </a:rPr>
              <a:t>a</a:t>
            </a:r>
            <a:r>
              <a:rPr lang="en-GB" altLang="en-US" sz="2000">
                <a:cs typeface="Times New Roman" panose="02020603050405020304" pitchFamily="18" charset="0"/>
              </a:rPr>
              <a:t>  and  </a:t>
            </a:r>
            <a:r>
              <a:rPr lang="en-GB" altLang="en-US" sz="2000" i="1">
                <a:cs typeface="Times New Roman" panose="02020603050405020304" pitchFamily="18" charset="0"/>
              </a:rPr>
              <a:t>b</a:t>
            </a:r>
            <a:r>
              <a:rPr lang="en-GB" altLang="en-US" sz="2000">
                <a:cs typeface="Times New Roman" panose="02020603050405020304" pitchFamily="18" charset="0"/>
              </a:rPr>
              <a:t>.</a:t>
            </a:r>
            <a:endParaRPr lang="en-GB" altLang="en-US" sz="3600"/>
          </a:p>
        </p:txBody>
      </p:sp>
      <p:pic>
        <p:nvPicPr>
          <p:cNvPr id="246798" name="Picture 14" descr="1999-1%20Q%2015"/>
          <p:cNvPicPr>
            <a:picLocks noChangeAspect="1" noChangeArrowheads="1"/>
          </p:cNvPicPr>
          <p:nvPr/>
        </p:nvPicPr>
        <p:blipFill>
          <a:blip r:embed="rId10"/>
          <a:srcRect/>
          <a:stretch>
            <a:fillRect/>
          </a:stretch>
        </p:blipFill>
        <p:spPr bwMode="auto">
          <a:xfrm>
            <a:off x="4872038" y="931863"/>
            <a:ext cx="3873500" cy="3198812"/>
          </a:xfrm>
          <a:prstGeom prst="rect">
            <a:avLst/>
          </a:prstGeom>
          <a:noFill/>
          <a:ln w="38100">
            <a:solidFill>
              <a:schemeClr val="bg2">
                <a:lumMod val="75000"/>
              </a:schemeClr>
            </a:solidFill>
            <a:miter lim="800000"/>
            <a:headEnd/>
            <a:tailEnd/>
          </a:ln>
        </p:spPr>
      </p:pic>
      <p:graphicFrame>
        <p:nvGraphicFramePr>
          <p:cNvPr id="246799" name="Object 15"/>
          <p:cNvGraphicFramePr>
            <a:graphicFrameLocks noChangeAspect="1"/>
          </p:cNvGraphicFramePr>
          <p:nvPr/>
        </p:nvGraphicFramePr>
        <p:xfrm>
          <a:off x="1971675" y="3159125"/>
          <a:ext cx="2570163" cy="487363"/>
        </p:xfrm>
        <a:graphic>
          <a:graphicData uri="http://schemas.openxmlformats.org/presentationml/2006/ole">
            <mc:AlternateContent xmlns:mc="http://schemas.openxmlformats.org/markup-compatibility/2006">
              <mc:Choice xmlns:v="urn:schemas-microsoft-com:vml" Requires="v">
                <p:oleObj spid="_x0000_s39965" name="Equation" r:id="rId11" imgW="1206360" imgH="228600" progId="Equation.DSMT4">
                  <p:embed/>
                </p:oleObj>
              </mc:Choice>
              <mc:Fallback>
                <p:oleObj name="Equation" r:id="rId11" imgW="1206360" imgH="2286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1675" y="3159125"/>
                        <a:ext cx="257016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800" name="Text Box 16"/>
          <p:cNvSpPr txBox="1">
            <a:spLocks noChangeArrowheads="1"/>
          </p:cNvSpPr>
          <p:nvPr/>
        </p:nvSpPr>
        <p:spPr bwMode="auto">
          <a:xfrm>
            <a:off x="617538" y="3181350"/>
            <a:ext cx="12969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(7, 1)</a:t>
            </a:r>
          </a:p>
        </p:txBody>
      </p:sp>
      <p:graphicFrame>
        <p:nvGraphicFramePr>
          <p:cNvPr id="246801" name="Object 17"/>
          <p:cNvGraphicFramePr>
            <a:graphicFrameLocks noChangeAspect="1"/>
          </p:cNvGraphicFramePr>
          <p:nvPr/>
        </p:nvGraphicFramePr>
        <p:xfrm>
          <a:off x="1944688" y="3789363"/>
          <a:ext cx="2624137" cy="487362"/>
        </p:xfrm>
        <a:graphic>
          <a:graphicData uri="http://schemas.openxmlformats.org/presentationml/2006/ole">
            <mc:AlternateContent xmlns:mc="http://schemas.openxmlformats.org/markup-compatibility/2006">
              <mc:Choice xmlns:v="urn:schemas-microsoft-com:vml" Requires="v">
                <p:oleObj spid="_x0000_s39966" name="Equation" r:id="rId13" imgW="1231560" imgH="228600" progId="Equation.DSMT4">
                  <p:embed/>
                </p:oleObj>
              </mc:Choice>
              <mc:Fallback>
                <p:oleObj name="Equation" r:id="rId13" imgW="1231560" imgH="228600" progId="Equation.DSMT4">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4688" y="3789363"/>
                        <a:ext cx="262413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802" name="Text Box 18"/>
          <p:cNvSpPr txBox="1">
            <a:spLocks noChangeArrowheads="1"/>
          </p:cNvSpPr>
          <p:nvPr/>
        </p:nvSpPr>
        <p:spPr bwMode="auto">
          <a:xfrm>
            <a:off x="617538" y="3789363"/>
            <a:ext cx="129698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sz="2000"/>
              <a:t>Use (3, 0)</a:t>
            </a:r>
          </a:p>
        </p:txBody>
      </p:sp>
      <p:sp>
        <p:nvSpPr>
          <p:cNvPr id="246803" name="Text Box 19"/>
          <p:cNvSpPr txBox="1">
            <a:spLocks noChangeArrowheads="1"/>
          </p:cNvSpPr>
          <p:nvPr/>
        </p:nvSpPr>
        <p:spPr bwMode="auto">
          <a:xfrm>
            <a:off x="741363" y="4567238"/>
            <a:ext cx="177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3300"/>
                </a:solidFill>
              </a:rPr>
              <a:t>Hence, from (2)</a:t>
            </a:r>
          </a:p>
        </p:txBody>
      </p:sp>
      <p:graphicFrame>
        <p:nvGraphicFramePr>
          <p:cNvPr id="246804" name="Object 20"/>
          <p:cNvGraphicFramePr>
            <a:graphicFrameLocks noChangeAspect="1"/>
          </p:cNvGraphicFramePr>
          <p:nvPr/>
        </p:nvGraphicFramePr>
        <p:xfrm>
          <a:off x="2890838" y="4541838"/>
          <a:ext cx="1136650" cy="379412"/>
        </p:xfrm>
        <a:graphic>
          <a:graphicData uri="http://schemas.openxmlformats.org/presentationml/2006/ole">
            <mc:AlternateContent xmlns:mc="http://schemas.openxmlformats.org/markup-compatibility/2006">
              <mc:Choice xmlns:v="urn:schemas-microsoft-com:vml" Requires="v">
                <p:oleObj spid="_x0000_s39967" name="Equation" r:id="rId15" imgW="533160" imgH="177480" progId="Equation.DSMT4">
                  <p:embed/>
                </p:oleObj>
              </mc:Choice>
              <mc:Fallback>
                <p:oleObj name="Equation" r:id="rId15" imgW="533160" imgH="177480" progId="Equation.DSMT4">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0838" y="4541838"/>
                        <a:ext cx="113665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805" name="Object 21"/>
          <p:cNvGraphicFramePr>
            <a:graphicFrameLocks noChangeAspect="1"/>
          </p:cNvGraphicFramePr>
          <p:nvPr/>
        </p:nvGraphicFramePr>
        <p:xfrm>
          <a:off x="4689475" y="4541838"/>
          <a:ext cx="947738" cy="379412"/>
        </p:xfrm>
        <a:graphic>
          <a:graphicData uri="http://schemas.openxmlformats.org/presentationml/2006/ole">
            <mc:AlternateContent xmlns:mc="http://schemas.openxmlformats.org/markup-compatibility/2006">
              <mc:Choice xmlns:v="urn:schemas-microsoft-com:vml" Requires="v">
                <p:oleObj spid="_x0000_s39968" name="Equation" r:id="rId17" imgW="444240" imgH="177480" progId="Equation.DSMT4">
                  <p:embed/>
                </p:oleObj>
              </mc:Choice>
              <mc:Fallback>
                <p:oleObj name="Equation" r:id="rId17" imgW="444240" imgH="177480"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9475" y="4541838"/>
                        <a:ext cx="947738"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806" name="Text Box 22"/>
          <p:cNvSpPr txBox="1">
            <a:spLocks noChangeArrowheads="1"/>
          </p:cNvSpPr>
          <p:nvPr/>
        </p:nvSpPr>
        <p:spPr bwMode="auto">
          <a:xfrm>
            <a:off x="741363" y="5183188"/>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3300"/>
                </a:solidFill>
              </a:rPr>
              <a:t>and from (1)</a:t>
            </a:r>
          </a:p>
        </p:txBody>
      </p:sp>
      <p:graphicFrame>
        <p:nvGraphicFramePr>
          <p:cNvPr id="246808" name="Object 24"/>
          <p:cNvGraphicFramePr>
            <a:graphicFrameLocks noChangeAspect="1"/>
          </p:cNvGraphicFramePr>
          <p:nvPr/>
        </p:nvGraphicFramePr>
        <p:xfrm>
          <a:off x="4797425" y="5118100"/>
          <a:ext cx="730250" cy="379413"/>
        </p:xfrm>
        <a:graphic>
          <a:graphicData uri="http://schemas.openxmlformats.org/presentationml/2006/ole">
            <mc:AlternateContent xmlns:mc="http://schemas.openxmlformats.org/markup-compatibility/2006">
              <mc:Choice xmlns:v="urn:schemas-microsoft-com:vml" Requires="v">
                <p:oleObj spid="_x0000_s39969" name="Equation" r:id="rId19" imgW="342720" imgH="177480" progId="Equation.DSMT4">
                  <p:embed/>
                </p:oleObj>
              </mc:Choice>
              <mc:Fallback>
                <p:oleObj name="Equation" r:id="rId19" imgW="342720" imgH="177480" progId="Equation.DSMT4">
                  <p:embed/>
                  <p:pic>
                    <p:nvPicPr>
                      <p:cNvPr id="0" name="Object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7425" y="5118100"/>
                        <a:ext cx="730250"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809" name="Object 25"/>
          <p:cNvGraphicFramePr>
            <a:graphicFrameLocks noChangeAspect="1"/>
          </p:cNvGraphicFramePr>
          <p:nvPr/>
        </p:nvGraphicFramePr>
        <p:xfrm>
          <a:off x="2722563" y="5124450"/>
          <a:ext cx="1270000" cy="487363"/>
        </p:xfrm>
        <a:graphic>
          <a:graphicData uri="http://schemas.openxmlformats.org/presentationml/2006/ole">
            <mc:AlternateContent xmlns:mc="http://schemas.openxmlformats.org/markup-compatibility/2006">
              <mc:Choice xmlns:v="urn:schemas-microsoft-com:vml" Requires="v">
                <p:oleObj spid="_x0000_s39970" name="Equation" r:id="rId21" imgW="596880" imgH="228600" progId="Equation.DSMT4">
                  <p:embed/>
                </p:oleObj>
              </mc:Choice>
              <mc:Fallback>
                <p:oleObj name="Equation" r:id="rId21" imgW="596880" imgH="228600" progId="Equation.DSMT4">
                  <p:embed/>
                  <p:pic>
                    <p:nvPicPr>
                      <p:cNvPr id="0" name="Object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22563" y="5124450"/>
                        <a:ext cx="127000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6"/>
          <p:cNvGrpSpPr>
            <a:grpSpLocks/>
          </p:cNvGrpSpPr>
          <p:nvPr/>
        </p:nvGrpSpPr>
        <p:grpSpPr bwMode="auto">
          <a:xfrm>
            <a:off x="6097588" y="5749925"/>
            <a:ext cx="874712" cy="942975"/>
            <a:chOff x="4815" y="2835"/>
            <a:chExt cx="551" cy="594"/>
          </a:xfrm>
        </p:grpSpPr>
        <p:pic>
          <p:nvPicPr>
            <p:cNvPr id="39962" name="Picture 27" descr="Round-button-yellow"/>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3" name="Text Box 28"/>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animEffect transition="in" filter="dissolve">
                                      <p:cBhvr>
                                        <p:cTn id="7" dur="500"/>
                                        <p:tgtEl>
                                          <p:spTgt spid="246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6799"/>
                                        </p:tgtEl>
                                        <p:attrNameLst>
                                          <p:attrName>style.visibility</p:attrName>
                                        </p:attrNameLst>
                                      </p:cBhvr>
                                      <p:to>
                                        <p:strVal val="visible"/>
                                      </p:to>
                                    </p:set>
                                    <p:animEffect transition="in" filter="dissolve">
                                      <p:cBhvr>
                                        <p:cTn id="12" dur="500"/>
                                        <p:tgtEl>
                                          <p:spTgt spid="246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6802"/>
                                        </p:tgtEl>
                                        <p:attrNameLst>
                                          <p:attrName>style.visibility</p:attrName>
                                        </p:attrNameLst>
                                      </p:cBhvr>
                                      <p:to>
                                        <p:strVal val="visible"/>
                                      </p:to>
                                    </p:set>
                                    <p:animEffect transition="in" filter="dissolve">
                                      <p:cBhvr>
                                        <p:cTn id="17" dur="500"/>
                                        <p:tgtEl>
                                          <p:spTgt spid="2468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6801"/>
                                        </p:tgtEl>
                                        <p:attrNameLst>
                                          <p:attrName>style.visibility</p:attrName>
                                        </p:attrNameLst>
                                      </p:cBhvr>
                                      <p:to>
                                        <p:strVal val="visible"/>
                                      </p:to>
                                    </p:set>
                                    <p:animEffect transition="in" filter="dissolve">
                                      <p:cBhvr>
                                        <p:cTn id="22" dur="500"/>
                                        <p:tgtEl>
                                          <p:spTgt spid="2468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6803"/>
                                        </p:tgtEl>
                                        <p:attrNameLst>
                                          <p:attrName>style.visibility</p:attrName>
                                        </p:attrNameLst>
                                      </p:cBhvr>
                                      <p:to>
                                        <p:strVal val="visible"/>
                                      </p:to>
                                    </p:set>
                                    <p:animEffect transition="in" filter="dissolve">
                                      <p:cBhvr>
                                        <p:cTn id="27" dur="500"/>
                                        <p:tgtEl>
                                          <p:spTgt spid="246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6804"/>
                                        </p:tgtEl>
                                        <p:attrNameLst>
                                          <p:attrName>style.visibility</p:attrName>
                                        </p:attrNameLst>
                                      </p:cBhvr>
                                      <p:to>
                                        <p:strVal val="visible"/>
                                      </p:to>
                                    </p:set>
                                    <p:animEffect transition="in" filter="dissolve">
                                      <p:cBhvr>
                                        <p:cTn id="32" dur="500"/>
                                        <p:tgtEl>
                                          <p:spTgt spid="2468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6805"/>
                                        </p:tgtEl>
                                        <p:attrNameLst>
                                          <p:attrName>style.visibility</p:attrName>
                                        </p:attrNameLst>
                                      </p:cBhvr>
                                      <p:to>
                                        <p:strVal val="visible"/>
                                      </p:to>
                                    </p:set>
                                    <p:animEffect transition="in" filter="dissolve">
                                      <p:cBhvr>
                                        <p:cTn id="37" dur="500"/>
                                        <p:tgtEl>
                                          <p:spTgt spid="2468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6806"/>
                                        </p:tgtEl>
                                        <p:attrNameLst>
                                          <p:attrName>style.visibility</p:attrName>
                                        </p:attrNameLst>
                                      </p:cBhvr>
                                      <p:to>
                                        <p:strVal val="visible"/>
                                      </p:to>
                                    </p:set>
                                    <p:animEffect transition="in" filter="dissolve">
                                      <p:cBhvr>
                                        <p:cTn id="42" dur="500"/>
                                        <p:tgtEl>
                                          <p:spTgt spid="2468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6809"/>
                                        </p:tgtEl>
                                        <p:attrNameLst>
                                          <p:attrName>style.visibility</p:attrName>
                                        </p:attrNameLst>
                                      </p:cBhvr>
                                      <p:to>
                                        <p:strVal val="visible"/>
                                      </p:to>
                                    </p:set>
                                    <p:animEffect transition="in" filter="dissolve">
                                      <p:cBhvr>
                                        <p:cTn id="47" dur="500"/>
                                        <p:tgtEl>
                                          <p:spTgt spid="2468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46808"/>
                                        </p:tgtEl>
                                        <p:attrNameLst>
                                          <p:attrName>style.visibility</p:attrName>
                                        </p:attrNameLst>
                                      </p:cBhvr>
                                      <p:to>
                                        <p:strVal val="visible"/>
                                      </p:to>
                                    </p:set>
                                    <p:animEffect transition="in" filter="dissolve">
                                      <p:cBhvr>
                                        <p:cTn id="52" dur="500"/>
                                        <p:tgtEl>
                                          <p:spTgt spid="246808"/>
                                        </p:tgtEl>
                                      </p:cBhvr>
                                    </p:animEffect>
                                  </p:childTnLst>
                                </p:cTn>
                              </p:par>
                              <p:par>
                                <p:cTn id="53" presetID="9" presetClass="exit" presetSubtype="0" fill="hold" nodeType="withEffect">
                                  <p:stCondLst>
                                    <p:cond delay="0"/>
                                  </p:stCondLst>
                                  <p:childTnLst>
                                    <p:animEffect transition="out" filter="dissolv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0" grpId="0" animBg="1"/>
      <p:bldP spid="246802" grpId="0" animBg="1"/>
      <p:bldP spid="246803" grpId="0"/>
      <p:bldP spid="24680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40967"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4097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40971"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4097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40974" name="Rectangle 13"/>
          <p:cNvSpPr>
            <a:spLocks noChangeArrowheads="1"/>
          </p:cNvSpPr>
          <p:nvPr/>
        </p:nvSpPr>
        <p:spPr bwMode="auto">
          <a:xfrm>
            <a:off x="368300" y="955675"/>
            <a:ext cx="3690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The diagram shows a sketch of</a:t>
            </a:r>
          </a:p>
          <a:p>
            <a:pPr algn="l" eaLnBrk="1" hangingPunct="1"/>
            <a:r>
              <a:rPr lang="en-GB" altLang="en-US">
                <a:cs typeface="Times New Roman" panose="02020603050405020304" pitchFamily="18" charset="0"/>
              </a:rPr>
              <a:t>part of the graph of </a:t>
            </a:r>
            <a:endParaRPr lang="en-GB" altLang="en-US" sz="3200"/>
          </a:p>
        </p:txBody>
      </p:sp>
      <p:graphicFrame>
        <p:nvGraphicFramePr>
          <p:cNvPr id="40962" name="Object 12"/>
          <p:cNvGraphicFramePr>
            <a:graphicFrameLocks noChangeAspect="1"/>
          </p:cNvGraphicFramePr>
          <p:nvPr/>
        </p:nvGraphicFramePr>
        <p:xfrm>
          <a:off x="2687638" y="1528763"/>
          <a:ext cx="1439862" cy="449262"/>
        </p:xfrm>
        <a:graphic>
          <a:graphicData uri="http://schemas.openxmlformats.org/presentationml/2006/ole">
            <mc:AlternateContent xmlns:mc="http://schemas.openxmlformats.org/markup-compatibility/2006">
              <mc:Choice xmlns:v="urn:schemas-microsoft-com:vml" Requires="v">
                <p:oleObj spid="_x0000_s40982" name="Equation" r:id="rId8" imgW="736600" imgH="228600" progId="Equation.DSMT4">
                  <p:embed/>
                </p:oleObj>
              </mc:Choice>
              <mc:Fallback>
                <p:oleObj name="Equation" r:id="rId8" imgW="736600" imgH="2286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7638" y="1528763"/>
                        <a:ext cx="14398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5" name="Rectangle 14"/>
          <p:cNvSpPr>
            <a:spLocks noChangeArrowheads="1"/>
          </p:cNvSpPr>
          <p:nvPr/>
        </p:nvSpPr>
        <p:spPr bwMode="auto">
          <a:xfrm>
            <a:off x="407988" y="2124075"/>
            <a:ext cx="64944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a)	State the values of  </a:t>
            </a:r>
            <a:r>
              <a:rPr lang="en-GB" altLang="en-US" i="1">
                <a:cs typeface="Times New Roman" panose="02020603050405020304" pitchFamily="18" charset="0"/>
              </a:rPr>
              <a:t>a</a:t>
            </a:r>
            <a:r>
              <a:rPr lang="en-GB" altLang="en-US">
                <a:cs typeface="Times New Roman" panose="02020603050405020304" pitchFamily="18" charset="0"/>
              </a:rPr>
              <a:t>  and  </a:t>
            </a:r>
            <a:r>
              <a:rPr lang="en-GB" altLang="en-US" i="1">
                <a:cs typeface="Times New Roman" panose="02020603050405020304" pitchFamily="18" charset="0"/>
              </a:rPr>
              <a:t>b</a:t>
            </a:r>
            <a:r>
              <a:rPr lang="en-GB" altLang="en-US">
                <a:cs typeface="Times New Roman" panose="02020603050405020304" pitchFamily="18" charset="0"/>
              </a:rPr>
              <a:t>.	</a:t>
            </a:r>
          </a:p>
          <a:p>
            <a:pPr algn="l" eaLnBrk="1" hangingPunct="1">
              <a:lnSpc>
                <a:spcPct val="160000"/>
              </a:lnSpc>
            </a:pPr>
            <a:r>
              <a:rPr lang="en-GB" altLang="en-US">
                <a:cs typeface="Times New Roman" panose="02020603050405020304" pitchFamily="18" charset="0"/>
              </a:rPr>
              <a:t>b)	Sketch the graph of </a:t>
            </a:r>
            <a:endParaRPr lang="en-GB" altLang="en-US" sz="4000"/>
          </a:p>
        </p:txBody>
      </p:sp>
      <p:graphicFrame>
        <p:nvGraphicFramePr>
          <p:cNvPr id="40963" name="Object 11"/>
          <p:cNvGraphicFramePr>
            <a:graphicFrameLocks noChangeAspect="1"/>
          </p:cNvGraphicFramePr>
          <p:nvPr/>
        </p:nvGraphicFramePr>
        <p:xfrm>
          <a:off x="3033713" y="2835275"/>
          <a:ext cx="2182812" cy="447675"/>
        </p:xfrm>
        <a:graphic>
          <a:graphicData uri="http://schemas.openxmlformats.org/presentationml/2006/ole">
            <mc:AlternateContent xmlns:mc="http://schemas.openxmlformats.org/markup-compatibility/2006">
              <mc:Choice xmlns:v="urn:schemas-microsoft-com:vml" Requires="v">
                <p:oleObj spid="_x0000_s40983" name="Equation" r:id="rId10" imgW="1117600" imgH="228600" progId="Equation.DSMT4">
                  <p:embed/>
                </p:oleObj>
              </mc:Choice>
              <mc:Fallback>
                <p:oleObj name="Equation" r:id="rId10" imgW="1117600" imgH="2286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3713" y="2835275"/>
                        <a:ext cx="218281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8848" name="Picture 16" descr="2001-1%20Q%2010"/>
          <p:cNvPicPr>
            <a:picLocks noChangeAspect="1" noChangeArrowheads="1"/>
          </p:cNvPicPr>
          <p:nvPr/>
        </p:nvPicPr>
        <p:blipFill>
          <a:blip r:embed="rId12"/>
          <a:srcRect/>
          <a:stretch>
            <a:fillRect/>
          </a:stretch>
        </p:blipFill>
        <p:spPr bwMode="auto">
          <a:xfrm>
            <a:off x="5786438" y="96838"/>
            <a:ext cx="3043237" cy="2455862"/>
          </a:xfrm>
          <a:prstGeom prst="rect">
            <a:avLst/>
          </a:prstGeom>
          <a:noFill/>
          <a:ln w="38100">
            <a:solidFill>
              <a:schemeClr val="bg2">
                <a:lumMod val="75000"/>
              </a:schemeClr>
            </a:solidFill>
            <a:miter lim="800000"/>
            <a:headEnd/>
            <a:tailEnd/>
          </a:ln>
        </p:spPr>
      </p:pic>
      <p:graphicFrame>
        <p:nvGraphicFramePr>
          <p:cNvPr id="248849" name="Object 17"/>
          <p:cNvGraphicFramePr>
            <a:graphicFrameLocks noChangeAspect="1"/>
          </p:cNvGraphicFramePr>
          <p:nvPr/>
        </p:nvGraphicFramePr>
        <p:xfrm>
          <a:off x="1131888" y="3359150"/>
          <a:ext cx="704850" cy="379413"/>
        </p:xfrm>
        <a:graphic>
          <a:graphicData uri="http://schemas.openxmlformats.org/presentationml/2006/ole">
            <mc:AlternateContent xmlns:mc="http://schemas.openxmlformats.org/markup-compatibility/2006">
              <mc:Choice xmlns:v="urn:schemas-microsoft-com:vml" Requires="v">
                <p:oleObj spid="_x0000_s40984" name="Equation" r:id="rId13" imgW="330120" imgH="177480" progId="Equation.DSMT4">
                  <p:embed/>
                </p:oleObj>
              </mc:Choice>
              <mc:Fallback>
                <p:oleObj name="Equation" r:id="rId13" imgW="330120" imgH="177480" progId="Equation.DSMT4">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1888" y="3359150"/>
                        <a:ext cx="704850"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8850" name="Object 18"/>
          <p:cNvGraphicFramePr>
            <a:graphicFrameLocks noChangeAspect="1"/>
          </p:cNvGraphicFramePr>
          <p:nvPr/>
        </p:nvGraphicFramePr>
        <p:xfrm>
          <a:off x="2501900" y="3367088"/>
          <a:ext cx="730250" cy="379412"/>
        </p:xfrm>
        <a:graphic>
          <a:graphicData uri="http://schemas.openxmlformats.org/presentationml/2006/ole">
            <mc:AlternateContent xmlns:mc="http://schemas.openxmlformats.org/markup-compatibility/2006">
              <mc:Choice xmlns:v="urn:schemas-microsoft-com:vml" Requires="v">
                <p:oleObj spid="_x0000_s40985" name="Equation" r:id="rId15" imgW="342720" imgH="177480" progId="Equation.DSMT4">
                  <p:embed/>
                </p:oleObj>
              </mc:Choice>
              <mc:Fallback>
                <p:oleObj name="Equation" r:id="rId15" imgW="342720" imgH="17748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1900" y="3367088"/>
                        <a:ext cx="73025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51" name="Text Box 19"/>
          <p:cNvSpPr txBox="1">
            <a:spLocks noChangeArrowheads="1"/>
          </p:cNvSpPr>
          <p:nvPr/>
        </p:nvSpPr>
        <p:spPr bwMode="auto">
          <a:xfrm>
            <a:off x="944563" y="4518025"/>
            <a:ext cx="35369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t>Graph moves</a:t>
            </a:r>
          </a:p>
          <a:p>
            <a:pPr eaLnBrk="1" hangingPunct="1"/>
            <a:r>
              <a:rPr lang="en-GB" altLang="en-US"/>
              <a:t>1 unit to the left and 3 units down</a:t>
            </a:r>
          </a:p>
        </p:txBody>
      </p:sp>
      <p:pic>
        <p:nvPicPr>
          <p:cNvPr id="248853" name="Picture 21" descr="y _ log (x_1)-3"/>
          <p:cNvPicPr>
            <a:picLocks noChangeAspect="1" noChangeArrowheads="1"/>
          </p:cNvPicPr>
          <p:nvPr/>
        </p:nvPicPr>
        <p:blipFill>
          <a:blip r:embed="rId17"/>
          <a:srcRect/>
          <a:stretch>
            <a:fillRect/>
          </a:stretch>
        </p:blipFill>
        <p:spPr bwMode="auto">
          <a:xfrm>
            <a:off x="5795963" y="2698750"/>
            <a:ext cx="3048000" cy="3036888"/>
          </a:xfrm>
          <a:prstGeom prst="rect">
            <a:avLst/>
          </a:prstGeom>
          <a:noFill/>
          <a:ln w="38100">
            <a:solidFill>
              <a:schemeClr val="bg2">
                <a:lumMod val="75000"/>
              </a:schemeClr>
            </a:solidFill>
          </a:ln>
        </p:spPr>
      </p:pic>
      <p:grpSp>
        <p:nvGrpSpPr>
          <p:cNvPr id="2" name="Group 22"/>
          <p:cNvGrpSpPr>
            <a:grpSpLocks/>
          </p:cNvGrpSpPr>
          <p:nvPr/>
        </p:nvGrpSpPr>
        <p:grpSpPr bwMode="auto">
          <a:xfrm>
            <a:off x="6097588" y="5781675"/>
            <a:ext cx="874712" cy="942975"/>
            <a:chOff x="4815" y="2835"/>
            <a:chExt cx="551" cy="594"/>
          </a:xfrm>
        </p:grpSpPr>
        <p:pic>
          <p:nvPicPr>
            <p:cNvPr id="40980" name="Picture 23" descr="Round-button-yel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Text Box 24"/>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8849"/>
                                        </p:tgtEl>
                                        <p:attrNameLst>
                                          <p:attrName>style.visibility</p:attrName>
                                        </p:attrNameLst>
                                      </p:cBhvr>
                                      <p:to>
                                        <p:strVal val="visible"/>
                                      </p:to>
                                    </p:set>
                                    <p:animEffect transition="in" filter="dissolve">
                                      <p:cBhvr>
                                        <p:cTn id="7" dur="500"/>
                                        <p:tgtEl>
                                          <p:spTgt spid="2488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8850"/>
                                        </p:tgtEl>
                                        <p:attrNameLst>
                                          <p:attrName>style.visibility</p:attrName>
                                        </p:attrNameLst>
                                      </p:cBhvr>
                                      <p:to>
                                        <p:strVal val="visible"/>
                                      </p:to>
                                    </p:set>
                                    <p:animEffect transition="in" filter="dissolve">
                                      <p:cBhvr>
                                        <p:cTn id="12" dur="500"/>
                                        <p:tgtEl>
                                          <p:spTgt spid="2488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851"/>
                                        </p:tgtEl>
                                        <p:attrNameLst>
                                          <p:attrName>style.visibility</p:attrName>
                                        </p:attrNameLst>
                                      </p:cBhvr>
                                      <p:to>
                                        <p:strVal val="visible"/>
                                      </p:to>
                                    </p:set>
                                    <p:animEffect transition="in" filter="dissolve">
                                      <p:cBhvr>
                                        <p:cTn id="17" dur="500"/>
                                        <p:tgtEl>
                                          <p:spTgt spid="2488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8853"/>
                                        </p:tgtEl>
                                        <p:attrNameLst>
                                          <p:attrName>style.visibility</p:attrName>
                                        </p:attrNameLst>
                                      </p:cBhvr>
                                      <p:to>
                                        <p:strVal val="visible"/>
                                      </p:to>
                                    </p:set>
                                    <p:animEffect transition="in" filter="dissolve">
                                      <p:cBhvr>
                                        <p:cTn id="22" dur="500"/>
                                        <p:tgtEl>
                                          <p:spTgt spid="248853"/>
                                        </p:tgtEl>
                                      </p:cBhvr>
                                    </p:animEffect>
                                  </p:childTnLst>
                                </p:cTn>
                              </p:par>
                              <p:par>
                                <p:cTn id="23" presetID="9" presetClass="exit" presetSubtype="0" fill="hold" nodeType="withEffect">
                                  <p:stCondLst>
                                    <p:cond delay="0"/>
                                  </p:stCondLst>
                                  <p:childTnLst>
                                    <p:animEffect transition="out" filter="dissolv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7"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41998"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42001"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42002"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42004" name="Rectangle 14"/>
          <p:cNvSpPr>
            <a:spLocks noChangeArrowheads="1"/>
          </p:cNvSpPr>
          <p:nvPr/>
        </p:nvSpPr>
        <p:spPr bwMode="auto">
          <a:xfrm>
            <a:off x="98425" y="1227138"/>
            <a:ext cx="300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a)   i)   Sketch the graph of  </a:t>
            </a:r>
            <a:endParaRPr lang="en-GB" altLang="en-US" sz="3200"/>
          </a:p>
        </p:txBody>
      </p:sp>
      <p:graphicFrame>
        <p:nvGraphicFramePr>
          <p:cNvPr id="41986" name="Object 13"/>
          <p:cNvGraphicFramePr>
            <a:graphicFrameLocks noChangeAspect="1"/>
          </p:cNvGraphicFramePr>
          <p:nvPr/>
        </p:nvGraphicFramePr>
        <p:xfrm>
          <a:off x="3067050" y="1211263"/>
          <a:ext cx="1939925" cy="427037"/>
        </p:xfrm>
        <a:graphic>
          <a:graphicData uri="http://schemas.openxmlformats.org/presentationml/2006/ole">
            <mc:AlternateContent xmlns:mc="http://schemas.openxmlformats.org/markup-compatibility/2006">
              <mc:Choice xmlns:v="urn:schemas-microsoft-com:vml" Requires="v">
                <p:oleObj spid="_x0000_s42011" name="Equation" r:id="rId8" imgW="1040948" imgH="228501" progId="Equation.DSMT4">
                  <p:embed/>
                </p:oleObj>
              </mc:Choice>
              <mc:Fallback>
                <p:oleObj name="Equation" r:id="rId8" imgW="1040948" imgH="228501"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7050" y="1211263"/>
                        <a:ext cx="1939925"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05" name="Rectangle 15"/>
          <p:cNvSpPr>
            <a:spLocks noChangeArrowheads="1"/>
          </p:cNvSpPr>
          <p:nvPr/>
        </p:nvSpPr>
        <p:spPr bwMode="auto">
          <a:xfrm>
            <a:off x="58738" y="1704975"/>
            <a:ext cx="555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ii)   On the same diagram, sketch the graph of   </a:t>
            </a:r>
            <a:endParaRPr lang="en-GB" altLang="en-US" sz="3200"/>
          </a:p>
        </p:txBody>
      </p:sp>
      <p:graphicFrame>
        <p:nvGraphicFramePr>
          <p:cNvPr id="41987" name="Object 12"/>
          <p:cNvGraphicFramePr>
            <a:graphicFrameLocks noChangeAspect="1"/>
          </p:cNvGraphicFramePr>
          <p:nvPr/>
        </p:nvGraphicFramePr>
        <p:xfrm>
          <a:off x="3381375" y="2125663"/>
          <a:ext cx="1931988" cy="468312"/>
        </p:xfrm>
        <a:graphic>
          <a:graphicData uri="http://schemas.openxmlformats.org/presentationml/2006/ole">
            <mc:AlternateContent xmlns:mc="http://schemas.openxmlformats.org/markup-compatibility/2006">
              <mc:Choice xmlns:v="urn:schemas-microsoft-com:vml" Requires="v">
                <p:oleObj spid="_x0000_s42012" name="Equation" r:id="rId10" imgW="939800" imgH="228600" progId="Equation.DSMT4">
                  <p:embed/>
                </p:oleObj>
              </mc:Choice>
              <mc:Fallback>
                <p:oleObj name="Equation" r:id="rId10" imgW="939800" imgH="2286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1375" y="2125663"/>
                        <a:ext cx="1931988"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06" name="Rectangle 16"/>
          <p:cNvSpPr>
            <a:spLocks noChangeArrowheads="1"/>
          </p:cNvSpPr>
          <p:nvPr/>
        </p:nvSpPr>
        <p:spPr bwMode="auto">
          <a:xfrm>
            <a:off x="306388" y="2700338"/>
            <a:ext cx="51323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304800" algn="l"/>
                <a:tab pos="609600" algn="l"/>
                <a:tab pos="990600" algn="l"/>
                <a:tab pos="1371600" algn="l"/>
                <a:tab pos="6477000" algn="r"/>
              </a:tabLst>
              <a:defRPr sz="2400">
                <a:solidFill>
                  <a:schemeClr val="tx1"/>
                </a:solidFill>
                <a:latin typeface="Arial Narrow" panose="020B0606020202030204" pitchFamily="34" charset="0"/>
              </a:defRPr>
            </a:lvl1pPr>
            <a:lvl2pPr marL="742950" indent="-285750" eaLnBrk="0" hangingPunct="0">
              <a:tabLst>
                <a:tab pos="304800" algn="l"/>
                <a:tab pos="609600" algn="l"/>
                <a:tab pos="990600" algn="l"/>
                <a:tab pos="1371600" algn="l"/>
                <a:tab pos="6477000" algn="r"/>
              </a:tabLst>
              <a:defRPr sz="2400">
                <a:solidFill>
                  <a:schemeClr val="tx1"/>
                </a:solidFill>
                <a:latin typeface="Arial Narrow" panose="020B0606020202030204" pitchFamily="34" charset="0"/>
              </a:defRPr>
            </a:lvl2pPr>
            <a:lvl3pPr marL="1143000" indent="-228600" eaLnBrk="0" hangingPunct="0">
              <a:tabLst>
                <a:tab pos="304800" algn="l"/>
                <a:tab pos="609600" algn="l"/>
                <a:tab pos="990600" algn="l"/>
                <a:tab pos="1371600" algn="l"/>
                <a:tab pos="6477000" algn="r"/>
              </a:tabLst>
              <a:defRPr sz="2400">
                <a:solidFill>
                  <a:schemeClr val="tx1"/>
                </a:solidFill>
                <a:latin typeface="Arial Narrow" panose="020B0606020202030204" pitchFamily="34" charset="0"/>
              </a:defRPr>
            </a:lvl3pPr>
            <a:lvl4pPr marL="1600200" indent="-228600" eaLnBrk="0" hangingPunct="0">
              <a:tabLst>
                <a:tab pos="304800" algn="l"/>
                <a:tab pos="609600" algn="l"/>
                <a:tab pos="990600" algn="l"/>
                <a:tab pos="1371600" algn="l"/>
                <a:tab pos="6477000" algn="r"/>
              </a:tabLst>
              <a:defRPr sz="2400">
                <a:solidFill>
                  <a:schemeClr val="tx1"/>
                </a:solidFill>
                <a:latin typeface="Arial Narrow" panose="020B0606020202030204" pitchFamily="34" charset="0"/>
              </a:defRPr>
            </a:lvl4pPr>
            <a:lvl5pPr marL="2057400" indent="-228600" eaLnBrk="0" hangingPunct="0">
              <a:tabLst>
                <a:tab pos="304800" algn="l"/>
                <a:tab pos="609600" algn="l"/>
                <a:tab pos="990600" algn="l"/>
                <a:tab pos="1371600" algn="l"/>
                <a:tab pos="6477000" algn="r"/>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990600" algn="l"/>
                <a:tab pos="1371600" algn="l"/>
                <a:tab pos="6477000" algn="r"/>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990600" algn="l"/>
                <a:tab pos="1371600" algn="l"/>
                <a:tab pos="6477000" algn="r"/>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990600" algn="l"/>
                <a:tab pos="1371600" algn="l"/>
                <a:tab pos="6477000" algn="r"/>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990600" algn="l"/>
                <a:tab pos="1371600" algn="l"/>
                <a:tab pos="6477000" algn="r"/>
              </a:tabLst>
              <a:defRPr sz="2400">
                <a:solidFill>
                  <a:schemeClr val="tx1"/>
                </a:solidFill>
                <a:latin typeface="Arial Narrow" panose="020B0606020202030204" pitchFamily="34" charset="0"/>
              </a:defRPr>
            </a:lvl9pPr>
          </a:lstStyle>
          <a:p>
            <a:pPr algn="l">
              <a:buFontTx/>
              <a:buAutoNum type="alphaLcParenR" startAt="2"/>
            </a:pPr>
            <a:r>
              <a:rPr lang="en-GB" altLang="en-US">
                <a:cs typeface="Times New Roman" panose="02020603050405020304" pitchFamily="18" charset="0"/>
              </a:rPr>
              <a:t>Prove that the graphs intersect at a point where the x-coordinate is  </a:t>
            </a:r>
            <a:endParaRPr lang="en-GB" altLang="en-US" sz="3200"/>
          </a:p>
        </p:txBody>
      </p:sp>
      <p:graphicFrame>
        <p:nvGraphicFramePr>
          <p:cNvPr id="41988" name="Object 11"/>
          <p:cNvGraphicFramePr>
            <a:graphicFrameLocks noChangeAspect="1"/>
          </p:cNvGraphicFramePr>
          <p:nvPr/>
        </p:nvGraphicFramePr>
        <p:xfrm>
          <a:off x="3711575" y="3125788"/>
          <a:ext cx="1506538" cy="847725"/>
        </p:xfrm>
        <a:graphic>
          <a:graphicData uri="http://schemas.openxmlformats.org/presentationml/2006/ole">
            <mc:AlternateContent xmlns:mc="http://schemas.openxmlformats.org/markup-compatibility/2006">
              <mc:Choice xmlns:v="urn:schemas-microsoft-com:vml" Requires="v">
                <p:oleObj spid="_x0000_s42013" name="Equation" r:id="rId12" imgW="761669" imgH="431613" progId="Equation.DSMT4">
                  <p:embed/>
                </p:oleObj>
              </mc:Choice>
              <mc:Fallback>
                <p:oleObj name="Equation" r:id="rId12" imgW="761669" imgH="431613"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1575" y="3125788"/>
                        <a:ext cx="1506538"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25" name="Object 17"/>
          <p:cNvGraphicFramePr>
            <a:graphicFrameLocks noChangeAspect="1"/>
          </p:cNvGraphicFramePr>
          <p:nvPr/>
        </p:nvGraphicFramePr>
        <p:xfrm>
          <a:off x="781050" y="4208463"/>
          <a:ext cx="1339850" cy="361950"/>
        </p:xfrm>
        <a:graphic>
          <a:graphicData uri="http://schemas.openxmlformats.org/presentationml/2006/ole">
            <mc:AlternateContent xmlns:mc="http://schemas.openxmlformats.org/markup-compatibility/2006">
              <mc:Choice xmlns:v="urn:schemas-microsoft-com:vml" Requires="v">
                <p:oleObj spid="_x0000_s42014" name="Equation" r:id="rId14" imgW="749160" imgH="203040" progId="Equation.DSMT4">
                  <p:embed/>
                </p:oleObj>
              </mc:Choice>
              <mc:Fallback>
                <p:oleObj name="Equation" r:id="rId14" imgW="749160" imgH="203040" progId="Equation.DSMT4">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1050" y="4208463"/>
                        <a:ext cx="13398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26" name="Object 18"/>
          <p:cNvGraphicFramePr>
            <a:graphicFrameLocks noChangeAspect="1"/>
          </p:cNvGraphicFramePr>
          <p:nvPr/>
        </p:nvGraphicFramePr>
        <p:xfrm>
          <a:off x="2536825" y="4198938"/>
          <a:ext cx="1793875" cy="407987"/>
        </p:xfrm>
        <a:graphic>
          <a:graphicData uri="http://schemas.openxmlformats.org/presentationml/2006/ole">
            <mc:AlternateContent xmlns:mc="http://schemas.openxmlformats.org/markup-compatibility/2006">
              <mc:Choice xmlns:v="urn:schemas-microsoft-com:vml" Requires="v">
                <p:oleObj spid="_x0000_s42015" name="Equation" r:id="rId16" imgW="1002960" imgH="228600" progId="Equation.DSMT4">
                  <p:embed/>
                </p:oleObj>
              </mc:Choice>
              <mc:Fallback>
                <p:oleObj name="Equation" r:id="rId16" imgW="1002960" imgH="2286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36825" y="4198938"/>
                        <a:ext cx="17938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29" name="Object 21"/>
          <p:cNvGraphicFramePr>
            <a:graphicFrameLocks noChangeAspect="1"/>
          </p:cNvGraphicFramePr>
          <p:nvPr/>
        </p:nvGraphicFramePr>
        <p:xfrm>
          <a:off x="5254625" y="4173538"/>
          <a:ext cx="1862138" cy="452437"/>
        </p:xfrm>
        <a:graphic>
          <a:graphicData uri="http://schemas.openxmlformats.org/presentationml/2006/ole">
            <mc:AlternateContent xmlns:mc="http://schemas.openxmlformats.org/markup-compatibility/2006">
              <mc:Choice xmlns:v="urn:schemas-microsoft-com:vml" Requires="v">
                <p:oleObj spid="_x0000_s42016" name="Equation" r:id="rId18" imgW="1041120" imgH="253800" progId="Equation.DSMT4">
                  <p:embed/>
                </p:oleObj>
              </mc:Choice>
              <mc:Fallback>
                <p:oleObj name="Equation" r:id="rId18" imgW="1041120" imgH="253800" progId="Equation.DSMT4">
                  <p:embed/>
                  <p:pic>
                    <p:nvPicPr>
                      <p:cNvPr id="0"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4625" y="4173538"/>
                        <a:ext cx="1862138"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0" name="Object 22"/>
          <p:cNvGraphicFramePr>
            <a:graphicFrameLocks noChangeAspect="1"/>
          </p:cNvGraphicFramePr>
          <p:nvPr/>
        </p:nvGraphicFramePr>
        <p:xfrm>
          <a:off x="590550" y="4757738"/>
          <a:ext cx="3587750" cy="452437"/>
        </p:xfrm>
        <a:graphic>
          <a:graphicData uri="http://schemas.openxmlformats.org/presentationml/2006/ole">
            <mc:AlternateContent xmlns:mc="http://schemas.openxmlformats.org/markup-compatibility/2006">
              <mc:Choice xmlns:v="urn:schemas-microsoft-com:vml" Requires="v">
                <p:oleObj spid="_x0000_s42017" name="Equation" r:id="rId20" imgW="2006280" imgH="253800" progId="Equation.DSMT4">
                  <p:embed/>
                </p:oleObj>
              </mc:Choice>
              <mc:Fallback>
                <p:oleObj name="Equation" r:id="rId20" imgW="2006280" imgH="253800" progId="Equation.DSMT4">
                  <p:embed/>
                  <p:pic>
                    <p:nvPicPr>
                      <p:cNvPr id="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0550" y="4757738"/>
                        <a:ext cx="358775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1" name="Object 23"/>
          <p:cNvGraphicFramePr>
            <a:graphicFrameLocks noChangeAspect="1"/>
          </p:cNvGraphicFramePr>
          <p:nvPr/>
        </p:nvGraphicFramePr>
        <p:xfrm>
          <a:off x="5151438" y="4770438"/>
          <a:ext cx="2497137" cy="452437"/>
        </p:xfrm>
        <a:graphic>
          <a:graphicData uri="http://schemas.openxmlformats.org/presentationml/2006/ole">
            <mc:AlternateContent xmlns:mc="http://schemas.openxmlformats.org/markup-compatibility/2006">
              <mc:Choice xmlns:v="urn:schemas-microsoft-com:vml" Requires="v">
                <p:oleObj spid="_x0000_s42018" name="Equation" r:id="rId22" imgW="1396800" imgH="253800" progId="Equation.DSMT4">
                  <p:embed/>
                </p:oleObj>
              </mc:Choice>
              <mc:Fallback>
                <p:oleObj name="Equation" r:id="rId22" imgW="1396800" imgH="253800" progId="Equation.DSMT4">
                  <p:embed/>
                  <p:pic>
                    <p:nvPicPr>
                      <p:cNvPr id="0"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51438" y="4770438"/>
                        <a:ext cx="2497137"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2" name="Object 24"/>
          <p:cNvGraphicFramePr>
            <a:graphicFrameLocks noChangeAspect="1"/>
          </p:cNvGraphicFramePr>
          <p:nvPr/>
        </p:nvGraphicFramePr>
        <p:xfrm>
          <a:off x="625475" y="5378450"/>
          <a:ext cx="2316163" cy="452438"/>
        </p:xfrm>
        <a:graphic>
          <a:graphicData uri="http://schemas.openxmlformats.org/presentationml/2006/ole">
            <mc:AlternateContent xmlns:mc="http://schemas.openxmlformats.org/markup-compatibility/2006">
              <mc:Choice xmlns:v="urn:schemas-microsoft-com:vml" Requires="v">
                <p:oleObj spid="_x0000_s42019" name="Equation" r:id="rId24" imgW="1295280" imgH="253800" progId="Equation.DSMT4">
                  <p:embed/>
                </p:oleObj>
              </mc:Choice>
              <mc:Fallback>
                <p:oleObj name="Equation" r:id="rId24" imgW="1295280" imgH="253800" progId="Equation.DSMT4">
                  <p:embed/>
                  <p:pic>
                    <p:nvPicPr>
                      <p:cNvPr id="0"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5475" y="5378450"/>
                        <a:ext cx="2316163"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3" name="Object 25"/>
          <p:cNvGraphicFramePr>
            <a:graphicFrameLocks noChangeAspect="1"/>
          </p:cNvGraphicFramePr>
          <p:nvPr/>
        </p:nvGraphicFramePr>
        <p:xfrm>
          <a:off x="3575050" y="5324475"/>
          <a:ext cx="2292350" cy="498475"/>
        </p:xfrm>
        <a:graphic>
          <a:graphicData uri="http://schemas.openxmlformats.org/presentationml/2006/ole">
            <mc:AlternateContent xmlns:mc="http://schemas.openxmlformats.org/markup-compatibility/2006">
              <mc:Choice xmlns:v="urn:schemas-microsoft-com:vml" Requires="v">
                <p:oleObj spid="_x0000_s42020" name="Equation" r:id="rId26" imgW="1282680" imgH="279360" progId="Equation.DSMT4">
                  <p:embed/>
                </p:oleObj>
              </mc:Choice>
              <mc:Fallback>
                <p:oleObj name="Equation" r:id="rId26" imgW="1282680" imgH="279360" progId="Equation.DSMT4">
                  <p:embed/>
                  <p:pic>
                    <p:nvPicPr>
                      <p:cNvPr id="0"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75050" y="5324475"/>
                        <a:ext cx="229235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4" name="Object 26"/>
          <p:cNvGraphicFramePr>
            <a:graphicFrameLocks noChangeAspect="1"/>
          </p:cNvGraphicFramePr>
          <p:nvPr/>
        </p:nvGraphicFramePr>
        <p:xfrm>
          <a:off x="6294438" y="5091113"/>
          <a:ext cx="2428875" cy="906462"/>
        </p:xfrm>
        <a:graphic>
          <a:graphicData uri="http://schemas.openxmlformats.org/presentationml/2006/ole">
            <mc:AlternateContent xmlns:mc="http://schemas.openxmlformats.org/markup-compatibility/2006">
              <mc:Choice xmlns:v="urn:schemas-microsoft-com:vml" Requires="v">
                <p:oleObj spid="_x0000_s42021" name="Equation" r:id="rId28" imgW="1358640" imgH="507960" progId="Equation.DSMT4">
                  <p:embed/>
                </p:oleObj>
              </mc:Choice>
              <mc:Fallback>
                <p:oleObj name="Equation" r:id="rId28" imgW="1358640" imgH="507960" progId="Equation.DSMT4">
                  <p:embed/>
                  <p:pic>
                    <p:nvPicPr>
                      <p:cNvPr id="0" name="Object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94438" y="5091113"/>
                        <a:ext cx="2428875"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7836" name="Picture 28" descr="y_ax and ax_1"/>
          <p:cNvPicPr>
            <a:picLocks noChangeAspect="1" noChangeArrowheads="1"/>
          </p:cNvPicPr>
          <p:nvPr/>
        </p:nvPicPr>
        <p:blipFill>
          <a:blip r:embed="rId30"/>
          <a:srcRect/>
          <a:stretch>
            <a:fillRect/>
          </a:stretch>
        </p:blipFill>
        <p:spPr bwMode="auto">
          <a:xfrm>
            <a:off x="5492750" y="741363"/>
            <a:ext cx="3549650" cy="3009900"/>
          </a:xfrm>
          <a:prstGeom prst="rect">
            <a:avLst/>
          </a:prstGeom>
          <a:noFill/>
          <a:ln w="38100">
            <a:solidFill>
              <a:schemeClr val="bg2">
                <a:lumMod val="75000"/>
              </a:schemeClr>
            </a:solidFill>
          </a:ln>
        </p:spPr>
      </p:pic>
      <p:grpSp>
        <p:nvGrpSpPr>
          <p:cNvPr id="2" name="Group 29"/>
          <p:cNvGrpSpPr>
            <a:grpSpLocks/>
          </p:cNvGrpSpPr>
          <p:nvPr/>
        </p:nvGrpSpPr>
        <p:grpSpPr bwMode="auto">
          <a:xfrm>
            <a:off x="6097588" y="5749925"/>
            <a:ext cx="874712" cy="942975"/>
            <a:chOff x="4815" y="2835"/>
            <a:chExt cx="551" cy="594"/>
          </a:xfrm>
        </p:grpSpPr>
        <p:pic>
          <p:nvPicPr>
            <p:cNvPr id="42009" name="Picture 30" descr="Round-button-yellow"/>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0" name="Text Box 31"/>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7836"/>
                                        </p:tgtEl>
                                        <p:attrNameLst>
                                          <p:attrName>style.visibility</p:attrName>
                                        </p:attrNameLst>
                                      </p:cBhvr>
                                      <p:to>
                                        <p:strVal val="visible"/>
                                      </p:to>
                                    </p:set>
                                    <p:animEffect transition="in" filter="dissolve">
                                      <p:cBhvr>
                                        <p:cTn id="7" dur="500"/>
                                        <p:tgtEl>
                                          <p:spTgt spid="247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7825"/>
                                        </p:tgtEl>
                                        <p:attrNameLst>
                                          <p:attrName>style.visibility</p:attrName>
                                        </p:attrNameLst>
                                      </p:cBhvr>
                                      <p:to>
                                        <p:strVal val="visible"/>
                                      </p:to>
                                    </p:set>
                                    <p:animEffect transition="in" filter="dissolve">
                                      <p:cBhvr>
                                        <p:cTn id="12" dur="500"/>
                                        <p:tgtEl>
                                          <p:spTgt spid="2478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7826"/>
                                        </p:tgtEl>
                                        <p:attrNameLst>
                                          <p:attrName>style.visibility</p:attrName>
                                        </p:attrNameLst>
                                      </p:cBhvr>
                                      <p:to>
                                        <p:strVal val="visible"/>
                                      </p:to>
                                    </p:set>
                                    <p:animEffect transition="in" filter="dissolve">
                                      <p:cBhvr>
                                        <p:cTn id="17" dur="500"/>
                                        <p:tgtEl>
                                          <p:spTgt spid="2478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7829"/>
                                        </p:tgtEl>
                                        <p:attrNameLst>
                                          <p:attrName>style.visibility</p:attrName>
                                        </p:attrNameLst>
                                      </p:cBhvr>
                                      <p:to>
                                        <p:strVal val="visible"/>
                                      </p:to>
                                    </p:set>
                                    <p:animEffect transition="in" filter="dissolve">
                                      <p:cBhvr>
                                        <p:cTn id="22" dur="500"/>
                                        <p:tgtEl>
                                          <p:spTgt spid="2478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7830"/>
                                        </p:tgtEl>
                                        <p:attrNameLst>
                                          <p:attrName>style.visibility</p:attrName>
                                        </p:attrNameLst>
                                      </p:cBhvr>
                                      <p:to>
                                        <p:strVal val="visible"/>
                                      </p:to>
                                    </p:set>
                                    <p:animEffect transition="in" filter="dissolve">
                                      <p:cBhvr>
                                        <p:cTn id="27" dur="500"/>
                                        <p:tgtEl>
                                          <p:spTgt spid="2478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7831"/>
                                        </p:tgtEl>
                                        <p:attrNameLst>
                                          <p:attrName>style.visibility</p:attrName>
                                        </p:attrNameLst>
                                      </p:cBhvr>
                                      <p:to>
                                        <p:strVal val="visible"/>
                                      </p:to>
                                    </p:set>
                                    <p:animEffect transition="in" filter="dissolve">
                                      <p:cBhvr>
                                        <p:cTn id="32" dur="500"/>
                                        <p:tgtEl>
                                          <p:spTgt spid="2478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7832"/>
                                        </p:tgtEl>
                                        <p:attrNameLst>
                                          <p:attrName>style.visibility</p:attrName>
                                        </p:attrNameLst>
                                      </p:cBhvr>
                                      <p:to>
                                        <p:strVal val="visible"/>
                                      </p:to>
                                    </p:set>
                                    <p:animEffect transition="in" filter="dissolve">
                                      <p:cBhvr>
                                        <p:cTn id="37" dur="500"/>
                                        <p:tgtEl>
                                          <p:spTgt spid="2478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7833"/>
                                        </p:tgtEl>
                                        <p:attrNameLst>
                                          <p:attrName>style.visibility</p:attrName>
                                        </p:attrNameLst>
                                      </p:cBhvr>
                                      <p:to>
                                        <p:strVal val="visible"/>
                                      </p:to>
                                    </p:set>
                                    <p:animEffect transition="in" filter="dissolve">
                                      <p:cBhvr>
                                        <p:cTn id="42" dur="500"/>
                                        <p:tgtEl>
                                          <p:spTgt spid="2478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7834"/>
                                        </p:tgtEl>
                                        <p:attrNameLst>
                                          <p:attrName>style.visibility</p:attrName>
                                        </p:attrNameLst>
                                      </p:cBhvr>
                                      <p:to>
                                        <p:strVal val="visible"/>
                                      </p:to>
                                    </p:set>
                                    <p:animEffect transition="in" filter="dissolve">
                                      <p:cBhvr>
                                        <p:cTn id="47" dur="500"/>
                                        <p:tgtEl>
                                          <p:spTgt spid="247834"/>
                                        </p:tgtEl>
                                      </p:cBhvr>
                                    </p:animEffect>
                                  </p:childTnLst>
                                </p:cTn>
                              </p:par>
                              <p:par>
                                <p:cTn id="48" presetID="9" presetClass="exit" presetSubtype="0" fill="hold" nodeType="withEffect">
                                  <p:stCondLst>
                                    <p:cond delay="0"/>
                                  </p:stCondLst>
                                  <p:childTnLst>
                                    <p:animEffect transition="out" filter="dissolv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43024"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43027"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43028"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9"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43030"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43031" name="Rectangle 18"/>
          <p:cNvSpPr>
            <a:spLocks noChangeArrowheads="1"/>
          </p:cNvSpPr>
          <p:nvPr/>
        </p:nvSpPr>
        <p:spPr bwMode="auto">
          <a:xfrm>
            <a:off x="47625" y="946150"/>
            <a:ext cx="226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Part of the graph of  </a:t>
            </a:r>
            <a:endParaRPr lang="en-GB" altLang="en-US" sz="3200"/>
          </a:p>
        </p:txBody>
      </p:sp>
      <p:graphicFrame>
        <p:nvGraphicFramePr>
          <p:cNvPr id="43010" name="Object 17"/>
          <p:cNvGraphicFramePr>
            <a:graphicFrameLocks noChangeAspect="1"/>
          </p:cNvGraphicFramePr>
          <p:nvPr/>
        </p:nvGraphicFramePr>
        <p:xfrm>
          <a:off x="615950" y="1357313"/>
          <a:ext cx="2368550" cy="447675"/>
        </p:xfrm>
        <a:graphic>
          <a:graphicData uri="http://schemas.openxmlformats.org/presentationml/2006/ole">
            <mc:AlternateContent xmlns:mc="http://schemas.openxmlformats.org/markup-compatibility/2006">
              <mc:Choice xmlns:v="urn:schemas-microsoft-com:vml" Requires="v">
                <p:oleObj spid="_x0000_s43038" name="Equation" r:id="rId8" imgW="1206500" imgH="228600" progId="Equation.DSMT4">
                  <p:embed/>
                </p:oleObj>
              </mc:Choice>
              <mc:Fallback>
                <p:oleObj name="Equation" r:id="rId8" imgW="1206500" imgH="2286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50" y="1357313"/>
                        <a:ext cx="23685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32" name="Rectangle 19"/>
          <p:cNvSpPr>
            <a:spLocks noChangeArrowheads="1"/>
          </p:cNvSpPr>
          <p:nvPr/>
        </p:nvSpPr>
        <p:spPr bwMode="auto">
          <a:xfrm>
            <a:off x="0" y="1820863"/>
            <a:ext cx="37988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is shown in the diagram.</a:t>
            </a:r>
            <a:endParaRPr lang="en-GB" altLang="en-US"/>
          </a:p>
          <a:p>
            <a:pPr algn="l">
              <a:lnSpc>
                <a:spcPct val="170000"/>
              </a:lnSpc>
            </a:pPr>
            <a:r>
              <a:rPr lang="en-GB" altLang="en-US">
                <a:cs typeface="Times New Roman" panose="02020603050405020304" pitchFamily="18" charset="0"/>
              </a:rPr>
              <a:t>This graph crosses the x-axis at the point A and the straight line </a:t>
            </a:r>
            <a:endParaRPr lang="en-GB" altLang="en-US" sz="3200"/>
          </a:p>
        </p:txBody>
      </p:sp>
      <p:graphicFrame>
        <p:nvGraphicFramePr>
          <p:cNvPr id="43011" name="Object 16"/>
          <p:cNvGraphicFramePr>
            <a:graphicFrameLocks noChangeAspect="1"/>
          </p:cNvGraphicFramePr>
          <p:nvPr/>
        </p:nvGraphicFramePr>
        <p:xfrm>
          <a:off x="111125" y="3571875"/>
          <a:ext cx="771525" cy="438150"/>
        </p:xfrm>
        <a:graphic>
          <a:graphicData uri="http://schemas.openxmlformats.org/presentationml/2006/ole">
            <mc:AlternateContent xmlns:mc="http://schemas.openxmlformats.org/markup-compatibility/2006">
              <mc:Choice xmlns:v="urn:schemas-microsoft-com:vml" Requires="v">
                <p:oleObj spid="_x0000_s43039" name="Equation" r:id="rId10" imgW="355292" imgH="203024" progId="Equation.DSMT4">
                  <p:embed/>
                </p:oleObj>
              </mc:Choice>
              <mc:Fallback>
                <p:oleObj name="Equation" r:id="rId10" imgW="355292" imgH="203024" progId="Equation.DSMT4">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125" y="3571875"/>
                        <a:ext cx="7715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33" name="Rectangle 20"/>
          <p:cNvSpPr>
            <a:spLocks noChangeArrowheads="1"/>
          </p:cNvSpPr>
          <p:nvPr/>
        </p:nvSpPr>
        <p:spPr bwMode="auto">
          <a:xfrm>
            <a:off x="793750" y="3529013"/>
            <a:ext cx="760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at the point B. Find algebraically the x co-ordinates of A and B.</a:t>
            </a:r>
            <a:r>
              <a:rPr lang="en-GB" altLang="en-US" sz="900">
                <a:cs typeface="Times New Roman" panose="02020603050405020304" pitchFamily="18" charset="0"/>
              </a:rPr>
              <a:t>	</a:t>
            </a:r>
            <a:r>
              <a:rPr lang="en-GB" altLang="en-US" sz="1200"/>
              <a:t> </a:t>
            </a:r>
            <a:endParaRPr lang="en-GB" altLang="en-US" sz="1600"/>
          </a:p>
        </p:txBody>
      </p:sp>
      <p:pic>
        <p:nvPicPr>
          <p:cNvPr id="249877" name="Picture 21" descr="1997-1%20Q%2017"/>
          <p:cNvPicPr>
            <a:picLocks noChangeAspect="1" noChangeArrowheads="1"/>
          </p:cNvPicPr>
          <p:nvPr/>
        </p:nvPicPr>
        <p:blipFill>
          <a:blip r:embed="rId12"/>
          <a:srcRect/>
          <a:stretch>
            <a:fillRect/>
          </a:stretch>
        </p:blipFill>
        <p:spPr bwMode="auto">
          <a:xfrm>
            <a:off x="3903663" y="874713"/>
            <a:ext cx="4983162" cy="2498725"/>
          </a:xfrm>
          <a:prstGeom prst="rect">
            <a:avLst/>
          </a:prstGeom>
          <a:noFill/>
          <a:ln w="38100">
            <a:solidFill>
              <a:schemeClr val="bg2">
                <a:lumMod val="75000"/>
              </a:schemeClr>
            </a:solidFill>
            <a:miter lim="800000"/>
            <a:headEnd/>
            <a:tailEnd/>
          </a:ln>
        </p:spPr>
      </p:pic>
      <p:graphicFrame>
        <p:nvGraphicFramePr>
          <p:cNvPr id="249878" name="Object 22"/>
          <p:cNvGraphicFramePr>
            <a:graphicFrameLocks noChangeAspect="1"/>
          </p:cNvGraphicFramePr>
          <p:nvPr/>
        </p:nvGraphicFramePr>
        <p:xfrm>
          <a:off x="598488" y="4262438"/>
          <a:ext cx="2182812" cy="417512"/>
        </p:xfrm>
        <a:graphic>
          <a:graphicData uri="http://schemas.openxmlformats.org/presentationml/2006/ole">
            <mc:AlternateContent xmlns:mc="http://schemas.openxmlformats.org/markup-compatibility/2006">
              <mc:Choice xmlns:v="urn:schemas-microsoft-com:vml" Requires="v">
                <p:oleObj spid="_x0000_s43040" name="Equation" r:id="rId13" imgW="1193760" imgH="228600" progId="Equation.DSMT4">
                  <p:embed/>
                </p:oleObj>
              </mc:Choice>
              <mc:Fallback>
                <p:oleObj name="Equation" r:id="rId13" imgW="1193760" imgH="228600" progId="Equation.DSMT4">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488" y="4262438"/>
                        <a:ext cx="218281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79" name="Object 23"/>
          <p:cNvGraphicFramePr>
            <a:graphicFrameLocks noChangeAspect="1"/>
          </p:cNvGraphicFramePr>
          <p:nvPr/>
        </p:nvGraphicFramePr>
        <p:xfrm>
          <a:off x="2801938" y="4111625"/>
          <a:ext cx="2554287" cy="719138"/>
        </p:xfrm>
        <a:graphic>
          <a:graphicData uri="http://schemas.openxmlformats.org/presentationml/2006/ole">
            <mc:AlternateContent xmlns:mc="http://schemas.openxmlformats.org/markup-compatibility/2006">
              <mc:Choice xmlns:v="urn:schemas-microsoft-com:vml" Requires="v">
                <p:oleObj spid="_x0000_s43041" name="Equation" r:id="rId15" imgW="1396800" imgH="393480" progId="Equation.DSMT4">
                  <p:embed/>
                </p:oleObj>
              </mc:Choice>
              <mc:Fallback>
                <p:oleObj name="Equation" r:id="rId15" imgW="1396800" imgH="393480"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1938" y="4111625"/>
                        <a:ext cx="2554287"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0" name="Object 24"/>
          <p:cNvGraphicFramePr>
            <a:graphicFrameLocks noChangeAspect="1"/>
          </p:cNvGraphicFramePr>
          <p:nvPr/>
        </p:nvGraphicFramePr>
        <p:xfrm>
          <a:off x="5726113" y="4262438"/>
          <a:ext cx="2693987" cy="417512"/>
        </p:xfrm>
        <a:graphic>
          <a:graphicData uri="http://schemas.openxmlformats.org/presentationml/2006/ole">
            <mc:AlternateContent xmlns:mc="http://schemas.openxmlformats.org/markup-compatibility/2006">
              <mc:Choice xmlns:v="urn:schemas-microsoft-com:vml" Requires="v">
                <p:oleObj spid="_x0000_s43042" name="Equation" r:id="rId17" imgW="1473120" imgH="228600" progId="Equation.DSMT4">
                  <p:embed/>
                </p:oleObj>
              </mc:Choice>
              <mc:Fallback>
                <p:oleObj name="Equation" r:id="rId17" imgW="1473120" imgH="228600" progId="Equation.DSMT4">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6113" y="4262438"/>
                        <a:ext cx="2693987"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1" name="Object 25"/>
          <p:cNvGraphicFramePr>
            <a:graphicFrameLocks noChangeAspect="1"/>
          </p:cNvGraphicFramePr>
          <p:nvPr/>
        </p:nvGraphicFramePr>
        <p:xfrm>
          <a:off x="733425" y="4824413"/>
          <a:ext cx="2112963" cy="417512"/>
        </p:xfrm>
        <a:graphic>
          <a:graphicData uri="http://schemas.openxmlformats.org/presentationml/2006/ole">
            <mc:AlternateContent xmlns:mc="http://schemas.openxmlformats.org/markup-compatibility/2006">
              <mc:Choice xmlns:v="urn:schemas-microsoft-com:vml" Requires="v">
                <p:oleObj spid="_x0000_s43043" name="Equation" r:id="rId19" imgW="1155600" imgH="228600" progId="Equation.DSMT4">
                  <p:embed/>
                </p:oleObj>
              </mc:Choice>
              <mc:Fallback>
                <p:oleObj name="Equation" r:id="rId19" imgW="1155600" imgH="228600" progId="Equation.DSMT4">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3425" y="4824413"/>
                        <a:ext cx="2112963"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2" name="Object 26"/>
          <p:cNvGraphicFramePr>
            <a:graphicFrameLocks noChangeAspect="1"/>
          </p:cNvGraphicFramePr>
          <p:nvPr/>
        </p:nvGraphicFramePr>
        <p:xfrm>
          <a:off x="3132138" y="4824413"/>
          <a:ext cx="2112962" cy="417512"/>
        </p:xfrm>
        <a:graphic>
          <a:graphicData uri="http://schemas.openxmlformats.org/presentationml/2006/ole">
            <mc:AlternateContent xmlns:mc="http://schemas.openxmlformats.org/markup-compatibility/2006">
              <mc:Choice xmlns:v="urn:schemas-microsoft-com:vml" Requires="v">
                <p:oleObj spid="_x0000_s43044" name="Equation" r:id="rId21" imgW="1155600" imgH="228600" progId="Equation.DSMT4">
                  <p:embed/>
                </p:oleObj>
              </mc:Choice>
              <mc:Fallback>
                <p:oleObj name="Equation" r:id="rId21" imgW="1155600" imgH="228600" progId="Equation.DSMT4">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32138" y="4824413"/>
                        <a:ext cx="21129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3" name="Object 27"/>
          <p:cNvGraphicFramePr>
            <a:graphicFrameLocks noChangeAspect="1"/>
          </p:cNvGraphicFramePr>
          <p:nvPr/>
        </p:nvGraphicFramePr>
        <p:xfrm>
          <a:off x="5534025" y="4832350"/>
          <a:ext cx="1393825" cy="373063"/>
        </p:xfrm>
        <a:graphic>
          <a:graphicData uri="http://schemas.openxmlformats.org/presentationml/2006/ole">
            <mc:AlternateContent xmlns:mc="http://schemas.openxmlformats.org/markup-compatibility/2006">
              <mc:Choice xmlns:v="urn:schemas-microsoft-com:vml" Requires="v">
                <p:oleObj spid="_x0000_s43045" name="Equation" r:id="rId23" imgW="761760" imgH="203040" progId="Equation.DSMT4">
                  <p:embed/>
                </p:oleObj>
              </mc:Choice>
              <mc:Fallback>
                <p:oleObj name="Equation" r:id="rId23" imgW="761760" imgH="203040"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34025" y="4832350"/>
                        <a:ext cx="139382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4" name="Object 28"/>
          <p:cNvGraphicFramePr>
            <a:graphicFrameLocks noChangeAspect="1"/>
          </p:cNvGraphicFramePr>
          <p:nvPr/>
        </p:nvGraphicFramePr>
        <p:xfrm>
          <a:off x="7240588" y="4832350"/>
          <a:ext cx="1255712" cy="373063"/>
        </p:xfrm>
        <a:graphic>
          <a:graphicData uri="http://schemas.openxmlformats.org/presentationml/2006/ole">
            <mc:AlternateContent xmlns:mc="http://schemas.openxmlformats.org/markup-compatibility/2006">
              <mc:Choice xmlns:v="urn:schemas-microsoft-com:vml" Requires="v">
                <p:oleObj spid="_x0000_s43046" name="Equation" r:id="rId25" imgW="685800" imgH="203040" progId="Equation.DSMT4">
                  <p:embed/>
                </p:oleObj>
              </mc:Choice>
              <mc:Fallback>
                <p:oleObj name="Equation" r:id="rId25" imgW="685800" imgH="203040" progId="Equation.DSMT4">
                  <p:embed/>
                  <p:pic>
                    <p:nvPicPr>
                      <p:cNvPr id="0"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40588" y="4832350"/>
                        <a:ext cx="125571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5" name="Object 29"/>
          <p:cNvGraphicFramePr>
            <a:graphicFrameLocks noChangeAspect="1"/>
          </p:cNvGraphicFramePr>
          <p:nvPr/>
        </p:nvGraphicFramePr>
        <p:xfrm>
          <a:off x="555625" y="5383213"/>
          <a:ext cx="2343150" cy="447675"/>
        </p:xfrm>
        <a:graphic>
          <a:graphicData uri="http://schemas.openxmlformats.org/presentationml/2006/ole">
            <mc:AlternateContent xmlns:mc="http://schemas.openxmlformats.org/markup-compatibility/2006">
              <mc:Choice xmlns:v="urn:schemas-microsoft-com:vml" Requires="v">
                <p:oleObj spid="_x0000_s43047" name="Equation" r:id="rId27" imgW="1193760" imgH="228600" progId="Equation.DSMT4">
                  <p:embed/>
                </p:oleObj>
              </mc:Choice>
              <mc:Fallback>
                <p:oleObj name="Equation" r:id="rId27" imgW="1193760" imgH="228600" progId="Equation.DSMT4">
                  <p:embed/>
                  <p:pic>
                    <p:nvPicPr>
                      <p:cNvPr id="0"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625" y="5383213"/>
                        <a:ext cx="23431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6" name="Object 30"/>
          <p:cNvGraphicFramePr>
            <a:graphicFrameLocks noChangeAspect="1"/>
          </p:cNvGraphicFramePr>
          <p:nvPr/>
        </p:nvGraphicFramePr>
        <p:xfrm>
          <a:off x="3130550" y="5424488"/>
          <a:ext cx="1793875" cy="398462"/>
        </p:xfrm>
        <a:graphic>
          <a:graphicData uri="http://schemas.openxmlformats.org/presentationml/2006/ole">
            <mc:AlternateContent xmlns:mc="http://schemas.openxmlformats.org/markup-compatibility/2006">
              <mc:Choice xmlns:v="urn:schemas-microsoft-com:vml" Requires="v">
                <p:oleObj spid="_x0000_s43048" name="Equation" r:id="rId29" imgW="914400" imgH="203040" progId="Equation.DSMT4">
                  <p:embed/>
                </p:oleObj>
              </mc:Choice>
              <mc:Fallback>
                <p:oleObj name="Equation" r:id="rId29" imgW="914400" imgH="203040" progId="Equation.DSMT4">
                  <p:embed/>
                  <p:pic>
                    <p:nvPicPr>
                      <p:cNvPr id="0"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30550" y="5424488"/>
                        <a:ext cx="1793875"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7" name="Object 31"/>
          <p:cNvGraphicFramePr>
            <a:graphicFrameLocks noChangeAspect="1"/>
          </p:cNvGraphicFramePr>
          <p:nvPr/>
        </p:nvGraphicFramePr>
        <p:xfrm>
          <a:off x="5257800" y="5424488"/>
          <a:ext cx="1544638" cy="398462"/>
        </p:xfrm>
        <a:graphic>
          <a:graphicData uri="http://schemas.openxmlformats.org/presentationml/2006/ole">
            <mc:AlternateContent xmlns:mc="http://schemas.openxmlformats.org/markup-compatibility/2006">
              <mc:Choice xmlns:v="urn:schemas-microsoft-com:vml" Requires="v">
                <p:oleObj spid="_x0000_s43049" name="Equation" r:id="rId31" imgW="787320" imgH="203040" progId="Equation.DSMT4">
                  <p:embed/>
                </p:oleObj>
              </mc:Choice>
              <mc:Fallback>
                <p:oleObj name="Equation" r:id="rId31" imgW="787320" imgH="203040" progId="Equation.DSMT4">
                  <p:embed/>
                  <p:pic>
                    <p:nvPicPr>
                      <p:cNvPr id="0"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257800" y="5424488"/>
                        <a:ext cx="1544638"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888" name="Object 32"/>
          <p:cNvGraphicFramePr>
            <a:graphicFrameLocks noChangeAspect="1"/>
          </p:cNvGraphicFramePr>
          <p:nvPr/>
        </p:nvGraphicFramePr>
        <p:xfrm>
          <a:off x="7205663" y="5441950"/>
          <a:ext cx="1325562" cy="373063"/>
        </p:xfrm>
        <a:graphic>
          <a:graphicData uri="http://schemas.openxmlformats.org/presentationml/2006/ole">
            <mc:AlternateContent xmlns:mc="http://schemas.openxmlformats.org/markup-compatibility/2006">
              <mc:Choice xmlns:v="urn:schemas-microsoft-com:vml" Requires="v">
                <p:oleObj spid="_x0000_s43050" name="Equation" r:id="rId33" imgW="723600" imgH="203040" progId="Equation.DSMT4">
                  <p:embed/>
                </p:oleObj>
              </mc:Choice>
              <mc:Fallback>
                <p:oleObj name="Equation" r:id="rId33" imgW="723600" imgH="203040" progId="Equation.DSMT4">
                  <p:embed/>
                  <p:pic>
                    <p:nvPicPr>
                      <p:cNvPr id="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05663" y="5441950"/>
                        <a:ext cx="132556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3"/>
          <p:cNvGrpSpPr>
            <a:grpSpLocks/>
          </p:cNvGrpSpPr>
          <p:nvPr/>
        </p:nvGrpSpPr>
        <p:grpSpPr bwMode="auto">
          <a:xfrm>
            <a:off x="6097588" y="5749925"/>
            <a:ext cx="874712" cy="942975"/>
            <a:chOff x="4815" y="2835"/>
            <a:chExt cx="551" cy="594"/>
          </a:xfrm>
        </p:grpSpPr>
        <p:pic>
          <p:nvPicPr>
            <p:cNvPr id="43036" name="Picture 34" descr="Round-button-yellow"/>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7" name="Text Box 35"/>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9878"/>
                                        </p:tgtEl>
                                        <p:attrNameLst>
                                          <p:attrName>style.visibility</p:attrName>
                                        </p:attrNameLst>
                                      </p:cBhvr>
                                      <p:to>
                                        <p:strVal val="visible"/>
                                      </p:to>
                                    </p:set>
                                    <p:animEffect transition="in" filter="dissolve">
                                      <p:cBhvr>
                                        <p:cTn id="7" dur="500"/>
                                        <p:tgtEl>
                                          <p:spTgt spid="24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9879"/>
                                        </p:tgtEl>
                                        <p:attrNameLst>
                                          <p:attrName>style.visibility</p:attrName>
                                        </p:attrNameLst>
                                      </p:cBhvr>
                                      <p:to>
                                        <p:strVal val="visible"/>
                                      </p:to>
                                    </p:set>
                                    <p:animEffect transition="in" filter="dissolve">
                                      <p:cBhvr>
                                        <p:cTn id="12" dur="500"/>
                                        <p:tgtEl>
                                          <p:spTgt spid="2498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9880"/>
                                        </p:tgtEl>
                                        <p:attrNameLst>
                                          <p:attrName>style.visibility</p:attrName>
                                        </p:attrNameLst>
                                      </p:cBhvr>
                                      <p:to>
                                        <p:strVal val="visible"/>
                                      </p:to>
                                    </p:set>
                                    <p:animEffect transition="in" filter="dissolve">
                                      <p:cBhvr>
                                        <p:cTn id="17" dur="500"/>
                                        <p:tgtEl>
                                          <p:spTgt spid="2498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9881"/>
                                        </p:tgtEl>
                                        <p:attrNameLst>
                                          <p:attrName>style.visibility</p:attrName>
                                        </p:attrNameLst>
                                      </p:cBhvr>
                                      <p:to>
                                        <p:strVal val="visible"/>
                                      </p:to>
                                    </p:set>
                                    <p:animEffect transition="in" filter="dissolve">
                                      <p:cBhvr>
                                        <p:cTn id="22" dur="500"/>
                                        <p:tgtEl>
                                          <p:spTgt spid="2498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9882"/>
                                        </p:tgtEl>
                                        <p:attrNameLst>
                                          <p:attrName>style.visibility</p:attrName>
                                        </p:attrNameLst>
                                      </p:cBhvr>
                                      <p:to>
                                        <p:strVal val="visible"/>
                                      </p:to>
                                    </p:set>
                                    <p:animEffect transition="in" filter="dissolve">
                                      <p:cBhvr>
                                        <p:cTn id="27" dur="500"/>
                                        <p:tgtEl>
                                          <p:spTgt spid="2498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9883"/>
                                        </p:tgtEl>
                                        <p:attrNameLst>
                                          <p:attrName>style.visibility</p:attrName>
                                        </p:attrNameLst>
                                      </p:cBhvr>
                                      <p:to>
                                        <p:strVal val="visible"/>
                                      </p:to>
                                    </p:set>
                                    <p:animEffect transition="in" filter="dissolve">
                                      <p:cBhvr>
                                        <p:cTn id="32" dur="500"/>
                                        <p:tgtEl>
                                          <p:spTgt spid="2498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9884"/>
                                        </p:tgtEl>
                                        <p:attrNameLst>
                                          <p:attrName>style.visibility</p:attrName>
                                        </p:attrNameLst>
                                      </p:cBhvr>
                                      <p:to>
                                        <p:strVal val="visible"/>
                                      </p:to>
                                    </p:set>
                                    <p:animEffect transition="in" filter="dissolve">
                                      <p:cBhvr>
                                        <p:cTn id="37" dur="500"/>
                                        <p:tgtEl>
                                          <p:spTgt spid="2498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9885"/>
                                        </p:tgtEl>
                                        <p:attrNameLst>
                                          <p:attrName>style.visibility</p:attrName>
                                        </p:attrNameLst>
                                      </p:cBhvr>
                                      <p:to>
                                        <p:strVal val="visible"/>
                                      </p:to>
                                    </p:set>
                                    <p:animEffect transition="in" filter="dissolve">
                                      <p:cBhvr>
                                        <p:cTn id="42" dur="500"/>
                                        <p:tgtEl>
                                          <p:spTgt spid="2498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9886"/>
                                        </p:tgtEl>
                                        <p:attrNameLst>
                                          <p:attrName>style.visibility</p:attrName>
                                        </p:attrNameLst>
                                      </p:cBhvr>
                                      <p:to>
                                        <p:strVal val="visible"/>
                                      </p:to>
                                    </p:set>
                                    <p:animEffect transition="in" filter="dissolve">
                                      <p:cBhvr>
                                        <p:cTn id="47" dur="500"/>
                                        <p:tgtEl>
                                          <p:spTgt spid="2498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49887"/>
                                        </p:tgtEl>
                                        <p:attrNameLst>
                                          <p:attrName>style.visibility</p:attrName>
                                        </p:attrNameLst>
                                      </p:cBhvr>
                                      <p:to>
                                        <p:strVal val="visible"/>
                                      </p:to>
                                    </p:set>
                                    <p:animEffect transition="in" filter="dissolve">
                                      <p:cBhvr>
                                        <p:cTn id="52" dur="500"/>
                                        <p:tgtEl>
                                          <p:spTgt spid="24988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49888"/>
                                        </p:tgtEl>
                                        <p:attrNameLst>
                                          <p:attrName>style.visibility</p:attrName>
                                        </p:attrNameLst>
                                      </p:cBhvr>
                                      <p:to>
                                        <p:strVal val="visible"/>
                                      </p:to>
                                    </p:set>
                                    <p:animEffect transition="in" filter="dissolve">
                                      <p:cBhvr>
                                        <p:cTn id="57" dur="500"/>
                                        <p:tgtEl>
                                          <p:spTgt spid="249888"/>
                                        </p:tgtEl>
                                      </p:cBhvr>
                                    </p:animEffect>
                                  </p:childTnLst>
                                </p:cTn>
                              </p:par>
                              <p:par>
                                <p:cTn id="58" presetID="9" presetClass="exit" presetSubtype="0" fill="hold" nodeType="withEffect">
                                  <p:stCondLst>
                                    <p:cond delay="0"/>
                                  </p:stCondLst>
                                  <p:childTnLst>
                                    <p:animEffect transition="out" filter="dissolv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128838" y="1890713"/>
          <a:ext cx="6477000" cy="2244725"/>
        </p:xfrm>
        <a:graphic>
          <a:graphicData uri="http://schemas.openxmlformats.org/presentationml/2006/ole">
            <mc:AlternateContent xmlns:mc="http://schemas.openxmlformats.org/markup-compatibility/2006">
              <mc:Choice xmlns:v="urn:schemas-microsoft-com:vml" Requires="v">
                <p:oleObj spid="_x0000_s3093" name="Document" r:id="rId3" imgW="5791260" imgH="1947191" progId="Word.Document.8">
                  <p:embed/>
                </p:oleObj>
              </mc:Choice>
              <mc:Fallback>
                <p:oleObj name="Document" r:id="rId3" imgW="5791260" imgH="194719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38" y="1890713"/>
                        <a:ext cx="6477000" cy="22447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3"/>
          <p:cNvSpPr txBox="1">
            <a:spLocks noChangeArrowheads="1"/>
          </p:cNvSpPr>
          <p:nvPr/>
        </p:nvSpPr>
        <p:spPr bwMode="auto">
          <a:xfrm>
            <a:off x="5783263" y="2606675"/>
            <a:ext cx="381000" cy="369888"/>
          </a:xfrm>
          <a:prstGeom prst="rect">
            <a:avLst/>
          </a:prstGeom>
          <a:noFill/>
          <a:ln w="9525">
            <a:noFill/>
            <a:miter lim="800000"/>
            <a:headEnd/>
            <a:tailEnd/>
          </a:ln>
        </p:spPr>
        <p:txBody>
          <a:bodyPr>
            <a:spAutoFit/>
          </a:bodyPr>
          <a:lstStyle/>
          <a:p>
            <a:pPr>
              <a:defRPr/>
            </a:pPr>
            <a:r>
              <a:rPr lang="en-GB" sz="1800" dirty="0">
                <a:solidFill>
                  <a:srgbClr val="FF0000"/>
                </a:solidFill>
                <a:latin typeface="+mj-lt"/>
              </a:rPr>
              <a:t>2</a:t>
            </a:r>
          </a:p>
        </p:txBody>
      </p:sp>
      <p:sp>
        <p:nvSpPr>
          <p:cNvPr id="10246" name="Text Box 6"/>
          <p:cNvSpPr txBox="1">
            <a:spLocks noChangeArrowheads="1"/>
          </p:cNvSpPr>
          <p:nvPr/>
        </p:nvSpPr>
        <p:spPr bwMode="auto">
          <a:xfrm>
            <a:off x="5789613" y="2890838"/>
            <a:ext cx="381000" cy="369887"/>
          </a:xfrm>
          <a:prstGeom prst="rect">
            <a:avLst/>
          </a:prstGeom>
          <a:noFill/>
          <a:ln w="9525">
            <a:noFill/>
            <a:miter lim="800000"/>
            <a:headEnd/>
            <a:tailEnd/>
          </a:ln>
        </p:spPr>
        <p:txBody>
          <a:bodyPr>
            <a:spAutoFit/>
          </a:bodyPr>
          <a:lstStyle/>
          <a:p>
            <a:pPr>
              <a:defRPr/>
            </a:pPr>
            <a:r>
              <a:rPr lang="en-GB" sz="1800" dirty="0">
                <a:solidFill>
                  <a:srgbClr val="FF0000"/>
                </a:solidFill>
                <a:latin typeface="+mj-lt"/>
              </a:rPr>
              <a:t>3</a:t>
            </a:r>
          </a:p>
        </p:txBody>
      </p:sp>
      <p:sp>
        <p:nvSpPr>
          <p:cNvPr id="10247" name="Text Box 7"/>
          <p:cNvSpPr txBox="1">
            <a:spLocks noChangeArrowheads="1"/>
          </p:cNvSpPr>
          <p:nvPr/>
        </p:nvSpPr>
        <p:spPr bwMode="auto">
          <a:xfrm>
            <a:off x="5864225" y="3176588"/>
            <a:ext cx="381000" cy="369887"/>
          </a:xfrm>
          <a:prstGeom prst="rect">
            <a:avLst/>
          </a:prstGeom>
          <a:noFill/>
          <a:ln w="9525">
            <a:noFill/>
            <a:miter lim="800000"/>
            <a:headEnd/>
            <a:tailEnd/>
          </a:ln>
        </p:spPr>
        <p:txBody>
          <a:bodyPr>
            <a:spAutoFit/>
          </a:bodyPr>
          <a:lstStyle/>
          <a:p>
            <a:pPr>
              <a:defRPr/>
            </a:pPr>
            <a:r>
              <a:rPr lang="en-GB" sz="1800" dirty="0">
                <a:solidFill>
                  <a:srgbClr val="FF0000"/>
                </a:solidFill>
                <a:latin typeface="+mj-lt"/>
              </a:rPr>
              <a:t>4</a:t>
            </a:r>
          </a:p>
        </p:txBody>
      </p:sp>
      <p:sp>
        <p:nvSpPr>
          <p:cNvPr id="10249" name="Text Box 9"/>
          <p:cNvSpPr txBox="1">
            <a:spLocks noChangeArrowheads="1"/>
          </p:cNvSpPr>
          <p:nvPr/>
        </p:nvSpPr>
        <p:spPr bwMode="auto">
          <a:xfrm>
            <a:off x="862013" y="3971925"/>
            <a:ext cx="1357312" cy="400050"/>
          </a:xfrm>
          <a:prstGeom prst="rect">
            <a:avLst/>
          </a:prstGeom>
          <a:noFill/>
          <a:ln w="9525">
            <a:noFill/>
            <a:miter lim="800000"/>
            <a:headEnd/>
            <a:tailEnd/>
          </a:ln>
        </p:spPr>
        <p:txBody>
          <a:bodyPr>
            <a:spAutoFit/>
          </a:bodyPr>
          <a:lstStyle/>
          <a:p>
            <a:pPr algn="l">
              <a:spcBef>
                <a:spcPts val="600"/>
              </a:spcBef>
              <a:defRPr/>
            </a:pPr>
            <a:r>
              <a:rPr lang="en-GB" sz="2000" u="sng" dirty="0">
                <a:solidFill>
                  <a:srgbClr val="FFFF00"/>
                </a:solidFill>
                <a:latin typeface="+mj-lt"/>
              </a:rPr>
              <a:t>Examples</a:t>
            </a:r>
            <a:endParaRPr lang="en-GB" sz="2000" dirty="0">
              <a:solidFill>
                <a:srgbClr val="FFFF00"/>
              </a:solidFill>
              <a:latin typeface="+mj-lt"/>
            </a:endParaRPr>
          </a:p>
        </p:txBody>
      </p:sp>
      <p:sp>
        <p:nvSpPr>
          <p:cNvPr id="10251" name="Text Box 11"/>
          <p:cNvSpPr txBox="1">
            <a:spLocks noChangeArrowheads="1"/>
          </p:cNvSpPr>
          <p:nvPr/>
        </p:nvSpPr>
        <p:spPr bwMode="auto">
          <a:xfrm>
            <a:off x="976313" y="4424363"/>
            <a:ext cx="8167687" cy="461962"/>
          </a:xfrm>
          <a:prstGeom prst="rect">
            <a:avLst/>
          </a:prstGeom>
          <a:noFill/>
          <a:ln w="9525">
            <a:noFill/>
            <a:miter lim="800000"/>
            <a:headEnd/>
            <a:tailEnd/>
          </a:ln>
        </p:spPr>
        <p:txBody>
          <a:bodyPr>
            <a:spAutoFit/>
          </a:bodyPr>
          <a:lstStyle/>
          <a:p>
            <a:pPr algn="l">
              <a:defRPr/>
            </a:pPr>
            <a:r>
              <a:rPr lang="en-GB" dirty="0">
                <a:latin typeface="+mj-lt"/>
              </a:rPr>
              <a:t>(a)	log</a:t>
            </a:r>
            <a:r>
              <a:rPr lang="en-GB" baseline="-25000" dirty="0">
                <a:latin typeface="+mj-lt"/>
              </a:rPr>
              <a:t>3</a:t>
            </a:r>
            <a:r>
              <a:rPr lang="en-GB" dirty="0">
                <a:latin typeface="+mj-lt"/>
              </a:rPr>
              <a:t>81 = 		“    to what power gives       ?”</a:t>
            </a:r>
          </a:p>
        </p:txBody>
      </p:sp>
      <p:sp>
        <p:nvSpPr>
          <p:cNvPr id="10252" name="Text Box 12"/>
          <p:cNvSpPr txBox="1">
            <a:spLocks noChangeArrowheads="1"/>
          </p:cNvSpPr>
          <p:nvPr/>
        </p:nvSpPr>
        <p:spPr bwMode="auto">
          <a:xfrm>
            <a:off x="976313" y="5221288"/>
            <a:ext cx="8167687" cy="461962"/>
          </a:xfrm>
          <a:prstGeom prst="rect">
            <a:avLst/>
          </a:prstGeom>
          <a:noFill/>
          <a:ln w="9525">
            <a:noFill/>
            <a:miter lim="800000"/>
            <a:headEnd/>
            <a:tailEnd/>
          </a:ln>
        </p:spPr>
        <p:txBody>
          <a:bodyPr>
            <a:spAutoFit/>
          </a:bodyPr>
          <a:lstStyle/>
          <a:p>
            <a:pPr algn="l">
              <a:defRPr/>
            </a:pPr>
            <a:r>
              <a:rPr lang="en-GB" dirty="0">
                <a:latin typeface="+mj-lt"/>
              </a:rPr>
              <a:t>(b)	log</a:t>
            </a:r>
            <a:r>
              <a:rPr lang="en-GB" baseline="-25000" dirty="0">
                <a:latin typeface="+mj-lt"/>
              </a:rPr>
              <a:t>4</a:t>
            </a:r>
            <a:r>
              <a:rPr lang="en-GB" dirty="0">
                <a:latin typeface="+mj-lt"/>
              </a:rPr>
              <a:t>2 = 		“    to what power gives       ?”</a:t>
            </a:r>
          </a:p>
        </p:txBody>
      </p:sp>
      <p:graphicFrame>
        <p:nvGraphicFramePr>
          <p:cNvPr id="3075" name="Object 5"/>
          <p:cNvGraphicFramePr>
            <a:graphicFrameLocks noChangeAspect="1"/>
          </p:cNvGraphicFramePr>
          <p:nvPr/>
        </p:nvGraphicFramePr>
        <p:xfrm>
          <a:off x="2593975" y="5861050"/>
          <a:ext cx="711200" cy="800100"/>
        </p:xfrm>
        <a:graphic>
          <a:graphicData uri="http://schemas.openxmlformats.org/presentationml/2006/ole">
            <mc:AlternateContent xmlns:mc="http://schemas.openxmlformats.org/markup-compatibility/2006">
              <mc:Choice xmlns:v="urn:schemas-microsoft-com:vml" Requires="v">
                <p:oleObj spid="_x0000_s3094" name="Equation" r:id="rId5" imgW="380880" imgH="431640" progId="Equation.DSMT4">
                  <p:embed/>
                </p:oleObj>
              </mc:Choice>
              <mc:Fallback>
                <p:oleObj name="Equation" r:id="rId5" imgW="38088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975" y="5861050"/>
                        <a:ext cx="711200" cy="8001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9" name="Text Box 13"/>
          <p:cNvSpPr txBox="1">
            <a:spLocks noChangeArrowheads="1"/>
          </p:cNvSpPr>
          <p:nvPr/>
        </p:nvSpPr>
        <p:spPr bwMode="auto">
          <a:xfrm>
            <a:off x="976313" y="6018213"/>
            <a:ext cx="8167687" cy="461962"/>
          </a:xfrm>
          <a:prstGeom prst="rect">
            <a:avLst/>
          </a:prstGeom>
          <a:noFill/>
          <a:ln w="9525">
            <a:noFill/>
            <a:miter lim="800000"/>
            <a:headEnd/>
            <a:tailEnd/>
          </a:ln>
        </p:spPr>
        <p:txBody>
          <a:bodyPr>
            <a:spAutoFit/>
          </a:bodyPr>
          <a:lstStyle/>
          <a:p>
            <a:pPr algn="l">
              <a:defRPr/>
            </a:pPr>
            <a:r>
              <a:rPr lang="en-GB" dirty="0">
                <a:latin typeface="+mj-lt"/>
              </a:rPr>
              <a:t>(c)	log</a:t>
            </a:r>
            <a:r>
              <a:rPr lang="en-GB" baseline="-25000" dirty="0">
                <a:latin typeface="+mj-lt"/>
              </a:rPr>
              <a:t>3              </a:t>
            </a:r>
            <a:r>
              <a:rPr lang="en-GB" dirty="0">
                <a:latin typeface="+mj-lt"/>
              </a:rPr>
              <a:t> =		“    to what power gives        ?”</a:t>
            </a:r>
          </a:p>
        </p:txBody>
      </p:sp>
      <p:sp>
        <p:nvSpPr>
          <p:cNvPr id="10256" name="Text Box 16"/>
          <p:cNvSpPr txBox="1">
            <a:spLocks noChangeArrowheads="1"/>
          </p:cNvSpPr>
          <p:nvPr/>
        </p:nvSpPr>
        <p:spPr bwMode="auto">
          <a:xfrm>
            <a:off x="3105150" y="4378325"/>
            <a:ext cx="381000"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4</a:t>
            </a:r>
          </a:p>
        </p:txBody>
      </p:sp>
      <p:sp>
        <p:nvSpPr>
          <p:cNvPr id="10257" name="Text Box 17"/>
          <p:cNvSpPr txBox="1">
            <a:spLocks noChangeArrowheads="1"/>
          </p:cNvSpPr>
          <p:nvPr/>
        </p:nvSpPr>
        <p:spPr bwMode="auto">
          <a:xfrm>
            <a:off x="4824413" y="4378325"/>
            <a:ext cx="381000"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3</a:t>
            </a:r>
          </a:p>
        </p:txBody>
      </p:sp>
      <p:sp>
        <p:nvSpPr>
          <p:cNvPr id="10258" name="Text Box 18"/>
          <p:cNvSpPr txBox="1">
            <a:spLocks noChangeArrowheads="1"/>
          </p:cNvSpPr>
          <p:nvPr/>
        </p:nvSpPr>
        <p:spPr bwMode="auto">
          <a:xfrm>
            <a:off x="8010525" y="4378325"/>
            <a:ext cx="655638"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81</a:t>
            </a:r>
          </a:p>
        </p:txBody>
      </p:sp>
      <p:sp>
        <p:nvSpPr>
          <p:cNvPr id="10260" name="Text Box 20"/>
          <p:cNvSpPr txBox="1">
            <a:spLocks noChangeArrowheads="1"/>
          </p:cNvSpPr>
          <p:nvPr/>
        </p:nvSpPr>
        <p:spPr bwMode="auto">
          <a:xfrm>
            <a:off x="4824413" y="5202238"/>
            <a:ext cx="381000"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4</a:t>
            </a:r>
          </a:p>
        </p:txBody>
      </p:sp>
      <p:sp>
        <p:nvSpPr>
          <p:cNvPr id="10261" name="Text Box 21"/>
          <p:cNvSpPr txBox="1">
            <a:spLocks noChangeArrowheads="1"/>
          </p:cNvSpPr>
          <p:nvPr/>
        </p:nvSpPr>
        <p:spPr bwMode="auto">
          <a:xfrm>
            <a:off x="8101013" y="5202238"/>
            <a:ext cx="533400"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2</a:t>
            </a:r>
          </a:p>
        </p:txBody>
      </p:sp>
      <p:sp>
        <p:nvSpPr>
          <p:cNvPr id="10262" name="Text Box 22"/>
          <p:cNvSpPr txBox="1">
            <a:spLocks noChangeArrowheads="1"/>
          </p:cNvSpPr>
          <p:nvPr/>
        </p:nvSpPr>
        <p:spPr bwMode="auto">
          <a:xfrm>
            <a:off x="3586163" y="5972175"/>
            <a:ext cx="623887"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-3</a:t>
            </a:r>
          </a:p>
        </p:txBody>
      </p:sp>
      <p:sp>
        <p:nvSpPr>
          <p:cNvPr id="10263" name="Text Box 23"/>
          <p:cNvSpPr txBox="1">
            <a:spLocks noChangeArrowheads="1"/>
          </p:cNvSpPr>
          <p:nvPr/>
        </p:nvSpPr>
        <p:spPr bwMode="auto">
          <a:xfrm>
            <a:off x="4824413" y="5972175"/>
            <a:ext cx="381000" cy="523875"/>
          </a:xfrm>
          <a:prstGeom prst="rect">
            <a:avLst/>
          </a:prstGeom>
          <a:noFill/>
          <a:ln w="9525">
            <a:noFill/>
            <a:miter lim="800000"/>
            <a:headEnd/>
            <a:tailEnd/>
          </a:ln>
        </p:spPr>
        <p:txBody>
          <a:bodyPr>
            <a:spAutoFit/>
          </a:bodyPr>
          <a:lstStyle/>
          <a:p>
            <a:pPr algn="l">
              <a:defRPr/>
            </a:pPr>
            <a:r>
              <a:rPr lang="en-GB" sz="2800" dirty="0">
                <a:solidFill>
                  <a:srgbClr val="FFFF00"/>
                </a:solidFill>
                <a:latin typeface="+mj-lt"/>
              </a:rPr>
              <a:t>3</a:t>
            </a:r>
          </a:p>
        </p:txBody>
      </p:sp>
      <p:sp>
        <p:nvSpPr>
          <p:cNvPr id="3092" name="Title 12"/>
          <p:cNvSpPr>
            <a:spLocks noGrp="1"/>
          </p:cNvSpPr>
          <p:nvPr>
            <p:ph type="ctrTitle" sz="quarter"/>
          </p:nvPr>
        </p:nvSpPr>
        <p:spPr>
          <a:xfrm>
            <a:off x="1766888" y="352425"/>
            <a:ext cx="5429250" cy="1069975"/>
          </a:xfrm>
        </p:spPr>
        <p:txBody>
          <a:bodyPr/>
          <a:lstStyle/>
          <a:p>
            <a:pPr algn="ctr"/>
            <a:r>
              <a:rPr lang="en-GB" altLang="en-US" sz="2800" b="0" smtClean="0">
                <a:effectLst/>
              </a:rPr>
              <a:t>Linking the Exponential          and the Logarithmic Function</a:t>
            </a:r>
          </a:p>
        </p:txBody>
      </p:sp>
      <p:graphicFrame>
        <p:nvGraphicFramePr>
          <p:cNvPr id="24" name="Object 5"/>
          <p:cNvGraphicFramePr>
            <a:graphicFrameLocks noChangeAspect="1"/>
          </p:cNvGraphicFramePr>
          <p:nvPr/>
        </p:nvGraphicFramePr>
        <p:xfrm>
          <a:off x="3021013" y="5146675"/>
          <a:ext cx="449262" cy="635000"/>
        </p:xfrm>
        <a:graphic>
          <a:graphicData uri="http://schemas.openxmlformats.org/presentationml/2006/ole">
            <mc:AlternateContent xmlns:mc="http://schemas.openxmlformats.org/markup-compatibility/2006">
              <mc:Choice xmlns:v="urn:schemas-microsoft-com:vml" Requires="v">
                <p:oleObj spid="_x0000_s3095" name="Equation" r:id="rId7" imgW="279360" imgH="393480" progId="Equation.DSMT4">
                  <p:embed/>
                </p:oleObj>
              </mc:Choice>
              <mc:Fallback>
                <p:oleObj name="Equation" r:id="rId7" imgW="279360" imgH="393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1013" y="5146675"/>
                        <a:ext cx="449262" cy="6350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8056563" y="5872163"/>
          <a:ext cx="642937" cy="723900"/>
        </p:xfrm>
        <a:graphic>
          <a:graphicData uri="http://schemas.openxmlformats.org/presentationml/2006/ole">
            <mc:AlternateContent xmlns:mc="http://schemas.openxmlformats.org/markup-compatibility/2006">
              <mc:Choice xmlns:v="urn:schemas-microsoft-com:vml" Requires="v">
                <p:oleObj spid="_x0000_s3096" name="Equation" r:id="rId9" imgW="380880" imgH="431640" progId="Equation.DSMT4">
                  <p:embed/>
                </p:oleObj>
              </mc:Choice>
              <mc:Fallback>
                <p:oleObj name="Equation" r:id="rId9" imgW="38088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6563" y="5872163"/>
                        <a:ext cx="642937" cy="723900"/>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57"/>
                                        </p:tgtEl>
                                        <p:attrNameLst>
                                          <p:attrName>style.visibility</p:attrName>
                                        </p:attrNameLst>
                                      </p:cBhvr>
                                      <p:to>
                                        <p:strVal val="visible"/>
                                      </p:to>
                                    </p:set>
                                    <p:anim calcmode="discrete" valueType="clr">
                                      <p:cBhvr override="childStyle">
                                        <p:cTn id="7" dur="80"/>
                                        <p:tgtEl>
                                          <p:spTgt spid="102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7"/>
                                        </p:tgtEl>
                                        <p:attrNameLst>
                                          <p:attrName>fillcolor</p:attrName>
                                        </p:attrNameLst>
                                      </p:cBhvr>
                                      <p:tavLst>
                                        <p:tav tm="0">
                                          <p:val>
                                            <p:clrVal>
                                              <a:schemeClr val="accent2"/>
                                            </p:clrVal>
                                          </p:val>
                                        </p:tav>
                                        <p:tav tm="50000">
                                          <p:val>
                                            <p:clrVal>
                                              <a:schemeClr val="hlink"/>
                                            </p:clrVal>
                                          </p:val>
                                        </p:tav>
                                      </p:tavLst>
                                    </p:anim>
                                    <p:set>
                                      <p:cBhvr>
                                        <p:cTn id="9" dur="80"/>
                                        <p:tgtEl>
                                          <p:spTgt spid="102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58"/>
                                        </p:tgtEl>
                                        <p:attrNameLst>
                                          <p:attrName>style.visibility</p:attrName>
                                        </p:attrNameLst>
                                      </p:cBhvr>
                                      <p:to>
                                        <p:strVal val="visible"/>
                                      </p:to>
                                    </p:set>
                                    <p:anim calcmode="discrete" valueType="clr">
                                      <p:cBhvr override="childStyle">
                                        <p:cTn id="14" dur="80"/>
                                        <p:tgtEl>
                                          <p:spTgt spid="102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58"/>
                                        </p:tgtEl>
                                        <p:attrNameLst>
                                          <p:attrName>fillcolor</p:attrName>
                                        </p:attrNameLst>
                                      </p:cBhvr>
                                      <p:tavLst>
                                        <p:tav tm="0">
                                          <p:val>
                                            <p:clrVal>
                                              <a:schemeClr val="accent2"/>
                                            </p:clrVal>
                                          </p:val>
                                        </p:tav>
                                        <p:tav tm="50000">
                                          <p:val>
                                            <p:clrVal>
                                              <a:schemeClr val="hlink"/>
                                            </p:clrVal>
                                          </p:val>
                                        </p:tav>
                                      </p:tavLst>
                                    </p:anim>
                                    <p:set>
                                      <p:cBhvr>
                                        <p:cTn id="16" dur="80"/>
                                        <p:tgtEl>
                                          <p:spTgt spid="102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56"/>
                                        </p:tgtEl>
                                        <p:attrNameLst>
                                          <p:attrName>style.visibility</p:attrName>
                                        </p:attrNameLst>
                                      </p:cBhvr>
                                      <p:to>
                                        <p:strVal val="visible"/>
                                      </p:to>
                                    </p:set>
                                    <p:anim calcmode="discrete" valueType="clr">
                                      <p:cBhvr override="childStyle">
                                        <p:cTn id="21" dur="80"/>
                                        <p:tgtEl>
                                          <p:spTgt spid="1025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56"/>
                                        </p:tgtEl>
                                        <p:attrNameLst>
                                          <p:attrName>fillcolor</p:attrName>
                                        </p:attrNameLst>
                                      </p:cBhvr>
                                      <p:tavLst>
                                        <p:tav tm="0">
                                          <p:val>
                                            <p:clrVal>
                                              <a:schemeClr val="accent2"/>
                                            </p:clrVal>
                                          </p:val>
                                        </p:tav>
                                        <p:tav tm="50000">
                                          <p:val>
                                            <p:clrVal>
                                              <a:schemeClr val="hlink"/>
                                            </p:clrVal>
                                          </p:val>
                                        </p:tav>
                                      </p:tavLst>
                                    </p:anim>
                                    <p:set>
                                      <p:cBhvr>
                                        <p:cTn id="23" dur="80"/>
                                        <p:tgtEl>
                                          <p:spTgt spid="1025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60"/>
                                        </p:tgtEl>
                                        <p:attrNameLst>
                                          <p:attrName>style.visibility</p:attrName>
                                        </p:attrNameLst>
                                      </p:cBhvr>
                                      <p:to>
                                        <p:strVal val="visible"/>
                                      </p:to>
                                    </p:set>
                                    <p:anim calcmode="discrete" valueType="clr">
                                      <p:cBhvr override="childStyle">
                                        <p:cTn id="28" dur="80"/>
                                        <p:tgtEl>
                                          <p:spTgt spid="1026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60"/>
                                        </p:tgtEl>
                                        <p:attrNameLst>
                                          <p:attrName>fillcolor</p:attrName>
                                        </p:attrNameLst>
                                      </p:cBhvr>
                                      <p:tavLst>
                                        <p:tav tm="0">
                                          <p:val>
                                            <p:clrVal>
                                              <a:schemeClr val="accent2"/>
                                            </p:clrVal>
                                          </p:val>
                                        </p:tav>
                                        <p:tav tm="50000">
                                          <p:val>
                                            <p:clrVal>
                                              <a:schemeClr val="hlink"/>
                                            </p:clrVal>
                                          </p:val>
                                        </p:tav>
                                      </p:tavLst>
                                    </p:anim>
                                    <p:set>
                                      <p:cBhvr>
                                        <p:cTn id="30" dur="80"/>
                                        <p:tgtEl>
                                          <p:spTgt spid="10260"/>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61"/>
                                        </p:tgtEl>
                                        <p:attrNameLst>
                                          <p:attrName>style.visibility</p:attrName>
                                        </p:attrNameLst>
                                      </p:cBhvr>
                                      <p:to>
                                        <p:strVal val="visible"/>
                                      </p:to>
                                    </p:set>
                                    <p:anim calcmode="discrete" valueType="clr">
                                      <p:cBhvr override="childStyle">
                                        <p:cTn id="35" dur="80"/>
                                        <p:tgtEl>
                                          <p:spTgt spid="1026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61"/>
                                        </p:tgtEl>
                                        <p:attrNameLst>
                                          <p:attrName>fillcolor</p:attrName>
                                        </p:attrNameLst>
                                      </p:cBhvr>
                                      <p:tavLst>
                                        <p:tav tm="0">
                                          <p:val>
                                            <p:clrVal>
                                              <a:schemeClr val="accent2"/>
                                            </p:clrVal>
                                          </p:val>
                                        </p:tav>
                                        <p:tav tm="50000">
                                          <p:val>
                                            <p:clrVal>
                                              <a:schemeClr val="hlink"/>
                                            </p:clrVal>
                                          </p:val>
                                        </p:tav>
                                      </p:tavLst>
                                    </p:anim>
                                    <p:set>
                                      <p:cBhvr>
                                        <p:cTn id="37" dur="80"/>
                                        <p:tgtEl>
                                          <p:spTgt spid="10261"/>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263"/>
                                        </p:tgtEl>
                                        <p:attrNameLst>
                                          <p:attrName>style.visibility</p:attrName>
                                        </p:attrNameLst>
                                      </p:cBhvr>
                                      <p:to>
                                        <p:strVal val="visible"/>
                                      </p:to>
                                    </p:set>
                                    <p:anim calcmode="discrete" valueType="clr">
                                      <p:cBhvr override="childStyle">
                                        <p:cTn id="47" dur="80"/>
                                        <p:tgtEl>
                                          <p:spTgt spid="1026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0263"/>
                                        </p:tgtEl>
                                        <p:attrNameLst>
                                          <p:attrName>fillcolor</p:attrName>
                                        </p:attrNameLst>
                                      </p:cBhvr>
                                      <p:tavLst>
                                        <p:tav tm="0">
                                          <p:val>
                                            <p:clrVal>
                                              <a:schemeClr val="accent2"/>
                                            </p:clrVal>
                                          </p:val>
                                        </p:tav>
                                        <p:tav tm="50000">
                                          <p:val>
                                            <p:clrVal>
                                              <a:schemeClr val="hlink"/>
                                            </p:clrVal>
                                          </p:val>
                                        </p:tav>
                                      </p:tavLst>
                                    </p:anim>
                                    <p:set>
                                      <p:cBhvr>
                                        <p:cTn id="49" dur="80"/>
                                        <p:tgtEl>
                                          <p:spTgt spid="10263"/>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6085"/>
                                        </p:tgtEl>
                                        <p:attrNameLst>
                                          <p:attrName>style.visibility</p:attrName>
                                        </p:attrNameLst>
                                      </p:cBhvr>
                                      <p:to>
                                        <p:strVal val="visible"/>
                                      </p:to>
                                    </p:set>
                                    <p:animEffect transition="in" filter="wipe(left)">
                                      <p:cBhvr>
                                        <p:cTn id="54" dur="500"/>
                                        <p:tgtEl>
                                          <p:spTgt spid="4608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0262"/>
                                        </p:tgtEl>
                                        <p:attrNameLst>
                                          <p:attrName>style.visibility</p:attrName>
                                        </p:attrNameLst>
                                      </p:cBhvr>
                                      <p:to>
                                        <p:strVal val="visible"/>
                                      </p:to>
                                    </p:set>
                                    <p:anim calcmode="discrete" valueType="clr">
                                      <p:cBhvr override="childStyle">
                                        <p:cTn id="59" dur="80"/>
                                        <p:tgtEl>
                                          <p:spTgt spid="1026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262"/>
                                        </p:tgtEl>
                                        <p:attrNameLst>
                                          <p:attrName>fillcolor</p:attrName>
                                        </p:attrNameLst>
                                      </p:cBhvr>
                                      <p:tavLst>
                                        <p:tav tm="0">
                                          <p:val>
                                            <p:clrVal>
                                              <a:schemeClr val="accent2"/>
                                            </p:clrVal>
                                          </p:val>
                                        </p:tav>
                                        <p:tav tm="50000">
                                          <p:val>
                                            <p:clrVal>
                                              <a:schemeClr val="hlink"/>
                                            </p:clrVal>
                                          </p:val>
                                        </p:tav>
                                      </p:tavLst>
                                    </p:anim>
                                    <p:set>
                                      <p:cBhvr>
                                        <p:cTn id="61" dur="80"/>
                                        <p:tgtEl>
                                          <p:spTgt spid="102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P spid="10257" grpId="0"/>
      <p:bldP spid="10258" grpId="0"/>
      <p:bldP spid="10260" grpId="0"/>
      <p:bldP spid="10261" grpId="0"/>
      <p:bldP spid="10262" grpId="0"/>
      <p:bldP spid="1026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44044"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44047"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44048"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44050"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44051" name="Rectangle 14"/>
          <p:cNvSpPr>
            <a:spLocks noChangeArrowheads="1"/>
          </p:cNvSpPr>
          <p:nvPr/>
        </p:nvSpPr>
        <p:spPr bwMode="auto">
          <a:xfrm>
            <a:off x="328613" y="1004888"/>
            <a:ext cx="5756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The diagram is a sketch of part of the graph of  </a:t>
            </a:r>
            <a:endParaRPr lang="en-GB" altLang="en-US" sz="3200"/>
          </a:p>
        </p:txBody>
      </p:sp>
      <p:graphicFrame>
        <p:nvGraphicFramePr>
          <p:cNvPr id="44034" name="Object 13"/>
          <p:cNvGraphicFramePr>
            <a:graphicFrameLocks noChangeAspect="1"/>
          </p:cNvGraphicFramePr>
          <p:nvPr/>
        </p:nvGraphicFramePr>
        <p:xfrm>
          <a:off x="3740150" y="1327150"/>
          <a:ext cx="1862138" cy="485775"/>
        </p:xfrm>
        <a:graphic>
          <a:graphicData uri="http://schemas.openxmlformats.org/presentationml/2006/ole">
            <mc:AlternateContent xmlns:mc="http://schemas.openxmlformats.org/markup-compatibility/2006">
              <mc:Choice xmlns:v="urn:schemas-microsoft-com:vml" Requires="v">
                <p:oleObj spid="_x0000_s44063" name="Equation" r:id="rId8" imgW="876300" imgH="228600" progId="Equation.DSMT4">
                  <p:embed/>
                </p:oleObj>
              </mc:Choice>
              <mc:Fallback>
                <p:oleObj name="Equation" r:id="rId8" imgW="876300" imgH="228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0150" y="1327150"/>
                        <a:ext cx="186213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2" name="Rectangle 15"/>
          <p:cNvSpPr>
            <a:spLocks noChangeArrowheads="1"/>
          </p:cNvSpPr>
          <p:nvPr/>
        </p:nvSpPr>
        <p:spPr bwMode="auto">
          <a:xfrm>
            <a:off x="12700" y="1681163"/>
            <a:ext cx="5553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buFontTx/>
              <a:buAutoNum type="alphaLcParenR"/>
            </a:pPr>
            <a:r>
              <a:rPr lang="en-GB" altLang="en-US">
                <a:cs typeface="Times New Roman" panose="02020603050405020304" pitchFamily="18" charset="0"/>
              </a:rPr>
              <a:t>If (1, </a:t>
            </a:r>
            <a:r>
              <a:rPr lang="en-GB" altLang="en-US" i="1">
                <a:cs typeface="Times New Roman" panose="02020603050405020304" pitchFamily="18" charset="0"/>
              </a:rPr>
              <a:t>t</a:t>
            </a:r>
            <a:r>
              <a:rPr lang="en-GB" altLang="en-US">
                <a:cs typeface="Times New Roman" panose="02020603050405020304" pitchFamily="18" charset="0"/>
              </a:rPr>
              <a:t>) and (</a:t>
            </a:r>
            <a:r>
              <a:rPr lang="en-GB" altLang="en-US" i="1">
                <a:cs typeface="Times New Roman" panose="02020603050405020304" pitchFamily="18" charset="0"/>
              </a:rPr>
              <a:t>u</a:t>
            </a:r>
            <a:r>
              <a:rPr lang="en-GB" altLang="en-US">
                <a:cs typeface="Times New Roman" panose="02020603050405020304" pitchFamily="18" charset="0"/>
              </a:rPr>
              <a:t>, 1) lie on this curve, write down the values of  </a:t>
            </a:r>
            <a:r>
              <a:rPr lang="en-GB" altLang="en-US" i="1">
                <a:cs typeface="Times New Roman" panose="02020603050405020304" pitchFamily="18" charset="0"/>
              </a:rPr>
              <a:t>t</a:t>
            </a:r>
            <a:r>
              <a:rPr lang="en-GB" altLang="en-US">
                <a:cs typeface="Times New Roman" panose="02020603050405020304" pitchFamily="18" charset="0"/>
              </a:rPr>
              <a:t>  and  </a:t>
            </a:r>
            <a:r>
              <a:rPr lang="en-GB" altLang="en-US" i="1">
                <a:cs typeface="Times New Roman" panose="02020603050405020304" pitchFamily="18" charset="0"/>
              </a:rPr>
              <a:t>u</a:t>
            </a:r>
            <a:r>
              <a:rPr lang="en-GB" altLang="en-US">
                <a:cs typeface="Times New Roman" panose="02020603050405020304" pitchFamily="18" charset="0"/>
              </a:rPr>
              <a:t>.</a:t>
            </a:r>
            <a:endParaRPr lang="en-GB" altLang="en-US"/>
          </a:p>
          <a:p>
            <a:pPr algn="l">
              <a:buFontTx/>
              <a:buAutoNum type="alphaLcParenR" startAt="2"/>
            </a:pPr>
            <a:r>
              <a:rPr lang="en-GB" altLang="en-US">
                <a:cs typeface="Times New Roman" panose="02020603050405020304" pitchFamily="18" charset="0"/>
              </a:rPr>
              <a:t>Make a copy of this diagram and on it sketch the graph of  </a:t>
            </a:r>
            <a:endParaRPr lang="en-GB" altLang="en-US" sz="3200"/>
          </a:p>
        </p:txBody>
      </p:sp>
      <p:graphicFrame>
        <p:nvGraphicFramePr>
          <p:cNvPr id="44035" name="Object 12"/>
          <p:cNvGraphicFramePr>
            <a:graphicFrameLocks noChangeAspect="1"/>
          </p:cNvGraphicFramePr>
          <p:nvPr/>
        </p:nvGraphicFramePr>
        <p:xfrm>
          <a:off x="652463" y="3883025"/>
          <a:ext cx="1035050" cy="506413"/>
        </p:xfrm>
        <a:graphic>
          <a:graphicData uri="http://schemas.openxmlformats.org/presentationml/2006/ole">
            <mc:AlternateContent xmlns:mc="http://schemas.openxmlformats.org/markup-compatibility/2006">
              <mc:Choice xmlns:v="urn:schemas-microsoft-com:vml" Requires="v">
                <p:oleObj spid="_x0000_s44064" name="Equation" r:id="rId10" imgW="469900" imgH="228600" progId="Equation.DSMT4">
                  <p:embed/>
                </p:oleObj>
              </mc:Choice>
              <mc:Fallback>
                <p:oleObj name="Equation" r:id="rId10" imgW="469900" imgH="2286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463" y="3883025"/>
                        <a:ext cx="10350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3" name="Rectangle 16"/>
          <p:cNvSpPr>
            <a:spLocks noChangeArrowheads="1"/>
          </p:cNvSpPr>
          <p:nvPr/>
        </p:nvSpPr>
        <p:spPr bwMode="auto">
          <a:xfrm>
            <a:off x="-9525" y="3498850"/>
            <a:ext cx="642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457200" indent="-457200"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buFontTx/>
              <a:buAutoNum type="alphaLcParenR" startAt="3"/>
            </a:pPr>
            <a:r>
              <a:rPr lang="en-GB" altLang="en-US">
                <a:cs typeface="Times New Roman" panose="02020603050405020304" pitchFamily="18" charset="0"/>
              </a:rPr>
              <a:t>Find the co-ordinates of the point of intersection of  </a:t>
            </a:r>
            <a:endParaRPr lang="en-GB" altLang="en-US" sz="3200"/>
          </a:p>
        </p:txBody>
      </p:sp>
      <p:graphicFrame>
        <p:nvGraphicFramePr>
          <p:cNvPr id="44036" name="Object 11"/>
          <p:cNvGraphicFramePr>
            <a:graphicFrameLocks noChangeAspect="1"/>
          </p:cNvGraphicFramePr>
          <p:nvPr/>
        </p:nvGraphicFramePr>
        <p:xfrm>
          <a:off x="1898650" y="2940050"/>
          <a:ext cx="952500" cy="466725"/>
        </p:xfrm>
        <a:graphic>
          <a:graphicData uri="http://schemas.openxmlformats.org/presentationml/2006/ole">
            <mc:AlternateContent xmlns:mc="http://schemas.openxmlformats.org/markup-compatibility/2006">
              <mc:Choice xmlns:v="urn:schemas-microsoft-com:vml" Requires="v">
                <p:oleObj spid="_x0000_s44065" name="Equation" r:id="rId12" imgW="469900" imgH="228600" progId="Equation.DSMT4">
                  <p:embed/>
                </p:oleObj>
              </mc:Choice>
              <mc:Fallback>
                <p:oleObj name="Equation" r:id="rId12" imgW="469900" imgH="2286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8650" y="2940050"/>
                        <a:ext cx="9525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4" name="Rectangle 17"/>
          <p:cNvSpPr>
            <a:spLocks noChangeArrowheads="1"/>
          </p:cNvSpPr>
          <p:nvPr/>
        </p:nvSpPr>
        <p:spPr bwMode="auto">
          <a:xfrm>
            <a:off x="1592263" y="393223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  with the line</a:t>
            </a:r>
            <a:endParaRPr lang="en-GB" altLang="en-US" sz="3200"/>
          </a:p>
        </p:txBody>
      </p:sp>
      <p:graphicFrame>
        <p:nvGraphicFramePr>
          <p:cNvPr id="44037" name="Object 10"/>
          <p:cNvGraphicFramePr>
            <a:graphicFrameLocks noChangeAspect="1"/>
          </p:cNvGraphicFramePr>
          <p:nvPr/>
        </p:nvGraphicFramePr>
        <p:xfrm>
          <a:off x="3173413" y="3933825"/>
          <a:ext cx="711200" cy="385763"/>
        </p:xfrm>
        <a:graphic>
          <a:graphicData uri="http://schemas.openxmlformats.org/presentationml/2006/ole">
            <mc:AlternateContent xmlns:mc="http://schemas.openxmlformats.org/markup-compatibility/2006">
              <mc:Choice xmlns:v="urn:schemas-microsoft-com:vml" Requires="v">
                <p:oleObj spid="_x0000_s44066" name="Equation" r:id="rId13" imgW="329914" imgH="177646" progId="Equation.DSMT4">
                  <p:embed/>
                </p:oleObj>
              </mc:Choice>
              <mc:Fallback>
                <p:oleObj name="Equation" r:id="rId13" imgW="329914" imgH="177646"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3413" y="3933825"/>
                        <a:ext cx="71120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0899" name="Picture 19" descr="1997-1 Q 19"/>
          <p:cNvPicPr>
            <a:picLocks noChangeAspect="1" noChangeArrowheads="1"/>
          </p:cNvPicPr>
          <p:nvPr/>
        </p:nvPicPr>
        <p:blipFill>
          <a:blip r:embed="rId15"/>
          <a:srcRect/>
          <a:stretch>
            <a:fillRect/>
          </a:stretch>
        </p:blipFill>
        <p:spPr bwMode="auto">
          <a:xfrm>
            <a:off x="6130925" y="80963"/>
            <a:ext cx="2713038" cy="2298700"/>
          </a:xfrm>
          <a:prstGeom prst="rect">
            <a:avLst/>
          </a:prstGeom>
          <a:noFill/>
          <a:ln w="38100">
            <a:solidFill>
              <a:schemeClr val="bg2">
                <a:lumMod val="75000"/>
              </a:schemeClr>
            </a:solidFill>
            <a:miter lim="800000"/>
            <a:headEnd/>
            <a:tailEnd/>
          </a:ln>
        </p:spPr>
      </p:pic>
      <p:sp>
        <p:nvSpPr>
          <p:cNvPr id="250900" name="Text Box 20"/>
          <p:cNvSpPr txBox="1">
            <a:spLocks noChangeArrowheads="1"/>
          </p:cNvSpPr>
          <p:nvPr/>
        </p:nvSpPr>
        <p:spPr bwMode="auto">
          <a:xfrm>
            <a:off x="661988" y="4492625"/>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3300"/>
                </a:solidFill>
              </a:rPr>
              <a:t>a)</a:t>
            </a:r>
          </a:p>
        </p:txBody>
      </p:sp>
      <p:graphicFrame>
        <p:nvGraphicFramePr>
          <p:cNvPr id="250901" name="Object 21"/>
          <p:cNvGraphicFramePr>
            <a:graphicFrameLocks noChangeAspect="1"/>
          </p:cNvGraphicFramePr>
          <p:nvPr/>
        </p:nvGraphicFramePr>
        <p:xfrm>
          <a:off x="1282700" y="4521200"/>
          <a:ext cx="701675" cy="323850"/>
        </p:xfrm>
        <a:graphic>
          <a:graphicData uri="http://schemas.openxmlformats.org/presentationml/2006/ole">
            <mc:AlternateContent xmlns:mc="http://schemas.openxmlformats.org/markup-compatibility/2006">
              <mc:Choice xmlns:v="urn:schemas-microsoft-com:vml" Requires="v">
                <p:oleObj spid="_x0000_s44067" name="Equation" r:id="rId16" imgW="330120" imgH="152280" progId="Equation.DSMT4">
                  <p:embed/>
                </p:oleObj>
              </mc:Choice>
              <mc:Fallback>
                <p:oleObj name="Equation" r:id="rId16" imgW="330120" imgH="152280" progId="Equation.DSMT4">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82700" y="4521200"/>
                        <a:ext cx="7016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0902" name="Object 22"/>
          <p:cNvGraphicFramePr>
            <a:graphicFrameLocks noChangeAspect="1"/>
          </p:cNvGraphicFramePr>
          <p:nvPr/>
        </p:nvGraphicFramePr>
        <p:xfrm>
          <a:off x="2384425" y="4494213"/>
          <a:ext cx="755650" cy="377825"/>
        </p:xfrm>
        <a:graphic>
          <a:graphicData uri="http://schemas.openxmlformats.org/presentationml/2006/ole">
            <mc:AlternateContent xmlns:mc="http://schemas.openxmlformats.org/markup-compatibility/2006">
              <mc:Choice xmlns:v="urn:schemas-microsoft-com:vml" Requires="v">
                <p:oleObj spid="_x0000_s44068" name="Equation" r:id="rId18" imgW="355320" imgH="177480" progId="Equation.DSMT4">
                  <p:embed/>
                </p:oleObj>
              </mc:Choice>
              <mc:Fallback>
                <p:oleObj name="Equation" r:id="rId18" imgW="355320" imgH="177480" progId="Equation.DSMT4">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84425" y="4494213"/>
                        <a:ext cx="7556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903" name="Text Box 23"/>
          <p:cNvSpPr txBox="1">
            <a:spLocks noChangeArrowheads="1"/>
          </p:cNvSpPr>
          <p:nvPr/>
        </p:nvSpPr>
        <p:spPr bwMode="auto">
          <a:xfrm>
            <a:off x="5435600" y="43037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3300"/>
                </a:solidFill>
              </a:rPr>
              <a:t>b)</a:t>
            </a:r>
          </a:p>
        </p:txBody>
      </p:sp>
      <p:pic>
        <p:nvPicPr>
          <p:cNvPr id="250904" name="Picture 24" descr="y_ax and a2x"/>
          <p:cNvPicPr>
            <a:picLocks noChangeAspect="1" noChangeArrowheads="1"/>
          </p:cNvPicPr>
          <p:nvPr/>
        </p:nvPicPr>
        <p:blipFill>
          <a:blip r:embed="rId20"/>
          <a:srcRect/>
          <a:stretch>
            <a:fillRect/>
          </a:stretch>
        </p:blipFill>
        <p:spPr bwMode="auto">
          <a:xfrm>
            <a:off x="5921375" y="2646363"/>
            <a:ext cx="2992438" cy="2190750"/>
          </a:xfrm>
          <a:prstGeom prst="rect">
            <a:avLst/>
          </a:prstGeom>
          <a:noFill/>
          <a:ln w="38100">
            <a:solidFill>
              <a:schemeClr val="bg2">
                <a:lumMod val="75000"/>
              </a:schemeClr>
            </a:solidFill>
          </a:ln>
        </p:spPr>
      </p:pic>
      <p:sp>
        <p:nvSpPr>
          <p:cNvPr id="250905" name="Text Box 25"/>
          <p:cNvSpPr txBox="1">
            <a:spLocks noChangeArrowheads="1"/>
          </p:cNvSpPr>
          <p:nvPr/>
        </p:nvSpPr>
        <p:spPr bwMode="auto">
          <a:xfrm>
            <a:off x="673100" y="51720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rgbClr val="FF3300"/>
                </a:solidFill>
              </a:rPr>
              <a:t>c)</a:t>
            </a:r>
          </a:p>
        </p:txBody>
      </p:sp>
      <p:graphicFrame>
        <p:nvGraphicFramePr>
          <p:cNvPr id="250906" name="Object 26"/>
          <p:cNvGraphicFramePr>
            <a:graphicFrameLocks noChangeAspect="1"/>
          </p:cNvGraphicFramePr>
          <p:nvPr/>
        </p:nvGraphicFramePr>
        <p:xfrm>
          <a:off x="1257300" y="5130800"/>
          <a:ext cx="1004888" cy="466725"/>
        </p:xfrm>
        <a:graphic>
          <a:graphicData uri="http://schemas.openxmlformats.org/presentationml/2006/ole">
            <mc:AlternateContent xmlns:mc="http://schemas.openxmlformats.org/markup-compatibility/2006">
              <mc:Choice xmlns:v="urn:schemas-microsoft-com:vml" Requires="v">
                <p:oleObj spid="_x0000_s44069" name="Equation" r:id="rId21" imgW="495000" imgH="228600" progId="Equation.DSMT4">
                  <p:embed/>
                </p:oleObj>
              </mc:Choice>
              <mc:Fallback>
                <p:oleObj name="Equation" r:id="rId21" imgW="495000" imgH="228600" progId="Equation.DSMT4">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57300" y="5130800"/>
                        <a:ext cx="1004888"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0907" name="Object 27"/>
          <p:cNvGraphicFramePr>
            <a:graphicFrameLocks noChangeAspect="1"/>
          </p:cNvGraphicFramePr>
          <p:nvPr/>
        </p:nvGraphicFramePr>
        <p:xfrm>
          <a:off x="2776538" y="5130800"/>
          <a:ext cx="850900" cy="466725"/>
        </p:xfrm>
        <a:graphic>
          <a:graphicData uri="http://schemas.openxmlformats.org/presentationml/2006/ole">
            <mc:AlternateContent xmlns:mc="http://schemas.openxmlformats.org/markup-compatibility/2006">
              <mc:Choice xmlns:v="urn:schemas-microsoft-com:vml" Requires="v">
                <p:oleObj spid="_x0000_s44070" name="Equation" r:id="rId23" imgW="419040" imgH="228600" progId="Equation.DSMT4">
                  <p:embed/>
                </p:oleObj>
              </mc:Choice>
              <mc:Fallback>
                <p:oleObj name="Equation" r:id="rId23" imgW="419040" imgH="228600"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76538" y="5130800"/>
                        <a:ext cx="8509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0908" name="Object 28"/>
          <p:cNvGraphicFramePr>
            <a:graphicFrameLocks noChangeAspect="1"/>
          </p:cNvGraphicFramePr>
          <p:nvPr/>
        </p:nvGraphicFramePr>
        <p:xfrm>
          <a:off x="4148138" y="5080000"/>
          <a:ext cx="979487" cy="569913"/>
        </p:xfrm>
        <a:graphic>
          <a:graphicData uri="http://schemas.openxmlformats.org/presentationml/2006/ole">
            <mc:AlternateContent xmlns:mc="http://schemas.openxmlformats.org/markup-compatibility/2006">
              <mc:Choice xmlns:v="urn:schemas-microsoft-com:vml" Requires="v">
                <p:oleObj spid="_x0000_s44071" name="Equation" r:id="rId25" imgW="482400" imgH="279360" progId="Equation.DSMT4">
                  <p:embed/>
                </p:oleObj>
              </mc:Choice>
              <mc:Fallback>
                <p:oleObj name="Equation" r:id="rId25" imgW="482400" imgH="279360" progId="Equation.DSMT4">
                  <p:embed/>
                  <p:pic>
                    <p:nvPicPr>
                      <p:cNvPr id="0"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8138" y="5080000"/>
                        <a:ext cx="979487"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9"/>
          <p:cNvGrpSpPr>
            <a:grpSpLocks/>
          </p:cNvGrpSpPr>
          <p:nvPr/>
        </p:nvGrpSpPr>
        <p:grpSpPr bwMode="auto">
          <a:xfrm>
            <a:off x="6097588" y="5749925"/>
            <a:ext cx="874712" cy="942975"/>
            <a:chOff x="4815" y="2835"/>
            <a:chExt cx="551" cy="594"/>
          </a:xfrm>
        </p:grpSpPr>
        <p:pic>
          <p:nvPicPr>
            <p:cNvPr id="44061" name="Picture 30" descr="Round-button-yellow"/>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2" name="Text Box 31"/>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0900"/>
                                        </p:tgtEl>
                                        <p:attrNameLst>
                                          <p:attrName>style.visibility</p:attrName>
                                        </p:attrNameLst>
                                      </p:cBhvr>
                                      <p:to>
                                        <p:strVal val="visible"/>
                                      </p:to>
                                    </p:set>
                                    <p:animEffect transition="in" filter="dissolve">
                                      <p:cBhvr>
                                        <p:cTn id="7" dur="500"/>
                                        <p:tgtEl>
                                          <p:spTgt spid="25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0901"/>
                                        </p:tgtEl>
                                        <p:attrNameLst>
                                          <p:attrName>style.visibility</p:attrName>
                                        </p:attrNameLst>
                                      </p:cBhvr>
                                      <p:to>
                                        <p:strVal val="visible"/>
                                      </p:to>
                                    </p:set>
                                    <p:animEffect transition="in" filter="dissolve">
                                      <p:cBhvr>
                                        <p:cTn id="12" dur="500"/>
                                        <p:tgtEl>
                                          <p:spTgt spid="250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0902"/>
                                        </p:tgtEl>
                                        <p:attrNameLst>
                                          <p:attrName>style.visibility</p:attrName>
                                        </p:attrNameLst>
                                      </p:cBhvr>
                                      <p:to>
                                        <p:strVal val="visible"/>
                                      </p:to>
                                    </p:set>
                                    <p:animEffect transition="in" filter="dissolve">
                                      <p:cBhvr>
                                        <p:cTn id="17" dur="500"/>
                                        <p:tgtEl>
                                          <p:spTgt spid="2509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0903"/>
                                        </p:tgtEl>
                                        <p:attrNameLst>
                                          <p:attrName>style.visibility</p:attrName>
                                        </p:attrNameLst>
                                      </p:cBhvr>
                                      <p:to>
                                        <p:strVal val="visible"/>
                                      </p:to>
                                    </p:set>
                                    <p:animEffect transition="in" filter="dissolve">
                                      <p:cBhvr>
                                        <p:cTn id="22" dur="500"/>
                                        <p:tgtEl>
                                          <p:spTgt spid="2509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0904"/>
                                        </p:tgtEl>
                                        <p:attrNameLst>
                                          <p:attrName>style.visibility</p:attrName>
                                        </p:attrNameLst>
                                      </p:cBhvr>
                                      <p:to>
                                        <p:strVal val="visible"/>
                                      </p:to>
                                    </p:set>
                                    <p:animEffect transition="in" filter="dissolve">
                                      <p:cBhvr>
                                        <p:cTn id="27" dur="500"/>
                                        <p:tgtEl>
                                          <p:spTgt spid="2509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0905"/>
                                        </p:tgtEl>
                                        <p:attrNameLst>
                                          <p:attrName>style.visibility</p:attrName>
                                        </p:attrNameLst>
                                      </p:cBhvr>
                                      <p:to>
                                        <p:strVal val="visible"/>
                                      </p:to>
                                    </p:set>
                                    <p:animEffect transition="in" filter="dissolve">
                                      <p:cBhvr>
                                        <p:cTn id="32" dur="500"/>
                                        <p:tgtEl>
                                          <p:spTgt spid="2509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50906"/>
                                        </p:tgtEl>
                                        <p:attrNameLst>
                                          <p:attrName>style.visibility</p:attrName>
                                        </p:attrNameLst>
                                      </p:cBhvr>
                                      <p:to>
                                        <p:strVal val="visible"/>
                                      </p:to>
                                    </p:set>
                                    <p:animEffect transition="in" filter="dissolve">
                                      <p:cBhvr>
                                        <p:cTn id="37" dur="500"/>
                                        <p:tgtEl>
                                          <p:spTgt spid="2509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50907"/>
                                        </p:tgtEl>
                                        <p:attrNameLst>
                                          <p:attrName>style.visibility</p:attrName>
                                        </p:attrNameLst>
                                      </p:cBhvr>
                                      <p:to>
                                        <p:strVal val="visible"/>
                                      </p:to>
                                    </p:set>
                                    <p:animEffect transition="in" filter="dissolve">
                                      <p:cBhvr>
                                        <p:cTn id="42" dur="500"/>
                                        <p:tgtEl>
                                          <p:spTgt spid="2509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50908"/>
                                        </p:tgtEl>
                                        <p:attrNameLst>
                                          <p:attrName>style.visibility</p:attrName>
                                        </p:attrNameLst>
                                      </p:cBhvr>
                                      <p:to>
                                        <p:strVal val="visible"/>
                                      </p:to>
                                    </p:set>
                                    <p:animEffect transition="in" filter="dissolve">
                                      <p:cBhvr>
                                        <p:cTn id="47" dur="500"/>
                                        <p:tgtEl>
                                          <p:spTgt spid="250908"/>
                                        </p:tgtEl>
                                      </p:cBhvr>
                                    </p:animEffect>
                                  </p:childTnLst>
                                </p:cTn>
                              </p:par>
                              <p:par>
                                <p:cTn id="48" presetID="9" presetClass="exit" presetSubtype="0" fill="hold" nodeType="withEffect">
                                  <p:stCondLst>
                                    <p:cond delay="0"/>
                                  </p:stCondLst>
                                  <p:childTnLst>
                                    <p:animEffect transition="out" filter="dissolv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00" grpId="0"/>
      <p:bldP spid="250903" grpId="0"/>
      <p:bldP spid="25090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Text Box 2"/>
          <p:cNvSpPr txBox="1">
            <a:spLocks noChangeArrowheads="1"/>
          </p:cNvSpPr>
          <p:nvPr/>
        </p:nvSpPr>
        <p:spPr bwMode="auto">
          <a:xfrm>
            <a:off x="323850" y="333375"/>
            <a:ext cx="84963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b="1"/>
              <a:t>Logarithms                                                                                              Revision	</a:t>
            </a:r>
          </a:p>
        </p:txBody>
      </p:sp>
      <p:pic>
        <p:nvPicPr>
          <p:cNvPr id="45067" name="Picture 3" descr="Round-Gel-Back">
            <a:hlinkClick r:id="" action="ppaction://hlinkshowjump?jump=previousslide" highlightClick="1">
              <a:snd r:embed="rId3" name="TingBell3.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4" descr="Gel-button-round-arrow">
            <a:hlinkClick r:id="" action="ppaction://hlinkshowjump?jump=nextslide" highlightClick="1">
              <a:snd r:embed="rId3" name="TingBell3.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876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5"/>
          <p:cNvSpPr txBox="1">
            <a:spLocks noChangeArrowheads="1"/>
          </p:cNvSpPr>
          <p:nvPr/>
        </p:nvSpPr>
        <p:spPr bwMode="auto">
          <a:xfrm>
            <a:off x="1258888" y="6092825"/>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Back</a:t>
            </a:r>
          </a:p>
        </p:txBody>
      </p:sp>
      <p:sp>
        <p:nvSpPr>
          <p:cNvPr id="45070" name="Text Box 6"/>
          <p:cNvSpPr txBox="1">
            <a:spLocks noChangeArrowheads="1"/>
          </p:cNvSpPr>
          <p:nvPr/>
        </p:nvSpPr>
        <p:spPr bwMode="auto">
          <a:xfrm>
            <a:off x="7164388" y="610076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algn="r" eaLnBrk="1" hangingPunct="1"/>
            <a:r>
              <a:rPr lang="en-GB" altLang="en-US">
                <a:solidFill>
                  <a:schemeClr val="accent2"/>
                </a:solidFill>
              </a:rPr>
              <a:t>Next</a:t>
            </a:r>
          </a:p>
        </p:txBody>
      </p:sp>
      <p:pic>
        <p:nvPicPr>
          <p:cNvPr id="45071" name="Picture 7" descr="Round-button-blu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713" y="5816600"/>
            <a:ext cx="523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8"/>
          <p:cNvSpPr txBox="1">
            <a:spLocks noChangeArrowheads="1"/>
          </p:cNvSpPr>
          <p:nvPr/>
        </p:nvSpPr>
        <p:spPr bwMode="auto">
          <a:xfrm>
            <a:off x="4183063" y="62674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Quit</a:t>
            </a:r>
          </a:p>
        </p:txBody>
      </p:sp>
      <p:sp>
        <p:nvSpPr>
          <p:cNvPr id="45073" name="Rectangle 9"/>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45074" name="Rectangle 13"/>
          <p:cNvSpPr>
            <a:spLocks noChangeArrowheads="1"/>
          </p:cNvSpPr>
          <p:nvPr/>
        </p:nvSpPr>
        <p:spPr bwMode="auto">
          <a:xfrm>
            <a:off x="414338" y="1020763"/>
            <a:ext cx="539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cs typeface="Times New Roman" panose="02020603050405020304" pitchFamily="18" charset="0"/>
              </a:rPr>
              <a:t>The diagram shows part of the graph with equation </a:t>
            </a:r>
            <a:endParaRPr lang="en-GB" altLang="en-US" sz="3200"/>
          </a:p>
        </p:txBody>
      </p:sp>
      <p:graphicFrame>
        <p:nvGraphicFramePr>
          <p:cNvPr id="45058" name="Object 12"/>
          <p:cNvGraphicFramePr>
            <a:graphicFrameLocks noChangeAspect="1"/>
          </p:cNvGraphicFramePr>
          <p:nvPr/>
        </p:nvGraphicFramePr>
        <p:xfrm>
          <a:off x="284163" y="1411288"/>
          <a:ext cx="833437" cy="465137"/>
        </p:xfrm>
        <a:graphic>
          <a:graphicData uri="http://schemas.openxmlformats.org/presentationml/2006/ole">
            <mc:AlternateContent xmlns:mc="http://schemas.openxmlformats.org/markup-compatibility/2006">
              <mc:Choice xmlns:v="urn:schemas-microsoft-com:vml" Requires="v">
                <p:oleObj spid="_x0000_s45082" name="Equation" r:id="rId8" imgW="406224" imgH="228501" progId="Equation.DSMT4">
                  <p:embed/>
                </p:oleObj>
              </mc:Choice>
              <mc:Fallback>
                <p:oleObj name="Equation" r:id="rId8" imgW="406224" imgH="228501"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163" y="1411288"/>
                        <a:ext cx="833437"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5" name="Rectangle 14"/>
          <p:cNvSpPr>
            <a:spLocks noChangeArrowheads="1"/>
          </p:cNvSpPr>
          <p:nvPr/>
        </p:nvSpPr>
        <p:spPr bwMode="auto">
          <a:xfrm>
            <a:off x="1050925" y="1384300"/>
            <a:ext cx="410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sz="1000">
                <a:cs typeface="Times New Roman" panose="02020603050405020304" pitchFamily="18" charset="0"/>
              </a:rPr>
              <a:t> </a:t>
            </a:r>
            <a:r>
              <a:rPr lang="en-GB" altLang="en-US">
                <a:cs typeface="Times New Roman" panose="02020603050405020304" pitchFamily="18" charset="0"/>
              </a:rPr>
              <a:t>and the straight line with equation </a:t>
            </a:r>
            <a:endParaRPr lang="en-GB" altLang="en-US" sz="3200"/>
          </a:p>
        </p:txBody>
      </p:sp>
      <p:graphicFrame>
        <p:nvGraphicFramePr>
          <p:cNvPr id="45059" name="Object 11"/>
          <p:cNvGraphicFramePr>
            <a:graphicFrameLocks noChangeAspect="1"/>
          </p:cNvGraphicFramePr>
          <p:nvPr/>
        </p:nvGraphicFramePr>
        <p:xfrm>
          <a:off x="4911725" y="1449388"/>
          <a:ext cx="881063" cy="393700"/>
        </p:xfrm>
        <a:graphic>
          <a:graphicData uri="http://schemas.openxmlformats.org/presentationml/2006/ole">
            <mc:AlternateContent xmlns:mc="http://schemas.openxmlformats.org/markup-compatibility/2006">
              <mc:Choice xmlns:v="urn:schemas-microsoft-com:vml" Requires="v">
                <p:oleObj spid="_x0000_s45083" name="Equation" r:id="rId10" imgW="444307" imgH="203112" progId="Equation.DSMT4">
                  <p:embed/>
                </p:oleObj>
              </mc:Choice>
              <mc:Fallback>
                <p:oleObj name="Equation" r:id="rId10" imgW="444307" imgH="203112"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1725" y="1449388"/>
                        <a:ext cx="8810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6" name="Rectangle 15"/>
          <p:cNvSpPr>
            <a:spLocks noChangeArrowheads="1"/>
          </p:cNvSpPr>
          <p:nvPr/>
        </p:nvSpPr>
        <p:spPr bwMode="auto">
          <a:xfrm>
            <a:off x="204788" y="1912938"/>
            <a:ext cx="4406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algn="l" eaLnBrk="1" hangingPunct="1"/>
            <a:r>
              <a:rPr lang="en-GB" altLang="en-US">
                <a:cs typeface="Times New Roman" panose="02020603050405020304" pitchFamily="18" charset="0"/>
              </a:rPr>
              <a:t>These graphs intersect at P.</a:t>
            </a:r>
            <a:endParaRPr lang="en-GB" altLang="en-US"/>
          </a:p>
          <a:p>
            <a:pPr algn="l">
              <a:lnSpc>
                <a:spcPct val="130000"/>
              </a:lnSpc>
            </a:pPr>
            <a:r>
              <a:rPr lang="en-GB" altLang="en-US">
                <a:cs typeface="Times New Roman" panose="02020603050405020304" pitchFamily="18" charset="0"/>
              </a:rPr>
              <a:t>Solve algebraically the equation</a:t>
            </a:r>
            <a:r>
              <a:rPr lang="en-GB" altLang="en-US" sz="900">
                <a:cs typeface="Times New Roman" panose="02020603050405020304" pitchFamily="18" charset="0"/>
              </a:rPr>
              <a:t> </a:t>
            </a:r>
            <a:endParaRPr lang="en-GB" altLang="en-US" sz="1600"/>
          </a:p>
        </p:txBody>
      </p:sp>
      <p:graphicFrame>
        <p:nvGraphicFramePr>
          <p:cNvPr id="45060" name="Object 10"/>
          <p:cNvGraphicFramePr>
            <a:graphicFrameLocks noChangeAspect="1"/>
          </p:cNvGraphicFramePr>
          <p:nvPr/>
        </p:nvGraphicFramePr>
        <p:xfrm>
          <a:off x="3917950" y="2478088"/>
          <a:ext cx="1112838" cy="458787"/>
        </p:xfrm>
        <a:graphic>
          <a:graphicData uri="http://schemas.openxmlformats.org/presentationml/2006/ole">
            <mc:AlternateContent xmlns:mc="http://schemas.openxmlformats.org/markup-compatibility/2006">
              <mc:Choice xmlns:v="urn:schemas-microsoft-com:vml" Requires="v">
                <p:oleObj spid="_x0000_s45084" name="Equation" r:id="rId12" imgW="482391" imgH="203112" progId="Equation.DSMT4">
                  <p:embed/>
                </p:oleObj>
              </mc:Choice>
              <mc:Fallback>
                <p:oleObj name="Equation" r:id="rId12" imgW="482391" imgH="203112"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7950" y="2478088"/>
                        <a:ext cx="1112838"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7" name="Rectangle 16"/>
          <p:cNvSpPr>
            <a:spLocks noChangeArrowheads="1"/>
          </p:cNvSpPr>
          <p:nvPr/>
        </p:nvSpPr>
        <p:spPr bwMode="auto">
          <a:xfrm>
            <a:off x="481013" y="2959100"/>
            <a:ext cx="770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304800" algn="l"/>
                <a:tab pos="609600" algn="l"/>
                <a:tab pos="6248400" algn="l"/>
              </a:tabLst>
              <a:defRPr sz="2400">
                <a:solidFill>
                  <a:schemeClr val="tx1"/>
                </a:solidFill>
                <a:latin typeface="Arial Narrow" panose="020B0606020202030204" pitchFamily="34" charset="0"/>
              </a:defRPr>
            </a:lvl1pPr>
            <a:lvl2pPr marL="742950" indent="-285750" eaLnBrk="0" hangingPunct="0">
              <a:tabLst>
                <a:tab pos="304800" algn="l"/>
                <a:tab pos="609600" algn="l"/>
                <a:tab pos="6248400" algn="l"/>
              </a:tabLst>
              <a:defRPr sz="2400">
                <a:solidFill>
                  <a:schemeClr val="tx1"/>
                </a:solidFill>
                <a:latin typeface="Arial Narrow" panose="020B0606020202030204" pitchFamily="34" charset="0"/>
              </a:defRPr>
            </a:lvl2pPr>
            <a:lvl3pPr marL="1143000" indent="-228600" eaLnBrk="0" hangingPunct="0">
              <a:tabLst>
                <a:tab pos="304800" algn="l"/>
                <a:tab pos="609600" algn="l"/>
                <a:tab pos="6248400" algn="l"/>
              </a:tabLst>
              <a:defRPr sz="2400">
                <a:solidFill>
                  <a:schemeClr val="tx1"/>
                </a:solidFill>
                <a:latin typeface="Arial Narrow" panose="020B0606020202030204" pitchFamily="34" charset="0"/>
              </a:defRPr>
            </a:lvl3pPr>
            <a:lvl4pPr marL="1600200" indent="-228600" eaLnBrk="0" hangingPunct="0">
              <a:tabLst>
                <a:tab pos="304800" algn="l"/>
                <a:tab pos="609600" algn="l"/>
                <a:tab pos="6248400" algn="l"/>
              </a:tabLst>
              <a:defRPr sz="2400">
                <a:solidFill>
                  <a:schemeClr val="tx1"/>
                </a:solidFill>
                <a:latin typeface="Arial Narrow" panose="020B0606020202030204" pitchFamily="34" charset="0"/>
              </a:defRPr>
            </a:lvl4pPr>
            <a:lvl5pPr marL="2057400" indent="-228600" eaLnBrk="0" hangingPunct="0">
              <a:tabLst>
                <a:tab pos="304800" algn="l"/>
                <a:tab pos="609600" algn="l"/>
                <a:tab pos="6248400" algn="l"/>
              </a:tabLst>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tabLst>
                <a:tab pos="304800" algn="l"/>
                <a:tab pos="609600" algn="l"/>
                <a:tab pos="6248400" algn="l"/>
              </a:tabLst>
              <a:defRPr sz="2400">
                <a:solidFill>
                  <a:schemeClr val="tx1"/>
                </a:solidFill>
                <a:latin typeface="Arial Narrow" panose="020B0606020202030204" pitchFamily="34" charset="0"/>
              </a:defRPr>
            </a:lvl9pPr>
          </a:lstStyle>
          <a:p>
            <a:pPr eaLnBrk="1" hangingPunct="1"/>
            <a:r>
              <a:rPr lang="en-GB" altLang="en-US" sz="1000">
                <a:cs typeface="Times New Roman" panose="02020603050405020304" pitchFamily="18" charset="0"/>
              </a:rPr>
              <a:t>  </a:t>
            </a:r>
            <a:r>
              <a:rPr lang="en-GB" altLang="en-US">
                <a:cs typeface="Times New Roman" panose="02020603050405020304" pitchFamily="18" charset="0"/>
              </a:rPr>
              <a:t>and hence write down, correct to 3 decimal places, the co-ordinates of P.</a:t>
            </a:r>
            <a:r>
              <a:rPr lang="en-GB" altLang="en-US"/>
              <a:t> </a:t>
            </a:r>
            <a:endParaRPr lang="en-GB" altLang="en-US" sz="3200"/>
          </a:p>
        </p:txBody>
      </p:sp>
      <p:pic>
        <p:nvPicPr>
          <p:cNvPr id="251921" name="Picture 17" descr="1994-1%20Q%2020"/>
          <p:cNvPicPr>
            <a:picLocks noChangeAspect="1" noChangeArrowheads="1"/>
          </p:cNvPicPr>
          <p:nvPr/>
        </p:nvPicPr>
        <p:blipFill>
          <a:blip r:embed="rId14"/>
          <a:srcRect/>
          <a:stretch>
            <a:fillRect/>
          </a:stretch>
        </p:blipFill>
        <p:spPr bwMode="auto">
          <a:xfrm>
            <a:off x="5948363" y="646113"/>
            <a:ext cx="3106737" cy="2287587"/>
          </a:xfrm>
          <a:prstGeom prst="rect">
            <a:avLst/>
          </a:prstGeom>
          <a:noFill/>
          <a:ln w="38100">
            <a:solidFill>
              <a:schemeClr val="bg2">
                <a:lumMod val="75000"/>
              </a:schemeClr>
            </a:solidFill>
            <a:miter lim="800000"/>
            <a:headEnd/>
            <a:tailEnd/>
          </a:ln>
        </p:spPr>
      </p:pic>
      <p:graphicFrame>
        <p:nvGraphicFramePr>
          <p:cNvPr id="251922" name="Object 18"/>
          <p:cNvGraphicFramePr>
            <a:graphicFrameLocks noChangeAspect="1"/>
          </p:cNvGraphicFramePr>
          <p:nvPr/>
        </p:nvGraphicFramePr>
        <p:xfrm>
          <a:off x="530225" y="3700463"/>
          <a:ext cx="2576513" cy="544512"/>
        </p:xfrm>
        <a:graphic>
          <a:graphicData uri="http://schemas.openxmlformats.org/presentationml/2006/ole">
            <mc:AlternateContent xmlns:mc="http://schemas.openxmlformats.org/markup-compatibility/2006">
              <mc:Choice xmlns:v="urn:schemas-microsoft-com:vml" Requires="v">
                <p:oleObj spid="_x0000_s45085" name="Equation" r:id="rId15" imgW="1117440" imgH="241200" progId="Equation.DSMT4">
                  <p:embed/>
                </p:oleObj>
              </mc:Choice>
              <mc:Fallback>
                <p:oleObj name="Equation" r:id="rId15" imgW="1117440" imgH="24120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225" y="3700463"/>
                        <a:ext cx="2576513"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1923" name="Object 19"/>
          <p:cNvGraphicFramePr>
            <a:graphicFrameLocks noChangeAspect="1"/>
          </p:cNvGraphicFramePr>
          <p:nvPr/>
        </p:nvGraphicFramePr>
        <p:xfrm>
          <a:off x="3560763" y="3714750"/>
          <a:ext cx="3221037" cy="515938"/>
        </p:xfrm>
        <a:graphic>
          <a:graphicData uri="http://schemas.openxmlformats.org/presentationml/2006/ole">
            <mc:AlternateContent xmlns:mc="http://schemas.openxmlformats.org/markup-compatibility/2006">
              <mc:Choice xmlns:v="urn:schemas-microsoft-com:vml" Requires="v">
                <p:oleObj spid="_x0000_s45086" name="Equation" r:id="rId17" imgW="1396800" imgH="228600" progId="Equation.DSMT4">
                  <p:embed/>
                </p:oleObj>
              </mc:Choice>
              <mc:Fallback>
                <p:oleObj name="Equation" r:id="rId17" imgW="1396800" imgH="228600" progId="Equation.DSMT4">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60763" y="3714750"/>
                        <a:ext cx="322103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1924" name="Object 20"/>
          <p:cNvGraphicFramePr>
            <a:graphicFrameLocks noChangeAspect="1"/>
          </p:cNvGraphicFramePr>
          <p:nvPr/>
        </p:nvGraphicFramePr>
        <p:xfrm>
          <a:off x="647700" y="4370388"/>
          <a:ext cx="2312988" cy="974725"/>
        </p:xfrm>
        <a:graphic>
          <a:graphicData uri="http://schemas.openxmlformats.org/presentationml/2006/ole">
            <mc:AlternateContent xmlns:mc="http://schemas.openxmlformats.org/markup-compatibility/2006">
              <mc:Choice xmlns:v="urn:schemas-microsoft-com:vml" Requires="v">
                <p:oleObj spid="_x0000_s45087" name="Equation" r:id="rId19" imgW="1002960" imgH="431640" progId="Equation.DSMT4">
                  <p:embed/>
                </p:oleObj>
              </mc:Choice>
              <mc:Fallback>
                <p:oleObj name="Equation" r:id="rId19" imgW="1002960" imgH="431640" progId="Equation.DSMT4">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700" y="4370388"/>
                        <a:ext cx="2312988"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1925" name="Object 21"/>
          <p:cNvGraphicFramePr>
            <a:graphicFrameLocks noChangeAspect="1"/>
          </p:cNvGraphicFramePr>
          <p:nvPr/>
        </p:nvGraphicFramePr>
        <p:xfrm>
          <a:off x="3375025" y="4600575"/>
          <a:ext cx="2576513" cy="457200"/>
        </p:xfrm>
        <a:graphic>
          <a:graphicData uri="http://schemas.openxmlformats.org/presentationml/2006/ole">
            <mc:AlternateContent xmlns:mc="http://schemas.openxmlformats.org/markup-compatibility/2006">
              <mc:Choice xmlns:v="urn:schemas-microsoft-com:vml" Requires="v">
                <p:oleObj spid="_x0000_s45088" name="Equation" r:id="rId21" imgW="1117440" imgH="203040" progId="Equation.DSMT4">
                  <p:embed/>
                </p:oleObj>
              </mc:Choice>
              <mc:Fallback>
                <p:oleObj name="Equation" r:id="rId21" imgW="1117440" imgH="203040" progId="Equation.DSMT4">
                  <p:embed/>
                  <p:pic>
                    <p:nvPicPr>
                      <p:cNvPr id="0"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75025" y="4600575"/>
                        <a:ext cx="25765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1926" name="Object 22"/>
          <p:cNvGraphicFramePr>
            <a:graphicFrameLocks noChangeAspect="1"/>
          </p:cNvGraphicFramePr>
          <p:nvPr/>
        </p:nvGraphicFramePr>
        <p:xfrm>
          <a:off x="6243638" y="5035550"/>
          <a:ext cx="2487612" cy="457200"/>
        </p:xfrm>
        <a:graphic>
          <a:graphicData uri="http://schemas.openxmlformats.org/presentationml/2006/ole">
            <mc:AlternateContent xmlns:mc="http://schemas.openxmlformats.org/markup-compatibility/2006">
              <mc:Choice xmlns:v="urn:schemas-microsoft-com:vml" Requires="v">
                <p:oleObj spid="_x0000_s45089" name="Equation" r:id="rId23" imgW="1079280" imgH="203040" progId="Equation.DSMT4">
                  <p:embed/>
                </p:oleObj>
              </mc:Choice>
              <mc:Fallback>
                <p:oleObj name="Equation" r:id="rId23" imgW="1079280" imgH="203040" progId="Equation.DSMT4">
                  <p:embed/>
                  <p:pic>
                    <p:nvPicPr>
                      <p:cNvPr id="0"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3638" y="5035550"/>
                        <a:ext cx="24876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
          <p:cNvGrpSpPr>
            <a:grpSpLocks/>
          </p:cNvGrpSpPr>
          <p:nvPr/>
        </p:nvGrpSpPr>
        <p:grpSpPr bwMode="auto">
          <a:xfrm>
            <a:off x="6097588" y="5749925"/>
            <a:ext cx="874712" cy="942975"/>
            <a:chOff x="4815" y="2835"/>
            <a:chExt cx="551" cy="594"/>
          </a:xfrm>
        </p:grpSpPr>
        <p:pic>
          <p:nvPicPr>
            <p:cNvPr id="45080" name="Picture 24" descr="Round-button-yellow"/>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03" y="2835"/>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1" name="Text Box 25"/>
            <p:cNvSpPr txBox="1">
              <a:spLocks noChangeArrowheads="1"/>
            </p:cNvSpPr>
            <p:nvPr/>
          </p:nvSpPr>
          <p:spPr bwMode="auto">
            <a:xfrm>
              <a:off x="4815" y="3198"/>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5000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5000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5000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50000"/>
                </a:spcBef>
                <a:spcAft>
                  <a:spcPct val="0"/>
                </a:spcAft>
                <a:defRPr sz="2400">
                  <a:solidFill>
                    <a:schemeClr val="tx1"/>
                  </a:solidFill>
                  <a:latin typeface="Arial Narrow" panose="020B0606020202030204" pitchFamily="34" charset="0"/>
                </a:defRPr>
              </a:lvl9pPr>
            </a:lstStyle>
            <a:p>
              <a:pPr eaLnBrk="1" hangingPunct="1"/>
              <a:r>
                <a:rPr lang="en-GB" altLang="en-US">
                  <a:solidFill>
                    <a:schemeClr val="accent2"/>
                  </a:solidFill>
                </a:rPr>
                <a:t>Show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1922"/>
                                        </p:tgtEl>
                                        <p:attrNameLst>
                                          <p:attrName>style.visibility</p:attrName>
                                        </p:attrNameLst>
                                      </p:cBhvr>
                                      <p:to>
                                        <p:strVal val="visible"/>
                                      </p:to>
                                    </p:set>
                                    <p:animEffect transition="in" filter="dissolve">
                                      <p:cBhvr>
                                        <p:cTn id="7" dur="500"/>
                                        <p:tgtEl>
                                          <p:spTgt spid="25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1923"/>
                                        </p:tgtEl>
                                        <p:attrNameLst>
                                          <p:attrName>style.visibility</p:attrName>
                                        </p:attrNameLst>
                                      </p:cBhvr>
                                      <p:to>
                                        <p:strVal val="visible"/>
                                      </p:to>
                                    </p:set>
                                    <p:animEffect transition="in" filter="dissolve">
                                      <p:cBhvr>
                                        <p:cTn id="12" dur="500"/>
                                        <p:tgtEl>
                                          <p:spTgt spid="251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1924"/>
                                        </p:tgtEl>
                                        <p:attrNameLst>
                                          <p:attrName>style.visibility</p:attrName>
                                        </p:attrNameLst>
                                      </p:cBhvr>
                                      <p:to>
                                        <p:strVal val="visible"/>
                                      </p:to>
                                    </p:set>
                                    <p:animEffect transition="in" filter="dissolve">
                                      <p:cBhvr>
                                        <p:cTn id="17" dur="500"/>
                                        <p:tgtEl>
                                          <p:spTgt spid="2519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1925"/>
                                        </p:tgtEl>
                                        <p:attrNameLst>
                                          <p:attrName>style.visibility</p:attrName>
                                        </p:attrNameLst>
                                      </p:cBhvr>
                                      <p:to>
                                        <p:strVal val="visible"/>
                                      </p:to>
                                    </p:set>
                                    <p:animEffect transition="in" filter="dissolve">
                                      <p:cBhvr>
                                        <p:cTn id="22" dur="500"/>
                                        <p:tgtEl>
                                          <p:spTgt spid="2519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1926"/>
                                        </p:tgtEl>
                                        <p:attrNameLst>
                                          <p:attrName>style.visibility</p:attrName>
                                        </p:attrNameLst>
                                      </p:cBhvr>
                                      <p:to>
                                        <p:strVal val="visible"/>
                                      </p:to>
                                    </p:set>
                                    <p:animEffect transition="in" filter="dissolve">
                                      <p:cBhvr>
                                        <p:cTn id="27" dur="500"/>
                                        <p:tgtEl>
                                          <p:spTgt spid="251926"/>
                                        </p:tgtEl>
                                      </p:cBhvr>
                                    </p:animEffect>
                                  </p:childTnLst>
                                </p:cTn>
                              </p:par>
                              <p:par>
                                <p:cTn id="28" presetID="9" presetClass="exit" presetSubtype="0" fill="hold" nodeType="withEffect">
                                  <p:stCondLst>
                                    <p:cond delay="0"/>
                                  </p:stCondLst>
                                  <p:childTnLst>
                                    <p:animEffect transition="out" filter="dissolv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8"/>
          <p:cNvSpPr>
            <a:spLocks noGrp="1"/>
          </p:cNvSpPr>
          <p:nvPr>
            <p:ph type="ctrTitle" sz="quarter"/>
          </p:nvPr>
        </p:nvSpPr>
        <p:spPr>
          <a:xfrm>
            <a:off x="1857375" y="171450"/>
            <a:ext cx="5429250" cy="1431925"/>
          </a:xfrm>
          <a:noFill/>
          <a:extLst>
            <a:ext uri="{909E8E84-426E-40DD-AFC4-6F175D3DCCD1}">
              <a14:hiddenFill xmlns:a14="http://schemas.microsoft.com/office/drawing/2010/main">
                <a:solidFill>
                  <a:srgbClr val="FFFFFF"/>
                </a:solidFill>
              </a14:hiddenFill>
            </a:ext>
          </a:extLst>
        </p:spPr>
        <p:txBody>
          <a:bodyPr/>
          <a:lstStyle/>
          <a:p>
            <a:pPr algn="ctr"/>
            <a:r>
              <a:rPr lang="en-GB" altLang="en-US" b="0" smtClean="0">
                <a:solidFill>
                  <a:srgbClr val="FFFF00"/>
                </a:solidFill>
                <a:effectLst/>
              </a:rPr>
              <a:t>Are you on Target !</a:t>
            </a:r>
          </a:p>
        </p:txBody>
      </p:sp>
      <p:sp>
        <p:nvSpPr>
          <p:cNvPr id="10" name="TextBox 9"/>
          <p:cNvSpPr txBox="1"/>
          <p:nvPr/>
        </p:nvSpPr>
        <p:spPr>
          <a:xfrm>
            <a:off x="927100" y="2484438"/>
            <a:ext cx="5880100" cy="584200"/>
          </a:xfrm>
          <a:prstGeom prst="rect">
            <a:avLst/>
          </a:prstGeom>
          <a:noFill/>
        </p:spPr>
        <p:txBody>
          <a:bodyPr wrap="none">
            <a:spAutoFit/>
          </a:bodyPr>
          <a:lstStyle/>
          <a:p>
            <a:pPr>
              <a:buFont typeface="Arial" pitchFamily="34" charset="0"/>
              <a:buChar char="•"/>
              <a:defRPr/>
            </a:pPr>
            <a:r>
              <a:rPr lang="en-GB" sz="3200" dirty="0">
                <a:latin typeface="+mj-lt"/>
              </a:rPr>
              <a:t> 		Update you log book</a:t>
            </a:r>
          </a:p>
        </p:txBody>
      </p:sp>
      <p:sp>
        <p:nvSpPr>
          <p:cNvPr id="11" name="TextBox 10"/>
          <p:cNvSpPr txBox="1"/>
          <p:nvPr/>
        </p:nvSpPr>
        <p:spPr>
          <a:xfrm>
            <a:off x="971550" y="3597275"/>
            <a:ext cx="8172450" cy="1600200"/>
          </a:xfrm>
          <a:prstGeom prst="rect">
            <a:avLst/>
          </a:prstGeom>
          <a:noFill/>
        </p:spPr>
        <p:txBody>
          <a:bodyPr>
            <a:spAutoFit/>
          </a:bodyPr>
          <a:lstStyle/>
          <a:p>
            <a:pPr algn="l">
              <a:buFont typeface="Arial" pitchFamily="34" charset="0"/>
              <a:buChar char="•"/>
              <a:defRPr/>
            </a:pPr>
            <a:r>
              <a:rPr lang="en-GB" sz="2800" dirty="0">
                <a:latin typeface="+mj-lt"/>
              </a:rPr>
              <a:t> 		Make sure you complete and correct </a:t>
            </a:r>
          </a:p>
          <a:p>
            <a:pPr algn="l">
              <a:defRPr/>
            </a:pPr>
            <a:r>
              <a:rPr lang="en-GB" sz="2800" dirty="0">
                <a:solidFill>
                  <a:srgbClr val="FFFF00"/>
                </a:solidFill>
                <a:latin typeface="+mj-lt"/>
              </a:rPr>
              <a:t>    		</a:t>
            </a:r>
            <a:r>
              <a:rPr lang="en-GB" sz="2800" u="sng" dirty="0">
                <a:solidFill>
                  <a:srgbClr val="FFFF00"/>
                </a:solidFill>
                <a:latin typeface="+mj-lt"/>
              </a:rPr>
              <a:t>ALL</a:t>
            </a:r>
            <a:r>
              <a:rPr lang="en-GB" sz="2800" dirty="0">
                <a:latin typeface="+mj-lt"/>
              </a:rPr>
              <a:t> of the </a:t>
            </a:r>
            <a:r>
              <a:rPr lang="en-GB" sz="2800" dirty="0">
                <a:latin typeface="+mj-lt"/>
                <a:hlinkClick r:id="rId2"/>
              </a:rPr>
              <a:t>Logs and Exponentials </a:t>
            </a:r>
            <a:r>
              <a:rPr lang="en-GB" sz="2800" dirty="0">
                <a:latin typeface="+mj-lt"/>
              </a:rPr>
              <a:t>		questions in the past paper booklet.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0"/>
          <p:cNvSpPr txBox="1">
            <a:spLocks/>
          </p:cNvSpPr>
          <p:nvPr/>
        </p:nvSpPr>
        <p:spPr bwMode="auto">
          <a:xfrm>
            <a:off x="1857375" y="533400"/>
            <a:ext cx="5429250" cy="708025"/>
          </a:xfrm>
          <a:prstGeom prst="rect">
            <a:avLst/>
          </a:prstGeom>
          <a:noFill/>
          <a:ln w="9525">
            <a:noFill/>
            <a:miter lim="800000"/>
            <a:headEnd/>
            <a:tailEnd/>
          </a:ln>
          <a:effectLst/>
        </p:spPr>
        <p:txBody>
          <a:bodyPr anchor="b"/>
          <a:lstStyle/>
          <a:p>
            <a:pPr eaLnBrk="0" hangingPunct="0">
              <a:spcBef>
                <a:spcPct val="0"/>
              </a:spcBef>
              <a:defRPr/>
            </a:pPr>
            <a:r>
              <a:rPr lang="en-GB" sz="4000" kern="0" dirty="0">
                <a:solidFill>
                  <a:srgbClr val="EEF82A"/>
                </a:solidFill>
                <a:latin typeface="+mj-lt"/>
                <a:ea typeface="+mj-ea"/>
                <a:cs typeface="+mj-cs"/>
              </a:rPr>
              <a:t>Extra Practice</a:t>
            </a:r>
            <a:endParaRPr lang="en-GB" sz="4000" kern="0" dirty="0">
              <a:solidFill>
                <a:srgbClr val="EEF82A"/>
              </a:solidFill>
              <a:latin typeface="+mj-lt"/>
              <a:ea typeface="+mj-ea"/>
              <a:cs typeface="+mj-cs"/>
            </a:endParaRPr>
          </a:p>
        </p:txBody>
      </p:sp>
      <p:sp>
        <p:nvSpPr>
          <p:cNvPr id="19" name="TextBox 18"/>
          <p:cNvSpPr txBox="1"/>
          <p:nvPr/>
        </p:nvSpPr>
        <p:spPr>
          <a:xfrm>
            <a:off x="2378075" y="3413125"/>
            <a:ext cx="4999038" cy="769938"/>
          </a:xfrm>
          <a:prstGeom prst="rect">
            <a:avLst/>
          </a:prstGeom>
          <a:noFill/>
        </p:spPr>
        <p:txBody>
          <a:bodyPr wrap="none">
            <a:spAutoFit/>
          </a:bodyPr>
          <a:lstStyle/>
          <a:p>
            <a:pPr>
              <a:defRPr/>
            </a:pPr>
            <a:r>
              <a:rPr lang="en-GB" sz="4400" dirty="0">
                <a:solidFill>
                  <a:srgbClr val="FFFF00"/>
                </a:solidFill>
                <a:latin typeface="+mj-lt"/>
              </a:rPr>
              <a:t>HMM			Ex15E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3" name="Object 5"/>
          <p:cNvGraphicFramePr>
            <a:graphicFrameLocks noChangeAspect="1"/>
          </p:cNvGraphicFramePr>
          <p:nvPr/>
        </p:nvGraphicFramePr>
        <p:xfrm>
          <a:off x="2490788" y="2906713"/>
          <a:ext cx="4648200" cy="709612"/>
        </p:xfrm>
        <a:graphic>
          <a:graphicData uri="http://schemas.openxmlformats.org/presentationml/2006/ole">
            <mc:AlternateContent xmlns:mc="http://schemas.openxmlformats.org/markup-compatibility/2006">
              <mc:Choice xmlns:v="urn:schemas-microsoft-com:vml" Requires="v">
                <p:oleObj spid="_x0000_s4103" name="Equation" r:id="rId3" imgW="1498320" imgH="228600" progId="Equation.DSMT4">
                  <p:embed/>
                </p:oleObj>
              </mc:Choice>
              <mc:Fallback>
                <p:oleObj name="Equation" r:id="rId3" imgW="149832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2906713"/>
                        <a:ext cx="4648200" cy="709612"/>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6"/>
          <p:cNvGraphicFramePr>
            <a:graphicFrameLocks noChangeAspect="1"/>
          </p:cNvGraphicFramePr>
          <p:nvPr/>
        </p:nvGraphicFramePr>
        <p:xfrm>
          <a:off x="2566988" y="4051300"/>
          <a:ext cx="4343400" cy="1241425"/>
        </p:xfrm>
        <a:graphic>
          <a:graphicData uri="http://schemas.openxmlformats.org/presentationml/2006/ole">
            <mc:AlternateContent xmlns:mc="http://schemas.openxmlformats.org/markup-compatibility/2006">
              <mc:Choice xmlns:v="urn:schemas-microsoft-com:vml" Requires="v">
                <p:oleObj spid="_x0000_s4104" name="Equation" r:id="rId5" imgW="1600200" imgH="457200" progId="Equation.DSMT4">
                  <p:embed/>
                </p:oleObj>
              </mc:Choice>
              <mc:Fallback>
                <p:oleObj name="Equation" r:id="rId5" imgW="1600200" imgH="457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4051300"/>
                        <a:ext cx="4343400" cy="1241425"/>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7"/>
          <p:cNvGraphicFramePr>
            <a:graphicFrameLocks noChangeAspect="1"/>
          </p:cNvGraphicFramePr>
          <p:nvPr/>
        </p:nvGraphicFramePr>
        <p:xfrm>
          <a:off x="2795588" y="5726113"/>
          <a:ext cx="3886200" cy="833437"/>
        </p:xfrm>
        <a:graphic>
          <a:graphicData uri="http://schemas.openxmlformats.org/presentationml/2006/ole">
            <mc:AlternateContent xmlns:mc="http://schemas.openxmlformats.org/markup-compatibility/2006">
              <mc:Choice xmlns:v="urn:schemas-microsoft-com:vml" Requires="v">
                <p:oleObj spid="_x0000_s4105" name="Equation" r:id="rId7" imgW="1117440" imgH="241200" progId="Equation.DSMT4">
                  <p:embed/>
                </p:oleObj>
              </mc:Choice>
              <mc:Fallback>
                <p:oleObj name="Equation" r:id="rId7" imgW="1117440" imgH="241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5588" y="5726113"/>
                        <a:ext cx="3886200" cy="833437"/>
                      </a:xfrm>
                      <a:prstGeom prst="rect">
                        <a:avLst/>
                      </a:prstGeom>
                      <a:solidFill>
                        <a:schemeClr val="tx1"/>
                      </a:solidFill>
                      <a:ln w="381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itle 10"/>
          <p:cNvSpPr>
            <a:spLocks noGrp="1"/>
          </p:cNvSpPr>
          <p:nvPr>
            <p:ph type="ctrTitle" sz="quarter"/>
          </p:nvPr>
        </p:nvSpPr>
        <p:spPr>
          <a:xfrm>
            <a:off x="1857375" y="533400"/>
            <a:ext cx="5429250" cy="708025"/>
          </a:xfrm>
        </p:spPr>
        <p:txBody>
          <a:bodyPr/>
          <a:lstStyle/>
          <a:p>
            <a:pPr algn="ctr"/>
            <a:r>
              <a:rPr lang="en-GB" altLang="en-US" sz="4000" b="0" smtClean="0">
                <a:effectLst/>
              </a:rPr>
              <a:t>Rules of Logarithms</a:t>
            </a:r>
          </a:p>
        </p:txBody>
      </p:sp>
      <p:sp>
        <p:nvSpPr>
          <p:cNvPr id="6" name="TextBox 5"/>
          <p:cNvSpPr txBox="1"/>
          <p:nvPr/>
        </p:nvSpPr>
        <p:spPr>
          <a:xfrm>
            <a:off x="1052513" y="1943100"/>
            <a:ext cx="7681912" cy="646113"/>
          </a:xfrm>
          <a:prstGeom prst="rect">
            <a:avLst/>
          </a:prstGeom>
          <a:noFill/>
        </p:spPr>
        <p:txBody>
          <a:bodyPr wrap="none">
            <a:spAutoFit/>
          </a:bodyPr>
          <a:lstStyle/>
          <a:p>
            <a:pPr>
              <a:defRPr/>
            </a:pPr>
            <a:r>
              <a:rPr lang="en-GB" sz="3600" dirty="0">
                <a:solidFill>
                  <a:srgbClr val="FFFF00"/>
                </a:solidFill>
                <a:latin typeface="+mj-lt"/>
              </a:rPr>
              <a:t>Three rules to learn in this section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left)">
                                      <p:cBhvr>
                                        <p:cTn id="7" dur="500"/>
                                        <p:tgtEl>
                                          <p:spTgt spid="11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wipe(left)">
                                      <p:cBhvr>
                                        <p:cTn id="12" dur="500"/>
                                        <p:tgtEl>
                                          <p:spTgt spid="11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275"/>
                                        </p:tgtEl>
                                        <p:attrNameLst>
                                          <p:attrName>style.visibility</p:attrName>
                                        </p:attrNameLst>
                                      </p:cBhvr>
                                      <p:to>
                                        <p:strVal val="visible"/>
                                      </p:to>
                                    </p:set>
                                    <p:animEffect transition="in" filter="wipe(left)">
                                      <p:cBhvr>
                                        <p:cTn id="17"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himmer">
  <a:themeElements>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1_Shimmer">
      <a:majorFont>
        <a:latin typeface="Comic Sans M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rgbClr val="4D4D4D"/>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1_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1_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1_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1_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1_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1_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4493</TotalTime>
  <Words>2477</Words>
  <Application>Microsoft Office PowerPoint</Application>
  <PresentationFormat>On-screen Show (4:3)</PresentationFormat>
  <Paragraphs>582</Paragraphs>
  <Slides>72</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5</vt:i4>
      </vt:variant>
      <vt:variant>
        <vt:lpstr>Slide Titles</vt:lpstr>
      </vt:variant>
      <vt:variant>
        <vt:i4>72</vt:i4>
      </vt:variant>
    </vt:vector>
  </HeadingPairs>
  <TitlesOfParts>
    <vt:vector size="87" baseType="lpstr">
      <vt:lpstr>Arial Narrow</vt:lpstr>
      <vt:lpstr>Arial</vt:lpstr>
      <vt:lpstr>Comic Sans MS</vt:lpstr>
      <vt:lpstr>Tahoma</vt:lpstr>
      <vt:lpstr>Wingdings</vt:lpstr>
      <vt:lpstr>Calibri</vt:lpstr>
      <vt:lpstr>Symbol</vt:lpstr>
      <vt:lpstr>Times New Roman</vt:lpstr>
      <vt:lpstr>1_Shimmer</vt:lpstr>
      <vt:lpstr>Default Design</vt:lpstr>
      <vt:lpstr>MathType 4.0 Equation</vt:lpstr>
      <vt:lpstr>FX Draw V2 Diagram</vt:lpstr>
      <vt:lpstr>Microsoft Office Word 97 - 2003 Document</vt:lpstr>
      <vt:lpstr>MathType 5.0 Equation</vt:lpstr>
      <vt:lpstr>MathType 6.0 Equation</vt:lpstr>
      <vt:lpstr>Higher Unit 2</vt:lpstr>
      <vt:lpstr>The Exponential &amp; Logarithmic Functions</vt:lpstr>
      <vt:lpstr>A Special Exponential Function – the “Number” e</vt:lpstr>
      <vt:lpstr>PowerPoint Presentation</vt:lpstr>
      <vt:lpstr>Linking the Exponential          and the Logarithmic Function</vt:lpstr>
      <vt:lpstr>Linking the Exponential          and the Logarithmic Function</vt:lpstr>
      <vt:lpstr>Linking the Exponential          and the Logarithmic Function</vt:lpstr>
      <vt:lpstr>PowerPoint Presentation</vt:lpstr>
      <vt:lpstr>Rules of Logarithms</vt:lpstr>
      <vt:lpstr>PowerPoint Presentation</vt:lpstr>
      <vt:lpstr>PowerPoint Presentation</vt:lpstr>
      <vt:lpstr>PowerPoint Presentation</vt:lpstr>
      <vt:lpstr>Using your Calculator</vt:lpstr>
      <vt:lpstr>PowerPoint Presentation</vt:lpstr>
      <vt:lpstr>PowerPoint Presentation</vt:lpstr>
      <vt:lpstr>Solving Exponential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and Theory</vt:lpstr>
      <vt:lpstr>PowerPoint Presentation</vt:lpstr>
      <vt:lpstr>PowerPoint Presentation</vt:lpstr>
      <vt:lpstr>PowerPoint Presentation</vt:lpstr>
      <vt:lpstr>PowerPoint Presentation</vt:lpstr>
      <vt:lpstr>Experimental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Transformations of  Log &amp; Exp Graphs</vt:lpstr>
      <vt:lpstr>PowerPoint Presentation</vt:lpstr>
      <vt:lpstr>PowerPoint Presentation</vt:lpstr>
      <vt:lpstr>PowerPoint Presentation</vt:lpstr>
      <vt:lpstr>PowerPoint Presentation</vt:lpstr>
      <vt:lpstr>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on Target !</vt:lpstr>
    </vt:vector>
  </TitlesOfParts>
  <Company>Home 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Laws Of Surds.</dc:title>
  <dc:creator>Alan Pithie</dc:creator>
  <cp:lastModifiedBy>word2</cp:lastModifiedBy>
  <cp:revision>385</cp:revision>
  <dcterms:created xsi:type="dcterms:W3CDTF">2003-07-06T12:17:47Z</dcterms:created>
  <dcterms:modified xsi:type="dcterms:W3CDTF">2026-07-11T11:35:42Z</dcterms:modified>
</cp:coreProperties>
</file>